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71" r:id="rId8"/>
    <p:sldId id="267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C3AE-7E45-4B70-AFA1-10855547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4511A-6042-45AA-8677-4B79105D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C0859-53CE-400A-B630-A0A6B04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3CC81F-D12D-40BB-BE2A-C776FF0D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4E46F-1BDE-441C-84BA-880538C4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4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2F06D-DCA4-44F6-94FD-3BEAFAE9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65A532-2074-4706-BE1D-64DBB2CC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7E669-C3AA-4786-99A7-A53F10B2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80233-74AE-41AB-B32C-90297242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DDA85-B582-4A93-B4FF-56D60164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7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AF075-5AD8-42CB-8EC7-4B42ED6DA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816741-B390-4F85-A2BC-CA4EBFFE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8E9B3-976B-4007-BEBE-A8A9ECEE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FC4C3-533A-486D-99DD-D102C060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BCC6B-DCC2-4F52-8003-E14D1B67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44199-15F0-4D83-AC46-5818B675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8F40A-6DE4-4A28-9986-4D467B45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1E4EF-D724-4A48-B532-A64AD562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39D47-1615-4744-8D14-2F8FEE3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D4A4-C59D-4E27-9E5B-A2963759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1B591-8A8F-4008-823C-E774FB5C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B4084-754A-4E1B-B1D4-6EAF52E1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E26D1-B474-4136-ABB6-40174C28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144B1-3404-4ED2-99E1-68D1E841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FD41E-30FD-4B66-9496-5D60162F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8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B4982-B90C-4301-9AB8-61F5912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FFA82-7751-4C2C-8025-9213703BA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F1F8E-F6FD-4CFC-95E6-0F62D607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EBB9B0-608A-4054-AEC0-875082C1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A1F31-6607-4290-B1ED-AB609884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6D06F-FBA6-4740-B3E2-4FAD7469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3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7F6A8-0D16-4E44-8FF2-721FCE81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AEB84-B0E5-441A-BB28-37E5B2A8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C986E7-6B81-4E33-89EC-BD5E96F4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112DE7-DE7A-4D6A-B1B2-94A8EFA02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671222-4DB3-4A5E-ACD3-4DC728EE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EF5A6D-F788-42DA-A7A2-12C82E2E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19B56D-E696-4132-A43C-15C2F511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6E770A-CCFD-4972-B5EE-F6C5549D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12EC3-BA0C-4AB8-B27D-A5B80AA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105E20-FA57-41D1-B66F-11994B60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A81AA0-3E49-4B50-885A-789578FF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F5D912-4500-43C1-B219-5232D9E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F934AD-ADC1-4F4D-9AD6-42F2B35B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013528-EA9E-4D0C-8A69-75153D6F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605A5C-FB6A-4FD7-A527-40D8373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81DA9-68D4-4827-A953-BB97AC52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28CB1-C35F-4020-AB73-C5CC4A1C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D518C1-A562-47C8-BBA8-9E4D965B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576BBD-4040-4C7C-810F-635EC4A2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30FC1-4628-49A3-8B4C-2FCD0253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E5B9F-2E40-43E1-98DA-CFB9646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D2CA9-2DA4-4603-B4CF-1C33034F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A20498-64C2-40C7-9E90-F03636A8F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C70A-1452-451B-9E99-AE3905153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2A8D5-8F84-4607-BE8C-E230C70B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D177B-6163-447C-AED4-7C5DC782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1B90A-5B16-4872-ADD3-FEF4AC04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07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D1C01-7367-4704-A95E-9A950FB0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F85ECC-DBEB-4533-BF9B-041E9918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65B1B-917D-48F4-A773-418D6606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997C7-9C5A-413A-BE78-FBE6CD72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A5540-5F34-485C-A90D-6F2D8E44C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E01F8-0637-4DFB-A668-D0BBE2628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Разработка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айт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магазина роллов и суши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5D41DA-2097-417C-9670-2ADC77ED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174" y="4770781"/>
            <a:ext cx="6281530" cy="738809"/>
          </a:xfrm>
        </p:spPr>
        <p:txBody>
          <a:bodyPr/>
          <a:lstStyle/>
          <a:p>
            <a:r>
              <a:rPr lang="ru-RU" dirty="0"/>
              <a:t>Разработчик: Королев Дмитрий Эдуардович</a:t>
            </a:r>
          </a:p>
        </p:txBody>
      </p:sp>
    </p:spTree>
    <p:extLst>
      <p:ext uri="{BB962C8B-B14F-4D97-AF65-F5344CB8AC3E}">
        <p14:creationId xmlns:p14="http://schemas.microsoft.com/office/powerpoint/2010/main" val="42387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5554A-647C-406D-BBE4-DBA8C445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357" y="99391"/>
            <a:ext cx="5589104" cy="443258"/>
          </a:xfrm>
        </p:spPr>
        <p:txBody>
          <a:bodyPr>
            <a:noAutofit/>
          </a:bodyPr>
          <a:lstStyle/>
          <a:p>
            <a:r>
              <a:rPr lang="ru-RU" sz="4800" b="1" dirty="0"/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DADF1-323B-462D-A7BD-12445D57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542650"/>
            <a:ext cx="11913704" cy="621596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Образование: высшее.</a:t>
            </a:r>
          </a:p>
          <a:p>
            <a:pPr algn="just"/>
            <a:r>
              <a:rPr lang="ru-RU" dirty="0"/>
              <a:t>Специальность: «Сети связи и системы коммутации»</a:t>
            </a:r>
            <a:r>
              <a:rPr lang="en-US" dirty="0"/>
              <a:t>. </a:t>
            </a:r>
            <a:r>
              <a:rPr lang="ru-RU" dirty="0"/>
              <a:t>ВУЗ</a:t>
            </a:r>
            <a:r>
              <a:rPr lang="en-US" dirty="0"/>
              <a:t>:</a:t>
            </a:r>
            <a:r>
              <a:rPr lang="ru-RU" dirty="0"/>
              <a:t> ФГОБУ ВО </a:t>
            </a:r>
            <a:r>
              <a:rPr lang="ru-RU" dirty="0" err="1"/>
              <a:t>УрТИСИ</a:t>
            </a:r>
            <a:r>
              <a:rPr lang="ru-RU" dirty="0"/>
              <a:t> «</a:t>
            </a:r>
            <a:r>
              <a:rPr lang="ru-RU" dirty="0" err="1"/>
              <a:t>СибГУТИ</a:t>
            </a:r>
            <a:r>
              <a:rPr lang="ru-RU" dirty="0"/>
              <a:t>»</a:t>
            </a:r>
          </a:p>
          <a:p>
            <a:pPr algn="just"/>
            <a:r>
              <a:rPr lang="ru-RU" dirty="0"/>
              <a:t>Место работы: Отдел администрирования средств защиты «Сервисный центр информационная безопасность» ПАО Сбербанк.</a:t>
            </a:r>
          </a:p>
          <a:p>
            <a:pPr algn="just"/>
            <a:r>
              <a:rPr lang="ru-RU" dirty="0"/>
              <a:t>Должность: инженер.</a:t>
            </a:r>
          </a:p>
          <a:p>
            <a:pPr algn="just"/>
            <a:r>
              <a:rPr lang="ru-RU" dirty="0"/>
              <a:t>Обязанности: настройка и администрирование межсетевых экранов ПАК ФПСУ-</a:t>
            </a:r>
            <a:r>
              <a:rPr lang="en-US" dirty="0"/>
              <a:t>IP </a:t>
            </a:r>
            <a:r>
              <a:rPr lang="ru-RU" dirty="0"/>
              <a:t>и </a:t>
            </a:r>
            <a:r>
              <a:rPr lang="en-US" dirty="0"/>
              <a:t>Cisco ASA.</a:t>
            </a:r>
          </a:p>
          <a:p>
            <a:pPr algn="just"/>
            <a:r>
              <a:rPr lang="ru-RU" dirty="0"/>
              <a:t>Опыт в программировании: </a:t>
            </a:r>
            <a:endParaRPr lang="en-US" dirty="0"/>
          </a:p>
          <a:p>
            <a:pPr marL="514350" indent="-514350" algn="just">
              <a:buAutoNum type="arabicParenR"/>
            </a:pPr>
            <a:r>
              <a:rPr lang="ru-RU" dirty="0"/>
              <a:t>изучал </a:t>
            </a:r>
            <a:r>
              <a:rPr lang="en-US" dirty="0"/>
              <a:t>Python c </a:t>
            </a:r>
            <a:r>
              <a:rPr lang="ru-RU" dirty="0"/>
              <a:t>января по июнь 2021, могу написать несложные программы, например</a:t>
            </a:r>
            <a:r>
              <a:rPr lang="en-US" dirty="0"/>
              <a:t>,</a:t>
            </a:r>
            <a:r>
              <a:rPr lang="ru-RU" dirty="0"/>
              <a:t> парсеры файлов</a:t>
            </a:r>
            <a:r>
              <a:rPr lang="en-US" dirty="0"/>
              <a:t> </a:t>
            </a:r>
            <a:r>
              <a:rPr lang="ru-RU" dirty="0"/>
              <a:t>и сайтов, ботов для </a:t>
            </a:r>
            <a:r>
              <a:rPr lang="en-US" dirty="0"/>
              <a:t>VK</a:t>
            </a:r>
            <a:r>
              <a:rPr lang="ru-RU" dirty="0"/>
              <a:t>, </a:t>
            </a:r>
            <a:r>
              <a:rPr lang="ru-RU" dirty="0" err="1"/>
              <a:t>юниттесты</a:t>
            </a:r>
            <a:r>
              <a:rPr lang="en-US" dirty="0"/>
              <a:t>;</a:t>
            </a:r>
            <a:r>
              <a:rPr lang="ru-RU" dirty="0"/>
              <a:t> имею начальные знания по работе с фреймворком </a:t>
            </a:r>
            <a:r>
              <a:rPr lang="en-US" dirty="0"/>
              <a:t>Django;</a:t>
            </a:r>
          </a:p>
          <a:p>
            <a:pPr marL="514350" indent="-514350" algn="just">
              <a:buAutoNum type="arabicParenR"/>
            </a:pPr>
            <a:r>
              <a:rPr lang="en-US" dirty="0"/>
              <a:t>Java </a:t>
            </a:r>
            <a:r>
              <a:rPr lang="ru-RU" dirty="0"/>
              <a:t>изучаю с июля 2021, начал с внутренних курсов Сбербанка в виртуальной школе, прошёл вступительное тестирование и поступил в школу </a:t>
            </a:r>
            <a:r>
              <a:rPr lang="en-US" dirty="0"/>
              <a:t>Java Developer.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4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CE624-C83F-4189-8E89-F78B5E6F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Мотивация стать </a:t>
            </a:r>
            <a:r>
              <a:rPr lang="en-US" sz="4800" b="1" dirty="0"/>
              <a:t>Java </a:t>
            </a:r>
            <a:r>
              <a:rPr lang="ru-RU" sz="4800" b="1" dirty="0"/>
              <a:t>разработчиком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96283-0B81-401A-B9A6-1EC5A52F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825625"/>
            <a:ext cx="11767930" cy="4351338"/>
          </a:xfrm>
        </p:spPr>
        <p:txBody>
          <a:bodyPr/>
          <a:lstStyle/>
          <a:p>
            <a:pPr algn="just"/>
            <a:r>
              <a:rPr lang="ru-RU" dirty="0"/>
              <a:t>саморазвитие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en-US" dirty="0"/>
              <a:t>Java </a:t>
            </a:r>
            <a:r>
              <a:rPr lang="ru-RU" dirty="0"/>
              <a:t>является одним из самых популярных и перспективных языков программирования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относительно высокий уровень оплаты труда у </a:t>
            </a:r>
            <a:r>
              <a:rPr lang="en-US" dirty="0"/>
              <a:t>Java </a:t>
            </a:r>
            <a:r>
              <a:rPr lang="ru-RU" dirty="0"/>
              <a:t>разработчиков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возможность профессионального роста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возможность сменить профиль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8489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5CE5B-33D4-41C4-A320-5CB74834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218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4D8A2-1F12-48AC-96B7-A4EBE059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разработать </a:t>
            </a:r>
            <a:r>
              <a:rPr lang="en-US" dirty="0"/>
              <a:t>c</a:t>
            </a:r>
            <a:r>
              <a:rPr lang="ru-RU" dirty="0" err="1"/>
              <a:t>айт</a:t>
            </a:r>
            <a:r>
              <a:rPr lang="ru-RU" dirty="0"/>
              <a:t> для магазина роллов и суши.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Разработать БД</a:t>
            </a:r>
          </a:p>
          <a:p>
            <a:r>
              <a:rPr lang="ru-RU" dirty="0"/>
              <a:t>Разработать архитектуру приложения</a:t>
            </a:r>
          </a:p>
          <a:p>
            <a:r>
              <a:rPr lang="ru-RU" dirty="0"/>
              <a:t>Разработать </a:t>
            </a:r>
            <a:r>
              <a:rPr lang="en-US" dirty="0"/>
              <a:t>frontend</a:t>
            </a:r>
          </a:p>
          <a:p>
            <a:r>
              <a:rPr lang="ru-RU" dirty="0"/>
              <a:t>Разработать </a:t>
            </a:r>
            <a:r>
              <a:rPr lang="en-US" dirty="0"/>
              <a:t>backend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Актуальность: в качестве учебного проекта разработка сайта является хорошим вариантом для получения практических навыков для разработки </a:t>
            </a:r>
            <a:r>
              <a:rPr lang="en-US" dirty="0"/>
              <a:t>backend</a:t>
            </a:r>
            <a:r>
              <a:rPr lang="ru-RU" dirty="0"/>
              <a:t> веб-приложений на языке </a:t>
            </a:r>
            <a:r>
              <a:rPr lang="en-US" dirty="0"/>
              <a:t>Java</a:t>
            </a:r>
            <a:r>
              <a:rPr lang="ru-RU" dirty="0"/>
              <a:t>, а также настройки его взаимодействия с БД и </a:t>
            </a:r>
            <a:r>
              <a:rPr lang="en-US" dirty="0"/>
              <a:t>frontend</a:t>
            </a:r>
            <a:r>
              <a:rPr lang="ru-RU" dirty="0"/>
              <a:t>.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2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751D9-7FB2-42F6-9588-B63E894C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Функциональность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4B86E-1B62-4DD9-B05A-BEC21625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Система регистрации и авторизации пользователей</a:t>
            </a:r>
          </a:p>
          <a:p>
            <a:r>
              <a:rPr lang="ru-RU" dirty="0"/>
              <a:t>Разграничение прав у пользователей</a:t>
            </a:r>
          </a:p>
          <a:p>
            <a:r>
              <a:rPr lang="ru-RU" dirty="0"/>
              <a:t>Возможность редактирования карточки пользователя самим пользователем</a:t>
            </a:r>
          </a:p>
          <a:p>
            <a:r>
              <a:rPr lang="ru-RU" dirty="0"/>
              <a:t>Меню с возможность добавления и удаления позиций администратором</a:t>
            </a:r>
          </a:p>
          <a:p>
            <a:r>
              <a:rPr lang="ru-RU" dirty="0"/>
              <a:t>Возможность добавления товаров в корзину из меню</a:t>
            </a:r>
          </a:p>
          <a:p>
            <a:r>
              <a:rPr lang="ru-RU" dirty="0"/>
              <a:t>Подсчет количества добавленных товаров одинакового наименования</a:t>
            </a:r>
          </a:p>
          <a:p>
            <a:r>
              <a:rPr lang="ru-RU" dirty="0"/>
              <a:t>Подсчёт суммы заказа в корзине и возможность удаления товаров из корзины, а также отправку заказа</a:t>
            </a:r>
          </a:p>
          <a:p>
            <a:r>
              <a:rPr lang="ru-RU" dirty="0"/>
              <a:t>Преобразования отправленного заказа в формат </a:t>
            </a:r>
            <a:r>
              <a:rPr lang="en-US" dirty="0"/>
              <a:t>json</a:t>
            </a:r>
            <a:r>
              <a:rPr lang="ru-RU" dirty="0"/>
              <a:t> для дальнейшей обработки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89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470A9-7F3A-4219-BC6A-C6A9DAEE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74" y="282099"/>
            <a:ext cx="4791106" cy="5402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/>
              <a:t>Стек технологий</a:t>
            </a:r>
          </a:p>
        </p:txBody>
      </p:sp>
      <p:pic>
        <p:nvPicPr>
          <p:cNvPr id="1030" name="Picture 6" descr="Flyway (software) - Wikipedia">
            <a:extLst>
              <a:ext uri="{FF2B5EF4-FFF2-40B4-BE49-F238E27FC236}">
                <a16:creationId xmlns:a16="http://schemas.microsoft.com/office/drawing/2014/main" id="{DB5D6F65-0480-4E3D-BD7D-E38925FA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57" y="1546712"/>
            <a:ext cx="1544004" cy="14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— Википедия">
            <a:extLst>
              <a:ext uri="{FF2B5EF4-FFF2-40B4-BE49-F238E27FC236}">
                <a16:creationId xmlns:a16="http://schemas.microsoft.com/office/drawing/2014/main" id="{DE99B754-8659-43B3-B9C9-9038942E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1337462"/>
            <a:ext cx="996588" cy="182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зображение логотипа">
            <a:extLst>
              <a:ext uri="{FF2B5EF4-FFF2-40B4-BE49-F238E27FC236}">
                <a16:creationId xmlns:a16="http://schemas.microsoft.com/office/drawing/2014/main" id="{DF60E768-24D4-42D9-BCD2-9F87D4F8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5473179"/>
            <a:ext cx="1168915" cy="11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elliJ IDEA — Википедия">
            <a:extLst>
              <a:ext uri="{FF2B5EF4-FFF2-40B4-BE49-F238E27FC236}">
                <a16:creationId xmlns:a16="http://schemas.microsoft.com/office/drawing/2014/main" id="{C3F639EC-9B5D-4E0F-BDA5-CA1D89FA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19" y="5303511"/>
            <a:ext cx="1226017" cy="122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к установить PostgreSQL на Ubuntu 18.04 – База знаний Timeweb Community">
            <a:extLst>
              <a:ext uri="{FF2B5EF4-FFF2-40B4-BE49-F238E27FC236}">
                <a16:creationId xmlns:a16="http://schemas.microsoft.com/office/drawing/2014/main" id="{D3976DC3-95D9-49A4-A9B4-E31D6FE4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95" y="4744573"/>
            <a:ext cx="4083834" cy="186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694F001-5131-45AE-9852-BFEE6655D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25" y="293791"/>
            <a:ext cx="2137004" cy="5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Use the @Data Annotation of Project Lombok | Java Nibble">
            <a:extLst>
              <a:ext uri="{FF2B5EF4-FFF2-40B4-BE49-F238E27FC236}">
                <a16:creationId xmlns:a16="http://schemas.microsoft.com/office/drawing/2014/main" id="{47D64EA1-796D-4C9A-BD95-EB1853F2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301" y="3202945"/>
            <a:ext cx="2463451" cy="17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- Thymeleaf">
            <a:extLst>
              <a:ext uri="{FF2B5EF4-FFF2-40B4-BE49-F238E27FC236}">
                <a16:creationId xmlns:a16="http://schemas.microsoft.com/office/drawing/2014/main" id="{487763A0-0399-48FB-82E3-39F0B915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34" y="2725981"/>
            <a:ext cx="3245984" cy="6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pache Tomcat – Logos Download">
            <a:extLst>
              <a:ext uri="{FF2B5EF4-FFF2-40B4-BE49-F238E27FC236}">
                <a16:creationId xmlns:a16="http://schemas.microsoft.com/office/drawing/2014/main" id="{B71E1517-7C6F-47ED-971B-A9AFD005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63" y="1057912"/>
            <a:ext cx="290144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CA00BD48-2761-47A6-8855-EA626D00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80" y="3431222"/>
            <a:ext cx="3076316" cy="8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B5C0DED-A1A4-4627-B632-621A410E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34" y="1378032"/>
            <a:ext cx="156963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pring Boot — Национальная библиотека им. Н. Э. Баумана">
            <a:extLst>
              <a:ext uri="{FF2B5EF4-FFF2-40B4-BE49-F238E27FC236}">
                <a16:creationId xmlns:a16="http://schemas.microsoft.com/office/drawing/2014/main" id="{6ABB3B52-173F-4F86-86BE-9EC9CB1D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245" y="72098"/>
            <a:ext cx="244604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pring Security With LDAP Authentication - DZone Security">
            <a:extLst>
              <a:ext uri="{FF2B5EF4-FFF2-40B4-BE49-F238E27FC236}">
                <a16:creationId xmlns:a16="http://schemas.microsoft.com/office/drawing/2014/main" id="{BAE05511-23A1-4DD0-8D0B-C37B3770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455" y="2498117"/>
            <a:ext cx="2489765" cy="82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ntroduction To Spring Boot MVC | Articles | webcodein">
            <a:extLst>
              <a:ext uri="{FF2B5EF4-FFF2-40B4-BE49-F238E27FC236}">
                <a16:creationId xmlns:a16="http://schemas.microsoft.com/office/drawing/2014/main" id="{AB24859B-B637-4DE3-9A8C-75A663AF9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7" t="17061" r="5834" b="17088"/>
          <a:stretch/>
        </p:blipFill>
        <p:spPr bwMode="auto">
          <a:xfrm>
            <a:off x="9208167" y="5523508"/>
            <a:ext cx="2637307" cy="9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pring Integration | Dariawan">
            <a:extLst>
              <a:ext uri="{FF2B5EF4-FFF2-40B4-BE49-F238E27FC236}">
                <a16:creationId xmlns:a16="http://schemas.microsoft.com/office/drawing/2014/main" id="{52883272-B95C-460C-AB76-2C4829AA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049" y="3389111"/>
            <a:ext cx="2649238" cy="8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278DC5-84CD-45FA-8996-A7F1FF9E63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7216" y="1252141"/>
            <a:ext cx="2707415" cy="11363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6B18B9-A81B-48A7-B70A-54342D33C24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32400" y="4318130"/>
            <a:ext cx="3143488" cy="11550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A346E9-4478-47F5-AE88-77B5C65777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0913" y="3463404"/>
            <a:ext cx="1463687" cy="1857504"/>
          </a:xfrm>
          <a:prstGeom prst="rect">
            <a:avLst/>
          </a:prstGeom>
        </p:spPr>
      </p:pic>
      <p:pic>
        <p:nvPicPr>
          <p:cNvPr id="1028" name="Picture 4" descr="MapStruct – Java bean mappings, the easy way!">
            <a:extLst>
              <a:ext uri="{FF2B5EF4-FFF2-40B4-BE49-F238E27FC236}">
                <a16:creationId xmlns:a16="http://schemas.microsoft.com/office/drawing/2014/main" id="{1B936C7F-36DA-48C9-98CC-3C65FF4B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92" y="4487797"/>
            <a:ext cx="2958693" cy="81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4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3D0C1AF-9C0D-4D71-912B-DCFE78AF8220}"/>
              </a:ext>
            </a:extLst>
          </p:cNvPr>
          <p:cNvSpPr/>
          <p:nvPr/>
        </p:nvSpPr>
        <p:spPr>
          <a:xfrm>
            <a:off x="93178" y="952903"/>
            <a:ext cx="11916075" cy="2421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НАВИГАЦИЯ САЙТА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49F0B-118E-4F5E-B745-C75C46A7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32"/>
            <a:ext cx="10515600" cy="6694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Структура сайта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EE4AB-4A2C-4F6B-992E-A301A15CCB1D}"/>
              </a:ext>
            </a:extLst>
          </p:cNvPr>
          <p:cNvSpPr txBox="1"/>
          <p:nvPr/>
        </p:nvSpPr>
        <p:spPr>
          <a:xfrm>
            <a:off x="411275" y="1570640"/>
            <a:ext cx="189186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6FF06-D0DD-4C05-8E19-204CFEF59650}"/>
              </a:ext>
            </a:extLst>
          </p:cNvPr>
          <p:cNvSpPr txBox="1"/>
          <p:nvPr/>
        </p:nvSpPr>
        <p:spPr>
          <a:xfrm>
            <a:off x="2911304" y="1570640"/>
            <a:ext cx="81383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Меню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5E3F4-7021-4AAE-B11B-E355AD771AE9}"/>
              </a:ext>
            </a:extLst>
          </p:cNvPr>
          <p:cNvSpPr txBox="1"/>
          <p:nvPr/>
        </p:nvSpPr>
        <p:spPr>
          <a:xfrm>
            <a:off x="7164065" y="1566988"/>
            <a:ext cx="119082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Корзина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E03D2-58F9-43AD-B528-CE7E76D90C0A}"/>
              </a:ext>
            </a:extLst>
          </p:cNvPr>
          <p:cNvSpPr txBox="1"/>
          <p:nvPr/>
        </p:nvSpPr>
        <p:spPr>
          <a:xfrm>
            <a:off x="4984421" y="1565182"/>
            <a:ext cx="160335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4864D-3637-4FE0-AC3F-D000DAE0980B}"/>
              </a:ext>
            </a:extLst>
          </p:cNvPr>
          <p:cNvSpPr txBox="1"/>
          <p:nvPr/>
        </p:nvSpPr>
        <p:spPr>
          <a:xfrm>
            <a:off x="9137455" y="1119226"/>
            <a:ext cx="254823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Профиль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3743A-6C05-4562-99AE-4FBD6A7A5737}"/>
              </a:ext>
            </a:extLst>
          </p:cNvPr>
          <p:cNvSpPr txBox="1"/>
          <p:nvPr/>
        </p:nvSpPr>
        <p:spPr>
          <a:xfrm>
            <a:off x="9175334" y="1755224"/>
            <a:ext cx="25103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Авторизация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A9FA5-99B3-4D9F-B37B-0EBCE462F929}"/>
              </a:ext>
            </a:extLst>
          </p:cNvPr>
          <p:cNvSpPr txBox="1"/>
          <p:nvPr/>
        </p:nvSpPr>
        <p:spPr>
          <a:xfrm>
            <a:off x="9175336" y="2351355"/>
            <a:ext cx="254823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Регистрация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3E198-DC23-4175-8326-4CC0A904EE68}"/>
              </a:ext>
            </a:extLst>
          </p:cNvPr>
          <p:cNvSpPr txBox="1"/>
          <p:nvPr/>
        </p:nvSpPr>
        <p:spPr>
          <a:xfrm>
            <a:off x="187915" y="3641560"/>
            <a:ext cx="212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Название магазина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C13F17-7F84-4BEB-9C0F-5A08E38E7757}"/>
              </a:ext>
            </a:extLst>
          </p:cNvPr>
          <p:cNvSpPr txBox="1"/>
          <p:nvPr/>
        </p:nvSpPr>
        <p:spPr>
          <a:xfrm>
            <a:off x="156165" y="4338270"/>
            <a:ext cx="26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Сгенерированный </a:t>
            </a:r>
            <a:r>
              <a:rPr lang="en-US" dirty="0"/>
              <a:t>UUID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0998-8203-4EFB-9468-B7E43B19E000}"/>
              </a:ext>
            </a:extLst>
          </p:cNvPr>
          <p:cNvSpPr txBox="1"/>
          <p:nvPr/>
        </p:nvSpPr>
        <p:spPr>
          <a:xfrm>
            <a:off x="2911304" y="3651988"/>
            <a:ext cx="8138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Меню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5B9C8-4CF3-4EBB-B81F-77FE03501EAF}"/>
              </a:ext>
            </a:extLst>
          </p:cNvPr>
          <p:cNvSpPr txBox="1"/>
          <p:nvPr/>
        </p:nvSpPr>
        <p:spPr>
          <a:xfrm>
            <a:off x="2717381" y="4500381"/>
            <a:ext cx="187519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Добавление продукта в меню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21E4A-35AF-4DB6-8647-E499DE4C0F21}"/>
              </a:ext>
            </a:extLst>
          </p:cNvPr>
          <p:cNvSpPr txBox="1"/>
          <p:nvPr/>
        </p:nvSpPr>
        <p:spPr>
          <a:xfrm>
            <a:off x="4744876" y="3373176"/>
            <a:ext cx="17321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Список пользователей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961D0-3478-40E1-A883-9542DF53FB5A}"/>
              </a:ext>
            </a:extLst>
          </p:cNvPr>
          <p:cNvSpPr txBox="1"/>
          <p:nvPr/>
        </p:nvSpPr>
        <p:spPr>
          <a:xfrm>
            <a:off x="4749407" y="4425102"/>
            <a:ext cx="1732119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Страница регистрации</a:t>
            </a:r>
          </a:p>
          <a:p>
            <a:r>
              <a:rPr lang="ru-RU" dirty="0"/>
              <a:t>нового пользователя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31AEC-CAEA-4239-BCBA-F529503C06BC}"/>
              </a:ext>
            </a:extLst>
          </p:cNvPr>
          <p:cNvSpPr txBox="1"/>
          <p:nvPr/>
        </p:nvSpPr>
        <p:spPr>
          <a:xfrm>
            <a:off x="6929878" y="4323696"/>
            <a:ext cx="17970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Общая сумма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193970-4CDF-4368-B274-17C74FCE4D08}"/>
              </a:ext>
            </a:extLst>
          </p:cNvPr>
          <p:cNvSpPr txBox="1"/>
          <p:nvPr/>
        </p:nvSpPr>
        <p:spPr>
          <a:xfrm>
            <a:off x="6958157" y="5017969"/>
            <a:ext cx="17321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Список товаров в корзине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2084CA-6B56-4549-AADC-2FFEC7F0E9A1}"/>
              </a:ext>
            </a:extLst>
          </p:cNvPr>
          <p:cNvSpPr txBox="1"/>
          <p:nvPr/>
        </p:nvSpPr>
        <p:spPr>
          <a:xfrm>
            <a:off x="6968378" y="6273500"/>
            <a:ext cx="179701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Отправка заказа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52960-D364-417E-9CDE-AF071E04312C}"/>
              </a:ext>
            </a:extLst>
          </p:cNvPr>
          <p:cNvSpPr txBox="1"/>
          <p:nvPr/>
        </p:nvSpPr>
        <p:spPr>
          <a:xfrm>
            <a:off x="9175336" y="2887010"/>
            <a:ext cx="254823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Выход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C653C-2DFB-46E5-B042-15151C72406D}"/>
              </a:ext>
            </a:extLst>
          </p:cNvPr>
          <p:cNvSpPr txBox="1"/>
          <p:nvPr/>
        </p:nvSpPr>
        <p:spPr>
          <a:xfrm>
            <a:off x="9064831" y="3641560"/>
            <a:ext cx="2548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Профиль пользователя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2624C8-4403-4FC9-8C7B-ECB2BC0F09B2}"/>
              </a:ext>
            </a:extLst>
          </p:cNvPr>
          <p:cNvSpPr txBox="1"/>
          <p:nvPr/>
        </p:nvSpPr>
        <p:spPr>
          <a:xfrm>
            <a:off x="5190879" y="6131139"/>
            <a:ext cx="137039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Сохранение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74C45C-CBC4-4043-A938-CE0C7A3971F6}"/>
              </a:ext>
            </a:extLst>
          </p:cNvPr>
          <p:cNvSpPr txBox="1"/>
          <p:nvPr/>
        </p:nvSpPr>
        <p:spPr>
          <a:xfrm>
            <a:off x="9399418" y="4760408"/>
            <a:ext cx="2548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Форма авторизации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93D25-7741-4B92-9C5D-128A54A31875}"/>
              </a:ext>
            </a:extLst>
          </p:cNvPr>
          <p:cNvSpPr txBox="1"/>
          <p:nvPr/>
        </p:nvSpPr>
        <p:spPr>
          <a:xfrm>
            <a:off x="9361745" y="5115978"/>
            <a:ext cx="95078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Вход</a:t>
            </a:r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B1121A89-0C02-4D1E-AB8E-C7581138CF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477" y="1755305"/>
            <a:ext cx="211569" cy="222813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7948E44-FDEA-4F12-A64B-654EC7438A06}"/>
              </a:ext>
            </a:extLst>
          </p:cNvPr>
          <p:cNvCxnSpPr/>
          <p:nvPr/>
        </p:nvCxnSpPr>
        <p:spPr>
          <a:xfrm>
            <a:off x="213478" y="3974908"/>
            <a:ext cx="0" cy="7059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225097C-6EC9-4FB0-A649-706C13278505}"/>
              </a:ext>
            </a:extLst>
          </p:cNvPr>
          <p:cNvCxnSpPr>
            <a:cxnSpLocks/>
          </p:cNvCxnSpPr>
          <p:nvPr/>
        </p:nvCxnSpPr>
        <p:spPr>
          <a:xfrm>
            <a:off x="200776" y="4680903"/>
            <a:ext cx="23646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37D2608B-629D-431E-AD1D-91D464A39CBA}"/>
              </a:ext>
            </a:extLst>
          </p:cNvPr>
          <p:cNvCxnSpPr>
            <a:cxnSpLocks/>
          </p:cNvCxnSpPr>
          <p:nvPr/>
        </p:nvCxnSpPr>
        <p:spPr>
          <a:xfrm>
            <a:off x="213476" y="3974908"/>
            <a:ext cx="20566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FB7D48F8-6C28-437D-8E9D-3125EC2623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03664" y="1729825"/>
            <a:ext cx="211569" cy="222813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D5431125-34DA-4377-8027-51C687A1E73F}"/>
              </a:ext>
            </a:extLst>
          </p:cNvPr>
          <p:cNvCxnSpPr>
            <a:cxnSpLocks/>
          </p:cNvCxnSpPr>
          <p:nvPr/>
        </p:nvCxnSpPr>
        <p:spPr>
          <a:xfrm>
            <a:off x="2696409" y="3986231"/>
            <a:ext cx="1285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31CCB876-3CA9-480A-ACEC-77955DCCF522}"/>
              </a:ext>
            </a:extLst>
          </p:cNvPr>
          <p:cNvCxnSpPr>
            <a:cxnSpLocks/>
          </p:cNvCxnSpPr>
          <p:nvPr/>
        </p:nvCxnSpPr>
        <p:spPr>
          <a:xfrm>
            <a:off x="2703663" y="3914711"/>
            <a:ext cx="0" cy="7928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D413242-3D59-49C3-BCE2-6F806F28E75C}"/>
              </a:ext>
            </a:extLst>
          </p:cNvPr>
          <p:cNvCxnSpPr>
            <a:cxnSpLocks/>
          </p:cNvCxnSpPr>
          <p:nvPr/>
        </p:nvCxnSpPr>
        <p:spPr>
          <a:xfrm>
            <a:off x="2698788" y="5138963"/>
            <a:ext cx="1893785" cy="26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3E877C57-2F71-4D2D-AC8C-6DBFD0FE5095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>
            <a:off x="3224445" y="3274810"/>
            <a:ext cx="3275419" cy="225494"/>
          </a:xfrm>
          <a:prstGeom prst="bentConnector4">
            <a:avLst>
              <a:gd name="adj1" fmla="val -303"/>
              <a:gd name="adj2" fmla="val 9466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402089D7-5DC2-4163-B850-4AFB3D881F5E}"/>
              </a:ext>
            </a:extLst>
          </p:cNvPr>
          <p:cNvCxnSpPr>
            <a:cxnSpLocks/>
          </p:cNvCxnSpPr>
          <p:nvPr/>
        </p:nvCxnSpPr>
        <p:spPr>
          <a:xfrm>
            <a:off x="4744576" y="3967509"/>
            <a:ext cx="17324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2372C08-DE3E-4FD6-BA9A-EE87DAB97E40}"/>
              </a:ext>
            </a:extLst>
          </p:cNvPr>
          <p:cNvCxnSpPr>
            <a:cxnSpLocks/>
          </p:cNvCxnSpPr>
          <p:nvPr/>
        </p:nvCxnSpPr>
        <p:spPr>
          <a:xfrm rot="5400000">
            <a:off x="4600813" y="4104114"/>
            <a:ext cx="4904695" cy="190005"/>
          </a:xfrm>
          <a:prstGeom prst="bentConnector3">
            <a:avLst>
              <a:gd name="adj1" fmla="val -4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37DE06E-E178-4520-B85B-9B5CDE816D69}"/>
              </a:ext>
            </a:extLst>
          </p:cNvPr>
          <p:cNvSpPr txBox="1"/>
          <p:nvPr/>
        </p:nvSpPr>
        <p:spPr>
          <a:xfrm>
            <a:off x="6934143" y="3598177"/>
            <a:ext cx="212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Название корзины</a:t>
            </a:r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7D60854E-5422-49E8-91EE-54760E88DAF7}"/>
              </a:ext>
            </a:extLst>
          </p:cNvPr>
          <p:cNvCxnSpPr>
            <a:cxnSpLocks/>
          </p:cNvCxnSpPr>
          <p:nvPr/>
        </p:nvCxnSpPr>
        <p:spPr>
          <a:xfrm>
            <a:off x="6968378" y="3974908"/>
            <a:ext cx="18868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7C9C7767-5BEA-45B2-9587-23C9075BCE49}"/>
              </a:ext>
            </a:extLst>
          </p:cNvPr>
          <p:cNvCxnSpPr>
            <a:cxnSpLocks/>
          </p:cNvCxnSpPr>
          <p:nvPr/>
        </p:nvCxnSpPr>
        <p:spPr>
          <a:xfrm>
            <a:off x="6958753" y="4705348"/>
            <a:ext cx="17970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3AFE17DD-2BE2-4215-800E-C74C5DCAE095}"/>
              </a:ext>
            </a:extLst>
          </p:cNvPr>
          <p:cNvCxnSpPr>
            <a:cxnSpLocks/>
          </p:cNvCxnSpPr>
          <p:nvPr/>
        </p:nvCxnSpPr>
        <p:spPr>
          <a:xfrm>
            <a:off x="6954585" y="5667871"/>
            <a:ext cx="17970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0EBDF97E-8E62-4233-BFF6-A548D20BF1C6}"/>
              </a:ext>
            </a:extLst>
          </p:cNvPr>
          <p:cNvCxnSpPr>
            <a:cxnSpLocks/>
          </p:cNvCxnSpPr>
          <p:nvPr/>
        </p:nvCxnSpPr>
        <p:spPr>
          <a:xfrm>
            <a:off x="6958157" y="6639143"/>
            <a:ext cx="17970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4F1A119-0099-4445-B138-EBB75F83CE77}"/>
              </a:ext>
            </a:extLst>
          </p:cNvPr>
          <p:cNvSpPr txBox="1"/>
          <p:nvPr/>
        </p:nvSpPr>
        <p:spPr>
          <a:xfrm>
            <a:off x="5073736" y="3967605"/>
            <a:ext cx="140683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Удаление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8BE7E-393B-4F38-9C89-D09278884A92}"/>
              </a:ext>
            </a:extLst>
          </p:cNvPr>
          <p:cNvSpPr txBox="1"/>
          <p:nvPr/>
        </p:nvSpPr>
        <p:spPr>
          <a:xfrm>
            <a:off x="7344765" y="5671443"/>
            <a:ext cx="140683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Удаление</a:t>
            </a:r>
          </a:p>
        </p:txBody>
      </p: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621566E1-3258-4FE4-AF87-2AFCB01B1CCF}"/>
              </a:ext>
            </a:extLst>
          </p:cNvPr>
          <p:cNvCxnSpPr>
            <a:cxnSpLocks/>
          </p:cNvCxnSpPr>
          <p:nvPr/>
        </p:nvCxnSpPr>
        <p:spPr>
          <a:xfrm>
            <a:off x="6805060" y="2542347"/>
            <a:ext cx="2370274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0202D0EA-DF74-4E3A-8029-71860D1CD8C5}"/>
              </a:ext>
            </a:extLst>
          </p:cNvPr>
          <p:cNvCxnSpPr>
            <a:cxnSpLocks/>
          </p:cNvCxnSpPr>
          <p:nvPr/>
        </p:nvCxnSpPr>
        <p:spPr>
          <a:xfrm flipV="1">
            <a:off x="6805060" y="2559426"/>
            <a:ext cx="0" cy="235688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3E24471D-62EB-4FD7-A8FC-A17E9D61420F}"/>
              </a:ext>
            </a:extLst>
          </p:cNvPr>
          <p:cNvCxnSpPr>
            <a:cxnSpLocks/>
          </p:cNvCxnSpPr>
          <p:nvPr/>
        </p:nvCxnSpPr>
        <p:spPr>
          <a:xfrm>
            <a:off x="6476995" y="4916311"/>
            <a:ext cx="328065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D6BF0286-C4AA-4DF7-9A89-D1B7D7E8B18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9016779" y="1303891"/>
            <a:ext cx="120676" cy="267071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56D8CE76-6F81-4ED4-AC45-EA8CC50B2F2A}"/>
              </a:ext>
            </a:extLst>
          </p:cNvPr>
          <p:cNvCxnSpPr>
            <a:cxnSpLocks/>
          </p:cNvCxnSpPr>
          <p:nvPr/>
        </p:nvCxnSpPr>
        <p:spPr>
          <a:xfrm>
            <a:off x="9016779" y="3974908"/>
            <a:ext cx="24608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082C6ED-E5B5-4D3B-A4A7-825C03C4CD0F}"/>
              </a:ext>
            </a:extLst>
          </p:cNvPr>
          <p:cNvSpPr txBox="1"/>
          <p:nvPr/>
        </p:nvSpPr>
        <p:spPr>
          <a:xfrm>
            <a:off x="4484527" y="5792287"/>
            <a:ext cx="2548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Форма регистрации</a:t>
            </a:r>
          </a:p>
        </p:txBody>
      </p: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075EE523-47CE-4E09-911D-44FE48C673BC}"/>
              </a:ext>
            </a:extLst>
          </p:cNvPr>
          <p:cNvCxnSpPr>
            <a:cxnSpLocks/>
          </p:cNvCxnSpPr>
          <p:nvPr/>
        </p:nvCxnSpPr>
        <p:spPr>
          <a:xfrm>
            <a:off x="4536012" y="6143095"/>
            <a:ext cx="20517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02A3E6F-5A18-45DC-9B55-18A6DAC68B94}"/>
              </a:ext>
            </a:extLst>
          </p:cNvPr>
          <p:cNvSpPr txBox="1"/>
          <p:nvPr/>
        </p:nvSpPr>
        <p:spPr>
          <a:xfrm>
            <a:off x="3077695" y="3985592"/>
            <a:ext cx="140683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Удаление</a:t>
            </a:r>
          </a:p>
        </p:txBody>
      </p:sp>
      <p:cxnSp>
        <p:nvCxnSpPr>
          <p:cNvPr id="105" name="Соединитель: уступ 104">
            <a:extLst>
              <a:ext uri="{FF2B5EF4-FFF2-40B4-BE49-F238E27FC236}">
                <a16:creationId xmlns:a16="http://schemas.microsoft.com/office/drawing/2014/main" id="{6031F568-77B7-4111-86EF-DB1B17B1DCA4}"/>
              </a:ext>
            </a:extLst>
          </p:cNvPr>
          <p:cNvCxnSpPr>
            <a:cxnSpLocks/>
          </p:cNvCxnSpPr>
          <p:nvPr/>
        </p:nvCxnSpPr>
        <p:spPr>
          <a:xfrm rot="5400000">
            <a:off x="4242885" y="5641406"/>
            <a:ext cx="801963" cy="201418"/>
          </a:xfrm>
          <a:prstGeom prst="bentConnector3">
            <a:avLst>
              <a:gd name="adj1" fmla="val 189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: уступ 112">
            <a:extLst>
              <a:ext uri="{FF2B5EF4-FFF2-40B4-BE49-F238E27FC236}">
                <a16:creationId xmlns:a16="http://schemas.microsoft.com/office/drawing/2014/main" id="{79D5854A-8B18-4AF7-A4FF-71E4F4AD0E9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685688" y="1939890"/>
            <a:ext cx="130982" cy="317608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B5213A73-DECC-41A8-931C-6E746AED1F76}"/>
              </a:ext>
            </a:extLst>
          </p:cNvPr>
          <p:cNvCxnSpPr>
            <a:cxnSpLocks/>
          </p:cNvCxnSpPr>
          <p:nvPr/>
        </p:nvCxnSpPr>
        <p:spPr>
          <a:xfrm>
            <a:off x="9366038" y="5130041"/>
            <a:ext cx="24608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0AB8DDB-1872-4BE2-808B-23272BD05439}"/>
              </a:ext>
            </a:extLst>
          </p:cNvPr>
          <p:cNvSpPr txBox="1"/>
          <p:nvPr/>
        </p:nvSpPr>
        <p:spPr>
          <a:xfrm>
            <a:off x="10106961" y="3974607"/>
            <a:ext cx="137039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Сохранение</a:t>
            </a:r>
          </a:p>
        </p:txBody>
      </p:sp>
    </p:spTree>
    <p:extLst>
      <p:ext uri="{BB962C8B-B14F-4D97-AF65-F5344CB8AC3E}">
        <p14:creationId xmlns:p14="http://schemas.microsoft.com/office/powerpoint/2010/main" val="329950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57613-C8BF-43EB-A337-90AD9CEC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08"/>
            <a:ext cx="10515600" cy="5783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Структура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356876-487B-4748-AC7D-AF96E7A0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626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370AF-B10D-416E-9240-65A4A1D2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Дальнейшее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7991A-2F29-4C0E-96B2-C960ADBD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привлекательны </a:t>
            </a:r>
            <a:r>
              <a:rPr lang="en-US" dirty="0"/>
              <a:t>frontend</a:t>
            </a:r>
            <a:endParaRPr lang="ru-RU" dirty="0"/>
          </a:p>
          <a:p>
            <a:r>
              <a:rPr lang="ru-RU" dirty="0"/>
              <a:t>Оптимизировать для работы на мобильных устройствах</a:t>
            </a:r>
            <a:endParaRPr lang="en-US" dirty="0"/>
          </a:p>
          <a:p>
            <a:r>
              <a:rPr lang="ru-RU" dirty="0"/>
              <a:t>Подключить оплату на сайте </a:t>
            </a:r>
          </a:p>
          <a:p>
            <a:r>
              <a:rPr lang="ru-RU" dirty="0"/>
              <a:t>Создать отдельный сервис, телеграмм-бот, для оформления заказа</a:t>
            </a:r>
          </a:p>
          <a:p>
            <a:r>
              <a:rPr lang="ru-RU" dirty="0"/>
              <a:t>Разместить на хостинге</a:t>
            </a:r>
          </a:p>
        </p:txBody>
      </p:sp>
    </p:spTree>
    <p:extLst>
      <p:ext uri="{BB962C8B-B14F-4D97-AF65-F5344CB8AC3E}">
        <p14:creationId xmlns:p14="http://schemas.microsoft.com/office/powerpoint/2010/main" val="4212529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375</Words>
  <Application>Microsoft Office PowerPoint</Application>
  <PresentationFormat>Широкоэкранный</PresentationFormat>
  <Paragraphs>78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cайта для магазина роллов и суши</vt:lpstr>
      <vt:lpstr>О себе</vt:lpstr>
      <vt:lpstr>Мотивация стать Java разработчиком</vt:lpstr>
      <vt:lpstr>Цели и задачи</vt:lpstr>
      <vt:lpstr>Функциональность приложения</vt:lpstr>
      <vt:lpstr>Стек технологий</vt:lpstr>
      <vt:lpstr>Структура сайта</vt:lpstr>
      <vt:lpstr>Структура базы данных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cайта для магазина роллов и суши</dc:title>
  <dc:creator>admin</dc:creator>
  <cp:lastModifiedBy>admin</cp:lastModifiedBy>
  <cp:revision>11</cp:revision>
  <dcterms:created xsi:type="dcterms:W3CDTF">2021-11-24T10:03:52Z</dcterms:created>
  <dcterms:modified xsi:type="dcterms:W3CDTF">2021-12-06T10:18:08Z</dcterms:modified>
</cp:coreProperties>
</file>