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9" r:id="rId6"/>
    <p:sldId id="266" r:id="rId7"/>
    <p:sldId id="265" r:id="rId8"/>
    <p:sldId id="267" r:id="rId9"/>
    <p:sldId id="268" r:id="rId10"/>
    <p:sldId id="264" r:id="rId11"/>
    <p:sldId id="262" r:id="rId12"/>
    <p:sldId id="260" r:id="rId13"/>
    <p:sldId id="261" r:id="rId14"/>
    <p:sldId id="26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66" d="100"/>
          <a:sy n="66" d="100"/>
        </p:scale>
        <p:origin x="85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6C3AE-7E45-4B70-AFA1-108555477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04511A-6042-45AA-8677-4B79105D6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4C0859-53CE-400A-B630-A0A6B043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3CC81F-D12D-40BB-BE2A-C776FF0D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64E46F-1BDE-441C-84BA-880538C4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42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2F06D-DCA4-44F6-94FD-3BEAFAE9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65A532-2074-4706-BE1D-64DBB2CC8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67E669-C3AA-4786-99A7-A53F10B2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D80233-74AE-41AB-B32C-90297242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FDDA85-B582-4A93-B4FF-56D60164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67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4AF075-5AD8-42CB-8EC7-4B42ED6DA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816741-B390-4F85-A2BC-CA4EBFFEF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58E9B3-976B-4007-BEBE-A8A9ECEE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1FC4C3-533A-486D-99DD-D102C060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8BCC6B-DCC2-4F52-8003-E14D1B67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0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44199-15F0-4D83-AC46-5818B675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B8F40A-6DE4-4A28-9986-4D467B45F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71E4EF-D724-4A48-B532-A64AD562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439D47-1615-4744-8D14-2F8FEE3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5DD4A4-C59D-4E27-9E5B-A2963759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84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1B591-8A8F-4008-823C-E774FB5C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8B4084-754A-4E1B-B1D4-6EAF52E18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3E26D1-B474-4136-ABB6-40174C28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5144B1-3404-4ED2-99E1-68D1E841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7FD41E-30FD-4B66-9496-5D60162F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98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4B4982-B90C-4301-9AB8-61F59128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AFFA82-7751-4C2C-8025-9213703BA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0F1F8E-F6FD-4CFC-95E6-0F62D6073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EBB9B0-608A-4054-AEC0-875082C1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1A1F31-6607-4290-B1ED-AB609884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D6D06F-FBA6-4740-B3E2-4FAD7469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03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7F6A8-0D16-4E44-8FF2-721FCE81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7AEB84-B0E5-441A-BB28-37E5B2A89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C986E7-6B81-4E33-89EC-BD5E96F4D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7112DE7-DE7A-4D6A-B1B2-94A8EFA02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5671222-4DB3-4A5E-ACD3-4DC728EE7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EF5A6D-F788-42DA-A7A2-12C82E2E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19B56D-E696-4132-A43C-15C2F5117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56E770A-CCFD-4972-B5EE-F6C5549D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29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E12EC3-BA0C-4AB8-B27D-A5B80AA8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105E20-FA57-41D1-B66F-11994B60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A81AA0-3E49-4B50-885A-789578FF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F5D912-4500-43C1-B219-5232D9EE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23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AF934AD-ADC1-4F4D-9AD6-42F2B35B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013528-EA9E-4D0C-8A69-75153D6F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605A5C-FB6A-4FD7-A527-40D8373F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8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81DA9-68D4-4827-A953-BB97AC52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C28CB1-C35F-4020-AB73-C5CC4A1C6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D518C1-A562-47C8-BBA8-9E4D965B5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576BBD-4040-4C7C-810F-635EC4A2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630FC1-4628-49A3-8B4C-2FCD0253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4E5B9F-2E40-43E1-98DA-CFB9646F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64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D2CA9-2DA4-4603-B4CF-1C33034F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BA20498-64C2-40C7-9E90-F03636A8F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00C70A-1452-451B-9E99-AE3905153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2A8D5-8F84-4607-BE8C-E230C70B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9D177B-6163-447C-AED4-7C5DC782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21B90A-5B16-4872-ADD3-FEF4AC04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07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BD1C01-7367-4704-A95E-9A950FB08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F85ECC-DBEB-4533-BF9B-041E99188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665B1B-917D-48F4-A773-418D66062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FCE7A-43A2-4EF4-86AC-1369E0CE8FED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D997C7-9C5A-413A-BE78-FBE6CD722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8A5540-5F34-485C-A90D-6F2D8E44C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44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E01F8-0637-4DFB-A668-D0BBE26285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Разработка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айт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а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для магазина роллов и суши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5D41DA-2097-417C-9670-2ADC77ED4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2174" y="4770781"/>
            <a:ext cx="6281530" cy="738809"/>
          </a:xfrm>
        </p:spPr>
        <p:txBody>
          <a:bodyPr/>
          <a:lstStyle/>
          <a:p>
            <a:r>
              <a:rPr lang="ru-RU" dirty="0"/>
              <a:t>Разработчик: Королев Дмитрий Эдуардович</a:t>
            </a:r>
          </a:p>
        </p:txBody>
      </p:sp>
    </p:spTree>
    <p:extLst>
      <p:ext uri="{BB962C8B-B14F-4D97-AF65-F5344CB8AC3E}">
        <p14:creationId xmlns:p14="http://schemas.microsoft.com/office/powerpoint/2010/main" val="423878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470A9-7F3A-4219-BC6A-C6A9DAEE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85" y="171451"/>
            <a:ext cx="10570029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Стек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2CB824-C634-4F6E-A99F-D1DB42913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128" y="991166"/>
            <a:ext cx="4588215" cy="5431063"/>
          </a:xfrm>
        </p:spPr>
        <p:txBody>
          <a:bodyPr>
            <a:normAutofit/>
          </a:bodyPr>
          <a:lstStyle/>
          <a:p>
            <a:r>
              <a:rPr lang="en-US" dirty="0"/>
              <a:t>Java</a:t>
            </a:r>
            <a:endParaRPr lang="ru-RU" dirty="0"/>
          </a:p>
          <a:p>
            <a:r>
              <a:rPr lang="en-US" dirty="0"/>
              <a:t>JavaScript </a:t>
            </a:r>
            <a:r>
              <a:rPr lang="ru-RU" dirty="0"/>
              <a:t>и </a:t>
            </a:r>
            <a:r>
              <a:rPr lang="en-US" dirty="0"/>
              <a:t>HTML </a:t>
            </a:r>
            <a:endParaRPr lang="ru-RU" dirty="0"/>
          </a:p>
          <a:p>
            <a:r>
              <a:rPr lang="en-US" dirty="0"/>
              <a:t>IntelliJ IDEA</a:t>
            </a:r>
            <a:endParaRPr lang="ru-RU" dirty="0"/>
          </a:p>
          <a:p>
            <a:r>
              <a:rPr lang="en-US" dirty="0"/>
              <a:t>PostgreSQL </a:t>
            </a:r>
            <a:r>
              <a:rPr lang="ru-RU" dirty="0"/>
              <a:t>и </a:t>
            </a:r>
            <a:r>
              <a:rPr lang="en-US" dirty="0"/>
              <a:t>H2</a:t>
            </a:r>
            <a:endParaRPr lang="ru-RU" dirty="0"/>
          </a:p>
          <a:p>
            <a:r>
              <a:rPr lang="ru-RU" dirty="0" err="1"/>
              <a:t>Maven</a:t>
            </a:r>
            <a:endParaRPr lang="en-US" dirty="0"/>
          </a:p>
          <a:p>
            <a:r>
              <a:rPr lang="en-US" dirty="0"/>
              <a:t>Lombok</a:t>
            </a:r>
            <a:endParaRPr lang="ru-RU" dirty="0"/>
          </a:p>
          <a:p>
            <a:r>
              <a:rPr lang="en-US" dirty="0" err="1"/>
              <a:t>Thymeleaf</a:t>
            </a:r>
            <a:endParaRPr lang="ru-RU" dirty="0"/>
          </a:p>
          <a:p>
            <a:r>
              <a:rPr lang="ru-RU" dirty="0" err="1"/>
              <a:t>Tomcat</a:t>
            </a:r>
            <a:endParaRPr lang="ru-RU" dirty="0"/>
          </a:p>
          <a:p>
            <a:r>
              <a:rPr lang="en-US" dirty="0"/>
              <a:t>Hibernate</a:t>
            </a:r>
            <a:endParaRPr lang="ru-RU" dirty="0"/>
          </a:p>
          <a:p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419ED4A-17D7-4649-A435-404A1671F78A}"/>
              </a:ext>
            </a:extLst>
          </p:cNvPr>
          <p:cNvSpPr txBox="1">
            <a:spLocks/>
          </p:cNvSpPr>
          <p:nvPr/>
        </p:nvSpPr>
        <p:spPr>
          <a:xfrm>
            <a:off x="5978781" y="1064979"/>
            <a:ext cx="5459073" cy="543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Spring Boot</a:t>
            </a:r>
          </a:p>
          <a:p>
            <a:r>
              <a:rPr lang="en-US" dirty="0"/>
              <a:t>Spring Data JPA</a:t>
            </a:r>
          </a:p>
          <a:p>
            <a:r>
              <a:rPr lang="ru-RU" dirty="0"/>
              <a:t>Spring Security</a:t>
            </a:r>
            <a:endParaRPr lang="en-US" dirty="0"/>
          </a:p>
          <a:p>
            <a:r>
              <a:rPr lang="ru-RU" dirty="0"/>
              <a:t>Spring Web Services</a:t>
            </a:r>
            <a:endParaRPr lang="en-US" dirty="0"/>
          </a:p>
          <a:p>
            <a:r>
              <a:rPr lang="en-US" dirty="0"/>
              <a:t>Spring MVC</a:t>
            </a:r>
          </a:p>
          <a:p>
            <a:r>
              <a:rPr lang="en-US" dirty="0"/>
              <a:t>Spring Integration</a:t>
            </a:r>
            <a:endParaRPr lang="ru-RU" dirty="0"/>
          </a:p>
          <a:p>
            <a:r>
              <a:rPr lang="en-US" dirty="0"/>
              <a:t>Flyway</a:t>
            </a:r>
            <a:endParaRPr lang="ru-RU" dirty="0"/>
          </a:p>
          <a:p>
            <a:r>
              <a:rPr lang="en-US" dirty="0" err="1"/>
              <a:t>Mapstruct</a:t>
            </a:r>
            <a:endParaRPr lang="ru-RU" dirty="0"/>
          </a:p>
          <a:p>
            <a:r>
              <a:rPr lang="en-US" dirty="0" err="1"/>
              <a:t>Webjars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320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470A9-7F3A-4219-BC6A-C6A9DAEE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2CB824-C634-4F6E-A99F-D1DB42913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12" y="1253330"/>
            <a:ext cx="10515600" cy="543321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Java 8 </a:t>
            </a:r>
            <a:r>
              <a:rPr lang="ru-RU" dirty="0"/>
              <a:t>– </a:t>
            </a:r>
            <a:r>
              <a:rPr lang="en-US" dirty="0"/>
              <a:t>Backend</a:t>
            </a:r>
            <a:endParaRPr lang="ru-RU" dirty="0"/>
          </a:p>
          <a:p>
            <a:r>
              <a:rPr lang="en-US" dirty="0"/>
              <a:t>JavaScript </a:t>
            </a:r>
            <a:r>
              <a:rPr lang="ru-RU" dirty="0"/>
              <a:t>и </a:t>
            </a:r>
            <a:r>
              <a:rPr lang="en-US" dirty="0"/>
              <a:t>HTML </a:t>
            </a:r>
            <a:r>
              <a:rPr lang="ru-RU" dirty="0"/>
              <a:t>– </a:t>
            </a:r>
            <a:r>
              <a:rPr lang="en-US" dirty="0"/>
              <a:t>Frontend</a:t>
            </a:r>
            <a:endParaRPr lang="ru-RU" dirty="0"/>
          </a:p>
          <a:p>
            <a:r>
              <a:rPr lang="en-US" dirty="0"/>
              <a:t>IntelliJ IDEA </a:t>
            </a:r>
            <a:r>
              <a:rPr lang="ru-RU" dirty="0"/>
              <a:t>– среда разработки</a:t>
            </a:r>
          </a:p>
          <a:p>
            <a:r>
              <a:rPr lang="en-US" dirty="0"/>
              <a:t>PostgreSQL </a:t>
            </a:r>
            <a:r>
              <a:rPr lang="ru-RU" dirty="0"/>
              <a:t>и </a:t>
            </a:r>
            <a:r>
              <a:rPr lang="en-US" dirty="0"/>
              <a:t>H2 </a:t>
            </a:r>
            <a:r>
              <a:rPr lang="ru-RU" dirty="0"/>
              <a:t>– базы данных</a:t>
            </a:r>
            <a:endParaRPr lang="en-US" dirty="0"/>
          </a:p>
          <a:p>
            <a:r>
              <a:rPr lang="ru-RU" dirty="0" err="1"/>
              <a:t>Maven</a:t>
            </a:r>
            <a:r>
              <a:rPr lang="ru-RU" dirty="0"/>
              <a:t> – автоматизация сборки проекта</a:t>
            </a:r>
            <a:endParaRPr lang="en-US" dirty="0"/>
          </a:p>
          <a:p>
            <a:r>
              <a:rPr lang="en-US" dirty="0"/>
              <a:t>Spring Boot </a:t>
            </a:r>
            <a:r>
              <a:rPr lang="ru-RU" dirty="0"/>
              <a:t>– автоматизация рутинных действий по созданию и ускорению работы </a:t>
            </a:r>
            <a:r>
              <a:rPr lang="en-US" dirty="0"/>
              <a:t>Spring-</a:t>
            </a:r>
            <a:r>
              <a:rPr lang="ru-RU" dirty="0"/>
              <a:t>приложений</a:t>
            </a:r>
            <a:endParaRPr lang="en-US" dirty="0"/>
          </a:p>
          <a:p>
            <a:r>
              <a:rPr lang="en-US" dirty="0"/>
              <a:t>Spring Data JPA</a:t>
            </a:r>
            <a:r>
              <a:rPr lang="ru-RU" dirty="0"/>
              <a:t> </a:t>
            </a:r>
            <a:r>
              <a:rPr lang="en-US" dirty="0"/>
              <a:t>+ Hibernate </a:t>
            </a:r>
            <a:r>
              <a:rPr lang="ru-RU" dirty="0"/>
              <a:t>– для сохранения и получения данных из реляционной БД</a:t>
            </a:r>
            <a:endParaRPr lang="en-US" dirty="0"/>
          </a:p>
          <a:p>
            <a:r>
              <a:rPr lang="ru-RU" dirty="0"/>
              <a:t>Spring Security</a:t>
            </a:r>
            <a:r>
              <a:rPr lang="en-US" dirty="0"/>
              <a:t> </a:t>
            </a:r>
            <a:r>
              <a:rPr lang="ru-RU" dirty="0"/>
              <a:t>–  аутентификация и авторизация, а также другие возможности обеспечения безопасности</a:t>
            </a:r>
            <a:endParaRPr lang="en-US" dirty="0"/>
          </a:p>
          <a:p>
            <a:r>
              <a:rPr lang="ru-RU" dirty="0"/>
              <a:t>Spring Web Services</a:t>
            </a:r>
            <a:r>
              <a:rPr lang="en-US" dirty="0"/>
              <a:t> </a:t>
            </a:r>
            <a:r>
              <a:rPr lang="ru-RU" dirty="0"/>
              <a:t>– создание управляемых документами веб-сервисов</a:t>
            </a:r>
            <a:endParaRPr lang="en-US" dirty="0"/>
          </a:p>
          <a:p>
            <a:r>
              <a:rPr lang="en-US" dirty="0"/>
              <a:t>Spring MVC</a:t>
            </a:r>
            <a:r>
              <a:rPr lang="ru-RU" dirty="0"/>
              <a:t> – создание </a:t>
            </a:r>
            <a:r>
              <a:rPr lang="ru-RU" dirty="0" err="1"/>
              <a:t>web</a:t>
            </a:r>
            <a:r>
              <a:rPr lang="ru-RU" dirty="0"/>
              <a:t>, включая </a:t>
            </a:r>
            <a:r>
              <a:rPr lang="ru-RU" dirty="0" err="1"/>
              <a:t>RESTful</a:t>
            </a:r>
            <a:endParaRPr lang="en-US" dirty="0"/>
          </a:p>
          <a:p>
            <a:r>
              <a:rPr lang="en-US" dirty="0"/>
              <a:t>Spring Integration</a:t>
            </a:r>
            <a:r>
              <a:rPr lang="ru-RU" dirty="0"/>
              <a:t> –</a:t>
            </a:r>
            <a:r>
              <a:rPr lang="en-US" dirty="0"/>
              <a:t> </a:t>
            </a:r>
            <a:r>
              <a:rPr lang="ru-RU" dirty="0"/>
              <a:t>обмен сообщениями между </a:t>
            </a:r>
            <a:r>
              <a:rPr lang="en-US" dirty="0"/>
              <a:t>Spring-</a:t>
            </a:r>
            <a:r>
              <a:rPr lang="ru-RU" dirty="0"/>
              <a:t>приложениями</a:t>
            </a:r>
          </a:p>
          <a:p>
            <a:r>
              <a:rPr lang="en-US" dirty="0"/>
              <a:t>Lombok </a:t>
            </a:r>
            <a:r>
              <a:rPr lang="ru-RU" dirty="0"/>
              <a:t>– плагин для генерации стандартного кода</a:t>
            </a:r>
          </a:p>
          <a:p>
            <a:r>
              <a:rPr lang="en-US" dirty="0" err="1"/>
              <a:t>Thymeleaf</a:t>
            </a:r>
            <a:r>
              <a:rPr lang="en-US" dirty="0"/>
              <a:t> </a:t>
            </a:r>
            <a:r>
              <a:rPr lang="ru-RU" dirty="0"/>
              <a:t>– </a:t>
            </a:r>
            <a:r>
              <a:rPr lang="ru-RU" dirty="0" err="1"/>
              <a:t>шаблонизатор</a:t>
            </a:r>
            <a:r>
              <a:rPr lang="ru-RU" dirty="0"/>
              <a:t> </a:t>
            </a:r>
            <a:r>
              <a:rPr lang="en-US" dirty="0"/>
              <a:t>html </a:t>
            </a:r>
            <a:r>
              <a:rPr lang="ru-RU" dirty="0"/>
              <a:t>страниц</a:t>
            </a:r>
          </a:p>
          <a:p>
            <a:r>
              <a:rPr lang="ru-RU" dirty="0" err="1"/>
              <a:t>Tomcat</a:t>
            </a:r>
            <a:r>
              <a:rPr lang="ru-RU" dirty="0"/>
              <a:t> – веб-сервер</a:t>
            </a:r>
          </a:p>
          <a:p>
            <a:r>
              <a:rPr lang="en-US" dirty="0"/>
              <a:t>Flyway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контроль версий БД</a:t>
            </a:r>
          </a:p>
          <a:p>
            <a:r>
              <a:rPr lang="en-US" dirty="0" err="1"/>
              <a:t>Mapstruct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обширный картограф для </a:t>
            </a:r>
            <a:r>
              <a:rPr lang="en-US" dirty="0"/>
              <a:t>Java-</a:t>
            </a:r>
            <a:r>
              <a:rPr lang="ru-RU" dirty="0"/>
              <a:t>компонентов для сопоставления объектов</a:t>
            </a:r>
          </a:p>
          <a:p>
            <a:r>
              <a:rPr lang="en-US" dirty="0" err="1"/>
              <a:t>Webjars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добавления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ru-RU" dirty="0"/>
              <a:t>библиотек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566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227ED-644A-4823-964A-94989ECC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8" y="105258"/>
            <a:ext cx="10515600" cy="106777"/>
          </a:xfrm>
        </p:spPr>
        <p:txBody>
          <a:bodyPr>
            <a:normAutofit fontScale="90000"/>
          </a:bodyPr>
          <a:lstStyle/>
          <a:p>
            <a:r>
              <a:rPr lang="ru-RU" dirty="0"/>
              <a:t>Стек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4FD324-9845-422A-96C8-115C622E7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69844"/>
            <a:ext cx="11049000" cy="6288156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Backend Java 8</a:t>
            </a:r>
          </a:p>
          <a:p>
            <a:r>
              <a:rPr lang="en-US" dirty="0"/>
              <a:t>Frontend JavaScript </a:t>
            </a:r>
            <a:r>
              <a:rPr lang="ru-RU" dirty="0"/>
              <a:t>и </a:t>
            </a:r>
            <a:r>
              <a:rPr lang="en-US" dirty="0"/>
              <a:t>HTML</a:t>
            </a:r>
          </a:p>
          <a:p>
            <a:r>
              <a:rPr lang="ru-RU" dirty="0"/>
              <a:t>База данных </a:t>
            </a:r>
            <a:r>
              <a:rPr lang="en-US" dirty="0"/>
              <a:t>PostgreSQL</a:t>
            </a:r>
          </a:p>
          <a:p>
            <a:r>
              <a:rPr lang="ru-RU" dirty="0">
                <a:solidFill>
                  <a:srgbClr val="202124"/>
                </a:solidFill>
                <a:latin typeface="Google Sans"/>
              </a:rPr>
              <a:t>Среда разработки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IntelliJ IDEA</a:t>
            </a:r>
            <a:endParaRPr lang="ru-RU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US" dirty="0">
                <a:solidFill>
                  <a:srgbClr val="202124"/>
                </a:solidFill>
                <a:latin typeface="Google Sans"/>
              </a:rPr>
              <a:t>Lombok</a:t>
            </a:r>
            <a:endParaRPr lang="ru-RU" dirty="0">
              <a:solidFill>
                <a:srgbClr val="202124"/>
              </a:solidFill>
              <a:latin typeface="Google Sans"/>
            </a:endParaRPr>
          </a:p>
          <a:p>
            <a:r>
              <a:rPr lang="ru-RU" dirty="0" err="1">
                <a:solidFill>
                  <a:srgbClr val="202124"/>
                </a:solidFill>
                <a:latin typeface="Google Sans"/>
              </a:rPr>
              <a:t>Шаблонизатор</a:t>
            </a:r>
            <a:r>
              <a:rPr lang="ru-RU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Google Sans"/>
              </a:rPr>
              <a:t>Thymeleaf</a:t>
            </a:r>
            <a:endParaRPr lang="en-US" dirty="0">
              <a:solidFill>
                <a:srgbClr val="202124"/>
              </a:solidFill>
              <a:latin typeface="Google Sans"/>
            </a:endParaRPr>
          </a:p>
          <a:p>
            <a:endParaRPr lang="ru-RU" dirty="0">
              <a:solidFill>
                <a:srgbClr val="202124"/>
              </a:solidFill>
              <a:latin typeface="Google Sans"/>
            </a:endParaRPr>
          </a:p>
          <a:p>
            <a:r>
              <a:rPr lang="en-US" dirty="0" err="1">
                <a:solidFill>
                  <a:srgbClr val="202124"/>
                </a:solidFill>
                <a:latin typeface="Google Sans"/>
              </a:rPr>
              <a:t>org.springframework.integration</a:t>
            </a:r>
            <a:r>
              <a:rPr lang="ru-RU" dirty="0">
                <a:solidFill>
                  <a:srgbClr val="202124"/>
                </a:solidFill>
                <a:latin typeface="Google Sans"/>
              </a:rPr>
              <a:t> обмен сообщениями между 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Spring-</a:t>
            </a:r>
            <a:r>
              <a:rPr lang="ru-RU" dirty="0">
                <a:solidFill>
                  <a:srgbClr val="202124"/>
                </a:solidFill>
                <a:latin typeface="Google Sans"/>
              </a:rPr>
              <a:t>приложениями</a:t>
            </a:r>
          </a:p>
          <a:p>
            <a:r>
              <a:rPr lang="en-US" dirty="0" err="1">
                <a:solidFill>
                  <a:srgbClr val="202124"/>
                </a:solidFill>
                <a:latin typeface="Google Sans"/>
              </a:rPr>
              <a:t>org.springframework.boot</a:t>
            </a:r>
            <a:r>
              <a:rPr lang="ru-RU" dirty="0">
                <a:solidFill>
                  <a:srgbClr val="202124"/>
                </a:solidFill>
                <a:latin typeface="Google Sans"/>
              </a:rPr>
              <a:t> – стандартные рутинные действия по созданию и ускорению работы 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Spring-</a:t>
            </a:r>
            <a:r>
              <a:rPr lang="ru-RU" dirty="0">
                <a:solidFill>
                  <a:srgbClr val="202124"/>
                </a:solidFill>
                <a:latin typeface="Google Sans"/>
              </a:rPr>
              <a:t>приложений</a:t>
            </a: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spring-boot-maven-plugin</a:t>
            </a:r>
            <a:r>
              <a:rPr lang="ru-RU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обеспечивает поддержку Spring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Boot</a:t>
            </a:r>
            <a:r>
              <a:rPr lang="ru-RU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в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Maven</a:t>
            </a:r>
            <a:endParaRPr lang="ru-RU" dirty="0">
              <a:solidFill>
                <a:srgbClr val="202124"/>
              </a:solidFill>
              <a:latin typeface="Google San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spring-boot-starter-data-</a:t>
            </a:r>
            <a:r>
              <a:rPr lang="en-US" dirty="0" err="1">
                <a:solidFill>
                  <a:srgbClr val="202124"/>
                </a:solidFill>
                <a:latin typeface="Google Sans"/>
              </a:rPr>
              <a:t>jpa</a:t>
            </a:r>
            <a:r>
              <a:rPr lang="ru-RU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b="0" i="0" dirty="0">
                <a:solidFill>
                  <a:srgbClr val="606060"/>
                </a:solidFill>
                <a:effectLst/>
                <a:latin typeface="Verdana" panose="020B0604030504040204" pitchFamily="34" charset="0"/>
              </a:rPr>
              <a:t>Starter </a:t>
            </a:r>
            <a:r>
              <a:rPr lang="ru-RU" b="0" i="0" dirty="0">
                <a:solidFill>
                  <a:srgbClr val="606060"/>
                </a:solidFill>
                <a:effectLst/>
                <a:latin typeface="Verdana" panose="020B0604030504040204" pitchFamily="34" charset="0"/>
              </a:rPr>
              <a:t>для использования </a:t>
            </a:r>
            <a:r>
              <a:rPr lang="en-US" b="0" i="0" dirty="0">
                <a:solidFill>
                  <a:srgbClr val="606060"/>
                </a:solidFill>
                <a:effectLst/>
                <a:latin typeface="Verdana" panose="020B0604030504040204" pitchFamily="34" charset="0"/>
              </a:rPr>
              <a:t>Spring Data JPA </a:t>
            </a:r>
            <a:r>
              <a:rPr lang="ru-RU" b="0" i="0" dirty="0">
                <a:solidFill>
                  <a:srgbClr val="606060"/>
                </a:solidFill>
                <a:effectLst/>
                <a:latin typeface="Verdana" panose="020B0604030504040204" pitchFamily="34" charset="0"/>
              </a:rPr>
              <a:t>с </a:t>
            </a:r>
            <a:r>
              <a:rPr lang="en-US" b="0" i="0" dirty="0">
                <a:solidFill>
                  <a:srgbClr val="606060"/>
                </a:solidFill>
                <a:effectLst/>
                <a:latin typeface="Verdana" panose="020B0604030504040204" pitchFamily="34" charset="0"/>
              </a:rPr>
              <a:t>Hibernate</a:t>
            </a:r>
            <a:endParaRPr lang="ru-RU" dirty="0">
              <a:solidFill>
                <a:srgbClr val="202124"/>
              </a:solidFill>
              <a:latin typeface="Google San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spring-boot-starter-security</a:t>
            </a:r>
            <a:r>
              <a:rPr lang="ru-RU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ru-RU" b="0" i="0" dirty="0" err="1">
                <a:solidFill>
                  <a:srgbClr val="606060"/>
                </a:solidFill>
                <a:effectLst/>
                <a:latin typeface="Verdana" panose="020B0604030504040204" pitchFamily="34" charset="0"/>
              </a:rPr>
              <a:t>Starter</a:t>
            </a:r>
            <a:r>
              <a:rPr lang="ru-RU" b="0" i="0" dirty="0">
                <a:solidFill>
                  <a:srgbClr val="606060"/>
                </a:solidFill>
                <a:effectLst/>
                <a:latin typeface="Verdana" panose="020B0604030504040204" pitchFamily="34" charset="0"/>
              </a:rPr>
              <a:t> для использования Spring Security</a:t>
            </a:r>
            <a:endParaRPr lang="ru-RU" dirty="0">
              <a:solidFill>
                <a:srgbClr val="202124"/>
              </a:solidFill>
              <a:latin typeface="Google San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spring-boot-starter-</a:t>
            </a:r>
            <a:r>
              <a:rPr lang="en-US" dirty="0" err="1">
                <a:solidFill>
                  <a:srgbClr val="202124"/>
                </a:solidFill>
                <a:latin typeface="Google Sans"/>
              </a:rPr>
              <a:t>thymeleaf</a:t>
            </a:r>
            <a:r>
              <a:rPr lang="ru-RU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ru-RU" b="0" i="0" dirty="0" err="1">
                <a:solidFill>
                  <a:srgbClr val="606060"/>
                </a:solidFill>
                <a:effectLst/>
                <a:latin typeface="Verdana" panose="020B0604030504040204" pitchFamily="34" charset="0"/>
              </a:rPr>
              <a:t>Starter</a:t>
            </a:r>
            <a:r>
              <a:rPr lang="ru-RU" b="0" i="0" dirty="0">
                <a:solidFill>
                  <a:srgbClr val="606060"/>
                </a:solidFill>
                <a:effectLst/>
                <a:latin typeface="Verdana" panose="020B0604030504040204" pitchFamily="34" charset="0"/>
              </a:rPr>
              <a:t> для создания MVC </a:t>
            </a:r>
            <a:r>
              <a:rPr lang="ru-RU" b="0" i="0" dirty="0" err="1">
                <a:solidFill>
                  <a:srgbClr val="606060"/>
                </a:solidFill>
                <a:effectLst/>
                <a:latin typeface="Verdana" panose="020B0604030504040204" pitchFamily="34" charset="0"/>
              </a:rPr>
              <a:t>web</a:t>
            </a:r>
            <a:r>
              <a:rPr lang="ru-RU" b="0" i="0" dirty="0">
                <a:solidFill>
                  <a:srgbClr val="606060"/>
                </a:solidFill>
                <a:effectLst/>
                <a:latin typeface="Verdana" panose="020B0604030504040204" pitchFamily="34" charset="0"/>
              </a:rPr>
              <a:t> приложений, используя </a:t>
            </a:r>
            <a:r>
              <a:rPr lang="ru-RU" b="0" i="0" dirty="0" err="1">
                <a:solidFill>
                  <a:srgbClr val="606060"/>
                </a:solidFill>
                <a:effectLst/>
                <a:latin typeface="Verdana" panose="020B0604030504040204" pitchFamily="34" charset="0"/>
              </a:rPr>
              <a:t>Thymeleaf</a:t>
            </a:r>
            <a:r>
              <a:rPr lang="ru-RU" b="0" i="0" dirty="0">
                <a:solidFill>
                  <a:srgbClr val="606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606060"/>
                </a:solidFill>
                <a:effectLst/>
                <a:latin typeface="Verdana" panose="020B0604030504040204" pitchFamily="34" charset="0"/>
              </a:rPr>
              <a:t>views</a:t>
            </a:r>
            <a:endParaRPr lang="ru-RU" dirty="0">
              <a:solidFill>
                <a:srgbClr val="202124"/>
              </a:solidFill>
              <a:latin typeface="Google San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spring-boot-starter-web-services</a:t>
            </a:r>
            <a:r>
              <a:rPr lang="ru-RU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ru-RU" b="0" i="0" dirty="0" err="1">
                <a:solidFill>
                  <a:srgbClr val="606060"/>
                </a:solidFill>
                <a:effectLst/>
                <a:latin typeface="Verdana" panose="020B0604030504040204" pitchFamily="34" charset="0"/>
              </a:rPr>
              <a:t>Starter</a:t>
            </a:r>
            <a:r>
              <a:rPr lang="ru-RU" b="0" i="0" dirty="0">
                <a:solidFill>
                  <a:srgbClr val="606060"/>
                </a:solidFill>
                <a:effectLst/>
                <a:latin typeface="Verdana" panose="020B0604030504040204" pitchFamily="34" charset="0"/>
              </a:rPr>
              <a:t> для использования Spring Web Services</a:t>
            </a:r>
            <a:endParaRPr lang="ru-RU" dirty="0">
              <a:solidFill>
                <a:srgbClr val="202124"/>
              </a:solidFill>
              <a:latin typeface="Google San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spring-boot-starter-web</a:t>
            </a:r>
            <a:r>
              <a:rPr lang="ru-RU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ru-RU" b="0" i="0" dirty="0" err="1">
                <a:solidFill>
                  <a:srgbClr val="606060"/>
                </a:solidFill>
                <a:effectLst/>
                <a:latin typeface="Verdana" panose="020B0604030504040204" pitchFamily="34" charset="0"/>
              </a:rPr>
              <a:t>Starter</a:t>
            </a:r>
            <a:r>
              <a:rPr lang="ru-RU" b="0" i="0" dirty="0">
                <a:solidFill>
                  <a:srgbClr val="606060"/>
                </a:solidFill>
                <a:effectLst/>
                <a:latin typeface="Verdana" panose="020B0604030504040204" pitchFamily="34" charset="0"/>
              </a:rPr>
              <a:t> для создания </a:t>
            </a:r>
            <a:r>
              <a:rPr lang="ru-RU" b="0" i="0" dirty="0" err="1">
                <a:solidFill>
                  <a:srgbClr val="606060"/>
                </a:solidFill>
                <a:effectLst/>
                <a:latin typeface="Verdana" panose="020B0604030504040204" pitchFamily="34" charset="0"/>
              </a:rPr>
              <a:t>web</a:t>
            </a:r>
            <a:r>
              <a:rPr lang="ru-RU" b="0" i="0" dirty="0">
                <a:solidFill>
                  <a:srgbClr val="606060"/>
                </a:solidFill>
                <a:effectLst/>
                <a:latin typeface="Verdana" panose="020B0604030504040204" pitchFamily="34" charset="0"/>
              </a:rPr>
              <a:t>, включая </a:t>
            </a:r>
            <a:r>
              <a:rPr lang="ru-RU" b="0" i="0" dirty="0" err="1">
                <a:solidFill>
                  <a:srgbClr val="606060"/>
                </a:solidFill>
                <a:effectLst/>
                <a:latin typeface="Verdana" panose="020B0604030504040204" pitchFamily="34" charset="0"/>
              </a:rPr>
              <a:t>RESTful</a:t>
            </a:r>
            <a:r>
              <a:rPr lang="ru-RU" b="0" i="0" dirty="0">
                <a:solidFill>
                  <a:srgbClr val="606060"/>
                </a:solidFill>
                <a:effectLst/>
                <a:latin typeface="Verdana" panose="020B0604030504040204" pitchFamily="34" charset="0"/>
              </a:rPr>
              <a:t>, приложений, используя Spring MVC. Использует </a:t>
            </a:r>
            <a:r>
              <a:rPr lang="ru-RU" b="0" i="0" dirty="0" err="1">
                <a:solidFill>
                  <a:srgbClr val="606060"/>
                </a:solidFill>
                <a:effectLst/>
                <a:latin typeface="Verdana" panose="020B0604030504040204" pitchFamily="34" charset="0"/>
              </a:rPr>
              <a:t>Tomcat</a:t>
            </a:r>
            <a:r>
              <a:rPr lang="ru-RU" b="0" i="0" dirty="0">
                <a:solidFill>
                  <a:srgbClr val="606060"/>
                </a:solidFill>
                <a:effectLst/>
                <a:latin typeface="Verdana" panose="020B0604030504040204" pitchFamily="34" charset="0"/>
              </a:rPr>
              <a:t> как встроенный контейнер по умолчанию</a:t>
            </a:r>
            <a:endParaRPr lang="ru-RU" dirty="0">
              <a:solidFill>
                <a:srgbClr val="202124"/>
              </a:solidFill>
              <a:latin typeface="Google San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spring-boot-</a:t>
            </a:r>
            <a:r>
              <a:rPr lang="en-US" dirty="0" err="1">
                <a:solidFill>
                  <a:srgbClr val="202124"/>
                </a:solidFill>
                <a:latin typeface="Google Sans"/>
              </a:rPr>
              <a:t>devtools</a:t>
            </a:r>
            <a:r>
              <a:rPr lang="ru-RU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ru-RU" b="0" i="0" dirty="0" err="1">
                <a:solidFill>
                  <a:srgbClr val="606060"/>
                </a:solidFill>
                <a:effectLst/>
                <a:latin typeface="Verdana" panose="020B0604030504040204" pitchFamily="34" charset="0"/>
              </a:rPr>
              <a:t>Starter</a:t>
            </a:r>
            <a:r>
              <a:rPr lang="ru-RU" b="0" i="0" dirty="0">
                <a:solidFill>
                  <a:srgbClr val="606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для быстрого перезапуска приложения в горячей JVM при обнаружении изменений в скомпилированном коде или шаблонах; более того освобождает от очистки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YS Text"/>
              </a:rPr>
              <a:t>cache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 у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YS Text"/>
              </a:rPr>
              <a:t>Thymeleaf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, если выбранный движок включен в проект.</a:t>
            </a:r>
            <a:endParaRPr lang="ru-RU" dirty="0">
              <a:solidFill>
                <a:srgbClr val="202124"/>
              </a:solidFill>
              <a:latin typeface="Google San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spring-boot-starter-test</a:t>
            </a:r>
            <a:r>
              <a:rPr lang="ru-RU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b="0" i="0" dirty="0">
                <a:solidFill>
                  <a:srgbClr val="606060"/>
                </a:solidFill>
                <a:effectLst/>
                <a:latin typeface="Verdana" panose="020B0604030504040204" pitchFamily="34" charset="0"/>
              </a:rPr>
              <a:t>Starter </a:t>
            </a:r>
            <a:r>
              <a:rPr lang="ru-RU" b="0" i="0" dirty="0">
                <a:solidFill>
                  <a:srgbClr val="606060"/>
                </a:solidFill>
                <a:effectLst/>
                <a:latin typeface="Verdana" panose="020B0604030504040204" pitchFamily="34" charset="0"/>
              </a:rPr>
              <a:t>для тестирования </a:t>
            </a:r>
            <a:r>
              <a:rPr lang="en-US" b="0" i="0" dirty="0">
                <a:solidFill>
                  <a:srgbClr val="606060"/>
                </a:solidFill>
                <a:effectLst/>
                <a:latin typeface="Verdana" panose="020B0604030504040204" pitchFamily="34" charset="0"/>
              </a:rPr>
              <a:t>Spring Boot </a:t>
            </a:r>
            <a:r>
              <a:rPr lang="ru-RU" b="0" i="0" dirty="0">
                <a:solidFill>
                  <a:srgbClr val="606060"/>
                </a:solidFill>
                <a:effectLst/>
                <a:latin typeface="Verdana" panose="020B0604030504040204" pitchFamily="34" charset="0"/>
              </a:rPr>
              <a:t>приложений с библиотеками </a:t>
            </a:r>
            <a:r>
              <a:rPr lang="en-US" b="0" i="0" dirty="0">
                <a:solidFill>
                  <a:srgbClr val="606060"/>
                </a:solidFill>
                <a:effectLst/>
                <a:latin typeface="Verdana" panose="020B0604030504040204" pitchFamily="34" charset="0"/>
              </a:rPr>
              <a:t>JUnit, </a:t>
            </a:r>
            <a:r>
              <a:rPr lang="en-US" b="0" i="0" dirty="0" err="1">
                <a:solidFill>
                  <a:srgbClr val="606060"/>
                </a:solidFill>
                <a:effectLst/>
                <a:latin typeface="Verdana" panose="020B0604030504040204" pitchFamily="34" charset="0"/>
              </a:rPr>
              <a:t>Hamcrest</a:t>
            </a:r>
            <a:r>
              <a:rPr lang="en-US" b="0" i="0" dirty="0">
                <a:solidFill>
                  <a:srgbClr val="60606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>
                <a:solidFill>
                  <a:srgbClr val="606060"/>
                </a:solidFill>
                <a:effectLst/>
                <a:latin typeface="Verdana" panose="020B0604030504040204" pitchFamily="34" charset="0"/>
              </a:rPr>
              <a:t>и </a:t>
            </a:r>
            <a:r>
              <a:rPr lang="en-US" b="0" i="0" dirty="0">
                <a:solidFill>
                  <a:srgbClr val="606060"/>
                </a:solidFill>
                <a:effectLst/>
                <a:latin typeface="Verdana" panose="020B0604030504040204" pitchFamily="34" charset="0"/>
              </a:rPr>
              <a:t>Mockito</a:t>
            </a:r>
            <a:endParaRPr lang="ru-RU" dirty="0">
              <a:solidFill>
                <a:srgbClr val="202124"/>
              </a:solidFill>
              <a:latin typeface="Google Sans"/>
            </a:endParaRPr>
          </a:p>
          <a:p>
            <a:r>
              <a:rPr lang="en-US" dirty="0">
                <a:solidFill>
                  <a:srgbClr val="202124"/>
                </a:solidFill>
                <a:latin typeface="Google Sans"/>
              </a:rPr>
              <a:t>com.h2database </a:t>
            </a:r>
            <a:r>
              <a:rPr lang="ru-RU" dirty="0">
                <a:solidFill>
                  <a:srgbClr val="202124"/>
                </a:solidFill>
                <a:latin typeface="Google Sans"/>
              </a:rPr>
              <a:t>подключение БД 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H2</a:t>
            </a:r>
            <a:endParaRPr lang="ru-RU" dirty="0">
              <a:solidFill>
                <a:srgbClr val="202124"/>
              </a:solidFill>
              <a:latin typeface="Google Sans"/>
            </a:endParaRPr>
          </a:p>
          <a:p>
            <a:r>
              <a:rPr lang="en-US" dirty="0">
                <a:solidFill>
                  <a:srgbClr val="202124"/>
                </a:solidFill>
                <a:latin typeface="Google Sans"/>
              </a:rPr>
              <a:t>Wsdl4j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WSDL-схема предназначена для описания </a:t>
            </a:r>
            <a:r>
              <a:rPr lang="ru-RU" b="0" i="0" dirty="0">
                <a:solidFill>
                  <a:srgbClr val="333333"/>
                </a:solidFill>
                <a:effectLst/>
                <a:latin typeface="Fira Sans" panose="020B0604020202020204" pitchFamily="34" charset="0"/>
              </a:rPr>
              <a:t>SOAP Web-сервис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а</a:t>
            </a:r>
            <a:endParaRPr lang="ru-RU" dirty="0">
              <a:solidFill>
                <a:srgbClr val="202124"/>
              </a:solidFill>
              <a:latin typeface="Google Sans"/>
            </a:endParaRPr>
          </a:p>
          <a:p>
            <a:r>
              <a:rPr lang="en-US" dirty="0" err="1">
                <a:solidFill>
                  <a:srgbClr val="202124"/>
                </a:solidFill>
                <a:latin typeface="Google Sans"/>
              </a:rPr>
              <a:t>org.flywaydb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 – </a:t>
            </a:r>
            <a:r>
              <a:rPr lang="ru-RU" dirty="0">
                <a:solidFill>
                  <a:srgbClr val="202124"/>
                </a:solidFill>
                <a:latin typeface="Google Sans"/>
              </a:rPr>
              <a:t>контроль версий БД</a:t>
            </a:r>
          </a:p>
          <a:p>
            <a:r>
              <a:rPr lang="en-US" dirty="0" err="1">
                <a:solidFill>
                  <a:srgbClr val="202124"/>
                </a:solidFill>
                <a:latin typeface="Google Sans"/>
              </a:rPr>
              <a:t>org.thymeleaf.extras</a:t>
            </a:r>
            <a:endParaRPr lang="ru-RU" dirty="0">
              <a:solidFill>
                <a:srgbClr val="202124"/>
              </a:solidFill>
              <a:latin typeface="Google Sans"/>
            </a:endParaRPr>
          </a:p>
          <a:p>
            <a:r>
              <a:rPr lang="en-US" dirty="0" err="1">
                <a:solidFill>
                  <a:srgbClr val="202124"/>
                </a:solidFill>
                <a:latin typeface="Google Sans"/>
              </a:rPr>
              <a:t>org.springframework.security</a:t>
            </a:r>
            <a:r>
              <a:rPr lang="ru-RU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framework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предоставляющий механизмы построения систем аутентификации и авторизации, а также другие возможности обеспечения безопасности для корпоративных приложений, созданных с помощью Spring Framework</a:t>
            </a:r>
            <a:endParaRPr lang="ru-RU" dirty="0">
              <a:solidFill>
                <a:srgbClr val="202124"/>
              </a:solidFill>
              <a:latin typeface="Google Sans"/>
            </a:endParaRPr>
          </a:p>
          <a:p>
            <a:r>
              <a:rPr lang="en-US" dirty="0" err="1">
                <a:solidFill>
                  <a:srgbClr val="202124"/>
                </a:solidFill>
                <a:latin typeface="Google Sans"/>
              </a:rPr>
              <a:t>org.mapstruct</a:t>
            </a:r>
            <a:r>
              <a:rPr lang="ru-RU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обширный картограф для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Java-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компонентов для сопоставления объектов</a:t>
            </a:r>
            <a:endParaRPr lang="ru-RU" dirty="0">
              <a:solidFill>
                <a:srgbClr val="202124"/>
              </a:solidFill>
              <a:latin typeface="Google San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02124"/>
                </a:solidFill>
                <a:latin typeface="Google Sans"/>
              </a:rPr>
              <a:t>mapstruct</a:t>
            </a:r>
            <a:endParaRPr lang="ru-RU" dirty="0">
              <a:solidFill>
                <a:srgbClr val="202124"/>
              </a:solidFill>
              <a:latin typeface="Google San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02124"/>
                </a:solidFill>
                <a:latin typeface="Google Sans"/>
              </a:rPr>
              <a:t>mapstruct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-processor</a:t>
            </a:r>
            <a:r>
              <a:rPr lang="ru-RU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ru-RU" b="0" i="0" dirty="0">
                <a:solidFill>
                  <a:srgbClr val="4F4F4F"/>
                </a:solidFill>
                <a:effectLst/>
                <a:latin typeface="-apple-system"/>
              </a:rPr>
              <a:t>Процессор аннотаций, который автоматически генерирует реализацию преобразователя на основе аннотаций.</a:t>
            </a:r>
            <a:endParaRPr lang="ru-RU" dirty="0">
              <a:solidFill>
                <a:srgbClr val="202124"/>
              </a:solidFill>
              <a:latin typeface="Google Sans"/>
            </a:endParaRPr>
          </a:p>
          <a:p>
            <a:r>
              <a:rPr lang="en-US" dirty="0" err="1">
                <a:solidFill>
                  <a:srgbClr val="202124"/>
                </a:solidFill>
                <a:latin typeface="Google Sans"/>
              </a:rPr>
              <a:t>org.webjars</a:t>
            </a:r>
            <a:r>
              <a:rPr lang="ru-RU" dirty="0">
                <a:solidFill>
                  <a:srgbClr val="202124"/>
                </a:solidFill>
                <a:latin typeface="Google Sans"/>
              </a:rPr>
              <a:t> для добавления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javascript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библиотек</a:t>
            </a:r>
            <a:endParaRPr lang="ru-RU" dirty="0">
              <a:solidFill>
                <a:srgbClr val="202124"/>
              </a:solidFill>
              <a:latin typeface="Google San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02124"/>
                </a:solidFill>
                <a:latin typeface="Google Sans"/>
              </a:rPr>
              <a:t>sockjs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-client</a:t>
            </a:r>
            <a:endParaRPr lang="ru-RU" dirty="0">
              <a:solidFill>
                <a:srgbClr val="202124"/>
              </a:solidFill>
              <a:latin typeface="Google San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stomp-</a:t>
            </a:r>
            <a:r>
              <a:rPr lang="en-US" dirty="0" err="1">
                <a:solidFill>
                  <a:srgbClr val="202124"/>
                </a:solidFill>
                <a:latin typeface="Google Sans"/>
              </a:rPr>
              <a:t>websocket</a:t>
            </a:r>
            <a:endParaRPr lang="ru-RU" dirty="0">
              <a:solidFill>
                <a:srgbClr val="202124"/>
              </a:solidFill>
              <a:latin typeface="Google San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02124"/>
                </a:solidFill>
                <a:latin typeface="Google Sans"/>
              </a:rPr>
              <a:t>jquery</a:t>
            </a:r>
            <a:endParaRPr lang="ru-RU" dirty="0">
              <a:solidFill>
                <a:srgbClr val="202124"/>
              </a:solidFill>
              <a:latin typeface="Google San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02124"/>
                </a:solidFill>
                <a:latin typeface="Google Sans"/>
              </a:rPr>
              <a:t>webjars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-locator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0626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70F30-57D5-48E7-B75F-042FD31C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944B83-F70E-4C19-8772-10151EB50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1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flyway_schema_history</a:t>
            </a:r>
            <a:r>
              <a:rPr lang="ru-RU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Эта таблица будет использоваться для отслеживания состояния базы данных, она хранит информацию о миграциях БД</a:t>
            </a:r>
          </a:p>
          <a:p>
            <a:endParaRPr lang="ru-RU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r>
              <a:rPr lang="ru-RU" b="0" i="1" dirty="0">
                <a:solidFill>
                  <a:srgbClr val="000000"/>
                </a:solidFill>
                <a:effectLst/>
                <a:latin typeface="Helvetica Neue"/>
              </a:rPr>
              <a:t>Объекты передачи данных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 (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DTOs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) регулярно применяются в этих приложениях. DTO-это просто объекты, которые содержат запрошенную информацию о другом объекте. Как правило, объем информации ограничен. Поскольку DTO являются отражением исходных объектов – </a:t>
            </a:r>
            <a:r>
              <a:rPr lang="ru-RU" b="0" i="1" dirty="0" err="1">
                <a:solidFill>
                  <a:srgbClr val="000000"/>
                </a:solidFill>
                <a:effectLst/>
                <a:latin typeface="Helvetica Neue"/>
              </a:rPr>
              <a:t>сопоставители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 между этими классами играют ключевую роль в процессе преобразования.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6375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12946-FAB3-457B-8432-B4AD4524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6C29C6-7B17-42A7-8F39-181B24B6F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Веб-сервисы Spring без проблем используют такие концепции Spring, как внедрение зависимостей и конфигурации. Spring-WS требует Spring 3.0 версии. При разработке сначала контракта мы начинаем с </a:t>
            </a: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WSDL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Contract</a:t>
            </a: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,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а затем будем использовать JAVA для реализации требуемого контракта.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В отличие от подхода «последний контракт», когда интерфейсы JAVA генерируют контракт WSDL / XSD. Контракт на основе WSDL остается независимым от реализации JAVA в подходе контракт-первый. В случае, если нам требуется изменить интерфейсы JAVA, нет необходимости сообщать об изменениях, внесенных в существующий контракт WSDL, пользователям веб-служб. Spring-WS стремится обеспечить слабую связь между контрактом WSDL и его реализацией на основе JAVA.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83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5554A-647C-406D-BBE4-DBA8C445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1357" y="99391"/>
            <a:ext cx="5589104" cy="443258"/>
          </a:xfrm>
        </p:spPr>
        <p:txBody>
          <a:bodyPr>
            <a:normAutofit fontScale="90000"/>
          </a:bodyPr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DDADF1-323B-462D-A7BD-12445D57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2" y="542650"/>
            <a:ext cx="11913704" cy="621596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Образование: высшее.</a:t>
            </a:r>
          </a:p>
          <a:p>
            <a:pPr algn="just"/>
            <a:r>
              <a:rPr lang="ru-RU" dirty="0"/>
              <a:t>Специальность: «Сети связи и системы коммутации»</a:t>
            </a:r>
            <a:r>
              <a:rPr lang="en-US" dirty="0"/>
              <a:t>. </a:t>
            </a:r>
            <a:r>
              <a:rPr lang="ru-RU" dirty="0"/>
              <a:t>ВУЗ</a:t>
            </a:r>
            <a:r>
              <a:rPr lang="en-US" dirty="0"/>
              <a:t>:</a:t>
            </a:r>
            <a:r>
              <a:rPr lang="ru-RU" dirty="0"/>
              <a:t> ФГОБУ ВО </a:t>
            </a:r>
            <a:r>
              <a:rPr lang="ru-RU" dirty="0" err="1"/>
              <a:t>УрТИСИ</a:t>
            </a:r>
            <a:r>
              <a:rPr lang="ru-RU" dirty="0"/>
              <a:t> «</a:t>
            </a:r>
            <a:r>
              <a:rPr lang="ru-RU" dirty="0" err="1"/>
              <a:t>СибГУТИ</a:t>
            </a:r>
            <a:r>
              <a:rPr lang="ru-RU" dirty="0"/>
              <a:t>»</a:t>
            </a:r>
          </a:p>
          <a:p>
            <a:pPr algn="just"/>
            <a:r>
              <a:rPr lang="ru-RU" dirty="0"/>
              <a:t>Место работы: Отдел администрирования средств защиты «Сервисный центр информационная безопасность» ПАО Сбербанк.</a:t>
            </a:r>
          </a:p>
          <a:p>
            <a:pPr algn="just"/>
            <a:r>
              <a:rPr lang="ru-RU" dirty="0"/>
              <a:t>Должность: инженер.</a:t>
            </a:r>
          </a:p>
          <a:p>
            <a:pPr algn="just"/>
            <a:r>
              <a:rPr lang="ru-RU" dirty="0"/>
              <a:t>Обязанности: настройка и администрирование межсетевых экранов ПАК ФПСУ-</a:t>
            </a:r>
            <a:r>
              <a:rPr lang="en-US" dirty="0"/>
              <a:t>IP </a:t>
            </a:r>
            <a:r>
              <a:rPr lang="ru-RU" dirty="0"/>
              <a:t>и </a:t>
            </a:r>
            <a:r>
              <a:rPr lang="en-US" dirty="0"/>
              <a:t>Cisco ASA.</a:t>
            </a:r>
          </a:p>
          <a:p>
            <a:pPr algn="just"/>
            <a:r>
              <a:rPr lang="ru-RU" dirty="0"/>
              <a:t>Опыт в программировании: </a:t>
            </a:r>
            <a:endParaRPr lang="en-US" dirty="0"/>
          </a:p>
          <a:p>
            <a:pPr marL="514350" indent="-514350" algn="just">
              <a:buAutoNum type="arabicParenR"/>
            </a:pPr>
            <a:r>
              <a:rPr lang="ru-RU" dirty="0"/>
              <a:t>изучал </a:t>
            </a:r>
            <a:r>
              <a:rPr lang="en-US" dirty="0"/>
              <a:t>Python c </a:t>
            </a:r>
            <a:r>
              <a:rPr lang="ru-RU" dirty="0"/>
              <a:t>января по июнь 2021, могу написать несложные программы, например</a:t>
            </a:r>
            <a:r>
              <a:rPr lang="en-US" dirty="0"/>
              <a:t>,</a:t>
            </a:r>
            <a:r>
              <a:rPr lang="ru-RU" dirty="0"/>
              <a:t> парсеры файлов</a:t>
            </a:r>
            <a:r>
              <a:rPr lang="en-US" dirty="0"/>
              <a:t> </a:t>
            </a:r>
            <a:r>
              <a:rPr lang="ru-RU" dirty="0"/>
              <a:t>и сайтов, ботов для </a:t>
            </a:r>
            <a:r>
              <a:rPr lang="en-US" dirty="0"/>
              <a:t>VK</a:t>
            </a:r>
            <a:r>
              <a:rPr lang="ru-RU" dirty="0"/>
              <a:t>, </a:t>
            </a:r>
            <a:r>
              <a:rPr lang="ru-RU" dirty="0" err="1"/>
              <a:t>юниттесты</a:t>
            </a:r>
            <a:r>
              <a:rPr lang="en-US" dirty="0"/>
              <a:t>;</a:t>
            </a:r>
            <a:r>
              <a:rPr lang="ru-RU" dirty="0"/>
              <a:t> имею начальные знания по работе с фреймворком </a:t>
            </a:r>
            <a:r>
              <a:rPr lang="en-US" dirty="0"/>
              <a:t>Django;</a:t>
            </a:r>
          </a:p>
          <a:p>
            <a:pPr marL="514350" indent="-514350" algn="just">
              <a:buAutoNum type="arabicParenR"/>
            </a:pPr>
            <a:r>
              <a:rPr lang="en-US" dirty="0"/>
              <a:t>Java </a:t>
            </a:r>
            <a:r>
              <a:rPr lang="ru-RU" dirty="0"/>
              <a:t>изучаю с июля 2021, начал с внутренних курсов Сбербанка в виртуальной школе, прошёл вступительное тестирование и поступил в школу </a:t>
            </a:r>
            <a:r>
              <a:rPr lang="en-US" dirty="0"/>
              <a:t>Java Developer.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145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CE624-C83F-4189-8E89-F78B5E6F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Мотивация стать </a:t>
            </a:r>
            <a:r>
              <a:rPr lang="en-US" dirty="0"/>
              <a:t>Java </a:t>
            </a:r>
            <a:r>
              <a:rPr lang="ru-RU" dirty="0"/>
              <a:t>разработчиком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296283-0B81-401A-B9A6-1EC5A52FD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1825625"/>
            <a:ext cx="11767930" cy="4351338"/>
          </a:xfrm>
        </p:spPr>
        <p:txBody>
          <a:bodyPr/>
          <a:lstStyle/>
          <a:p>
            <a:pPr algn="just"/>
            <a:r>
              <a:rPr lang="ru-RU" dirty="0"/>
              <a:t>саморазвитие</a:t>
            </a:r>
            <a:r>
              <a:rPr lang="en-US" dirty="0"/>
              <a:t>; </a:t>
            </a:r>
            <a:endParaRPr lang="ru-RU" dirty="0"/>
          </a:p>
          <a:p>
            <a:pPr algn="just"/>
            <a:r>
              <a:rPr lang="en-US" dirty="0"/>
              <a:t>Java </a:t>
            </a:r>
            <a:r>
              <a:rPr lang="ru-RU" dirty="0"/>
              <a:t>является одним из самых популярных и перспективных языков программирования</a:t>
            </a:r>
            <a:r>
              <a:rPr lang="en-US" dirty="0"/>
              <a:t>;</a:t>
            </a:r>
            <a:endParaRPr lang="ru-RU" dirty="0"/>
          </a:p>
          <a:p>
            <a:pPr algn="just"/>
            <a:r>
              <a:rPr lang="ru-RU" dirty="0"/>
              <a:t>относительно высокий уровень оплаты труда у </a:t>
            </a:r>
            <a:r>
              <a:rPr lang="en-US" dirty="0"/>
              <a:t>Java </a:t>
            </a:r>
            <a:r>
              <a:rPr lang="ru-RU" dirty="0"/>
              <a:t>разработчиков</a:t>
            </a:r>
            <a:r>
              <a:rPr lang="en-US" dirty="0"/>
              <a:t>;</a:t>
            </a:r>
            <a:endParaRPr lang="ru-RU" dirty="0"/>
          </a:p>
          <a:p>
            <a:pPr algn="just"/>
            <a:r>
              <a:rPr lang="ru-RU" dirty="0"/>
              <a:t>возможность профессионального роста</a:t>
            </a:r>
            <a:r>
              <a:rPr lang="en-US" dirty="0"/>
              <a:t>;</a:t>
            </a:r>
          </a:p>
          <a:p>
            <a:pPr algn="just"/>
            <a:r>
              <a:rPr lang="ru-RU" dirty="0"/>
              <a:t>возможность сменить профиль работы.</a:t>
            </a:r>
          </a:p>
        </p:txBody>
      </p:sp>
    </p:spTree>
    <p:extLst>
      <p:ext uri="{BB962C8B-B14F-4D97-AF65-F5344CB8AC3E}">
        <p14:creationId xmlns:p14="http://schemas.microsoft.com/office/powerpoint/2010/main" val="284890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5CE5B-33D4-41C4-A320-5CB748343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218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4D8A2-1F12-48AC-96B7-A4EBE0592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059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Цель</a:t>
            </a:r>
            <a:r>
              <a:rPr lang="en-US" dirty="0"/>
              <a:t>: </a:t>
            </a:r>
            <a:r>
              <a:rPr lang="ru-RU" dirty="0"/>
              <a:t>разработать </a:t>
            </a:r>
            <a:r>
              <a:rPr lang="en-US" dirty="0"/>
              <a:t>c</a:t>
            </a:r>
            <a:r>
              <a:rPr lang="ru-RU" dirty="0" err="1"/>
              <a:t>айт</a:t>
            </a:r>
            <a:r>
              <a:rPr lang="ru-RU" dirty="0"/>
              <a:t> для магазина роллов и суши.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dirty="0"/>
              <a:t>Разработать БД</a:t>
            </a:r>
          </a:p>
          <a:p>
            <a:r>
              <a:rPr lang="ru-RU" dirty="0"/>
              <a:t>Разработать архитектуру приложения</a:t>
            </a:r>
          </a:p>
          <a:p>
            <a:r>
              <a:rPr lang="ru-RU" dirty="0"/>
              <a:t>Разработать веб-интерфейс</a:t>
            </a:r>
            <a:endParaRPr lang="en-US" dirty="0"/>
          </a:p>
          <a:p>
            <a:r>
              <a:rPr lang="ru-RU" dirty="0"/>
              <a:t>Разработать </a:t>
            </a:r>
            <a:r>
              <a:rPr lang="en-US" dirty="0"/>
              <a:t>backend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Актуальность: в качестве учебного проекта разработка сайта является хорошим вариантом для получения практических навыков для разработки бэкенда веб-приложений на языке </a:t>
            </a:r>
            <a:r>
              <a:rPr lang="en-US" dirty="0"/>
              <a:t>Java</a:t>
            </a:r>
            <a:r>
              <a:rPr lang="ru-RU" dirty="0"/>
              <a:t>, а также его интеграции с БД и </a:t>
            </a:r>
            <a:r>
              <a:rPr lang="ru-RU" dirty="0" err="1"/>
              <a:t>фронтендом</a:t>
            </a:r>
            <a:r>
              <a:rPr lang="ru-RU" dirty="0"/>
              <a:t>. 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921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8751D9-7FB2-42F6-9588-B63E894C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4B86E-1B62-4DD9-B05A-BEC216254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Разработать систему регистрации и авторизации пользователей.</a:t>
            </a:r>
          </a:p>
          <a:p>
            <a:r>
              <a:rPr lang="ru-RU" dirty="0"/>
              <a:t>Разграничить права у пользователей.</a:t>
            </a:r>
          </a:p>
          <a:p>
            <a:r>
              <a:rPr lang="ru-RU" dirty="0"/>
              <a:t>Разработать возможность редактирования карточки пользователя самим пользователем.</a:t>
            </a:r>
          </a:p>
          <a:p>
            <a:r>
              <a:rPr lang="ru-RU" dirty="0"/>
              <a:t>Разработать меню с возможность добавления и удаления позиций.</a:t>
            </a:r>
          </a:p>
          <a:p>
            <a:r>
              <a:rPr lang="ru-RU" dirty="0"/>
              <a:t>Разработать возможность добавления товаров в корзину из меню, в том числе реализовать подсчет количества добавленных товаров одинакового наименования</a:t>
            </a:r>
          </a:p>
          <a:p>
            <a:r>
              <a:rPr lang="ru-RU" dirty="0"/>
              <a:t>Разработать в корзине подсчёт суммы заказа и возможность удаления товаров из корзины, а также отправку заказа.</a:t>
            </a:r>
          </a:p>
          <a:p>
            <a:r>
              <a:rPr lang="ru-RU" dirty="0"/>
              <a:t>Разработать отдельный сервис для преобразования отправленного заказа в формат </a:t>
            </a:r>
            <a:r>
              <a:rPr lang="en-US" dirty="0"/>
              <a:t>json.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89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D294A-517B-4C10-A9DC-AC7BEB49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бизнес процесса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C731E9-7201-4D35-97C6-313D89461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89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470A9-7F3A-4219-BC6A-C6A9DAEE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74" y="282099"/>
            <a:ext cx="4791106" cy="540227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/>
              <a:t>Стек технологий</a:t>
            </a:r>
          </a:p>
        </p:txBody>
      </p:sp>
      <p:pic>
        <p:nvPicPr>
          <p:cNvPr id="1028" name="Picture 4" descr="MapStruct – Java bean mappings, the easy way!">
            <a:extLst>
              <a:ext uri="{FF2B5EF4-FFF2-40B4-BE49-F238E27FC236}">
                <a16:creationId xmlns:a16="http://schemas.microsoft.com/office/drawing/2014/main" id="{1B936C7F-36DA-48C9-98CC-3C65FF4B0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792" y="4487797"/>
            <a:ext cx="2958693" cy="81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lyway (software) - Wikipedia">
            <a:extLst>
              <a:ext uri="{FF2B5EF4-FFF2-40B4-BE49-F238E27FC236}">
                <a16:creationId xmlns:a16="http://schemas.microsoft.com/office/drawing/2014/main" id="{DB5D6F65-0480-4E3D-BD7D-E38925FAA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457" y="1546712"/>
            <a:ext cx="1544004" cy="147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 — Википедия">
            <a:extLst>
              <a:ext uri="{FF2B5EF4-FFF2-40B4-BE49-F238E27FC236}">
                <a16:creationId xmlns:a16="http://schemas.microsoft.com/office/drawing/2014/main" id="{DE99B754-8659-43B3-B9C9-9038942ED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28" y="1337462"/>
            <a:ext cx="996588" cy="182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Изображение логотипа">
            <a:extLst>
              <a:ext uri="{FF2B5EF4-FFF2-40B4-BE49-F238E27FC236}">
                <a16:creationId xmlns:a16="http://schemas.microsoft.com/office/drawing/2014/main" id="{DF60E768-24D4-42D9-BCD2-9F87D4F85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28" y="5473179"/>
            <a:ext cx="1168915" cy="116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telliJ IDEA — Википедия">
            <a:extLst>
              <a:ext uri="{FF2B5EF4-FFF2-40B4-BE49-F238E27FC236}">
                <a16:creationId xmlns:a16="http://schemas.microsoft.com/office/drawing/2014/main" id="{C3F639EC-9B5D-4E0F-BDA5-CA1D89FA5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176" y="3420012"/>
            <a:ext cx="1226017" cy="122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Как установить PostgreSQL на Ubuntu 18.04 – База знаний Timeweb Community">
            <a:extLst>
              <a:ext uri="{FF2B5EF4-FFF2-40B4-BE49-F238E27FC236}">
                <a16:creationId xmlns:a16="http://schemas.microsoft.com/office/drawing/2014/main" id="{D3976DC3-95D9-49A4-A9B4-E31D6FE47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205" y="5269764"/>
            <a:ext cx="3469043" cy="158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2 Database Engine — Национальная библиотека им. Н. Э. Баумана">
            <a:extLst>
              <a:ext uri="{FF2B5EF4-FFF2-40B4-BE49-F238E27FC236}">
                <a16:creationId xmlns:a16="http://schemas.microsoft.com/office/drawing/2014/main" id="{4DA96E11-6E55-426B-AEB2-B92BFDDEC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528" y="3535640"/>
            <a:ext cx="1552901" cy="85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F694F001-5131-45AE-9852-BFEE6655D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225" y="293791"/>
            <a:ext cx="2137004" cy="54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ow to Use the @Data Annotation of Project Lombok | Java Nibble">
            <a:extLst>
              <a:ext uri="{FF2B5EF4-FFF2-40B4-BE49-F238E27FC236}">
                <a16:creationId xmlns:a16="http://schemas.microsoft.com/office/drawing/2014/main" id="{47D64EA1-796D-4C9A-BD95-EB1853F29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859" y="4912615"/>
            <a:ext cx="2463451" cy="172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ownload - Thymeleaf">
            <a:extLst>
              <a:ext uri="{FF2B5EF4-FFF2-40B4-BE49-F238E27FC236}">
                <a16:creationId xmlns:a16="http://schemas.microsoft.com/office/drawing/2014/main" id="{487763A0-0399-48FB-82E3-39F0B915C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734" y="2725981"/>
            <a:ext cx="3245984" cy="6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pache Tomcat – Logos Download">
            <a:extLst>
              <a:ext uri="{FF2B5EF4-FFF2-40B4-BE49-F238E27FC236}">
                <a16:creationId xmlns:a16="http://schemas.microsoft.com/office/drawing/2014/main" id="{B71E1517-7C6F-47ED-971B-A9AFD0052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663" y="1057912"/>
            <a:ext cx="2901443" cy="156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CA00BD48-2761-47A6-8855-EA626D004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980" y="3431222"/>
            <a:ext cx="3076316" cy="85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3B5C0DED-A1A4-4627-B632-621A410E6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534" y="1378032"/>
            <a:ext cx="1569633" cy="156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Spring Boot — Национальная библиотека им. Н. Э. Баумана">
            <a:extLst>
              <a:ext uri="{FF2B5EF4-FFF2-40B4-BE49-F238E27FC236}">
                <a16:creationId xmlns:a16="http://schemas.microsoft.com/office/drawing/2014/main" id="{6ABB3B52-173F-4F86-86BE-9EC9CB1D2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245" y="72098"/>
            <a:ext cx="2446043" cy="128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Spring Security With LDAP Authentication - DZone Security">
            <a:extLst>
              <a:ext uri="{FF2B5EF4-FFF2-40B4-BE49-F238E27FC236}">
                <a16:creationId xmlns:a16="http://schemas.microsoft.com/office/drawing/2014/main" id="{BAE05511-23A1-4DD0-8D0B-C37B37702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455" y="2498117"/>
            <a:ext cx="2489765" cy="82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Introduction To Spring Boot MVC | Articles | webcodein">
            <a:extLst>
              <a:ext uri="{FF2B5EF4-FFF2-40B4-BE49-F238E27FC236}">
                <a16:creationId xmlns:a16="http://schemas.microsoft.com/office/drawing/2014/main" id="{AB24859B-B637-4DE3-9A8C-75A663AF9E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7" t="17061" r="5834" b="17088"/>
          <a:stretch/>
        </p:blipFill>
        <p:spPr bwMode="auto">
          <a:xfrm>
            <a:off x="9208167" y="5523508"/>
            <a:ext cx="2637307" cy="97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Spring Integration | Dariawan">
            <a:extLst>
              <a:ext uri="{FF2B5EF4-FFF2-40B4-BE49-F238E27FC236}">
                <a16:creationId xmlns:a16="http://schemas.microsoft.com/office/drawing/2014/main" id="{52883272-B95C-460C-AB76-2C4829AAA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049" y="3389111"/>
            <a:ext cx="2649238" cy="87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3278DC5-84CD-45FA-8996-A7F1FF9E63E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07216" y="1252141"/>
            <a:ext cx="2707415" cy="113635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D6B18B9-A81B-48A7-B70A-54342D33C24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932400" y="4318130"/>
            <a:ext cx="3143488" cy="11550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3A346E9-4478-47F5-AE88-77B5C65777A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20913" y="3463404"/>
            <a:ext cx="1463687" cy="185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4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57613-C8BF-43EB-A337-90AD9CEC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708"/>
            <a:ext cx="10515600" cy="57830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Структура базы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267B1A-5878-4370-BE45-1F11B182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6538"/>
            <a:ext cx="12192000" cy="540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24B39D-B028-43C7-A06D-3EA69C60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902E5A-CBB8-499E-BA6E-2A2832F90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0347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</TotalTime>
  <Words>900</Words>
  <Application>Microsoft Office PowerPoint</Application>
  <PresentationFormat>Широкоэкранный</PresentationFormat>
  <Paragraphs>111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Fira Sans</vt:lpstr>
      <vt:lpstr>Google Sans</vt:lpstr>
      <vt:lpstr>Helvetica</vt:lpstr>
      <vt:lpstr>Helvetica Neue</vt:lpstr>
      <vt:lpstr>Roboto</vt:lpstr>
      <vt:lpstr>Verdana</vt:lpstr>
      <vt:lpstr>YS Text</vt:lpstr>
      <vt:lpstr>Тема Office</vt:lpstr>
      <vt:lpstr>Разработка cайта для магазина роллов и суши</vt:lpstr>
      <vt:lpstr>О себе</vt:lpstr>
      <vt:lpstr>Мотивация стать Java разработчиком</vt:lpstr>
      <vt:lpstr>Цели и задачи</vt:lpstr>
      <vt:lpstr>Техническое задание</vt:lpstr>
      <vt:lpstr>Описание бизнес процесса</vt:lpstr>
      <vt:lpstr>Стек технологий</vt:lpstr>
      <vt:lpstr>Структура базы данных</vt:lpstr>
      <vt:lpstr>Презентация PowerPoint</vt:lpstr>
      <vt:lpstr>Стек технологий</vt:lpstr>
      <vt:lpstr>Стек технологий</vt:lpstr>
      <vt:lpstr>Стек технологий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cайта для магазина роллов и суши</dc:title>
  <dc:creator>admin</dc:creator>
  <cp:lastModifiedBy>admin</cp:lastModifiedBy>
  <cp:revision>5</cp:revision>
  <dcterms:created xsi:type="dcterms:W3CDTF">2021-11-24T10:03:52Z</dcterms:created>
  <dcterms:modified xsi:type="dcterms:W3CDTF">2021-11-24T19:25:39Z</dcterms:modified>
</cp:coreProperties>
</file>