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272">
          <p15:clr>
            <a:srgbClr val="A4A3A4"/>
          </p15:clr>
        </p15:guide>
        <p15:guide id="5" orient="horz" pos="1959">
          <p15:clr>
            <a:srgbClr val="A4A3A4"/>
          </p15:clr>
        </p15:guide>
        <p15:guide id="6" pos="3840">
          <p15:clr>
            <a:srgbClr val="A4A3A4"/>
          </p15:clr>
        </p15:guide>
        <p15:guide id="7" pos="396">
          <p15:clr>
            <a:srgbClr val="A4A3A4"/>
          </p15:clr>
        </p15:guide>
        <p15:guide id="8" pos="600">
          <p15:clr>
            <a:srgbClr val="A4A3A4"/>
          </p15:clr>
        </p15:guide>
        <p15:guide id="9" pos="7332">
          <p15:clr>
            <a:srgbClr val="A4A3A4"/>
          </p15:clr>
        </p15:guide>
        <p15:guide id="10" pos="7080">
          <p15:clr>
            <a:srgbClr val="A4A3A4"/>
          </p15:clr>
        </p15:guide>
        <p15:guide id="11" pos="69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84" y="56"/>
      </p:cViewPr>
      <p:guideLst>
        <p:guide orient="horz" pos="2160"/>
        <p:guide orient="horz" pos="941"/>
        <p:guide orient="horz" pos="3888"/>
        <p:guide orient="horz" pos="1272"/>
        <p:guide orient="horz" pos="1959"/>
        <p:guide pos="3840"/>
        <p:guide pos="396"/>
        <p:guide pos="600"/>
        <p:guide pos="7332"/>
        <p:guide pos="7080"/>
        <p:guide pos="69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104883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2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104882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6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5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104872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1048722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7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8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9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07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08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09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0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1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6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104873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104873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0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0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0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4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1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5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6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8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9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1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0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2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48577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48578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48579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6" name="矩形 3"/>
          <p:cNvSpPr/>
          <p:nvPr userDrawn="1"/>
        </p:nvSpPr>
        <p:spPr>
          <a:xfrm>
            <a:off x="8325228" y="6545425"/>
            <a:ext cx="775136" cy="218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4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4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4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5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5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s://github.com/DEisreal/DEisreal.github.io/blob/master/VSS%20CODE/5_&#21367;&#31215;&#23454;&#29616;&#36807;&#31243;_3170406037_&#26446;&#26131;&#28540;_3170406034_&#27611;&#20339;&#38593;_3170406036_&#31069;&#31435;&#32676;/&#31243;&#24207;_3170406037_&#26446;&#26131;&#28540;_3170406034_&#27611;&#20339;&#38593;_3170406036_&#31069;&#31435;&#32676;/MD&#24418;&#24335;_&#22823;&#20316;&#19994;&#21576;&#29616;.md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文本框 14"/>
          <p:cNvSpPr txBox="1"/>
          <p:nvPr/>
        </p:nvSpPr>
        <p:spPr>
          <a:xfrm>
            <a:off x="2080260" y="1832410"/>
            <a:ext cx="8101898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信号与系统</a:t>
            </a:r>
            <a:r>
              <a:rPr lang="en-US" altLang="zh-CN" sz="54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54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卷积实现过程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2" name="文本框 17"/>
          <p:cNvSpPr txBox="1"/>
          <p:nvPr/>
        </p:nvSpPr>
        <p:spPr>
          <a:xfrm>
            <a:off x="4226881" y="3130549"/>
            <a:ext cx="4478969" cy="96128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主讲人：毛佳雁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     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制作：毛佳雁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小组成员：李易潼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毛佳雁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祝立群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4FC0E6-FB70-420B-BFF3-0B5A0143335F}"/>
              </a:ext>
            </a:extLst>
          </p:cNvPr>
          <p:cNvGrpSpPr/>
          <p:nvPr/>
        </p:nvGrpSpPr>
        <p:grpSpPr>
          <a:xfrm>
            <a:off x="4616291" y="4543030"/>
            <a:ext cx="2959419" cy="468000"/>
            <a:chOff x="4863930" y="4543030"/>
            <a:chExt cx="2959419" cy="468000"/>
          </a:xfrm>
        </p:grpSpPr>
        <p:sp>
          <p:nvSpPr>
            <p:cNvPr id="1048581" name="矩形 15"/>
            <p:cNvSpPr/>
            <p:nvPr/>
          </p:nvSpPr>
          <p:spPr>
            <a:xfrm>
              <a:off x="4863930" y="4543030"/>
              <a:ext cx="1368000" cy="468000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答辩</a:t>
              </a:r>
            </a:p>
          </p:txBody>
        </p:sp>
        <p:sp>
          <p:nvSpPr>
            <p:cNvPr id="1048583" name="矩形 20"/>
            <p:cNvSpPr/>
            <p:nvPr/>
          </p:nvSpPr>
          <p:spPr>
            <a:xfrm>
              <a:off x="6455349" y="4543030"/>
              <a:ext cx="1368000" cy="468000"/>
            </a:xfrm>
            <a:prstGeom prst="rect">
              <a:avLst/>
            </a:prstGeom>
            <a:noFill/>
            <a:ln>
              <a:solidFill>
                <a:srgbClr val="3C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2019.1.3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 bldLvl="0" animBg="1"/>
      <p:bldP spid="104858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3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51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en-GB" altLang="zh-CN" sz="2400" b="1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652" name="矩形 3"/>
          <p:cNvSpPr>
            <a:spLocks noChangeArrowheads="1"/>
          </p:cNvSpPr>
          <p:nvPr/>
        </p:nvSpPr>
        <p:spPr bwMode="auto">
          <a:xfrm>
            <a:off x="677428" y="2234154"/>
            <a:ext cx="1428903" cy="377020"/>
          </a:xfrm>
          <a:prstGeom prst="rect">
            <a:avLst/>
          </a:prstGeom>
          <a:noFill/>
          <a:ln>
            <a:noFill/>
          </a:ln>
        </p:spPr>
        <p:txBody>
          <a:bodyPr wrap="non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图解法解题</a:t>
            </a:r>
            <a:endParaRPr lang="zh-CN" altLang="en-US" sz="2000" b="1" dirty="0"/>
          </a:p>
        </p:txBody>
      </p:sp>
      <p:sp>
        <p:nvSpPr>
          <p:cNvPr id="1048653" name="矩形 47"/>
          <p:cNvSpPr>
            <a:spLocks noChangeArrowheads="1"/>
          </p:cNvSpPr>
          <p:nvPr/>
        </p:nvSpPr>
        <p:spPr bwMode="auto">
          <a:xfrm>
            <a:off x="877453" y="2755599"/>
            <a:ext cx="4034637" cy="426720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我们通过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python</a:t>
            </a: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代码解例题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pic>
        <p:nvPicPr>
          <p:cNvPr id="2097166" name="图片 2097165"/>
          <p:cNvPicPr/>
          <p:nvPr/>
        </p:nvPicPr>
        <p:blipFill>
          <a:blip r:embed="rId4"/>
          <a:stretch>
            <a:fillRect/>
          </a:stretch>
        </p:blipFill>
        <p:spPr>
          <a:xfrm>
            <a:off x="500489" y="4466318"/>
            <a:ext cx="4454274" cy="1063685"/>
          </a:xfrm>
          <a:prstGeom prst="rect">
            <a:avLst/>
          </a:prstGeom>
        </p:spPr>
      </p:pic>
      <p:sp>
        <p:nvSpPr>
          <p:cNvPr id="1048654" name="文本框 1048653"/>
          <p:cNvSpPr txBox="1"/>
          <p:nvPr/>
        </p:nvSpPr>
        <p:spPr>
          <a:xfrm>
            <a:off x="624840" y="3899535"/>
            <a:ext cx="4652645" cy="829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1600">
                <a:solidFill>
                  <a:srgbClr val="000000"/>
                </a:solidFill>
              </a:rPr>
              <a:t>求图所示信号 x(t)与 h(t)的卷积，并用图解的方法画出 x(t)* h(t)的波形。</a:t>
            </a:r>
          </a:p>
          <a:p>
            <a:endParaRPr lang="zh-CN" sz="1600">
              <a:solidFill>
                <a:srgbClr val="000000"/>
              </a:solidFill>
            </a:endParaRPr>
          </a:p>
        </p:txBody>
      </p:sp>
      <p:sp>
        <p:nvSpPr>
          <p:cNvPr id="1048655" name="文本框 1048654"/>
          <p:cNvSpPr txBox="1"/>
          <p:nvPr/>
        </p:nvSpPr>
        <p:spPr>
          <a:xfrm>
            <a:off x="624722" y="3500443"/>
            <a:ext cx="4000000" cy="3987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例题</a:t>
            </a:r>
          </a:p>
        </p:txBody>
      </p:sp>
      <p:pic>
        <p:nvPicPr>
          <p:cNvPr id="3" name="图片 2" descr="截图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85" y="1421130"/>
            <a:ext cx="3381375" cy="2763520"/>
          </a:xfrm>
          <a:prstGeom prst="rect">
            <a:avLst/>
          </a:prstGeom>
        </p:spPr>
      </p:pic>
      <p:pic>
        <p:nvPicPr>
          <p:cNvPr id="4" name="图片 3" descr="截图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335" y="1387475"/>
            <a:ext cx="3517265" cy="2680970"/>
          </a:xfrm>
          <a:prstGeom prst="rect">
            <a:avLst/>
          </a:prstGeom>
        </p:spPr>
      </p:pic>
      <p:pic>
        <p:nvPicPr>
          <p:cNvPr id="5" name="图片 4" descr="截图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6310" y="1503680"/>
            <a:ext cx="3517265" cy="2680970"/>
          </a:xfrm>
          <a:prstGeom prst="rect">
            <a:avLst/>
          </a:prstGeom>
        </p:spPr>
      </p:pic>
      <p:pic>
        <p:nvPicPr>
          <p:cNvPr id="6" name="图片 5" descr="截图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6310" y="1435735"/>
            <a:ext cx="3517265" cy="2680970"/>
          </a:xfrm>
          <a:prstGeom prst="rect">
            <a:avLst/>
          </a:prstGeom>
        </p:spPr>
      </p:pic>
      <p:pic>
        <p:nvPicPr>
          <p:cNvPr id="7" name="图片 6" descr="截图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410" y="1435735"/>
            <a:ext cx="3587115" cy="2734310"/>
          </a:xfrm>
          <a:prstGeom prst="rect">
            <a:avLst/>
          </a:prstGeom>
        </p:spPr>
      </p:pic>
      <p:pic>
        <p:nvPicPr>
          <p:cNvPr id="8" name="图片 7" descr="截图-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010" y="4184650"/>
            <a:ext cx="3211830" cy="2578735"/>
          </a:xfrm>
          <a:prstGeom prst="rect">
            <a:avLst/>
          </a:prstGeom>
        </p:spPr>
      </p:pic>
      <p:pic>
        <p:nvPicPr>
          <p:cNvPr id="10" name="图片 9" descr="连续信号卷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7410" y="4170045"/>
            <a:ext cx="3255645" cy="2442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2" grpId="0" bldLvl="0" autoUpdateAnimBg="0"/>
      <p:bldP spid="104865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58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59" name="Subtitle 9"/>
          <p:cNvSpPr txBox="1"/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  <a:endParaRPr lang="zh-CN" altLang="en-US" b="1" dirty="0"/>
          </a:p>
          <a:p>
            <a:pPr algn="ctr"/>
            <a:r>
              <a:rPr lang="en-US" altLang="zh-CN" sz="1400" b="1" kern="0" dirty="0">
                <a:solidFill>
                  <a:srgbClr val="3C3C3C"/>
                </a:solidFill>
              </a:rPr>
              <a:t>the result</a:t>
            </a:r>
            <a:endParaRPr lang="en-US" sz="1400" b="1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8" grpId="0"/>
      <p:bldP spid="10486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2"/>
          <p:cNvSpPr/>
          <p:nvPr/>
        </p:nvSpPr>
        <p:spPr>
          <a:xfrm>
            <a:off x="637540" y="1678499"/>
            <a:ext cx="6902016" cy="1615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       在选择了这次的大作业后，我们就开始准备资料了，先是每个人去网上查阅相关资料，做个大概的了解，接着我们去图书馆借阅相关的书籍，发现绝大部分只涉及到matlab而非python，但是很幸运在CDSN上有着相关的代码可以借鉴，在操作的过程中我们也发现了许多问题，对于整个程序也进行了许多改进，但还没此结果都不一样，不过我们也从中发现了规律，最后我们的整个大作业过程和最终结果如上。</a:t>
            </a:r>
          </a:p>
        </p:txBody>
      </p:sp>
      <p:sp>
        <p:nvSpPr>
          <p:cNvPr id="1048663" name="TextBox 24"/>
          <p:cNvSpPr txBox="1"/>
          <p:nvPr/>
        </p:nvSpPr>
        <p:spPr>
          <a:xfrm>
            <a:off x="636903" y="3360681"/>
            <a:ext cx="69020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655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感悟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（1）本次大作业的收获很大，虽然技术有待提高，但可以说是很用心了，我们对程序编程有了新的认识，并且在编写这个程学的过程中提高了自身的水平。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2）通过这次大作业对计算机这门学科、对Python这个软件有了许多新的认识，学习书本的知识是远远不够的，要懂得活学活用，程序的编写也是要经过数次的分析、思考和修正的，我们利用所学的知识在实践中得以运用。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（3）这次大作业是以小组的方式进行的，组内各个成员分工明确，团结一致，有条不紊地工作，锻炼了我们团结合作精神。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4）由于我们都是初学者，自己进行探索。原定的通过FFF变换快速卷积和离散卷积都出了一定的误差，没有得到很好的结果，因此本文只放连续信号卷积动画代码。不断地深入研究，所实现的动画相对简单，有很多可以提升的地方，希望我们在未来的学习道路上可以不断进步，携手前行。</a:t>
            </a:r>
          </a:p>
        </p:txBody>
      </p:sp>
      <p:sp>
        <p:nvSpPr>
          <p:cNvPr id="1048664" name="TextBox 19"/>
          <p:cNvSpPr txBox="1"/>
          <p:nvPr/>
        </p:nvSpPr>
        <p:spPr>
          <a:xfrm>
            <a:off x="637540" y="1297651"/>
            <a:ext cx="741500" cy="44267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</a:p>
        </p:txBody>
      </p:sp>
      <p:pic>
        <p:nvPicPr>
          <p:cNvPr id="2097171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6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</a:p>
        </p:txBody>
      </p:sp>
      <p:grpSp>
        <p:nvGrpSpPr>
          <p:cNvPr id="2" name="组合 0"/>
          <p:cNvGrpSpPr/>
          <p:nvPr/>
        </p:nvGrpSpPr>
        <p:grpSpPr>
          <a:xfrm>
            <a:off x="7955915" y="2413635"/>
            <a:ext cx="3150235" cy="3388995"/>
            <a:chOff x="2599" y="3259"/>
            <a:chExt cx="4961" cy="5337"/>
          </a:xfrm>
        </p:grpSpPr>
        <p:sp>
          <p:nvSpPr>
            <p:cNvPr id="1048668" name="Freeform 7"/>
            <p:cNvSpPr/>
            <p:nvPr/>
          </p:nvSpPr>
          <p:spPr bwMode="auto">
            <a:xfrm rot="2707862">
              <a:off x="2719" y="3259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69" name="Freeform 7"/>
            <p:cNvSpPr/>
            <p:nvPr/>
          </p:nvSpPr>
          <p:spPr bwMode="auto">
            <a:xfrm rot="20889290">
              <a:off x="5226" y="5245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70" name="Freeform 7"/>
            <p:cNvSpPr/>
            <p:nvPr/>
          </p:nvSpPr>
          <p:spPr bwMode="auto">
            <a:xfrm rot="1460867">
              <a:off x="2676" y="6992"/>
              <a:ext cx="1604" cy="160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71" name="Freeform 7"/>
            <p:cNvSpPr/>
            <p:nvPr/>
          </p:nvSpPr>
          <p:spPr bwMode="auto">
            <a:xfrm rot="2598298">
              <a:off x="4061" y="6013"/>
              <a:ext cx="988" cy="988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72" name="Freeform 7"/>
            <p:cNvSpPr/>
            <p:nvPr/>
          </p:nvSpPr>
          <p:spPr bwMode="auto">
            <a:xfrm rot="20676794">
              <a:off x="2599" y="6061"/>
              <a:ext cx="602" cy="602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8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8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8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2" grpId="0" build="p"/>
      <p:bldP spid="1048663" grpId="0" build="p"/>
      <p:bldP spid="10486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文本框 14"/>
          <p:cNvSpPr txBox="1"/>
          <p:nvPr/>
        </p:nvSpPr>
        <p:spPr>
          <a:xfrm>
            <a:off x="4712585" y="2909010"/>
            <a:ext cx="2926079" cy="8915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/>
          </a:p>
        </p:txBody>
      </p:sp>
      <p:sp>
        <p:nvSpPr>
          <p:cNvPr id="1048703" name="文本框 17"/>
          <p:cNvSpPr txBox="1"/>
          <p:nvPr/>
        </p:nvSpPr>
        <p:spPr>
          <a:xfrm>
            <a:off x="4969258" y="3816085"/>
            <a:ext cx="2189480" cy="3581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listen.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/>
      <p:bldP spid="10487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586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8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GB" altLang="zh-CN" sz="2800" b="1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587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1048588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9" name="Rectangle 19"/>
          <p:cNvSpPr/>
          <p:nvPr/>
        </p:nvSpPr>
        <p:spPr>
          <a:xfrm>
            <a:off x="1142416" y="4708543"/>
            <a:ext cx="1910614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题目介绍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project</a:t>
            </a:r>
            <a:endParaRPr lang="zh-CN" altLang="en-US"/>
          </a:p>
        </p:txBody>
      </p:sp>
      <p:sp>
        <p:nvSpPr>
          <p:cNvPr id="1048590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48591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2" name="Rectangle 28"/>
          <p:cNvSpPr/>
          <p:nvPr/>
        </p:nvSpPr>
        <p:spPr>
          <a:xfrm>
            <a:off x="3840307" y="4708543"/>
            <a:ext cx="1910614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计划和预期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plan </a:t>
            </a:r>
            <a:endParaRPr lang="zh-CN" altLang="en-US"/>
          </a:p>
        </p:txBody>
      </p:sp>
      <p:sp>
        <p:nvSpPr>
          <p:cNvPr id="1048593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04859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5" name="Rectangle 33"/>
          <p:cNvSpPr/>
          <p:nvPr/>
        </p:nvSpPr>
        <p:spPr>
          <a:xfrm>
            <a:off x="9236090" y="4708543"/>
            <a:ext cx="1910614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600"/>
          </a:p>
          <a:p>
            <a:pPr algn="ctr"/>
            <a:r>
              <a:rPr lang="en-US" sz="1600"/>
              <a:t>the results</a:t>
            </a:r>
            <a:endParaRPr lang="en-US" altLang="en-US" sz="1600"/>
          </a:p>
        </p:txBody>
      </p:sp>
      <p:sp>
        <p:nvSpPr>
          <p:cNvPr id="1048596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048597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8" name="Rectangle 38"/>
          <p:cNvSpPr/>
          <p:nvPr/>
        </p:nvSpPr>
        <p:spPr>
          <a:xfrm>
            <a:off x="6538198" y="4708543"/>
            <a:ext cx="1910614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process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 animBg="1"/>
      <p:bldP spid="1048588" grpId="0" animBg="1"/>
      <p:bldP spid="1048589" grpId="0"/>
      <p:bldP spid="1048590" grpId="0" animBg="1"/>
      <p:bldP spid="1048591" grpId="0" animBg="1"/>
      <p:bldP spid="1048592" grpId="0"/>
      <p:bldP spid="1048593" grpId="0" animBg="1"/>
      <p:bldP spid="1048594" grpId="0" animBg="1"/>
      <p:bldP spid="1048595" grpId="0"/>
      <p:bldP spid="1048596" grpId="0" animBg="1"/>
      <p:bldP spid="1048597" grpId="0" animBg="1"/>
      <p:bldP spid="10485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05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06" name="Subtitle 9"/>
          <p:cNvSpPr txBox="1"/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题目介绍</a:t>
            </a:r>
            <a:endParaRPr lang="zh-CN" altLang="en-US" b="1" dirty="0"/>
          </a:p>
          <a:p>
            <a:pPr algn="ctr"/>
            <a:r>
              <a:rPr lang="en-US" altLang="zh-CN" sz="1400" b="1" kern="0" dirty="0">
                <a:solidFill>
                  <a:srgbClr val="3C3C3C"/>
                </a:solidFill>
              </a:rPr>
              <a:t>the project</a:t>
            </a:r>
            <a:endParaRPr lang="en-US" sz="1400" b="1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/>
      <p:bldP spid="10486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09" name="Title 1"/>
          <p:cNvSpPr txBox="1"/>
          <p:nvPr/>
        </p:nvSpPr>
        <p:spPr>
          <a:xfrm>
            <a:off x="3966210" y="354965"/>
            <a:ext cx="3581400" cy="97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题目介绍</a:t>
            </a:r>
            <a:r>
              <a:rPr lang="en-US" altLang="zh-CN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卷积实现过程</a:t>
            </a:r>
          </a:p>
        </p:txBody>
      </p:sp>
      <p:cxnSp>
        <p:nvCxnSpPr>
          <p:cNvPr id="3145728" name="直接连接符 58"/>
          <p:cNvCxnSpPr/>
          <p:nvPr/>
        </p:nvCxnSpPr>
        <p:spPr>
          <a:xfrm>
            <a:off x="2680633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61"/>
          <p:cNvCxnSpPr/>
          <p:nvPr/>
        </p:nvCxnSpPr>
        <p:spPr>
          <a:xfrm>
            <a:off x="6327315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64"/>
          <p:cNvCxnSpPr/>
          <p:nvPr/>
        </p:nvCxnSpPr>
        <p:spPr>
          <a:xfrm>
            <a:off x="9616016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0" name="Rectangle 5"/>
          <p:cNvSpPr>
            <a:spLocks noChangeArrowheads="1"/>
          </p:cNvSpPr>
          <p:nvPr/>
        </p:nvSpPr>
        <p:spPr bwMode="auto">
          <a:xfrm>
            <a:off x="897867" y="2080368"/>
            <a:ext cx="3474141" cy="3014816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 sz="5400">
              <a:solidFill>
                <a:srgbClr val="FFFFFF"/>
              </a:solidFill>
            </a:endParaRPr>
          </a:p>
        </p:txBody>
      </p:sp>
      <p:sp>
        <p:nvSpPr>
          <p:cNvPr id="1048611" name="Rectangle 6"/>
          <p:cNvSpPr>
            <a:spLocks noChangeArrowheads="1"/>
          </p:cNvSpPr>
          <p:nvPr/>
        </p:nvSpPr>
        <p:spPr bwMode="auto">
          <a:xfrm>
            <a:off x="7803381" y="2048904"/>
            <a:ext cx="3474141" cy="3046164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1048612" name="TextBox 13"/>
          <p:cNvSpPr txBox="1">
            <a:spLocks noChangeArrowheads="1"/>
          </p:cNvSpPr>
          <p:nvPr/>
        </p:nvSpPr>
        <p:spPr bwMode="auto">
          <a:xfrm>
            <a:off x="1354464" y="2371275"/>
            <a:ext cx="2581937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涵盖知识点</a:t>
            </a:r>
          </a:p>
        </p:txBody>
      </p:sp>
      <p:sp>
        <p:nvSpPr>
          <p:cNvPr id="1048613" name="TextBox 13"/>
          <p:cNvSpPr txBox="1">
            <a:spLocks noChangeArrowheads="1"/>
          </p:cNvSpPr>
          <p:nvPr/>
        </p:nvSpPr>
        <p:spPr bwMode="auto">
          <a:xfrm>
            <a:off x="1514579" y="3031117"/>
            <a:ext cx="2257663" cy="11133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连续时间LTI系统的卷积；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卷积积分的图示法和性质；Python的基础编程</a:t>
            </a:r>
          </a:p>
        </p:txBody>
      </p:sp>
      <p:sp>
        <p:nvSpPr>
          <p:cNvPr id="1048614" name="TextBox 13"/>
          <p:cNvSpPr txBox="1">
            <a:spLocks noChangeArrowheads="1"/>
          </p:cNvSpPr>
          <p:nvPr/>
        </p:nvSpPr>
        <p:spPr bwMode="auto">
          <a:xfrm>
            <a:off x="8490352" y="2320939"/>
            <a:ext cx="2251328" cy="3711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大作业要求</a:t>
            </a:r>
          </a:p>
        </p:txBody>
      </p:sp>
      <p:sp>
        <p:nvSpPr>
          <p:cNvPr id="1048615" name="TextBox 13"/>
          <p:cNvSpPr txBox="1">
            <a:spLocks noChangeArrowheads="1"/>
          </p:cNvSpPr>
          <p:nvPr/>
        </p:nvSpPr>
        <p:spPr bwMode="auto">
          <a:xfrm>
            <a:off x="8247149" y="2753451"/>
            <a:ext cx="3046984" cy="19504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包含连续卷积和离散卷积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用动画模式说明卷积实现过程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用多种方式说明卷积过程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要么用PYTHON语言实现，设计对应GUI；要么用网页实现</a:t>
            </a:r>
          </a:p>
        </p:txBody>
      </p:sp>
      <p:pic>
        <p:nvPicPr>
          <p:cNvPr id="2097155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163" y="2049006"/>
            <a:ext cx="3445132" cy="304616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18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19" name="Subtitle 9"/>
          <p:cNvSpPr txBox="1"/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计划和预期</a:t>
            </a:r>
            <a:endParaRPr lang="zh-CN" altLang="en-US" b="1" dirty="0"/>
          </a:p>
          <a:p>
            <a:pPr algn="ctr"/>
            <a:r>
              <a:rPr lang="en-US" altLang="zh-CN" sz="1400" b="1" kern="0" dirty="0">
                <a:solidFill>
                  <a:srgbClr val="3C3C3C"/>
                </a:solidFill>
              </a:rPr>
              <a:t>the plan</a:t>
            </a:r>
            <a:endParaRPr lang="en-US" sz="1400" b="1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/>
      <p:bldP spid="10486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10"/>
          <p:cNvSpPr/>
          <p:nvPr/>
        </p:nvSpPr>
        <p:spPr>
          <a:xfrm>
            <a:off x="5529326" y="1493873"/>
            <a:ext cx="6667500" cy="2329416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5" name="Rectangle 12"/>
          <p:cNvSpPr/>
          <p:nvPr/>
        </p:nvSpPr>
        <p:spPr>
          <a:xfrm>
            <a:off x="5524500" y="3823290"/>
            <a:ext cx="6667500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6" name="Rectangle 13"/>
          <p:cNvSpPr/>
          <p:nvPr/>
        </p:nvSpPr>
        <p:spPr>
          <a:xfrm>
            <a:off x="0" y="3823290"/>
            <a:ext cx="5522976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8" name="Rectangle 30"/>
          <p:cNvSpPr/>
          <p:nvPr/>
        </p:nvSpPr>
        <p:spPr>
          <a:xfrm>
            <a:off x="5810250" y="1479419"/>
            <a:ext cx="6286500" cy="2493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设计思路</a:t>
            </a:r>
            <a:endParaRPr lang="zh-CN" altLang="zh-CN" sz="1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defTabSz="1176655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一、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采用面向对象的程序设计方法。使用Python语言实现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algn="l" defTabSz="1176655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二、通过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matplotlib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生成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动画</a:t>
            </a:r>
          </a:p>
          <a:p>
            <a:pPr algn="l" defTabSz="1176655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三、通过ImageMagick导出GIF</a:t>
            </a:r>
          </a:p>
          <a:p>
            <a:pPr algn="l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zh-CN" altLang="en-US" dirty="0"/>
          </a:p>
        </p:txBody>
      </p:sp>
      <p:pic>
        <p:nvPicPr>
          <p:cNvPr id="2097157" name="图片 1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29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8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设计思路</a:t>
            </a:r>
            <a:endParaRPr lang="en-GB" altLang="zh-CN" sz="2800" b="1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97158" name="图片 2"/>
          <p:cNvPicPr>
            <a:picLocks noChangeAspect="1"/>
          </p:cNvPicPr>
          <p:nvPr/>
        </p:nvPicPr>
        <p:blipFill rotWithShape="1">
          <a:blip r:embed="rId4" cstate="screen"/>
          <a:srcRect b="-28865"/>
          <a:stretch>
            <a:fillRect/>
          </a:stretch>
        </p:blipFill>
        <p:spPr>
          <a:xfrm>
            <a:off x="0" y="1493874"/>
            <a:ext cx="5522913" cy="3001800"/>
          </a:xfrm>
          <a:prstGeom prst="rect">
            <a:avLst/>
          </a:prstGeom>
        </p:spPr>
      </p:pic>
      <p:graphicFrame>
        <p:nvGraphicFramePr>
          <p:cNvPr id="2" name="表格 0"/>
          <p:cNvGraphicFramePr/>
          <p:nvPr/>
        </p:nvGraphicFramePr>
        <p:xfrm>
          <a:off x="1720850" y="4652010"/>
          <a:ext cx="93713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使用软件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参考资料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python3.7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python语言基础及使用入门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matplotlib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python基础教程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ImageMagick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python在电子信息课程中的应用以及其他网络资料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 bldLvl="0" animBg="1"/>
      <p:bldP spid="1048625" grpId="0" animBg="1"/>
      <p:bldP spid="1048626" grpId="0" animBg="1"/>
      <p:bldP spid="104862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35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36" name="Subtitle 9"/>
          <p:cNvSpPr txBox="1"/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5"/>
              </a:rPr>
              <a:t>实现过程</a:t>
            </a:r>
            <a:endParaRPr lang="zh-CN" altLang="en-US" b="1" dirty="0"/>
          </a:p>
          <a:p>
            <a:pPr algn="ctr"/>
            <a:r>
              <a:rPr lang="en-US" altLang="zh-CN" sz="1400" b="1" kern="0" dirty="0">
                <a:solidFill>
                  <a:srgbClr val="3C3C3C"/>
                </a:solidFill>
              </a:rPr>
              <a:t>the process</a:t>
            </a:r>
            <a:endParaRPr lang="en-US" sz="1400" b="1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5" grpId="0"/>
      <p:bldP spid="10486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7"/>
          <p:cNvSpPr>
            <a:spLocks noChangeArrowheads="1"/>
          </p:cNvSpPr>
          <p:nvPr/>
        </p:nvSpPr>
        <p:spPr bwMode="auto">
          <a:xfrm>
            <a:off x="7545848" y="1981200"/>
            <a:ext cx="3917911" cy="3066257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48641" name="TextBox 13"/>
          <p:cNvSpPr txBox="1">
            <a:spLocks noChangeArrowheads="1"/>
          </p:cNvSpPr>
          <p:nvPr/>
        </p:nvSpPr>
        <p:spPr bwMode="auto">
          <a:xfrm>
            <a:off x="8613139" y="2688590"/>
            <a:ext cx="2388235" cy="4067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ython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代码展示</a:t>
            </a:r>
          </a:p>
        </p:txBody>
      </p:sp>
      <p:sp>
        <p:nvSpPr>
          <p:cNvPr id="1048642" name="TextBox 13"/>
          <p:cNvSpPr txBox="1">
            <a:spLocks noChangeArrowheads="1"/>
          </p:cNvSpPr>
          <p:nvPr/>
        </p:nvSpPr>
        <p:spPr bwMode="auto">
          <a:xfrm>
            <a:off x="8613354" y="3326190"/>
            <a:ext cx="1802904" cy="101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team is an association or collection of individuals, whether natural persons</a:t>
            </a:r>
            <a:endParaRPr lang="en-US" altLang="zh-CN" sz="1400" kern="0" noProof="1">
              <a:solidFill>
                <a:schemeClr val="bg1"/>
              </a:solidFill>
            </a:endParaRPr>
          </a:p>
        </p:txBody>
      </p:sp>
      <p:pic>
        <p:nvPicPr>
          <p:cNvPr id="209716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3" y="1981200"/>
            <a:ext cx="6705532" cy="306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43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en-GB" altLang="zh-CN" sz="2400" b="1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2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493612"/>
            <a:ext cx="12192000" cy="699541"/>
          </a:xfrm>
          <a:prstGeom prst="rect">
            <a:avLst/>
          </a:prstGeom>
        </p:spPr>
      </p:pic>
      <p:sp>
        <p:nvSpPr>
          <p:cNvPr id="1048646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b="1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en-GB" altLang="zh-CN" sz="2400" b="1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647" name="文本框 1048646"/>
          <p:cNvSpPr txBox="1"/>
          <p:nvPr/>
        </p:nvSpPr>
        <p:spPr>
          <a:xfrm rot="21600000">
            <a:off x="559349" y="1193153"/>
            <a:ext cx="11632651" cy="5760000"/>
          </a:xfrm>
          <a:prstGeom prst="rect">
            <a:avLst/>
          </a:prstGeom>
        </p:spPr>
        <p:txBody>
          <a:bodyPr wrap="square" numCol="3" spcCol="108000" rtlCol="0">
            <a:spAutoFit/>
          </a:bodyPr>
          <a:lstStyle/>
          <a:p>
            <a:r>
              <a:rPr lang="en-US" altLang="zh-CN" sz="2000" dirty="0"/>
              <a:t>……</a:t>
            </a:r>
          </a:p>
          <a:p>
            <a:r>
              <a:rPr lang="en-US" altLang="zh-CN" sz="2000" dirty="0" err="1"/>
              <a:t>plt.rcParams</a:t>
            </a:r>
            <a:r>
              <a:rPr lang="en-US" altLang="zh-CN" sz="2000" dirty="0"/>
              <a:t>['</a:t>
            </a:r>
            <a:r>
              <a:rPr lang="en-US" altLang="zh-CN" sz="2000" dirty="0" err="1"/>
              <a:t>animation.convert_path</a:t>
            </a:r>
            <a:r>
              <a:rPr lang="en-US" altLang="zh-CN" sz="2000" dirty="0"/>
              <a:t>'] = 'D:\</a:t>
            </a:r>
            <a:r>
              <a:rPr lang="en-US" altLang="zh-CN" sz="2000" dirty="0" err="1"/>
              <a:t>RouseWeiser</a:t>
            </a:r>
            <a:r>
              <a:rPr lang="en-US" altLang="zh-CN" sz="2000" dirty="0"/>
              <a:t>\ImageMagick-6.2.7-Q16\convert.exe’</a:t>
            </a:r>
          </a:p>
          <a:p>
            <a:r>
              <a:rPr lang="en-US" altLang="zh-CN" sz="2000" dirty="0"/>
              <a:t>……</a:t>
            </a:r>
          </a:p>
          <a:p>
            <a:r>
              <a:rPr lang="en-US" altLang="zh-CN" sz="2000" dirty="0"/>
              <a:t>x = </a:t>
            </a:r>
            <a:r>
              <a:rPr lang="en-US" altLang="zh-CN" sz="2000" dirty="0" err="1"/>
              <a:t>np.linspace</a:t>
            </a:r>
            <a:r>
              <a:rPr lang="en-US" altLang="zh-CN" sz="2000" dirty="0"/>
              <a:t>(-1, 1, 1000)</a:t>
            </a:r>
          </a:p>
          <a:p>
            <a:r>
              <a:rPr lang="en-US" altLang="zh-CN" sz="2000" dirty="0"/>
              <a:t>x1 = </a:t>
            </a:r>
            <a:r>
              <a:rPr lang="en-US" altLang="zh-CN" sz="2000" dirty="0" err="1"/>
              <a:t>np.linspace</a:t>
            </a:r>
            <a:r>
              <a:rPr lang="en-US" altLang="zh-CN" sz="2000" dirty="0"/>
              <a:t>(-8, 1, 1000)</a:t>
            </a:r>
          </a:p>
          <a:p>
            <a:r>
              <a:rPr lang="en-US" altLang="zh-CN" sz="2000" dirty="0" err="1"/>
              <a:t>x_data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y_data</a:t>
            </a:r>
            <a:r>
              <a:rPr lang="en-US" altLang="zh-CN" sz="2000" dirty="0"/>
              <a:t> = [], []</a:t>
            </a:r>
          </a:p>
          <a:p>
            <a:r>
              <a:rPr lang="en-US" altLang="zh-CN" sz="2000" dirty="0"/>
              <a:t>y = x1/x1 #</a:t>
            </a:r>
            <a:r>
              <a:rPr lang="zh-CN" altLang="en-US" sz="2000" dirty="0"/>
              <a:t>控制固定函数</a:t>
            </a:r>
          </a:p>
          <a:p>
            <a:r>
              <a:rPr lang="en-US" altLang="zh-CN" sz="2000" dirty="0"/>
              <a:t>y[0] = 0</a:t>
            </a:r>
          </a:p>
          <a:p>
            <a:r>
              <a:rPr lang="en-US" altLang="zh-CN" sz="2000" dirty="0"/>
              <a:t>y[-1] = 0</a:t>
            </a:r>
          </a:p>
          <a:p>
            <a:r>
              <a:rPr lang="en-US" altLang="zh-CN" sz="2000" dirty="0" err="1"/>
              <a:t>ax.plot</a:t>
            </a:r>
            <a:r>
              <a:rPr lang="en-US" altLang="zh-CN" sz="2000" dirty="0"/>
              <a:t>(x, y, "red")</a:t>
            </a:r>
          </a:p>
          <a:p>
            <a:r>
              <a:rPr lang="en-US" altLang="zh-CN" sz="2000" dirty="0"/>
              <a:t>def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():</a:t>
            </a:r>
          </a:p>
          <a:p>
            <a:r>
              <a:rPr lang="en-US" altLang="zh-CN" sz="2000" dirty="0"/>
              <a:t>y1 = x1/x1</a:t>
            </a:r>
          </a:p>
          <a:p>
            <a:r>
              <a:rPr lang="en-US" altLang="zh-CN" sz="2000" dirty="0" err="1"/>
              <a:t>line.set_data</a:t>
            </a:r>
            <a:r>
              <a:rPr lang="en-US" altLang="zh-CN" sz="2000" dirty="0"/>
              <a:t>(x1,y1)</a:t>
            </a:r>
          </a:p>
          <a:p>
            <a:r>
              <a:rPr lang="en-US" altLang="zh-CN" sz="2000" dirty="0"/>
              <a:t>return line,</a:t>
            </a:r>
          </a:p>
          <a:p>
            <a:r>
              <a:rPr lang="en-US" altLang="zh-CN" sz="2000" dirty="0"/>
              <a:t>def animate(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):</a:t>
            </a:r>
          </a:p>
          <a:p>
            <a:r>
              <a:rPr lang="en-US" altLang="zh-CN" sz="2000" dirty="0"/>
              <a:t>x2 = </a:t>
            </a:r>
            <a:r>
              <a:rPr lang="en-US" altLang="zh-CN" sz="2000" dirty="0" err="1"/>
              <a:t>np.linspace</a:t>
            </a:r>
            <a:r>
              <a:rPr lang="en-US" altLang="zh-CN" sz="2000" dirty="0"/>
              <a:t>(-4 +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-2 +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1000)</a:t>
            </a:r>
          </a:p>
          <a:p>
            <a:r>
              <a:rPr lang="en-US" altLang="zh-CN" sz="2000" dirty="0"/>
              <a:t>y2 = x1/x1 #</a:t>
            </a:r>
            <a:r>
              <a:rPr lang="zh-CN" altLang="en-US" sz="2000" dirty="0"/>
              <a:t>控制卷积函数</a:t>
            </a:r>
          </a:p>
          <a:p>
            <a:r>
              <a:rPr lang="en-US" altLang="zh-CN" sz="2000" dirty="0"/>
              <a:t>y2[0] = 0</a:t>
            </a:r>
          </a:p>
          <a:p>
            <a:r>
              <a:rPr lang="en-US" altLang="zh-CN" sz="2000" dirty="0"/>
              <a:t>y2[-1] = 0</a:t>
            </a:r>
          </a:p>
          <a:p>
            <a:r>
              <a:rPr lang="en-US" altLang="zh-CN" sz="2000" dirty="0" err="1"/>
              <a:t>line.set_data</a:t>
            </a:r>
            <a:r>
              <a:rPr lang="en-US" altLang="zh-CN" sz="2000" dirty="0"/>
              <a:t>(x2,y2)</a:t>
            </a:r>
          </a:p>
          <a:p>
            <a:r>
              <a:rPr lang="en-US" altLang="zh-CN" sz="2000" dirty="0"/>
              <a:t>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== 0:</a:t>
            </a:r>
          </a:p>
          <a:p>
            <a:r>
              <a:rPr lang="en-US" altLang="zh-CN" sz="2000" dirty="0"/>
              <a:t>global </a:t>
            </a:r>
            <a:r>
              <a:rPr lang="en-US" altLang="zh-CN" sz="2000" dirty="0" err="1"/>
              <a:t>x_data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y_data</a:t>
            </a:r>
            <a:endParaRPr lang="en-US" altLang="zh-CN" sz="2000" dirty="0"/>
          </a:p>
          <a:p>
            <a:r>
              <a:rPr lang="en-US" altLang="zh-CN" sz="2000" dirty="0" err="1"/>
              <a:t>x_data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y_data</a:t>
            </a:r>
            <a:r>
              <a:rPr lang="en-US" altLang="zh-CN" sz="2000" dirty="0"/>
              <a:t> = [], []</a:t>
            </a:r>
          </a:p>
          <a:p>
            <a:r>
              <a:rPr lang="en-US" altLang="zh-CN" sz="2000" dirty="0"/>
              <a:t>line1, = </a:t>
            </a:r>
            <a:r>
              <a:rPr lang="en-US" altLang="zh-CN" sz="2000" dirty="0" err="1"/>
              <a:t>ax.plot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x_data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y_data</a:t>
            </a:r>
            <a:r>
              <a:rPr lang="en-US" altLang="zh-CN" sz="2000" dirty="0"/>
              <a:t>)</a:t>
            </a:r>
          </a:p>
          <a:p>
            <a:br>
              <a:rPr lang="en-US" altLang="zh-CN" sz="2000" dirty="0"/>
            </a:br>
            <a:r>
              <a:rPr lang="en-US" altLang="zh-CN" sz="2000" dirty="0"/>
              <a:t>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&gt;=-3 and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1:</a:t>
            </a:r>
          </a:p>
          <a:p>
            <a:r>
              <a:rPr lang="en-US" altLang="zh-CN" sz="2000" dirty="0" err="1"/>
              <a:t>x_data.append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- 4)</a:t>
            </a:r>
          </a:p>
          <a:p>
            <a:r>
              <a:rPr lang="en-US" altLang="zh-CN" sz="2000" dirty="0" err="1"/>
              <a:t>y_data.append</a:t>
            </a:r>
            <a:r>
              <a:rPr lang="en-US" altLang="zh-CN" sz="2000" dirty="0"/>
              <a:t>(2+(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- 4))</a:t>
            </a:r>
          </a:p>
          <a:p>
            <a:r>
              <a:rPr lang="en-US" altLang="zh-CN" sz="2000" dirty="0"/>
              <a:t>line1, = </a:t>
            </a:r>
            <a:r>
              <a:rPr lang="en-US" altLang="zh-CN" sz="2000" dirty="0" err="1"/>
              <a:t>ax.plot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x_data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y_data</a:t>
            </a:r>
            <a:r>
              <a:rPr lang="en-US" altLang="zh-CN" sz="2000" dirty="0"/>
              <a:t>, "yellow")</a:t>
            </a:r>
          </a:p>
          <a:p>
            <a:r>
              <a:rPr lang="en-US" altLang="zh-CN" sz="2000" dirty="0"/>
              <a:t>return line, line1,</a:t>
            </a:r>
          </a:p>
          <a:p>
            <a:br>
              <a:rPr lang="en-US" altLang="zh-CN" sz="2000" dirty="0"/>
            </a:br>
            <a:r>
              <a:rPr lang="en-US" altLang="zh-CN" sz="2000" dirty="0" err="1"/>
              <a:t>elif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&gt;= 1:</a:t>
            </a:r>
          </a:p>
          <a:p>
            <a:r>
              <a:rPr lang="en-US" altLang="zh-CN" sz="2000" dirty="0" err="1"/>
              <a:t>x_data.append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- 1)</a:t>
            </a:r>
          </a:p>
          <a:p>
            <a:r>
              <a:rPr lang="en-US" altLang="zh-CN" sz="2000" dirty="0" err="1"/>
              <a:t>y_data.append</a:t>
            </a:r>
            <a:r>
              <a:rPr lang="en-US" altLang="zh-CN" sz="2000" dirty="0"/>
              <a:t>(2-(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- 1))</a:t>
            </a:r>
          </a:p>
          <a:p>
            <a:r>
              <a:rPr lang="en-US" altLang="zh-CN" sz="2000" dirty="0"/>
              <a:t>line1, = </a:t>
            </a:r>
            <a:r>
              <a:rPr lang="en-US" altLang="zh-CN" sz="2000" dirty="0" err="1"/>
              <a:t>ax.plot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x_data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y_data</a:t>
            </a:r>
            <a:r>
              <a:rPr lang="en-US" altLang="zh-CN" sz="2000" dirty="0"/>
              <a:t>, "yellow")</a:t>
            </a:r>
          </a:p>
          <a:p>
            <a:r>
              <a:rPr lang="en-US" altLang="zh-CN" sz="2000" dirty="0"/>
              <a:t>return line, line1,</a:t>
            </a:r>
          </a:p>
          <a:p>
            <a:br>
              <a:rPr lang="en-US" altLang="zh-CN" sz="2000" dirty="0"/>
            </a:br>
            <a:r>
              <a:rPr lang="en-US" altLang="zh-CN" sz="2000" dirty="0"/>
              <a:t>return line,</a:t>
            </a:r>
          </a:p>
          <a:p>
            <a:br>
              <a:rPr lang="en-US" altLang="zh-CN" sz="2000" dirty="0"/>
            </a:br>
            <a:endParaRPr lang="en-US" altLang="zh-CN" sz="2000" dirty="0"/>
          </a:p>
          <a:p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536</Words>
  <Application>Microsoft Office PowerPoint</Application>
  <PresentationFormat>宽屏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Kozuka Gothic Pro EL</vt:lpstr>
      <vt:lpstr>Montserrat</vt:lpstr>
      <vt:lpstr>Roboto</vt:lpstr>
      <vt:lpstr>方正兰亭超细黑简体</vt:lpstr>
      <vt:lpstr>方正兰亭黑_GBK</vt:lpstr>
      <vt:lpstr>华文细黑</vt:lpstr>
      <vt:lpstr>微软雅黑</vt:lpstr>
      <vt:lpstr>幼圆</vt:lpstr>
      <vt:lpstr>Arial</vt:lpstr>
      <vt:lpstr>Calibri</vt:lpstr>
      <vt:lpstr>Calibri Light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lastModifiedBy>木 子易</cp:lastModifiedBy>
  <cp:revision>13</cp:revision>
  <dcterms:created xsi:type="dcterms:W3CDTF">2019-01-03T05:14:00Z</dcterms:created>
  <dcterms:modified xsi:type="dcterms:W3CDTF">2019-01-18T08:21:45Z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