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1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272">
          <p15:clr>
            <a:srgbClr val="A4A3A4"/>
          </p15:clr>
        </p15:guide>
        <p15:guide id="5" orient="horz" pos="1959">
          <p15:clr>
            <a:srgbClr val="A4A3A4"/>
          </p15:clr>
        </p15:guide>
        <p15:guide id="6" pos="3840">
          <p15:clr>
            <a:srgbClr val="A4A3A4"/>
          </p15:clr>
        </p15:guide>
        <p15:guide id="7" pos="396">
          <p15:clr>
            <a:srgbClr val="A4A3A4"/>
          </p15:clr>
        </p15:guide>
        <p15:guide id="8" pos="600">
          <p15:clr>
            <a:srgbClr val="A4A3A4"/>
          </p15:clr>
        </p15:guide>
        <p15:guide id="9" pos="7332">
          <p15:clr>
            <a:srgbClr val="A4A3A4"/>
          </p15:clr>
        </p15:guide>
        <p15:guide id="10" pos="7080">
          <p15:clr>
            <a:srgbClr val="A4A3A4"/>
          </p15:clr>
        </p15:guide>
        <p15:guide id="11" pos="69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84" y="56"/>
      </p:cViewPr>
      <p:guideLst>
        <p:guide orient="horz" pos="2160"/>
        <p:guide orient="horz" pos="941"/>
        <p:guide orient="horz" pos="3888"/>
        <p:guide orient="horz" pos="1272"/>
        <p:guide orient="horz" pos="1959"/>
        <p:guide pos="3840"/>
        <p:guide pos="396"/>
        <p:guide pos="600"/>
        <p:guide pos="7332"/>
        <p:guide pos="7080"/>
        <p:guide pos="69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2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1048833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4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2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104882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8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6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4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5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104872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1048722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3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3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3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3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6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7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8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9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07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08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09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0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1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6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7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104873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104873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60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60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60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4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1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5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6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1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8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9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1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0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0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9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0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0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0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62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48577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48578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48579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6" name="矩形 3"/>
          <p:cNvSpPr/>
          <p:nvPr userDrawn="1"/>
        </p:nvSpPr>
        <p:spPr>
          <a:xfrm>
            <a:off x="8325228" y="6545425"/>
            <a:ext cx="775136" cy="218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4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4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4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5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5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文本框 14"/>
          <p:cNvSpPr txBox="1"/>
          <p:nvPr/>
        </p:nvSpPr>
        <p:spPr>
          <a:xfrm>
            <a:off x="2137410" y="2432485"/>
            <a:ext cx="7917180" cy="8915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信号与系统</a:t>
            </a:r>
            <a:r>
              <a:rPr lang="en-US" altLang="zh-CN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-</a:t>
            </a:r>
            <a:r>
              <a:rPr lang="zh-CN" altLang="en-US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卷积实现过程</a:t>
            </a:r>
            <a:endParaRPr lang="zh-CN" altLang="en-US" sz="54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1" name="矩形 15"/>
          <p:cNvSpPr/>
          <p:nvPr/>
        </p:nvSpPr>
        <p:spPr>
          <a:xfrm>
            <a:off x="5054430" y="4104880"/>
            <a:ext cx="1224136" cy="288032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答辩</a:t>
            </a:r>
          </a:p>
        </p:txBody>
      </p:sp>
      <p:sp>
        <p:nvSpPr>
          <p:cNvPr id="1048582" name="文本框 17"/>
          <p:cNvSpPr txBox="1"/>
          <p:nvPr/>
        </p:nvSpPr>
        <p:spPr>
          <a:xfrm>
            <a:off x="4226881" y="3378199"/>
            <a:ext cx="386715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  <a:sym typeface="+mn-ea"/>
              </a:rPr>
              <a:t>主讲人：毛佳雁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  <a:sym typeface="+mn-ea"/>
              </a:rPr>
              <a:t>     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  <a:sym typeface="+mn-ea"/>
              </a:rPr>
              <a:t>制作：毛佳雁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小组成员：李易潼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 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毛佳雁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 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祝立群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  <a:p>
            <a:pPr algn="l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  <p:sp>
        <p:nvSpPr>
          <p:cNvPr id="1048583" name="矩形 20"/>
          <p:cNvSpPr/>
          <p:nvPr/>
        </p:nvSpPr>
        <p:spPr>
          <a:xfrm>
            <a:off x="6350574" y="4104880"/>
            <a:ext cx="1224136" cy="288032"/>
          </a:xfrm>
          <a:prstGeom prst="rect">
            <a:avLst/>
          </a:prstGeom>
          <a:noFill/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2019.1.3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0" grpId="0" bldLvl="0" animBg="1"/>
      <p:bldP spid="1048581" grpId="0" animBg="1"/>
      <p:bldP spid="1048582" grpId="0" bldLvl="0" animBg="1"/>
      <p:bldP spid="104858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3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51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实现过程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48652" name="矩形 3"/>
          <p:cNvSpPr>
            <a:spLocks noChangeArrowheads="1"/>
          </p:cNvSpPr>
          <p:nvPr/>
        </p:nvSpPr>
        <p:spPr bwMode="auto">
          <a:xfrm>
            <a:off x="877453" y="2234154"/>
            <a:ext cx="1405890" cy="374650"/>
          </a:xfrm>
          <a:prstGeom prst="rect">
            <a:avLst/>
          </a:prstGeom>
          <a:noFill/>
          <a:ln>
            <a:noFill/>
          </a:ln>
        </p:spPr>
        <p:txBody>
          <a:bodyPr wrap="non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图解法解题</a:t>
            </a:r>
            <a:endParaRPr lang="zh-CN" altLang="en-US" sz="2000"/>
          </a:p>
        </p:txBody>
      </p:sp>
      <p:sp>
        <p:nvSpPr>
          <p:cNvPr id="1048653" name="矩形 47"/>
          <p:cNvSpPr>
            <a:spLocks noChangeArrowheads="1"/>
          </p:cNvSpPr>
          <p:nvPr/>
        </p:nvSpPr>
        <p:spPr bwMode="auto">
          <a:xfrm>
            <a:off x="877453" y="2755599"/>
            <a:ext cx="4034637" cy="426720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我们通过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python</a:t>
            </a:r>
            <a:r>
              <a:rPr 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代码解例题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pic>
        <p:nvPicPr>
          <p:cNvPr id="2097166" name="图片 2097165"/>
          <p:cNvPicPr/>
          <p:nvPr/>
        </p:nvPicPr>
        <p:blipFill>
          <a:blip r:embed="rId4"/>
          <a:stretch>
            <a:fillRect/>
          </a:stretch>
        </p:blipFill>
        <p:spPr>
          <a:xfrm>
            <a:off x="500489" y="4466318"/>
            <a:ext cx="4454274" cy="1063685"/>
          </a:xfrm>
          <a:prstGeom prst="rect">
            <a:avLst/>
          </a:prstGeom>
        </p:spPr>
      </p:pic>
      <p:sp>
        <p:nvSpPr>
          <p:cNvPr id="1048654" name="文本框 1048653"/>
          <p:cNvSpPr txBox="1"/>
          <p:nvPr/>
        </p:nvSpPr>
        <p:spPr>
          <a:xfrm>
            <a:off x="624840" y="3899535"/>
            <a:ext cx="4652645" cy="829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1600">
                <a:solidFill>
                  <a:srgbClr val="000000"/>
                </a:solidFill>
              </a:rPr>
              <a:t>求图所示信号 x(t)与 h(t)的卷积，并用图解的方法画出 x(t)* h(t)的波形。</a:t>
            </a:r>
          </a:p>
          <a:p>
            <a:endParaRPr lang="zh-CN" sz="1600">
              <a:solidFill>
                <a:srgbClr val="000000"/>
              </a:solidFill>
            </a:endParaRPr>
          </a:p>
        </p:txBody>
      </p:sp>
      <p:pic>
        <p:nvPicPr>
          <p:cNvPr id="2097167" name="图片 2097166"/>
          <p:cNvPicPr/>
          <p:nvPr/>
        </p:nvPicPr>
        <p:blipFill>
          <a:blip r:embed="rId5"/>
          <a:stretch>
            <a:fillRect/>
          </a:stretch>
        </p:blipFill>
        <p:spPr>
          <a:xfrm>
            <a:off x="5277769" y="1394133"/>
            <a:ext cx="3180387" cy="2722934"/>
          </a:xfrm>
          <a:prstGeom prst="rect">
            <a:avLst/>
          </a:prstGeom>
        </p:spPr>
      </p:pic>
      <p:pic>
        <p:nvPicPr>
          <p:cNvPr id="2097168" name="图片 2097167"/>
          <p:cNvPicPr/>
          <p:nvPr/>
        </p:nvPicPr>
        <p:blipFill>
          <a:blip r:embed="rId6"/>
          <a:stretch>
            <a:fillRect/>
          </a:stretch>
        </p:blipFill>
        <p:spPr>
          <a:xfrm>
            <a:off x="8351876" y="1508759"/>
            <a:ext cx="2864099" cy="2493680"/>
          </a:xfrm>
          <a:prstGeom prst="rect">
            <a:avLst/>
          </a:prstGeom>
        </p:spPr>
      </p:pic>
      <p:pic>
        <p:nvPicPr>
          <p:cNvPr id="2097169" name="图片 2097168"/>
          <p:cNvPicPr/>
          <p:nvPr/>
        </p:nvPicPr>
        <p:blipFill>
          <a:blip r:embed="rId7"/>
          <a:stretch>
            <a:fillRect/>
          </a:stretch>
        </p:blipFill>
        <p:spPr>
          <a:xfrm>
            <a:off x="5043072" y="4116510"/>
            <a:ext cx="3648397" cy="2467719"/>
          </a:xfrm>
          <a:prstGeom prst="rect">
            <a:avLst/>
          </a:prstGeom>
        </p:spPr>
      </p:pic>
      <p:sp>
        <p:nvSpPr>
          <p:cNvPr id="1048655" name="文本框 1048654"/>
          <p:cNvSpPr txBox="1"/>
          <p:nvPr/>
        </p:nvSpPr>
        <p:spPr>
          <a:xfrm>
            <a:off x="624722" y="3500443"/>
            <a:ext cx="4000000" cy="3987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例题</a:t>
            </a:r>
          </a:p>
        </p:txBody>
      </p:sp>
      <p:pic>
        <p:nvPicPr>
          <p:cNvPr id="2" name="图片 0" descr="连续信号卷积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2155" y="3899535"/>
            <a:ext cx="3622040" cy="2716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4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04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2" grpId="0" bldLvl="0" autoUpdateAnimBg="0"/>
      <p:bldP spid="1048653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1048658" name="TextBox 11"/>
          <p:cNvSpPr txBox="1"/>
          <p:nvPr/>
        </p:nvSpPr>
        <p:spPr>
          <a:xfrm>
            <a:off x="4913138" y="2634671"/>
            <a:ext cx="23657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48659" name="Subtitle 9"/>
          <p:cNvSpPr txBox="1"/>
          <p:nvPr/>
        </p:nvSpPr>
        <p:spPr>
          <a:xfrm>
            <a:off x="4223792" y="3535330"/>
            <a:ext cx="3744416" cy="70421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收获</a:t>
            </a:r>
            <a:endParaRPr lang="zh-CN" altLang="en-US"/>
          </a:p>
          <a:p>
            <a:pPr algn="ctr"/>
            <a:r>
              <a:rPr lang="en-US" altLang="zh-CN" sz="1400" kern="0" dirty="0">
                <a:solidFill>
                  <a:srgbClr val="3C3C3C"/>
                </a:solidFill>
              </a:rPr>
              <a:t>the result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8" grpId="0"/>
      <p:bldP spid="10486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2"/>
          <p:cNvSpPr/>
          <p:nvPr/>
        </p:nvSpPr>
        <p:spPr>
          <a:xfrm>
            <a:off x="637540" y="1974850"/>
            <a:ext cx="6324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       在选择了这次的大作业后，我们就开始准备资料了，先是每个人去网上查阅相关资料，做个大概的了解，接着我们去图书馆借阅相关的书籍，发现绝大部分只涉及到matlab而非python，但是很幸运在CDSN上有着相关的代码可以借鉴，在操作的过程中我们也发现了许多问题，对于整个程序也进行了许多改进，但还没此结果都不一样，不过我们也从中发现了规律，最后我们的整个大作业过程和最终结果如上。</a:t>
            </a:r>
          </a:p>
        </p:txBody>
      </p:sp>
      <p:sp>
        <p:nvSpPr>
          <p:cNvPr id="1048663" name="TextBox 24"/>
          <p:cNvSpPr txBox="1"/>
          <p:nvPr/>
        </p:nvSpPr>
        <p:spPr>
          <a:xfrm>
            <a:off x="637540" y="3449955"/>
            <a:ext cx="632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655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感悟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（1）本次大作业的收获很大，虽然技术有待提高，但可以说是很用心了，我们对程序编程有了新的认识，并且在编写这个程学的过程中提高了自身的水平。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（2）通过这次大作业对计算机这门学科、对Python这个软件有了许多新的认识，学习书本的知识是远远不够的，要懂得活学活用，程序的编写也是要经过数次的分析、思考和修正的，我们利用所学的知识在实践中得以运用。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（3）这次大作业是以小组的方式进行的，组内各个成员分工明确，团结一致，有条不紊地工作，锻炼了我们团结合作精神。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（4）由于我们都是初学者，自己进行探索。原定的通过FFF变换快速卷积和离散卷积都出了一定的误差，没有得到很好的结果，因此本文只放连续信号卷积动画代码。不断地深入研究，所实现的动画相对简单，有很多可以提升的地方，希望我们在未来的学习道路上可以不断进步，携手前行。</a:t>
            </a:r>
          </a:p>
        </p:txBody>
      </p:sp>
      <p:sp>
        <p:nvSpPr>
          <p:cNvPr id="1048664" name="TextBox 19"/>
          <p:cNvSpPr txBox="1"/>
          <p:nvPr/>
        </p:nvSpPr>
        <p:spPr>
          <a:xfrm>
            <a:off x="637631" y="1535806"/>
            <a:ext cx="734024" cy="441924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</a:p>
        </p:txBody>
      </p:sp>
      <p:pic>
        <p:nvPicPr>
          <p:cNvPr id="2097171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6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收获</a:t>
            </a:r>
          </a:p>
        </p:txBody>
      </p:sp>
      <p:grpSp>
        <p:nvGrpSpPr>
          <p:cNvPr id="2" name="组合 0"/>
          <p:cNvGrpSpPr/>
          <p:nvPr/>
        </p:nvGrpSpPr>
        <p:grpSpPr>
          <a:xfrm>
            <a:off x="7955915" y="2413635"/>
            <a:ext cx="3150235" cy="3388995"/>
            <a:chOff x="2599" y="3259"/>
            <a:chExt cx="4961" cy="5337"/>
          </a:xfrm>
        </p:grpSpPr>
        <p:sp>
          <p:nvSpPr>
            <p:cNvPr id="1048668" name="Freeform 7"/>
            <p:cNvSpPr/>
            <p:nvPr/>
          </p:nvSpPr>
          <p:spPr bwMode="auto">
            <a:xfrm rot="2707862">
              <a:off x="2719" y="3259"/>
              <a:ext cx="2334" cy="2334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8669" name="Freeform 7"/>
            <p:cNvSpPr/>
            <p:nvPr/>
          </p:nvSpPr>
          <p:spPr bwMode="auto">
            <a:xfrm rot="20889290">
              <a:off x="5226" y="5245"/>
              <a:ext cx="2334" cy="2334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8670" name="Freeform 7"/>
            <p:cNvSpPr/>
            <p:nvPr/>
          </p:nvSpPr>
          <p:spPr bwMode="auto">
            <a:xfrm rot="1460867">
              <a:off x="2676" y="6992"/>
              <a:ext cx="1604" cy="1604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8671" name="Freeform 7"/>
            <p:cNvSpPr/>
            <p:nvPr/>
          </p:nvSpPr>
          <p:spPr bwMode="auto">
            <a:xfrm rot="2598298">
              <a:off x="4061" y="6013"/>
              <a:ext cx="988" cy="988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8672" name="Freeform 7"/>
            <p:cNvSpPr/>
            <p:nvPr/>
          </p:nvSpPr>
          <p:spPr bwMode="auto">
            <a:xfrm rot="20676794">
              <a:off x="2599" y="6061"/>
              <a:ext cx="602" cy="602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8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8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8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8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2" grpId="0" build="p"/>
      <p:bldP spid="1048663" grpId="0" build="p"/>
      <p:bldP spid="10486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文本框 14"/>
          <p:cNvSpPr txBox="1"/>
          <p:nvPr/>
        </p:nvSpPr>
        <p:spPr>
          <a:xfrm>
            <a:off x="4712585" y="2909010"/>
            <a:ext cx="2926079" cy="8915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/>
          </a:p>
        </p:txBody>
      </p:sp>
      <p:sp>
        <p:nvSpPr>
          <p:cNvPr id="1048703" name="文本框 17"/>
          <p:cNvSpPr txBox="1"/>
          <p:nvPr/>
        </p:nvSpPr>
        <p:spPr>
          <a:xfrm>
            <a:off x="4969258" y="3816085"/>
            <a:ext cx="2189480" cy="3581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C3C3C"/>
                </a:solidFill>
              </a:rPr>
              <a:t>Thank you to listen.</a:t>
            </a:r>
            <a:endParaRPr lang="zh-CN" altLang="en-US" sz="2000" dirty="0">
              <a:solidFill>
                <a:srgbClr val="3C3C3C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2" grpId="0"/>
      <p:bldP spid="10487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586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48587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1048588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9" name="Rectangle 19"/>
          <p:cNvSpPr/>
          <p:nvPr/>
        </p:nvSpPr>
        <p:spPr>
          <a:xfrm>
            <a:off x="1142416" y="4708543"/>
            <a:ext cx="1910614" cy="87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题目介绍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project</a:t>
            </a:r>
            <a:endParaRPr lang="zh-CN" altLang="en-US"/>
          </a:p>
        </p:txBody>
      </p:sp>
      <p:sp>
        <p:nvSpPr>
          <p:cNvPr id="1048590" name="Oval 25"/>
          <p:cNvSpPr/>
          <p:nvPr/>
        </p:nvSpPr>
        <p:spPr>
          <a:xfrm>
            <a:off x="3881214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48591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2" name="Rectangle 28"/>
          <p:cNvSpPr/>
          <p:nvPr/>
        </p:nvSpPr>
        <p:spPr>
          <a:xfrm>
            <a:off x="3840307" y="4708543"/>
            <a:ext cx="1910614" cy="87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计划和预期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plan </a:t>
            </a:r>
            <a:endParaRPr lang="zh-CN" altLang="en-US"/>
          </a:p>
        </p:txBody>
      </p:sp>
      <p:sp>
        <p:nvSpPr>
          <p:cNvPr id="1048593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104859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5" name="Rectangle 33"/>
          <p:cNvSpPr/>
          <p:nvPr/>
        </p:nvSpPr>
        <p:spPr>
          <a:xfrm>
            <a:off x="9236090" y="4708543"/>
            <a:ext cx="1910614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收获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600"/>
          </a:p>
          <a:p>
            <a:pPr algn="ctr"/>
            <a:r>
              <a:rPr lang="en-US" sz="1600"/>
              <a:t>the results</a:t>
            </a:r>
            <a:endParaRPr lang="en-US" altLang="en-US" sz="1600"/>
          </a:p>
        </p:txBody>
      </p:sp>
      <p:sp>
        <p:nvSpPr>
          <p:cNvPr id="1048596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048597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8" name="Rectangle 38"/>
          <p:cNvSpPr/>
          <p:nvPr/>
        </p:nvSpPr>
        <p:spPr>
          <a:xfrm>
            <a:off x="6538198" y="4708543"/>
            <a:ext cx="1910614" cy="87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实现过程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process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7" grpId="0" animBg="1"/>
      <p:bldP spid="1048588" grpId="0" animBg="1"/>
      <p:bldP spid="1048589" grpId="0"/>
      <p:bldP spid="1048590" grpId="0" animBg="1"/>
      <p:bldP spid="1048591" grpId="0" animBg="1"/>
      <p:bldP spid="1048592" grpId="0"/>
      <p:bldP spid="1048593" grpId="0" animBg="1"/>
      <p:bldP spid="1048594" grpId="0" animBg="1"/>
      <p:bldP spid="1048595" grpId="0"/>
      <p:bldP spid="1048596" grpId="0" animBg="1"/>
      <p:bldP spid="1048597" grpId="0" animBg="1"/>
      <p:bldP spid="10485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1048605" name="TextBox 11"/>
          <p:cNvSpPr txBox="1"/>
          <p:nvPr/>
        </p:nvSpPr>
        <p:spPr>
          <a:xfrm>
            <a:off x="4913138" y="2634671"/>
            <a:ext cx="23657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48606" name="Subtitle 9"/>
          <p:cNvSpPr txBox="1"/>
          <p:nvPr/>
        </p:nvSpPr>
        <p:spPr>
          <a:xfrm>
            <a:off x="4223792" y="3535330"/>
            <a:ext cx="3744416" cy="70421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题目介绍</a:t>
            </a:r>
            <a:endParaRPr lang="zh-CN" altLang="en-US"/>
          </a:p>
          <a:p>
            <a:pPr algn="ctr"/>
            <a:r>
              <a:rPr lang="en-US" altLang="zh-CN" sz="1400" kern="0" dirty="0">
                <a:solidFill>
                  <a:srgbClr val="3C3C3C"/>
                </a:solidFill>
              </a:rPr>
              <a:t>the project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/>
      <p:bldP spid="10486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09" name="Title 1"/>
          <p:cNvSpPr txBox="1"/>
          <p:nvPr/>
        </p:nvSpPr>
        <p:spPr>
          <a:xfrm>
            <a:off x="3966210" y="354965"/>
            <a:ext cx="3581400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题目介绍</a:t>
            </a:r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卷积实现过程</a:t>
            </a:r>
          </a:p>
        </p:txBody>
      </p:sp>
      <p:cxnSp>
        <p:nvCxnSpPr>
          <p:cNvPr id="3145728" name="直接连接符 58"/>
          <p:cNvCxnSpPr/>
          <p:nvPr/>
        </p:nvCxnSpPr>
        <p:spPr>
          <a:xfrm>
            <a:off x="2680633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61"/>
          <p:cNvCxnSpPr/>
          <p:nvPr/>
        </p:nvCxnSpPr>
        <p:spPr>
          <a:xfrm>
            <a:off x="6327315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64"/>
          <p:cNvCxnSpPr/>
          <p:nvPr/>
        </p:nvCxnSpPr>
        <p:spPr>
          <a:xfrm>
            <a:off x="9616016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0" name="Rectangle 5"/>
          <p:cNvSpPr>
            <a:spLocks noChangeArrowheads="1"/>
          </p:cNvSpPr>
          <p:nvPr/>
        </p:nvSpPr>
        <p:spPr bwMode="auto">
          <a:xfrm>
            <a:off x="897867" y="2080368"/>
            <a:ext cx="3474141" cy="2201575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id-ID" altLang="en-US" sz="5400">
              <a:solidFill>
                <a:srgbClr val="FFFFFF"/>
              </a:solidFill>
            </a:endParaRPr>
          </a:p>
        </p:txBody>
      </p:sp>
      <p:sp>
        <p:nvSpPr>
          <p:cNvPr id="1048611" name="Rectangle 6"/>
          <p:cNvSpPr>
            <a:spLocks noChangeArrowheads="1"/>
          </p:cNvSpPr>
          <p:nvPr/>
        </p:nvSpPr>
        <p:spPr bwMode="auto">
          <a:xfrm>
            <a:off x="7803381" y="2048904"/>
            <a:ext cx="3474141" cy="2368189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</a:endParaRPr>
          </a:p>
        </p:txBody>
      </p:sp>
      <p:sp>
        <p:nvSpPr>
          <p:cNvPr id="1048612" name="TextBox 13"/>
          <p:cNvSpPr txBox="1">
            <a:spLocks noChangeArrowheads="1"/>
          </p:cNvSpPr>
          <p:nvPr/>
        </p:nvSpPr>
        <p:spPr bwMode="auto">
          <a:xfrm>
            <a:off x="1269588" y="2551302"/>
            <a:ext cx="2581937" cy="3689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涵盖知识点</a:t>
            </a:r>
          </a:p>
        </p:txBody>
      </p:sp>
      <p:sp>
        <p:nvSpPr>
          <p:cNvPr id="1048613" name="TextBox 13"/>
          <p:cNvSpPr txBox="1">
            <a:spLocks noChangeArrowheads="1"/>
          </p:cNvSpPr>
          <p:nvPr/>
        </p:nvSpPr>
        <p:spPr bwMode="auto">
          <a:xfrm>
            <a:off x="1506817" y="2924933"/>
            <a:ext cx="2257663" cy="787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连续时间LTI系统的卷积；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卷积积分的图示法和性质；Python的基础编程</a:t>
            </a:r>
          </a:p>
        </p:txBody>
      </p:sp>
      <p:sp>
        <p:nvSpPr>
          <p:cNvPr id="1048614" name="TextBox 13"/>
          <p:cNvSpPr txBox="1">
            <a:spLocks noChangeArrowheads="1"/>
          </p:cNvSpPr>
          <p:nvPr/>
        </p:nvSpPr>
        <p:spPr bwMode="auto">
          <a:xfrm>
            <a:off x="8340472" y="2440264"/>
            <a:ext cx="2513797" cy="3073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大作业要求</a:t>
            </a:r>
          </a:p>
        </p:txBody>
      </p:sp>
      <p:sp>
        <p:nvSpPr>
          <p:cNvPr id="1048615" name="TextBox 13"/>
          <p:cNvSpPr txBox="1">
            <a:spLocks noChangeArrowheads="1"/>
          </p:cNvSpPr>
          <p:nvPr/>
        </p:nvSpPr>
        <p:spPr bwMode="auto">
          <a:xfrm>
            <a:off x="8074903" y="2717099"/>
            <a:ext cx="3046984" cy="13773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包含连续卷积和离散卷积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用动画模式说明卷积实现过程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用多种方式说明卷积过程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要么用PYTHON语言实现，设计对应GUI；要么用网页实现</a:t>
            </a:r>
          </a:p>
        </p:txBody>
      </p:sp>
      <p:pic>
        <p:nvPicPr>
          <p:cNvPr id="2097155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163" y="2049007"/>
            <a:ext cx="3445132" cy="226429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1048618" name="TextBox 11"/>
          <p:cNvSpPr txBox="1"/>
          <p:nvPr/>
        </p:nvSpPr>
        <p:spPr>
          <a:xfrm>
            <a:off x="4913138" y="2634671"/>
            <a:ext cx="23657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48619" name="Subtitle 9"/>
          <p:cNvSpPr txBox="1"/>
          <p:nvPr/>
        </p:nvSpPr>
        <p:spPr>
          <a:xfrm>
            <a:off x="4223792" y="3535330"/>
            <a:ext cx="3744416" cy="70421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计划和预期</a:t>
            </a:r>
            <a:endParaRPr lang="zh-CN" altLang="en-US"/>
          </a:p>
          <a:p>
            <a:pPr algn="ctr"/>
            <a:r>
              <a:rPr lang="en-US" altLang="zh-CN" sz="1400" kern="0" dirty="0">
                <a:solidFill>
                  <a:srgbClr val="3C3C3C"/>
                </a:solidFill>
              </a:rPr>
              <a:t>the plan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8" grpId="0"/>
      <p:bldP spid="10486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10"/>
          <p:cNvSpPr/>
          <p:nvPr/>
        </p:nvSpPr>
        <p:spPr>
          <a:xfrm>
            <a:off x="5529326" y="1493873"/>
            <a:ext cx="6667500" cy="2329416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5" name="Rectangle 12"/>
          <p:cNvSpPr/>
          <p:nvPr/>
        </p:nvSpPr>
        <p:spPr>
          <a:xfrm>
            <a:off x="5524500" y="3823290"/>
            <a:ext cx="6667500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6" name="Rectangle 13"/>
          <p:cNvSpPr/>
          <p:nvPr/>
        </p:nvSpPr>
        <p:spPr>
          <a:xfrm>
            <a:off x="0" y="3823290"/>
            <a:ext cx="5522976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8" name="Rectangle 30"/>
          <p:cNvSpPr/>
          <p:nvPr/>
        </p:nvSpPr>
        <p:spPr>
          <a:xfrm>
            <a:off x="6387494" y="1727069"/>
            <a:ext cx="5346263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defTabSz="1176655"/>
            <a:r>
              <a:rPr lang="zh-CN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设计思路</a:t>
            </a:r>
            <a:endParaRPr lang="zh-CN" altLang="zh-CN" sz="1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defTabSz="1176655"/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一、</a:t>
            </a:r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采用面向对象的程序设计方法。使用Python语言实现</a:t>
            </a: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  <a:p>
            <a:pPr algn="l" defTabSz="1176655"/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二、通过</a:t>
            </a:r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matplotlib</a:t>
            </a: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生成</a:t>
            </a:r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动画</a:t>
            </a:r>
          </a:p>
          <a:p>
            <a:pPr algn="l" defTabSz="1176655"/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三、通过ImageMagick导出GIF</a:t>
            </a:r>
          </a:p>
          <a:p>
            <a:pPr algn="l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zh-CN" altLang="en-US"/>
          </a:p>
        </p:txBody>
      </p:sp>
      <p:pic>
        <p:nvPicPr>
          <p:cNvPr id="2097157" name="图片 1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29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8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设计思路</a:t>
            </a:r>
            <a:endParaRPr lang="en-GB" altLang="zh-CN" sz="28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097158" name="图片 2"/>
          <p:cNvPicPr>
            <a:picLocks noChangeAspect="1"/>
          </p:cNvPicPr>
          <p:nvPr/>
        </p:nvPicPr>
        <p:blipFill rotWithShape="1">
          <a:blip r:embed="rId4" cstate="screen"/>
          <a:srcRect b="-28865"/>
          <a:stretch>
            <a:fillRect/>
          </a:stretch>
        </p:blipFill>
        <p:spPr>
          <a:xfrm>
            <a:off x="0" y="1493874"/>
            <a:ext cx="5522913" cy="3001800"/>
          </a:xfrm>
          <a:prstGeom prst="rect">
            <a:avLst/>
          </a:prstGeom>
        </p:spPr>
      </p:pic>
      <p:graphicFrame>
        <p:nvGraphicFramePr>
          <p:cNvPr id="2" name="表格 0"/>
          <p:cNvGraphicFramePr/>
          <p:nvPr/>
        </p:nvGraphicFramePr>
        <p:xfrm>
          <a:off x="1720850" y="4652010"/>
          <a:ext cx="93713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使用软件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参考资料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  <a:sym typeface="+mn-ea"/>
                        </a:rPr>
                        <a:t>python3.7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python语言基础及使用入门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  <a:sym typeface="+mn-ea"/>
                        </a:rPr>
                        <a:t>matplotlib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python基础教程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  <a:sym typeface="+mn-ea"/>
                        </a:rPr>
                        <a:t>ImageMagick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python在电子信息课程中的应用以及其他网络资料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4" grpId="0" bldLvl="0" animBg="1"/>
      <p:bldP spid="1048625" grpId="0" animBg="1"/>
      <p:bldP spid="1048626" grpId="0" animBg="1"/>
      <p:bldP spid="104862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1048635" name="TextBox 11"/>
          <p:cNvSpPr txBox="1"/>
          <p:nvPr/>
        </p:nvSpPr>
        <p:spPr>
          <a:xfrm>
            <a:off x="4913138" y="2634671"/>
            <a:ext cx="23657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48636" name="Subtitle 9"/>
          <p:cNvSpPr txBox="1"/>
          <p:nvPr/>
        </p:nvSpPr>
        <p:spPr>
          <a:xfrm>
            <a:off x="4223792" y="3535330"/>
            <a:ext cx="3744416" cy="70421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实现过程</a:t>
            </a:r>
            <a:endParaRPr lang="zh-CN" altLang="en-US"/>
          </a:p>
          <a:p>
            <a:pPr algn="ctr"/>
            <a:r>
              <a:rPr lang="en-US" altLang="zh-CN" sz="1400" kern="0" dirty="0">
                <a:solidFill>
                  <a:srgbClr val="3C3C3C"/>
                </a:solidFill>
              </a:rPr>
              <a:t>the process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4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5" grpId="0"/>
      <p:bldP spid="10486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7"/>
          <p:cNvSpPr>
            <a:spLocks noChangeArrowheads="1"/>
          </p:cNvSpPr>
          <p:nvPr/>
        </p:nvSpPr>
        <p:spPr bwMode="auto">
          <a:xfrm>
            <a:off x="7545848" y="1981200"/>
            <a:ext cx="3917911" cy="3066257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048641" name="TextBox 13"/>
          <p:cNvSpPr txBox="1">
            <a:spLocks noChangeArrowheads="1"/>
          </p:cNvSpPr>
          <p:nvPr/>
        </p:nvSpPr>
        <p:spPr bwMode="auto">
          <a:xfrm>
            <a:off x="8613140" y="2898140"/>
            <a:ext cx="2202180" cy="2768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ython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代码展示</a:t>
            </a:r>
          </a:p>
        </p:txBody>
      </p:sp>
      <p:sp>
        <p:nvSpPr>
          <p:cNvPr id="1048642" name="TextBox 13"/>
          <p:cNvSpPr txBox="1">
            <a:spLocks noChangeArrowheads="1"/>
          </p:cNvSpPr>
          <p:nvPr/>
        </p:nvSpPr>
        <p:spPr bwMode="auto">
          <a:xfrm>
            <a:off x="8613354" y="3326190"/>
            <a:ext cx="1802904" cy="101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A team is an association or collection of individuals, whether natural persons</a:t>
            </a:r>
            <a:endParaRPr lang="en-US" altLang="zh-CN" sz="1400" kern="0" noProof="1">
              <a:solidFill>
                <a:schemeClr val="bg1"/>
              </a:solidFill>
            </a:endParaRPr>
          </a:p>
        </p:txBody>
      </p:sp>
      <p:pic>
        <p:nvPicPr>
          <p:cNvPr id="209716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33" y="1981200"/>
            <a:ext cx="6705532" cy="306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43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实现过程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22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493612"/>
            <a:ext cx="12192000" cy="699541"/>
          </a:xfrm>
          <a:prstGeom prst="rect">
            <a:avLst/>
          </a:prstGeom>
        </p:spPr>
      </p:pic>
      <p:sp>
        <p:nvSpPr>
          <p:cNvPr id="1048646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48647" name="文本框 1048646"/>
          <p:cNvSpPr txBox="1"/>
          <p:nvPr/>
        </p:nvSpPr>
        <p:spPr>
          <a:xfrm rot="21600000">
            <a:off x="606568" y="1322967"/>
            <a:ext cx="5761180" cy="57543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300">
                <a:solidFill>
                  <a:srgbClr val="000000"/>
                </a:solidFill>
              </a:rPr>
              <a:t>fig, ax = plt.subplots() </a:t>
            </a:r>
          </a:p>
          <a:p>
            <a:r>
              <a:rPr lang="zh-CN" sz="2300">
                <a:solidFill>
                  <a:srgbClr val="000000"/>
                </a:solidFill>
              </a:rPr>
              <a:t>#建立一个fig对象，建立一个axis1对象</a:t>
            </a:r>
          </a:p>
          <a:p>
            <a:r>
              <a:rPr lang="zh-CN" sz="2300">
                <a:solidFill>
                  <a:srgbClr val="000000"/>
                </a:solidFill>
              </a:rPr>
              <a:t>ax = plt.gca() </a:t>
            </a:r>
          </a:p>
          <a:p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</a:rPr>
              <a:t>plt.rcParams['font.sans-serif']=['SimHei']</a:t>
            </a:r>
          </a:p>
          <a:p>
            <a:r>
              <a:rPr lang="zh-CN" sz="2300">
                <a:solidFill>
                  <a:srgbClr val="000000"/>
                </a:solidFill>
              </a:rPr>
              <a:t>plt.rcParams['axes.unicode_minus']=False</a:t>
            </a:r>
          </a:p>
          <a:p>
            <a:r>
              <a:rPr lang="zh-CN" sz="2300">
                <a:solidFill>
                  <a:srgbClr val="000000"/>
                </a:solidFill>
              </a:rPr>
              <a:t>ax.set(xlim=[-5, 5], ylim=[0, 4], title='卷积信号动画演示',</a:t>
            </a:r>
          </a:p>
          <a:p>
            <a:r>
              <a:rPr lang="zh-CN" sz="2300">
                <a:solidFill>
                  <a:srgbClr val="000000"/>
                </a:solidFill>
              </a:rPr>
              <a:t>       ylabel='Y-轴', xlabel='X-轴')</a:t>
            </a:r>
          </a:p>
          <a:p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</a:rPr>
              <a:t>ax.spines['right'].set_color('none')</a:t>
            </a:r>
          </a:p>
          <a:p>
            <a:r>
              <a:rPr lang="zh-CN" sz="2300">
                <a:solidFill>
                  <a:srgbClr val="000000"/>
                </a:solidFill>
              </a:rPr>
              <a:t>ax.spines['top'].set_color('none')</a:t>
            </a:r>
          </a:p>
          <a:p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</a:rPr>
              <a:t>ax.xaxis.set_ticks_position('bottom')</a:t>
            </a:r>
          </a:p>
          <a:p>
            <a:r>
              <a:rPr lang="zh-CN" sz="2300">
                <a:solidFill>
                  <a:srgbClr val="000000"/>
                </a:solidFill>
              </a:rPr>
              <a:t>ax.spines['bottom'].set_position(('data', 0))</a:t>
            </a:r>
          </a:p>
          <a:p>
            <a:endParaRPr lang="zh-CN" sz="2300">
              <a:solidFill>
                <a:srgbClr val="000000"/>
              </a:solidFill>
            </a:endParaRPr>
          </a:p>
        </p:txBody>
      </p:sp>
      <p:sp>
        <p:nvSpPr>
          <p:cNvPr id="1048648" name="文本框 1048647"/>
          <p:cNvSpPr txBox="1"/>
          <p:nvPr/>
        </p:nvSpPr>
        <p:spPr>
          <a:xfrm>
            <a:off x="6367693" y="1322966"/>
            <a:ext cx="5824307" cy="54006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ax.yaxis.set_ticks_position('left')</a:t>
            </a:r>
            <a:endParaRPr lang="zh-CN" sz="2300" dirty="0">
              <a:solidFill>
                <a:srgbClr val="000000"/>
              </a:solidFill>
            </a:endParaRPr>
          </a:p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ax.spines['left'].set_position(('data', 0))</a:t>
            </a:r>
            <a:endParaRPr lang="zh-CN" sz="2300" dirty="0">
              <a:solidFill>
                <a:srgbClr val="000000"/>
              </a:solidFill>
            </a:endParaRPr>
          </a:p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#获取指定的x区间的数据</a:t>
            </a:r>
            <a:endParaRPr lang="zh-CN" sz="2300" dirty="0">
              <a:solidFill>
                <a:srgbClr val="000000"/>
              </a:solidFill>
            </a:endParaRPr>
          </a:p>
          <a:p>
            <a:endParaRPr lang="zh-CN" sz="2300" dirty="0">
              <a:solidFill>
                <a:srgbClr val="000000"/>
              </a:solidFill>
            </a:endParaRPr>
          </a:p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x = np.linspace(-1, 1, 1000)</a:t>
            </a:r>
            <a:endParaRPr lang="zh-CN" sz="2300" dirty="0">
              <a:solidFill>
                <a:srgbClr val="000000"/>
              </a:solidFill>
            </a:endParaRPr>
          </a:p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x1 = np.linspace(-8, 1, 1000)</a:t>
            </a:r>
            <a:endParaRPr lang="zh-CN" sz="2300" dirty="0">
              <a:solidFill>
                <a:srgbClr val="000000"/>
              </a:solidFill>
            </a:endParaRPr>
          </a:p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x_data, y_data = [], []</a:t>
            </a:r>
            <a:endParaRPr lang="zh-CN" sz="2300" dirty="0">
              <a:solidFill>
                <a:srgbClr val="000000"/>
              </a:solidFill>
            </a:endParaRPr>
          </a:p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y = x1/x1        #控制固定函数</a:t>
            </a:r>
            <a:endParaRPr lang="zh-CN" sz="2300" dirty="0">
              <a:solidFill>
                <a:srgbClr val="000000"/>
              </a:solidFill>
            </a:endParaRPr>
          </a:p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y[0] = 0</a:t>
            </a:r>
            <a:endParaRPr lang="zh-CN" sz="2300" dirty="0">
              <a:solidFill>
                <a:srgbClr val="000000"/>
              </a:solidFill>
            </a:endParaRPr>
          </a:p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y[-1] = 0</a:t>
            </a:r>
            <a:endParaRPr lang="zh-CN" sz="2300" dirty="0">
              <a:solidFill>
                <a:srgbClr val="000000"/>
              </a:solidFill>
            </a:endParaRPr>
          </a:p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ax.plot(x, y, "red")</a:t>
            </a:r>
            <a:endParaRPr lang="zh-CN" sz="2300" dirty="0">
              <a:solidFill>
                <a:srgbClr val="000000"/>
              </a:solidFill>
            </a:endParaRPr>
          </a:p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def init():</a:t>
            </a:r>
            <a:endParaRPr lang="zh-CN" sz="2300" dirty="0">
              <a:solidFill>
                <a:srgbClr val="000000"/>
              </a:solidFill>
            </a:endParaRPr>
          </a:p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    y1 = x1/x1</a:t>
            </a:r>
            <a:endParaRPr lang="zh-CN" sz="2300" dirty="0">
              <a:solidFill>
                <a:srgbClr val="000000"/>
              </a:solidFill>
            </a:endParaRPr>
          </a:p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    line.set_data(x1,y1)</a:t>
            </a:r>
            <a:endParaRPr lang="zh-CN" sz="2300" dirty="0">
              <a:solidFill>
                <a:srgbClr val="000000"/>
              </a:solidFill>
            </a:endParaRPr>
          </a:p>
          <a:p>
            <a:r>
              <a:rPr lang="zh-CN" sz="2300" dirty="0">
                <a:solidFill>
                  <a:srgbClr val="000000"/>
                </a:solidFill>
                <a:sym typeface="+mn-ea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sym typeface="+mn-ea"/>
              </a:rPr>
              <a:t>…………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606</Words>
  <Application>Microsoft Office PowerPoint</Application>
  <PresentationFormat>宽屏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Adobe Garamond Pro Bold</vt:lpstr>
      <vt:lpstr>Kozuka Gothic Pro EL</vt:lpstr>
      <vt:lpstr>Montserrat</vt:lpstr>
      <vt:lpstr>Roboto</vt:lpstr>
      <vt:lpstr>方正兰亭超细黑简体</vt:lpstr>
      <vt:lpstr>方正兰亭黑_GBK</vt:lpstr>
      <vt:lpstr>华文细黑</vt:lpstr>
      <vt:lpstr>微软雅黑</vt:lpstr>
      <vt:lpstr>幼圆</vt:lpstr>
      <vt:lpstr>Arial</vt:lpstr>
      <vt:lpstr>Calibri</vt:lpstr>
      <vt:lpstr>Calibri Light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lastModifiedBy>木 子易</cp:lastModifiedBy>
  <cp:revision>5</cp:revision>
  <dcterms:created xsi:type="dcterms:W3CDTF">2019-01-03T05:14:00Z</dcterms:created>
  <dcterms:modified xsi:type="dcterms:W3CDTF">2019-01-07T13:47:37Z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