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2"/>
  </p:sldMasterIdLst>
  <p:notesMasterIdLst>
    <p:notesMasterId r:id="rId16"/>
  </p:notesMasterIdLst>
  <p:handoutMasterIdLst>
    <p:handoutMasterId r:id="rId17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1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272">
          <p15:clr>
            <a:srgbClr val="A4A3A4"/>
          </p15:clr>
        </p15:guide>
        <p15:guide id="5" orient="horz" pos="1959">
          <p15:clr>
            <a:srgbClr val="A4A3A4"/>
          </p15:clr>
        </p15:guide>
        <p15:guide id="6" pos="3840">
          <p15:clr>
            <a:srgbClr val="A4A3A4"/>
          </p15:clr>
        </p15:guide>
        <p15:guide id="7" pos="396">
          <p15:clr>
            <a:srgbClr val="A4A3A4"/>
          </p15:clr>
        </p15:guide>
        <p15:guide id="8" pos="600">
          <p15:clr>
            <a:srgbClr val="A4A3A4"/>
          </p15:clr>
        </p15:guide>
        <p15:guide id="9" pos="7332">
          <p15:clr>
            <a:srgbClr val="A4A3A4"/>
          </p15:clr>
        </p15:guide>
        <p15:guide id="10" pos="7080">
          <p15:clr>
            <a:srgbClr val="A4A3A4"/>
          </p15:clr>
        </p15:guide>
        <p15:guide id="11" pos="69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636"/>
    <a:srgbClr val="7F2E30"/>
    <a:srgbClr val="3C3C3C"/>
    <a:srgbClr val="502F20"/>
    <a:srgbClr val="F3EFEE"/>
    <a:srgbClr val="3A211D"/>
    <a:srgbClr val="2E3139"/>
    <a:srgbClr val="F1F2F4"/>
    <a:srgbClr val="EDF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7" autoAdjust="0"/>
    <p:restoredTop sz="80080" autoAdjust="0"/>
  </p:normalViewPr>
  <p:slideViewPr>
    <p:cSldViewPr snapToGrid="0" showGuides="1">
      <p:cViewPr varScale="1">
        <p:scale>
          <a:sx n="54" d="100"/>
          <a:sy n="54" d="100"/>
        </p:scale>
        <p:origin x="1188" y="44"/>
      </p:cViewPr>
      <p:guideLst>
        <p:guide orient="horz" pos="2160"/>
        <p:guide orient="horz" pos="941"/>
        <p:guide orient="horz" pos="3888"/>
        <p:guide orient="horz" pos="1272"/>
        <p:guide orient="horz" pos="1959"/>
        <p:guide pos="3840"/>
        <p:guide pos="396"/>
        <p:guide pos="600"/>
        <p:guide pos="7332"/>
        <p:guide pos="7080"/>
        <p:guide pos="69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17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32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9B7B9-572E-4765-8917-F290920783FD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1048833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34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E3090-19BA-4BF2-BD34-BAA68E139C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26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4BA81-6A69-41D6-AE52-62521AF76217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104882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82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2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3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73A4F-3A00-45DA-888B-C117A9825B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https://github.com/DEisreal/DEisreal.github.io/blob/master/VSS%20CODE/5_</a:t>
            </a:r>
            <a:r>
              <a:rPr lang="zh-CN" altLang="en-US" dirty="0"/>
              <a:t>卷积实现过程</a:t>
            </a:r>
            <a:r>
              <a:rPr lang="en-US" altLang="zh-CN" dirty="0"/>
              <a:t>_3170406037_</a:t>
            </a:r>
            <a:r>
              <a:rPr lang="zh-CN" altLang="en-US" dirty="0"/>
              <a:t>李易潼</a:t>
            </a:r>
            <a:r>
              <a:rPr lang="en-US" altLang="zh-CN" dirty="0"/>
              <a:t>_3170406034_</a:t>
            </a:r>
            <a:r>
              <a:rPr lang="zh-CN" altLang="en-US" dirty="0"/>
              <a:t>毛佳雁</a:t>
            </a:r>
            <a:r>
              <a:rPr lang="en-US" altLang="zh-CN" dirty="0"/>
              <a:t>_3170406036_</a:t>
            </a:r>
            <a:r>
              <a:rPr lang="zh-CN" altLang="en-US" dirty="0"/>
              <a:t>祝立群</a:t>
            </a:r>
            <a:r>
              <a:rPr lang="en-US" altLang="zh-CN" dirty="0"/>
              <a:t>/</a:t>
            </a:r>
            <a:r>
              <a:rPr lang="zh-CN" altLang="en-US" dirty="0"/>
              <a:t>程序</a:t>
            </a:r>
            <a:r>
              <a:rPr lang="en-US" altLang="zh-CN" dirty="0"/>
              <a:t>_3170406037_</a:t>
            </a:r>
            <a:r>
              <a:rPr lang="zh-CN" altLang="en-US" dirty="0"/>
              <a:t>李易潼</a:t>
            </a:r>
            <a:r>
              <a:rPr lang="en-US" altLang="zh-CN" dirty="0"/>
              <a:t>_3170406034_</a:t>
            </a:r>
            <a:r>
              <a:rPr lang="zh-CN" altLang="en-US" dirty="0"/>
              <a:t>毛佳雁</a:t>
            </a:r>
            <a:r>
              <a:rPr lang="en-US" altLang="zh-CN" dirty="0"/>
              <a:t>_3170406036_</a:t>
            </a:r>
            <a:r>
              <a:rPr lang="zh-CN" altLang="en-US" dirty="0"/>
              <a:t>祝立群</a:t>
            </a:r>
            <a:r>
              <a:rPr lang="en-US" altLang="zh-CN" dirty="0"/>
              <a:t>/MD</a:t>
            </a:r>
            <a:r>
              <a:rPr lang="zh-CN" altLang="en-US" dirty="0"/>
              <a:t>形式</a:t>
            </a:r>
            <a:r>
              <a:rPr lang="en-US" altLang="zh-CN" dirty="0"/>
              <a:t>_</a:t>
            </a:r>
            <a:r>
              <a:rPr lang="zh-CN" altLang="en-US" dirty="0"/>
              <a:t>大作业呈现</a:t>
            </a:r>
            <a:r>
              <a:rPr lang="en-US" altLang="zh-CN" dirty="0"/>
              <a:t>.md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53865" y="566478"/>
            <a:ext cx="1399032" cy="13990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4876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6629400" y="-1"/>
            <a:ext cx="5562600" cy="253054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5219700" y="669472"/>
            <a:ext cx="877824" cy="8778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48724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55330" y="2019300"/>
            <a:ext cx="1243584" cy="124358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48725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7260533" y="2988127"/>
            <a:ext cx="1179576" cy="11795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4872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586011" y="3565323"/>
            <a:ext cx="1746504" cy="174650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19062" y="104774"/>
            <a:ext cx="6702425" cy="664686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  <p:sp>
        <p:nvSpPr>
          <p:cNvPr id="104872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884935" y="104774"/>
            <a:ext cx="2560321" cy="3292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  <p:sp>
        <p:nvSpPr>
          <p:cNvPr id="1048722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509047" y="3460366"/>
            <a:ext cx="2560321" cy="3292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2257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4873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04821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48733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1885" y="4124323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4873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04634" y="4124324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4873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597383" y="2019299"/>
            <a:ext cx="2644775" cy="4148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7315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53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3352864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54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6130925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55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891070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56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573151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57" name="Picture Placeholder 15"/>
          <p:cNvSpPr>
            <a:spLocks noGrp="1"/>
          </p:cNvSpPr>
          <p:nvPr>
            <p:ph type="pic" sz="quarter" idx="15" hasCustomPrompt="1"/>
          </p:nvPr>
        </p:nvSpPr>
        <p:spPr>
          <a:xfrm>
            <a:off x="3352864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58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6130925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59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8908986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3781424" y="-1"/>
            <a:ext cx="2752725" cy="33385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07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9477375" y="1509713"/>
            <a:ext cx="2714625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08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931862" y="1509713"/>
            <a:ext cx="2754312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09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629401" y="1509713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10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629401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11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3779836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-217198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16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10661691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17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1680975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1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75550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19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669122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009136"/>
            <a:ext cx="6096000" cy="41562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1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2009136"/>
            <a:ext cx="23241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48714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8420100" y="2009136"/>
            <a:ext cx="37719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34183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104873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338622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104873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667499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4860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48603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85187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4860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34401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94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79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9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9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8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0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21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15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16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1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1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1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8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9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70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71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7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7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7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9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0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0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9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9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8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09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10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0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80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0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0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0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7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7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7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7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4862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81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8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8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s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935725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048577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3613908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048578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6292091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048579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8970274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46" name="矩形 3"/>
          <p:cNvSpPr/>
          <p:nvPr userDrawn="1"/>
        </p:nvSpPr>
        <p:spPr>
          <a:xfrm>
            <a:off x="8325228" y="6545425"/>
            <a:ext cx="775136" cy="218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 rot="434797">
            <a:off x="1198267" y="201929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4872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 rot="434797">
            <a:off x="6414869" y="203051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4872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 rot="434797">
            <a:off x="1195986" y="4329978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4873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 rot="434797">
            <a:off x="6421733" y="434575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75808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48740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2693976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48741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512144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487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330312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4874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814848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48744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988675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65287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4874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153445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4874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241603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4875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325828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4875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413986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6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6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6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hyperlink" Target="&#22823;&#20316;&#19994;&#32593;&#39029;.mhtml" TargetMode="External"/><Relationship Id="rId5" Type="http://schemas.openxmlformats.org/officeDocument/2006/relationships/hyperlink" Target="https://github.com/DEisreal/DEisreal.github.io/blob/master/VSS%20CODE/5_&#21367;&#31215;&#23454;&#29616;&#36807;&#31243;_3170406037_&#26446;&#26131;&#28540;_3170406034_&#27611;&#20339;&#38593;_3170406036_&#31069;&#31435;&#32676;/&#31243;&#24207;_3170406037_&#26446;&#26131;&#28540;_3170406034_&#27611;&#20339;&#38593;_3170406036_&#31069;&#31435;&#32676;/MD&#24418;&#24335;_&#22823;&#20316;&#19994;&#21576;&#29616;.md" TargetMode="Externa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文本框 14"/>
          <p:cNvSpPr txBox="1"/>
          <p:nvPr/>
        </p:nvSpPr>
        <p:spPr>
          <a:xfrm>
            <a:off x="2137410" y="2432485"/>
            <a:ext cx="7917180" cy="89154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7F2E3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信号与系统</a:t>
            </a:r>
            <a:r>
              <a:rPr lang="en-US" altLang="zh-CN" sz="5400" dirty="0">
                <a:solidFill>
                  <a:srgbClr val="7F2E3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-</a:t>
            </a:r>
            <a:r>
              <a:rPr lang="zh-CN" altLang="en-US" sz="5400" dirty="0">
                <a:solidFill>
                  <a:srgbClr val="7F2E3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卷积实现过程</a:t>
            </a:r>
            <a:endParaRPr lang="zh-CN" altLang="en-US" sz="5400" dirty="0">
              <a:solidFill>
                <a:srgbClr val="7F2E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81" name="矩形 15"/>
          <p:cNvSpPr/>
          <p:nvPr/>
        </p:nvSpPr>
        <p:spPr>
          <a:xfrm>
            <a:off x="5054430" y="4104880"/>
            <a:ext cx="1224136" cy="288032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答辩</a:t>
            </a:r>
          </a:p>
        </p:txBody>
      </p:sp>
      <p:sp>
        <p:nvSpPr>
          <p:cNvPr id="1048582" name="文本框 17"/>
          <p:cNvSpPr txBox="1"/>
          <p:nvPr/>
        </p:nvSpPr>
        <p:spPr>
          <a:xfrm>
            <a:off x="4226881" y="3378199"/>
            <a:ext cx="3867150" cy="10147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  <a:cs typeface="Segoe UI Semilight" panose="020B0402040204020203" pitchFamily="34" charset="0"/>
                <a:sym typeface="+mn-ea"/>
              </a:rPr>
              <a:t>主讲人：毛佳雁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  <a:cs typeface="Segoe UI Semilight" panose="020B0402040204020203" pitchFamily="34" charset="0"/>
                <a:sym typeface="+mn-ea"/>
              </a:rPr>
              <a:t>     </a:t>
            </a:r>
            <a:r>
              <a: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  <a:cs typeface="Segoe UI Semilight" panose="020B0402040204020203" pitchFamily="34" charset="0"/>
                <a:sym typeface="+mn-ea"/>
              </a:rPr>
              <a:t>制作：毛佳雁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Kozuka Gothic Pro EL" panose="020B0200000000000000" pitchFamily="34" charset="-128"/>
              <a:ea typeface="Kozuka Gothic Pro EL" panose="020B0200000000000000" pitchFamily="34" charset="-128"/>
              <a:cs typeface="Segoe UI Semilight" panose="020B0402040204020203" pitchFamily="34" charset="0"/>
            </a:endParaRPr>
          </a:p>
          <a:p>
            <a:pPr algn="l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  <a:cs typeface="Segoe UI Semilight" panose="020B0402040204020203" pitchFamily="34" charset="0"/>
              </a:rPr>
              <a:t>小组成员：李易潼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  <a:cs typeface="Segoe UI Semilight" panose="020B0402040204020203" pitchFamily="34" charset="0"/>
              </a:rPr>
              <a:t> </a:t>
            </a:r>
            <a:r>
              <a: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  <a:cs typeface="Segoe UI Semilight" panose="020B0402040204020203" pitchFamily="34" charset="0"/>
              </a:rPr>
              <a:t>毛佳雁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  <a:cs typeface="Segoe UI Semilight" panose="020B0402040204020203" pitchFamily="34" charset="0"/>
              </a:rPr>
              <a:t> </a:t>
            </a:r>
            <a:r>
              <a: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  <a:cs typeface="Segoe UI Semilight" panose="020B0402040204020203" pitchFamily="34" charset="0"/>
              </a:rPr>
              <a:t>祝立群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Kozuka Gothic Pro EL" panose="020B0200000000000000" pitchFamily="34" charset="-128"/>
              <a:ea typeface="Kozuka Gothic Pro EL" panose="020B0200000000000000" pitchFamily="34" charset="-128"/>
              <a:cs typeface="Segoe UI Semilight" panose="020B0402040204020203" pitchFamily="34" charset="0"/>
            </a:endParaRPr>
          </a:p>
          <a:p>
            <a:pPr algn="l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  <a:cs typeface="Segoe UI Semilight" panose="020B0402040204020203" pitchFamily="34" charset="0"/>
              </a:rPr>
              <a:t> 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Kozuka Gothic Pro EL" panose="020B0200000000000000" pitchFamily="34" charset="-128"/>
              <a:ea typeface="Kozuka Gothic Pro EL" panose="020B0200000000000000" pitchFamily="34" charset="-128"/>
              <a:cs typeface="Segoe UI Semilight" panose="020B0402040204020203" pitchFamily="34" charset="0"/>
            </a:endParaRPr>
          </a:p>
        </p:txBody>
      </p:sp>
      <p:sp>
        <p:nvSpPr>
          <p:cNvPr id="1048583" name="矩形 20"/>
          <p:cNvSpPr/>
          <p:nvPr/>
        </p:nvSpPr>
        <p:spPr>
          <a:xfrm>
            <a:off x="6350574" y="4104880"/>
            <a:ext cx="1224136" cy="288032"/>
          </a:xfrm>
          <a:prstGeom prst="rect">
            <a:avLst/>
          </a:prstGeom>
          <a:noFill/>
          <a:ln>
            <a:solidFill>
              <a:srgbClr val="3C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2019.1.3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8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48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4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8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8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8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8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0" grpId="0" bldLvl="0" animBg="1"/>
      <p:bldP spid="1048581" grpId="0" animBg="1"/>
      <p:bldP spid="1048582" grpId="0" bldLvl="0" animBg="1"/>
      <p:bldP spid="104858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图片 39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048651" name="Title 1"/>
          <p:cNvSpPr txBox="1"/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zh-CN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实现过程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48652" name="矩形 3"/>
          <p:cNvSpPr>
            <a:spLocks noChangeArrowheads="1"/>
          </p:cNvSpPr>
          <p:nvPr/>
        </p:nvSpPr>
        <p:spPr bwMode="auto">
          <a:xfrm>
            <a:off x="877453" y="2234154"/>
            <a:ext cx="1405890" cy="374650"/>
          </a:xfrm>
          <a:prstGeom prst="rect">
            <a:avLst/>
          </a:prstGeom>
          <a:noFill/>
          <a:ln>
            <a:noFill/>
          </a:ln>
        </p:spPr>
        <p:txBody>
          <a:bodyPr wrap="none"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anose="020B0604020202020204" pitchFamily="34" charset="0"/>
              </a:rPr>
              <a:t>图解法解题</a:t>
            </a:r>
            <a:endParaRPr lang="zh-CN" altLang="en-US" sz="2000"/>
          </a:p>
        </p:txBody>
      </p:sp>
      <p:sp>
        <p:nvSpPr>
          <p:cNvPr id="1048653" name="矩形 47"/>
          <p:cNvSpPr>
            <a:spLocks noChangeArrowheads="1"/>
          </p:cNvSpPr>
          <p:nvPr/>
        </p:nvSpPr>
        <p:spPr bwMode="auto">
          <a:xfrm>
            <a:off x="877453" y="2755599"/>
            <a:ext cx="4034637" cy="426720"/>
          </a:xfrm>
          <a:prstGeom prst="rect">
            <a:avLst/>
          </a:prstGeom>
          <a:noFill/>
          <a:ln>
            <a:noFill/>
          </a:ln>
        </p:spPr>
        <p:txBody>
          <a:bodyPr wrap="square"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375"/>
              </a:spcAft>
              <a:buNone/>
            </a:pPr>
            <a:r>
              <a:rPr 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我们通过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python</a:t>
            </a:r>
            <a:r>
              <a:rPr 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代码解例题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方正兰亭黑_GBK" panose="02000000000000000000" pitchFamily="2" charset="-122"/>
            </a:endParaRPr>
          </a:p>
        </p:txBody>
      </p:sp>
      <p:pic>
        <p:nvPicPr>
          <p:cNvPr id="2097166" name="图片 2097165"/>
          <p:cNvPicPr/>
          <p:nvPr/>
        </p:nvPicPr>
        <p:blipFill>
          <a:blip r:embed="rId4"/>
          <a:stretch>
            <a:fillRect/>
          </a:stretch>
        </p:blipFill>
        <p:spPr>
          <a:xfrm>
            <a:off x="500489" y="4466318"/>
            <a:ext cx="4454274" cy="1063685"/>
          </a:xfrm>
          <a:prstGeom prst="rect">
            <a:avLst/>
          </a:prstGeom>
        </p:spPr>
      </p:pic>
      <p:sp>
        <p:nvSpPr>
          <p:cNvPr id="1048654" name="文本框 1048653"/>
          <p:cNvSpPr txBox="1"/>
          <p:nvPr/>
        </p:nvSpPr>
        <p:spPr>
          <a:xfrm>
            <a:off x="624840" y="3899535"/>
            <a:ext cx="4652645" cy="8299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sz="1600">
                <a:solidFill>
                  <a:srgbClr val="000000"/>
                </a:solidFill>
              </a:rPr>
              <a:t>求图所示信号 x(t)与 h(t)的卷积，并用图解的方法画出 x(t)* h(t)的波形。</a:t>
            </a:r>
          </a:p>
          <a:p>
            <a:endParaRPr lang="zh-CN" sz="1600">
              <a:solidFill>
                <a:srgbClr val="000000"/>
              </a:solidFill>
            </a:endParaRPr>
          </a:p>
        </p:txBody>
      </p:sp>
      <p:pic>
        <p:nvPicPr>
          <p:cNvPr id="2097167" name="图片 2097166"/>
          <p:cNvPicPr/>
          <p:nvPr/>
        </p:nvPicPr>
        <p:blipFill>
          <a:blip r:embed="rId5"/>
          <a:stretch>
            <a:fillRect/>
          </a:stretch>
        </p:blipFill>
        <p:spPr>
          <a:xfrm>
            <a:off x="5277769" y="1394133"/>
            <a:ext cx="3180387" cy="2722934"/>
          </a:xfrm>
          <a:prstGeom prst="rect">
            <a:avLst/>
          </a:prstGeom>
        </p:spPr>
      </p:pic>
      <p:pic>
        <p:nvPicPr>
          <p:cNvPr id="2097168" name="图片 2097167"/>
          <p:cNvPicPr/>
          <p:nvPr/>
        </p:nvPicPr>
        <p:blipFill>
          <a:blip r:embed="rId6"/>
          <a:stretch>
            <a:fillRect/>
          </a:stretch>
        </p:blipFill>
        <p:spPr>
          <a:xfrm>
            <a:off x="8351876" y="1508759"/>
            <a:ext cx="2864099" cy="2493680"/>
          </a:xfrm>
          <a:prstGeom prst="rect">
            <a:avLst/>
          </a:prstGeom>
        </p:spPr>
      </p:pic>
      <p:pic>
        <p:nvPicPr>
          <p:cNvPr id="2097169" name="图片 2097168"/>
          <p:cNvPicPr/>
          <p:nvPr/>
        </p:nvPicPr>
        <p:blipFill>
          <a:blip r:embed="rId7"/>
          <a:stretch>
            <a:fillRect/>
          </a:stretch>
        </p:blipFill>
        <p:spPr>
          <a:xfrm>
            <a:off x="5043072" y="4116510"/>
            <a:ext cx="3648397" cy="2467719"/>
          </a:xfrm>
          <a:prstGeom prst="rect">
            <a:avLst/>
          </a:prstGeom>
        </p:spPr>
      </p:pic>
      <p:sp>
        <p:nvSpPr>
          <p:cNvPr id="1048655" name="文本框 1048654"/>
          <p:cNvSpPr txBox="1"/>
          <p:nvPr/>
        </p:nvSpPr>
        <p:spPr>
          <a:xfrm>
            <a:off x="624722" y="3500443"/>
            <a:ext cx="4000000" cy="39878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例题</a:t>
            </a:r>
          </a:p>
        </p:txBody>
      </p:sp>
      <p:pic>
        <p:nvPicPr>
          <p:cNvPr id="2" name="图片 0" descr="连续信号卷积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2155" y="3899535"/>
            <a:ext cx="3622040" cy="2716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4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104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2" grpId="0" bldLvl="0" autoUpdateAnimBg="0"/>
      <p:bldP spid="1048653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图片 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1048658" name="TextBox 11"/>
          <p:cNvSpPr txBox="1"/>
          <p:nvPr/>
        </p:nvSpPr>
        <p:spPr>
          <a:xfrm>
            <a:off x="4913138" y="2634671"/>
            <a:ext cx="236572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Part.4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048659" name="Subtitle 9"/>
          <p:cNvSpPr txBox="1"/>
          <p:nvPr/>
        </p:nvSpPr>
        <p:spPr>
          <a:xfrm>
            <a:off x="4223792" y="3535330"/>
            <a:ext cx="3744416" cy="704214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120">
              <a:lnSpc>
                <a:spcPct val="100000"/>
              </a:lnSpc>
              <a:spcBef>
                <a:spcPct val="20000"/>
              </a:spcBef>
              <a:buFont typeface="Arial" panose="020B0604020202020204"/>
              <a:buNone/>
              <a:defRPr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defRPr>
            </a:lvl1pPr>
            <a:lvl2pPr marL="108775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2pPr>
            <a:lvl3pPr marL="217487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3pPr>
            <a:lvl4pPr marL="326263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4pPr>
            <a:lvl5pPr marL="434975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5pPr>
            <a:lvl6pPr marL="5437505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25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380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00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收获</a:t>
            </a:r>
            <a:endParaRPr lang="zh-CN" altLang="en-US"/>
          </a:p>
          <a:p>
            <a:pPr algn="ctr"/>
            <a:r>
              <a:rPr lang="en-US" altLang="zh-CN" sz="1400" kern="0" dirty="0">
                <a:solidFill>
                  <a:srgbClr val="3C3C3C"/>
                </a:solidFill>
              </a:rPr>
              <a:t>the result</a:t>
            </a:r>
            <a:endParaRPr lang="en-US" sz="1400" kern="0" dirty="0">
              <a:solidFill>
                <a:srgbClr val="3C3C3C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4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8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8" grpId="0"/>
      <p:bldP spid="10486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Rectangle 22"/>
          <p:cNvSpPr/>
          <p:nvPr/>
        </p:nvSpPr>
        <p:spPr>
          <a:xfrm>
            <a:off x="637540" y="2555875"/>
            <a:ext cx="632460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       在选择了这次的大作业后，我们就开始准备资料了，先是每个人去网上查阅相关资料，做个大概的了解，接着我们去图书馆借阅相关的书籍，发现绝大部分只涉及到matlab而非python，但是很幸运在CDSN上有着相关的代码可以借鉴，在操作的过程中我们也发现了许多问题，对于整个程序也进行了许多改进，但结果都不一样，不过我们也从中发现了规律，最后我们的整个大作业过程和最终结果如上。</a:t>
            </a:r>
          </a:p>
        </p:txBody>
      </p:sp>
      <p:sp>
        <p:nvSpPr>
          <p:cNvPr id="1048663" name="TextBox 24"/>
          <p:cNvSpPr txBox="1"/>
          <p:nvPr/>
        </p:nvSpPr>
        <p:spPr>
          <a:xfrm>
            <a:off x="637540" y="3754755"/>
            <a:ext cx="6324600" cy="2538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76655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感悟</a:t>
            </a:r>
          </a:p>
          <a:p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（1）本次大作业的收获很大，虽然技术有待提高，但可以说是很用心了，我们对程序编程有了新的认识，并且在编写这个程学的过程中提高了自身的水平。</a:t>
            </a: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（2）通过这次大作业对计算机这门学科、对Python这个软件有了许多新的认识，学习书本的知识是远远不够的，要懂得活学活用，程序的编写也是要经过数次的分析、思考和修正的，我们利用所学的知识在实践中得以运用。</a:t>
            </a: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（3）这次大作业是以小组的方式进行的，组内各个成员分工明确，团结一致，有条不紊地工作，锻炼了我们团结合作精神。</a:t>
            </a: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（4）由于我们都是初学者，自己进行探索。原定的通过FFF变换快速卷积和离散卷积都出了一定的误差，没有得到很好的结果，因此本文只放连续信号卷积动画代码。不断地深入研究，所实现的动画相对简单，有很多可以提升的地方，希望我们在未来的学习道路上可以不断进步，携手前行。</a:t>
            </a:r>
          </a:p>
        </p:txBody>
      </p:sp>
      <p:sp>
        <p:nvSpPr>
          <p:cNvPr id="1048664" name="TextBox 19"/>
          <p:cNvSpPr txBox="1"/>
          <p:nvPr/>
        </p:nvSpPr>
        <p:spPr>
          <a:xfrm>
            <a:off x="637631" y="1973956"/>
            <a:ext cx="734024" cy="441924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defTabSz="1176655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总结</a:t>
            </a:r>
          </a:p>
        </p:txBody>
      </p:sp>
      <p:pic>
        <p:nvPicPr>
          <p:cNvPr id="2097171" name="图片 14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048665" name="Title 1"/>
          <p:cNvSpPr txBox="1"/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收获</a:t>
            </a:r>
          </a:p>
        </p:txBody>
      </p:sp>
      <p:grpSp>
        <p:nvGrpSpPr>
          <p:cNvPr id="2" name="组合 0"/>
          <p:cNvGrpSpPr/>
          <p:nvPr/>
        </p:nvGrpSpPr>
        <p:grpSpPr>
          <a:xfrm>
            <a:off x="7955915" y="2413635"/>
            <a:ext cx="3150235" cy="3388995"/>
            <a:chOff x="2599" y="3259"/>
            <a:chExt cx="4961" cy="5337"/>
          </a:xfrm>
        </p:grpSpPr>
        <p:sp>
          <p:nvSpPr>
            <p:cNvPr id="1048668" name="Freeform 7"/>
            <p:cNvSpPr/>
            <p:nvPr/>
          </p:nvSpPr>
          <p:spPr bwMode="auto">
            <a:xfrm rot="2707862">
              <a:off x="2719" y="3259"/>
              <a:ext cx="2334" cy="2334"/>
            </a:xfrm>
            <a:custGeom>
              <a:avLst/>
              <a:gdLst>
                <a:gd name="T0" fmla="*/ 183 w 819"/>
                <a:gd name="T1" fmla="*/ 216 h 819"/>
                <a:gd name="T2" fmla="*/ 256 w 819"/>
                <a:gd name="T3" fmla="*/ 180 h 819"/>
                <a:gd name="T4" fmla="*/ 217 w 819"/>
                <a:gd name="T5" fmla="*/ 88 h 819"/>
                <a:gd name="T6" fmla="*/ 385 w 819"/>
                <a:gd name="T7" fmla="*/ 88 h 819"/>
                <a:gd name="T8" fmla="*/ 347 w 819"/>
                <a:gd name="T9" fmla="*/ 180 h 819"/>
                <a:gd name="T10" fmla="*/ 420 w 819"/>
                <a:gd name="T11" fmla="*/ 216 h 819"/>
                <a:gd name="T12" fmla="*/ 603 w 819"/>
                <a:gd name="T13" fmla="*/ 216 h 819"/>
                <a:gd name="T14" fmla="*/ 603 w 819"/>
                <a:gd name="T15" fmla="*/ 399 h 819"/>
                <a:gd name="T16" fmla="*/ 638 w 819"/>
                <a:gd name="T17" fmla="*/ 472 h 819"/>
                <a:gd name="T18" fmla="*/ 731 w 819"/>
                <a:gd name="T19" fmla="*/ 433 h 819"/>
                <a:gd name="T20" fmla="*/ 731 w 819"/>
                <a:gd name="T21" fmla="*/ 601 h 819"/>
                <a:gd name="T22" fmla="*/ 638 w 819"/>
                <a:gd name="T23" fmla="*/ 563 h 819"/>
                <a:gd name="T24" fmla="*/ 603 w 819"/>
                <a:gd name="T25" fmla="*/ 636 h 819"/>
                <a:gd name="T26" fmla="*/ 603 w 819"/>
                <a:gd name="T27" fmla="*/ 819 h 819"/>
                <a:gd name="T28" fmla="*/ 420 w 819"/>
                <a:gd name="T29" fmla="*/ 819 h 819"/>
                <a:gd name="T30" fmla="*/ 347 w 819"/>
                <a:gd name="T31" fmla="*/ 784 h 819"/>
                <a:gd name="T32" fmla="*/ 385 w 819"/>
                <a:gd name="T33" fmla="*/ 691 h 819"/>
                <a:gd name="T34" fmla="*/ 217 w 819"/>
                <a:gd name="T35" fmla="*/ 691 h 819"/>
                <a:gd name="T36" fmla="*/ 256 w 819"/>
                <a:gd name="T37" fmla="*/ 784 h 819"/>
                <a:gd name="T38" fmla="*/ 183 w 819"/>
                <a:gd name="T39" fmla="*/ 819 h 819"/>
                <a:gd name="T40" fmla="*/ 0 w 819"/>
                <a:gd name="T41" fmla="*/ 819 h 819"/>
                <a:gd name="T42" fmla="*/ 0 w 819"/>
                <a:gd name="T43" fmla="*/ 636 h 819"/>
                <a:gd name="T44" fmla="*/ 35 w 819"/>
                <a:gd name="T45" fmla="*/ 563 h 819"/>
                <a:gd name="T46" fmla="*/ 128 w 819"/>
                <a:gd name="T47" fmla="*/ 601 h 819"/>
                <a:gd name="T48" fmla="*/ 128 w 819"/>
                <a:gd name="T49" fmla="*/ 433 h 819"/>
                <a:gd name="T50" fmla="*/ 35 w 819"/>
                <a:gd name="T51" fmla="*/ 472 h 819"/>
                <a:gd name="T52" fmla="*/ 0 w 819"/>
                <a:gd name="T53" fmla="*/ 399 h 819"/>
                <a:gd name="T54" fmla="*/ 0 w 819"/>
                <a:gd name="T55" fmla="*/ 216 h 819"/>
                <a:gd name="T56" fmla="*/ 183 w 819"/>
                <a:gd name="T57" fmla="*/ 21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9" h="819">
                  <a:moveTo>
                    <a:pt x="183" y="216"/>
                  </a:moveTo>
                  <a:cubicBezTo>
                    <a:pt x="249" y="216"/>
                    <a:pt x="264" y="200"/>
                    <a:pt x="256" y="180"/>
                  </a:cubicBezTo>
                  <a:cubicBezTo>
                    <a:pt x="239" y="144"/>
                    <a:pt x="209" y="139"/>
                    <a:pt x="217" y="88"/>
                  </a:cubicBezTo>
                  <a:cubicBezTo>
                    <a:pt x="231" y="0"/>
                    <a:pt x="372" y="0"/>
                    <a:pt x="385" y="88"/>
                  </a:cubicBezTo>
                  <a:cubicBezTo>
                    <a:pt x="393" y="139"/>
                    <a:pt x="364" y="144"/>
                    <a:pt x="347" y="180"/>
                  </a:cubicBezTo>
                  <a:cubicBezTo>
                    <a:pt x="338" y="200"/>
                    <a:pt x="354" y="216"/>
                    <a:pt x="420" y="216"/>
                  </a:cubicBezTo>
                  <a:cubicBezTo>
                    <a:pt x="603" y="216"/>
                    <a:pt x="603" y="216"/>
                    <a:pt x="603" y="216"/>
                  </a:cubicBezTo>
                  <a:cubicBezTo>
                    <a:pt x="603" y="399"/>
                    <a:pt x="603" y="399"/>
                    <a:pt x="603" y="399"/>
                  </a:cubicBezTo>
                  <a:cubicBezTo>
                    <a:pt x="603" y="465"/>
                    <a:pt x="619" y="480"/>
                    <a:pt x="638" y="472"/>
                  </a:cubicBezTo>
                  <a:cubicBezTo>
                    <a:pt x="675" y="455"/>
                    <a:pt x="680" y="425"/>
                    <a:pt x="731" y="433"/>
                  </a:cubicBezTo>
                  <a:cubicBezTo>
                    <a:pt x="819" y="447"/>
                    <a:pt x="819" y="588"/>
                    <a:pt x="731" y="601"/>
                  </a:cubicBezTo>
                  <a:cubicBezTo>
                    <a:pt x="680" y="610"/>
                    <a:pt x="675" y="580"/>
                    <a:pt x="638" y="563"/>
                  </a:cubicBezTo>
                  <a:cubicBezTo>
                    <a:pt x="619" y="554"/>
                    <a:pt x="603" y="570"/>
                    <a:pt x="603" y="636"/>
                  </a:cubicBezTo>
                  <a:cubicBezTo>
                    <a:pt x="603" y="819"/>
                    <a:pt x="603" y="819"/>
                    <a:pt x="603" y="819"/>
                  </a:cubicBezTo>
                  <a:cubicBezTo>
                    <a:pt x="420" y="819"/>
                    <a:pt x="420" y="819"/>
                    <a:pt x="420" y="819"/>
                  </a:cubicBezTo>
                  <a:cubicBezTo>
                    <a:pt x="354" y="819"/>
                    <a:pt x="338" y="803"/>
                    <a:pt x="347" y="784"/>
                  </a:cubicBezTo>
                  <a:cubicBezTo>
                    <a:pt x="364" y="747"/>
                    <a:pt x="393" y="742"/>
                    <a:pt x="385" y="691"/>
                  </a:cubicBezTo>
                  <a:cubicBezTo>
                    <a:pt x="372" y="603"/>
                    <a:pt x="231" y="603"/>
                    <a:pt x="217" y="691"/>
                  </a:cubicBezTo>
                  <a:cubicBezTo>
                    <a:pt x="209" y="742"/>
                    <a:pt x="239" y="747"/>
                    <a:pt x="256" y="784"/>
                  </a:cubicBezTo>
                  <a:cubicBezTo>
                    <a:pt x="264" y="803"/>
                    <a:pt x="249" y="819"/>
                    <a:pt x="183" y="819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0" y="570"/>
                    <a:pt x="16" y="554"/>
                    <a:pt x="35" y="563"/>
                  </a:cubicBezTo>
                  <a:cubicBezTo>
                    <a:pt x="72" y="580"/>
                    <a:pt x="76" y="610"/>
                    <a:pt x="128" y="601"/>
                  </a:cubicBezTo>
                  <a:cubicBezTo>
                    <a:pt x="216" y="588"/>
                    <a:pt x="216" y="447"/>
                    <a:pt x="128" y="433"/>
                  </a:cubicBezTo>
                  <a:cubicBezTo>
                    <a:pt x="76" y="425"/>
                    <a:pt x="72" y="455"/>
                    <a:pt x="35" y="472"/>
                  </a:cubicBezTo>
                  <a:cubicBezTo>
                    <a:pt x="16" y="480"/>
                    <a:pt x="0" y="465"/>
                    <a:pt x="0" y="399"/>
                  </a:cubicBezTo>
                  <a:cubicBezTo>
                    <a:pt x="0" y="216"/>
                    <a:pt x="0" y="216"/>
                    <a:pt x="0" y="216"/>
                  </a:cubicBezTo>
                  <a:lnTo>
                    <a:pt x="183" y="216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48669" name="Freeform 7"/>
            <p:cNvSpPr/>
            <p:nvPr/>
          </p:nvSpPr>
          <p:spPr bwMode="auto">
            <a:xfrm rot="20889290">
              <a:off x="5226" y="5245"/>
              <a:ext cx="2334" cy="2334"/>
            </a:xfrm>
            <a:custGeom>
              <a:avLst/>
              <a:gdLst>
                <a:gd name="T0" fmla="*/ 183 w 819"/>
                <a:gd name="T1" fmla="*/ 216 h 819"/>
                <a:gd name="T2" fmla="*/ 256 w 819"/>
                <a:gd name="T3" fmla="*/ 180 h 819"/>
                <a:gd name="T4" fmla="*/ 217 w 819"/>
                <a:gd name="T5" fmla="*/ 88 h 819"/>
                <a:gd name="T6" fmla="*/ 385 w 819"/>
                <a:gd name="T7" fmla="*/ 88 h 819"/>
                <a:gd name="T8" fmla="*/ 347 w 819"/>
                <a:gd name="T9" fmla="*/ 180 h 819"/>
                <a:gd name="T10" fmla="*/ 420 w 819"/>
                <a:gd name="T11" fmla="*/ 216 h 819"/>
                <a:gd name="T12" fmla="*/ 603 w 819"/>
                <a:gd name="T13" fmla="*/ 216 h 819"/>
                <a:gd name="T14" fmla="*/ 603 w 819"/>
                <a:gd name="T15" fmla="*/ 399 h 819"/>
                <a:gd name="T16" fmla="*/ 638 w 819"/>
                <a:gd name="T17" fmla="*/ 472 h 819"/>
                <a:gd name="T18" fmla="*/ 731 w 819"/>
                <a:gd name="T19" fmla="*/ 433 h 819"/>
                <a:gd name="T20" fmla="*/ 731 w 819"/>
                <a:gd name="T21" fmla="*/ 601 h 819"/>
                <a:gd name="T22" fmla="*/ 638 w 819"/>
                <a:gd name="T23" fmla="*/ 563 h 819"/>
                <a:gd name="T24" fmla="*/ 603 w 819"/>
                <a:gd name="T25" fmla="*/ 636 h 819"/>
                <a:gd name="T26" fmla="*/ 603 w 819"/>
                <a:gd name="T27" fmla="*/ 819 h 819"/>
                <a:gd name="T28" fmla="*/ 420 w 819"/>
                <a:gd name="T29" fmla="*/ 819 h 819"/>
                <a:gd name="T30" fmla="*/ 347 w 819"/>
                <a:gd name="T31" fmla="*/ 784 h 819"/>
                <a:gd name="T32" fmla="*/ 385 w 819"/>
                <a:gd name="T33" fmla="*/ 691 h 819"/>
                <a:gd name="T34" fmla="*/ 217 w 819"/>
                <a:gd name="T35" fmla="*/ 691 h 819"/>
                <a:gd name="T36" fmla="*/ 256 w 819"/>
                <a:gd name="T37" fmla="*/ 784 h 819"/>
                <a:gd name="T38" fmla="*/ 183 w 819"/>
                <a:gd name="T39" fmla="*/ 819 h 819"/>
                <a:gd name="T40" fmla="*/ 0 w 819"/>
                <a:gd name="T41" fmla="*/ 819 h 819"/>
                <a:gd name="T42" fmla="*/ 0 w 819"/>
                <a:gd name="T43" fmla="*/ 636 h 819"/>
                <a:gd name="T44" fmla="*/ 35 w 819"/>
                <a:gd name="T45" fmla="*/ 563 h 819"/>
                <a:gd name="T46" fmla="*/ 128 w 819"/>
                <a:gd name="T47" fmla="*/ 601 h 819"/>
                <a:gd name="T48" fmla="*/ 128 w 819"/>
                <a:gd name="T49" fmla="*/ 433 h 819"/>
                <a:gd name="T50" fmla="*/ 35 w 819"/>
                <a:gd name="T51" fmla="*/ 472 h 819"/>
                <a:gd name="T52" fmla="*/ 0 w 819"/>
                <a:gd name="T53" fmla="*/ 399 h 819"/>
                <a:gd name="T54" fmla="*/ 0 w 819"/>
                <a:gd name="T55" fmla="*/ 216 h 819"/>
                <a:gd name="T56" fmla="*/ 183 w 819"/>
                <a:gd name="T57" fmla="*/ 21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9" h="819">
                  <a:moveTo>
                    <a:pt x="183" y="216"/>
                  </a:moveTo>
                  <a:cubicBezTo>
                    <a:pt x="249" y="216"/>
                    <a:pt x="264" y="200"/>
                    <a:pt x="256" y="180"/>
                  </a:cubicBezTo>
                  <a:cubicBezTo>
                    <a:pt x="239" y="144"/>
                    <a:pt x="209" y="139"/>
                    <a:pt x="217" y="88"/>
                  </a:cubicBezTo>
                  <a:cubicBezTo>
                    <a:pt x="231" y="0"/>
                    <a:pt x="372" y="0"/>
                    <a:pt x="385" y="88"/>
                  </a:cubicBezTo>
                  <a:cubicBezTo>
                    <a:pt x="393" y="139"/>
                    <a:pt x="364" y="144"/>
                    <a:pt x="347" y="180"/>
                  </a:cubicBezTo>
                  <a:cubicBezTo>
                    <a:pt x="338" y="200"/>
                    <a:pt x="354" y="216"/>
                    <a:pt x="420" y="216"/>
                  </a:cubicBezTo>
                  <a:cubicBezTo>
                    <a:pt x="603" y="216"/>
                    <a:pt x="603" y="216"/>
                    <a:pt x="603" y="216"/>
                  </a:cubicBezTo>
                  <a:cubicBezTo>
                    <a:pt x="603" y="399"/>
                    <a:pt x="603" y="399"/>
                    <a:pt x="603" y="399"/>
                  </a:cubicBezTo>
                  <a:cubicBezTo>
                    <a:pt x="603" y="465"/>
                    <a:pt x="619" y="480"/>
                    <a:pt x="638" y="472"/>
                  </a:cubicBezTo>
                  <a:cubicBezTo>
                    <a:pt x="675" y="455"/>
                    <a:pt x="680" y="425"/>
                    <a:pt x="731" y="433"/>
                  </a:cubicBezTo>
                  <a:cubicBezTo>
                    <a:pt x="819" y="447"/>
                    <a:pt x="819" y="588"/>
                    <a:pt x="731" y="601"/>
                  </a:cubicBezTo>
                  <a:cubicBezTo>
                    <a:pt x="680" y="610"/>
                    <a:pt x="675" y="580"/>
                    <a:pt x="638" y="563"/>
                  </a:cubicBezTo>
                  <a:cubicBezTo>
                    <a:pt x="619" y="554"/>
                    <a:pt x="603" y="570"/>
                    <a:pt x="603" y="636"/>
                  </a:cubicBezTo>
                  <a:cubicBezTo>
                    <a:pt x="603" y="819"/>
                    <a:pt x="603" y="819"/>
                    <a:pt x="603" y="819"/>
                  </a:cubicBezTo>
                  <a:cubicBezTo>
                    <a:pt x="420" y="819"/>
                    <a:pt x="420" y="819"/>
                    <a:pt x="420" y="819"/>
                  </a:cubicBezTo>
                  <a:cubicBezTo>
                    <a:pt x="354" y="819"/>
                    <a:pt x="338" y="803"/>
                    <a:pt x="347" y="784"/>
                  </a:cubicBezTo>
                  <a:cubicBezTo>
                    <a:pt x="364" y="747"/>
                    <a:pt x="393" y="742"/>
                    <a:pt x="385" y="691"/>
                  </a:cubicBezTo>
                  <a:cubicBezTo>
                    <a:pt x="372" y="603"/>
                    <a:pt x="231" y="603"/>
                    <a:pt x="217" y="691"/>
                  </a:cubicBezTo>
                  <a:cubicBezTo>
                    <a:pt x="209" y="742"/>
                    <a:pt x="239" y="747"/>
                    <a:pt x="256" y="784"/>
                  </a:cubicBezTo>
                  <a:cubicBezTo>
                    <a:pt x="264" y="803"/>
                    <a:pt x="249" y="819"/>
                    <a:pt x="183" y="819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0" y="570"/>
                    <a:pt x="16" y="554"/>
                    <a:pt x="35" y="563"/>
                  </a:cubicBezTo>
                  <a:cubicBezTo>
                    <a:pt x="72" y="580"/>
                    <a:pt x="76" y="610"/>
                    <a:pt x="128" y="601"/>
                  </a:cubicBezTo>
                  <a:cubicBezTo>
                    <a:pt x="216" y="588"/>
                    <a:pt x="216" y="447"/>
                    <a:pt x="128" y="433"/>
                  </a:cubicBezTo>
                  <a:cubicBezTo>
                    <a:pt x="76" y="425"/>
                    <a:pt x="72" y="455"/>
                    <a:pt x="35" y="472"/>
                  </a:cubicBezTo>
                  <a:cubicBezTo>
                    <a:pt x="16" y="480"/>
                    <a:pt x="0" y="465"/>
                    <a:pt x="0" y="399"/>
                  </a:cubicBezTo>
                  <a:cubicBezTo>
                    <a:pt x="0" y="216"/>
                    <a:pt x="0" y="216"/>
                    <a:pt x="0" y="216"/>
                  </a:cubicBezTo>
                  <a:lnTo>
                    <a:pt x="183" y="216"/>
                  </a:lnTo>
                  <a:close/>
                </a:path>
              </a:pathLst>
            </a:custGeom>
            <a:solidFill>
              <a:srgbClr val="7F2E3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48670" name="Freeform 7"/>
            <p:cNvSpPr/>
            <p:nvPr/>
          </p:nvSpPr>
          <p:spPr bwMode="auto">
            <a:xfrm rot="1460867">
              <a:off x="2676" y="6992"/>
              <a:ext cx="1604" cy="1604"/>
            </a:xfrm>
            <a:custGeom>
              <a:avLst/>
              <a:gdLst>
                <a:gd name="T0" fmla="*/ 183 w 819"/>
                <a:gd name="T1" fmla="*/ 216 h 819"/>
                <a:gd name="T2" fmla="*/ 256 w 819"/>
                <a:gd name="T3" fmla="*/ 180 h 819"/>
                <a:gd name="T4" fmla="*/ 217 w 819"/>
                <a:gd name="T5" fmla="*/ 88 h 819"/>
                <a:gd name="T6" fmla="*/ 385 w 819"/>
                <a:gd name="T7" fmla="*/ 88 h 819"/>
                <a:gd name="T8" fmla="*/ 347 w 819"/>
                <a:gd name="T9" fmla="*/ 180 h 819"/>
                <a:gd name="T10" fmla="*/ 420 w 819"/>
                <a:gd name="T11" fmla="*/ 216 h 819"/>
                <a:gd name="T12" fmla="*/ 603 w 819"/>
                <a:gd name="T13" fmla="*/ 216 h 819"/>
                <a:gd name="T14" fmla="*/ 603 w 819"/>
                <a:gd name="T15" fmla="*/ 399 h 819"/>
                <a:gd name="T16" fmla="*/ 638 w 819"/>
                <a:gd name="T17" fmla="*/ 472 h 819"/>
                <a:gd name="T18" fmla="*/ 731 w 819"/>
                <a:gd name="T19" fmla="*/ 433 h 819"/>
                <a:gd name="T20" fmla="*/ 731 w 819"/>
                <a:gd name="T21" fmla="*/ 601 h 819"/>
                <a:gd name="T22" fmla="*/ 638 w 819"/>
                <a:gd name="T23" fmla="*/ 563 h 819"/>
                <a:gd name="T24" fmla="*/ 603 w 819"/>
                <a:gd name="T25" fmla="*/ 636 h 819"/>
                <a:gd name="T26" fmla="*/ 603 w 819"/>
                <a:gd name="T27" fmla="*/ 819 h 819"/>
                <a:gd name="T28" fmla="*/ 420 w 819"/>
                <a:gd name="T29" fmla="*/ 819 h 819"/>
                <a:gd name="T30" fmla="*/ 347 w 819"/>
                <a:gd name="T31" fmla="*/ 784 h 819"/>
                <a:gd name="T32" fmla="*/ 385 w 819"/>
                <a:gd name="T33" fmla="*/ 691 h 819"/>
                <a:gd name="T34" fmla="*/ 217 w 819"/>
                <a:gd name="T35" fmla="*/ 691 h 819"/>
                <a:gd name="T36" fmla="*/ 256 w 819"/>
                <a:gd name="T37" fmla="*/ 784 h 819"/>
                <a:gd name="T38" fmla="*/ 183 w 819"/>
                <a:gd name="T39" fmla="*/ 819 h 819"/>
                <a:gd name="T40" fmla="*/ 0 w 819"/>
                <a:gd name="T41" fmla="*/ 819 h 819"/>
                <a:gd name="T42" fmla="*/ 0 w 819"/>
                <a:gd name="T43" fmla="*/ 636 h 819"/>
                <a:gd name="T44" fmla="*/ 35 w 819"/>
                <a:gd name="T45" fmla="*/ 563 h 819"/>
                <a:gd name="T46" fmla="*/ 128 w 819"/>
                <a:gd name="T47" fmla="*/ 601 h 819"/>
                <a:gd name="T48" fmla="*/ 128 w 819"/>
                <a:gd name="T49" fmla="*/ 433 h 819"/>
                <a:gd name="T50" fmla="*/ 35 w 819"/>
                <a:gd name="T51" fmla="*/ 472 h 819"/>
                <a:gd name="T52" fmla="*/ 0 w 819"/>
                <a:gd name="T53" fmla="*/ 399 h 819"/>
                <a:gd name="T54" fmla="*/ 0 w 819"/>
                <a:gd name="T55" fmla="*/ 216 h 819"/>
                <a:gd name="T56" fmla="*/ 183 w 819"/>
                <a:gd name="T57" fmla="*/ 21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9" h="819">
                  <a:moveTo>
                    <a:pt x="183" y="216"/>
                  </a:moveTo>
                  <a:cubicBezTo>
                    <a:pt x="249" y="216"/>
                    <a:pt x="264" y="200"/>
                    <a:pt x="256" y="180"/>
                  </a:cubicBezTo>
                  <a:cubicBezTo>
                    <a:pt x="239" y="144"/>
                    <a:pt x="209" y="139"/>
                    <a:pt x="217" y="88"/>
                  </a:cubicBezTo>
                  <a:cubicBezTo>
                    <a:pt x="231" y="0"/>
                    <a:pt x="372" y="0"/>
                    <a:pt x="385" y="88"/>
                  </a:cubicBezTo>
                  <a:cubicBezTo>
                    <a:pt x="393" y="139"/>
                    <a:pt x="364" y="144"/>
                    <a:pt x="347" y="180"/>
                  </a:cubicBezTo>
                  <a:cubicBezTo>
                    <a:pt x="338" y="200"/>
                    <a:pt x="354" y="216"/>
                    <a:pt x="420" y="216"/>
                  </a:cubicBezTo>
                  <a:cubicBezTo>
                    <a:pt x="603" y="216"/>
                    <a:pt x="603" y="216"/>
                    <a:pt x="603" y="216"/>
                  </a:cubicBezTo>
                  <a:cubicBezTo>
                    <a:pt x="603" y="399"/>
                    <a:pt x="603" y="399"/>
                    <a:pt x="603" y="399"/>
                  </a:cubicBezTo>
                  <a:cubicBezTo>
                    <a:pt x="603" y="465"/>
                    <a:pt x="619" y="480"/>
                    <a:pt x="638" y="472"/>
                  </a:cubicBezTo>
                  <a:cubicBezTo>
                    <a:pt x="675" y="455"/>
                    <a:pt x="680" y="425"/>
                    <a:pt x="731" y="433"/>
                  </a:cubicBezTo>
                  <a:cubicBezTo>
                    <a:pt x="819" y="447"/>
                    <a:pt x="819" y="588"/>
                    <a:pt x="731" y="601"/>
                  </a:cubicBezTo>
                  <a:cubicBezTo>
                    <a:pt x="680" y="610"/>
                    <a:pt x="675" y="580"/>
                    <a:pt x="638" y="563"/>
                  </a:cubicBezTo>
                  <a:cubicBezTo>
                    <a:pt x="619" y="554"/>
                    <a:pt x="603" y="570"/>
                    <a:pt x="603" y="636"/>
                  </a:cubicBezTo>
                  <a:cubicBezTo>
                    <a:pt x="603" y="819"/>
                    <a:pt x="603" y="819"/>
                    <a:pt x="603" y="819"/>
                  </a:cubicBezTo>
                  <a:cubicBezTo>
                    <a:pt x="420" y="819"/>
                    <a:pt x="420" y="819"/>
                    <a:pt x="420" y="819"/>
                  </a:cubicBezTo>
                  <a:cubicBezTo>
                    <a:pt x="354" y="819"/>
                    <a:pt x="338" y="803"/>
                    <a:pt x="347" y="784"/>
                  </a:cubicBezTo>
                  <a:cubicBezTo>
                    <a:pt x="364" y="747"/>
                    <a:pt x="393" y="742"/>
                    <a:pt x="385" y="691"/>
                  </a:cubicBezTo>
                  <a:cubicBezTo>
                    <a:pt x="372" y="603"/>
                    <a:pt x="231" y="603"/>
                    <a:pt x="217" y="691"/>
                  </a:cubicBezTo>
                  <a:cubicBezTo>
                    <a:pt x="209" y="742"/>
                    <a:pt x="239" y="747"/>
                    <a:pt x="256" y="784"/>
                  </a:cubicBezTo>
                  <a:cubicBezTo>
                    <a:pt x="264" y="803"/>
                    <a:pt x="249" y="819"/>
                    <a:pt x="183" y="819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0" y="570"/>
                    <a:pt x="16" y="554"/>
                    <a:pt x="35" y="563"/>
                  </a:cubicBezTo>
                  <a:cubicBezTo>
                    <a:pt x="72" y="580"/>
                    <a:pt x="76" y="610"/>
                    <a:pt x="128" y="601"/>
                  </a:cubicBezTo>
                  <a:cubicBezTo>
                    <a:pt x="216" y="588"/>
                    <a:pt x="216" y="447"/>
                    <a:pt x="128" y="433"/>
                  </a:cubicBezTo>
                  <a:cubicBezTo>
                    <a:pt x="76" y="425"/>
                    <a:pt x="72" y="455"/>
                    <a:pt x="35" y="472"/>
                  </a:cubicBezTo>
                  <a:cubicBezTo>
                    <a:pt x="16" y="480"/>
                    <a:pt x="0" y="465"/>
                    <a:pt x="0" y="399"/>
                  </a:cubicBezTo>
                  <a:cubicBezTo>
                    <a:pt x="0" y="216"/>
                    <a:pt x="0" y="216"/>
                    <a:pt x="0" y="216"/>
                  </a:cubicBezTo>
                  <a:lnTo>
                    <a:pt x="183" y="216"/>
                  </a:lnTo>
                  <a:close/>
                </a:path>
              </a:pathLst>
            </a:custGeom>
            <a:solidFill>
              <a:srgbClr val="7F2E3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48671" name="Freeform 7"/>
            <p:cNvSpPr/>
            <p:nvPr/>
          </p:nvSpPr>
          <p:spPr bwMode="auto">
            <a:xfrm rot="2598298">
              <a:off x="4061" y="6013"/>
              <a:ext cx="988" cy="988"/>
            </a:xfrm>
            <a:custGeom>
              <a:avLst/>
              <a:gdLst>
                <a:gd name="T0" fmla="*/ 183 w 819"/>
                <a:gd name="T1" fmla="*/ 216 h 819"/>
                <a:gd name="T2" fmla="*/ 256 w 819"/>
                <a:gd name="T3" fmla="*/ 180 h 819"/>
                <a:gd name="T4" fmla="*/ 217 w 819"/>
                <a:gd name="T5" fmla="*/ 88 h 819"/>
                <a:gd name="T6" fmla="*/ 385 w 819"/>
                <a:gd name="T7" fmla="*/ 88 h 819"/>
                <a:gd name="T8" fmla="*/ 347 w 819"/>
                <a:gd name="T9" fmla="*/ 180 h 819"/>
                <a:gd name="T10" fmla="*/ 420 w 819"/>
                <a:gd name="T11" fmla="*/ 216 h 819"/>
                <a:gd name="T12" fmla="*/ 603 w 819"/>
                <a:gd name="T13" fmla="*/ 216 h 819"/>
                <a:gd name="T14" fmla="*/ 603 w 819"/>
                <a:gd name="T15" fmla="*/ 399 h 819"/>
                <a:gd name="T16" fmla="*/ 638 w 819"/>
                <a:gd name="T17" fmla="*/ 472 h 819"/>
                <a:gd name="T18" fmla="*/ 731 w 819"/>
                <a:gd name="T19" fmla="*/ 433 h 819"/>
                <a:gd name="T20" fmla="*/ 731 w 819"/>
                <a:gd name="T21" fmla="*/ 601 h 819"/>
                <a:gd name="T22" fmla="*/ 638 w 819"/>
                <a:gd name="T23" fmla="*/ 563 h 819"/>
                <a:gd name="T24" fmla="*/ 603 w 819"/>
                <a:gd name="T25" fmla="*/ 636 h 819"/>
                <a:gd name="T26" fmla="*/ 603 w 819"/>
                <a:gd name="T27" fmla="*/ 819 h 819"/>
                <a:gd name="T28" fmla="*/ 420 w 819"/>
                <a:gd name="T29" fmla="*/ 819 h 819"/>
                <a:gd name="T30" fmla="*/ 347 w 819"/>
                <a:gd name="T31" fmla="*/ 784 h 819"/>
                <a:gd name="T32" fmla="*/ 385 w 819"/>
                <a:gd name="T33" fmla="*/ 691 h 819"/>
                <a:gd name="T34" fmla="*/ 217 w 819"/>
                <a:gd name="T35" fmla="*/ 691 h 819"/>
                <a:gd name="T36" fmla="*/ 256 w 819"/>
                <a:gd name="T37" fmla="*/ 784 h 819"/>
                <a:gd name="T38" fmla="*/ 183 w 819"/>
                <a:gd name="T39" fmla="*/ 819 h 819"/>
                <a:gd name="T40" fmla="*/ 0 w 819"/>
                <a:gd name="T41" fmla="*/ 819 h 819"/>
                <a:gd name="T42" fmla="*/ 0 w 819"/>
                <a:gd name="T43" fmla="*/ 636 h 819"/>
                <a:gd name="T44" fmla="*/ 35 w 819"/>
                <a:gd name="T45" fmla="*/ 563 h 819"/>
                <a:gd name="T46" fmla="*/ 128 w 819"/>
                <a:gd name="T47" fmla="*/ 601 h 819"/>
                <a:gd name="T48" fmla="*/ 128 w 819"/>
                <a:gd name="T49" fmla="*/ 433 h 819"/>
                <a:gd name="T50" fmla="*/ 35 w 819"/>
                <a:gd name="T51" fmla="*/ 472 h 819"/>
                <a:gd name="T52" fmla="*/ 0 w 819"/>
                <a:gd name="T53" fmla="*/ 399 h 819"/>
                <a:gd name="T54" fmla="*/ 0 w 819"/>
                <a:gd name="T55" fmla="*/ 216 h 819"/>
                <a:gd name="T56" fmla="*/ 183 w 819"/>
                <a:gd name="T57" fmla="*/ 21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9" h="819">
                  <a:moveTo>
                    <a:pt x="183" y="216"/>
                  </a:moveTo>
                  <a:cubicBezTo>
                    <a:pt x="249" y="216"/>
                    <a:pt x="264" y="200"/>
                    <a:pt x="256" y="180"/>
                  </a:cubicBezTo>
                  <a:cubicBezTo>
                    <a:pt x="239" y="144"/>
                    <a:pt x="209" y="139"/>
                    <a:pt x="217" y="88"/>
                  </a:cubicBezTo>
                  <a:cubicBezTo>
                    <a:pt x="231" y="0"/>
                    <a:pt x="372" y="0"/>
                    <a:pt x="385" y="88"/>
                  </a:cubicBezTo>
                  <a:cubicBezTo>
                    <a:pt x="393" y="139"/>
                    <a:pt x="364" y="144"/>
                    <a:pt x="347" y="180"/>
                  </a:cubicBezTo>
                  <a:cubicBezTo>
                    <a:pt x="338" y="200"/>
                    <a:pt x="354" y="216"/>
                    <a:pt x="420" y="216"/>
                  </a:cubicBezTo>
                  <a:cubicBezTo>
                    <a:pt x="603" y="216"/>
                    <a:pt x="603" y="216"/>
                    <a:pt x="603" y="216"/>
                  </a:cubicBezTo>
                  <a:cubicBezTo>
                    <a:pt x="603" y="399"/>
                    <a:pt x="603" y="399"/>
                    <a:pt x="603" y="399"/>
                  </a:cubicBezTo>
                  <a:cubicBezTo>
                    <a:pt x="603" y="465"/>
                    <a:pt x="619" y="480"/>
                    <a:pt x="638" y="472"/>
                  </a:cubicBezTo>
                  <a:cubicBezTo>
                    <a:pt x="675" y="455"/>
                    <a:pt x="680" y="425"/>
                    <a:pt x="731" y="433"/>
                  </a:cubicBezTo>
                  <a:cubicBezTo>
                    <a:pt x="819" y="447"/>
                    <a:pt x="819" y="588"/>
                    <a:pt x="731" y="601"/>
                  </a:cubicBezTo>
                  <a:cubicBezTo>
                    <a:pt x="680" y="610"/>
                    <a:pt x="675" y="580"/>
                    <a:pt x="638" y="563"/>
                  </a:cubicBezTo>
                  <a:cubicBezTo>
                    <a:pt x="619" y="554"/>
                    <a:pt x="603" y="570"/>
                    <a:pt x="603" y="636"/>
                  </a:cubicBezTo>
                  <a:cubicBezTo>
                    <a:pt x="603" y="819"/>
                    <a:pt x="603" y="819"/>
                    <a:pt x="603" y="819"/>
                  </a:cubicBezTo>
                  <a:cubicBezTo>
                    <a:pt x="420" y="819"/>
                    <a:pt x="420" y="819"/>
                    <a:pt x="420" y="819"/>
                  </a:cubicBezTo>
                  <a:cubicBezTo>
                    <a:pt x="354" y="819"/>
                    <a:pt x="338" y="803"/>
                    <a:pt x="347" y="784"/>
                  </a:cubicBezTo>
                  <a:cubicBezTo>
                    <a:pt x="364" y="747"/>
                    <a:pt x="393" y="742"/>
                    <a:pt x="385" y="691"/>
                  </a:cubicBezTo>
                  <a:cubicBezTo>
                    <a:pt x="372" y="603"/>
                    <a:pt x="231" y="603"/>
                    <a:pt x="217" y="691"/>
                  </a:cubicBezTo>
                  <a:cubicBezTo>
                    <a:pt x="209" y="742"/>
                    <a:pt x="239" y="747"/>
                    <a:pt x="256" y="784"/>
                  </a:cubicBezTo>
                  <a:cubicBezTo>
                    <a:pt x="264" y="803"/>
                    <a:pt x="249" y="819"/>
                    <a:pt x="183" y="819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0" y="570"/>
                    <a:pt x="16" y="554"/>
                    <a:pt x="35" y="563"/>
                  </a:cubicBezTo>
                  <a:cubicBezTo>
                    <a:pt x="72" y="580"/>
                    <a:pt x="76" y="610"/>
                    <a:pt x="128" y="601"/>
                  </a:cubicBezTo>
                  <a:cubicBezTo>
                    <a:pt x="216" y="588"/>
                    <a:pt x="216" y="447"/>
                    <a:pt x="128" y="433"/>
                  </a:cubicBezTo>
                  <a:cubicBezTo>
                    <a:pt x="76" y="425"/>
                    <a:pt x="72" y="455"/>
                    <a:pt x="35" y="472"/>
                  </a:cubicBezTo>
                  <a:cubicBezTo>
                    <a:pt x="16" y="480"/>
                    <a:pt x="0" y="465"/>
                    <a:pt x="0" y="399"/>
                  </a:cubicBezTo>
                  <a:cubicBezTo>
                    <a:pt x="0" y="216"/>
                    <a:pt x="0" y="216"/>
                    <a:pt x="0" y="216"/>
                  </a:cubicBezTo>
                  <a:lnTo>
                    <a:pt x="183" y="216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48672" name="Freeform 7"/>
            <p:cNvSpPr/>
            <p:nvPr/>
          </p:nvSpPr>
          <p:spPr bwMode="auto">
            <a:xfrm rot="20676794">
              <a:off x="2599" y="6061"/>
              <a:ext cx="602" cy="602"/>
            </a:xfrm>
            <a:custGeom>
              <a:avLst/>
              <a:gdLst>
                <a:gd name="T0" fmla="*/ 183 w 819"/>
                <a:gd name="T1" fmla="*/ 216 h 819"/>
                <a:gd name="T2" fmla="*/ 256 w 819"/>
                <a:gd name="T3" fmla="*/ 180 h 819"/>
                <a:gd name="T4" fmla="*/ 217 w 819"/>
                <a:gd name="T5" fmla="*/ 88 h 819"/>
                <a:gd name="T6" fmla="*/ 385 w 819"/>
                <a:gd name="T7" fmla="*/ 88 h 819"/>
                <a:gd name="T8" fmla="*/ 347 w 819"/>
                <a:gd name="T9" fmla="*/ 180 h 819"/>
                <a:gd name="T10" fmla="*/ 420 w 819"/>
                <a:gd name="T11" fmla="*/ 216 h 819"/>
                <a:gd name="T12" fmla="*/ 603 w 819"/>
                <a:gd name="T13" fmla="*/ 216 h 819"/>
                <a:gd name="T14" fmla="*/ 603 w 819"/>
                <a:gd name="T15" fmla="*/ 399 h 819"/>
                <a:gd name="T16" fmla="*/ 638 w 819"/>
                <a:gd name="T17" fmla="*/ 472 h 819"/>
                <a:gd name="T18" fmla="*/ 731 w 819"/>
                <a:gd name="T19" fmla="*/ 433 h 819"/>
                <a:gd name="T20" fmla="*/ 731 w 819"/>
                <a:gd name="T21" fmla="*/ 601 h 819"/>
                <a:gd name="T22" fmla="*/ 638 w 819"/>
                <a:gd name="T23" fmla="*/ 563 h 819"/>
                <a:gd name="T24" fmla="*/ 603 w 819"/>
                <a:gd name="T25" fmla="*/ 636 h 819"/>
                <a:gd name="T26" fmla="*/ 603 w 819"/>
                <a:gd name="T27" fmla="*/ 819 h 819"/>
                <a:gd name="T28" fmla="*/ 420 w 819"/>
                <a:gd name="T29" fmla="*/ 819 h 819"/>
                <a:gd name="T30" fmla="*/ 347 w 819"/>
                <a:gd name="T31" fmla="*/ 784 h 819"/>
                <a:gd name="T32" fmla="*/ 385 w 819"/>
                <a:gd name="T33" fmla="*/ 691 h 819"/>
                <a:gd name="T34" fmla="*/ 217 w 819"/>
                <a:gd name="T35" fmla="*/ 691 h 819"/>
                <a:gd name="T36" fmla="*/ 256 w 819"/>
                <a:gd name="T37" fmla="*/ 784 h 819"/>
                <a:gd name="T38" fmla="*/ 183 w 819"/>
                <a:gd name="T39" fmla="*/ 819 h 819"/>
                <a:gd name="T40" fmla="*/ 0 w 819"/>
                <a:gd name="T41" fmla="*/ 819 h 819"/>
                <a:gd name="T42" fmla="*/ 0 w 819"/>
                <a:gd name="T43" fmla="*/ 636 h 819"/>
                <a:gd name="T44" fmla="*/ 35 w 819"/>
                <a:gd name="T45" fmla="*/ 563 h 819"/>
                <a:gd name="T46" fmla="*/ 128 w 819"/>
                <a:gd name="T47" fmla="*/ 601 h 819"/>
                <a:gd name="T48" fmla="*/ 128 w 819"/>
                <a:gd name="T49" fmla="*/ 433 h 819"/>
                <a:gd name="T50" fmla="*/ 35 w 819"/>
                <a:gd name="T51" fmla="*/ 472 h 819"/>
                <a:gd name="T52" fmla="*/ 0 w 819"/>
                <a:gd name="T53" fmla="*/ 399 h 819"/>
                <a:gd name="T54" fmla="*/ 0 w 819"/>
                <a:gd name="T55" fmla="*/ 216 h 819"/>
                <a:gd name="T56" fmla="*/ 183 w 819"/>
                <a:gd name="T57" fmla="*/ 21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9" h="819">
                  <a:moveTo>
                    <a:pt x="183" y="216"/>
                  </a:moveTo>
                  <a:cubicBezTo>
                    <a:pt x="249" y="216"/>
                    <a:pt x="264" y="200"/>
                    <a:pt x="256" y="180"/>
                  </a:cubicBezTo>
                  <a:cubicBezTo>
                    <a:pt x="239" y="144"/>
                    <a:pt x="209" y="139"/>
                    <a:pt x="217" y="88"/>
                  </a:cubicBezTo>
                  <a:cubicBezTo>
                    <a:pt x="231" y="0"/>
                    <a:pt x="372" y="0"/>
                    <a:pt x="385" y="88"/>
                  </a:cubicBezTo>
                  <a:cubicBezTo>
                    <a:pt x="393" y="139"/>
                    <a:pt x="364" y="144"/>
                    <a:pt x="347" y="180"/>
                  </a:cubicBezTo>
                  <a:cubicBezTo>
                    <a:pt x="338" y="200"/>
                    <a:pt x="354" y="216"/>
                    <a:pt x="420" y="216"/>
                  </a:cubicBezTo>
                  <a:cubicBezTo>
                    <a:pt x="603" y="216"/>
                    <a:pt x="603" y="216"/>
                    <a:pt x="603" y="216"/>
                  </a:cubicBezTo>
                  <a:cubicBezTo>
                    <a:pt x="603" y="399"/>
                    <a:pt x="603" y="399"/>
                    <a:pt x="603" y="399"/>
                  </a:cubicBezTo>
                  <a:cubicBezTo>
                    <a:pt x="603" y="465"/>
                    <a:pt x="619" y="480"/>
                    <a:pt x="638" y="472"/>
                  </a:cubicBezTo>
                  <a:cubicBezTo>
                    <a:pt x="675" y="455"/>
                    <a:pt x="680" y="425"/>
                    <a:pt x="731" y="433"/>
                  </a:cubicBezTo>
                  <a:cubicBezTo>
                    <a:pt x="819" y="447"/>
                    <a:pt x="819" y="588"/>
                    <a:pt x="731" y="601"/>
                  </a:cubicBezTo>
                  <a:cubicBezTo>
                    <a:pt x="680" y="610"/>
                    <a:pt x="675" y="580"/>
                    <a:pt x="638" y="563"/>
                  </a:cubicBezTo>
                  <a:cubicBezTo>
                    <a:pt x="619" y="554"/>
                    <a:pt x="603" y="570"/>
                    <a:pt x="603" y="636"/>
                  </a:cubicBezTo>
                  <a:cubicBezTo>
                    <a:pt x="603" y="819"/>
                    <a:pt x="603" y="819"/>
                    <a:pt x="603" y="819"/>
                  </a:cubicBezTo>
                  <a:cubicBezTo>
                    <a:pt x="420" y="819"/>
                    <a:pt x="420" y="819"/>
                    <a:pt x="420" y="819"/>
                  </a:cubicBezTo>
                  <a:cubicBezTo>
                    <a:pt x="354" y="819"/>
                    <a:pt x="338" y="803"/>
                    <a:pt x="347" y="784"/>
                  </a:cubicBezTo>
                  <a:cubicBezTo>
                    <a:pt x="364" y="747"/>
                    <a:pt x="393" y="742"/>
                    <a:pt x="385" y="691"/>
                  </a:cubicBezTo>
                  <a:cubicBezTo>
                    <a:pt x="372" y="603"/>
                    <a:pt x="231" y="603"/>
                    <a:pt x="217" y="691"/>
                  </a:cubicBezTo>
                  <a:cubicBezTo>
                    <a:pt x="209" y="742"/>
                    <a:pt x="239" y="747"/>
                    <a:pt x="256" y="784"/>
                  </a:cubicBezTo>
                  <a:cubicBezTo>
                    <a:pt x="264" y="803"/>
                    <a:pt x="249" y="819"/>
                    <a:pt x="183" y="819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0" y="570"/>
                    <a:pt x="16" y="554"/>
                    <a:pt x="35" y="563"/>
                  </a:cubicBezTo>
                  <a:cubicBezTo>
                    <a:pt x="72" y="580"/>
                    <a:pt x="76" y="610"/>
                    <a:pt x="128" y="601"/>
                  </a:cubicBezTo>
                  <a:cubicBezTo>
                    <a:pt x="216" y="588"/>
                    <a:pt x="216" y="447"/>
                    <a:pt x="128" y="433"/>
                  </a:cubicBezTo>
                  <a:cubicBezTo>
                    <a:pt x="76" y="425"/>
                    <a:pt x="72" y="455"/>
                    <a:pt x="35" y="472"/>
                  </a:cubicBezTo>
                  <a:cubicBezTo>
                    <a:pt x="16" y="480"/>
                    <a:pt x="0" y="465"/>
                    <a:pt x="0" y="399"/>
                  </a:cubicBezTo>
                  <a:cubicBezTo>
                    <a:pt x="0" y="216"/>
                    <a:pt x="0" y="216"/>
                    <a:pt x="0" y="216"/>
                  </a:cubicBezTo>
                  <a:lnTo>
                    <a:pt x="183" y="216"/>
                  </a:lnTo>
                  <a:close/>
                </a:path>
              </a:pathLst>
            </a:custGeom>
            <a:solidFill>
              <a:srgbClr val="7F2E3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8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48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48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486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486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486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2" grpId="0" build="p"/>
      <p:bldP spid="1048663" grpId="0" build="p"/>
      <p:bldP spid="10486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文本框 14"/>
          <p:cNvSpPr txBox="1"/>
          <p:nvPr/>
        </p:nvSpPr>
        <p:spPr>
          <a:xfrm>
            <a:off x="4712585" y="2909010"/>
            <a:ext cx="2926079" cy="89154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  <a:endParaRPr lang="zh-CN" altLang="en-US"/>
          </a:p>
        </p:txBody>
      </p:sp>
      <p:sp>
        <p:nvSpPr>
          <p:cNvPr id="1048703" name="文本框 17"/>
          <p:cNvSpPr txBox="1"/>
          <p:nvPr/>
        </p:nvSpPr>
        <p:spPr>
          <a:xfrm>
            <a:off x="4969258" y="3816085"/>
            <a:ext cx="2189480" cy="35814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3C3C3C"/>
                </a:solidFill>
              </a:rPr>
              <a:t>Thank you to listen.</a:t>
            </a:r>
            <a:endParaRPr lang="zh-CN" altLang="en-US" sz="2000" dirty="0">
              <a:solidFill>
                <a:srgbClr val="3C3C3C"/>
              </a:solidFill>
              <a:latin typeface="Kozuka Gothic Pro EL" panose="020B0200000000000000" pitchFamily="34" charset="-128"/>
              <a:ea typeface="Kozuka Gothic Pro EL" panose="020B0200000000000000" pitchFamily="34" charset="-128"/>
              <a:cs typeface="Segoe UI Semilight" panose="020B0402040204020203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4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2" grpId="0"/>
      <p:bldP spid="10487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2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048586" name="Title 1"/>
          <p:cNvSpPr txBox="1"/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48587" name="Oval 9"/>
          <p:cNvSpPr/>
          <p:nvPr/>
        </p:nvSpPr>
        <p:spPr>
          <a:xfrm>
            <a:off x="1183323" y="2531986"/>
            <a:ext cx="1828800" cy="1828800"/>
          </a:xfrm>
          <a:prstGeom prst="ellipse">
            <a:avLst/>
          </a:prstGeom>
          <a:solidFill>
            <a:srgbClr val="7F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sp>
        <p:nvSpPr>
          <p:cNvPr id="1048588" name="Arc 16"/>
          <p:cNvSpPr/>
          <p:nvPr/>
        </p:nvSpPr>
        <p:spPr>
          <a:xfrm>
            <a:off x="1091883" y="2440546"/>
            <a:ext cx="2011680" cy="2011680"/>
          </a:xfrm>
          <a:prstGeom prst="arc">
            <a:avLst>
              <a:gd name="adj1" fmla="val 16200000"/>
              <a:gd name="adj2" fmla="val 12360201"/>
            </a:avLst>
          </a:prstGeom>
          <a:noFill/>
          <a:ln w="38100" cap="rnd">
            <a:solidFill>
              <a:srgbClr val="7F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89" name="Rectangle 19"/>
          <p:cNvSpPr/>
          <p:nvPr/>
        </p:nvSpPr>
        <p:spPr>
          <a:xfrm>
            <a:off x="1142416" y="4708543"/>
            <a:ext cx="1910614" cy="878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655"/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题目介绍</a:t>
            </a:r>
            <a:endParaRPr lang="en-GB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400" dirty="0">
                <a:solidFill>
                  <a:srgbClr val="3C3C3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project</a:t>
            </a:r>
            <a:endParaRPr lang="zh-CN" altLang="en-US"/>
          </a:p>
        </p:txBody>
      </p:sp>
      <p:sp>
        <p:nvSpPr>
          <p:cNvPr id="1048590" name="Oval 25"/>
          <p:cNvSpPr/>
          <p:nvPr/>
        </p:nvSpPr>
        <p:spPr>
          <a:xfrm>
            <a:off x="3881214" y="2531986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048591" name="Arc 26"/>
          <p:cNvSpPr/>
          <p:nvPr/>
        </p:nvSpPr>
        <p:spPr>
          <a:xfrm>
            <a:off x="3789774" y="2440546"/>
            <a:ext cx="2011680" cy="2011680"/>
          </a:xfrm>
          <a:prstGeom prst="arc">
            <a:avLst>
              <a:gd name="adj1" fmla="val 16200000"/>
              <a:gd name="adj2" fmla="val 368271"/>
            </a:avLst>
          </a:prstGeom>
          <a:noFill/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92" name="Rectangle 28"/>
          <p:cNvSpPr/>
          <p:nvPr/>
        </p:nvSpPr>
        <p:spPr>
          <a:xfrm>
            <a:off x="3840307" y="4708543"/>
            <a:ext cx="1910614" cy="878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655"/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计划和预期</a:t>
            </a:r>
            <a:endParaRPr lang="en-GB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400" dirty="0">
                <a:solidFill>
                  <a:srgbClr val="3C3C3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plan </a:t>
            </a:r>
            <a:endParaRPr lang="zh-CN" altLang="en-US"/>
          </a:p>
        </p:txBody>
      </p:sp>
      <p:sp>
        <p:nvSpPr>
          <p:cNvPr id="1048593" name="Oval 30"/>
          <p:cNvSpPr/>
          <p:nvPr/>
        </p:nvSpPr>
        <p:spPr>
          <a:xfrm>
            <a:off x="9276997" y="2531986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</a:p>
        </p:txBody>
      </p:sp>
      <p:sp>
        <p:nvSpPr>
          <p:cNvPr id="1048594" name="Arc 31"/>
          <p:cNvSpPr/>
          <p:nvPr/>
        </p:nvSpPr>
        <p:spPr>
          <a:xfrm>
            <a:off x="9185557" y="2440546"/>
            <a:ext cx="2011680" cy="2011680"/>
          </a:xfrm>
          <a:prstGeom prst="arc">
            <a:avLst>
              <a:gd name="adj1" fmla="val 16200000"/>
              <a:gd name="adj2" fmla="val 14822572"/>
            </a:avLst>
          </a:prstGeom>
          <a:noFill/>
          <a:ln w="38100" cap="rnd"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95" name="Rectangle 33"/>
          <p:cNvSpPr/>
          <p:nvPr/>
        </p:nvSpPr>
        <p:spPr>
          <a:xfrm>
            <a:off x="9236090" y="4708543"/>
            <a:ext cx="1910614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655"/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收获</a:t>
            </a:r>
            <a:endParaRPr lang="en-GB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endParaRPr lang="en-US" sz="1600"/>
          </a:p>
          <a:p>
            <a:pPr algn="ctr"/>
            <a:r>
              <a:rPr lang="en-US" sz="1600"/>
              <a:t>the results</a:t>
            </a:r>
            <a:endParaRPr lang="en-US" altLang="en-US" sz="1600"/>
          </a:p>
        </p:txBody>
      </p:sp>
      <p:sp>
        <p:nvSpPr>
          <p:cNvPr id="1048596" name="Oval 35"/>
          <p:cNvSpPr/>
          <p:nvPr/>
        </p:nvSpPr>
        <p:spPr>
          <a:xfrm>
            <a:off x="6579105" y="2531986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</p:txBody>
      </p:sp>
      <p:sp>
        <p:nvSpPr>
          <p:cNvPr id="1048597" name="Arc 36"/>
          <p:cNvSpPr/>
          <p:nvPr/>
        </p:nvSpPr>
        <p:spPr>
          <a:xfrm>
            <a:off x="6487665" y="2440546"/>
            <a:ext cx="2011680" cy="2011680"/>
          </a:xfrm>
          <a:prstGeom prst="arc">
            <a:avLst>
              <a:gd name="adj1" fmla="val 16200000"/>
              <a:gd name="adj2" fmla="val 7398383"/>
            </a:avLst>
          </a:prstGeom>
          <a:noFill/>
          <a:ln w="38100" cap="rnd"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98" name="Rectangle 38"/>
          <p:cNvSpPr/>
          <p:nvPr/>
        </p:nvSpPr>
        <p:spPr>
          <a:xfrm>
            <a:off x="6538198" y="4708543"/>
            <a:ext cx="1910614" cy="878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655"/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实现过程</a:t>
            </a:r>
            <a:endParaRPr lang="en-GB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400" dirty="0">
                <a:solidFill>
                  <a:srgbClr val="3C3C3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process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04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04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0485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04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04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0485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04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104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0485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104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104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0485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7" grpId="0" animBg="1"/>
      <p:bldP spid="1048588" grpId="0" animBg="1"/>
      <p:bldP spid="1048589" grpId="0"/>
      <p:bldP spid="1048590" grpId="0" animBg="1"/>
      <p:bldP spid="1048591" grpId="0" animBg="1"/>
      <p:bldP spid="1048592" grpId="0"/>
      <p:bldP spid="1048593" grpId="0" animBg="1"/>
      <p:bldP spid="1048594" grpId="0" animBg="1"/>
      <p:bldP spid="1048595" grpId="0"/>
      <p:bldP spid="1048596" grpId="0" animBg="1"/>
      <p:bldP spid="1048597" grpId="0" animBg="1"/>
      <p:bldP spid="10485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 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1048605" name="TextBox 11"/>
          <p:cNvSpPr txBox="1"/>
          <p:nvPr/>
        </p:nvSpPr>
        <p:spPr>
          <a:xfrm>
            <a:off x="4913138" y="2634671"/>
            <a:ext cx="236572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Part.1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048606" name="Subtitle 9"/>
          <p:cNvSpPr txBox="1"/>
          <p:nvPr/>
        </p:nvSpPr>
        <p:spPr>
          <a:xfrm>
            <a:off x="4223792" y="3535330"/>
            <a:ext cx="3744416" cy="704214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120">
              <a:lnSpc>
                <a:spcPct val="100000"/>
              </a:lnSpc>
              <a:spcBef>
                <a:spcPct val="20000"/>
              </a:spcBef>
              <a:buFont typeface="Arial" panose="020B0604020202020204"/>
              <a:buNone/>
              <a:defRPr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defRPr>
            </a:lvl1pPr>
            <a:lvl2pPr marL="108775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2pPr>
            <a:lvl3pPr marL="217487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3pPr>
            <a:lvl4pPr marL="326263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4pPr>
            <a:lvl5pPr marL="434975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5pPr>
            <a:lvl6pPr marL="5437505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25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380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00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题目介绍</a:t>
            </a:r>
            <a:endParaRPr lang="zh-CN" altLang="en-US"/>
          </a:p>
          <a:p>
            <a:pPr algn="ctr"/>
            <a:r>
              <a:rPr lang="en-US" altLang="zh-CN" sz="1400" kern="0" dirty="0">
                <a:solidFill>
                  <a:srgbClr val="3C3C3C"/>
                </a:solidFill>
              </a:rPr>
              <a:t>the project</a:t>
            </a:r>
            <a:endParaRPr lang="en-US" sz="1400" kern="0" dirty="0">
              <a:solidFill>
                <a:srgbClr val="3C3C3C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4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5" grpId="0"/>
      <p:bldP spid="10486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33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048609" name="Title 1"/>
          <p:cNvSpPr txBox="1"/>
          <p:nvPr/>
        </p:nvSpPr>
        <p:spPr>
          <a:xfrm>
            <a:off x="3966210" y="354965"/>
            <a:ext cx="3581400" cy="1125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zh-CN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题目介绍</a:t>
            </a:r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—</a:t>
            </a:r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卷积实现过程</a:t>
            </a:r>
          </a:p>
        </p:txBody>
      </p:sp>
      <p:cxnSp>
        <p:nvCxnSpPr>
          <p:cNvPr id="3145728" name="直接连接符 58"/>
          <p:cNvCxnSpPr/>
          <p:nvPr/>
        </p:nvCxnSpPr>
        <p:spPr>
          <a:xfrm>
            <a:off x="2680633" y="5095185"/>
            <a:ext cx="276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直接连接符 61"/>
          <p:cNvCxnSpPr/>
          <p:nvPr/>
        </p:nvCxnSpPr>
        <p:spPr>
          <a:xfrm>
            <a:off x="6327315" y="5095185"/>
            <a:ext cx="276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直接连接符 64"/>
          <p:cNvCxnSpPr/>
          <p:nvPr/>
        </p:nvCxnSpPr>
        <p:spPr>
          <a:xfrm>
            <a:off x="9616016" y="5095185"/>
            <a:ext cx="276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0" name="Rectangle 5"/>
          <p:cNvSpPr>
            <a:spLocks noChangeArrowheads="1"/>
          </p:cNvSpPr>
          <p:nvPr/>
        </p:nvSpPr>
        <p:spPr bwMode="auto">
          <a:xfrm>
            <a:off x="897867" y="2080368"/>
            <a:ext cx="3474141" cy="2201575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id-ID" altLang="en-US" sz="5400">
              <a:solidFill>
                <a:srgbClr val="FFFFFF"/>
              </a:solidFill>
            </a:endParaRPr>
          </a:p>
        </p:txBody>
      </p:sp>
      <p:sp>
        <p:nvSpPr>
          <p:cNvPr id="1048611" name="Rectangle 6"/>
          <p:cNvSpPr>
            <a:spLocks noChangeArrowheads="1"/>
          </p:cNvSpPr>
          <p:nvPr/>
        </p:nvSpPr>
        <p:spPr bwMode="auto">
          <a:xfrm>
            <a:off x="7803381" y="2048904"/>
            <a:ext cx="3474141" cy="2368189"/>
          </a:xfrm>
          <a:prstGeom prst="rect">
            <a:avLst/>
          </a:prstGeom>
          <a:solidFill>
            <a:srgbClr val="7F2E30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id-ID" altLang="en-US">
              <a:solidFill>
                <a:srgbClr val="FFFFFF"/>
              </a:solidFill>
            </a:endParaRPr>
          </a:p>
        </p:txBody>
      </p:sp>
      <p:sp>
        <p:nvSpPr>
          <p:cNvPr id="1048612" name="TextBox 13"/>
          <p:cNvSpPr txBox="1">
            <a:spLocks noChangeArrowheads="1"/>
          </p:cNvSpPr>
          <p:nvPr/>
        </p:nvSpPr>
        <p:spPr bwMode="auto">
          <a:xfrm>
            <a:off x="1269588" y="2551302"/>
            <a:ext cx="2581937" cy="36893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涵盖知识点</a:t>
            </a:r>
          </a:p>
        </p:txBody>
      </p:sp>
      <p:sp>
        <p:nvSpPr>
          <p:cNvPr id="1048613" name="TextBox 13"/>
          <p:cNvSpPr txBox="1">
            <a:spLocks noChangeArrowheads="1"/>
          </p:cNvSpPr>
          <p:nvPr/>
        </p:nvSpPr>
        <p:spPr bwMode="auto">
          <a:xfrm>
            <a:off x="1506817" y="2924933"/>
            <a:ext cx="2257663" cy="787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连续时间LTI系统的卷积；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卷积积分的图示法和性质；Python的基础编程</a:t>
            </a:r>
          </a:p>
        </p:txBody>
      </p:sp>
      <p:sp>
        <p:nvSpPr>
          <p:cNvPr id="1048614" name="TextBox 13"/>
          <p:cNvSpPr txBox="1">
            <a:spLocks noChangeArrowheads="1"/>
          </p:cNvSpPr>
          <p:nvPr/>
        </p:nvSpPr>
        <p:spPr bwMode="auto">
          <a:xfrm>
            <a:off x="8340472" y="2440264"/>
            <a:ext cx="2513797" cy="3073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大作业要求</a:t>
            </a:r>
          </a:p>
        </p:txBody>
      </p:sp>
      <p:sp>
        <p:nvSpPr>
          <p:cNvPr id="1048615" name="TextBox 13"/>
          <p:cNvSpPr txBox="1">
            <a:spLocks noChangeArrowheads="1"/>
          </p:cNvSpPr>
          <p:nvPr/>
        </p:nvSpPr>
        <p:spPr bwMode="auto">
          <a:xfrm>
            <a:off x="8074903" y="2717099"/>
            <a:ext cx="3046984" cy="137731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包含连续卷积和离散卷积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用动画模式说明卷积实现过程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用多种方式说明卷积过程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要么用PYTHON语言实现，设计对应GUI；要么用网页实现</a:t>
            </a:r>
          </a:p>
        </p:txBody>
      </p:sp>
      <p:pic>
        <p:nvPicPr>
          <p:cNvPr id="2097155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2163" y="2049007"/>
            <a:ext cx="3445132" cy="2264292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1048618" name="TextBox 11"/>
          <p:cNvSpPr txBox="1"/>
          <p:nvPr/>
        </p:nvSpPr>
        <p:spPr>
          <a:xfrm>
            <a:off x="4913138" y="2634671"/>
            <a:ext cx="236572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Part.2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048619" name="Subtitle 9"/>
          <p:cNvSpPr txBox="1"/>
          <p:nvPr/>
        </p:nvSpPr>
        <p:spPr>
          <a:xfrm>
            <a:off x="4223792" y="3535330"/>
            <a:ext cx="3744416" cy="704214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120">
              <a:lnSpc>
                <a:spcPct val="100000"/>
              </a:lnSpc>
              <a:spcBef>
                <a:spcPct val="20000"/>
              </a:spcBef>
              <a:buFont typeface="Arial" panose="020B0604020202020204"/>
              <a:buNone/>
              <a:defRPr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defRPr>
            </a:lvl1pPr>
            <a:lvl2pPr marL="108775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2pPr>
            <a:lvl3pPr marL="217487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3pPr>
            <a:lvl4pPr marL="326263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4pPr>
            <a:lvl5pPr marL="434975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5pPr>
            <a:lvl6pPr marL="5437505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25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380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00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计划和预期</a:t>
            </a:r>
            <a:endParaRPr lang="zh-CN" altLang="en-US"/>
          </a:p>
          <a:p>
            <a:pPr algn="ctr"/>
            <a:r>
              <a:rPr lang="en-US" altLang="zh-CN" sz="1400" kern="0" dirty="0">
                <a:solidFill>
                  <a:srgbClr val="3C3C3C"/>
                </a:solidFill>
              </a:rPr>
              <a:t>the plan</a:t>
            </a:r>
            <a:endParaRPr lang="en-US" sz="1400" kern="0" dirty="0">
              <a:solidFill>
                <a:srgbClr val="3C3C3C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4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8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8" grpId="0"/>
      <p:bldP spid="10486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Rectangle 10"/>
          <p:cNvSpPr/>
          <p:nvPr/>
        </p:nvSpPr>
        <p:spPr>
          <a:xfrm>
            <a:off x="5529326" y="1493873"/>
            <a:ext cx="6667500" cy="2329416"/>
          </a:xfrm>
          <a:prstGeom prst="rect">
            <a:avLst/>
          </a:prstGeom>
          <a:solidFill>
            <a:srgbClr val="7F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25" name="Rectangle 12"/>
          <p:cNvSpPr/>
          <p:nvPr/>
        </p:nvSpPr>
        <p:spPr>
          <a:xfrm>
            <a:off x="5524500" y="3823290"/>
            <a:ext cx="6667500" cy="45720"/>
          </a:xfrm>
          <a:prstGeom prst="rect">
            <a:avLst/>
          </a:prstGeom>
          <a:solidFill>
            <a:srgbClr val="50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26" name="Rectangle 13"/>
          <p:cNvSpPr/>
          <p:nvPr/>
        </p:nvSpPr>
        <p:spPr>
          <a:xfrm>
            <a:off x="0" y="3823290"/>
            <a:ext cx="5522976" cy="45720"/>
          </a:xfrm>
          <a:prstGeom prst="rect">
            <a:avLst/>
          </a:prstGeom>
          <a:solidFill>
            <a:srgbClr val="50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28" name="Rectangle 30"/>
          <p:cNvSpPr/>
          <p:nvPr/>
        </p:nvSpPr>
        <p:spPr>
          <a:xfrm>
            <a:off x="6387494" y="1727069"/>
            <a:ext cx="5346263" cy="1876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9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 defTabSz="1176655"/>
            <a:endParaRPr lang="zh-CN" altLang="zh-CN" sz="1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defTabSz="1176655" fontAlgn="auto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一、</a:t>
            </a:r>
            <a:r>
              <a:rPr lang="en-US" altLang="zh-CN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VS</a:t>
            </a:r>
            <a:r>
              <a:rPr lang="zh-CN" altLang="en-US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配置</a:t>
            </a:r>
            <a:r>
              <a:rPr lang="en-US" altLang="zh-CN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python</a:t>
            </a:r>
            <a:r>
              <a:rPr lang="zh-CN" altLang="en-US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环境</a:t>
            </a:r>
            <a:r>
              <a:rPr lang="en-US" altLang="zh-CN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</a:p>
          <a:p>
            <a:pPr algn="l" defTabSz="1176655" fontAlgn="auto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二、通过</a:t>
            </a:r>
            <a:r>
              <a:rPr lang="en-US" altLang="zh-CN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matplotlib</a:t>
            </a:r>
            <a:r>
              <a:rPr lang="zh-CN" altLang="en-US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辅助生成动画</a:t>
            </a:r>
            <a:endParaRPr lang="en-US" altLang="zh-CN" sz="1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 defTabSz="1176655" fontAlgn="auto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三、用</a:t>
            </a:r>
            <a:r>
              <a:rPr lang="en-US" altLang="zh-CN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python</a:t>
            </a:r>
            <a:r>
              <a:rPr lang="zh-CN" altLang="en-US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编程实现功能</a:t>
            </a:r>
          </a:p>
          <a:p>
            <a:pPr algn="l" defTabSz="1176655" fontAlgn="auto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四、用</a:t>
            </a:r>
            <a:r>
              <a:rPr lang="en-US" altLang="zh-CN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ImageMagick</a:t>
            </a:r>
            <a:r>
              <a:rPr lang="zh-CN" altLang="en-US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导出</a:t>
            </a:r>
            <a:r>
              <a:rPr lang="en-US" altLang="zh-CN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GIF</a:t>
            </a:r>
          </a:p>
          <a:p>
            <a:pPr algn="l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zh-CN" altLang="en-US"/>
          </a:p>
        </p:txBody>
      </p:sp>
      <p:pic>
        <p:nvPicPr>
          <p:cNvPr id="2097157" name="图片 18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048629" name="Title 1"/>
          <p:cNvSpPr txBox="1"/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zh-CN" altLang="zh-CN" sz="28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设计思路</a:t>
            </a:r>
            <a:endParaRPr lang="en-GB" altLang="zh-CN" sz="28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097158" name="图片 2"/>
          <p:cNvPicPr>
            <a:picLocks noChangeAspect="1"/>
          </p:cNvPicPr>
          <p:nvPr/>
        </p:nvPicPr>
        <p:blipFill rotWithShape="1">
          <a:blip r:embed="rId4" cstate="screen"/>
          <a:srcRect b="-28865"/>
          <a:stretch>
            <a:fillRect/>
          </a:stretch>
        </p:blipFill>
        <p:spPr>
          <a:xfrm>
            <a:off x="0" y="1493874"/>
            <a:ext cx="5522913" cy="3001800"/>
          </a:xfrm>
          <a:prstGeom prst="rect">
            <a:avLst/>
          </a:prstGeom>
        </p:spPr>
      </p:pic>
      <p:graphicFrame>
        <p:nvGraphicFramePr>
          <p:cNvPr id="2" name="表格 0"/>
          <p:cNvGraphicFramePr/>
          <p:nvPr/>
        </p:nvGraphicFramePr>
        <p:xfrm>
          <a:off x="1720850" y="4652010"/>
          <a:ext cx="937133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7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3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使用软件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参考资料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  <a:sym typeface="+mn-ea"/>
                        </a:rPr>
                        <a:t>python3.7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python语言基础及使用入门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  <a:sym typeface="+mn-ea"/>
                        </a:rPr>
                        <a:t>matplotlib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python基础教程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  <a:sym typeface="+mn-ea"/>
                        </a:rPr>
                        <a:t>ImageMagick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python在电子信息课程中的应用以及其他网络资料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048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048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048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1048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048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048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048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048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048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04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104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4" grpId="0" bldLvl="0" animBg="1"/>
      <p:bldP spid="1048625" grpId="0" animBg="1"/>
      <p:bldP spid="1048626" grpId="0" animBg="1"/>
      <p:bldP spid="104862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图片 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1048635" name="TextBox 11"/>
          <p:cNvSpPr txBox="1"/>
          <p:nvPr/>
        </p:nvSpPr>
        <p:spPr>
          <a:xfrm>
            <a:off x="4913138" y="2634671"/>
            <a:ext cx="236572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Part.3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048636" name="Subtitle 9"/>
          <p:cNvSpPr txBox="1"/>
          <p:nvPr/>
        </p:nvSpPr>
        <p:spPr>
          <a:xfrm>
            <a:off x="4223792" y="3535330"/>
            <a:ext cx="3744416" cy="704214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120">
              <a:lnSpc>
                <a:spcPct val="100000"/>
              </a:lnSpc>
              <a:spcBef>
                <a:spcPct val="20000"/>
              </a:spcBef>
              <a:buFont typeface="Arial" panose="020B0604020202020204"/>
              <a:buNone/>
              <a:defRPr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defRPr>
            </a:lvl1pPr>
            <a:lvl2pPr marL="108775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2pPr>
            <a:lvl3pPr marL="217487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3pPr>
            <a:lvl4pPr marL="326263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4pPr>
            <a:lvl5pPr marL="434975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5pPr>
            <a:lvl6pPr marL="5437505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25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380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00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实现过程</a:t>
            </a:r>
            <a:endParaRPr lang="zh-CN" altLang="en-US"/>
          </a:p>
          <a:p>
            <a:pPr algn="ctr"/>
            <a:r>
              <a:rPr lang="en-US" altLang="zh-CN" sz="1400" kern="0" dirty="0">
                <a:solidFill>
                  <a:srgbClr val="3C3C3C"/>
                </a:solidFill>
              </a:rPr>
              <a:t>the process</a:t>
            </a:r>
            <a:endParaRPr lang="en-US" sz="1400" kern="0" dirty="0">
              <a:solidFill>
                <a:srgbClr val="3C3C3C"/>
              </a:solidFill>
            </a:endParaRPr>
          </a:p>
        </p:txBody>
      </p:sp>
      <p:sp>
        <p:nvSpPr>
          <p:cNvPr id="2" name="文本框 0"/>
          <p:cNvSpPr txBox="1"/>
          <p:nvPr/>
        </p:nvSpPr>
        <p:spPr>
          <a:xfrm>
            <a:off x="4912995" y="5257165"/>
            <a:ext cx="9291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hlinkClick r:id="rId5"/>
              </a:rPr>
              <a:t>卷积实现过程-网页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  <a:hlinkClick r:id="rId6" action="ppaction://hlinkfile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4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8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5" grpId="0"/>
      <p:bldP spid="10486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矩形 7"/>
          <p:cNvSpPr>
            <a:spLocks noChangeArrowheads="1"/>
          </p:cNvSpPr>
          <p:nvPr/>
        </p:nvSpPr>
        <p:spPr bwMode="auto">
          <a:xfrm>
            <a:off x="7545848" y="1981200"/>
            <a:ext cx="3917911" cy="3066257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</a:endParaRPr>
          </a:p>
        </p:txBody>
      </p:sp>
      <p:sp>
        <p:nvSpPr>
          <p:cNvPr id="1048641" name="TextBox 13"/>
          <p:cNvSpPr txBox="1">
            <a:spLocks noChangeArrowheads="1"/>
          </p:cNvSpPr>
          <p:nvPr/>
        </p:nvSpPr>
        <p:spPr bwMode="auto">
          <a:xfrm>
            <a:off x="8613140" y="2898140"/>
            <a:ext cx="2202180" cy="2768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ython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</a:t>
            </a:r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代码展示</a:t>
            </a:r>
          </a:p>
        </p:txBody>
      </p:sp>
      <p:sp>
        <p:nvSpPr>
          <p:cNvPr id="1048642" name="TextBox 13"/>
          <p:cNvSpPr txBox="1">
            <a:spLocks noChangeArrowheads="1"/>
          </p:cNvSpPr>
          <p:nvPr/>
        </p:nvSpPr>
        <p:spPr bwMode="auto">
          <a:xfrm>
            <a:off x="8613354" y="3326190"/>
            <a:ext cx="1802904" cy="1015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A team is an association or collection of individuals, whether natural persons</a:t>
            </a:r>
            <a:endParaRPr lang="en-US" altLang="zh-CN" sz="1400" kern="0" noProof="1">
              <a:solidFill>
                <a:schemeClr val="bg1"/>
              </a:solidFill>
            </a:endParaRPr>
          </a:p>
        </p:txBody>
      </p:sp>
      <p:pic>
        <p:nvPicPr>
          <p:cNvPr id="2097162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33" y="1981200"/>
            <a:ext cx="6705532" cy="3066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3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048643" name="Title 1"/>
          <p:cNvSpPr txBox="1"/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zh-CN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实现过程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22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0" y="493612"/>
            <a:ext cx="12192000" cy="699541"/>
          </a:xfrm>
          <a:prstGeom prst="rect">
            <a:avLst/>
          </a:prstGeom>
        </p:spPr>
      </p:pic>
      <p:sp>
        <p:nvSpPr>
          <p:cNvPr id="1048646" name="Title 1"/>
          <p:cNvSpPr txBox="1"/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655"/>
            <a:r>
              <a:rPr lang="zh-CN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48647" name="文本框 1048646"/>
          <p:cNvSpPr txBox="1"/>
          <p:nvPr/>
        </p:nvSpPr>
        <p:spPr>
          <a:xfrm rot="21600000">
            <a:off x="606568" y="1322967"/>
            <a:ext cx="5761180" cy="575437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sz="2300">
                <a:solidFill>
                  <a:srgbClr val="000000"/>
                </a:solidFill>
              </a:rPr>
              <a:t>fig, ax = plt.subplots() </a:t>
            </a:r>
          </a:p>
          <a:p>
            <a:r>
              <a:rPr lang="zh-CN" sz="2300">
                <a:solidFill>
                  <a:srgbClr val="000000"/>
                </a:solidFill>
              </a:rPr>
              <a:t>#建立一个fig对象，建立一个axis1对象</a:t>
            </a:r>
          </a:p>
          <a:p>
            <a:r>
              <a:rPr lang="zh-CN" sz="2300">
                <a:solidFill>
                  <a:srgbClr val="000000"/>
                </a:solidFill>
              </a:rPr>
              <a:t>ax = plt.gca() </a:t>
            </a:r>
          </a:p>
          <a:p>
            <a:endParaRPr lang="zh-CN" sz="2300">
              <a:solidFill>
                <a:srgbClr val="000000"/>
              </a:solidFill>
            </a:endParaRPr>
          </a:p>
          <a:p>
            <a:r>
              <a:rPr lang="zh-CN" sz="2300">
                <a:solidFill>
                  <a:srgbClr val="000000"/>
                </a:solidFill>
              </a:rPr>
              <a:t>plt.rcParams['font.sans-serif']=['SimHei']</a:t>
            </a:r>
          </a:p>
          <a:p>
            <a:r>
              <a:rPr lang="zh-CN" sz="2300">
                <a:solidFill>
                  <a:srgbClr val="000000"/>
                </a:solidFill>
              </a:rPr>
              <a:t>plt.rcParams['axes.unicode_minus']=False</a:t>
            </a:r>
          </a:p>
          <a:p>
            <a:r>
              <a:rPr lang="zh-CN" sz="2300">
                <a:solidFill>
                  <a:srgbClr val="000000"/>
                </a:solidFill>
              </a:rPr>
              <a:t>ax.set(xlim=[-5, 5], ylim=[0, 4], title='卷积信号动画演示',</a:t>
            </a:r>
          </a:p>
          <a:p>
            <a:r>
              <a:rPr lang="zh-CN" sz="2300">
                <a:solidFill>
                  <a:srgbClr val="000000"/>
                </a:solidFill>
              </a:rPr>
              <a:t>       ylabel='Y-轴', xlabel='X-轴')</a:t>
            </a:r>
          </a:p>
          <a:p>
            <a:endParaRPr lang="zh-CN" sz="2300">
              <a:solidFill>
                <a:srgbClr val="000000"/>
              </a:solidFill>
            </a:endParaRPr>
          </a:p>
          <a:p>
            <a:r>
              <a:rPr lang="zh-CN" sz="2300">
                <a:solidFill>
                  <a:srgbClr val="000000"/>
                </a:solidFill>
              </a:rPr>
              <a:t>ax.spines['right'].set_color('none')</a:t>
            </a:r>
          </a:p>
          <a:p>
            <a:r>
              <a:rPr lang="zh-CN" sz="2300">
                <a:solidFill>
                  <a:srgbClr val="000000"/>
                </a:solidFill>
              </a:rPr>
              <a:t>ax.spines['top'].set_color('none')</a:t>
            </a:r>
          </a:p>
          <a:p>
            <a:endParaRPr lang="zh-CN" sz="2300">
              <a:solidFill>
                <a:srgbClr val="000000"/>
              </a:solidFill>
            </a:endParaRPr>
          </a:p>
          <a:p>
            <a:r>
              <a:rPr lang="zh-CN" sz="2300">
                <a:solidFill>
                  <a:srgbClr val="000000"/>
                </a:solidFill>
              </a:rPr>
              <a:t>ax.xaxis.set_ticks_position('bottom')</a:t>
            </a:r>
          </a:p>
          <a:p>
            <a:r>
              <a:rPr lang="zh-CN" sz="2300">
                <a:solidFill>
                  <a:srgbClr val="000000"/>
                </a:solidFill>
              </a:rPr>
              <a:t>ax.spines['bottom'].set_position(('data', 0))</a:t>
            </a:r>
          </a:p>
          <a:p>
            <a:endParaRPr lang="zh-CN" sz="2300">
              <a:solidFill>
                <a:srgbClr val="000000"/>
              </a:solidFill>
            </a:endParaRPr>
          </a:p>
        </p:txBody>
      </p:sp>
      <p:sp>
        <p:nvSpPr>
          <p:cNvPr id="1048648" name="文本框 1048647"/>
          <p:cNvSpPr txBox="1"/>
          <p:nvPr/>
        </p:nvSpPr>
        <p:spPr>
          <a:xfrm>
            <a:off x="6367693" y="1322966"/>
            <a:ext cx="5824307" cy="54006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sz="2300">
                <a:solidFill>
                  <a:srgbClr val="000000"/>
                </a:solidFill>
                <a:sym typeface="+mn-ea"/>
              </a:rPr>
              <a:t>ax.yaxis.set_ticks_position('left')</a:t>
            </a:r>
            <a:endParaRPr lang="zh-CN" sz="2300">
              <a:solidFill>
                <a:srgbClr val="000000"/>
              </a:solidFill>
            </a:endParaRPr>
          </a:p>
          <a:p>
            <a:r>
              <a:rPr lang="zh-CN" sz="2300">
                <a:solidFill>
                  <a:srgbClr val="000000"/>
                </a:solidFill>
                <a:sym typeface="+mn-ea"/>
              </a:rPr>
              <a:t>ax.spines['left'].set_position(('data', 0))</a:t>
            </a:r>
            <a:endParaRPr lang="zh-CN" sz="2300">
              <a:solidFill>
                <a:srgbClr val="000000"/>
              </a:solidFill>
            </a:endParaRPr>
          </a:p>
          <a:p>
            <a:r>
              <a:rPr lang="zh-CN" sz="2300">
                <a:solidFill>
                  <a:srgbClr val="000000"/>
                </a:solidFill>
                <a:sym typeface="+mn-ea"/>
              </a:rPr>
              <a:t>#获取指定的x区间的数据</a:t>
            </a:r>
            <a:endParaRPr lang="zh-CN" sz="2300">
              <a:solidFill>
                <a:srgbClr val="000000"/>
              </a:solidFill>
            </a:endParaRPr>
          </a:p>
          <a:p>
            <a:endParaRPr lang="zh-CN" sz="2300">
              <a:solidFill>
                <a:srgbClr val="000000"/>
              </a:solidFill>
            </a:endParaRPr>
          </a:p>
          <a:p>
            <a:r>
              <a:rPr lang="zh-CN" sz="2300">
                <a:solidFill>
                  <a:srgbClr val="000000"/>
                </a:solidFill>
                <a:sym typeface="+mn-ea"/>
              </a:rPr>
              <a:t>x = np.linspace(-1, 1, 1000)</a:t>
            </a:r>
            <a:endParaRPr lang="zh-CN" sz="2300">
              <a:solidFill>
                <a:srgbClr val="000000"/>
              </a:solidFill>
            </a:endParaRPr>
          </a:p>
          <a:p>
            <a:r>
              <a:rPr lang="zh-CN" sz="2300">
                <a:solidFill>
                  <a:srgbClr val="000000"/>
                </a:solidFill>
                <a:sym typeface="+mn-ea"/>
              </a:rPr>
              <a:t>x1 = np.linspace(-8, 1, 1000)</a:t>
            </a:r>
            <a:endParaRPr lang="zh-CN" sz="2300">
              <a:solidFill>
                <a:srgbClr val="000000"/>
              </a:solidFill>
            </a:endParaRPr>
          </a:p>
          <a:p>
            <a:r>
              <a:rPr lang="zh-CN" sz="2300">
                <a:solidFill>
                  <a:srgbClr val="000000"/>
                </a:solidFill>
                <a:sym typeface="+mn-ea"/>
              </a:rPr>
              <a:t>x_data, y_data = [], []</a:t>
            </a:r>
            <a:endParaRPr lang="zh-CN" sz="2300">
              <a:solidFill>
                <a:srgbClr val="000000"/>
              </a:solidFill>
            </a:endParaRPr>
          </a:p>
          <a:p>
            <a:r>
              <a:rPr lang="zh-CN" sz="2300">
                <a:solidFill>
                  <a:srgbClr val="000000"/>
                </a:solidFill>
                <a:sym typeface="+mn-ea"/>
              </a:rPr>
              <a:t>y = x1/x1        #控制固定函数</a:t>
            </a:r>
            <a:endParaRPr lang="zh-CN" sz="2300">
              <a:solidFill>
                <a:srgbClr val="000000"/>
              </a:solidFill>
            </a:endParaRPr>
          </a:p>
          <a:p>
            <a:r>
              <a:rPr lang="zh-CN" sz="2300">
                <a:solidFill>
                  <a:srgbClr val="000000"/>
                </a:solidFill>
                <a:sym typeface="+mn-ea"/>
              </a:rPr>
              <a:t>y[0] = 0</a:t>
            </a:r>
            <a:endParaRPr lang="zh-CN" sz="2300">
              <a:solidFill>
                <a:srgbClr val="000000"/>
              </a:solidFill>
            </a:endParaRPr>
          </a:p>
          <a:p>
            <a:r>
              <a:rPr lang="zh-CN" sz="2300">
                <a:solidFill>
                  <a:srgbClr val="000000"/>
                </a:solidFill>
                <a:sym typeface="+mn-ea"/>
              </a:rPr>
              <a:t>y[-1] = 0</a:t>
            </a:r>
            <a:endParaRPr lang="zh-CN" sz="2300">
              <a:solidFill>
                <a:srgbClr val="000000"/>
              </a:solidFill>
            </a:endParaRPr>
          </a:p>
          <a:p>
            <a:r>
              <a:rPr lang="zh-CN" sz="2300">
                <a:solidFill>
                  <a:srgbClr val="000000"/>
                </a:solidFill>
                <a:sym typeface="+mn-ea"/>
              </a:rPr>
              <a:t>ax.plot(x, y, "red")</a:t>
            </a:r>
            <a:endParaRPr lang="zh-CN" sz="2300">
              <a:solidFill>
                <a:srgbClr val="000000"/>
              </a:solidFill>
            </a:endParaRPr>
          </a:p>
          <a:p>
            <a:r>
              <a:rPr lang="zh-CN" sz="2300">
                <a:solidFill>
                  <a:srgbClr val="000000"/>
                </a:solidFill>
                <a:sym typeface="+mn-ea"/>
              </a:rPr>
              <a:t>def init():</a:t>
            </a:r>
            <a:endParaRPr lang="zh-CN" sz="2300">
              <a:solidFill>
                <a:srgbClr val="000000"/>
              </a:solidFill>
            </a:endParaRPr>
          </a:p>
          <a:p>
            <a:r>
              <a:rPr lang="zh-CN" sz="2300">
                <a:solidFill>
                  <a:srgbClr val="000000"/>
                </a:solidFill>
                <a:sym typeface="+mn-ea"/>
              </a:rPr>
              <a:t>    y1 = x1/x1</a:t>
            </a:r>
            <a:endParaRPr lang="zh-CN" sz="2300">
              <a:solidFill>
                <a:srgbClr val="000000"/>
              </a:solidFill>
            </a:endParaRPr>
          </a:p>
          <a:p>
            <a:r>
              <a:rPr lang="zh-CN" sz="2300">
                <a:solidFill>
                  <a:srgbClr val="000000"/>
                </a:solidFill>
                <a:sym typeface="+mn-ea"/>
              </a:rPr>
              <a:t>    line.set_data(x1,y1)</a:t>
            </a:r>
            <a:endParaRPr lang="zh-CN" sz="2300">
              <a:solidFill>
                <a:srgbClr val="000000"/>
              </a:solidFill>
            </a:endParaRPr>
          </a:p>
          <a:p>
            <a:r>
              <a:rPr lang="zh-CN" sz="2300">
                <a:solidFill>
                  <a:srgbClr val="000000"/>
                </a:solidFill>
                <a:sym typeface="+mn-ea"/>
              </a:rPr>
              <a:t>    </a:t>
            </a:r>
            <a:r>
              <a:rPr lang="en-US" altLang="zh-CN" sz="2300">
                <a:solidFill>
                  <a:srgbClr val="000000"/>
                </a:solidFill>
                <a:sym typeface="+mn-ea"/>
              </a:rPr>
              <a:t>…………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8|4.7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8"/>
</p:tagLst>
</file>

<file path=ppt/theme/theme1.xml><?xml version="1.0" encoding="utf-8"?>
<a:theme xmlns:a="http://schemas.openxmlformats.org/drawingml/2006/main" name="第一PPT，www.1ppt.com">
  <a:themeElements>
    <a:clrScheme name="Single Blue">
      <a:dk1>
        <a:sysClr val="windowText" lastClr="000000"/>
      </a:dk1>
      <a:lt1>
        <a:sysClr val="window" lastClr="FFFFFF"/>
      </a:lt1>
      <a:dk2>
        <a:srgbClr val="231D1F"/>
      </a:dk2>
      <a:lt2>
        <a:srgbClr val="ECF0F1"/>
      </a:lt2>
      <a:accent1>
        <a:srgbClr val="4B7FA7"/>
      </a:accent1>
      <a:accent2>
        <a:srgbClr val="4B7FA7"/>
      </a:accent2>
      <a:accent3>
        <a:srgbClr val="4B7FA7"/>
      </a:accent3>
      <a:accent4>
        <a:srgbClr val="4B7FA7"/>
      </a:accent4>
      <a:accent5>
        <a:srgbClr val="4B7FA7"/>
      </a:accent5>
      <a:accent6>
        <a:srgbClr val="4B7FA7"/>
      </a:accent6>
      <a:hlink>
        <a:srgbClr val="4B7FA7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685</Words>
  <Application>Microsoft Office PowerPoint</Application>
  <PresentationFormat>宽屏</PresentationFormat>
  <Paragraphs>111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Adobe Garamond Pro Bold</vt:lpstr>
      <vt:lpstr>Kozuka Gothic Pro EL</vt:lpstr>
      <vt:lpstr>Montserrat</vt:lpstr>
      <vt:lpstr>Roboto</vt:lpstr>
      <vt:lpstr>方正兰亭超细黑简体</vt:lpstr>
      <vt:lpstr>方正兰亭黑_GBK</vt:lpstr>
      <vt:lpstr>华文细黑</vt:lpstr>
      <vt:lpstr>微软雅黑</vt:lpstr>
      <vt:lpstr>幼圆</vt:lpstr>
      <vt:lpstr>Arial</vt:lpstr>
      <vt:lpstr>Calibri</vt:lpstr>
      <vt:lpstr>Calibri Light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</dc:title>
  <dc:creator>第一PPT</dc:creator>
  <cp:lastModifiedBy>木 子易</cp:lastModifiedBy>
  <cp:revision>11</cp:revision>
  <dcterms:created xsi:type="dcterms:W3CDTF">2019-01-03T05:14:00Z</dcterms:created>
  <dcterms:modified xsi:type="dcterms:W3CDTF">2019-01-09T16:41:38Z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