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66" r:id="rId13"/>
    <p:sldId id="273" r:id="rId14"/>
    <p:sldId id="268" r:id="rId15"/>
    <p:sldId id="269" r:id="rId16"/>
    <p:sldId id="270" r:id="rId17"/>
    <p:sldId id="271" r:id="rId18"/>
    <p:sldId id="274" r:id="rId19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1408-DAAF-4325-9708-5495A16CF9EA}" type="datetimeFigureOut">
              <a:rPr lang="hu-HU" smtClean="0"/>
              <a:t>2023. 10. 11.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48A0-F96C-47CB-A0F7-6574463944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28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1408-DAAF-4325-9708-5495A16CF9EA}" type="datetimeFigureOut">
              <a:rPr lang="hu-HU" smtClean="0"/>
              <a:t>2023. 10. 11.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48A0-F96C-47CB-A0F7-6574463944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69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1408-DAAF-4325-9708-5495A16CF9EA}" type="datetimeFigureOut">
              <a:rPr lang="hu-HU" smtClean="0"/>
              <a:t>2023. 10. 11.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48A0-F96C-47CB-A0F7-6574463944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9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1408-DAAF-4325-9708-5495A16CF9EA}" type="datetimeFigureOut">
              <a:rPr lang="hu-HU" smtClean="0"/>
              <a:t>2023. 10. 11.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48A0-F96C-47CB-A0F7-6574463944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816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1408-DAAF-4325-9708-5495A16CF9EA}" type="datetimeFigureOut">
              <a:rPr lang="hu-HU" smtClean="0"/>
              <a:t>2023. 10. 11.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48A0-F96C-47CB-A0F7-6574463944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217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1408-DAAF-4325-9708-5495A16CF9EA}" type="datetimeFigureOut">
              <a:rPr lang="hu-HU" smtClean="0"/>
              <a:t>2023. 10. 11.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48A0-F96C-47CB-A0F7-6574463944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18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1408-DAAF-4325-9708-5495A16CF9EA}" type="datetimeFigureOut">
              <a:rPr lang="hu-HU" smtClean="0"/>
              <a:t>2023. 10. 11.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48A0-F96C-47CB-A0F7-6574463944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539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1408-DAAF-4325-9708-5495A16CF9EA}" type="datetimeFigureOut">
              <a:rPr lang="hu-HU" smtClean="0"/>
              <a:t>2023. 10. 11.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48A0-F96C-47CB-A0F7-6574463944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495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1408-DAAF-4325-9708-5495A16CF9EA}" type="datetimeFigureOut">
              <a:rPr lang="hu-HU" smtClean="0"/>
              <a:t>2023. 10. 11.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48A0-F96C-47CB-A0F7-6574463944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11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1408-DAAF-4325-9708-5495A16CF9EA}" type="datetimeFigureOut">
              <a:rPr lang="hu-HU" smtClean="0"/>
              <a:t>2023. 10. 11.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48A0-F96C-47CB-A0F7-6574463944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320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1408-DAAF-4325-9708-5495A16CF9EA}" type="datetimeFigureOut">
              <a:rPr lang="hu-HU" smtClean="0"/>
              <a:t>2023. 10. 11.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48A0-F96C-47CB-A0F7-6574463944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997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1408-DAAF-4325-9708-5495A16CF9EA}" type="datetimeFigureOut">
              <a:rPr lang="hu-HU" smtClean="0"/>
              <a:t>2023. 10. 11.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448A0-F96C-47CB-A0F7-6574463944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50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u-HU" sz="3200" b="1" dirty="0" smtClean="0"/>
              <a:t>DNS-nyelvmodellek és </a:t>
            </a:r>
            <a:r>
              <a:rPr lang="hu-HU" sz="3200" b="1" dirty="0" err="1" smtClean="0"/>
              <a:t>bioinformatika</a:t>
            </a:r>
            <a:r>
              <a:rPr lang="hu-HU" sz="3200" b="1" dirty="0" smtClean="0"/>
              <a:t> a rezisztens kórokozók elleni küzdelemben</a:t>
            </a:r>
            <a:endParaRPr lang="hu-HU" sz="3200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67644" y="4299942"/>
            <a:ext cx="6400800" cy="504056"/>
          </a:xfrm>
        </p:spPr>
        <p:txBody>
          <a:bodyPr>
            <a:normAutofit fontScale="70000" lnSpcReduction="20000"/>
          </a:bodyPr>
          <a:lstStyle/>
          <a:p>
            <a:r>
              <a:rPr lang="hu-HU" dirty="0" smtClean="0"/>
              <a:t>Informatikai Szakmai Napok, </a:t>
            </a:r>
            <a:r>
              <a:rPr lang="hu-HU" dirty="0" smtClean="0"/>
              <a:t>Debrecen, 2023.10.13</a:t>
            </a:r>
            <a:r>
              <a:rPr lang="hu-HU" dirty="0" smtClean="0"/>
              <a:t>.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607548" y="2859782"/>
            <a:ext cx="3769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Halász Zsolt</a:t>
            </a:r>
          </a:p>
          <a:p>
            <a:pPr algn="ctr"/>
            <a:r>
              <a:rPr lang="hu-HU" sz="2400" dirty="0" err="1" smtClean="0"/>
              <a:t>Metagenomikai</a:t>
            </a:r>
            <a:r>
              <a:rPr lang="hu-HU" sz="2400" dirty="0" smtClean="0"/>
              <a:t> Intézet</a:t>
            </a:r>
          </a:p>
          <a:p>
            <a:r>
              <a:rPr lang="hu-HU" sz="2400" i="1" dirty="0" err="1" smtClean="0"/>
              <a:t>halasz.zsolt</a:t>
            </a:r>
            <a:r>
              <a:rPr lang="hu-HU" sz="2400" i="1" dirty="0" smtClean="0"/>
              <a:t>@</a:t>
            </a:r>
            <a:r>
              <a:rPr lang="hu-HU" sz="2400" i="1" dirty="0" err="1" smtClean="0"/>
              <a:t>med.unideb.hu</a:t>
            </a:r>
            <a:endParaRPr lang="hu-HU" sz="2400" i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4555819" y="2856230"/>
            <a:ext cx="4062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Pethő Gergely</a:t>
            </a:r>
          </a:p>
          <a:p>
            <a:pPr algn="ctr"/>
            <a:r>
              <a:rPr lang="hu-HU" sz="2400" dirty="0" err="1" smtClean="0"/>
              <a:t>Metagenomikai</a:t>
            </a:r>
            <a:r>
              <a:rPr lang="hu-HU" sz="2400" dirty="0" smtClean="0"/>
              <a:t> I. &amp; </a:t>
            </a:r>
            <a:r>
              <a:rPr lang="hu-HU" sz="2400" dirty="0" err="1" smtClean="0"/>
              <a:t>NyTK</a:t>
            </a:r>
            <a:endParaRPr lang="hu-HU" sz="2400" dirty="0" smtClean="0"/>
          </a:p>
          <a:p>
            <a:pPr algn="ctr"/>
            <a:r>
              <a:rPr lang="hu-HU" sz="2400" i="1" dirty="0" err="1" smtClean="0"/>
              <a:t>petho.gergely</a:t>
            </a:r>
            <a:r>
              <a:rPr lang="hu-HU" sz="2400" i="1" dirty="0" smtClean="0"/>
              <a:t>@</a:t>
            </a:r>
            <a:r>
              <a:rPr lang="hu-HU" sz="2400" i="1" dirty="0" err="1" smtClean="0"/>
              <a:t>med.unideb.hu</a:t>
            </a:r>
            <a:endParaRPr lang="hu-HU" sz="2400" i="1" dirty="0" smtClean="0"/>
          </a:p>
        </p:txBody>
      </p:sp>
      <p:sp>
        <p:nvSpPr>
          <p:cNvPr id="6" name="AutoShape 4" descr="Címlap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23" name="Kép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998"/>
            <a:ext cx="3675322" cy="627746"/>
          </a:xfrm>
          <a:prstGeom prst="rect">
            <a:avLst/>
          </a:prstGeom>
        </p:spPr>
      </p:pic>
      <p:pic>
        <p:nvPicPr>
          <p:cNvPr id="24" name="Kép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15" y="379282"/>
            <a:ext cx="864096" cy="211178"/>
          </a:xfrm>
          <a:prstGeom prst="rect">
            <a:avLst/>
          </a:prstGeom>
        </p:spPr>
      </p:pic>
      <p:pic>
        <p:nvPicPr>
          <p:cNvPr id="11" name="Picture 2" descr="@DEpt-metagen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59636"/>
            <a:ext cx="576065" cy="5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6" descr="Debreceni Egye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998"/>
            <a:ext cx="1656184" cy="5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9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681540"/>
            <a:ext cx="8229600" cy="857250"/>
          </a:xfrm>
        </p:spPr>
        <p:txBody>
          <a:bodyPr>
            <a:normAutofit/>
          </a:bodyPr>
          <a:lstStyle/>
          <a:p>
            <a:r>
              <a:rPr lang="hu-HU" sz="3600" dirty="0"/>
              <a:t>Összeszerelt genomok analízise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545637"/>
            <a:ext cx="8229600" cy="3394472"/>
          </a:xfrm>
        </p:spPr>
        <p:txBody>
          <a:bodyPr>
            <a:normAutofit/>
          </a:bodyPr>
          <a:lstStyle/>
          <a:p>
            <a:r>
              <a:rPr lang="hu-HU" sz="2000" dirty="0"/>
              <a:t>A DNS-„szöveget” szövegfeldolgozási módszerekkel vizsgáljuk:</a:t>
            </a:r>
          </a:p>
          <a:p>
            <a:pPr lvl="1"/>
            <a:r>
              <a:rPr lang="hu-HU" sz="1800" dirty="0" err="1"/>
              <a:t>sztringkereső</a:t>
            </a:r>
            <a:r>
              <a:rPr lang="hu-HU" sz="1800" dirty="0"/>
              <a:t> és -illesztő algoritmusok</a:t>
            </a:r>
          </a:p>
          <a:p>
            <a:pPr lvl="2"/>
            <a:r>
              <a:rPr lang="hu-HU" sz="1800" dirty="0"/>
              <a:t>egy a </a:t>
            </a:r>
            <a:r>
              <a:rPr lang="hu-HU" sz="1800" dirty="0" err="1"/>
              <a:t>szekvenálóból</a:t>
            </a:r>
            <a:r>
              <a:rPr lang="hu-HU" sz="1800" dirty="0"/>
              <a:t> kijött DNS-darab milyen ismert organizmushoz tartozik? (referenciagenom-adatbázisok)</a:t>
            </a:r>
          </a:p>
          <a:p>
            <a:pPr lvl="2"/>
            <a:r>
              <a:rPr lang="hu-HU" sz="1800" dirty="0"/>
              <a:t>ha ismeretlen, milyen ismert organizmushoz hasonlít leginkább?</a:t>
            </a:r>
          </a:p>
          <a:p>
            <a:r>
              <a:rPr lang="hu-HU" sz="2000" dirty="0"/>
              <a:t>Lehetőségünk van a bakteriofágok genomjában a gének </a:t>
            </a:r>
            <a:r>
              <a:rPr lang="hu-HU" sz="2000" dirty="0" err="1"/>
              <a:t>predikciójára</a:t>
            </a:r>
            <a:r>
              <a:rPr lang="hu-HU" sz="2000" dirty="0"/>
              <a:t>, a kódolt fehérjék funkciójának megállapítására, rendszertani besorolásra, valamint életciklus-meghatározásra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998"/>
            <a:ext cx="3675322" cy="62774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15" y="379282"/>
            <a:ext cx="864096" cy="211178"/>
          </a:xfrm>
          <a:prstGeom prst="rect">
            <a:avLst/>
          </a:prstGeom>
        </p:spPr>
      </p:pic>
      <p:pic>
        <p:nvPicPr>
          <p:cNvPr id="12" name="Picture 2" descr="@DEpt-metagen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59636"/>
            <a:ext cx="576065" cy="5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Debreceni Egye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998"/>
            <a:ext cx="1656184" cy="5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87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681540"/>
            <a:ext cx="8229600" cy="857250"/>
          </a:xfrm>
        </p:spPr>
        <p:txBody>
          <a:bodyPr>
            <a:normAutofit/>
          </a:bodyPr>
          <a:lstStyle/>
          <a:p>
            <a:r>
              <a:rPr lang="hu-HU" sz="3600" dirty="0"/>
              <a:t>Miért fontos ez a munka?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545637"/>
            <a:ext cx="8229600" cy="3394472"/>
          </a:xfrm>
        </p:spPr>
        <p:txBody>
          <a:bodyPr>
            <a:normAutofit/>
          </a:bodyPr>
          <a:lstStyle/>
          <a:p>
            <a:r>
              <a:rPr lang="hu-HU" sz="2000" dirty="0"/>
              <a:t>Az antibiotikum-rezisztencia problémája egyre súlyosabb, megoldása azonban még várat magára</a:t>
            </a:r>
          </a:p>
          <a:p>
            <a:r>
              <a:rPr lang="hu-HU" sz="2000" dirty="0"/>
              <a:t>Az alternatív terápiás eljárások felértékelődhetnek, azonban ehhez az alapos </a:t>
            </a:r>
            <a:r>
              <a:rPr lang="hu-HU" sz="2000" dirty="0" err="1"/>
              <a:t>bioinformatikai</a:t>
            </a:r>
            <a:r>
              <a:rPr lang="hu-HU" sz="2000" dirty="0"/>
              <a:t> munka is szükséges</a:t>
            </a:r>
          </a:p>
          <a:p>
            <a:r>
              <a:rPr lang="hu-HU" sz="2000" dirty="0"/>
              <a:t>Fontos a lehető legpontosabb leírást adni a </a:t>
            </a:r>
            <a:r>
              <a:rPr lang="hu-HU" sz="2000" dirty="0" err="1"/>
              <a:t>fágokról</a:t>
            </a:r>
            <a:r>
              <a:rPr lang="hu-HU" sz="2000" dirty="0"/>
              <a:t> a különböző </a:t>
            </a:r>
            <a:r>
              <a:rPr lang="hu-HU" sz="2000" dirty="0" err="1"/>
              <a:t>bioinformatikai</a:t>
            </a:r>
            <a:r>
              <a:rPr lang="hu-HU" sz="2000" dirty="0"/>
              <a:t> eszközök segítségével, hogy ne maradjon rejtett tulajdonsága a </a:t>
            </a:r>
            <a:r>
              <a:rPr lang="hu-HU" sz="2000" dirty="0" err="1"/>
              <a:t>fágnak</a:t>
            </a:r>
            <a:endParaRPr lang="hu-HU" sz="2000" dirty="0"/>
          </a:p>
          <a:p>
            <a:r>
              <a:rPr lang="hu-HU" sz="2000" dirty="0"/>
              <a:t>Az alapos munka előre mozdíthatja az antibiotikum-rezisztencia visszaszorítására irányuló törekvéseket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998"/>
            <a:ext cx="3675322" cy="62774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15" y="379282"/>
            <a:ext cx="864096" cy="211178"/>
          </a:xfrm>
          <a:prstGeom prst="rect">
            <a:avLst/>
          </a:prstGeom>
        </p:spPr>
      </p:pic>
      <p:pic>
        <p:nvPicPr>
          <p:cNvPr id="12" name="Picture 2" descr="@DEpt-metagen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59636"/>
            <a:ext cx="576065" cy="5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Debreceni Egye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998"/>
            <a:ext cx="1656184" cy="5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23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681540"/>
            <a:ext cx="8229600" cy="857250"/>
          </a:xfrm>
        </p:spPr>
        <p:txBody>
          <a:bodyPr>
            <a:normAutofit/>
          </a:bodyPr>
          <a:lstStyle/>
          <a:p>
            <a:r>
              <a:rPr lang="hu-HU" sz="3600" dirty="0" smtClean="0"/>
              <a:t>DNS-nyelvmodellek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545637"/>
            <a:ext cx="8229600" cy="3394472"/>
          </a:xfrm>
        </p:spPr>
        <p:txBody>
          <a:bodyPr>
            <a:normAutofit fontScale="62500" lnSpcReduction="20000"/>
          </a:bodyPr>
          <a:lstStyle/>
          <a:p>
            <a:r>
              <a:rPr lang="hu-HU" dirty="0" smtClean="0"/>
              <a:t>DNS-szekvenciák feldolgozása jól bevált „hagyományos” eszközökkel:</a:t>
            </a:r>
          </a:p>
          <a:p>
            <a:pPr lvl="1"/>
            <a:r>
              <a:rPr lang="hu-HU" dirty="0" smtClean="0"/>
              <a:t>kereső, illesztő algoritmusok, rejtett </a:t>
            </a:r>
            <a:r>
              <a:rPr lang="hu-HU" dirty="0" err="1" smtClean="0"/>
              <a:t>Markov-modellek</a:t>
            </a:r>
            <a:r>
              <a:rPr lang="hu-HU" dirty="0" smtClean="0"/>
              <a:t> (statisztikai nyelvmodellek)</a:t>
            </a:r>
          </a:p>
          <a:p>
            <a:r>
              <a:rPr lang="hu-HU" dirty="0"/>
              <a:t>U</a:t>
            </a:r>
            <a:r>
              <a:rPr lang="hu-HU" dirty="0" smtClean="0"/>
              <a:t>tóbbi 10 évben ezek mellett jelsorozatok feldolgozására </a:t>
            </a:r>
            <a:r>
              <a:rPr lang="hu-HU" dirty="0"/>
              <a:t>szolgáló neurális mély tanulásos </a:t>
            </a:r>
            <a:r>
              <a:rPr lang="hu-HU" dirty="0" smtClean="0"/>
              <a:t>modellek: </a:t>
            </a:r>
            <a:r>
              <a:rPr lang="hu-HU" dirty="0" err="1" smtClean="0"/>
              <a:t>rekurrens</a:t>
            </a:r>
            <a:r>
              <a:rPr lang="hu-HU" dirty="0" smtClean="0"/>
              <a:t> és </a:t>
            </a:r>
            <a:r>
              <a:rPr lang="hu-HU" dirty="0" err="1" smtClean="0"/>
              <a:t>transzformer</a:t>
            </a:r>
            <a:r>
              <a:rPr lang="hu-HU" dirty="0" smtClean="0"/>
              <a:t> modellek</a:t>
            </a:r>
          </a:p>
          <a:p>
            <a:r>
              <a:rPr lang="hu-HU" dirty="0" smtClean="0"/>
              <a:t>Új fejlemény a </a:t>
            </a:r>
            <a:r>
              <a:rPr lang="hu-HU" dirty="0" err="1" smtClean="0"/>
              <a:t>transzformer-nyelvmodellek</a:t>
            </a:r>
            <a:r>
              <a:rPr lang="hu-HU" dirty="0" smtClean="0"/>
              <a:t> (2017) használata a </a:t>
            </a:r>
            <a:r>
              <a:rPr lang="hu-HU" dirty="0" err="1" smtClean="0"/>
              <a:t>bioinformatikában</a:t>
            </a:r>
            <a:endParaRPr lang="hu-HU" dirty="0" smtClean="0"/>
          </a:p>
          <a:p>
            <a:pPr lvl="1"/>
            <a:r>
              <a:rPr lang="hu-HU" dirty="0" err="1" smtClean="0"/>
              <a:t>DNABERT</a:t>
            </a:r>
            <a:r>
              <a:rPr lang="hu-HU" dirty="0" smtClean="0"/>
              <a:t>: 2021, humán genomon tanított </a:t>
            </a:r>
            <a:r>
              <a:rPr lang="hu-HU" dirty="0" err="1" smtClean="0"/>
              <a:t>BERT-modell</a:t>
            </a:r>
            <a:endParaRPr lang="hu-HU" dirty="0" smtClean="0"/>
          </a:p>
          <a:p>
            <a:pPr lvl="2"/>
            <a:r>
              <a:rPr lang="hu-HU" dirty="0" smtClean="0"/>
              <a:t>képes spontán megtanulni funkcionális szempontból érdekes DNS-szakaszokat felismerni, „értelmezni” a DNS-t</a:t>
            </a:r>
          </a:p>
          <a:p>
            <a:pPr lvl="2"/>
            <a:r>
              <a:rPr lang="hu-HU" dirty="0" err="1" smtClean="0"/>
              <a:t>finomhangolható</a:t>
            </a:r>
            <a:r>
              <a:rPr lang="hu-HU" dirty="0" smtClean="0"/>
              <a:t> új feladatokra, pl. egyes fajok vagy taxonómiai csoportok felismerése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998"/>
            <a:ext cx="3675322" cy="62774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15" y="379282"/>
            <a:ext cx="864096" cy="211178"/>
          </a:xfrm>
          <a:prstGeom prst="rect">
            <a:avLst/>
          </a:prstGeom>
        </p:spPr>
      </p:pic>
      <p:pic>
        <p:nvPicPr>
          <p:cNvPr id="12" name="Picture 2" descr="@DEpt-metagen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59636"/>
            <a:ext cx="576065" cy="5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Debreceni Egye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998"/>
            <a:ext cx="1656184" cy="5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6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681540"/>
            <a:ext cx="8229600" cy="857250"/>
          </a:xfrm>
        </p:spPr>
        <p:txBody>
          <a:bodyPr>
            <a:normAutofit/>
          </a:bodyPr>
          <a:lstStyle/>
          <a:p>
            <a:r>
              <a:rPr lang="hu-HU" sz="3600" dirty="0" smtClean="0"/>
              <a:t>DNS-nyelvmodellek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545637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hu-HU" dirty="0"/>
              <a:t>Nehézségek</a:t>
            </a:r>
          </a:p>
          <a:p>
            <a:pPr lvl="2"/>
            <a:r>
              <a:rPr lang="hu-HU" dirty="0"/>
              <a:t>a </a:t>
            </a:r>
            <a:r>
              <a:rPr lang="hu-HU" dirty="0" err="1"/>
              <a:t>BERT-modell</a:t>
            </a:r>
            <a:r>
              <a:rPr lang="hu-HU" dirty="0"/>
              <a:t> </a:t>
            </a:r>
            <a:r>
              <a:rPr lang="hu-HU" b="1" dirty="0"/>
              <a:t>egyszerre csak 500 </a:t>
            </a:r>
            <a:r>
              <a:rPr lang="hu-HU" b="1" dirty="0" err="1"/>
              <a:t>tokent</a:t>
            </a:r>
            <a:r>
              <a:rPr lang="hu-HU" b="1" dirty="0"/>
              <a:t> </a:t>
            </a:r>
            <a:r>
              <a:rPr lang="hu-HU" dirty="0"/>
              <a:t>tud feldolgozni, egy </a:t>
            </a:r>
            <a:r>
              <a:rPr lang="hu-HU" dirty="0" err="1"/>
              <a:t>token</a:t>
            </a:r>
            <a:r>
              <a:rPr lang="hu-HU" dirty="0"/>
              <a:t> </a:t>
            </a:r>
            <a:r>
              <a:rPr lang="hu-HU" dirty="0" err="1"/>
              <a:t>egy</a:t>
            </a:r>
            <a:r>
              <a:rPr lang="hu-HU" dirty="0"/>
              <a:t> betű, humán genom 6 milliárd betű, ~ 10 millió részletben, csak pici részletet lát egyszerre</a:t>
            </a:r>
          </a:p>
          <a:p>
            <a:pPr lvl="2"/>
            <a:r>
              <a:rPr lang="hu-HU" dirty="0"/>
              <a:t>a </a:t>
            </a:r>
            <a:r>
              <a:rPr lang="hu-HU" dirty="0" err="1"/>
              <a:t>transzformer</a:t>
            </a:r>
            <a:r>
              <a:rPr lang="hu-HU" dirty="0"/>
              <a:t> </a:t>
            </a:r>
            <a:r>
              <a:rPr lang="hu-HU" b="1" dirty="0"/>
              <a:t>nagyon lassú, </a:t>
            </a:r>
            <a:r>
              <a:rPr lang="hu-HU" dirty="0"/>
              <a:t>egy 500 </a:t>
            </a:r>
            <a:r>
              <a:rPr lang="hu-HU" dirty="0" err="1"/>
              <a:t>tokenes</a:t>
            </a:r>
            <a:r>
              <a:rPr lang="hu-HU" dirty="0"/>
              <a:t> szekvencia feldolgozása kb. 50 </a:t>
            </a:r>
            <a:r>
              <a:rPr lang="hu-HU" dirty="0" err="1"/>
              <a:t>ms</a:t>
            </a:r>
            <a:r>
              <a:rPr lang="hu-HU" dirty="0"/>
              <a:t> </a:t>
            </a:r>
            <a:r>
              <a:rPr lang="hu-HU" dirty="0" err="1"/>
              <a:t>GPU-n</a:t>
            </a:r>
            <a:endParaRPr lang="hu-HU" dirty="0"/>
          </a:p>
          <a:p>
            <a:pPr lvl="3"/>
            <a:r>
              <a:rPr lang="hu-HU" dirty="0"/>
              <a:t>természetes nyelv feldolgozásánál nem </a:t>
            </a:r>
            <a:r>
              <a:rPr lang="hu-HU" dirty="0" smtClean="0"/>
              <a:t>annyira súlyos probléma</a:t>
            </a:r>
            <a:r>
              <a:rPr lang="hu-HU" dirty="0"/>
              <a:t>: </a:t>
            </a:r>
            <a:r>
              <a:rPr lang="hu-HU" dirty="0" err="1"/>
              <a:t>szótokenek</a:t>
            </a:r>
            <a:r>
              <a:rPr lang="hu-HU" dirty="0"/>
              <a:t>, egy átlagos könyv „elolvasása” kb. 100 000 szó / 500 * 50 </a:t>
            </a:r>
            <a:r>
              <a:rPr lang="hu-HU" dirty="0" err="1"/>
              <a:t>ms</a:t>
            </a:r>
            <a:r>
              <a:rPr lang="hu-HU" dirty="0"/>
              <a:t> </a:t>
            </a:r>
            <a:r>
              <a:rPr lang="hu-HU" dirty="0">
                <a:latin typeface="Arial"/>
                <a:cs typeface="Arial"/>
              </a:rPr>
              <a:t>≈</a:t>
            </a:r>
            <a:r>
              <a:rPr lang="hu-HU" dirty="0"/>
              <a:t> 10 s</a:t>
            </a:r>
          </a:p>
          <a:p>
            <a:pPr lvl="3"/>
            <a:r>
              <a:rPr lang="hu-HU" dirty="0"/>
              <a:t>humán genom: 6 x 10</a:t>
            </a:r>
            <a:r>
              <a:rPr lang="hu-HU" baseline="30000" dirty="0"/>
              <a:t>9</a:t>
            </a:r>
            <a:r>
              <a:rPr lang="hu-HU" dirty="0"/>
              <a:t> </a:t>
            </a:r>
            <a:r>
              <a:rPr lang="hu-HU" dirty="0" err="1"/>
              <a:t>betűtoken</a:t>
            </a:r>
            <a:r>
              <a:rPr lang="hu-HU" dirty="0"/>
              <a:t>, ~ egy hét! (foltos szalamandra: egy hónap)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998"/>
            <a:ext cx="3675322" cy="62774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15" y="379282"/>
            <a:ext cx="864096" cy="211178"/>
          </a:xfrm>
          <a:prstGeom prst="rect">
            <a:avLst/>
          </a:prstGeom>
        </p:spPr>
      </p:pic>
      <p:pic>
        <p:nvPicPr>
          <p:cNvPr id="12" name="Picture 2" descr="@DEpt-metagen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59636"/>
            <a:ext cx="576065" cy="5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Debreceni Egye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998"/>
            <a:ext cx="1656184" cy="5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681540"/>
            <a:ext cx="8229600" cy="857250"/>
          </a:xfrm>
        </p:spPr>
        <p:txBody>
          <a:bodyPr>
            <a:normAutofit/>
          </a:bodyPr>
          <a:lstStyle/>
          <a:p>
            <a:r>
              <a:rPr lang="hu-HU" sz="3600" dirty="0" smtClean="0"/>
              <a:t>DNS-nyelvmodellek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545637"/>
            <a:ext cx="8229600" cy="3394472"/>
          </a:xfrm>
        </p:spPr>
        <p:txBody>
          <a:bodyPr>
            <a:normAutofit fontScale="55000" lnSpcReduction="20000"/>
          </a:bodyPr>
          <a:lstStyle/>
          <a:p>
            <a:r>
              <a:rPr lang="hu-HU" b="1" dirty="0" smtClean="0"/>
              <a:t>500 </a:t>
            </a:r>
            <a:r>
              <a:rPr lang="hu-HU" b="1" dirty="0" err="1" smtClean="0"/>
              <a:t>nukleotidnál</a:t>
            </a:r>
            <a:r>
              <a:rPr lang="hu-HU" b="1" dirty="0" smtClean="0"/>
              <a:t> nagyobb kontextus </a:t>
            </a:r>
            <a:r>
              <a:rPr lang="hu-HU" dirty="0" smtClean="0"/>
              <a:t>feldolgozása:</a:t>
            </a:r>
          </a:p>
          <a:p>
            <a:pPr lvl="1"/>
            <a:r>
              <a:rPr lang="hu-HU" dirty="0" smtClean="0"/>
              <a:t>kétirányú </a:t>
            </a:r>
            <a:r>
              <a:rPr lang="hu-HU" dirty="0" err="1" smtClean="0"/>
              <a:t>rekurrens</a:t>
            </a:r>
            <a:r>
              <a:rPr lang="hu-HU" dirty="0" smtClean="0"/>
              <a:t> réteg kombinálása </a:t>
            </a:r>
            <a:r>
              <a:rPr lang="hu-HU" dirty="0" err="1" smtClean="0"/>
              <a:t>transzformerrel</a:t>
            </a:r>
            <a:r>
              <a:rPr lang="hu-HU" dirty="0" smtClean="0"/>
              <a:t>: kb. 100-szorosra lehet növelni a figyelembe vett kontextust a feldolgozási idő lineáris és a memóriaigény konstans tényezővel való növelésével (vö. </a:t>
            </a:r>
            <a:r>
              <a:rPr lang="hu-HU" dirty="0" err="1" smtClean="0"/>
              <a:t>RetNet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beágyazódott bakteriofág-szekvenciák lokalizálása baktériumgenomokon belül</a:t>
            </a:r>
          </a:p>
          <a:p>
            <a:r>
              <a:rPr lang="hu-HU" b="1" dirty="0" smtClean="0"/>
              <a:t>Több </a:t>
            </a:r>
            <a:r>
              <a:rPr lang="hu-HU" b="1" dirty="0" err="1" smtClean="0"/>
              <a:t>nukleotidból</a:t>
            </a:r>
            <a:r>
              <a:rPr lang="hu-HU" b="1" dirty="0" smtClean="0"/>
              <a:t> álló </a:t>
            </a:r>
            <a:r>
              <a:rPr lang="hu-HU" b="1" dirty="0" err="1" smtClean="0"/>
              <a:t>tokenekkel</a:t>
            </a:r>
            <a:r>
              <a:rPr lang="hu-HU" b="1" dirty="0" smtClean="0"/>
              <a:t> </a:t>
            </a:r>
            <a:r>
              <a:rPr lang="hu-HU" dirty="0" smtClean="0"/>
              <a:t>növelhető lenne az egyszerre feldolgozott </a:t>
            </a:r>
            <a:r>
              <a:rPr lang="hu-HU" dirty="0" err="1" smtClean="0"/>
              <a:t>szekvenciarészlet</a:t>
            </a:r>
            <a:r>
              <a:rPr lang="hu-HU" dirty="0" smtClean="0"/>
              <a:t> hossza és a modell áteresztőképessége is, fontos kutatási cél</a:t>
            </a:r>
          </a:p>
          <a:p>
            <a:pPr lvl="1"/>
            <a:r>
              <a:rPr lang="hu-HU" dirty="0" smtClean="0"/>
              <a:t>DE</a:t>
            </a:r>
            <a:r>
              <a:rPr lang="hu-HU" dirty="0"/>
              <a:t>: nincsenek „szavak</a:t>
            </a:r>
            <a:r>
              <a:rPr lang="hu-HU" dirty="0" smtClean="0"/>
              <a:t>” és szóközök, mik legyenek a több </a:t>
            </a:r>
            <a:r>
              <a:rPr lang="hu-HU" dirty="0" err="1" smtClean="0"/>
              <a:t>nukleotidnyi</a:t>
            </a:r>
            <a:r>
              <a:rPr lang="hu-HU" dirty="0" smtClean="0"/>
              <a:t> feldolgozási egységek?</a:t>
            </a:r>
          </a:p>
          <a:p>
            <a:r>
              <a:rPr lang="hu-HU" dirty="0" smtClean="0"/>
              <a:t>Kihívás a </a:t>
            </a:r>
            <a:r>
              <a:rPr lang="hu-HU" b="1" dirty="0" smtClean="0"/>
              <a:t>számítási kapacitás biztosítása</a:t>
            </a:r>
            <a:r>
              <a:rPr lang="hu-HU" dirty="0" smtClean="0"/>
              <a:t>: </a:t>
            </a:r>
            <a:r>
              <a:rPr lang="hu-HU" dirty="0" err="1" smtClean="0"/>
              <a:t>BERT-modell</a:t>
            </a:r>
            <a:r>
              <a:rPr lang="hu-HU" dirty="0" smtClean="0"/>
              <a:t> tanítása néhány 10 milliárd </a:t>
            </a:r>
            <a:r>
              <a:rPr lang="hu-HU" dirty="0" err="1" smtClean="0"/>
              <a:t>tokenre</a:t>
            </a:r>
            <a:r>
              <a:rPr lang="hu-HU" dirty="0" smtClean="0"/>
              <a:t> több hét egy kisebb szuperszámítógépen</a:t>
            </a:r>
          </a:p>
          <a:p>
            <a:pPr lvl="1"/>
            <a:r>
              <a:rPr lang="hu-HU" dirty="0"/>
              <a:t>A DE </a:t>
            </a:r>
            <a:r>
              <a:rPr lang="hu-HU" dirty="0" err="1"/>
              <a:t>Metagenomikai</a:t>
            </a:r>
            <a:r>
              <a:rPr lang="hu-HU" dirty="0"/>
              <a:t> Intézet és a Nyelvtudományi Kutatóközpont együttműködése keretében dolgozunk DNS-nyelvmodellek </a:t>
            </a:r>
            <a:r>
              <a:rPr lang="hu-HU" dirty="0" smtClean="0"/>
              <a:t>továbbfejlesztésén</a:t>
            </a:r>
          </a:p>
          <a:p>
            <a:pPr lvl="1"/>
            <a:r>
              <a:rPr lang="hu-HU" dirty="0" smtClean="0"/>
              <a:t>A Nyelvtudományi Kutatóközpontnak rendelkezésére áll a szükséges infrastruktúra, amin egyebek mellett nagy magyar nyelvű </a:t>
            </a:r>
            <a:r>
              <a:rPr lang="hu-HU" dirty="0" err="1" smtClean="0"/>
              <a:t>BERT-modellt</a:t>
            </a:r>
            <a:r>
              <a:rPr lang="hu-HU" dirty="0" smtClean="0"/>
              <a:t> és GPT-3 típusú modelleket tanítanak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998"/>
            <a:ext cx="3675322" cy="62774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15" y="379282"/>
            <a:ext cx="864096" cy="211178"/>
          </a:xfrm>
          <a:prstGeom prst="rect">
            <a:avLst/>
          </a:prstGeom>
        </p:spPr>
      </p:pic>
      <p:pic>
        <p:nvPicPr>
          <p:cNvPr id="12" name="Picture 2" descr="@DEpt-metagen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59636"/>
            <a:ext cx="576065" cy="5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Debreceni Egye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998"/>
            <a:ext cx="1656184" cy="5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2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681540"/>
            <a:ext cx="8229600" cy="857250"/>
          </a:xfrm>
        </p:spPr>
        <p:txBody>
          <a:bodyPr>
            <a:normAutofit/>
          </a:bodyPr>
          <a:lstStyle/>
          <a:p>
            <a:r>
              <a:rPr lang="hu-HU" sz="2800" dirty="0" err="1" smtClean="0"/>
              <a:t>Bioinformatikai</a:t>
            </a:r>
            <a:r>
              <a:rPr lang="hu-HU" sz="2800" dirty="0" smtClean="0"/>
              <a:t> karrier a </a:t>
            </a:r>
            <a:r>
              <a:rPr lang="hu-HU" sz="2800" dirty="0" err="1" smtClean="0"/>
              <a:t>Metagenomikai</a:t>
            </a:r>
            <a:r>
              <a:rPr lang="hu-HU" sz="2800" dirty="0" smtClean="0"/>
              <a:t> Intézetben</a:t>
            </a:r>
            <a:endParaRPr lang="hu-HU" sz="2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545637"/>
            <a:ext cx="8229600" cy="3394472"/>
          </a:xfrm>
        </p:spPr>
        <p:txBody>
          <a:bodyPr>
            <a:normAutofit fontScale="62500" lnSpcReduction="20000"/>
          </a:bodyPr>
          <a:lstStyle/>
          <a:p>
            <a:r>
              <a:rPr lang="hu-HU" dirty="0" smtClean="0"/>
              <a:t>Lehetőség kötelező </a:t>
            </a:r>
            <a:r>
              <a:rPr lang="hu-HU" dirty="0"/>
              <a:t>s</a:t>
            </a:r>
            <a:r>
              <a:rPr lang="hu-HU" dirty="0" smtClean="0"/>
              <a:t>zakmai gyakorlatra, később munkalehetőség</a:t>
            </a:r>
          </a:p>
          <a:p>
            <a:r>
              <a:rPr lang="hu-HU" dirty="0" smtClean="0"/>
              <a:t>Rugalmas munkaidő és határidők, távmunka</a:t>
            </a:r>
          </a:p>
          <a:p>
            <a:r>
              <a:rPr lang="hu-HU" dirty="0" smtClean="0"/>
              <a:t>Kreatív, </a:t>
            </a:r>
            <a:r>
              <a:rPr lang="hu-HU" dirty="0" err="1" smtClean="0"/>
              <a:t>kutatásközeli</a:t>
            </a:r>
            <a:r>
              <a:rPr lang="hu-HU" dirty="0" smtClean="0"/>
              <a:t> munka, de konkrét, kézzelfogható, mérhető eredmények</a:t>
            </a:r>
          </a:p>
          <a:p>
            <a:r>
              <a:rPr lang="hu-HU" dirty="0" smtClean="0"/>
              <a:t>Nem triviális feladatok</a:t>
            </a:r>
          </a:p>
          <a:p>
            <a:pPr lvl="1"/>
            <a:r>
              <a:rPr lang="hu-HU" dirty="0" smtClean="0"/>
              <a:t>Még a legegyszerűbb segédprogramokat sem tudja megírni helyettünk a </a:t>
            </a:r>
            <a:r>
              <a:rPr lang="hu-HU" dirty="0" err="1" smtClean="0"/>
              <a:t>ChatGPT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err="1" smtClean="0"/>
              <a:t>bioinformatikusok</a:t>
            </a:r>
            <a:r>
              <a:rPr lang="hu-HU" dirty="0" smtClean="0"/>
              <a:t> többsége biológus, aki felhasználói szinten használja a szoftveres eszközöket: </a:t>
            </a:r>
            <a:r>
              <a:rPr lang="hu-HU" dirty="0"/>
              <a:t>szükség van fejleszteni </a:t>
            </a:r>
            <a:r>
              <a:rPr lang="hu-HU" dirty="0" smtClean="0"/>
              <a:t>is tudó </a:t>
            </a:r>
            <a:r>
              <a:rPr lang="hu-HU" dirty="0" err="1" smtClean="0"/>
              <a:t>bioinformatikusokra</a:t>
            </a:r>
            <a:endParaRPr lang="hu-HU" dirty="0" smtClean="0"/>
          </a:p>
          <a:p>
            <a:r>
              <a:rPr lang="hu-HU" dirty="0" smtClean="0"/>
              <a:t>Az új generációs </a:t>
            </a:r>
            <a:r>
              <a:rPr lang="hu-HU" dirty="0" err="1" smtClean="0"/>
              <a:t>szekvenálás</a:t>
            </a:r>
            <a:r>
              <a:rPr lang="hu-HU" dirty="0" smtClean="0"/>
              <a:t> hatalmas adatmennyiséget állít elő, ezek feldolgozására sok szakemberre van szükség mind a kutatásban, mind pl. a személyre szabott orvoslásban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998"/>
            <a:ext cx="3675322" cy="62774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15" y="379282"/>
            <a:ext cx="864096" cy="211178"/>
          </a:xfrm>
          <a:prstGeom prst="rect">
            <a:avLst/>
          </a:prstGeom>
        </p:spPr>
      </p:pic>
      <p:pic>
        <p:nvPicPr>
          <p:cNvPr id="12" name="Picture 2" descr="@DEpt-metagen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59636"/>
            <a:ext cx="576065" cy="5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Debreceni Egye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998"/>
            <a:ext cx="1656184" cy="5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2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681540"/>
            <a:ext cx="8229600" cy="857250"/>
          </a:xfrm>
        </p:spPr>
        <p:txBody>
          <a:bodyPr>
            <a:normAutofit/>
          </a:bodyPr>
          <a:lstStyle/>
          <a:p>
            <a:r>
              <a:rPr lang="hu-HU" sz="2800" dirty="0" smtClean="0"/>
              <a:t>Miért a </a:t>
            </a:r>
            <a:r>
              <a:rPr lang="hu-HU" sz="2800" dirty="0" err="1" smtClean="0"/>
              <a:t>Metagenomikai</a:t>
            </a:r>
            <a:r>
              <a:rPr lang="hu-HU" sz="2800" dirty="0" smtClean="0"/>
              <a:t> Intézet?</a:t>
            </a:r>
            <a:endParaRPr lang="hu-HU" sz="2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545637"/>
            <a:ext cx="8229600" cy="3394472"/>
          </a:xfrm>
        </p:spPr>
        <p:txBody>
          <a:bodyPr>
            <a:noAutofit/>
          </a:bodyPr>
          <a:lstStyle/>
          <a:p>
            <a:r>
              <a:rPr lang="hu-HU" sz="2000" dirty="0" smtClean="0"/>
              <a:t>Sok releváns, futó projekt, komoly intézményközi együttműködések</a:t>
            </a:r>
          </a:p>
          <a:p>
            <a:r>
              <a:rPr lang="hu-HU" sz="2000" dirty="0" smtClean="0"/>
              <a:t>Folyamatosan fejlődő számítógépes infrastruktúra</a:t>
            </a:r>
          </a:p>
          <a:p>
            <a:pPr lvl="1"/>
            <a:r>
              <a:rPr lang="hu-HU" sz="1800" dirty="0" smtClean="0"/>
              <a:t>Több </a:t>
            </a:r>
            <a:r>
              <a:rPr lang="hu-HU" sz="1800" dirty="0" err="1" smtClean="0"/>
              <a:t>Illumina</a:t>
            </a:r>
            <a:r>
              <a:rPr lang="hu-HU" sz="1800" dirty="0" smtClean="0"/>
              <a:t> és Oxford </a:t>
            </a:r>
            <a:r>
              <a:rPr lang="hu-HU" sz="1800" dirty="0" err="1" smtClean="0"/>
              <a:t>Nanopore</a:t>
            </a:r>
            <a:r>
              <a:rPr lang="hu-HU" sz="1800" dirty="0" smtClean="0"/>
              <a:t> </a:t>
            </a:r>
            <a:r>
              <a:rPr lang="hu-HU" sz="1800" dirty="0" err="1" smtClean="0"/>
              <a:t>szekvenáló</a:t>
            </a:r>
            <a:endParaRPr lang="hu-HU" sz="1800" dirty="0" smtClean="0"/>
          </a:p>
          <a:p>
            <a:pPr lvl="1"/>
            <a:r>
              <a:rPr lang="hu-HU" sz="1800" dirty="0" smtClean="0"/>
              <a:t>Öt szerver adatfeldolgozásra (64 mag, fél TB RAM)</a:t>
            </a:r>
          </a:p>
          <a:p>
            <a:pPr lvl="1"/>
            <a:r>
              <a:rPr lang="hu-HU" sz="1800" dirty="0" smtClean="0"/>
              <a:t>Négy </a:t>
            </a:r>
            <a:r>
              <a:rPr lang="hu-HU" sz="1800" dirty="0" err="1" smtClean="0"/>
              <a:t>GPU-ból</a:t>
            </a:r>
            <a:r>
              <a:rPr lang="hu-HU" sz="1800" dirty="0" smtClean="0"/>
              <a:t> álló klaszter (Science </a:t>
            </a:r>
            <a:r>
              <a:rPr lang="hu-HU" sz="1800" dirty="0" err="1" smtClean="0"/>
              <a:t>Cloud</a:t>
            </a:r>
            <a:r>
              <a:rPr lang="hu-HU" sz="1800" dirty="0" smtClean="0"/>
              <a:t>, egy V100-as négy </a:t>
            </a:r>
            <a:r>
              <a:rPr lang="hu-HU" sz="1800" dirty="0" err="1" smtClean="0"/>
              <a:t>vGPU-ra</a:t>
            </a:r>
            <a:r>
              <a:rPr lang="hu-HU" sz="1800" dirty="0" smtClean="0"/>
              <a:t> osztva)</a:t>
            </a:r>
          </a:p>
          <a:p>
            <a:pPr lvl="1"/>
            <a:r>
              <a:rPr lang="hu-HU" sz="1800" dirty="0" smtClean="0"/>
              <a:t>Egy </a:t>
            </a:r>
            <a:r>
              <a:rPr lang="hu-HU" sz="1800" dirty="0" err="1" smtClean="0"/>
              <a:t>GPU-s</a:t>
            </a:r>
            <a:r>
              <a:rPr lang="hu-HU" sz="1800" dirty="0" smtClean="0"/>
              <a:t> munkaállomás (4070Ti)</a:t>
            </a:r>
          </a:p>
          <a:p>
            <a:r>
              <a:rPr lang="hu-HU" sz="2000" dirty="0" smtClean="0"/>
              <a:t>Jövőre indul egészségügyi </a:t>
            </a:r>
            <a:r>
              <a:rPr lang="hu-HU" sz="2000" dirty="0" err="1" smtClean="0"/>
              <a:t>bioinformatikus</a:t>
            </a:r>
            <a:r>
              <a:rPr lang="hu-HU" sz="2000" dirty="0" smtClean="0"/>
              <a:t> </a:t>
            </a:r>
            <a:r>
              <a:rPr lang="hu-HU" sz="2000" dirty="0" err="1" smtClean="0"/>
              <a:t>MSc</a:t>
            </a:r>
            <a:r>
              <a:rPr lang="hu-HU" sz="2000" dirty="0" smtClean="0"/>
              <a:t>. képzés, elsőként az országban</a:t>
            </a:r>
            <a:endParaRPr lang="hu-HU" sz="2000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998"/>
            <a:ext cx="3675322" cy="62774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15" y="379282"/>
            <a:ext cx="864096" cy="211178"/>
          </a:xfrm>
          <a:prstGeom prst="rect">
            <a:avLst/>
          </a:prstGeom>
        </p:spPr>
      </p:pic>
      <p:pic>
        <p:nvPicPr>
          <p:cNvPr id="12" name="Picture 2" descr="@DEpt-metagen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59636"/>
            <a:ext cx="576065" cy="5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Debreceni Egye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998"/>
            <a:ext cx="1656184" cy="5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75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681540"/>
            <a:ext cx="8229600" cy="857250"/>
          </a:xfrm>
        </p:spPr>
        <p:txBody>
          <a:bodyPr>
            <a:normAutofit/>
          </a:bodyPr>
          <a:lstStyle/>
          <a:p>
            <a:r>
              <a:rPr lang="hu-HU" sz="2800" dirty="0" smtClean="0"/>
              <a:t>Szükséges képességek</a:t>
            </a:r>
            <a:endParaRPr lang="hu-HU" sz="2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545637"/>
            <a:ext cx="8229600" cy="3394472"/>
          </a:xfrm>
        </p:spPr>
        <p:txBody>
          <a:bodyPr>
            <a:normAutofit fontScale="70000" lnSpcReduction="20000"/>
          </a:bodyPr>
          <a:lstStyle/>
          <a:p>
            <a:r>
              <a:rPr lang="hu-HU" dirty="0" smtClean="0"/>
              <a:t>Döntően adatfeldolgozás</a:t>
            </a:r>
          </a:p>
          <a:p>
            <a:pPr lvl="1"/>
            <a:r>
              <a:rPr lang="hu-HU" dirty="0" smtClean="0"/>
              <a:t>statisztikai programozás és adatfeldolgozás, </a:t>
            </a:r>
            <a:r>
              <a:rPr lang="hu-HU" dirty="0" err="1" smtClean="0"/>
              <a:t>adatvizualizáció</a:t>
            </a:r>
            <a:endParaRPr lang="hu-HU" dirty="0" smtClean="0"/>
          </a:p>
          <a:p>
            <a:pPr lvl="1"/>
            <a:r>
              <a:rPr lang="hu-HU" dirty="0" smtClean="0"/>
              <a:t>statisztikai és neurális gépi tanulás</a:t>
            </a:r>
          </a:p>
          <a:p>
            <a:pPr lvl="1"/>
            <a:r>
              <a:rPr lang="hu-HU" dirty="0" smtClean="0"/>
              <a:t>szövegbányászat az angol nyelvű biológiai és orvosi szakirodalomban</a:t>
            </a:r>
          </a:p>
          <a:p>
            <a:pPr lvl="1"/>
            <a:r>
              <a:rPr lang="hu-HU" dirty="0" err="1" smtClean="0"/>
              <a:t>big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feldolgozás szervereken</a:t>
            </a:r>
          </a:p>
          <a:p>
            <a:r>
              <a:rPr lang="hu-HU" dirty="0" smtClean="0"/>
              <a:t>Eszközök:</a:t>
            </a:r>
          </a:p>
          <a:p>
            <a:pPr lvl="1"/>
            <a:r>
              <a:rPr lang="hu-HU" dirty="0" smtClean="0"/>
              <a:t>Programozás elsősorban R és Python</a:t>
            </a:r>
          </a:p>
          <a:p>
            <a:pPr lvl="2"/>
            <a:r>
              <a:rPr lang="hu-HU" dirty="0" err="1" smtClean="0"/>
              <a:t>NumPy</a:t>
            </a:r>
            <a:r>
              <a:rPr lang="hu-HU" dirty="0"/>
              <a:t>, </a:t>
            </a:r>
            <a:r>
              <a:rPr lang="hu-HU" dirty="0" err="1" smtClean="0"/>
              <a:t>Pandas</a:t>
            </a:r>
            <a:r>
              <a:rPr lang="hu-HU" dirty="0" smtClean="0"/>
              <a:t>, </a:t>
            </a:r>
            <a:r>
              <a:rPr lang="hu-HU" dirty="0" err="1"/>
              <a:t>Scitkit-learn</a:t>
            </a:r>
            <a:r>
              <a:rPr lang="hu-HU" dirty="0"/>
              <a:t>, </a:t>
            </a:r>
            <a:r>
              <a:rPr lang="hu-HU" dirty="0" err="1"/>
              <a:t>Tensorflow</a:t>
            </a:r>
            <a:r>
              <a:rPr lang="hu-HU" dirty="0"/>
              <a:t>, </a:t>
            </a:r>
            <a:r>
              <a:rPr lang="hu-HU" dirty="0" err="1" smtClean="0"/>
              <a:t>PyTorch</a:t>
            </a:r>
            <a:endParaRPr lang="hu-HU" dirty="0" smtClean="0"/>
          </a:p>
          <a:p>
            <a:pPr lvl="1"/>
            <a:r>
              <a:rPr lang="hu-HU" dirty="0" smtClean="0"/>
              <a:t>Linux, GNU szövegfeldolgozó segédprogramok és nyelvek (</a:t>
            </a:r>
            <a:r>
              <a:rPr lang="hu-HU" dirty="0" err="1" smtClean="0"/>
              <a:t>grep</a:t>
            </a:r>
            <a:r>
              <a:rPr lang="hu-HU" dirty="0" smtClean="0"/>
              <a:t>, </a:t>
            </a:r>
            <a:r>
              <a:rPr lang="hu-HU" dirty="0" err="1" smtClean="0"/>
              <a:t>awk</a:t>
            </a:r>
            <a:r>
              <a:rPr lang="hu-HU" dirty="0" smtClean="0"/>
              <a:t>), feladatütemezés (</a:t>
            </a:r>
            <a:r>
              <a:rPr lang="hu-HU" dirty="0" err="1" smtClean="0"/>
              <a:t>slurm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Közös munka és projektmenedzsment </a:t>
            </a:r>
            <a:r>
              <a:rPr lang="hu-HU" dirty="0" err="1" smtClean="0"/>
              <a:t>GitHubon</a:t>
            </a:r>
            <a:endParaRPr lang="hu-HU" dirty="0" smtClean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998"/>
            <a:ext cx="3675322" cy="62774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15" y="379282"/>
            <a:ext cx="864096" cy="211178"/>
          </a:xfrm>
          <a:prstGeom prst="rect">
            <a:avLst/>
          </a:prstGeom>
        </p:spPr>
      </p:pic>
      <p:pic>
        <p:nvPicPr>
          <p:cNvPr id="12" name="Picture 2" descr="@DEpt-metagen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59636"/>
            <a:ext cx="576065" cy="5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Debreceni Egye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998"/>
            <a:ext cx="1656184" cy="5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75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95536" y="191431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Köszönjük a figyelmet</a:t>
            </a:r>
            <a:endParaRPr lang="hu-H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3478"/>
            <a:ext cx="3193727" cy="180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églalap 5"/>
          <p:cNvSpPr/>
          <p:nvPr/>
        </p:nvSpPr>
        <p:spPr>
          <a:xfrm>
            <a:off x="2517226" y="2779829"/>
            <a:ext cx="398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/>
              <a:t>https</a:t>
            </a:r>
            <a:r>
              <a:rPr lang="hu-HU" dirty="0"/>
              <a:t>://</a:t>
            </a:r>
            <a:r>
              <a:rPr lang="hu-HU" dirty="0" err="1"/>
              <a:t>bit.ly</a:t>
            </a:r>
            <a:r>
              <a:rPr lang="hu-HU" dirty="0"/>
              <a:t>/</a:t>
            </a:r>
            <a:r>
              <a:rPr lang="hu-HU" dirty="0" err="1"/>
              <a:t>metagenom-szakmainapok</a:t>
            </a:r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49161"/>
            <a:ext cx="1781944" cy="178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09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681540"/>
            <a:ext cx="8229600" cy="857250"/>
          </a:xfrm>
        </p:spPr>
        <p:txBody>
          <a:bodyPr>
            <a:normAutofit/>
          </a:bodyPr>
          <a:lstStyle/>
          <a:p>
            <a:r>
              <a:rPr lang="hu-HU" sz="3600" dirty="0" err="1"/>
              <a:t>Metagenomika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545637"/>
            <a:ext cx="8229600" cy="3394472"/>
          </a:xfrm>
        </p:spPr>
        <p:txBody>
          <a:bodyPr>
            <a:normAutofit/>
          </a:bodyPr>
          <a:lstStyle/>
          <a:p>
            <a:r>
              <a:rPr lang="hu-HU" sz="2000" dirty="0"/>
              <a:t>Környezeti mintából származó örökítőanyagot vizsgálunk</a:t>
            </a:r>
          </a:p>
          <a:p>
            <a:pPr lvl="1"/>
            <a:r>
              <a:rPr lang="hu-HU" sz="1600" dirty="0"/>
              <a:t>Többfajta élőlény (pl. baktériumok, vírusok, gombák stb.)</a:t>
            </a:r>
          </a:p>
          <a:p>
            <a:r>
              <a:rPr lang="hu-HU" sz="2000" dirty="0"/>
              <a:t>Alapja a különböző mintákban lévő örökítőanyag (DNS/RNS) meghatározása </a:t>
            </a:r>
            <a:r>
              <a:rPr lang="hu-HU" sz="2000" dirty="0" err="1"/>
              <a:t>szekvenálással</a:t>
            </a:r>
            <a:r>
              <a:rPr lang="hu-HU" sz="2000" dirty="0"/>
              <a:t>, majd a kapott eredmények </a:t>
            </a:r>
            <a:r>
              <a:rPr lang="hu-HU" sz="2000" dirty="0" err="1"/>
              <a:t>bioinformatikai</a:t>
            </a:r>
            <a:r>
              <a:rPr lang="hu-HU" sz="2000" dirty="0"/>
              <a:t> analízise</a:t>
            </a:r>
          </a:p>
          <a:p>
            <a:r>
              <a:rPr lang="hu-HU" sz="2000" dirty="0"/>
              <a:t>Eredményeinkkel mind a humán-, mind pedig az állategészségügy fejlődésében szeretnénk részt vállalni, ezért több egészségügyileg égető kérdéssel foglalkozunk az intézetben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998"/>
            <a:ext cx="3675322" cy="62774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15" y="379282"/>
            <a:ext cx="864096" cy="211178"/>
          </a:xfrm>
          <a:prstGeom prst="rect">
            <a:avLst/>
          </a:prstGeom>
        </p:spPr>
      </p:pic>
      <p:pic>
        <p:nvPicPr>
          <p:cNvPr id="12" name="Picture 2" descr="@DEpt-metagen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59636"/>
            <a:ext cx="576065" cy="5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Debreceni Egye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998"/>
            <a:ext cx="1656184" cy="5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09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681540"/>
            <a:ext cx="8229600" cy="857250"/>
          </a:xfrm>
        </p:spPr>
        <p:txBody>
          <a:bodyPr>
            <a:normAutofit/>
          </a:bodyPr>
          <a:lstStyle/>
          <a:p>
            <a:r>
              <a:rPr lang="hu-HU" sz="3600" dirty="0"/>
              <a:t>Antibiotikum-rezisztencia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545638"/>
            <a:ext cx="8229600" cy="2002338"/>
          </a:xfrm>
        </p:spPr>
        <p:txBody>
          <a:bodyPr>
            <a:normAutofit fontScale="92500" lnSpcReduction="10000"/>
          </a:bodyPr>
          <a:lstStyle/>
          <a:p>
            <a:r>
              <a:rPr lang="hu-HU" sz="2000" dirty="0"/>
              <a:t>Globális egészségügyi és gazdasági probléma</a:t>
            </a:r>
          </a:p>
          <a:p>
            <a:r>
              <a:rPr lang="hu-HU" sz="2000" dirty="0"/>
              <a:t>A különböző baktériumok egyre ellenállóbbakká válnak az alkalmazott antibiotikumokkal szemben</a:t>
            </a:r>
          </a:p>
          <a:p>
            <a:r>
              <a:rPr lang="hu-HU" sz="2000" dirty="0"/>
              <a:t>Megnehezíti a különböző bakteriális fertőzések kezelését</a:t>
            </a:r>
          </a:p>
          <a:p>
            <a:r>
              <a:rPr lang="hu-HU" sz="2000" dirty="0"/>
              <a:t>Ennek oka főként antibiotikumok nem megfelelő, valamint túlzott használata mind a humán, mind az állategészségügyben, illetve a mezőgazdaságban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998"/>
            <a:ext cx="3675322" cy="62774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15" y="379282"/>
            <a:ext cx="864096" cy="211178"/>
          </a:xfrm>
          <a:prstGeom prst="rect">
            <a:avLst/>
          </a:prstGeom>
        </p:spPr>
      </p:pic>
      <p:pic>
        <p:nvPicPr>
          <p:cNvPr id="12" name="Picture 2" descr="@DEpt-metagen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59636"/>
            <a:ext cx="576065" cy="5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Debreceni Egye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998"/>
            <a:ext cx="1656184" cy="5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-up of a globe&#10;&#10;Description automatically generated">
            <a:extLst>
              <a:ext uri="{FF2B5EF4-FFF2-40B4-BE49-F238E27FC236}">
                <a16:creationId xmlns:a16="http://schemas.microsoft.com/office/drawing/2014/main" xmlns="" id="{FBD015D3-DF9E-C790-CDD1-1E57115A3EE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66" b="14346"/>
          <a:stretch/>
        </p:blipFill>
        <p:spPr>
          <a:xfrm>
            <a:off x="5180367" y="3383080"/>
            <a:ext cx="3965637" cy="1760420"/>
          </a:xfrm>
          <a:prstGeom prst="rect">
            <a:avLst/>
          </a:prstGeom>
        </p:spPr>
      </p:pic>
      <p:sp>
        <p:nvSpPr>
          <p:cNvPr id="8" name="Tartalom helye 2">
            <a:extLst>
              <a:ext uri="{FF2B5EF4-FFF2-40B4-BE49-F238E27FC236}">
                <a16:creationId xmlns:a16="http://schemas.microsoft.com/office/drawing/2014/main" xmlns="" id="{991FC7EF-A2B0-3DEC-548D-B17A76382667}"/>
              </a:ext>
            </a:extLst>
          </p:cNvPr>
          <p:cNvSpPr txBox="1">
            <a:spLocks/>
          </p:cNvSpPr>
          <p:nvPr/>
        </p:nvSpPr>
        <p:spPr>
          <a:xfrm>
            <a:off x="473721" y="3387985"/>
            <a:ext cx="4752528" cy="124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900" dirty="0"/>
              <a:t>WHO számításai alapján 2050-re az egyik vezető halálozási okká válhat (10 millió halott/év)</a:t>
            </a:r>
          </a:p>
        </p:txBody>
      </p:sp>
    </p:spTree>
    <p:extLst>
      <p:ext uri="{BB962C8B-B14F-4D97-AF65-F5344CB8AC3E}">
        <p14:creationId xmlns:p14="http://schemas.microsoft.com/office/powerpoint/2010/main" val="238655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681540"/>
            <a:ext cx="8229600" cy="857250"/>
          </a:xfrm>
        </p:spPr>
        <p:txBody>
          <a:bodyPr>
            <a:normAutofit/>
          </a:bodyPr>
          <a:lstStyle/>
          <a:p>
            <a:r>
              <a:rPr lang="hu-HU" sz="3600" dirty="0"/>
              <a:t>Antibiotikum-alternatívák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545637"/>
            <a:ext cx="8229600" cy="3394472"/>
          </a:xfrm>
        </p:spPr>
        <p:txBody>
          <a:bodyPr>
            <a:normAutofit/>
          </a:bodyPr>
          <a:lstStyle/>
          <a:p>
            <a:r>
              <a:rPr lang="hu-HU" sz="2000" dirty="0"/>
              <a:t>A hatásukat vesztő antibiotikumok helyett egyre nagyobb az igény az alternatív terápiák iránt</a:t>
            </a:r>
          </a:p>
          <a:p>
            <a:r>
              <a:rPr lang="hu-HU" sz="2000" dirty="0"/>
              <a:t>Alternatívák lehetnek egyes antitestek, </a:t>
            </a:r>
            <a:r>
              <a:rPr lang="hu-HU" sz="2000" dirty="0" err="1"/>
              <a:t>probiotikumok</a:t>
            </a:r>
            <a:r>
              <a:rPr lang="hu-HU" sz="2000" dirty="0"/>
              <a:t>, illetve a bakteriofágok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998"/>
            <a:ext cx="3675322" cy="62774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15" y="379282"/>
            <a:ext cx="864096" cy="211178"/>
          </a:xfrm>
          <a:prstGeom prst="rect">
            <a:avLst/>
          </a:prstGeom>
        </p:spPr>
      </p:pic>
      <p:pic>
        <p:nvPicPr>
          <p:cNvPr id="12" name="Picture 2" descr="@DEpt-metagen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59636"/>
            <a:ext cx="576065" cy="5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Debreceni Egye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998"/>
            <a:ext cx="1656184" cy="5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83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681540"/>
            <a:ext cx="8229600" cy="857250"/>
          </a:xfrm>
        </p:spPr>
        <p:txBody>
          <a:bodyPr>
            <a:normAutofit/>
          </a:bodyPr>
          <a:lstStyle/>
          <a:p>
            <a:r>
              <a:rPr lang="hu-HU" sz="3600" dirty="0"/>
              <a:t>Bakteriofágok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545637"/>
            <a:ext cx="4867191" cy="3394472"/>
          </a:xfrm>
        </p:spPr>
        <p:txBody>
          <a:bodyPr>
            <a:normAutofit/>
          </a:bodyPr>
          <a:lstStyle/>
          <a:p>
            <a:r>
              <a:rPr lang="hu-HU" sz="2000" dirty="0"/>
              <a:t>Bakteriofágok (</a:t>
            </a:r>
            <a:r>
              <a:rPr lang="hu-HU" sz="2000" dirty="0" err="1"/>
              <a:t>fágok</a:t>
            </a:r>
            <a:r>
              <a:rPr lang="hu-HU" sz="2000" dirty="0"/>
              <a:t>) = baktériumokat specifikusan megfertőzni és elpusztítani képes vírusok</a:t>
            </a:r>
          </a:p>
          <a:p>
            <a:r>
              <a:rPr lang="hu-HU" sz="2000" dirty="0"/>
              <a:t>Bárhol előfordulhatnak, ahol az általuk felismert baktérium is jelen van</a:t>
            </a:r>
          </a:p>
          <a:p>
            <a:r>
              <a:rPr lang="hu-HU" sz="2000" dirty="0"/>
              <a:t>Specifikusan képesek felismerni a baktériumokat, azaz az emberi sejtekkel, bélbaktériumokkal szemben nincs hatásuk</a:t>
            </a:r>
          </a:p>
          <a:p>
            <a:r>
              <a:rPr lang="hu-HU" sz="2000" dirty="0" err="1"/>
              <a:t>Lítikus</a:t>
            </a:r>
            <a:r>
              <a:rPr lang="hu-HU" sz="2000" dirty="0"/>
              <a:t> </a:t>
            </a:r>
            <a:r>
              <a:rPr lang="hu-HU" sz="2000" dirty="0" err="1"/>
              <a:t>fágok</a:t>
            </a:r>
            <a:r>
              <a:rPr lang="hu-HU" sz="2000" dirty="0"/>
              <a:t> </a:t>
            </a:r>
            <a:r>
              <a:rPr lang="hu-HU" sz="2000" dirty="0">
                <a:sym typeface="Wingdings" panose="05000000000000000000" pitchFamily="2" charset="2"/>
              </a:rPr>
              <a:t> terápia</a:t>
            </a:r>
            <a:endParaRPr lang="hu-HU" sz="2000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998"/>
            <a:ext cx="3675322" cy="62774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15" y="379282"/>
            <a:ext cx="864096" cy="211178"/>
          </a:xfrm>
          <a:prstGeom prst="rect">
            <a:avLst/>
          </a:prstGeom>
        </p:spPr>
      </p:pic>
      <p:pic>
        <p:nvPicPr>
          <p:cNvPr id="12" name="Picture 2" descr="@DEpt-metagen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59636"/>
            <a:ext cx="576065" cy="5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Debreceni Egye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998"/>
            <a:ext cx="1656184" cy="5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diagram of lysogenic cycle">
            <a:extLst>
              <a:ext uri="{FF2B5EF4-FFF2-40B4-BE49-F238E27FC236}">
                <a16:creationId xmlns:a16="http://schemas.microsoft.com/office/drawing/2014/main" xmlns="" id="{FB17FA8B-6350-07CD-34FA-0625F92CFB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735" y="1538790"/>
            <a:ext cx="3809265" cy="36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8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681540"/>
            <a:ext cx="8229600" cy="857250"/>
          </a:xfrm>
        </p:spPr>
        <p:txBody>
          <a:bodyPr>
            <a:normAutofit/>
          </a:bodyPr>
          <a:lstStyle/>
          <a:p>
            <a:r>
              <a:rPr lang="hu-HU" sz="3600" dirty="0" err="1"/>
              <a:t>Fágterápia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545637"/>
            <a:ext cx="7416824" cy="3394472"/>
          </a:xfrm>
        </p:spPr>
        <p:txBody>
          <a:bodyPr>
            <a:noAutofit/>
          </a:bodyPr>
          <a:lstStyle/>
          <a:p>
            <a:r>
              <a:rPr lang="hu-HU" sz="2000" dirty="0"/>
              <a:t>Személyre szabott terápia</a:t>
            </a:r>
          </a:p>
          <a:p>
            <a:r>
              <a:rPr lang="hu-HU" sz="2000" dirty="0"/>
              <a:t>Betegből a kórokozó baktérium izolálása szükséges, majd ezek ellen hatásos bakteriofágok keresése</a:t>
            </a:r>
          </a:p>
          <a:p>
            <a:r>
              <a:rPr lang="hu-HU" sz="2000" dirty="0"/>
              <a:t>A hatásosnak bizonyult </a:t>
            </a:r>
            <a:r>
              <a:rPr lang="hu-HU" sz="2000" dirty="0" err="1"/>
              <a:t>fágok</a:t>
            </a:r>
            <a:r>
              <a:rPr lang="hu-HU" sz="2000" dirty="0"/>
              <a:t> DNS/RNS-szekvenciájának meghatározása, majd többek között olyan gének után kell kutatni, amelyek esetlegesen ronthatják a kialakult helyzet súlyosságát, ezzel a beteg állapotát (pl. antibiotikumrezisztencia-gének, toxinok…)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998"/>
            <a:ext cx="3675322" cy="62774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15" y="379282"/>
            <a:ext cx="864096" cy="211178"/>
          </a:xfrm>
          <a:prstGeom prst="rect">
            <a:avLst/>
          </a:prstGeom>
        </p:spPr>
      </p:pic>
      <p:pic>
        <p:nvPicPr>
          <p:cNvPr id="12" name="Picture 2" descr="@DEpt-metagen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59636"/>
            <a:ext cx="576065" cy="5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Debreceni Egye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998"/>
            <a:ext cx="1656184" cy="5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white and black drawing of a virus&#10;&#10;Description automatically generated">
            <a:extLst>
              <a:ext uri="{FF2B5EF4-FFF2-40B4-BE49-F238E27FC236}">
                <a16:creationId xmlns:a16="http://schemas.microsoft.com/office/drawing/2014/main" xmlns="" id="{84D02D3B-8A75-2ABA-9E6F-482C04D645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528" y="650334"/>
            <a:ext cx="3239709" cy="45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9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681540"/>
            <a:ext cx="8229600" cy="857250"/>
          </a:xfrm>
        </p:spPr>
        <p:txBody>
          <a:bodyPr>
            <a:normAutofit/>
          </a:bodyPr>
          <a:lstStyle/>
          <a:p>
            <a:r>
              <a:rPr lang="hu-HU" sz="3600" dirty="0"/>
              <a:t>Bakteriofágok </a:t>
            </a:r>
            <a:r>
              <a:rPr lang="hu-HU" sz="3600" dirty="0" err="1"/>
              <a:t>szekvenálása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545637"/>
            <a:ext cx="4968552" cy="3394472"/>
          </a:xfrm>
        </p:spPr>
        <p:txBody>
          <a:bodyPr>
            <a:normAutofit lnSpcReduction="10000"/>
          </a:bodyPr>
          <a:lstStyle/>
          <a:p>
            <a:r>
              <a:rPr lang="hu-HU" sz="2000" dirty="0"/>
              <a:t>DNS egyfajta „szöveg”</a:t>
            </a:r>
          </a:p>
          <a:p>
            <a:r>
              <a:rPr lang="hu-HU" sz="2000" dirty="0"/>
              <a:t>Négy betűből áll össze (</a:t>
            </a:r>
            <a:r>
              <a:rPr lang="hu-HU" sz="2000" dirty="0" err="1"/>
              <a:t>nukleotidok</a:t>
            </a:r>
            <a:r>
              <a:rPr lang="hu-HU" sz="2000" dirty="0"/>
              <a:t>)</a:t>
            </a:r>
          </a:p>
          <a:p>
            <a:r>
              <a:rPr lang="hu-HU" sz="2000" dirty="0"/>
              <a:t>Nagyon hosszú szekvenciák a természetes nyelvi szövegekhez képest:</a:t>
            </a:r>
          </a:p>
          <a:p>
            <a:pPr lvl="1"/>
            <a:r>
              <a:rPr lang="hu-HU" sz="1600" dirty="0"/>
              <a:t>egy oldal kb. 3000, egy átlagos könyv 500 000 – </a:t>
            </a:r>
            <a:br>
              <a:rPr lang="hu-HU" sz="1600" dirty="0"/>
            </a:br>
            <a:r>
              <a:rPr lang="hu-HU" sz="1600" dirty="0"/>
              <a:t>1 millió betű</a:t>
            </a:r>
          </a:p>
          <a:p>
            <a:pPr lvl="1"/>
            <a:r>
              <a:rPr lang="de-DE" sz="1600" dirty="0" err="1"/>
              <a:t>vírus</a:t>
            </a:r>
            <a:r>
              <a:rPr lang="de-DE" sz="1600" dirty="0"/>
              <a:t> </a:t>
            </a:r>
            <a:r>
              <a:rPr lang="de-DE" sz="1600" dirty="0" err="1"/>
              <a:t>kb.</a:t>
            </a:r>
            <a:r>
              <a:rPr lang="de-DE" sz="1600" dirty="0"/>
              <a:t> 10-100 </a:t>
            </a:r>
            <a:r>
              <a:rPr lang="de-DE" sz="1600" dirty="0" err="1"/>
              <a:t>ezer</a:t>
            </a:r>
            <a:r>
              <a:rPr lang="de-DE" sz="1600" dirty="0"/>
              <a:t> </a:t>
            </a:r>
            <a:r>
              <a:rPr lang="de-DE" sz="1600" dirty="0" err="1"/>
              <a:t>betű</a:t>
            </a:r>
            <a:endParaRPr lang="hu-HU" sz="1600" dirty="0"/>
          </a:p>
          <a:p>
            <a:pPr lvl="1"/>
            <a:r>
              <a:rPr lang="hu-HU" sz="1600" dirty="0"/>
              <a:t>baktérium 1-10 millió betű</a:t>
            </a:r>
          </a:p>
          <a:p>
            <a:pPr lvl="1"/>
            <a:r>
              <a:rPr lang="hu-HU" sz="1600" dirty="0"/>
              <a:t>emlősök, madarak, hüllők kb. 1-10 milliárd betű</a:t>
            </a:r>
          </a:p>
          <a:p>
            <a:r>
              <a:rPr lang="hu-HU" sz="2000" dirty="0"/>
              <a:t>Hatalmas tárhely- és memóriaigény, egyetlen genom feldolgozása is hosszú idő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998"/>
            <a:ext cx="3675322" cy="62774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15" y="379282"/>
            <a:ext cx="864096" cy="211178"/>
          </a:xfrm>
          <a:prstGeom prst="rect">
            <a:avLst/>
          </a:prstGeom>
        </p:spPr>
      </p:pic>
      <p:pic>
        <p:nvPicPr>
          <p:cNvPr id="12" name="Picture 2" descr="@DEpt-metagen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59636"/>
            <a:ext cx="576065" cy="5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Debreceni Egye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998"/>
            <a:ext cx="1656184" cy="5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diagram of dna strand&#10;&#10;Description automatically generated">
            <a:extLst>
              <a:ext uri="{FF2B5EF4-FFF2-40B4-BE49-F238E27FC236}">
                <a16:creationId xmlns:a16="http://schemas.microsoft.com/office/drawing/2014/main" xmlns="" id="{AA2D61BA-2D80-5AA2-DE67-7DC474770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12" y="1740974"/>
            <a:ext cx="3816077" cy="30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3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681540"/>
            <a:ext cx="8229600" cy="857250"/>
          </a:xfrm>
        </p:spPr>
        <p:txBody>
          <a:bodyPr>
            <a:normAutofit/>
          </a:bodyPr>
          <a:lstStyle/>
          <a:p>
            <a:r>
              <a:rPr lang="hu-HU" sz="3600" dirty="0"/>
              <a:t>Bakteriofágok </a:t>
            </a:r>
            <a:r>
              <a:rPr lang="hu-HU" sz="3600" dirty="0" err="1"/>
              <a:t>szekvenálása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545637"/>
            <a:ext cx="8352928" cy="3394472"/>
          </a:xfrm>
        </p:spPr>
        <p:txBody>
          <a:bodyPr>
            <a:normAutofit/>
          </a:bodyPr>
          <a:lstStyle/>
          <a:p>
            <a:r>
              <a:rPr lang="hu-HU" sz="2000" dirty="0" err="1"/>
              <a:t>Nanopore</a:t>
            </a:r>
            <a:r>
              <a:rPr lang="hu-HU" sz="2000" dirty="0"/>
              <a:t> </a:t>
            </a:r>
            <a:r>
              <a:rPr lang="hu-HU" sz="2000" dirty="0" err="1"/>
              <a:t>long-read</a:t>
            </a:r>
            <a:r>
              <a:rPr lang="hu-HU" sz="2000" dirty="0"/>
              <a:t> </a:t>
            </a:r>
            <a:r>
              <a:rPr lang="hu-HU" sz="2000" dirty="0" err="1"/>
              <a:t>szekvenálás</a:t>
            </a:r>
            <a:endParaRPr lang="hu-HU" sz="2000" dirty="0"/>
          </a:p>
          <a:p>
            <a:pPr lvl="1"/>
            <a:r>
              <a:rPr lang="hu-HU" sz="1800" dirty="0" err="1"/>
              <a:t>Szekvenálás</a:t>
            </a:r>
            <a:r>
              <a:rPr lang="hu-HU" sz="1800" dirty="0"/>
              <a:t> = bázissorrend (betűk) meghatározása</a:t>
            </a:r>
          </a:p>
          <a:p>
            <a:pPr lvl="1"/>
            <a:r>
              <a:rPr lang="hu-HU" sz="1800" dirty="0"/>
              <a:t>Read = leolvasás, szekvencia-szakasz</a:t>
            </a:r>
          </a:p>
          <a:p>
            <a:pPr lvl="1"/>
            <a:r>
              <a:rPr lang="hu-HU" sz="1800" dirty="0"/>
              <a:t>Legújabb technológia</a:t>
            </a:r>
          </a:p>
          <a:p>
            <a:pPr lvl="1"/>
            <a:r>
              <a:rPr lang="hu-HU" sz="1800" dirty="0"/>
              <a:t>DNS/RNS-t alkotó molekulák a pórusokon áthaladva egy adott betűre jellemző elektromos jelet generálnak, melyet mér a készülék</a:t>
            </a:r>
          </a:p>
          <a:p>
            <a:pPr lvl="1"/>
            <a:r>
              <a:rPr lang="hu-HU" sz="1800" dirty="0"/>
              <a:t>Leolvasások hossza 10-100 ezres nagyságrendű</a:t>
            </a:r>
          </a:p>
          <a:p>
            <a:pPr lvl="1"/>
            <a:r>
              <a:rPr lang="hu-HU" sz="1800" dirty="0"/>
              <a:t>24 óra alatt 10 milliárd betűt tud </a:t>
            </a:r>
            <a:r>
              <a:rPr lang="hu-HU" sz="1800" dirty="0" err="1"/>
              <a:t>szekvenálni</a:t>
            </a:r>
            <a:endParaRPr lang="hu-HU" sz="1800" dirty="0"/>
          </a:p>
          <a:p>
            <a:r>
              <a:rPr lang="hu-HU" sz="2000" dirty="0" err="1"/>
              <a:t>Basecall</a:t>
            </a:r>
            <a:endParaRPr lang="hu-HU" sz="2000" dirty="0"/>
          </a:p>
          <a:p>
            <a:pPr lvl="1"/>
            <a:r>
              <a:rPr lang="hu-HU" sz="1600" dirty="0"/>
              <a:t>kapott elektromos jelek átalakítása betűk sorozatává</a:t>
            </a:r>
          </a:p>
          <a:p>
            <a:endParaRPr lang="hu-HU" sz="2000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998"/>
            <a:ext cx="3675322" cy="62774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15" y="379282"/>
            <a:ext cx="864096" cy="211178"/>
          </a:xfrm>
          <a:prstGeom prst="rect">
            <a:avLst/>
          </a:prstGeom>
        </p:spPr>
      </p:pic>
      <p:pic>
        <p:nvPicPr>
          <p:cNvPr id="12" name="Picture 2" descr="@DEpt-metagen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59636"/>
            <a:ext cx="576065" cy="5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Debreceni Egye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998"/>
            <a:ext cx="1656184" cy="5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-up of a device&#10;&#10;Description automatically generated">
            <a:extLst>
              <a:ext uri="{FF2B5EF4-FFF2-40B4-BE49-F238E27FC236}">
                <a16:creationId xmlns:a16="http://schemas.microsoft.com/office/drawing/2014/main" xmlns="" id="{7DC6D0C9-84F8-A708-9F36-FB1DCFB8E3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11" y="3147814"/>
            <a:ext cx="48863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7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681540"/>
            <a:ext cx="8229600" cy="857250"/>
          </a:xfrm>
        </p:spPr>
        <p:txBody>
          <a:bodyPr>
            <a:normAutofit/>
          </a:bodyPr>
          <a:lstStyle/>
          <a:p>
            <a:r>
              <a:rPr lang="hu-HU" sz="3600" dirty="0" err="1"/>
              <a:t>Nanopore</a:t>
            </a:r>
            <a:r>
              <a:rPr lang="hu-HU" sz="3600" dirty="0"/>
              <a:t> </a:t>
            </a:r>
            <a:r>
              <a:rPr lang="hu-HU" sz="3600" dirty="0" err="1"/>
              <a:t>readek</a:t>
            </a:r>
            <a:r>
              <a:rPr lang="hu-HU" sz="3600" dirty="0"/>
              <a:t> kezelése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545637"/>
            <a:ext cx="8229600" cy="3394472"/>
          </a:xfrm>
        </p:spPr>
        <p:txBody>
          <a:bodyPr>
            <a:normAutofit/>
          </a:bodyPr>
          <a:lstStyle/>
          <a:p>
            <a:r>
              <a:rPr lang="hu-HU" sz="2000" dirty="0"/>
              <a:t>A </a:t>
            </a:r>
            <a:r>
              <a:rPr lang="hu-HU" sz="2000" dirty="0" err="1"/>
              <a:t>basecall</a:t>
            </a:r>
            <a:r>
              <a:rPr lang="hu-HU" sz="2000" dirty="0"/>
              <a:t> után a nyert </a:t>
            </a:r>
            <a:r>
              <a:rPr lang="hu-HU" sz="2000" dirty="0" err="1"/>
              <a:t>readek</a:t>
            </a:r>
            <a:r>
              <a:rPr lang="hu-HU" sz="2000" dirty="0"/>
              <a:t> minőségellenőrzése, rossz minőségű </a:t>
            </a:r>
            <a:r>
              <a:rPr lang="hu-HU" sz="2000" dirty="0" err="1"/>
              <a:t>readek</a:t>
            </a:r>
            <a:r>
              <a:rPr lang="hu-HU" sz="2000" dirty="0"/>
              <a:t> szűrése, hibajavítás történik</a:t>
            </a:r>
          </a:p>
          <a:p>
            <a:r>
              <a:rPr lang="hu-HU" sz="2000" dirty="0"/>
              <a:t>A megfelelő minőségű </a:t>
            </a:r>
            <a:r>
              <a:rPr lang="hu-HU" sz="2000" dirty="0" err="1"/>
              <a:t>readekből</a:t>
            </a:r>
            <a:r>
              <a:rPr lang="hu-HU" sz="2000" dirty="0"/>
              <a:t> a genomok összeszerelése, majd azok minőségének ellenőrzése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998"/>
            <a:ext cx="3675322" cy="62774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15" y="379282"/>
            <a:ext cx="864096" cy="211178"/>
          </a:xfrm>
          <a:prstGeom prst="rect">
            <a:avLst/>
          </a:prstGeom>
        </p:spPr>
      </p:pic>
      <p:pic>
        <p:nvPicPr>
          <p:cNvPr id="12" name="Picture 2" descr="@DEpt-metagen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59636"/>
            <a:ext cx="576065" cy="5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Debreceni Egye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998"/>
            <a:ext cx="1656184" cy="5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25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6483</TotalTime>
  <Words>1039</Words>
  <Application>Microsoft Office PowerPoint</Application>
  <PresentationFormat>Diavetítés a képernyőre (16:9 oldalarány)</PresentationFormat>
  <Paragraphs>116</Paragraphs>
  <Slides>18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19" baseType="lpstr">
      <vt:lpstr>Office-téma</vt:lpstr>
      <vt:lpstr>DNS-nyelvmodellek és bioinformatika a rezisztens kórokozók elleni küzdelemben</vt:lpstr>
      <vt:lpstr>Metagenomika</vt:lpstr>
      <vt:lpstr>Antibiotikum-rezisztencia</vt:lpstr>
      <vt:lpstr>Antibiotikum-alternatívák</vt:lpstr>
      <vt:lpstr>Bakteriofágok</vt:lpstr>
      <vt:lpstr>Fágterápia</vt:lpstr>
      <vt:lpstr>Bakteriofágok szekvenálása</vt:lpstr>
      <vt:lpstr>Bakteriofágok szekvenálása</vt:lpstr>
      <vt:lpstr>Nanopore readek kezelése</vt:lpstr>
      <vt:lpstr>Összeszerelt genomok analízise</vt:lpstr>
      <vt:lpstr>Miért fontos ez a munka?</vt:lpstr>
      <vt:lpstr>DNS-nyelvmodellek</vt:lpstr>
      <vt:lpstr>DNS-nyelvmodellek</vt:lpstr>
      <vt:lpstr>DNS-nyelvmodellek</vt:lpstr>
      <vt:lpstr>Bioinformatikai karrier a Metagenomikai Intézetben</vt:lpstr>
      <vt:lpstr>Miért a Metagenomikai Intézet?</vt:lpstr>
      <vt:lpstr>Szükséges képességek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DNS-nyelvmodellek és bioinformatika a rezisztens kórokozók elleni küzdelemben</dc:title>
  <dc:creator>Anonim</dc:creator>
  <cp:lastModifiedBy>Anonim</cp:lastModifiedBy>
  <cp:revision>40</cp:revision>
  <dcterms:created xsi:type="dcterms:W3CDTF">2023-10-08T10:35:34Z</dcterms:created>
  <dcterms:modified xsi:type="dcterms:W3CDTF">2023-10-13T07:36:12Z</dcterms:modified>
</cp:coreProperties>
</file>