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125" d="100"/>
          <a:sy n="125" d="100"/>
        </p:scale>
        <p:origin x="1203" y="-39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2025/4/2</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523861"/>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lang="en-US" sz="750" dirty="0">
              <a:latin typeface="Tarsus" panose="02000000000000000000" pitchFamily="50" charset="0"/>
              <a:cs typeface="Tahoma"/>
            </a:endParaRPr>
          </a:p>
          <a:p>
            <a:pPr algn="ctr">
              <a:lnSpc>
                <a:spcPct val="100000"/>
              </a:lnSpc>
              <a:spcBef>
                <a:spcPts val="670"/>
              </a:spcBef>
            </a:pPr>
            <a:r>
              <a:rPr lang="en-US" sz="700" dirty="0">
                <a:solidFill>
                  <a:srgbClr val="333333"/>
                </a:solidFill>
                <a:latin typeface="Tarsus" panose="02000000000000000000" pitchFamily="50" charset="0"/>
                <a:cs typeface="Gill Sans MT"/>
              </a:rPr>
              <a:t>        df@dfder.tw  |</a:t>
            </a:r>
            <a:r>
              <a:rPr lang="en-US" sz="700" spc="340" dirty="0">
                <a:solidFill>
                  <a:srgbClr val="333333"/>
                </a:solidFill>
                <a:latin typeface="Tarsus" panose="02000000000000000000" pitchFamily="50" charset="0"/>
                <a:cs typeface="Gill Sans MT"/>
              </a:rPr>
              <a:t> </a:t>
            </a:r>
            <a:r>
              <a:rPr lang="en-US" altLang="zh-TW" sz="700" spc="340" dirty="0">
                <a:solidFill>
                  <a:srgbClr val="333333"/>
                </a:solidFill>
                <a:latin typeface="Tarsus" panose="02000000000000000000" pitchFamily="50" charset="0"/>
                <a:cs typeface="Gill Sans MT"/>
              </a:rPr>
              <a:t> </a:t>
            </a:r>
            <a:r>
              <a:rPr lang="en-US" sz="700" spc="340" dirty="0">
                <a:solidFill>
                  <a:srgbClr val="333333"/>
                </a:solidFill>
                <a:latin typeface="Tarsus" panose="02000000000000000000" pitchFamily="50" charset="0"/>
                <a:cs typeface="Gill Sans MT"/>
              </a:rPr>
              <a:t> </a:t>
            </a:r>
            <a:r>
              <a:rPr lang="en-US" altLang="zh-TW" sz="700" spc="-80" dirty="0">
                <a:solidFill>
                  <a:srgbClr val="333333"/>
                </a:solidFill>
                <a:latin typeface="Tarsus" panose="02000000000000000000" pitchFamily="50" charset="0"/>
                <a:cs typeface="Gill Sans MT"/>
              </a:rPr>
              <a:t> </a:t>
            </a:r>
            <a:r>
              <a:rPr lang="en-US" sz="700" dirty="0">
                <a:solidFill>
                  <a:srgbClr val="333333"/>
                </a:solidFill>
                <a:latin typeface="Tarsus" panose="02000000000000000000" pitchFamily="50" charset="0"/>
                <a:cs typeface="Gill Sans MT"/>
              </a:rPr>
              <a:t>DF-</a:t>
            </a:r>
            <a:r>
              <a:rPr lang="en-US" sz="700" dirty="0" err="1">
                <a:solidFill>
                  <a:srgbClr val="333333"/>
                </a:solidFill>
                <a:latin typeface="Tarsus" panose="02000000000000000000" pitchFamily="50" charset="0"/>
                <a:cs typeface="Gill Sans MT"/>
              </a:rPr>
              <a:t>wu</a:t>
            </a:r>
            <a:r>
              <a:rPr lang="en-US" sz="700" spc="335" dirty="0">
                <a:solidFill>
                  <a:srgbClr val="333333"/>
                </a:solidFill>
                <a:latin typeface="Tarsus" panose="02000000000000000000" pitchFamily="50" charset="0"/>
                <a:cs typeface="Gill Sans MT"/>
              </a:rPr>
              <a:t> </a:t>
            </a:r>
            <a:r>
              <a:rPr lang="en-US" sz="700" dirty="0">
                <a:solidFill>
                  <a:srgbClr val="333333"/>
                </a:solidFill>
                <a:latin typeface="Tarsus" panose="02000000000000000000" pitchFamily="50" charset="0"/>
                <a:cs typeface="Gill Sans MT"/>
              </a:rPr>
              <a:t>|</a:t>
            </a:r>
            <a:r>
              <a:rPr lang="en-US" altLang="zh-TW" sz="700" dirty="0">
                <a:solidFill>
                  <a:srgbClr val="333333"/>
                </a:solidFill>
                <a:latin typeface="Tarsus" panose="02000000000000000000" pitchFamily="50" charset="0"/>
                <a:cs typeface="Gill Sans MT"/>
              </a:rPr>
              <a:t> </a:t>
            </a:r>
            <a:r>
              <a:rPr lang="en-US" sz="700" spc="340" dirty="0">
                <a:solidFill>
                  <a:srgbClr val="333333"/>
                </a:solidFill>
                <a:latin typeface="Tarsus" panose="02000000000000000000" pitchFamily="50" charset="0"/>
                <a:cs typeface="Gill Sans MT"/>
              </a:rPr>
              <a:t> </a:t>
            </a:r>
            <a:r>
              <a:rPr lang="en-US" sz="700" spc="90" dirty="0">
                <a:solidFill>
                  <a:srgbClr val="333333"/>
                </a:solidFill>
                <a:latin typeface="Tarsus" panose="02000000000000000000" pitchFamily="50" charset="0"/>
                <a:cs typeface="新細明體"/>
              </a:rPr>
              <a:t> </a:t>
            </a:r>
            <a:r>
              <a:rPr lang="en-US" altLang="zh-TW" sz="700" spc="90" dirty="0">
                <a:solidFill>
                  <a:srgbClr val="333333"/>
                </a:solidFill>
                <a:latin typeface="Tarsus" panose="02000000000000000000" pitchFamily="50" charset="0"/>
                <a:cs typeface="新細明體"/>
              </a:rPr>
              <a:t>  </a:t>
            </a:r>
            <a:r>
              <a:rPr lang="en-US" sz="700" dirty="0">
                <a:solidFill>
                  <a:srgbClr val="333333"/>
                </a:solidFill>
                <a:latin typeface="Tarsus" panose="02000000000000000000" pitchFamily="50" charset="0"/>
                <a:cs typeface="Gill Sans MT"/>
              </a:rPr>
              <a:t>www.linkedin.com/in/chufei-</a:t>
            </a:r>
            <a:r>
              <a:rPr lang="en-US" sz="700" spc="60" dirty="0">
                <a:solidFill>
                  <a:srgbClr val="333333"/>
                </a:solidFill>
                <a:latin typeface="Tarsus" panose="02000000000000000000" pitchFamily="50" charset="0"/>
                <a:cs typeface="Gill Sans MT"/>
              </a:rPr>
              <a:t>wu-</a:t>
            </a:r>
            <a:r>
              <a:rPr lang="en-US" sz="700" spc="55" dirty="0">
                <a:solidFill>
                  <a:srgbClr val="333333"/>
                </a:solidFill>
                <a:latin typeface="Tarsus" panose="02000000000000000000" pitchFamily="50" charset="0"/>
                <a:cs typeface="Gill Sans MT"/>
              </a:rPr>
              <a:t>b33990164/  </a:t>
            </a:r>
          </a:p>
          <a:p>
            <a:pPr algn="ctr">
              <a:lnSpc>
                <a:spcPct val="100000"/>
              </a:lnSpc>
              <a:spcBef>
                <a:spcPts val="670"/>
              </a:spcBef>
            </a:pPr>
            <a:endParaRPr lang="en-US" sz="700" dirty="0">
              <a:latin typeface="Tarsus" panose="02000000000000000000" pitchFamily="50" charset="0"/>
              <a:cs typeface="Gill Sans MT"/>
            </a:endParaRPr>
          </a:p>
        </p:txBody>
      </p:sp>
      <p:sp>
        <p:nvSpPr>
          <p:cNvPr id="4" name="object 4"/>
          <p:cNvSpPr txBox="1"/>
          <p:nvPr/>
        </p:nvSpPr>
        <p:spPr>
          <a:xfrm>
            <a:off x="467355" y="877300"/>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March</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15</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5</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a:t>
            </a:r>
            <a:r>
              <a:rPr lang="zh-TW" altLang="en-US" sz="800" dirty="0">
                <a:solidFill>
                  <a:srgbClr val="999999"/>
                </a:solidFill>
                <a:latin typeface="Helvetica" pitchFamily="2" charset="0"/>
                <a:cs typeface="Tahoma"/>
              </a:rPr>
              <a:t>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250" y="688033"/>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232657" y="718991"/>
            <a:ext cx="117999" cy="117999"/>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73250" y="722147"/>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 k8s &amp;etc.</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a:t>
            </a:r>
            <a:r>
              <a:rPr lang="en-US" sz="1000" b="1">
                <a:solidFill>
                  <a:srgbClr val="333333"/>
                </a:solidFill>
                <a:latin typeface="Tarsus" panose="02000000000000000000" pitchFamily="50" charset="0"/>
                <a:cs typeface="Tahoma"/>
              </a:rPr>
              <a:t>Chyuan </a:t>
            </a:r>
            <a:r>
              <a:rPr lang="en-US" sz="1000" b="1" dirty="0">
                <a:solidFill>
                  <a:srgbClr val="333333"/>
                </a:solidFill>
                <a:latin typeface="Tarsus" panose="02000000000000000000" pitchFamily="50" charset="0"/>
                <a:cs typeface="Tahoma"/>
              </a:rPr>
              <a:t>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products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22" name="object 31">
            <a:extLst>
              <a:ext uri="{FF2B5EF4-FFF2-40B4-BE49-F238E27FC236}">
                <a16:creationId xmlns:a16="http://schemas.microsoft.com/office/drawing/2014/main" id="{4335960D-EAEB-48EC-EAE1-13A5A3AB36B5}"/>
              </a:ext>
            </a:extLst>
          </p:cNvPr>
          <p:cNvSpPr txBox="1"/>
          <p:nvPr/>
        </p:nvSpPr>
        <p:spPr>
          <a:xfrm>
            <a:off x="1822184" y="9242880"/>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pic>
        <p:nvPicPr>
          <p:cNvPr id="59" name="圖片 58">
            <a:extLst>
              <a:ext uri="{FF2B5EF4-FFF2-40B4-BE49-F238E27FC236}">
                <a16:creationId xmlns:a16="http://schemas.microsoft.com/office/drawing/2014/main" id="{82E09554-7D1A-5B98-B45F-5E9DEEC31449}"/>
              </a:ext>
            </a:extLst>
          </p:cNvPr>
          <p:cNvPicPr>
            <a:picLocks noChangeAspect="1"/>
          </p:cNvPicPr>
          <p:nvPr/>
        </p:nvPicPr>
        <p:blipFill>
          <a:blip r:embed="rId6"/>
          <a:stretch>
            <a:fillRect/>
          </a:stretch>
        </p:blipFill>
        <p:spPr>
          <a:xfrm>
            <a:off x="6787121" y="293672"/>
            <a:ext cx="554498" cy="554498"/>
          </a:xfrm>
          <a:prstGeom prst="rect">
            <a:avLst/>
          </a:prstGeom>
        </p:spPr>
      </p:pic>
      <p:sp>
        <p:nvSpPr>
          <p:cNvPr id="62" name="文字方塊 61">
            <a:extLst>
              <a:ext uri="{FF2B5EF4-FFF2-40B4-BE49-F238E27FC236}">
                <a16:creationId xmlns:a16="http://schemas.microsoft.com/office/drawing/2014/main" id="{D9C5CD5F-10FF-450A-950B-AAE2D9A2E93F}"/>
              </a:ext>
            </a:extLst>
          </p:cNvPr>
          <p:cNvSpPr txBox="1"/>
          <p:nvPr/>
        </p:nvSpPr>
        <p:spPr>
          <a:xfrm>
            <a:off x="6717848" y="784758"/>
            <a:ext cx="718420" cy="215444"/>
          </a:xfrm>
          <a:prstGeom prst="rect">
            <a:avLst/>
          </a:prstGeom>
          <a:noFill/>
        </p:spPr>
        <p:txBody>
          <a:bodyPr wrap="square" rtlCol="0">
            <a:spAutoFit/>
          </a:bodyPr>
          <a:lstStyle/>
          <a:p>
            <a:r>
              <a:rPr lang="en-US" altLang="zh-TW" sz="800" dirty="0">
                <a:solidFill>
                  <a:srgbClr val="333333"/>
                </a:solidFill>
                <a:latin typeface="Tarsus" panose="02000000000000000000" pitchFamily="50" charset="0"/>
              </a:rPr>
              <a:t>df.is-</a:t>
            </a:r>
            <a:r>
              <a:rPr lang="en-US" altLang="zh-TW" sz="800" dirty="0" err="1">
                <a:solidFill>
                  <a:srgbClr val="333333"/>
                </a:solidFill>
                <a:latin typeface="Tarsus" panose="02000000000000000000" pitchFamily="50" charset="0"/>
              </a:rPr>
              <a:t>a.dev</a:t>
            </a:r>
            <a:endParaRPr lang="zh-TW" altLang="en-US" sz="800" dirty="0">
              <a:solidFill>
                <a:srgbClr val="333333"/>
              </a:solidFill>
              <a:latin typeface="Tarsus" panose="02000000000000000000" pitchFamily="50" charset="0"/>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1134</TotalTime>
  <Words>1683</Words>
  <Application>Microsoft Office PowerPoint</Application>
  <PresentationFormat>自訂</PresentationFormat>
  <Paragraphs>128</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Helvetica</vt:lpstr>
      <vt:lpstr>Tarsus Light</vt:lpstr>
      <vt:lpstr>Tarsus</vt:lpstr>
      <vt:lpstr>Tarsus Italic</vt:lpstr>
      <vt:lpstr>Calibri</vt:lpstr>
      <vt:lpstr>Gill Sans MT</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159</cp:revision>
  <dcterms:created xsi:type="dcterms:W3CDTF">2023-10-30T10:24:26Z</dcterms:created>
  <dcterms:modified xsi:type="dcterms:W3CDTF">2025-04-02T07:08:33Z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