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29" r:id="rId3"/>
    <p:sldId id="330" r:id="rId4"/>
    <p:sldId id="324" r:id="rId5"/>
    <p:sldId id="325" r:id="rId6"/>
    <p:sldId id="327" r:id="rId7"/>
    <p:sldId id="326" r:id="rId8"/>
    <p:sldId id="331" r:id="rId9"/>
    <p:sldId id="328" r:id="rId10"/>
    <p:sldId id="332" r:id="rId11"/>
    <p:sldId id="333" r:id="rId12"/>
    <p:sldId id="334" r:id="rId13"/>
    <p:sldId id="335" r:id="rId14"/>
    <p:sldId id="336" r:id="rId15"/>
    <p:sldId id="307" r:id="rId16"/>
    <p:sldId id="305" r:id="rId17"/>
    <p:sldId id="309" r:id="rId18"/>
    <p:sldId id="311" r:id="rId19"/>
    <p:sldId id="312" r:id="rId20"/>
    <p:sldId id="313" r:id="rId21"/>
    <p:sldId id="314" r:id="rId22"/>
    <p:sldId id="322" r:id="rId23"/>
    <p:sldId id="338" r:id="rId24"/>
    <p:sldId id="340" r:id="rId25"/>
    <p:sldId id="342" r:id="rId26"/>
    <p:sldId id="341" r:id="rId27"/>
    <p:sldId id="323" r:id="rId28"/>
    <p:sldId id="315" r:id="rId29"/>
    <p:sldId id="316" r:id="rId30"/>
    <p:sldId id="317" r:id="rId31"/>
    <p:sldId id="308" r:id="rId32"/>
    <p:sldId id="260" r:id="rId33"/>
    <p:sldId id="257" r:id="rId34"/>
    <p:sldId id="258" r:id="rId35"/>
    <p:sldId id="318" r:id="rId36"/>
    <p:sldId id="319" r:id="rId37"/>
    <p:sldId id="275" r:id="rId38"/>
    <p:sldId id="277" r:id="rId39"/>
    <p:sldId id="276" r:id="rId40"/>
    <p:sldId id="299" r:id="rId41"/>
    <p:sldId id="300" r:id="rId42"/>
    <p:sldId id="301" r:id="rId43"/>
    <p:sldId id="320" r:id="rId44"/>
    <p:sldId id="302" r:id="rId45"/>
    <p:sldId id="303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Donald, Margaret S." initials="MSM" lastIdx="2" clrIdx="0">
    <p:extLst>
      <p:ext uri="{19B8F6BF-5375-455C-9EA6-DF929625EA0E}">
        <p15:presenceInfo xmlns:p15="http://schemas.microsoft.com/office/powerpoint/2012/main" userId="MacDonald, Margaret S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5:07:05.136" idx="2">
    <p:pos x="4608" y="2555"/>
    <p:text>If they all consist of zero, that's not a lot of padding!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1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8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7ACB-28D6-4525-B817-A8D370B767C8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AC6A-F8DE-4EDA-97A0-A7EA94102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ipfi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iana.org/assignments/enterprise-numbers/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mail-archive/web/ipfix/current/msg05212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IPFIX </a:t>
            </a:r>
            <a:r>
              <a:rPr lang="en-US" dirty="0"/>
              <a:t>M</a:t>
            </a:r>
            <a:r>
              <a:rPr lang="en-US" dirty="0" smtClean="0"/>
              <a:t>essages </a:t>
            </a:r>
            <a:br>
              <a:rPr lang="en-US" dirty="0" smtClean="0"/>
            </a:br>
            <a:r>
              <a:rPr lang="en-US" dirty="0" smtClean="0"/>
              <a:t>Using DFDL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(converting a binary data format to XML)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0" y="5507038"/>
            <a:ext cx="3548743" cy="11223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May 13, 2015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2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 of Flow Information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IPFIX defines a set of attributes that </a:t>
            </a:r>
            <a:r>
              <a:rPr lang="en-US" dirty="0" smtClean="0"/>
              <a:t>may, for </a:t>
            </a:r>
            <a:r>
              <a:rPr lang="en-US" dirty="0"/>
              <a:t>privacy or business </a:t>
            </a:r>
            <a:r>
              <a:rPr lang="en-US" dirty="0" smtClean="0"/>
              <a:t>reasons, </a:t>
            </a:r>
            <a:r>
              <a:rPr lang="en-US" dirty="0"/>
              <a:t>be considered sensitive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Observation of </a:t>
            </a:r>
            <a:r>
              <a:rPr lang="en-US" dirty="0"/>
              <a:t>IPFIX flow records </a:t>
            </a:r>
            <a:r>
              <a:rPr lang="en-US" dirty="0" smtClean="0"/>
              <a:t>can give </a:t>
            </a:r>
            <a:r>
              <a:rPr lang="en-US" dirty="0"/>
              <a:t>an attacker information about the </a:t>
            </a:r>
            <a:r>
              <a:rPr lang="en-US" dirty="0" smtClean="0"/>
              <a:t>active </a:t>
            </a:r>
            <a:r>
              <a:rPr lang="en-US" dirty="0"/>
              <a:t>flows in the network, communication </a:t>
            </a:r>
            <a:r>
              <a:rPr lang="en-US" dirty="0" smtClean="0"/>
              <a:t>endpoints, </a:t>
            </a:r>
            <a:r>
              <a:rPr lang="en-US" dirty="0"/>
              <a:t>and traffic </a:t>
            </a:r>
            <a:r>
              <a:rPr lang="en-US" dirty="0" smtClean="0"/>
              <a:t>patterns.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</a:t>
            </a:r>
            <a:r>
              <a:rPr lang="en-US" dirty="0" smtClean="0"/>
              <a:t>can be </a:t>
            </a:r>
            <a:r>
              <a:rPr lang="en-US" dirty="0"/>
              <a:t>used not only to spy on user behavior but </a:t>
            </a:r>
            <a:r>
              <a:rPr lang="en-US" dirty="0" smtClean="0"/>
              <a:t>also to </a:t>
            </a:r>
            <a:r>
              <a:rPr lang="en-US" dirty="0"/>
              <a:t>plan and conceal future attacks</a:t>
            </a:r>
            <a:r>
              <a:rPr lang="en-US" dirty="0" smtClean="0"/>
              <a:t>.</a:t>
            </a:r>
          </a:p>
          <a:p>
            <a:r>
              <a:rPr lang="en-US" dirty="0"/>
              <a:t>The content of data exchanged </a:t>
            </a:r>
            <a:r>
              <a:rPr lang="en-US" dirty="0" smtClean="0"/>
              <a:t>via an </a:t>
            </a:r>
            <a:r>
              <a:rPr lang="en-US" dirty="0"/>
              <a:t>IPFIX protocol should be kept confidential between the involved parties (exporting process and collecting process</a:t>
            </a:r>
            <a:r>
              <a:rPr lang="en-US" dirty="0" smtClean="0"/>
              <a:t>).</a:t>
            </a:r>
            <a:r>
              <a:rPr lang="en-US" dirty="0"/>
              <a:t> The underlying protocol used to exchange the information </a:t>
            </a:r>
            <a:r>
              <a:rPr lang="en-US" dirty="0" smtClean="0"/>
              <a:t>must </a:t>
            </a:r>
            <a:r>
              <a:rPr lang="en-US" dirty="0"/>
              <a:t>therefore apply appropriate procedures to guarantee </a:t>
            </a:r>
            <a:r>
              <a:rPr lang="en-US" dirty="0" smtClean="0"/>
              <a:t>the integrity </a:t>
            </a:r>
            <a:r>
              <a:rPr lang="en-US" dirty="0"/>
              <a:t>and confidentiality of the exported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491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Forgery of Flow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accounting </a:t>
            </a:r>
            <a:r>
              <a:rPr lang="en-US" dirty="0"/>
              <a:t>and/or security applications </a:t>
            </a:r>
            <a:r>
              <a:rPr lang="en-US" dirty="0" smtClean="0"/>
              <a:t>use flow records, adversaries have potentially </a:t>
            </a:r>
            <a:r>
              <a:rPr lang="en-US" dirty="0"/>
              <a:t>strong incentives to forge exported IPFIX </a:t>
            </a:r>
            <a:r>
              <a:rPr lang="en-US" dirty="0" smtClean="0"/>
              <a:t>flow records </a:t>
            </a:r>
            <a:r>
              <a:rPr lang="en-US" dirty="0"/>
              <a:t>(for example, to save money or prevent the detection of </a:t>
            </a:r>
            <a:r>
              <a:rPr lang="en-US" dirty="0" smtClean="0"/>
              <a:t>an </a:t>
            </a:r>
            <a:r>
              <a:rPr lang="en-US" dirty="0"/>
              <a:t>attack).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done either by altering flow records on </a:t>
            </a:r>
            <a:r>
              <a:rPr lang="en-US" dirty="0" smtClean="0"/>
              <a:t>the path </a:t>
            </a:r>
            <a:r>
              <a:rPr lang="en-US" dirty="0"/>
              <a:t>or by injecting forged flow records that </a:t>
            </a:r>
            <a:r>
              <a:rPr lang="en-US" dirty="0" smtClean="0"/>
              <a:t>seem to emanate from </a:t>
            </a:r>
            <a:r>
              <a:rPr lang="en-US" dirty="0"/>
              <a:t>the original exporting process.</a:t>
            </a:r>
          </a:p>
        </p:txBody>
      </p:sp>
    </p:spTree>
    <p:extLst>
      <p:ext uri="{BB962C8B-B14F-4D97-AF65-F5344CB8AC3E}">
        <p14:creationId xmlns:p14="http://schemas.microsoft.com/office/powerpoint/2010/main" val="84968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Forgery of Flow </a:t>
            </a:r>
            <a:r>
              <a:rPr lang="en-US" dirty="0" smtClean="0"/>
              <a:t>Records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caution is required if security applications rely on </a:t>
            </a:r>
            <a:r>
              <a:rPr lang="en-US" dirty="0" smtClean="0"/>
              <a:t>flow measurements</a:t>
            </a:r>
            <a:r>
              <a:rPr lang="en-US" dirty="0"/>
              <a:t>.  </a:t>
            </a:r>
            <a:r>
              <a:rPr lang="en-US" dirty="0" smtClean="0"/>
              <a:t>Adversaries can use </a:t>
            </a:r>
            <a:r>
              <a:rPr lang="en-US" dirty="0"/>
              <a:t>forged flow records </a:t>
            </a:r>
            <a:r>
              <a:rPr lang="en-US" dirty="0" smtClean="0"/>
              <a:t>to trick security </a:t>
            </a:r>
            <a:r>
              <a:rPr lang="en-US" dirty="0"/>
              <a:t>applications.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if </a:t>
            </a:r>
            <a:r>
              <a:rPr lang="en-US" dirty="0"/>
              <a:t>such </a:t>
            </a:r>
            <a:r>
              <a:rPr lang="en-US" dirty="0" smtClean="0"/>
              <a:t>an </a:t>
            </a:r>
            <a:r>
              <a:rPr lang="en-US" dirty="0"/>
              <a:t>injection of IPFIX traffic flow records </a:t>
            </a:r>
            <a:r>
              <a:rPr lang="en-US" dirty="0" smtClean="0"/>
              <a:t>causes the security application </a:t>
            </a:r>
            <a:r>
              <a:rPr lang="en-US" dirty="0"/>
              <a:t>to erroneously conclude that a </a:t>
            </a:r>
            <a:r>
              <a:rPr lang="en-US" dirty="0" smtClean="0"/>
              <a:t>denial-of-service (DoS) </a:t>
            </a:r>
            <a:r>
              <a:rPr lang="en-US" dirty="0"/>
              <a:t>attack </a:t>
            </a:r>
            <a:r>
              <a:rPr lang="en-US" dirty="0" smtClean="0"/>
              <a:t>is </a:t>
            </a:r>
            <a:r>
              <a:rPr lang="en-US" dirty="0"/>
              <a:t>underway, then the countermeasures employed by the </a:t>
            </a:r>
            <a:r>
              <a:rPr lang="en-US" dirty="0" smtClean="0"/>
              <a:t>security application </a:t>
            </a:r>
            <a:r>
              <a:rPr lang="en-US" dirty="0"/>
              <a:t>may actually deny </a:t>
            </a:r>
            <a:r>
              <a:rPr lang="en-US" dirty="0" smtClean="0"/>
              <a:t>useful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non-malicious services.</a:t>
            </a:r>
          </a:p>
        </p:txBody>
      </p:sp>
    </p:spTree>
    <p:extLst>
      <p:ext uri="{BB962C8B-B14F-4D97-AF65-F5344CB8AC3E}">
        <p14:creationId xmlns:p14="http://schemas.microsoft.com/office/powerpoint/2010/main" val="94926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(DoS)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attacks on routers or other middleboxes that have the </a:t>
            </a:r>
            <a:r>
              <a:rPr lang="en-US" dirty="0" smtClean="0"/>
              <a:t>IPFIX </a:t>
            </a:r>
            <a:r>
              <a:rPr lang="en-US" dirty="0"/>
              <a:t>protocol implemented would also affect the IPFIX protocol and </a:t>
            </a:r>
            <a:r>
              <a:rPr lang="en-US" dirty="0" smtClean="0"/>
              <a:t>impair </a:t>
            </a:r>
            <a:r>
              <a:rPr lang="en-US" dirty="0"/>
              <a:t>the </a:t>
            </a:r>
            <a:r>
              <a:rPr lang="en-US" dirty="0" smtClean="0"/>
              <a:t>transmission of </a:t>
            </a:r>
            <a:r>
              <a:rPr lang="en-US" dirty="0"/>
              <a:t>IPFIX records.</a:t>
            </a:r>
          </a:p>
        </p:txBody>
      </p:sp>
    </p:spTree>
    <p:extLst>
      <p:ext uri="{BB962C8B-B14F-4D97-AF65-F5344CB8AC3E}">
        <p14:creationId xmlns:p14="http://schemas.microsoft.com/office/powerpoint/2010/main" val="360641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IPFIX Message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892" y="5374474"/>
            <a:ext cx="10014216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Warning: lots of low-level details in the following sections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4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0771" y="13592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IPFIX Message consists of a Message Header, followed by zero </a:t>
            </a:r>
            <a:r>
              <a:rPr lang="en-US" dirty="0" smtClean="0"/>
              <a:t>or more </a:t>
            </a:r>
            <a:r>
              <a:rPr lang="en-US" dirty="0"/>
              <a:t>Sets.  The Sets can be any of these three possible </a:t>
            </a:r>
            <a:r>
              <a:rPr lang="en-US" dirty="0" smtClean="0"/>
              <a:t>types: Template </a:t>
            </a:r>
            <a:r>
              <a:rPr lang="en-US" dirty="0"/>
              <a:t>Set</a:t>
            </a:r>
            <a:r>
              <a:rPr lang="en-US" dirty="0" smtClean="0"/>
              <a:t>, </a:t>
            </a:r>
            <a:r>
              <a:rPr lang="en-US" dirty="0"/>
              <a:t>Options Template Set, or Data </a:t>
            </a:r>
            <a:r>
              <a:rPr lang="en-US" dirty="0" smtClean="0"/>
              <a:t>Set.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80771" y="2460171"/>
            <a:ext cx="5061858" cy="1687285"/>
            <a:chOff x="2264228" y="4561114"/>
            <a:chExt cx="5061858" cy="1687285"/>
          </a:xfrm>
        </p:grpSpPr>
        <p:sp>
          <p:nvSpPr>
            <p:cNvPr id="4" name="Rectangle 3"/>
            <p:cNvSpPr/>
            <p:nvPr/>
          </p:nvSpPr>
          <p:spPr>
            <a:xfrm>
              <a:off x="2264228" y="4561114"/>
              <a:ext cx="5061858" cy="337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Message Header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64228" y="4898571"/>
              <a:ext cx="5061858" cy="337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4228" y="5236028"/>
              <a:ext cx="5061858" cy="337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1314" y="548640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4228" y="5910942"/>
              <a:ext cx="5061858" cy="337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3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115" y="3304397"/>
            <a:ext cx="5225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Version Number (16 bits)</a:t>
            </a:r>
          </a:p>
          <a:p>
            <a:r>
              <a:rPr lang="en-US" dirty="0" smtClean="0"/>
              <a:t>Length</a:t>
            </a:r>
            <a:r>
              <a:rPr lang="en-US" dirty="0"/>
              <a:t> (16 bits)</a:t>
            </a:r>
            <a:r>
              <a:rPr lang="en-US" dirty="0" smtClean="0"/>
              <a:t>: Total </a:t>
            </a:r>
            <a:r>
              <a:rPr lang="en-US" dirty="0"/>
              <a:t>length of the IPFIX Message, measured in </a:t>
            </a:r>
            <a:r>
              <a:rPr lang="en-US" dirty="0" smtClean="0"/>
              <a:t>bytes, including Message </a:t>
            </a:r>
            <a:r>
              <a:rPr lang="en-US" dirty="0"/>
              <a:t>Header and Set(s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Export Time (32 bits)</a:t>
            </a:r>
          </a:p>
          <a:p>
            <a:r>
              <a:rPr lang="en-US" dirty="0" smtClean="0"/>
              <a:t>Sequence Number (32 bits)</a:t>
            </a:r>
          </a:p>
          <a:p>
            <a:r>
              <a:rPr lang="en-US" dirty="0" smtClean="0"/>
              <a:t>Observation Domain ID (32 bits)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5742" y="1426027"/>
            <a:ext cx="2754086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Version Number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9828" y="1426028"/>
            <a:ext cx="2754087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5743" y="1850571"/>
            <a:ext cx="5508171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Export 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5743" y="1066802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Header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05742" y="2253924"/>
            <a:ext cx="5508171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Sequence Number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5741" y="2678467"/>
            <a:ext cx="5508171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Observation Domain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5115" y="5592320"/>
            <a:ext cx="354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Message Header: 128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0914" y="1291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Set consists </a:t>
            </a:r>
            <a:r>
              <a:rPr lang="en-US" dirty="0"/>
              <a:t>of a </a:t>
            </a:r>
            <a:r>
              <a:rPr lang="en-US" dirty="0" smtClean="0"/>
              <a:t>Set </a:t>
            </a:r>
            <a:r>
              <a:rPr lang="en-US" dirty="0"/>
              <a:t>Header, followed by zero </a:t>
            </a:r>
            <a:r>
              <a:rPr lang="en-US" dirty="0" smtClean="0"/>
              <a:t>or more Records.  </a:t>
            </a:r>
            <a:r>
              <a:rPr lang="en-US" dirty="0"/>
              <a:t>The </a:t>
            </a:r>
            <a:r>
              <a:rPr lang="en-US" dirty="0" smtClean="0"/>
              <a:t>Records </a:t>
            </a:r>
            <a:r>
              <a:rPr lang="en-US" dirty="0"/>
              <a:t>can be any of these three possible </a:t>
            </a:r>
            <a:r>
              <a:rPr lang="en-US" dirty="0" smtClean="0"/>
              <a:t>types: Template Record, Options </a:t>
            </a:r>
            <a:r>
              <a:rPr lang="en-US" dirty="0"/>
              <a:t>Template </a:t>
            </a:r>
            <a:r>
              <a:rPr lang="en-US" dirty="0" smtClean="0"/>
              <a:t>Record, or Data Record.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0914" y="1230085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Set Header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0914" y="1567542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Record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0914" y="1904999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8000" y="2155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0914" y="2579913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90914" y="2917370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Padding (optional)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914" y="34670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Exporting Process MAY insert some padding octets, so that </a:t>
            </a:r>
            <a:r>
              <a:rPr lang="en-US" dirty="0" smtClean="0"/>
              <a:t>the </a:t>
            </a:r>
            <a:r>
              <a:rPr lang="en-US" dirty="0"/>
              <a:t>subsequent Set starts at an aligned boundary.  For </a:t>
            </a:r>
            <a:r>
              <a:rPr lang="en-US" dirty="0" smtClean="0"/>
              <a:t>security reasons</a:t>
            </a:r>
            <a:r>
              <a:rPr lang="en-US" dirty="0"/>
              <a:t>, the padding octet(s) MUST be composed of octets </a:t>
            </a:r>
            <a:r>
              <a:rPr lang="en-US" dirty="0" smtClean="0"/>
              <a:t>with </a:t>
            </a:r>
            <a:r>
              <a:rPr lang="en-US" dirty="0"/>
              <a:t>value zero (0).  The padding length MUST be shorter than </a:t>
            </a:r>
            <a:r>
              <a:rPr lang="en-US" dirty="0" smtClean="0"/>
              <a:t>any </a:t>
            </a:r>
            <a:r>
              <a:rPr lang="en-US" dirty="0"/>
              <a:t>allowable record in </a:t>
            </a:r>
            <a:r>
              <a:rPr lang="en-US" dirty="0" smtClean="0"/>
              <a:t>this </a:t>
            </a:r>
            <a:r>
              <a:rPr lang="en-US" dirty="0"/>
              <a:t>Set.  </a:t>
            </a:r>
            <a:r>
              <a:rPr lang="en-US" i="1" dirty="0"/>
              <a:t>If padding of the IPFIX Message </a:t>
            </a:r>
            <a:r>
              <a:rPr lang="en-US" i="1" dirty="0" smtClean="0"/>
              <a:t>is desired </a:t>
            </a:r>
            <a:r>
              <a:rPr lang="en-US" i="1" dirty="0"/>
              <a:t>in combination with very short records, then the </a:t>
            </a:r>
            <a:r>
              <a:rPr lang="en-US" i="1" dirty="0" smtClean="0"/>
              <a:t>padding </a:t>
            </a:r>
            <a:r>
              <a:rPr lang="en-US" i="1" dirty="0"/>
              <a:t>Information Element 'paddingOctets' can be used for padding records such that their length is increased to a multiple of 4 </a:t>
            </a:r>
            <a:r>
              <a:rPr lang="en-US" i="1" dirty="0" smtClean="0"/>
              <a:t>or </a:t>
            </a:r>
            <a:r>
              <a:rPr lang="en-US" i="1" dirty="0"/>
              <a:t>8 octets.</a:t>
            </a:r>
            <a:r>
              <a:rPr lang="en-US" dirty="0"/>
              <a:t>  Because Template Sets are always 4-octet aligned </a:t>
            </a:r>
            <a:r>
              <a:rPr lang="en-US" dirty="0" smtClean="0"/>
              <a:t>by </a:t>
            </a:r>
            <a:r>
              <a:rPr lang="en-US" dirty="0"/>
              <a:t>definition, padding is only needed in the case of </a:t>
            </a:r>
            <a:r>
              <a:rPr lang="en-US" dirty="0" smtClean="0"/>
              <a:t>other </a:t>
            </a:r>
            <a:r>
              <a:rPr lang="en-US" dirty="0"/>
              <a:t>alignments, e.g., on 8-octet boundaries.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96475" y="1615606"/>
            <a:ext cx="495763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The record types MUST NOT be mixed within a Set.</a:t>
            </a:r>
          </a:p>
        </p:txBody>
      </p:sp>
    </p:spTree>
    <p:extLst>
      <p:ext uri="{BB962C8B-B14F-4D97-AF65-F5344CB8AC3E}">
        <p14:creationId xmlns:p14="http://schemas.microsoft.com/office/powerpoint/2010/main" val="275999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1" y="2106969"/>
            <a:ext cx="5225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ID (16 </a:t>
            </a:r>
            <a:r>
              <a:rPr lang="en-US" dirty="0"/>
              <a:t>bits): Identifies the Set.  A value of 2 is reserved for Template </a:t>
            </a:r>
            <a:r>
              <a:rPr lang="en-US" dirty="0" smtClean="0"/>
              <a:t>Sets. A </a:t>
            </a:r>
            <a:r>
              <a:rPr lang="en-US" dirty="0"/>
              <a:t>value of 3 is reserved for Options Template Sets. </a:t>
            </a:r>
            <a:r>
              <a:rPr lang="en-US" dirty="0" smtClean="0"/>
              <a:t>Values </a:t>
            </a:r>
            <a:r>
              <a:rPr lang="en-US" dirty="0"/>
              <a:t>from </a:t>
            </a:r>
            <a:r>
              <a:rPr lang="en-US" dirty="0" smtClean="0"/>
              <a:t>4 </a:t>
            </a:r>
            <a:r>
              <a:rPr lang="en-US" dirty="0"/>
              <a:t>to 255 are reserved for future use.  Values 256 and above are </a:t>
            </a:r>
            <a:r>
              <a:rPr lang="en-US" dirty="0" smtClean="0"/>
              <a:t>used </a:t>
            </a:r>
            <a:r>
              <a:rPr lang="en-US" dirty="0"/>
              <a:t>for Data Sets. </a:t>
            </a:r>
            <a:r>
              <a:rPr lang="en-US" dirty="0" smtClean="0"/>
              <a:t>The </a:t>
            </a:r>
            <a:r>
              <a:rPr lang="en-US" dirty="0"/>
              <a:t>Set ID values of 0 and 1 are not used, </a:t>
            </a:r>
            <a:r>
              <a:rPr lang="en-US" dirty="0" smtClean="0"/>
              <a:t>for </a:t>
            </a:r>
            <a:r>
              <a:rPr lang="en-US" dirty="0"/>
              <a:t>historical </a:t>
            </a:r>
            <a:r>
              <a:rPr lang="en-US" dirty="0" smtClean="0"/>
              <a:t>reasons</a:t>
            </a:r>
          </a:p>
          <a:p>
            <a:endParaRPr lang="en-US" dirty="0" smtClean="0"/>
          </a:p>
          <a:p>
            <a:r>
              <a:rPr lang="en-US" dirty="0" smtClean="0"/>
              <a:t>Length (16 bits): </a:t>
            </a:r>
            <a:r>
              <a:rPr lang="en-US" dirty="0"/>
              <a:t>Total length of the Set, in </a:t>
            </a:r>
            <a:r>
              <a:rPr lang="en-US" dirty="0" smtClean="0"/>
              <a:t>bytes, </a:t>
            </a:r>
            <a:r>
              <a:rPr lang="en-US" dirty="0"/>
              <a:t>including the Set Header, </a:t>
            </a:r>
            <a:r>
              <a:rPr lang="en-US" dirty="0" smtClean="0"/>
              <a:t>all </a:t>
            </a:r>
            <a:r>
              <a:rPr lang="en-US" dirty="0"/>
              <a:t>records, and the optional padding.  Because an individual Set </a:t>
            </a:r>
            <a:r>
              <a:rPr lang="en-US" dirty="0" smtClean="0"/>
              <a:t>MAY </a:t>
            </a:r>
            <a:r>
              <a:rPr lang="en-US" dirty="0"/>
              <a:t>contain multiple records, the Length value MUST be used </a:t>
            </a:r>
            <a:r>
              <a:rPr lang="en-US" dirty="0" smtClean="0"/>
              <a:t>to </a:t>
            </a:r>
            <a:r>
              <a:rPr lang="en-US" dirty="0"/>
              <a:t>determine the position of the next 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1" y="1284513"/>
            <a:ext cx="2754086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7087" y="1284514"/>
            <a:ext cx="2754087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2" y="925288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Header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1" y="5736535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Set Header: 32 bits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4618" y="1385890"/>
            <a:ext cx="422128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Set ID = 2 then Template Set</a:t>
            </a:r>
          </a:p>
          <a:p>
            <a:r>
              <a:rPr lang="en-US" dirty="0" smtClean="0"/>
              <a:t>else if Set ID = 3 then Options Template Set</a:t>
            </a:r>
          </a:p>
          <a:p>
            <a:r>
              <a:rPr lang="en-US" dirty="0" smtClean="0"/>
              <a:t>else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hat is IPFIX? What is its purpose?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considerations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IPFIX message format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IPFIX message and XML output using DFDL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24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0914" y="458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Template Record </a:t>
            </a:r>
            <a:r>
              <a:rPr lang="en-US" dirty="0" smtClean="0"/>
              <a:t>consists </a:t>
            </a:r>
            <a:r>
              <a:rPr lang="en-US" dirty="0"/>
              <a:t>of a Template Record Header and one or more Field Specifiers.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0914" y="1230085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Template Record Header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0914" y="1567542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Field </a:t>
            </a:r>
            <a:r>
              <a:rPr lang="en-US" sz="1200" b="1" smtClean="0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0914" y="1904999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Field </a:t>
            </a:r>
            <a:r>
              <a:rPr lang="en-US" sz="1200" b="1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0" y="2155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0914" y="2579913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Field </a:t>
            </a:r>
            <a:r>
              <a:rPr lang="en-US" sz="1200" b="1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7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64230" y="1774367"/>
            <a:ext cx="5225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Template ID (16 bits): A unique identifier for the record</a:t>
            </a:r>
          </a:p>
          <a:p>
            <a:endParaRPr lang="en-US" dirty="0" smtClean="0"/>
          </a:p>
          <a:p>
            <a:r>
              <a:rPr lang="en-US" dirty="0" smtClean="0"/>
              <a:t>Field Count (16 bits): </a:t>
            </a:r>
            <a:r>
              <a:rPr lang="en-US" dirty="0"/>
              <a:t>Number of fields in this </a:t>
            </a:r>
            <a:r>
              <a:rPr lang="en-US"/>
              <a:t>Template </a:t>
            </a:r>
            <a:r>
              <a:rPr lang="en-US" smtClean="0"/>
              <a:t>Recor</a:t>
            </a:r>
            <a:r>
              <a:rPr lang="en-US" smtClean="0">
                <a:solidFill>
                  <a:srgbClr val="FF0000"/>
                </a:solidFill>
              </a:rPr>
              <a:t>d (t</a:t>
            </a:r>
            <a:r>
              <a:rPr lang="en-US" smtClean="0"/>
              <a:t>he </a:t>
            </a:r>
            <a:r>
              <a:rPr lang="en-US" dirty="0" smtClean="0"/>
              <a:t>number of Field Specifiers in this record)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64230" y="990599"/>
            <a:ext cx="2754086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Template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18316" y="990600"/>
            <a:ext cx="2754087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Field Count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4231" y="631374"/>
            <a:ext cx="249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Record Header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64230" y="3610919"/>
            <a:ext cx="417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Template Record Header: 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1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9914" y="130627"/>
            <a:ext cx="218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Field </a:t>
            </a:r>
            <a:r>
              <a:rPr lang="en-US"/>
              <a:t>Specifier</a:t>
            </a:r>
            <a:r>
              <a:rPr lang="en-US" dirty="0"/>
              <a:t>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9915" y="555170"/>
            <a:ext cx="348343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258" y="555170"/>
            <a:ext cx="2579914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Information Element Identifier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72" y="555170"/>
            <a:ext cx="2579914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Field Length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9914" y="979713"/>
            <a:ext cx="5508171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Enterprise Number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343" y="1654628"/>
            <a:ext cx="67709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(1 bit): Enterprise bit. If E=0 then Enterprise Number must not be present. If E=1 then Enterprise Number must be present.</a:t>
            </a:r>
          </a:p>
          <a:p>
            <a:endParaRPr lang="en-US" dirty="0"/>
          </a:p>
          <a:p>
            <a:r>
              <a:rPr lang="en-US" dirty="0" smtClean="0"/>
              <a:t>Information Identifier Element (15 bits): If E=0 then this contains the code of a standard-defined flow </a:t>
            </a:r>
            <a:r>
              <a:rPr lang="en-US" dirty="0"/>
              <a:t>item </a:t>
            </a:r>
            <a:r>
              <a:rPr lang="en-US" dirty="0" smtClean="0"/>
              <a:t>(see </a:t>
            </a:r>
            <a:r>
              <a:rPr lang="en-US" dirty="0"/>
              <a:t>IANA-IPFIX for the list of standard </a:t>
            </a:r>
            <a:r>
              <a:rPr lang="en-US" dirty="0" smtClean="0"/>
              <a:t>flow </a:t>
            </a:r>
            <a:r>
              <a:rPr lang="en-US" dirty="0"/>
              <a:t>data items). </a:t>
            </a:r>
            <a:r>
              <a:rPr lang="en-US" dirty="0" smtClean="0"/>
              <a:t>If E=1 then </a:t>
            </a:r>
            <a:r>
              <a:rPr lang="en-US" dirty="0"/>
              <a:t>this contains the code of a non-standard (proprietary) flow data </a:t>
            </a:r>
            <a:r>
              <a:rPr lang="en-US" dirty="0" smtClean="0"/>
              <a:t>item; the </a:t>
            </a:r>
            <a:r>
              <a:rPr lang="en-US" dirty="0"/>
              <a:t>code is understood within the Enterprise, but might not be understood outside the Enterprise (see </a:t>
            </a:r>
            <a:r>
              <a:rPr lang="en-US" dirty="0" smtClean="0"/>
              <a:t>IANA-PEN for the list of Private Enterprise Numbers).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Field Length (16 bits): the length, in bytes, of the Information Element. This is the number of bytes in the corresponding Field Value in a Data Record.</a:t>
            </a:r>
          </a:p>
          <a:p>
            <a:endParaRPr lang="en-US" dirty="0"/>
          </a:p>
          <a:p>
            <a:r>
              <a:rPr lang="en-US" dirty="0" smtClean="0"/>
              <a:t>Enterprise Number (32 bits): This is a </a:t>
            </a:r>
            <a:r>
              <a:rPr lang="en-US" dirty="0"/>
              <a:t>code of the authority defining </a:t>
            </a:r>
            <a:r>
              <a:rPr lang="en-US" dirty="0" smtClean="0"/>
              <a:t>the </a:t>
            </a:r>
            <a:r>
              <a:rPr lang="en-US" dirty="0"/>
              <a:t>Information Element </a:t>
            </a:r>
            <a:r>
              <a:rPr lang="en-US" dirty="0" smtClean="0"/>
              <a:t>identifier.</a:t>
            </a:r>
          </a:p>
          <a:p>
            <a:endParaRPr lang="en-US" dirty="0"/>
          </a:p>
          <a:p>
            <a:r>
              <a:rPr lang="en-US" dirty="0"/>
              <a:t>Length of Field </a:t>
            </a:r>
            <a:r>
              <a:rPr lang="en-US"/>
              <a:t>Specifier</a:t>
            </a:r>
            <a:r>
              <a:rPr lang="en-US" dirty="0"/>
              <a:t>: either 32 bits or 64 </a:t>
            </a:r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12468" y="6270562"/>
            <a:ext cx="4379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IANA = Internet Assigned Numbers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114" y="435428"/>
            <a:ext cx="218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Field </a:t>
            </a:r>
            <a:r>
              <a:rPr lang="en-US"/>
              <a:t>Specifier</a:t>
            </a:r>
            <a:r>
              <a:rPr lang="en-US" dirty="0"/>
              <a:t>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9029" y="859971"/>
            <a:ext cx="435429" cy="424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E=0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58" y="859971"/>
            <a:ext cx="2579914" cy="424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Information Element Identifier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4372" y="859971"/>
            <a:ext cx="2579914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Field Length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74126"/>
              </p:ext>
            </p:extLst>
          </p:nvPr>
        </p:nvGraphicFramePr>
        <p:xfrm>
          <a:off x="1520372" y="2723488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Identifier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bytes (octets) of the Flow (octetDeltaCount)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packets of the Flow (packetDeltaCount)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IPv4 source IP address (sourceIPv4Address)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IPv4 destination IP address (destinationIPv4Address)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Next-hop IP address (IPv4)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3243943" y="1284514"/>
            <a:ext cx="1050472" cy="136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IANA-IPFIX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9" t="26667" r="2763" b="5789"/>
          <a:stretch/>
        </p:blipFill>
        <p:spPr>
          <a:xfrm>
            <a:off x="349250" y="1397000"/>
            <a:ext cx="11493500" cy="488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200" y="6286500"/>
            <a:ext cx="22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hundreds more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9627" y="6471166"/>
            <a:ext cx="517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IANA-IPFIX =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://www.iana.org/assignments/ipfix/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1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114" y="435428"/>
            <a:ext cx="218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Field </a:t>
            </a:r>
            <a:r>
              <a:rPr lang="en-US"/>
              <a:t>Specifier</a:t>
            </a:r>
            <a:r>
              <a:rPr lang="en-US" dirty="0"/>
              <a:t>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9029" y="859971"/>
            <a:ext cx="435429" cy="4245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E=1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58" y="859971"/>
            <a:ext cx="2579914" cy="42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Information Element Identifier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4372" y="859971"/>
            <a:ext cx="2492828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Field Length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31240"/>
              </p:ext>
            </p:extLst>
          </p:nvPr>
        </p:nvGraphicFramePr>
        <p:xfrm>
          <a:off x="1520372" y="272348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NxNetworks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Carnegie Mellon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69029" y="1284514"/>
            <a:ext cx="5508171" cy="424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Enterprise Number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43943" y="1600200"/>
            <a:ext cx="1442357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7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IANA-PEN (Private Enterprise Numbers)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39" t="15418" r="56735" b="15109"/>
          <a:stretch/>
        </p:blipFill>
        <p:spPr>
          <a:xfrm>
            <a:off x="2387601" y="1422400"/>
            <a:ext cx="51562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39" t="52201" r="85885" b="39825"/>
          <a:stretch/>
        </p:blipFill>
        <p:spPr>
          <a:xfrm>
            <a:off x="6349999" y="5505994"/>
            <a:ext cx="1638301" cy="5773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44108" y="6451600"/>
            <a:ext cx="22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hundreds more 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50" t="52105" r="78729" b="40000"/>
          <a:stretch/>
        </p:blipFill>
        <p:spPr>
          <a:xfrm>
            <a:off x="8496299" y="5505994"/>
            <a:ext cx="2476501" cy="571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486400" y="6451600"/>
            <a:ext cx="661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IANA-PEN = </a:t>
            </a:r>
            <a:r>
              <a:rPr lang="en-US" dirty="0">
                <a:hlinkClick r:id="rId5"/>
              </a:rPr>
              <a:t>http://www.iana.org/assignments/enterprise-numbers/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214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2428" y="97963"/>
            <a:ext cx="2754086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Version Number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6514" y="97964"/>
            <a:ext cx="2754087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Length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2429" y="522507"/>
            <a:ext cx="5508171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Export Time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2428" y="925860"/>
            <a:ext cx="5508171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Sequence Number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2427" y="1350403"/>
            <a:ext cx="5508171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Observation Domain ID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449286" y="97963"/>
            <a:ext cx="283029" cy="16769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806" y="734778"/>
            <a:ext cx="175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02428" y="1966027"/>
            <a:ext cx="2754086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Set ID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6514" y="1966028"/>
            <a:ext cx="2754087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Length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503711" y="1966027"/>
            <a:ext cx="217714" cy="4245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7091" y="1993632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Header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02425" y="2602843"/>
            <a:ext cx="2754086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Template ID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6511" y="2602844"/>
            <a:ext cx="2754087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Field Count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2503711" y="2581651"/>
            <a:ext cx="217714" cy="4245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63" y="2564931"/>
            <a:ext cx="249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Record Header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02426" y="3197276"/>
            <a:ext cx="348343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0769" y="3197276"/>
            <a:ext cx="2579914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Information Element Identifier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30683" y="3197276"/>
            <a:ext cx="2579914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Field Length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02425" y="3621819"/>
            <a:ext cx="5508171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Enterprise Number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2449282" y="4450068"/>
            <a:ext cx="250372" cy="8979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2876" y="344160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</a:t>
            </a:r>
            <a:r>
              <a:rPr lang="en-US" smtClean="0"/>
              <a:t>Specifier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02425" y="4470905"/>
            <a:ext cx="348343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0768" y="4470905"/>
            <a:ext cx="2579914" cy="424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Information Element Identifier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30682" y="4470905"/>
            <a:ext cx="2579914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Field Length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02424" y="4895448"/>
            <a:ext cx="5508171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Enterprise Number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710" y="3637567"/>
            <a:ext cx="102303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492825" y="3202882"/>
            <a:ext cx="250372" cy="8979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837" y="470280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</a:t>
            </a:r>
            <a:r>
              <a:rPr lang="en-US" smtClean="0"/>
              <a:t>Specifier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93571" y="2477843"/>
            <a:ext cx="5758543" cy="297589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9263742" y="2471050"/>
            <a:ext cx="381000" cy="30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683255" y="3773607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77239" y="5860181"/>
            <a:ext cx="5758543" cy="60922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9252859" y="5849295"/>
            <a:ext cx="381000" cy="6168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3255" y="5969243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73829" y="1861449"/>
            <a:ext cx="6052457" cy="4811493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>
            <a:off x="10700654" y="1875231"/>
            <a:ext cx="381000" cy="46997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152225" y="3861696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00709" y="5009167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. . .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0914" y="458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 Options </a:t>
            </a:r>
            <a:r>
              <a:rPr lang="en-US" dirty="0"/>
              <a:t>Template Record </a:t>
            </a:r>
            <a:r>
              <a:rPr lang="en-US" dirty="0" smtClean="0"/>
              <a:t>consists </a:t>
            </a:r>
            <a:r>
              <a:rPr lang="en-US" dirty="0"/>
              <a:t>of </a:t>
            </a:r>
            <a:r>
              <a:rPr lang="en-US" dirty="0" smtClean="0"/>
              <a:t>an Options </a:t>
            </a:r>
            <a:r>
              <a:rPr lang="en-US" dirty="0"/>
              <a:t>Template Record Header and one or more Field Specifiers.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0914" y="1230085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Options Template Record Header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0914" y="1567542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Field </a:t>
            </a:r>
            <a:r>
              <a:rPr lang="en-US" sz="1200" b="1" smtClean="0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0914" y="1904999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Field </a:t>
            </a:r>
            <a:r>
              <a:rPr lang="en-US" sz="1200" b="1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0" y="2155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0914" y="2579913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Field </a:t>
            </a:r>
            <a:r>
              <a:rPr lang="en-US" sz="1200" b="1">
                <a:solidFill>
                  <a:schemeClr val="tx1"/>
                </a:solidFill>
              </a:rPr>
              <a:t>Specifier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8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4685" y="594444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 Template Record 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1313" y="2085195"/>
            <a:ext cx="52251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Template ID (16 bits)</a:t>
            </a:r>
          </a:p>
          <a:p>
            <a:endParaRPr lang="en-US" dirty="0" smtClean="0"/>
          </a:p>
          <a:p>
            <a:r>
              <a:rPr lang="en-US" dirty="0" smtClean="0"/>
              <a:t>Field Count (16 bits): </a:t>
            </a:r>
            <a:r>
              <a:rPr lang="en-US" dirty="0"/>
              <a:t>Number of all fields in this </a:t>
            </a:r>
            <a:r>
              <a:rPr lang="en-US" dirty="0" smtClean="0"/>
              <a:t>Options Template </a:t>
            </a:r>
            <a:r>
              <a:rPr lang="en-US" dirty="0"/>
              <a:t>Record, </a:t>
            </a:r>
            <a:r>
              <a:rPr lang="en-US" dirty="0" smtClean="0"/>
              <a:t>including </a:t>
            </a:r>
            <a:r>
              <a:rPr lang="en-US" dirty="0"/>
              <a:t>the Scope Fields</a:t>
            </a:r>
            <a:r>
              <a:rPr lang="en-US" dirty="0" smtClean="0"/>
              <a:t>. (The number of Field Specifiers in the record)</a:t>
            </a:r>
          </a:p>
          <a:p>
            <a:endParaRPr lang="en-US" dirty="0" smtClean="0"/>
          </a:p>
          <a:p>
            <a:r>
              <a:rPr lang="en-US" dirty="0" smtClean="0"/>
              <a:t>Scope </a:t>
            </a:r>
            <a:r>
              <a:rPr lang="en-US" dirty="0"/>
              <a:t>Field </a:t>
            </a:r>
            <a:r>
              <a:rPr lang="en-US" dirty="0" smtClean="0"/>
              <a:t>Count (16 bits): Number </a:t>
            </a:r>
            <a:r>
              <a:rPr lang="en-US" dirty="0"/>
              <a:t>of scope fields in this Options Template Record. </a:t>
            </a:r>
            <a:r>
              <a:rPr lang="en-US" dirty="0" smtClean="0"/>
              <a:t>The Scope </a:t>
            </a:r>
            <a:r>
              <a:rPr lang="en-US" dirty="0"/>
              <a:t>Fields are normal Fields, </a:t>
            </a:r>
            <a:r>
              <a:rPr lang="en-US" dirty="0">
                <a:solidFill>
                  <a:srgbClr val="FF0000"/>
                </a:solidFill>
              </a:rPr>
              <a:t>except </a:t>
            </a:r>
            <a:r>
              <a:rPr lang="en-US">
                <a:solidFill>
                  <a:srgbClr val="FF0000"/>
                </a:solidFill>
              </a:rPr>
              <a:t>that </a:t>
            </a:r>
            <a:r>
              <a:rPr lang="en-US" smtClean="0">
                <a:solidFill>
                  <a:srgbClr val="FF0000"/>
                </a:solidFill>
              </a:rPr>
              <a:t>the Collector interprets them as scope</a:t>
            </a:r>
            <a:r>
              <a:rPr lang="en-US" smtClean="0"/>
              <a:t>.  </a:t>
            </a:r>
            <a:r>
              <a:rPr lang="en-US" dirty="0"/>
              <a:t>A scope field count of N specifies </a:t>
            </a:r>
            <a:r>
              <a:rPr lang="en-US" dirty="0" smtClean="0"/>
              <a:t>that </a:t>
            </a:r>
            <a:r>
              <a:rPr lang="en-US" dirty="0"/>
              <a:t>the first N Field Specifiers in the Template Record are </a:t>
            </a:r>
            <a:r>
              <a:rPr lang="en-US" dirty="0" smtClean="0"/>
              <a:t>Scope </a:t>
            </a:r>
            <a:r>
              <a:rPr lang="en-US" dirty="0"/>
              <a:t>Fields.  The Scope Field Count MUST NOT be zero.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4685" y="979713"/>
            <a:ext cx="2489200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Template 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4685" y="1317170"/>
            <a:ext cx="2489200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Scope Field Count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6646" y="979713"/>
            <a:ext cx="2489200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Field Count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IPFIX?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 smtClean="0"/>
              <a:t>is its purpose?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3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0914" y="7950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Data </a:t>
            </a:r>
            <a:r>
              <a:rPr lang="en-US" dirty="0"/>
              <a:t>Record consists only of one or more </a:t>
            </a:r>
            <a:r>
              <a:rPr lang="en-US" dirty="0" smtClean="0"/>
              <a:t>Field Values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0914" y="1230085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Field Value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0914" y="1567542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Field Value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0" y="181791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0914" y="2242453"/>
            <a:ext cx="5061858" cy="337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Field </a:t>
            </a:r>
            <a:r>
              <a:rPr lang="en-US" sz="1200" b="1" dirty="0" smtClean="0">
                <a:solidFill>
                  <a:schemeClr val="tx1"/>
                </a:solidFill>
              </a:rPr>
              <a:t>Value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9315" y="30405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Template ID to which the Field Values belong is </a:t>
            </a:r>
            <a:r>
              <a:rPr lang="en-US" dirty="0" smtClean="0"/>
              <a:t>encoded in the Set Header field "Set ID</a:t>
            </a:r>
            <a:r>
              <a:rPr lang="en-US" dirty="0" smtClean="0">
                <a:solidFill>
                  <a:srgbClr val="FF0000"/>
                </a:solidFill>
              </a:rPr>
              <a:t>,"</a:t>
            </a:r>
            <a:r>
              <a:rPr lang="en-US" dirty="0" smtClean="0"/>
              <a:t> i.e., "Set ID" = "Template ID</a:t>
            </a:r>
            <a:r>
              <a:rPr lang="en-US" dirty="0" smtClean="0">
                <a:solidFill>
                  <a:srgbClr val="FF0000"/>
                </a:solidFill>
              </a:rPr>
              <a:t>."</a:t>
            </a:r>
          </a:p>
          <a:p>
            <a:endParaRPr lang="en-US" dirty="0"/>
          </a:p>
          <a:p>
            <a:r>
              <a:rPr lang="en-US" dirty="0"/>
              <a:t>Note that Field Values do not necessarily have a length of 16 bits</a:t>
            </a:r>
            <a:r>
              <a:rPr lang="en-US" dirty="0" smtClean="0"/>
              <a:t>. </a:t>
            </a:r>
            <a:r>
              <a:rPr lang="en-US" dirty="0"/>
              <a:t>Field Values are encoded according to their data type as specified </a:t>
            </a:r>
            <a:r>
              <a:rPr lang="en-US" dirty="0" smtClean="0"/>
              <a:t>in </a:t>
            </a:r>
            <a:r>
              <a:rPr lang="en-US" dirty="0"/>
              <a:t>[RFC7012</a:t>
            </a:r>
            <a:r>
              <a:rPr lang="en-US" dirty="0" smtClean="0"/>
              <a:t>]. (</a:t>
            </a:r>
            <a:r>
              <a:rPr lang="en-US" b="1" dirty="0" smtClean="0">
                <a:solidFill>
                  <a:srgbClr val="FF0000"/>
                </a:solidFill>
              </a:rPr>
              <a:t>The length is given in the Field </a:t>
            </a:r>
            <a:r>
              <a:rPr lang="en-US" b="1" dirty="0" err="1" smtClean="0">
                <a:solidFill>
                  <a:srgbClr val="FF0000"/>
                </a:solidFill>
              </a:rPr>
              <a:t>Specifier</a:t>
            </a:r>
            <a:r>
              <a:rPr lang="en-US" b="1" dirty="0" smtClean="0">
                <a:solidFill>
                  <a:srgbClr val="FF0000"/>
                </a:solidFill>
              </a:rPr>
              <a:t> in the Template Record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Data Record format can </a:t>
            </a:r>
            <a:r>
              <a:rPr lang="en-US" b="1" dirty="0" smtClean="0">
                <a:solidFill>
                  <a:srgbClr val="FF0000"/>
                </a:solidFill>
              </a:rPr>
              <a:t>only be interpreted if the </a:t>
            </a:r>
            <a:r>
              <a:rPr lang="en-US" b="1" dirty="0">
                <a:solidFill>
                  <a:srgbClr val="FF0000"/>
                </a:solidFill>
              </a:rPr>
              <a:t>Template Record corresponding to the Template ID is available at </a:t>
            </a: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Collecting Process.</a:t>
            </a:r>
          </a:p>
        </p:txBody>
      </p:sp>
    </p:spTree>
    <p:extLst>
      <p:ext uri="{BB962C8B-B14F-4D97-AF65-F5344CB8AC3E}">
        <p14:creationId xmlns:p14="http://schemas.microsoft.com/office/powerpoint/2010/main" val="853379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22057" y="2859811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continued </a:t>
            </a:r>
            <a:r>
              <a:rPr lang="en-US" sz="1000" dirty="0" smtClean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770" y="393947"/>
            <a:ext cx="7155851" cy="2926616"/>
            <a:chOff x="0" y="361585"/>
            <a:chExt cx="7155851" cy="2926616"/>
          </a:xfrm>
        </p:grpSpPr>
        <p:sp>
          <p:nvSpPr>
            <p:cNvPr id="33" name="Rectangle 32"/>
            <p:cNvSpPr/>
            <p:nvPr/>
          </p:nvSpPr>
          <p:spPr>
            <a:xfrm>
              <a:off x="3152269" y="2489926"/>
              <a:ext cx="294762" cy="798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34462" y="2489926"/>
              <a:ext cx="1116479" cy="798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96468" y="1412251"/>
              <a:ext cx="1116479" cy="798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15318" y="1412251"/>
              <a:ext cx="1116479" cy="798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7822" y="1416260"/>
              <a:ext cx="1348287" cy="7942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00822" y="1695660"/>
              <a:ext cx="60923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5922" y="1695660"/>
              <a:ext cx="616799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6958" y="1485067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Template-id</a:t>
              </a:r>
              <a:endParaRPr 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1129" y="1481058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Field-count</a:t>
              </a:r>
              <a:endParaRPr lang="en-US" sz="1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0941" y="1166030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Template-record-header</a:t>
              </a:r>
              <a:endParaRPr lang="en-US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3170" y="1416260"/>
              <a:ext cx="1264499" cy="794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06170" y="1695660"/>
              <a:ext cx="520699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1270" y="1695660"/>
              <a:ext cx="616799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41652" y="616160"/>
              <a:ext cx="473879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941652" y="616160"/>
              <a:ext cx="4738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00 0A 00 24 54 F8 92 E1 00 00 00 02 00 00 00 0A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13170" y="361585"/>
              <a:ext cx="10534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Message Header</a:t>
              </a:r>
              <a:endParaRPr lang="en-US" sz="1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51270" y="1695660"/>
              <a:ext cx="50994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00 02 00 </a:t>
              </a:r>
              <a:r>
                <a:rPr lang="en-US" dirty="0" smtClean="0"/>
                <a:t>15   00 </a:t>
              </a:r>
              <a:r>
                <a:rPr lang="en-US" dirty="0"/>
                <a:t>02 </a:t>
              </a:r>
              <a:r>
                <a:rPr lang="en-US" dirty="0" smtClean="0"/>
                <a:t>  00 </a:t>
              </a:r>
              <a:r>
                <a:rPr lang="en-US" dirty="0"/>
                <a:t>02 </a:t>
              </a:r>
              <a:r>
                <a:rPr lang="en-US" dirty="0" smtClean="0"/>
                <a:t>  01 </a:t>
              </a:r>
              <a:r>
                <a:rPr lang="en-US" dirty="0"/>
                <a:t>2C 00 02 </a:t>
              </a:r>
              <a:r>
                <a:rPr lang="en-US" dirty="0" smtClean="0"/>
                <a:t> 80 </a:t>
              </a:r>
              <a:r>
                <a:rPr lang="en-US" dirty="0"/>
                <a:t>00 00 02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10862" y="1493829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Set-id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2935" y="1493829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Length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1534089"/>
              <a:ext cx="19863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Set-id=2 means it's a Template-Set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0460" y="1166030"/>
              <a:ext cx="758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Set-header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2918" y="1166030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Field-specifier</a:t>
              </a:r>
              <a:endParaRPr lang="en-US" sz="1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77619" y="2736028"/>
              <a:ext cx="1649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00 00 00 FF </a:t>
              </a:r>
              <a:r>
                <a:rPr lang="en-US" dirty="0" smtClean="0"/>
                <a:t>  00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80702" y="1166030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Field-specifier</a:t>
              </a:r>
              <a:endParaRPr lang="en-US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00247" y="1412251"/>
              <a:ext cx="137796" cy="798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900247" y="1412251"/>
              <a:ext cx="255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99445" y="2210526"/>
              <a:ext cx="255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903019" y="2489926"/>
              <a:ext cx="45719" cy="798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678858" y="2489926"/>
              <a:ext cx="255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02654" y="3288201"/>
              <a:ext cx="2556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25934" y="2258159"/>
              <a:ext cx="6046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padding</a:t>
              </a:r>
              <a:endParaRPr lang="en-US" sz="10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11937" y="117801"/>
            <a:ext cx="4759153" cy="6817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rgbClr val="000096"/>
                </a:solidFill>
              </a:rPr>
              <a:t>&lt;IPFIX&gt;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</a:t>
            </a:r>
            <a:r>
              <a:rPr lang="en-US" sz="1150" dirty="0">
                <a:solidFill>
                  <a:srgbClr val="000096"/>
                </a:solidFill>
              </a:rPr>
              <a:t>&lt;Message-header&gt;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&lt;Version-number&gt;</a:t>
            </a:r>
            <a:r>
              <a:rPr lang="en-US" sz="1150" dirty="0">
                <a:solidFill>
                  <a:srgbClr val="000000"/>
                </a:solidFill>
              </a:rPr>
              <a:t>10</a:t>
            </a:r>
            <a:r>
              <a:rPr lang="en-US" sz="1150" dirty="0">
                <a:solidFill>
                  <a:srgbClr val="000096"/>
                </a:solidFill>
              </a:rPr>
              <a:t>&lt;/Version-number&gt;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&lt;Length&gt;</a:t>
            </a:r>
            <a:r>
              <a:rPr lang="en-US" sz="1150" dirty="0">
                <a:solidFill>
                  <a:srgbClr val="000000"/>
                </a:solidFill>
              </a:rPr>
              <a:t>36</a:t>
            </a:r>
            <a:r>
              <a:rPr lang="en-US" sz="1150" dirty="0">
                <a:solidFill>
                  <a:srgbClr val="000096"/>
                </a:solidFill>
              </a:rPr>
              <a:t>&lt;/Length&gt;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&lt;Export-time&gt;</a:t>
            </a:r>
            <a:r>
              <a:rPr lang="en-US" sz="1150" dirty="0">
                <a:solidFill>
                  <a:srgbClr val="000000"/>
                </a:solidFill>
              </a:rPr>
              <a:t>1425576673</a:t>
            </a:r>
            <a:r>
              <a:rPr lang="en-US" sz="1150" dirty="0">
                <a:solidFill>
                  <a:srgbClr val="000096"/>
                </a:solidFill>
              </a:rPr>
              <a:t>&lt;/Export-time&gt;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&lt;Sequence-number&gt;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&lt;/Sequence-number&gt;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&lt;Observation-domain-id&gt;</a:t>
            </a:r>
            <a:r>
              <a:rPr lang="en-US" sz="1150" dirty="0">
                <a:solidFill>
                  <a:srgbClr val="000000"/>
                </a:solidFill>
              </a:rPr>
              <a:t>10</a:t>
            </a:r>
            <a:r>
              <a:rPr lang="en-US" sz="1150" dirty="0">
                <a:solidFill>
                  <a:srgbClr val="000096"/>
                </a:solidFill>
              </a:rPr>
              <a:t>&lt;/Observation-domain-id&gt;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</a:t>
            </a:r>
            <a:r>
              <a:rPr lang="en-US" sz="1150" dirty="0">
                <a:solidFill>
                  <a:srgbClr val="000096"/>
                </a:solidFill>
              </a:rPr>
              <a:t>&lt;/Message-header&gt;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</a:t>
            </a:r>
            <a:r>
              <a:rPr lang="en-US" sz="1150" dirty="0">
                <a:solidFill>
                  <a:srgbClr val="000096"/>
                </a:solidFill>
              </a:rPr>
              <a:t>&lt;Set&gt;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&lt;Template-Set&gt;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</a:t>
            </a:r>
            <a:r>
              <a:rPr lang="en-US" sz="1150" dirty="0">
                <a:solidFill>
                  <a:srgbClr val="000096"/>
                </a:solidFill>
              </a:rPr>
              <a:t>&lt;Template-Set-header&gt;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</a:t>
            </a:r>
            <a:r>
              <a:rPr lang="en-US" sz="1150" dirty="0">
                <a:solidFill>
                  <a:srgbClr val="000096"/>
                </a:solidFill>
              </a:rPr>
              <a:t>&lt;Set-id&gt;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&lt;/Set-id&gt;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</a:t>
            </a:r>
            <a:r>
              <a:rPr lang="en-US" sz="1150" dirty="0">
                <a:solidFill>
                  <a:srgbClr val="000096"/>
                </a:solidFill>
              </a:rPr>
              <a:t>&lt;Length&gt;</a:t>
            </a:r>
            <a:r>
              <a:rPr lang="en-US" sz="1150" dirty="0">
                <a:solidFill>
                  <a:srgbClr val="000000"/>
                </a:solidFill>
              </a:rPr>
              <a:t>21</a:t>
            </a:r>
            <a:r>
              <a:rPr lang="en-US" sz="1150" dirty="0">
                <a:solidFill>
                  <a:srgbClr val="000096"/>
                </a:solidFill>
              </a:rPr>
              <a:t>&lt;/Length&gt;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</a:t>
            </a:r>
            <a:r>
              <a:rPr lang="en-US" sz="1150" dirty="0">
                <a:solidFill>
                  <a:srgbClr val="000096"/>
                </a:solidFill>
              </a:rPr>
              <a:t>&lt;/Template-Set-header&gt;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</a:t>
            </a:r>
            <a:r>
              <a:rPr lang="en-US" sz="1150" dirty="0">
                <a:solidFill>
                  <a:srgbClr val="000096"/>
                </a:solidFill>
              </a:rPr>
              <a:t>&lt;Template-Records&gt;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</a:t>
            </a:r>
            <a:r>
              <a:rPr lang="en-US" sz="1150" dirty="0">
                <a:solidFill>
                  <a:srgbClr val="000096"/>
                </a:solidFill>
              </a:rPr>
              <a:t>&lt;Template-record&gt;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&lt;Template-record-header&gt;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&lt;Template-id&gt;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&lt;/Template-id&gt;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&lt;Field-count&gt;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&lt;/Field-count&gt;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&lt;/Template-record-header&gt;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&lt;Field-specifier&gt;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&lt;Enterprise-bit&gt;</a:t>
            </a:r>
            <a:r>
              <a:rPr lang="en-US" sz="1150" dirty="0">
                <a:solidFill>
                  <a:srgbClr val="000000"/>
                </a:solidFill>
              </a:rPr>
              <a:t>0</a:t>
            </a:r>
            <a:r>
              <a:rPr lang="en-US" sz="1150" dirty="0">
                <a:solidFill>
                  <a:srgbClr val="000096"/>
                </a:solidFill>
              </a:rPr>
              <a:t>&lt;/Enterprise-bit&gt;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&lt;Information-element-identifier&gt;</a:t>
            </a:r>
            <a:r>
              <a:rPr lang="en-US" sz="1150" dirty="0">
                <a:solidFill>
                  <a:srgbClr val="000000"/>
                </a:solidFill>
              </a:rPr>
              <a:t>300</a:t>
            </a:r>
            <a:r>
              <a:rPr lang="en-US" sz="1150" dirty="0">
                <a:solidFill>
                  <a:srgbClr val="000096"/>
                </a:solidFill>
              </a:rPr>
              <a:t>&lt;/Information-element-identifier&gt;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&lt;Field-length&gt;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&lt;/Field-length&gt;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&lt;/Field-specifier&gt;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&lt;Field-specifier&gt;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&lt;Enterprise-bit&gt;</a:t>
            </a:r>
            <a:r>
              <a:rPr lang="en-US" sz="1150" dirty="0">
                <a:solidFill>
                  <a:srgbClr val="000000"/>
                </a:solidFill>
              </a:rPr>
              <a:t>1</a:t>
            </a:r>
            <a:r>
              <a:rPr lang="en-US" sz="1150" dirty="0">
                <a:solidFill>
                  <a:srgbClr val="000096"/>
                </a:solidFill>
              </a:rPr>
              <a:t>&lt;/Enterprise-bit&gt;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&lt;Information-element-identifier&gt;</a:t>
            </a:r>
            <a:r>
              <a:rPr lang="en-US" sz="1150" dirty="0">
                <a:solidFill>
                  <a:srgbClr val="000000"/>
                </a:solidFill>
              </a:rPr>
              <a:t>0</a:t>
            </a:r>
            <a:r>
              <a:rPr lang="en-US" sz="1150" dirty="0">
                <a:solidFill>
                  <a:srgbClr val="000096"/>
                </a:solidFill>
              </a:rPr>
              <a:t>&lt;/Information-element-identifier&gt;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&lt;Field-length&gt;</a:t>
            </a:r>
            <a:r>
              <a:rPr lang="en-US" sz="1150" dirty="0">
                <a:solidFill>
                  <a:srgbClr val="000000"/>
                </a:solidFill>
              </a:rPr>
              <a:t>2</a:t>
            </a:r>
            <a:r>
              <a:rPr lang="en-US" sz="1150" dirty="0">
                <a:solidFill>
                  <a:srgbClr val="000096"/>
                </a:solidFill>
              </a:rPr>
              <a:t>&lt;/Field-length&gt;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  </a:t>
            </a:r>
            <a:r>
              <a:rPr lang="en-US" sz="1150" dirty="0">
                <a:solidFill>
                  <a:srgbClr val="000096"/>
                </a:solidFill>
              </a:rPr>
              <a:t>&lt;Enterprise-number&gt;</a:t>
            </a:r>
            <a:r>
              <a:rPr lang="en-US" sz="1150" dirty="0">
                <a:solidFill>
                  <a:srgbClr val="000000"/>
                </a:solidFill>
              </a:rPr>
              <a:t>255</a:t>
            </a:r>
            <a:r>
              <a:rPr lang="en-US" sz="1150" dirty="0">
                <a:solidFill>
                  <a:srgbClr val="000096"/>
                </a:solidFill>
              </a:rPr>
              <a:t>&lt;/Enterprise-number&gt;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  </a:t>
            </a:r>
            <a:r>
              <a:rPr lang="en-US" sz="1150" dirty="0">
                <a:solidFill>
                  <a:srgbClr val="000096"/>
                </a:solidFill>
              </a:rPr>
              <a:t>&lt;/Field-specifier&gt;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</a:t>
            </a:r>
            <a:r>
              <a:rPr lang="en-US" sz="1150" dirty="0">
                <a:solidFill>
                  <a:srgbClr val="000096"/>
                </a:solidFill>
              </a:rPr>
              <a:t>&lt;/Template-record&gt;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  </a:t>
            </a:r>
            <a:r>
              <a:rPr lang="en-US" sz="1150" dirty="0">
                <a:solidFill>
                  <a:srgbClr val="000096"/>
                </a:solidFill>
              </a:rPr>
              <a:t>&lt;Padding&gt;</a:t>
            </a:r>
            <a:r>
              <a:rPr lang="en-US" sz="1150" dirty="0">
                <a:solidFill>
                  <a:srgbClr val="000000"/>
                </a:solidFill>
              </a:rPr>
              <a:t>0</a:t>
            </a:r>
            <a:r>
              <a:rPr lang="en-US" sz="1150" dirty="0">
                <a:solidFill>
                  <a:srgbClr val="000096"/>
                </a:solidFill>
              </a:rPr>
              <a:t>&lt;/Padding&gt;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  </a:t>
            </a:r>
            <a:r>
              <a:rPr lang="en-US" sz="1150" dirty="0">
                <a:solidFill>
                  <a:srgbClr val="000096"/>
                </a:solidFill>
              </a:rPr>
              <a:t>&lt;/Template-Records&gt;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  </a:t>
            </a:r>
            <a:r>
              <a:rPr lang="en-US" sz="1150" dirty="0">
                <a:solidFill>
                  <a:srgbClr val="000096"/>
                </a:solidFill>
              </a:rPr>
              <a:t>&lt;/Template-Set&gt;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00"/>
                </a:solidFill>
              </a:rPr>
              <a:t>  </a:t>
            </a:r>
            <a:r>
              <a:rPr lang="en-US" sz="1150" dirty="0">
                <a:solidFill>
                  <a:srgbClr val="000096"/>
                </a:solidFill>
              </a:rPr>
              <a:t>&lt;/Set&gt;</a:t>
            </a:r>
            <a:r>
              <a:rPr lang="en-US" sz="1150" dirty="0">
                <a:solidFill>
                  <a:srgbClr val="000000"/>
                </a:solidFill>
              </a:rPr>
              <a:t/>
            </a:r>
            <a:br>
              <a:rPr lang="en-US" sz="1150" dirty="0">
                <a:solidFill>
                  <a:srgbClr val="000000"/>
                </a:solidFill>
              </a:rPr>
            </a:br>
            <a:r>
              <a:rPr lang="en-US" sz="1150" dirty="0">
                <a:solidFill>
                  <a:srgbClr val="000096"/>
                </a:solidFill>
              </a:rPr>
              <a:t>&lt;/IPFIX</a:t>
            </a:r>
            <a:r>
              <a:rPr lang="en-US" sz="1150" dirty="0" smtClean="0">
                <a:solidFill>
                  <a:srgbClr val="000096"/>
                </a:solidFill>
              </a:rPr>
              <a:t>&gt;</a:t>
            </a:r>
            <a:endParaRPr lang="en-US" sz="1150" dirty="0"/>
          </a:p>
        </p:txBody>
      </p:sp>
      <p:sp>
        <p:nvSpPr>
          <p:cNvPr id="36" name="Right Arrow 35"/>
          <p:cNvSpPr/>
          <p:nvPr/>
        </p:nvSpPr>
        <p:spPr>
          <a:xfrm>
            <a:off x="6263848" y="3997234"/>
            <a:ext cx="801578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46664" y="4060762"/>
            <a:ext cx="24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is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37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on the IPFIX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2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/>
          <p:cNvSpPr/>
          <p:nvPr/>
        </p:nvSpPr>
        <p:spPr>
          <a:xfrm>
            <a:off x="127000" y="469900"/>
            <a:ext cx="1206500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60711" y="658650"/>
            <a:ext cx="1244962" cy="927699"/>
            <a:chOff x="705211" y="669925"/>
            <a:chExt cx="1244962" cy="927699"/>
          </a:xfrm>
        </p:grpSpPr>
        <p:grpSp>
          <p:nvGrpSpPr>
            <p:cNvPr id="70" name="Group 6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2" name="Left Brace 7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36411" y="1320625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version-number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48198" y="674025"/>
            <a:ext cx="1244962" cy="927699"/>
            <a:chOff x="705211" y="669925"/>
            <a:chExt cx="1244962" cy="927699"/>
          </a:xfrm>
        </p:grpSpPr>
        <p:grpSp>
          <p:nvGrpSpPr>
            <p:cNvPr id="94" name="Group 9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97" name="Left Brace 9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35685" y="708393"/>
            <a:ext cx="2744066" cy="1149234"/>
            <a:chOff x="915483" y="2397125"/>
            <a:chExt cx="2744066" cy="11492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61" name="Group 16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8" name="Rectangle 14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E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35" name="Left Brace 13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831515" y="3269360"/>
              <a:ext cx="926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export-time</a:t>
              </a:r>
              <a:endParaRPr 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248492" y="734733"/>
            <a:ext cx="2744066" cy="1149234"/>
            <a:chOff x="915483" y="2397125"/>
            <a:chExt cx="2744066" cy="1149234"/>
          </a:xfrm>
        </p:grpSpPr>
        <p:grpSp>
          <p:nvGrpSpPr>
            <p:cNvPr id="167" name="Group 166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6" name="Group 19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70" name="Left Brace 169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1628315" y="3269360"/>
              <a:ext cx="132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sequence-number</a:t>
              </a:r>
              <a:endParaRPr lang="en-US" sz="12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273638" y="788548"/>
            <a:ext cx="2744066" cy="1149234"/>
            <a:chOff x="915483" y="2397125"/>
            <a:chExt cx="2744066" cy="1149234"/>
          </a:xfrm>
        </p:grpSpPr>
        <p:grpSp>
          <p:nvGrpSpPr>
            <p:cNvPr id="202" name="Group 20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25" name="Group 22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6" name="Group 21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205" name="Left Brace 20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1475915" y="3269360"/>
              <a:ext cx="1608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observation-domain-id</a:t>
              </a:r>
              <a:endParaRPr lang="en-US" sz="120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381393" y="141339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Message-header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148999" y="3099444"/>
            <a:ext cx="308147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82710" y="3288194"/>
            <a:ext cx="1244962" cy="927699"/>
            <a:chOff x="705211" y="669925"/>
            <a:chExt cx="1244962" cy="927699"/>
          </a:xfrm>
        </p:grpSpPr>
        <p:grpSp>
          <p:nvGrpSpPr>
            <p:cNvPr id="240" name="Group 23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43" name="Left Brace 242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1053911" y="1320625"/>
              <a:ext cx="53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set-id</a:t>
              </a:r>
              <a:endParaRPr lang="en-US" sz="1200" dirty="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770197" y="3303569"/>
            <a:ext cx="1244962" cy="927699"/>
            <a:chOff x="705211" y="669925"/>
            <a:chExt cx="1244962" cy="927699"/>
          </a:xfrm>
        </p:grpSpPr>
        <p:grpSp>
          <p:nvGrpSpPr>
            <p:cNvPr id="259" name="Group 258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5" name="Rectangle 27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3" name="Rectangle 27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65" name="Group 26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66" name="Group 26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2" name="Left Brace 26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403392" y="2783944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Set-header</a:t>
            </a:r>
            <a:endParaRPr lang="en-US" dirty="0"/>
          </a:p>
        </p:txBody>
      </p:sp>
      <p:sp>
        <p:nvSpPr>
          <p:cNvPr id="383" name="Rectangle 382"/>
          <p:cNvSpPr/>
          <p:nvPr/>
        </p:nvSpPr>
        <p:spPr>
          <a:xfrm>
            <a:off x="143535" y="5250169"/>
            <a:ext cx="308147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4" name="Group 383"/>
          <p:cNvGrpSpPr/>
          <p:nvPr/>
        </p:nvGrpSpPr>
        <p:grpSpPr>
          <a:xfrm>
            <a:off x="277246" y="5438919"/>
            <a:ext cx="1244962" cy="927699"/>
            <a:chOff x="705211" y="669925"/>
            <a:chExt cx="1244962" cy="927699"/>
          </a:xfrm>
        </p:grpSpPr>
        <p:grpSp>
          <p:nvGrpSpPr>
            <p:cNvPr id="385" name="Group 38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389" name="Group 38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1" name="Rectangle 40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91" name="Group 39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92" name="Group 39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388" name="Left Brace 38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6" name="TextBox 385"/>
            <p:cNvSpPr txBox="1"/>
            <p:nvPr/>
          </p:nvSpPr>
          <p:spPr>
            <a:xfrm>
              <a:off x="876111" y="1320625"/>
              <a:ext cx="910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template-id</a:t>
              </a:r>
              <a:endParaRPr lang="en-US" sz="12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1764733" y="5454294"/>
            <a:ext cx="1244962" cy="927699"/>
            <a:chOff x="705211" y="669925"/>
            <a:chExt cx="1244962" cy="927699"/>
          </a:xfrm>
        </p:grpSpPr>
        <p:grpSp>
          <p:nvGrpSpPr>
            <p:cNvPr id="404" name="Group 40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406" name="Group 40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408" name="Group 40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416" name="Group 41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20" name="Rectangle 41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1" name="Rectangle 42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17" name="Group 41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Rectangle 41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4" name="Rectangle 41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407" name="Left Brace 40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5" name="TextBox 404"/>
            <p:cNvSpPr txBox="1"/>
            <p:nvPr/>
          </p:nvSpPr>
          <p:spPr>
            <a:xfrm>
              <a:off x="888811" y="1320625"/>
              <a:ext cx="8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field-count</a:t>
              </a:r>
              <a:endParaRPr lang="en-US" sz="1200" dirty="0"/>
            </a:p>
          </p:txBody>
        </p:sp>
      </p:grpSp>
      <p:sp>
        <p:nvSpPr>
          <p:cNvPr id="422" name="TextBox 421"/>
          <p:cNvSpPr txBox="1"/>
          <p:nvPr/>
        </p:nvSpPr>
        <p:spPr>
          <a:xfrm>
            <a:off x="397928" y="4921608"/>
            <a:ext cx="246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Template-record-header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6635" y="3140215"/>
            <a:ext cx="3966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set-id: 	2 means template set</a:t>
            </a:r>
          </a:p>
          <a:p>
            <a:r>
              <a:rPr lang="en-US" dirty="0"/>
              <a:t>	</a:t>
            </a:r>
            <a:r>
              <a:rPr lang="en-US" dirty="0" smtClean="0"/>
              <a:t>3 means options template set</a:t>
            </a:r>
          </a:p>
          <a:p>
            <a:r>
              <a:rPr lang="en-US" dirty="0"/>
              <a:t>	</a:t>
            </a:r>
            <a:r>
              <a:rPr lang="en-US" dirty="0" smtClean="0"/>
              <a:t>4-255 reserved</a:t>
            </a:r>
          </a:p>
          <a:p>
            <a:r>
              <a:rPr lang="en-US" dirty="0"/>
              <a:t>	</a:t>
            </a:r>
            <a:r>
              <a:rPr lang="en-US" dirty="0" smtClean="0"/>
              <a:t>256 and above means data set</a:t>
            </a:r>
          </a:p>
          <a:p>
            <a:r>
              <a:rPr lang="en-US" dirty="0" smtClean="0"/>
              <a:t>length: 	the # of bytes in the set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3402966" y="5237086"/>
            <a:ext cx="687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field-count: indicates how many Field-specifier elements follow the Template-record-header.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606119" y="1599285"/>
            <a:ext cx="1133215" cy="54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09758" y="1982732"/>
            <a:ext cx="608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bytes in the message, including message header and set(s)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/>
          <p:cNvSpPr/>
          <p:nvPr/>
        </p:nvSpPr>
        <p:spPr>
          <a:xfrm>
            <a:off x="698312" y="495300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698311" y="684050"/>
            <a:ext cx="2103140" cy="1112365"/>
            <a:chOff x="266511" y="669925"/>
            <a:chExt cx="2103140" cy="1112365"/>
          </a:xfrm>
        </p:grpSpPr>
        <p:grpSp>
          <p:nvGrpSpPr>
            <p:cNvPr id="70" name="Group 6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2" name="Left Brace 7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624498" y="699425"/>
            <a:ext cx="1244962" cy="927699"/>
            <a:chOff x="705211" y="669925"/>
            <a:chExt cx="1244962" cy="927699"/>
          </a:xfrm>
        </p:grpSpPr>
        <p:grpSp>
          <p:nvGrpSpPr>
            <p:cNvPr id="94" name="Group 9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97" name="Left Brace 9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257693" y="1667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698311" y="2880494"/>
            <a:ext cx="6299389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2" name="Group 281"/>
          <p:cNvGrpSpPr/>
          <p:nvPr/>
        </p:nvGrpSpPr>
        <p:grpSpPr>
          <a:xfrm>
            <a:off x="698311" y="3069244"/>
            <a:ext cx="2103140" cy="1112365"/>
            <a:chOff x="266511" y="669925"/>
            <a:chExt cx="2103140" cy="1112365"/>
          </a:xfrm>
        </p:grpSpPr>
        <p:grpSp>
          <p:nvGrpSpPr>
            <p:cNvPr id="283" name="Group 282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87" name="Group 286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95" name="Group 29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99" name="Rectangle 29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0" name="Rectangle 29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96" name="Group 29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97" name="Rectangle 29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8" name="Rectangle 29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93" name="Rectangle 2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4" name="Rectangle 2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91" name="Rectangle 29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2" name="Rectangle 29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86" name="Left Brace 285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624498" y="3084619"/>
            <a:ext cx="1244962" cy="927699"/>
            <a:chOff x="705211" y="669925"/>
            <a:chExt cx="1244962" cy="927699"/>
          </a:xfrm>
        </p:grpSpPr>
        <p:grpSp>
          <p:nvGrpSpPr>
            <p:cNvPr id="302" name="Group 301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306" name="Group 305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14" name="Group 313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18" name="Rectangle 31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9" name="Rectangle 31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5" name="Group 314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16" name="Rectangle 31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7" name="Rectangle 31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08" name="Group 307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12" name="Rectangle 3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3" name="Rectangle 3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10" name="Rectangle 3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305" name="Left Brace 304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3" name="TextBox 302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4111985" y="3118987"/>
            <a:ext cx="2744066" cy="1149234"/>
            <a:chOff x="915483" y="2397125"/>
            <a:chExt cx="2744066" cy="1149234"/>
          </a:xfrm>
        </p:grpSpPr>
        <p:grpSp>
          <p:nvGrpSpPr>
            <p:cNvPr id="321" name="Group 320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323" name="Group 322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341" name="Group 340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349" name="Group 348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50" name="Group 349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343" name="Group 342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44" name="Group 343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335" name="Group 33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36" name="Group 33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324" name="Left Brace 323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2" name="TextBox 321"/>
            <p:cNvSpPr txBox="1"/>
            <p:nvPr/>
          </p:nvSpPr>
          <p:spPr>
            <a:xfrm>
              <a:off x="1602915" y="3269360"/>
              <a:ext cx="1366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enterprise-number</a:t>
              </a:r>
              <a:endParaRPr lang="en-US" sz="1200" dirty="0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1257693" y="255193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32094" y="729769"/>
            <a:ext cx="615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enterprise-bit=0 there must not be an enterprise-number.</a:t>
            </a:r>
          </a:p>
          <a:p>
            <a:r>
              <a:rPr lang="en-US" dirty="0" smtClean="0"/>
              <a:t>field-length: the # of bytes for information-element-identifier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117671" y="3092103"/>
            <a:ext cx="342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enterprise-bit=1 there must be an enterprise-number.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698311" y="5147055"/>
            <a:ext cx="1001663" cy="1226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949087" y="5335805"/>
            <a:ext cx="505597" cy="252821"/>
            <a:chOff x="1043804" y="962025"/>
            <a:chExt cx="505597" cy="252821"/>
          </a:xfrm>
        </p:grpSpPr>
        <p:grpSp>
          <p:nvGrpSpPr>
            <p:cNvPr id="181" name="Group 180"/>
            <p:cNvGrpSpPr/>
            <p:nvPr/>
          </p:nvGrpSpPr>
          <p:grpSpPr>
            <a:xfrm>
              <a:off x="1043804" y="962025"/>
              <a:ext cx="213497" cy="252821"/>
              <a:chOff x="1043804" y="962025"/>
              <a:chExt cx="213497" cy="252821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058091" y="992777"/>
                <a:ext cx="182880" cy="222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43804" y="962025"/>
                <a:ext cx="21349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335904" y="962025"/>
              <a:ext cx="213497" cy="252821"/>
              <a:chOff x="1043804" y="962025"/>
              <a:chExt cx="213497" cy="252821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058091" y="992777"/>
                <a:ext cx="182880" cy="222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0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43804" y="962025"/>
                <a:ext cx="21349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2" name="Left Brace 171"/>
          <p:cNvSpPr/>
          <p:nvPr/>
        </p:nvSpPr>
        <p:spPr>
          <a:xfrm rot="16200000">
            <a:off x="1117362" y="5564767"/>
            <a:ext cx="166283" cy="5083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946322" y="5963438"/>
            <a:ext cx="509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octet</a:t>
            </a:r>
            <a:endParaRPr 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30968" y="4807129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20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IPFIX </a:t>
            </a:r>
            <a:r>
              <a:rPr lang="en-US" dirty="0" smtClean="0"/>
              <a:t>messages </a:t>
            </a:r>
            <a:r>
              <a:rPr lang="en-US" dirty="0" smtClean="0"/>
              <a:t>converted to </a:t>
            </a:r>
            <a:r>
              <a:rPr lang="en-US" dirty="0" smtClean="0"/>
              <a:t>XML using DFDL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7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IPFIX messages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web </a:t>
            </a:r>
            <a:r>
              <a:rPr lang="en-US" dirty="0" smtClean="0"/>
              <a:t>site has </a:t>
            </a:r>
            <a:r>
              <a:rPr lang="en-US" dirty="0" smtClean="0"/>
              <a:t>a </a:t>
            </a:r>
            <a:r>
              <a:rPr lang="en-US" dirty="0"/>
              <a:t>file that contains a dump of IPFIX messages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://www.ietf.org/mail-archive/web/ipfix/current/msg05212.html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1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template-record.binary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96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/>
          <p:cNvSpPr/>
          <p:nvPr/>
        </p:nvSpPr>
        <p:spPr>
          <a:xfrm>
            <a:off x="127000" y="469900"/>
            <a:ext cx="1206500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60711" y="658650"/>
            <a:ext cx="1244962" cy="927699"/>
            <a:chOff x="705211" y="669925"/>
            <a:chExt cx="1244962" cy="927699"/>
          </a:xfrm>
        </p:grpSpPr>
        <p:grpSp>
          <p:nvGrpSpPr>
            <p:cNvPr id="70" name="Group 6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2" name="Left Brace 7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36411" y="1320625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version-number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48198" y="674025"/>
            <a:ext cx="1244962" cy="927699"/>
            <a:chOff x="705211" y="669925"/>
            <a:chExt cx="1244962" cy="927699"/>
          </a:xfrm>
        </p:grpSpPr>
        <p:grpSp>
          <p:nvGrpSpPr>
            <p:cNvPr id="94" name="Group 9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97" name="Left Brace 9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35685" y="708393"/>
            <a:ext cx="2744066" cy="1149234"/>
            <a:chOff x="915483" y="2397125"/>
            <a:chExt cx="2744066" cy="11492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61" name="Group 16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8" name="Rectangle 14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35" name="Left Brace 13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831515" y="3269360"/>
              <a:ext cx="926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export-time</a:t>
              </a:r>
              <a:endParaRPr 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248492" y="734733"/>
            <a:ext cx="2744066" cy="1149234"/>
            <a:chOff x="915483" y="2397125"/>
            <a:chExt cx="2744066" cy="1149234"/>
          </a:xfrm>
        </p:grpSpPr>
        <p:grpSp>
          <p:nvGrpSpPr>
            <p:cNvPr id="167" name="Group 166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6" name="Group 19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70" name="Left Brace 169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1628315" y="3269360"/>
              <a:ext cx="132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sequence-number</a:t>
              </a:r>
              <a:endParaRPr lang="en-US" sz="12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273638" y="788548"/>
            <a:ext cx="2744066" cy="1149234"/>
            <a:chOff x="915483" y="2397125"/>
            <a:chExt cx="2744066" cy="1149234"/>
          </a:xfrm>
        </p:grpSpPr>
        <p:grpSp>
          <p:nvGrpSpPr>
            <p:cNvPr id="202" name="Group 20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25" name="Group 22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6" name="Group 21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205" name="Left Brace 20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1475915" y="3269360"/>
              <a:ext cx="1608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observation-domain-id</a:t>
              </a:r>
              <a:endParaRPr lang="en-US" sz="120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381393" y="141339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Message-header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148999" y="3099444"/>
            <a:ext cx="308147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82710" y="3288194"/>
            <a:ext cx="1244962" cy="927699"/>
            <a:chOff x="705211" y="669925"/>
            <a:chExt cx="1244962" cy="927699"/>
          </a:xfrm>
        </p:grpSpPr>
        <p:grpSp>
          <p:nvGrpSpPr>
            <p:cNvPr id="240" name="Group 23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43" name="Left Brace 242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1053911" y="1320625"/>
              <a:ext cx="53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set-id</a:t>
              </a:r>
              <a:endParaRPr lang="en-US" sz="1200" dirty="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770197" y="3303569"/>
            <a:ext cx="1244962" cy="927699"/>
            <a:chOff x="705211" y="669925"/>
            <a:chExt cx="1244962" cy="927699"/>
          </a:xfrm>
        </p:grpSpPr>
        <p:grpSp>
          <p:nvGrpSpPr>
            <p:cNvPr id="259" name="Group 258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5" name="Rectangle 27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3" name="Rectangle 27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65" name="Group 26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66" name="Group 26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2" name="Left Brace 26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403392" y="2783944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Set-header</a:t>
            </a:r>
            <a:endParaRPr lang="en-US" dirty="0"/>
          </a:p>
        </p:txBody>
      </p:sp>
      <p:sp>
        <p:nvSpPr>
          <p:cNvPr id="383" name="Rectangle 382"/>
          <p:cNvSpPr/>
          <p:nvPr/>
        </p:nvSpPr>
        <p:spPr>
          <a:xfrm>
            <a:off x="143535" y="5250169"/>
            <a:ext cx="308147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4" name="Group 383"/>
          <p:cNvGrpSpPr/>
          <p:nvPr/>
        </p:nvGrpSpPr>
        <p:grpSpPr>
          <a:xfrm>
            <a:off x="277246" y="5438919"/>
            <a:ext cx="1244962" cy="927699"/>
            <a:chOff x="705211" y="669925"/>
            <a:chExt cx="1244962" cy="927699"/>
          </a:xfrm>
        </p:grpSpPr>
        <p:grpSp>
          <p:nvGrpSpPr>
            <p:cNvPr id="385" name="Group 38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387" name="Group 38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389" name="Group 38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1" name="Rectangle 40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390" name="Group 38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91" name="Group 39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92" name="Group 39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388" name="Left Brace 38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6" name="TextBox 385"/>
            <p:cNvSpPr txBox="1"/>
            <p:nvPr/>
          </p:nvSpPr>
          <p:spPr>
            <a:xfrm>
              <a:off x="876111" y="1320625"/>
              <a:ext cx="910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template-id</a:t>
              </a:r>
              <a:endParaRPr lang="en-US" sz="12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1764733" y="5454294"/>
            <a:ext cx="1244962" cy="927699"/>
            <a:chOff x="705211" y="669925"/>
            <a:chExt cx="1244962" cy="927699"/>
          </a:xfrm>
        </p:grpSpPr>
        <p:grpSp>
          <p:nvGrpSpPr>
            <p:cNvPr id="404" name="Group 40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406" name="Group 40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408" name="Group 40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416" name="Group 41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20" name="Rectangle 41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1" name="Rectangle 42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17" name="Group 41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Rectangle 41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4" name="Rectangle 41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407" name="Left Brace 40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5" name="TextBox 404"/>
            <p:cNvSpPr txBox="1"/>
            <p:nvPr/>
          </p:nvSpPr>
          <p:spPr>
            <a:xfrm>
              <a:off x="888811" y="1320625"/>
              <a:ext cx="861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field-count</a:t>
              </a:r>
              <a:endParaRPr lang="en-US" sz="1200" dirty="0"/>
            </a:p>
          </p:txBody>
        </p:sp>
      </p:grpSp>
      <p:sp>
        <p:nvSpPr>
          <p:cNvPr id="422" name="TextBox 421"/>
          <p:cNvSpPr txBox="1"/>
          <p:nvPr/>
        </p:nvSpPr>
        <p:spPr>
          <a:xfrm>
            <a:off x="397928" y="4921608"/>
            <a:ext cx="246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Template-record-header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6635" y="3140215"/>
            <a:ext cx="481497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set-id 2 means it's a </a:t>
            </a:r>
            <a:r>
              <a:rPr lang="en-US" b="1" dirty="0" smtClean="0"/>
              <a:t>template set</a:t>
            </a:r>
          </a:p>
          <a:p>
            <a:r>
              <a:rPr lang="en-US" dirty="0" smtClean="0"/>
              <a:t>length of the set, including the header, is 56 bytes</a:t>
            </a:r>
            <a:endParaRPr 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3402966" y="5237086"/>
            <a:ext cx="687423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field-count = 12 means there are 12 Field-specifier elements following the Template-record-header.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62514" y="1599953"/>
            <a:ext cx="3780" cy="56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3095" y="2019210"/>
            <a:ext cx="24372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72 bytes in the message</a:t>
            </a:r>
            <a:endParaRPr lang="en-US" dirty="0"/>
          </a:p>
        </p:txBody>
      </p:sp>
      <p:cxnSp>
        <p:nvCxnSpPr>
          <p:cNvPr id="279" name="Straight Arrow Connector 278"/>
          <p:cNvCxnSpPr/>
          <p:nvPr/>
        </p:nvCxnSpPr>
        <p:spPr>
          <a:xfrm flipH="1" flipV="1">
            <a:off x="4590638" y="1813264"/>
            <a:ext cx="0" cy="7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87563" y="2520314"/>
            <a:ext cx="52285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Thursday, November 12, 2009 12:27:24 PM GMT-5:00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 flipH="1" flipV="1">
            <a:off x="869761" y="1621313"/>
            <a:ext cx="5266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683" y="2434235"/>
            <a:ext cx="16644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IPFIX version 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1777" y="3933656"/>
            <a:ext cx="63300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56 bytes in the set. The message header uses 16 bytes. 56 + 16 = 72, which the length field in the message header says is the length of the message. </a:t>
            </a:r>
            <a:r>
              <a:rPr lang="en-US" b="1" i="1" dirty="0" smtClean="0"/>
              <a:t>Therefore</a:t>
            </a:r>
            <a:r>
              <a:rPr lang="en-US" dirty="0" smtClean="0"/>
              <a:t>, there is just 1 set in the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9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8312" y="495300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8311" y="684050"/>
            <a:ext cx="2103140" cy="1112365"/>
            <a:chOff x="266511" y="669925"/>
            <a:chExt cx="2103140" cy="1112365"/>
          </a:xfrm>
        </p:grpSpPr>
        <p:grpSp>
          <p:nvGrpSpPr>
            <p:cNvPr id="5" name="Group 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8" name="Left Brace 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4498" y="699425"/>
            <a:ext cx="1244962" cy="927699"/>
            <a:chOff x="705211" y="669925"/>
            <a:chExt cx="1244962" cy="927699"/>
          </a:xfrm>
        </p:grpSpPr>
        <p:grpSp>
          <p:nvGrpSpPr>
            <p:cNvPr id="24" name="Group 2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7" name="Left Brace 2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57693" y="1667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357276" y="536071"/>
            <a:ext cx="7165249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Since enterprise-bit=0 there is no enterprise-number.</a:t>
            </a:r>
          </a:p>
          <a:p>
            <a:endParaRPr lang="en-US" dirty="0" smtClean="0"/>
          </a:p>
          <a:p>
            <a:r>
              <a:rPr lang="en-US" dirty="0" smtClean="0"/>
              <a:t>field-length=4 means that there are 4 bytes in the first Data Value in the corresponding Data </a:t>
            </a:r>
            <a:r>
              <a:rPr lang="en-US" smtClean="0"/>
              <a:t>Set (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he </a:t>
            </a:r>
            <a:r>
              <a:rPr lang="en-US" dirty="0" smtClean="0"/>
              <a:t>"corresponding Data Set" is a Data Set in a message that has the same template-id value as the template-id value of the current </a:t>
            </a:r>
            <a:r>
              <a:rPr lang="en-US" smtClean="0"/>
              <a:t>set)</a:t>
            </a:r>
            <a:r>
              <a:rPr lang="en-US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58806" y="2964426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58805" y="3153176"/>
            <a:ext cx="2103140" cy="1112365"/>
            <a:chOff x="266511" y="669925"/>
            <a:chExt cx="2103140" cy="1112365"/>
          </a:xfrm>
        </p:grpSpPr>
        <p:grpSp>
          <p:nvGrpSpPr>
            <p:cNvPr id="135" name="Group 13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38" name="Left Brace 13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584992" y="3168551"/>
            <a:ext cx="1244962" cy="927699"/>
            <a:chOff x="705211" y="669925"/>
            <a:chExt cx="1244962" cy="927699"/>
          </a:xfrm>
        </p:grpSpPr>
        <p:grpSp>
          <p:nvGrpSpPr>
            <p:cNvPr id="154" name="Group 15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57" name="Left Brace 15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1218187" y="263586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72143" y="96762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74" name="Oval 173"/>
          <p:cNvSpPr/>
          <p:nvPr/>
        </p:nvSpPr>
        <p:spPr>
          <a:xfrm>
            <a:off x="162924" y="3253958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75" name="Rectangle 174"/>
          <p:cNvSpPr/>
          <p:nvPr/>
        </p:nvSpPr>
        <p:spPr>
          <a:xfrm>
            <a:off x="658806" y="5099776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8805" y="5288526"/>
            <a:ext cx="2103140" cy="1112365"/>
            <a:chOff x="266511" y="669925"/>
            <a:chExt cx="2103140" cy="1112365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80" name="Left Brace 179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584992" y="5303901"/>
            <a:ext cx="1244962" cy="927699"/>
            <a:chOff x="705211" y="669925"/>
            <a:chExt cx="1244962" cy="927699"/>
          </a:xfrm>
        </p:grpSpPr>
        <p:grpSp>
          <p:nvGrpSpPr>
            <p:cNvPr id="196" name="Group 195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99" name="Left Brace 198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18187" y="477121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162924" y="5389308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1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meter in front of my house monitors how much gas </a:t>
            </a:r>
            <a:r>
              <a:rPr lang="en-US" dirty="0" smtClean="0"/>
              <a:t>is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6003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gas meter in front of </a:t>
            </a:r>
            <a:r>
              <a:rPr lang="en-US" dirty="0" err="1" smtClean="0"/>
              <a:t>ahouse</a:t>
            </a:r>
            <a:r>
              <a:rPr lang="en-US" dirty="0" smtClean="0"/>
              <a:t> </a:t>
            </a:r>
            <a:r>
              <a:rPr lang="en-US" dirty="0" smtClean="0"/>
              <a:t>that monitors </a:t>
            </a:r>
            <a:r>
              <a:rPr lang="en-US" dirty="0"/>
              <a:t>how much gas </a:t>
            </a:r>
            <a:r>
              <a:rPr lang="en-US" dirty="0" smtClean="0"/>
              <a:t>is used. </a:t>
            </a:r>
            <a:r>
              <a:rPr lang="en-US" dirty="0"/>
              <a:t>The power company </a:t>
            </a:r>
            <a:r>
              <a:rPr lang="en-US" dirty="0" smtClean="0"/>
              <a:t>collects the data that the meter records and the </a:t>
            </a:r>
            <a:r>
              <a:rPr lang="en-US" dirty="0"/>
              <a:t>billing department </a:t>
            </a:r>
            <a:r>
              <a:rPr lang="en-US" dirty="0" smtClean="0"/>
              <a:t>uses it to </a:t>
            </a:r>
            <a:r>
              <a:rPr lang="en-US" dirty="0"/>
              <a:t>charge </a:t>
            </a:r>
            <a:r>
              <a:rPr lang="en-US" dirty="0" smtClean="0"/>
              <a:t>the customer. </a:t>
            </a:r>
            <a:endParaRPr lang="en-US" dirty="0"/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585715"/>
            <a:ext cx="1225323" cy="212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33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8312" y="495300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8311" y="684050"/>
            <a:ext cx="2103140" cy="1112365"/>
            <a:chOff x="266511" y="669925"/>
            <a:chExt cx="2103140" cy="1112365"/>
          </a:xfrm>
        </p:grpSpPr>
        <p:grpSp>
          <p:nvGrpSpPr>
            <p:cNvPr id="5" name="Group 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8" name="Left Brace 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4498" y="699425"/>
            <a:ext cx="1244962" cy="927699"/>
            <a:chOff x="705211" y="669925"/>
            <a:chExt cx="1244962" cy="927699"/>
          </a:xfrm>
        </p:grpSpPr>
        <p:grpSp>
          <p:nvGrpSpPr>
            <p:cNvPr id="24" name="Group 2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7" name="Left Brace 2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57693" y="1667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58806" y="2550769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58805" y="2739519"/>
            <a:ext cx="2103140" cy="1112365"/>
            <a:chOff x="266511" y="669925"/>
            <a:chExt cx="2103140" cy="1112365"/>
          </a:xfrm>
        </p:grpSpPr>
        <p:grpSp>
          <p:nvGrpSpPr>
            <p:cNvPr id="135" name="Group 13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38" name="Left Brace 13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584992" y="2754894"/>
            <a:ext cx="1244962" cy="927699"/>
            <a:chOff x="705211" y="669925"/>
            <a:chExt cx="1244962" cy="927699"/>
          </a:xfrm>
        </p:grpSpPr>
        <p:grpSp>
          <p:nvGrpSpPr>
            <p:cNvPr id="154" name="Group 15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57" name="Left Brace 15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1218187" y="222220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72143" y="96762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74" name="Oval 173"/>
          <p:cNvSpPr/>
          <p:nvPr/>
        </p:nvSpPr>
        <p:spPr>
          <a:xfrm>
            <a:off x="162924" y="284030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75" name="Rectangle 174"/>
          <p:cNvSpPr/>
          <p:nvPr/>
        </p:nvSpPr>
        <p:spPr>
          <a:xfrm>
            <a:off x="658806" y="4686119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8805" y="4874869"/>
            <a:ext cx="2103140" cy="1112365"/>
            <a:chOff x="266511" y="669925"/>
            <a:chExt cx="2103140" cy="1112365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80" name="Left Brace 179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584992" y="4890244"/>
            <a:ext cx="1244962" cy="927699"/>
            <a:chOff x="705211" y="669925"/>
            <a:chExt cx="1244962" cy="927699"/>
          </a:xfrm>
        </p:grpSpPr>
        <p:grpSp>
          <p:nvGrpSpPr>
            <p:cNvPr id="196" name="Group 195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99" name="Left Brace 198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18187" y="435755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162924" y="497565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46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8312" y="495300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8311" y="684050"/>
            <a:ext cx="2103140" cy="1112365"/>
            <a:chOff x="266511" y="669925"/>
            <a:chExt cx="2103140" cy="1112365"/>
          </a:xfrm>
        </p:grpSpPr>
        <p:grpSp>
          <p:nvGrpSpPr>
            <p:cNvPr id="5" name="Group 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8" name="Left Brace 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4498" y="699425"/>
            <a:ext cx="1244962" cy="927699"/>
            <a:chOff x="705211" y="669925"/>
            <a:chExt cx="1244962" cy="927699"/>
          </a:xfrm>
        </p:grpSpPr>
        <p:grpSp>
          <p:nvGrpSpPr>
            <p:cNvPr id="24" name="Group 2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7" name="Left Brace 2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57693" y="1667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58806" y="2539881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58805" y="2728631"/>
            <a:ext cx="2103140" cy="1112365"/>
            <a:chOff x="266511" y="669925"/>
            <a:chExt cx="2103140" cy="1112365"/>
          </a:xfrm>
        </p:grpSpPr>
        <p:grpSp>
          <p:nvGrpSpPr>
            <p:cNvPr id="135" name="Group 13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38" name="Left Brace 13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584992" y="2744006"/>
            <a:ext cx="1244962" cy="927699"/>
            <a:chOff x="705211" y="669925"/>
            <a:chExt cx="1244962" cy="927699"/>
          </a:xfrm>
        </p:grpSpPr>
        <p:grpSp>
          <p:nvGrpSpPr>
            <p:cNvPr id="154" name="Group 15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57" name="Left Brace 15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1218187" y="221132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72143" y="96762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174" name="Oval 173"/>
          <p:cNvSpPr/>
          <p:nvPr/>
        </p:nvSpPr>
        <p:spPr>
          <a:xfrm>
            <a:off x="162924" y="2829413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175" name="Rectangle 174"/>
          <p:cNvSpPr/>
          <p:nvPr/>
        </p:nvSpPr>
        <p:spPr>
          <a:xfrm>
            <a:off x="658806" y="4675231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8805" y="4863981"/>
            <a:ext cx="2103140" cy="1112365"/>
            <a:chOff x="266511" y="669925"/>
            <a:chExt cx="2103140" cy="1112365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80" name="Left Brace 179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584992" y="4879356"/>
            <a:ext cx="1244962" cy="927699"/>
            <a:chOff x="705211" y="669925"/>
            <a:chExt cx="1244962" cy="927699"/>
          </a:xfrm>
        </p:grpSpPr>
        <p:grpSp>
          <p:nvGrpSpPr>
            <p:cNvPr id="196" name="Group 195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99" name="Left Brace 198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18187" y="434667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162924" y="4964763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5872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8312" y="495300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8311" y="684050"/>
            <a:ext cx="2103140" cy="1112365"/>
            <a:chOff x="266511" y="669925"/>
            <a:chExt cx="2103140" cy="1112365"/>
          </a:xfrm>
        </p:grpSpPr>
        <p:grpSp>
          <p:nvGrpSpPr>
            <p:cNvPr id="5" name="Group 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8" name="Left Brace 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4498" y="699425"/>
            <a:ext cx="1244962" cy="927699"/>
            <a:chOff x="705211" y="669925"/>
            <a:chExt cx="1244962" cy="927699"/>
          </a:xfrm>
        </p:grpSpPr>
        <p:grpSp>
          <p:nvGrpSpPr>
            <p:cNvPr id="24" name="Group 2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7" name="Left Brace 2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257693" y="1667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58806" y="2550768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658805" y="2739518"/>
            <a:ext cx="2103140" cy="1112365"/>
            <a:chOff x="266511" y="669925"/>
            <a:chExt cx="2103140" cy="1112365"/>
          </a:xfrm>
        </p:grpSpPr>
        <p:grpSp>
          <p:nvGrpSpPr>
            <p:cNvPr id="135" name="Group 134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39" name="Group 138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38" name="Left Brace 137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584992" y="2754893"/>
            <a:ext cx="1244962" cy="927699"/>
            <a:chOff x="705211" y="669925"/>
            <a:chExt cx="1244962" cy="927699"/>
          </a:xfrm>
        </p:grpSpPr>
        <p:grpSp>
          <p:nvGrpSpPr>
            <p:cNvPr id="154" name="Group 15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57" name="Left Brace 15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1218187" y="222220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61257" y="967621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74" name="Oval 173"/>
          <p:cNvSpPr/>
          <p:nvPr/>
        </p:nvSpPr>
        <p:spPr>
          <a:xfrm>
            <a:off x="162924" y="2840300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Rectangle 174"/>
          <p:cNvSpPr/>
          <p:nvPr/>
        </p:nvSpPr>
        <p:spPr>
          <a:xfrm>
            <a:off x="658806" y="4686118"/>
            <a:ext cx="3413674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658805" y="4874868"/>
            <a:ext cx="2103140" cy="1112365"/>
            <a:chOff x="266511" y="669925"/>
            <a:chExt cx="2103140" cy="1112365"/>
          </a:xfrm>
        </p:grpSpPr>
        <p:grpSp>
          <p:nvGrpSpPr>
            <p:cNvPr id="177" name="Group 176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181" name="Group 180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3" name="Rectangle 19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8" name="Rectangle 18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80" name="Left Brace 179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266511" y="1320625"/>
              <a:ext cx="2103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enterprise-bit (1 bit),</a:t>
              </a:r>
            </a:p>
            <a:p>
              <a:pPr algn="ctr"/>
              <a:r>
                <a:rPr lang="en-US" sz="1200" dirty="0" smtClean="0"/>
                <a:t>information-element-identifier</a:t>
              </a:r>
              <a:endParaRPr lang="en-US" sz="12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584992" y="4890243"/>
            <a:ext cx="1244962" cy="927699"/>
            <a:chOff x="705211" y="669925"/>
            <a:chExt cx="1244962" cy="927699"/>
          </a:xfrm>
        </p:grpSpPr>
        <p:grpSp>
          <p:nvGrpSpPr>
            <p:cNvPr id="196" name="Group 195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03" name="Group 20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199" name="Left Brace 198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7" name="TextBox 196"/>
            <p:cNvSpPr txBox="1"/>
            <p:nvPr/>
          </p:nvSpPr>
          <p:spPr>
            <a:xfrm>
              <a:off x="876111" y="1320625"/>
              <a:ext cx="898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field-length</a:t>
              </a:r>
              <a:endParaRPr lang="en-US" sz="1200" dirty="0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18187" y="435755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Field-specifier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162924" y="4975650"/>
            <a:ext cx="386662" cy="3348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50265" y="956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2711" y="2819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0927" y="4951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3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543" y="52377"/>
            <a:ext cx="5083628" cy="67403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96"/>
                </a:solidFill>
              </a:rPr>
              <a:t>&lt;IPFIX&gt;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&lt;Message-header&gt;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&lt;Version-number&gt;</a:t>
            </a:r>
            <a:r>
              <a:rPr lang="en-US" sz="1200" dirty="0">
                <a:solidFill>
                  <a:srgbClr val="000000"/>
                </a:solidFill>
              </a:rPr>
              <a:t>10</a:t>
            </a:r>
            <a:r>
              <a:rPr lang="en-US" sz="1200" dirty="0">
                <a:solidFill>
                  <a:srgbClr val="000096"/>
                </a:solidFill>
              </a:rPr>
              <a:t>&lt;/Version-number&gt;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&lt;Length&gt;</a:t>
            </a:r>
            <a:r>
              <a:rPr lang="en-US" sz="1200" dirty="0">
                <a:solidFill>
                  <a:srgbClr val="000000"/>
                </a:solidFill>
              </a:rPr>
              <a:t>72</a:t>
            </a:r>
            <a:r>
              <a:rPr lang="en-US" sz="1200" dirty="0">
                <a:solidFill>
                  <a:srgbClr val="000096"/>
                </a:solidFill>
              </a:rPr>
              <a:t>&lt;/Length&gt;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&lt;Export-time&gt;</a:t>
            </a:r>
            <a:r>
              <a:rPr lang="en-US" sz="1200" dirty="0">
                <a:solidFill>
                  <a:srgbClr val="000000"/>
                </a:solidFill>
              </a:rPr>
              <a:t>1258046844</a:t>
            </a:r>
            <a:r>
              <a:rPr lang="en-US" sz="1200" dirty="0">
                <a:solidFill>
                  <a:srgbClr val="000096"/>
                </a:solidFill>
              </a:rPr>
              <a:t>&lt;/Export-time&gt;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&lt;Sequence-number&gt;</a:t>
            </a:r>
            <a:r>
              <a:rPr lang="en-US" sz="12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96"/>
                </a:solidFill>
              </a:rPr>
              <a:t>&lt;/Sequence-number&gt;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&lt;Observation-domain-id&gt;</a:t>
            </a:r>
            <a:r>
              <a:rPr lang="en-US" sz="12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96"/>
                </a:solidFill>
              </a:rPr>
              <a:t>&lt;/Observation-domain-id&gt;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&lt;/Message-header&gt;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&lt;Template-Set&gt;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&lt;Template-Set-header&gt;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&lt;Set-id&gt;</a:t>
            </a:r>
            <a:r>
              <a:rPr lang="en-US" sz="1200" dirty="0">
                <a:solidFill>
                  <a:srgbClr val="000000"/>
                </a:solidFill>
              </a:rPr>
              <a:t>2</a:t>
            </a:r>
            <a:r>
              <a:rPr lang="en-US" sz="1200" dirty="0">
                <a:solidFill>
                  <a:srgbClr val="000096"/>
                </a:solidFill>
              </a:rPr>
              <a:t>&lt;/Set-id&gt;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&lt;Length&gt;</a:t>
            </a:r>
            <a:r>
              <a:rPr lang="en-US" sz="1200" dirty="0">
                <a:solidFill>
                  <a:srgbClr val="000000"/>
                </a:solidFill>
              </a:rPr>
              <a:t>56</a:t>
            </a:r>
            <a:r>
              <a:rPr lang="en-US" sz="1200" dirty="0">
                <a:solidFill>
                  <a:srgbClr val="000096"/>
                </a:solidFill>
              </a:rPr>
              <a:t>&lt;/Length&gt;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&lt;/Template-Set-header&gt;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&lt;Template-Records&gt;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&lt;Template-record&gt;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&lt;Template-record-header&gt;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&lt;Template-id&gt;</a:t>
            </a:r>
            <a:r>
              <a:rPr lang="en-US" sz="1200" dirty="0">
                <a:solidFill>
                  <a:srgbClr val="000000"/>
                </a:solidFill>
              </a:rPr>
              <a:t>998</a:t>
            </a:r>
            <a:r>
              <a:rPr lang="en-US" sz="1200" dirty="0">
                <a:solidFill>
                  <a:srgbClr val="000096"/>
                </a:solidFill>
              </a:rPr>
              <a:t>&lt;/Template-id&gt;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&lt;Field-count&gt;</a:t>
            </a:r>
            <a:r>
              <a:rPr lang="en-US" sz="1200" dirty="0">
                <a:solidFill>
                  <a:srgbClr val="000000"/>
                </a:solidFill>
              </a:rPr>
              <a:t>12</a:t>
            </a:r>
            <a:r>
              <a:rPr lang="en-US" sz="1200" dirty="0">
                <a:solidFill>
                  <a:srgbClr val="000096"/>
                </a:solidFill>
              </a:rPr>
              <a:t>&lt;/Field-count&gt;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&lt;/Template-record-header&gt;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&lt;Field-specifier&gt;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&lt;Enterprise-bit&gt;</a:t>
            </a:r>
            <a:r>
              <a:rPr lang="en-US" sz="12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96"/>
                </a:solidFill>
              </a:rPr>
              <a:t>&lt;/Enterprise-bit&gt;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&lt;Information-element-identifier&gt;</a:t>
            </a:r>
            <a:r>
              <a:rPr lang="en-US" sz="1200" dirty="0">
                <a:solidFill>
                  <a:srgbClr val="000000"/>
                </a:solidFill>
              </a:rPr>
              <a:t>8</a:t>
            </a:r>
            <a:r>
              <a:rPr lang="en-US" sz="1200" dirty="0">
                <a:solidFill>
                  <a:srgbClr val="000096"/>
                </a:solidFill>
              </a:rPr>
              <a:t>&lt;/Information-element-identifier&gt;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&lt;Field-length&gt;</a:t>
            </a:r>
            <a:r>
              <a:rPr lang="en-US" sz="1200" dirty="0">
                <a:solidFill>
                  <a:srgbClr val="000000"/>
                </a:solidFill>
              </a:rPr>
              <a:t>4</a:t>
            </a:r>
            <a:r>
              <a:rPr lang="en-US" sz="1200" dirty="0">
                <a:solidFill>
                  <a:srgbClr val="000096"/>
                </a:solidFill>
              </a:rPr>
              <a:t>&lt;/Field-length&gt;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&lt;/Field-specifier&gt;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&lt;Field-specifier&gt;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&lt;Enterprise-bit&gt;</a:t>
            </a:r>
            <a:r>
              <a:rPr lang="en-US" sz="12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96"/>
                </a:solidFill>
              </a:rPr>
              <a:t>&lt;/Enterprise-bit&gt;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&lt;Information-element-identifier&gt;</a:t>
            </a:r>
            <a:r>
              <a:rPr lang="en-US" sz="1200" dirty="0">
                <a:solidFill>
                  <a:srgbClr val="000000"/>
                </a:solidFill>
              </a:rPr>
              <a:t>9</a:t>
            </a:r>
            <a:r>
              <a:rPr lang="en-US" sz="1200" dirty="0">
                <a:solidFill>
                  <a:srgbClr val="000096"/>
                </a:solidFill>
              </a:rPr>
              <a:t>&lt;/Information-element-identifier&gt;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&lt;Field-length&gt;</a:t>
            </a:r>
            <a:r>
              <a:rPr lang="en-US" sz="12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96"/>
                </a:solidFill>
              </a:rPr>
              <a:t>&lt;/Field-length&gt;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&lt;/Field-specifier&gt;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 smtClean="0">
                <a:solidFill>
                  <a:srgbClr val="000096"/>
                </a:solidFill>
              </a:rPr>
              <a:t>...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&lt;/Template-record&gt;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&lt;/Template-Records&gt;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&lt;/Template-Set&gt;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&lt;/Set&gt;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96"/>
                </a:solidFill>
              </a:rPr>
              <a:t>&lt;/IPFIX&gt;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4029" y="1306286"/>
            <a:ext cx="2623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the XML that is generated: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762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data-record.binary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1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/>
          <p:cNvSpPr/>
          <p:nvPr/>
        </p:nvSpPr>
        <p:spPr>
          <a:xfrm>
            <a:off x="127000" y="469900"/>
            <a:ext cx="1206500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60711" y="658650"/>
            <a:ext cx="1244962" cy="927699"/>
            <a:chOff x="705211" y="669925"/>
            <a:chExt cx="1244962" cy="927699"/>
          </a:xfrm>
        </p:grpSpPr>
        <p:grpSp>
          <p:nvGrpSpPr>
            <p:cNvPr id="70" name="Group 6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2" name="Left Brace 7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36411" y="1320625"/>
              <a:ext cx="1177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version-number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748198" y="674025"/>
            <a:ext cx="1244962" cy="927699"/>
            <a:chOff x="705211" y="669925"/>
            <a:chExt cx="1244962" cy="927699"/>
          </a:xfrm>
        </p:grpSpPr>
        <p:grpSp>
          <p:nvGrpSpPr>
            <p:cNvPr id="94" name="Group 93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97" name="Left Brace 96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35685" y="708393"/>
            <a:ext cx="2744066" cy="1149234"/>
            <a:chOff x="915483" y="2397125"/>
            <a:chExt cx="2744066" cy="11492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61" name="Group 16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F</a:t>
                        </a:r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55" name="Group 15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6" name="Group 14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8" name="Rectangle 14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35" name="Left Brace 13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831515" y="3269360"/>
              <a:ext cx="926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export-time</a:t>
              </a:r>
              <a:endParaRPr 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248492" y="734733"/>
            <a:ext cx="2744066" cy="1149234"/>
            <a:chOff x="915483" y="2397125"/>
            <a:chExt cx="2744066" cy="1149234"/>
          </a:xfrm>
        </p:grpSpPr>
        <p:grpSp>
          <p:nvGrpSpPr>
            <p:cNvPr id="167" name="Group 166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171" name="Group 170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95" name="Group 19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6" name="Group 19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81" name="Group 180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170" name="Left Brace 169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1628315" y="3269360"/>
              <a:ext cx="132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sequence-number</a:t>
              </a:r>
              <a:endParaRPr lang="en-US" sz="12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273638" y="788548"/>
            <a:ext cx="2744066" cy="1149234"/>
            <a:chOff x="915483" y="2397125"/>
            <a:chExt cx="2744066" cy="1149234"/>
          </a:xfrm>
        </p:grpSpPr>
        <p:grpSp>
          <p:nvGrpSpPr>
            <p:cNvPr id="202" name="Group 201"/>
            <p:cNvGrpSpPr/>
            <p:nvPr/>
          </p:nvGrpSpPr>
          <p:grpSpPr>
            <a:xfrm>
              <a:off x="915483" y="2397125"/>
              <a:ext cx="2744066" cy="810737"/>
              <a:chOff x="915483" y="2397125"/>
              <a:chExt cx="2744066" cy="810737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929865" y="2397125"/>
                <a:ext cx="2729684" cy="291259"/>
                <a:chOff x="929865" y="2397125"/>
                <a:chExt cx="2729684" cy="291259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929865" y="2397125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22" name="Group 221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31" name="Group 23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23" name="Group 222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25" name="Group 224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2417352" y="2420188"/>
                  <a:ext cx="1242197" cy="268196"/>
                  <a:chOff x="1043804" y="962025"/>
                  <a:chExt cx="1242197" cy="268196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043804" y="962025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6" name="Group 215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780404" y="977400"/>
                    <a:ext cx="505597" cy="252821"/>
                    <a:chOff x="1043804" y="962025"/>
                    <a:chExt cx="505597" cy="252821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10438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1335904" y="962025"/>
                      <a:ext cx="213497" cy="252821"/>
                      <a:chOff x="1043804" y="962025"/>
                      <a:chExt cx="213497" cy="252821"/>
                    </a:xfrm>
                  </p:grpSpPr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1058091" y="992777"/>
                        <a:ext cx="182880" cy="2220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1043804" y="962025"/>
                        <a:ext cx="213497" cy="45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</p:grpSp>
          <p:sp>
            <p:nvSpPr>
              <p:cNvPr id="205" name="Left Brace 204"/>
              <p:cNvSpPr/>
              <p:nvPr/>
            </p:nvSpPr>
            <p:spPr>
              <a:xfrm rot="16200000">
                <a:off x="2079416" y="1644059"/>
                <a:ext cx="399870" cy="272773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1475915" y="3269360"/>
              <a:ext cx="1608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observation-domain-id</a:t>
              </a:r>
              <a:endParaRPr lang="en-US" sz="120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381393" y="141339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Message-header</a:t>
            </a:r>
            <a:endParaRPr lang="en-US" dirty="0"/>
          </a:p>
        </p:txBody>
      </p:sp>
      <p:sp>
        <p:nvSpPr>
          <p:cNvPr id="238" name="Rectangle 237"/>
          <p:cNvSpPr/>
          <p:nvPr/>
        </p:nvSpPr>
        <p:spPr>
          <a:xfrm>
            <a:off x="148999" y="3600188"/>
            <a:ext cx="3081470" cy="1467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282710" y="3788938"/>
            <a:ext cx="1244962" cy="927699"/>
            <a:chOff x="705211" y="669925"/>
            <a:chExt cx="1244962" cy="927699"/>
          </a:xfrm>
        </p:grpSpPr>
        <p:grpSp>
          <p:nvGrpSpPr>
            <p:cNvPr id="240" name="Group 239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44" name="Group 243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52" name="Group 251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4" name="Rectangle 253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50" name="Rectangle 249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1" name="Rectangle 250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47" name="Group 246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48" name="Rectangle 247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43" name="Left Brace 242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1053911" y="1320625"/>
              <a:ext cx="534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set-id</a:t>
              </a:r>
              <a:endParaRPr lang="en-US" sz="1200" dirty="0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770197" y="3804313"/>
            <a:ext cx="1244962" cy="927699"/>
            <a:chOff x="705211" y="669925"/>
            <a:chExt cx="1244962" cy="927699"/>
          </a:xfrm>
        </p:grpSpPr>
        <p:grpSp>
          <p:nvGrpSpPr>
            <p:cNvPr id="259" name="Group 258"/>
            <p:cNvGrpSpPr/>
            <p:nvPr/>
          </p:nvGrpSpPr>
          <p:grpSpPr>
            <a:xfrm>
              <a:off x="705211" y="669925"/>
              <a:ext cx="1244962" cy="618399"/>
              <a:chOff x="959392" y="3222625"/>
              <a:chExt cx="1244962" cy="618399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962157" y="3222625"/>
                <a:ext cx="1242197" cy="268196"/>
                <a:chOff x="1043804" y="962025"/>
                <a:chExt cx="1242197" cy="268196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1043804" y="962025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5" name="Rectangle 274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Rectangle 275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73" name="Rectangle 272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4" name="Rectangle 273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1780404" y="977400"/>
                  <a:ext cx="505597" cy="252821"/>
                  <a:chOff x="1043804" y="962025"/>
                  <a:chExt cx="505597" cy="252821"/>
                </a:xfrm>
              </p:grpSpPr>
              <p:grpSp>
                <p:nvGrpSpPr>
                  <p:cNvPr id="265" name="Group 264"/>
                  <p:cNvGrpSpPr/>
                  <p:nvPr/>
                </p:nvGrpSpPr>
                <p:grpSpPr>
                  <a:xfrm>
                    <a:off x="10438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9" name="Rectangle 268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0" name="Rectangle 269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66" name="Group 265"/>
                  <p:cNvGrpSpPr/>
                  <p:nvPr/>
                </p:nvGrpSpPr>
                <p:grpSpPr>
                  <a:xfrm>
                    <a:off x="1335904" y="962025"/>
                    <a:ext cx="213497" cy="252821"/>
                    <a:chOff x="1043804" y="962025"/>
                    <a:chExt cx="213497" cy="252821"/>
                  </a:xfrm>
                </p:grpSpPr>
                <p:sp>
                  <p:nvSpPr>
                    <p:cNvPr id="267" name="Rectangle 266"/>
                    <p:cNvSpPr/>
                    <p:nvPr/>
                  </p:nvSpPr>
                  <p:spPr>
                    <a:xfrm>
                      <a:off x="1058091" y="992777"/>
                      <a:ext cx="182880" cy="2220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8" name="Rectangle 267"/>
                    <p:cNvSpPr/>
                    <p:nvPr/>
                  </p:nvSpPr>
                  <p:spPr>
                    <a:xfrm>
                      <a:off x="1043804" y="962025"/>
                      <a:ext cx="213497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262" name="Left Brace 261"/>
              <p:cNvSpPr/>
              <p:nvPr/>
            </p:nvSpPr>
            <p:spPr>
              <a:xfrm rot="16200000">
                <a:off x="1464510" y="3117509"/>
                <a:ext cx="218397" cy="1228633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1041211" y="1320625"/>
              <a:ext cx="578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</a:t>
              </a:r>
              <a:endParaRPr lang="en-US" sz="1200" dirty="0"/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403392" y="3273805"/>
            <a:ext cx="121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Set-header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86635" y="3640959"/>
            <a:ext cx="53036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set-id = 3E6 means it's a </a:t>
            </a:r>
            <a:r>
              <a:rPr lang="en-US" b="1" dirty="0" smtClean="0"/>
              <a:t>data set</a:t>
            </a:r>
          </a:p>
          <a:p>
            <a:r>
              <a:rPr lang="en-US" dirty="0" smtClean="0"/>
              <a:t>length of the set, including the set header, is 484 bytes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62514" y="1599953"/>
            <a:ext cx="3780" cy="56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3095" y="2019210"/>
            <a:ext cx="25542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500 bytes in the message</a:t>
            </a:r>
            <a:endParaRPr lang="en-US" dirty="0"/>
          </a:p>
        </p:txBody>
      </p:sp>
      <p:cxnSp>
        <p:nvCxnSpPr>
          <p:cNvPr id="279" name="Straight Arrow Connector 278"/>
          <p:cNvCxnSpPr/>
          <p:nvPr/>
        </p:nvCxnSpPr>
        <p:spPr>
          <a:xfrm flipH="1" flipV="1">
            <a:off x="4590638" y="1813264"/>
            <a:ext cx="0" cy="7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87563" y="2520314"/>
            <a:ext cx="522854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Thursday, November 12, 2009 12:27:24 PM GMT-5:00</a:t>
            </a:r>
          </a:p>
        </p:txBody>
      </p:sp>
      <p:cxnSp>
        <p:nvCxnSpPr>
          <p:cNvPr id="278" name="Straight Arrow Connector 277"/>
          <p:cNvCxnSpPr/>
          <p:nvPr/>
        </p:nvCxnSpPr>
        <p:spPr>
          <a:xfrm flipH="1" flipV="1">
            <a:off x="869761" y="1621313"/>
            <a:ext cx="5266" cy="8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683" y="2434235"/>
            <a:ext cx="16644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IPFIX version 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1777" y="4434400"/>
            <a:ext cx="633005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484 bytes in the set. The message header uses 16 bytes. 484 + 16 = 500, which the length field in the message header says is the length of the message. </a:t>
            </a:r>
            <a:r>
              <a:rPr lang="en-US" b="1" i="1" dirty="0" smtClean="0"/>
              <a:t>Therefore</a:t>
            </a:r>
            <a:r>
              <a:rPr lang="en-US" dirty="0" smtClean="0"/>
              <a:t>, there is just 1 set in the message.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7430" y="6098498"/>
            <a:ext cx="72989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bytes that follow Set-header are the Field-value bytes (480 Field-values).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37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543" y="498695"/>
            <a:ext cx="5083628" cy="5816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96"/>
                </a:solidFill>
              </a:rPr>
              <a:t>&lt;</a:t>
            </a:r>
            <a:r>
              <a:rPr lang="en-US" sz="1200" dirty="0" smtClean="0">
                <a:solidFill>
                  <a:srgbClr val="000096"/>
                </a:solidFill>
              </a:rPr>
              <a:t>IPFIX&gt;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&lt;Message-header&gt;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&lt;Version-number&gt;</a:t>
            </a:r>
            <a:r>
              <a:rPr lang="en-US" sz="1200" dirty="0">
                <a:solidFill>
                  <a:srgbClr val="000000"/>
                </a:solidFill>
              </a:rPr>
              <a:t>10</a:t>
            </a:r>
            <a:r>
              <a:rPr lang="en-US" sz="1200" dirty="0">
                <a:solidFill>
                  <a:srgbClr val="000096"/>
                </a:solidFill>
              </a:rPr>
              <a:t>&lt;/Version-number&gt;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&lt;Length&gt;</a:t>
            </a:r>
            <a:r>
              <a:rPr lang="en-US" sz="1200" dirty="0">
                <a:solidFill>
                  <a:srgbClr val="000000"/>
                </a:solidFill>
              </a:rPr>
              <a:t>500</a:t>
            </a:r>
            <a:r>
              <a:rPr lang="en-US" sz="1200" dirty="0">
                <a:solidFill>
                  <a:srgbClr val="000096"/>
                </a:solidFill>
              </a:rPr>
              <a:t>&lt;/Length&gt;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&lt;Export-time&gt;</a:t>
            </a:r>
            <a:r>
              <a:rPr lang="en-US" sz="1200" dirty="0">
                <a:solidFill>
                  <a:srgbClr val="000000"/>
                </a:solidFill>
              </a:rPr>
              <a:t>1258046844</a:t>
            </a:r>
            <a:r>
              <a:rPr lang="en-US" sz="1200" dirty="0">
                <a:solidFill>
                  <a:srgbClr val="000096"/>
                </a:solidFill>
              </a:rPr>
              <a:t>&lt;/Export-time&gt;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&lt;Sequence-number&gt;</a:t>
            </a:r>
            <a:r>
              <a:rPr lang="en-US" sz="1200" dirty="0">
                <a:solidFill>
                  <a:srgbClr val="000000"/>
                </a:solidFill>
              </a:rPr>
              <a:t>0</a:t>
            </a:r>
            <a:r>
              <a:rPr lang="en-US" sz="1200" dirty="0">
                <a:solidFill>
                  <a:srgbClr val="000096"/>
                </a:solidFill>
              </a:rPr>
              <a:t>&lt;/Sequence-number&gt;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&lt;Observation-domain-id&gt;</a:t>
            </a:r>
            <a:r>
              <a:rPr lang="en-US" sz="1200" dirty="0">
                <a:solidFill>
                  <a:srgbClr val="000000"/>
                </a:solidFill>
              </a:rPr>
              <a:t>1</a:t>
            </a:r>
            <a:r>
              <a:rPr lang="en-US" sz="1200" dirty="0">
                <a:solidFill>
                  <a:srgbClr val="000096"/>
                </a:solidFill>
              </a:rPr>
              <a:t>&lt;/Observation-domain-id&gt;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&lt;/Message-header&gt;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96"/>
                </a:solidFill>
              </a:rPr>
              <a:t>&lt;Set&gt;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</a:t>
            </a:r>
            <a:r>
              <a:rPr lang="en-US" sz="1200" dirty="0">
                <a:solidFill>
                  <a:srgbClr val="000096"/>
                </a:solidFill>
              </a:rPr>
              <a:t>&lt;Data-Set&gt;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&lt;Data-Set-header&gt;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&lt;Set-id&gt;</a:t>
            </a:r>
            <a:r>
              <a:rPr lang="en-US" sz="1200" dirty="0">
                <a:solidFill>
                  <a:srgbClr val="000000"/>
                </a:solidFill>
              </a:rPr>
              <a:t>998</a:t>
            </a:r>
            <a:r>
              <a:rPr lang="en-US" sz="1200" dirty="0">
                <a:solidFill>
                  <a:srgbClr val="000096"/>
                </a:solidFill>
              </a:rPr>
              <a:t>&lt;/Set-id&gt;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&lt;Length&gt;</a:t>
            </a:r>
            <a:r>
              <a:rPr lang="en-US" sz="1200" dirty="0">
                <a:solidFill>
                  <a:srgbClr val="000000"/>
                </a:solidFill>
              </a:rPr>
              <a:t>484</a:t>
            </a:r>
            <a:r>
              <a:rPr lang="en-US" sz="1200" dirty="0">
                <a:solidFill>
                  <a:srgbClr val="000096"/>
                </a:solidFill>
              </a:rPr>
              <a:t>&lt;/Length&gt;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&lt;/Data-Set-header&gt;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</a:t>
            </a:r>
            <a:r>
              <a:rPr lang="en-US" sz="1200" dirty="0">
                <a:solidFill>
                  <a:srgbClr val="000096"/>
                </a:solidFill>
              </a:rPr>
              <a:t>&lt;Data-Records&gt;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</a:t>
            </a:r>
            <a:r>
              <a:rPr lang="en-US" sz="1200" dirty="0">
                <a:solidFill>
                  <a:srgbClr val="000096"/>
                </a:solidFill>
              </a:rPr>
              <a:t>&lt;Data-record&gt;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&lt;IE8-sourceIPv4Address&gt;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125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103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245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155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&lt;/IE8-sourceIPv4Address&gt;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&lt;IE9-sourceIPv4PrefixLength&gt;</a:t>
            </a:r>
            <a:r>
              <a:rPr lang="en-US" sz="1200" dirty="0">
                <a:solidFill>
                  <a:srgbClr val="000000"/>
                </a:solidFill>
              </a:rPr>
              <a:t>32</a:t>
            </a:r>
            <a:r>
              <a:rPr lang="en-US" sz="1200" dirty="0">
                <a:solidFill>
                  <a:srgbClr val="000096"/>
                </a:solidFill>
              </a:rPr>
              <a:t>&lt;/IE9-sourceIPv4PrefixLength&gt;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&lt;IE12-destinationIPv4Address&gt;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34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195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34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  </a:t>
            </a:r>
            <a:r>
              <a:rPr lang="en-US" sz="1200" dirty="0">
                <a:solidFill>
                  <a:srgbClr val="000096"/>
                </a:solidFill>
              </a:rPr>
              <a:t>&lt;Octet&gt;</a:t>
            </a:r>
            <a:r>
              <a:rPr lang="en-US" sz="1200" dirty="0">
                <a:solidFill>
                  <a:srgbClr val="000000"/>
                </a:solidFill>
              </a:rPr>
              <a:t>33</a:t>
            </a:r>
            <a:r>
              <a:rPr lang="en-US" sz="1200" dirty="0">
                <a:solidFill>
                  <a:srgbClr val="000096"/>
                </a:solidFill>
              </a:rPr>
              <a:t>&lt;/Octet&gt;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          </a:t>
            </a:r>
            <a:r>
              <a:rPr lang="en-US" sz="1200" dirty="0">
                <a:solidFill>
                  <a:srgbClr val="000096"/>
                </a:solidFill>
              </a:rPr>
              <a:t>&lt;/IE12-destinationIPv4Address</a:t>
            </a:r>
            <a:r>
              <a:rPr lang="en-US" sz="1200" dirty="0" smtClean="0">
                <a:solidFill>
                  <a:srgbClr val="000096"/>
                </a:solidFill>
              </a:rPr>
              <a:t>&gt;</a:t>
            </a:r>
          </a:p>
          <a:p>
            <a:r>
              <a:rPr lang="en-US" sz="1200" dirty="0">
                <a:solidFill>
                  <a:srgbClr val="000096"/>
                </a:solidFill>
              </a:rPr>
              <a:t> </a:t>
            </a:r>
            <a:r>
              <a:rPr lang="en-US" sz="1200" dirty="0" smtClean="0">
                <a:solidFill>
                  <a:srgbClr val="000096"/>
                </a:solidFill>
              </a:rPr>
              <a:t>         ...</a:t>
            </a:r>
            <a:r>
              <a:rPr lang="en-US" sz="1200" dirty="0">
                <a:solidFill>
                  <a:srgbClr val="000000"/>
                </a:solidFill>
              </a:rPr>
              <a:t/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96"/>
                </a:solidFill>
              </a:rPr>
              <a:t>&lt;/IPFIX&gt;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4029" y="1306286"/>
            <a:ext cx="2623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the XML that is generated: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7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IPFIX: metering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Analogously, meters are attached to network devices (e.g., routers) to monitor the traffic flow through them. 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administrators collect the data </a:t>
            </a:r>
            <a:r>
              <a:rPr lang="en-US" dirty="0" smtClean="0"/>
              <a:t>from </a:t>
            </a:r>
            <a:r>
              <a:rPr lang="en-US" dirty="0"/>
              <a:t>these flow meters. </a:t>
            </a:r>
          </a:p>
        </p:txBody>
      </p:sp>
    </p:spTree>
    <p:extLst>
      <p:ext uri="{BB962C8B-B14F-4D97-AF65-F5344CB8AC3E}">
        <p14:creationId xmlns:p14="http://schemas.microsoft.com/office/powerpoint/2010/main" val="9733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IPFIX: metering the web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administrators </a:t>
            </a:r>
            <a:r>
              <a:rPr lang="en-US" dirty="0"/>
              <a:t>use the data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Traffic profiling/trend analysis</a:t>
            </a:r>
          </a:p>
          <a:p>
            <a:pPr lvl="1"/>
            <a:r>
              <a:rPr lang="en-US" dirty="0" smtClean="0"/>
              <a:t>Traffic engineering/capacity planning</a:t>
            </a:r>
          </a:p>
          <a:p>
            <a:pPr lvl="1"/>
            <a:r>
              <a:rPr lang="en-US" dirty="0" smtClean="0"/>
              <a:t>Quality of Service (QoS) monitoring: Service </a:t>
            </a:r>
            <a:r>
              <a:rPr lang="en-US" dirty="0"/>
              <a:t>Level Agreement (SLA) </a:t>
            </a:r>
            <a:r>
              <a:rPr lang="en-US" dirty="0" smtClean="0"/>
              <a:t>compliance checking</a:t>
            </a:r>
          </a:p>
          <a:p>
            <a:pPr lvl="1"/>
            <a:r>
              <a:rPr lang="en-US" dirty="0" smtClean="0"/>
              <a:t>Attack/intrusion </a:t>
            </a:r>
            <a:r>
              <a:rPr lang="en-US" dirty="0"/>
              <a:t>detection (identify suspicious flow </a:t>
            </a:r>
            <a:r>
              <a:rPr lang="en-US" dirty="0" smtClean="0"/>
              <a:t>patterns)</a:t>
            </a:r>
          </a:p>
          <a:p>
            <a:pPr lvl="1"/>
            <a:r>
              <a:rPr lang="en-US" dirty="0" smtClean="0"/>
              <a:t>Usage-based accounting: auditing</a:t>
            </a:r>
            <a:r>
              <a:rPr lang="en-US" dirty="0"/>
              <a:t>/</a:t>
            </a:r>
            <a:r>
              <a:rPr lang="en-US" dirty="0" smtClean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280190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IPFIX: metering the web (concluded)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data </a:t>
            </a:r>
            <a:r>
              <a:rPr lang="en-US" dirty="0"/>
              <a:t>collected </a:t>
            </a:r>
            <a:r>
              <a:rPr lang="en-US" dirty="0" smtClean="0"/>
              <a:t>includes these </a:t>
            </a:r>
            <a:r>
              <a:rPr lang="en-US" i="1" dirty="0" smtClean="0"/>
              <a:t>flow attributes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source </a:t>
            </a:r>
            <a:r>
              <a:rPr lang="en-US" dirty="0"/>
              <a:t>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destination </a:t>
            </a:r>
            <a:r>
              <a:rPr lang="en-US" dirty="0"/>
              <a:t>IP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source-port </a:t>
            </a:r>
            <a:r>
              <a:rPr lang="en-US" dirty="0"/>
              <a:t>and </a:t>
            </a:r>
            <a:r>
              <a:rPr lang="en-US" dirty="0" smtClean="0"/>
              <a:t>destination-port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of transferred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r>
              <a:rPr lang="en-US" dirty="0" smtClean="0"/>
              <a:t>The data collected also includes information about the metering process:</a:t>
            </a:r>
          </a:p>
          <a:p>
            <a:pPr lvl="1"/>
            <a:r>
              <a:rPr lang="en-US" dirty="0" smtClean="0"/>
              <a:t>sampling rate</a:t>
            </a:r>
            <a:endParaRPr lang="en-US" dirty="0"/>
          </a:p>
          <a:p>
            <a:pPr lvl="1"/>
            <a:r>
              <a:rPr lang="en-US" dirty="0" smtClean="0"/>
              <a:t>packet observation point</a:t>
            </a:r>
          </a:p>
          <a:p>
            <a:pPr lvl="1"/>
            <a:r>
              <a:rPr lang="en-US" dirty="0" smtClean="0"/>
              <a:t>flow timeout interval</a:t>
            </a:r>
          </a:p>
        </p:txBody>
      </p:sp>
    </p:spTree>
    <p:extLst>
      <p:ext uri="{BB962C8B-B14F-4D97-AF65-F5344CB8AC3E}">
        <p14:creationId xmlns:p14="http://schemas.microsoft.com/office/powerpoint/2010/main" val="306234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IPFIX Information Elements"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registry contains the complete list of flow items that </a:t>
            </a:r>
            <a:r>
              <a:rPr lang="en-US" dirty="0"/>
              <a:t>the IPFIX protocol can </a:t>
            </a:r>
            <a:r>
              <a:rPr lang="en-US" dirty="0" smtClean="0"/>
              <a:t>collect and transmit: </a:t>
            </a:r>
            <a:r>
              <a:rPr lang="en-US" dirty="0"/>
              <a:t>number of bytes, </a:t>
            </a:r>
            <a:r>
              <a:rPr lang="en-US" dirty="0" smtClean="0"/>
              <a:t>source </a:t>
            </a:r>
            <a:r>
              <a:rPr lang="en-US" dirty="0"/>
              <a:t>IP address, </a:t>
            </a:r>
            <a:r>
              <a:rPr lang="en-US" dirty="0" smtClean="0"/>
              <a:t>destination </a:t>
            </a:r>
            <a:r>
              <a:rPr lang="en-US" dirty="0"/>
              <a:t>IP address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1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1" y="2137007"/>
            <a:ext cx="755468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IPFIX (IP Flow Information Export</a:t>
            </a:r>
            <a:r>
              <a:rPr lang="en-US" sz="4000" dirty="0" smtClean="0">
                <a:solidFill>
                  <a:schemeClr val="bg1"/>
                </a:solidFill>
              </a:rPr>
              <a:t>): a </a:t>
            </a:r>
            <a:r>
              <a:rPr lang="en-US" sz="4000" dirty="0">
                <a:solidFill>
                  <a:schemeClr val="bg1"/>
                </a:solidFill>
              </a:rPr>
              <a:t>standard data format for representing flow </a:t>
            </a:r>
            <a:r>
              <a:rPr lang="en-US" sz="4000" dirty="0" smtClean="0">
                <a:solidFill>
                  <a:schemeClr val="bg1"/>
                </a:solidFill>
              </a:rPr>
              <a:t>data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6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2554</Words>
  <Application>Microsoft Office PowerPoint</Application>
  <PresentationFormat>Widescreen</PresentationFormat>
  <Paragraphs>625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Wingdings</vt:lpstr>
      <vt:lpstr>Office Theme</vt:lpstr>
      <vt:lpstr>Parsing IPFIX Messages  Using DFDL (converting a binary data format to XML)</vt:lpstr>
      <vt:lpstr>Table of Contents</vt:lpstr>
      <vt:lpstr>What is IPFIX?  What is its purpose?</vt:lpstr>
      <vt:lpstr>The meter in front of my house monitors how much gas is used</vt:lpstr>
      <vt:lpstr>IPFIX: metering the web</vt:lpstr>
      <vt:lpstr>IPFIX: metering the web (cont.)</vt:lpstr>
      <vt:lpstr>IPFIX: metering the web (concluded)</vt:lpstr>
      <vt:lpstr>"IPFIX Information Elements" registry</vt:lpstr>
      <vt:lpstr>PowerPoint Presentation</vt:lpstr>
      <vt:lpstr>Security Considerations</vt:lpstr>
      <vt:lpstr>Disclosure of Flow Information Data</vt:lpstr>
      <vt:lpstr>Forgery of Flow Records</vt:lpstr>
      <vt:lpstr>Forgery of Flow Records (cont.)</vt:lpstr>
      <vt:lpstr>Denial of Service (DoS) Attacks</vt:lpstr>
      <vt:lpstr>IPFIX Message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IANA-IPFIX</vt:lpstr>
      <vt:lpstr>PowerPoint Presentation</vt:lpstr>
      <vt:lpstr>IANA-PEN (Private Enterprise Numbers)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details on the IPFIX format</vt:lpstr>
      <vt:lpstr>PowerPoint Presentation</vt:lpstr>
      <vt:lpstr>PowerPoint Presentation</vt:lpstr>
      <vt:lpstr>IPFIX messages converted to XML using DFDL</vt:lpstr>
      <vt:lpstr>IPFIX messages source</vt:lpstr>
      <vt:lpstr>template-record.binary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data-record.binary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IPFIX using DFDL</dc:title>
  <dc:creator>Costello, Roger L.</dc:creator>
  <cp:lastModifiedBy>Dotson, Jenn</cp:lastModifiedBy>
  <cp:revision>268</cp:revision>
  <dcterms:created xsi:type="dcterms:W3CDTF">2015-03-04T16:44:36Z</dcterms:created>
  <dcterms:modified xsi:type="dcterms:W3CDTF">2015-05-13T17:00:10Z</dcterms:modified>
</cp:coreProperties>
</file>