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24" Type="http://schemas.openxmlformats.org/officeDocument/2006/relationships/font" Target="fonts/GillSans-bold.fntdata"/><Relationship Id="rId12" Type="http://schemas.openxmlformats.org/officeDocument/2006/relationships/slide" Target="slides/slide6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f85ac1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f85ac1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8417021a4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841702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you’ve filled in details of your objective, reflect. Highlight to spot gaps/risks to help you refine your objective.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a2d770f3_13_2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fa2d770f3_1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db83ddf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db83ddf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033e4b5e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033e4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db83ddf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db83ddf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fa2d770f3_3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fa2d770f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55525" y="4703475"/>
            <a:ext cx="9246000" cy="446400"/>
          </a:xfrm>
          <a:prstGeom prst="rect">
            <a:avLst/>
          </a:prstGeom>
          <a:solidFill>
            <a:srgbClr val="023529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0" y="4703475"/>
            <a:ext cx="398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23529"/>
                </a:solidFill>
                <a:highlight>
                  <a:srgbClr val="C1FFE1"/>
                </a:highlight>
              </a:rPr>
              <a:t>Talk about the work we deliver</a:t>
            </a:r>
            <a:endParaRPr b="1" sz="1500">
              <a:solidFill>
                <a:srgbClr val="023529"/>
              </a:solidFill>
              <a:highlight>
                <a:srgbClr val="C1FFE1"/>
              </a:highlight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48225" y="4703475"/>
            <a:ext cx="48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1FFE1"/>
                </a:solidFill>
              </a:rPr>
              <a:t>Share learnings and experiences with each other</a:t>
            </a:r>
            <a:endParaRPr sz="1500">
              <a:solidFill>
                <a:srgbClr val="C1FFE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Page 1">
  <p:cSld name="TITLE_AND_BODY_5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366500" y="4562475"/>
            <a:ext cx="4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CUSTOM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TITLE_AND_BODY_6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429125" y="4892040"/>
            <a:ext cx="291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Page">
  <p:cSld name="TITLE_AND_BODY_7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/>
        </p:nvSpPr>
        <p:spPr>
          <a:xfrm>
            <a:off x="3253378" y="-10"/>
            <a:ext cx="2636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organise and position Service design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4366500" y="4562475"/>
            <a:ext cx="4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235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F3772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0" y="4703475"/>
            <a:ext cx="9190500" cy="446400"/>
          </a:xfrm>
          <a:prstGeom prst="rect">
            <a:avLst/>
          </a:prstGeom>
          <a:solidFill>
            <a:srgbClr val="280047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-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80047"/>
                </a:solidFill>
                <a:highlight>
                  <a:srgbClr val="F5B9D6"/>
                </a:highlight>
              </a:rPr>
              <a:t>Grow the design capability</a:t>
            </a:r>
            <a:r>
              <a:rPr b="1" lang="en-GB">
                <a:solidFill>
                  <a:srgbClr val="280047"/>
                </a:solidFill>
              </a:rPr>
              <a:t> </a:t>
            </a:r>
            <a:endParaRPr b="1">
              <a:solidFill>
                <a:srgbClr val="F5B9D6"/>
              </a:solidFill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0828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5B9D6"/>
                </a:solidFill>
              </a:rPr>
              <a:t>Name of objective</a:t>
            </a:r>
            <a:endParaRPr>
              <a:solidFill>
                <a:srgbClr val="F5B9D6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hasCustomPrompt="1" type="title"/>
          </p:nvPr>
        </p:nvSpPr>
        <p:spPr>
          <a:xfrm>
            <a:off x="311700" y="1106125"/>
            <a:ext cx="85206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311700" y="3152225"/>
            <a:ext cx="85206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50" y="4703475"/>
            <a:ext cx="9190500" cy="446400"/>
          </a:xfrm>
          <a:prstGeom prst="rect">
            <a:avLst/>
          </a:prstGeom>
          <a:solidFill>
            <a:srgbClr val="2A3841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-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A3841"/>
                </a:solidFill>
                <a:highlight>
                  <a:srgbClr val="FFE352"/>
                </a:highlight>
              </a:rPr>
              <a:t>Create visible design standards</a:t>
            </a:r>
            <a:endParaRPr b="1">
              <a:solidFill>
                <a:srgbClr val="2A3841"/>
              </a:solidFill>
              <a:highlight>
                <a:srgbClr val="FFE352"/>
              </a:highlight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50828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E352"/>
                </a:solidFill>
              </a:rPr>
              <a:t>Name of objective</a:t>
            </a:r>
            <a:endParaRPr>
              <a:solidFill>
                <a:srgbClr val="FFE352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no logo/keyline 1">
  <p:cSld name="SECTION_HEADER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228450" y="167504"/>
            <a:ext cx="8687100" cy="603300"/>
          </a:xfrm>
          <a:prstGeom prst="rect">
            <a:avLst/>
          </a:prstGeom>
        </p:spPr>
        <p:txBody>
          <a:bodyPr anchorCtr="0" anchor="t" bIns="93575" lIns="93575" spcFirstLastPara="1" rIns="93575" wrap="square" tIns="93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53094"/>
              </a:buClr>
              <a:buSzPts val="2800"/>
              <a:buFont typeface="Proxima Nova"/>
              <a:buNone/>
              <a:defRPr b="1">
                <a:solidFill>
                  <a:srgbClr val="E5309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228450" y="839925"/>
            <a:ext cx="8687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subTitle"/>
          </p:nvPr>
        </p:nvSpPr>
        <p:spPr>
          <a:xfrm>
            <a:off x="228450" y="2782775"/>
            <a:ext cx="8687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228450" y="3160775"/>
            <a:ext cx="8687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F3772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35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5"/>
          <p:cNvSpPr/>
          <p:nvPr/>
        </p:nvSpPr>
        <p:spPr>
          <a:xfrm>
            <a:off x="-55525" y="4703475"/>
            <a:ext cx="9246000" cy="446400"/>
          </a:xfrm>
          <a:prstGeom prst="rect">
            <a:avLst/>
          </a:prstGeom>
          <a:solidFill>
            <a:srgbClr val="023529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35"/>
          <p:cNvSpPr txBox="1"/>
          <p:nvPr/>
        </p:nvSpPr>
        <p:spPr>
          <a:xfrm>
            <a:off x="0" y="4703475"/>
            <a:ext cx="398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23529"/>
                </a:solidFill>
                <a:highlight>
                  <a:srgbClr val="C1FFE1"/>
                </a:highlight>
              </a:rPr>
              <a:t>Talk about the work we deliver</a:t>
            </a:r>
            <a:endParaRPr b="1" sz="1500">
              <a:solidFill>
                <a:srgbClr val="023529"/>
              </a:solidFill>
              <a:highlight>
                <a:srgbClr val="C1FFE1"/>
              </a:highlight>
            </a:endParaRPr>
          </a:p>
        </p:txBody>
      </p:sp>
      <p:sp>
        <p:nvSpPr>
          <p:cNvPr id="130" name="Google Shape;130;p35"/>
          <p:cNvSpPr txBox="1"/>
          <p:nvPr/>
        </p:nvSpPr>
        <p:spPr>
          <a:xfrm>
            <a:off x="4248225" y="4703475"/>
            <a:ext cx="48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1FFE1"/>
                </a:solidFill>
              </a:rPr>
              <a:t>Share learnings and experiences with each other</a:t>
            </a:r>
            <a:endParaRPr sz="1500">
              <a:solidFill>
                <a:srgbClr val="C1FFE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23529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23529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13B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/>
        </p:nvSpPr>
        <p:spPr>
          <a:xfrm>
            <a:off x="1291425" y="1250950"/>
            <a:ext cx="697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280047"/>
              </a:solidFill>
              <a:highlight>
                <a:srgbClr val="F5B9D6"/>
              </a:highlight>
            </a:endParaRPr>
          </a:p>
        </p:txBody>
      </p:sp>
      <p:sp>
        <p:nvSpPr>
          <p:cNvPr id="138" name="Google Shape;138;p37"/>
          <p:cNvSpPr txBox="1"/>
          <p:nvPr/>
        </p:nvSpPr>
        <p:spPr>
          <a:xfrm>
            <a:off x="887225" y="1090800"/>
            <a:ext cx="59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9" name="Google Shape;139;p37"/>
          <p:cNvSpPr txBox="1"/>
          <p:nvPr/>
        </p:nvSpPr>
        <p:spPr>
          <a:xfrm>
            <a:off x="801775" y="614350"/>
            <a:ext cx="6681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</a:rPr>
              <a:t>Community Objective template 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100">
                <a:latin typeface="Helvetica Neue"/>
                <a:ea typeface="Helvetica Neue"/>
                <a:cs typeface="Helvetica Neue"/>
                <a:sym typeface="Helvetica Neue"/>
              </a:rPr>
              <a:t>Highlight objective and key results to help you refine</a:t>
            </a:r>
            <a:endParaRPr b="1" sz="3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8"/>
          <p:cNvSpPr txBox="1"/>
          <p:nvPr>
            <p:ph idx="1" type="body"/>
          </p:nvPr>
        </p:nvSpPr>
        <p:spPr>
          <a:xfrm>
            <a:off x="311700" y="1949100"/>
            <a:ext cx="85206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AD1D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dependency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Amber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output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A4C2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Blue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unclear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0047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/>
        </p:nvSpPr>
        <p:spPr>
          <a:xfrm>
            <a:off x="230100" y="170550"/>
            <a:ext cx="4418100" cy="4802400"/>
          </a:xfrm>
          <a:prstGeom prst="rect">
            <a:avLst/>
          </a:prstGeom>
          <a:solidFill>
            <a:srgbClr val="F5B9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280047"/>
                </a:solidFill>
                <a:highlight>
                  <a:srgbClr val="F5B9D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Grow the </a:t>
            </a:r>
            <a:endParaRPr b="1" sz="6000">
              <a:solidFill>
                <a:srgbClr val="280047"/>
              </a:solidFill>
              <a:highlight>
                <a:srgbClr val="F5B9D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280047"/>
                </a:solidFill>
                <a:highlight>
                  <a:srgbClr val="F5B9D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design </a:t>
            </a:r>
            <a:endParaRPr b="1" sz="6000">
              <a:solidFill>
                <a:srgbClr val="280047"/>
              </a:solidFill>
              <a:highlight>
                <a:srgbClr val="F5B9D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280047"/>
                </a:solidFill>
                <a:highlight>
                  <a:srgbClr val="F5B9D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Capability</a:t>
            </a:r>
            <a:endParaRPr b="1" sz="6000">
              <a:solidFill>
                <a:srgbClr val="280047"/>
              </a:solidFill>
              <a:highlight>
                <a:srgbClr val="F5B9D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280047"/>
              </a:solidFill>
              <a:highlight>
                <a:srgbClr val="F5B9D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280047"/>
              </a:solidFill>
              <a:highlight>
                <a:srgbClr val="F5B9D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9"/>
          <p:cNvSpPr txBox="1"/>
          <p:nvPr/>
        </p:nvSpPr>
        <p:spPr>
          <a:xfrm>
            <a:off x="5304475" y="1597175"/>
            <a:ext cx="3237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5B9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knowledge and skills to build long lived teams. </a:t>
            </a:r>
            <a:br>
              <a:rPr lang="en-GB" sz="1800">
                <a:solidFill>
                  <a:srgbClr val="F5B9D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1800">
                <a:solidFill>
                  <a:srgbClr val="F5B9D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solidFill>
                  <a:srgbClr val="F5B9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will help us build and run services, portfolios </a:t>
            </a:r>
            <a:br>
              <a:rPr lang="en-GB" sz="1800">
                <a:solidFill>
                  <a:srgbClr val="F5B9D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solidFill>
                  <a:srgbClr val="F5B9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departments.</a:t>
            </a:r>
            <a:endParaRPr sz="1800">
              <a:solidFill>
                <a:srgbClr val="F5B9D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/>
          <p:nvPr>
            <p:ph type="title"/>
          </p:nvPr>
        </p:nvSpPr>
        <p:spPr>
          <a:xfrm>
            <a:off x="150850" y="321875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Timeframe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40"/>
          <p:cNvSpPr txBox="1"/>
          <p:nvPr>
            <p:ph type="title"/>
          </p:nvPr>
        </p:nvSpPr>
        <p:spPr>
          <a:xfrm>
            <a:off x="150850" y="970500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40"/>
          <p:cNvSpPr txBox="1"/>
          <p:nvPr>
            <p:ph type="title"/>
          </p:nvPr>
        </p:nvSpPr>
        <p:spPr>
          <a:xfrm>
            <a:off x="150850" y="1673625"/>
            <a:ext cx="14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progress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40"/>
          <p:cNvSpPr txBox="1"/>
          <p:nvPr>
            <p:ph type="title"/>
          </p:nvPr>
        </p:nvSpPr>
        <p:spPr>
          <a:xfrm>
            <a:off x="150850" y="2554750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results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40"/>
          <p:cNvSpPr txBox="1"/>
          <p:nvPr>
            <p:ph type="title"/>
          </p:nvPr>
        </p:nvSpPr>
        <p:spPr>
          <a:xfrm>
            <a:off x="150850" y="4477575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results progress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1685975" y="945625"/>
            <a:ext cx="71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write your objective </a:t>
            </a:r>
            <a:b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40"/>
          <p:cNvSpPr/>
          <p:nvPr/>
        </p:nvSpPr>
        <p:spPr>
          <a:xfrm>
            <a:off x="1686325" y="1803225"/>
            <a:ext cx="7168500" cy="313500"/>
          </a:xfrm>
          <a:prstGeom prst="rect">
            <a:avLst/>
          </a:prstGeom>
          <a:solidFill>
            <a:srgbClr val="F5B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163" name="Google Shape;163;p40"/>
          <p:cNvSpPr txBox="1"/>
          <p:nvPr/>
        </p:nvSpPr>
        <p:spPr>
          <a:xfrm>
            <a:off x="1762450" y="2474925"/>
            <a:ext cx="6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40"/>
          <p:cNvCxnSpPr/>
          <p:nvPr/>
        </p:nvCxnSpPr>
        <p:spPr>
          <a:xfrm>
            <a:off x="1491550" y="169475"/>
            <a:ext cx="0" cy="4931700"/>
          </a:xfrm>
          <a:prstGeom prst="straightConnector1">
            <a:avLst/>
          </a:prstGeom>
          <a:noFill/>
          <a:ln cap="flat" cmpd="sng" w="9525">
            <a:solidFill>
              <a:srgbClr val="2200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40"/>
          <p:cNvSpPr txBox="1"/>
          <p:nvPr/>
        </p:nvSpPr>
        <p:spPr>
          <a:xfrm>
            <a:off x="1694725" y="2216125"/>
            <a:ext cx="15759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40"/>
          <p:cNvSpPr txBox="1"/>
          <p:nvPr/>
        </p:nvSpPr>
        <p:spPr>
          <a:xfrm>
            <a:off x="3520700" y="2216125"/>
            <a:ext cx="16185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40"/>
          <p:cNvSpPr txBox="1"/>
          <p:nvPr/>
        </p:nvSpPr>
        <p:spPr>
          <a:xfrm>
            <a:off x="7278850" y="2216125"/>
            <a:ext cx="15759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5389275" y="2216125"/>
            <a:ext cx="16395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1686250" y="321875"/>
            <a:ext cx="2733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 the design capability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Q1: April - June 2022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40"/>
          <p:cNvSpPr/>
          <p:nvPr/>
        </p:nvSpPr>
        <p:spPr>
          <a:xfrm>
            <a:off x="1686325" y="4565500"/>
            <a:ext cx="1618500" cy="313500"/>
          </a:xfrm>
          <a:prstGeom prst="rect">
            <a:avLst/>
          </a:prstGeom>
          <a:solidFill>
            <a:srgbClr val="F5B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171" name="Google Shape;171;p40"/>
          <p:cNvSpPr/>
          <p:nvPr/>
        </p:nvSpPr>
        <p:spPr>
          <a:xfrm>
            <a:off x="3536300" y="4565500"/>
            <a:ext cx="1618500" cy="313500"/>
          </a:xfrm>
          <a:prstGeom prst="rect">
            <a:avLst/>
          </a:prstGeom>
          <a:solidFill>
            <a:srgbClr val="F5B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172" name="Google Shape;172;p40"/>
          <p:cNvSpPr/>
          <p:nvPr/>
        </p:nvSpPr>
        <p:spPr>
          <a:xfrm>
            <a:off x="5386275" y="4565500"/>
            <a:ext cx="1618500" cy="313500"/>
          </a:xfrm>
          <a:prstGeom prst="rect">
            <a:avLst/>
          </a:prstGeom>
          <a:solidFill>
            <a:srgbClr val="F5B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7236250" y="4565500"/>
            <a:ext cx="1618500" cy="313500"/>
          </a:xfrm>
          <a:prstGeom prst="rect">
            <a:avLst/>
          </a:prstGeom>
          <a:solidFill>
            <a:srgbClr val="F5B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84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230100" y="170550"/>
            <a:ext cx="4418100" cy="4802400"/>
          </a:xfrm>
          <a:prstGeom prst="rect">
            <a:avLst/>
          </a:prstGeom>
          <a:solidFill>
            <a:srgbClr val="FFE35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2A38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visible design standards</a:t>
            </a:r>
            <a:br>
              <a:rPr b="1" lang="en-GB" sz="6000">
                <a:solidFill>
                  <a:srgbClr val="2A384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6000">
              <a:solidFill>
                <a:srgbClr val="2A384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5075875" y="911375"/>
            <a:ext cx="3652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want to understand, </a:t>
            </a:r>
            <a:b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and develop </a:t>
            </a:r>
            <a:b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standards </a:t>
            </a:r>
            <a:b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are inclusive, </a:t>
            </a:r>
            <a:b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accessible and ethical.  </a:t>
            </a:r>
            <a:b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will guide us to deliver our best work. </a:t>
            </a:r>
            <a:b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rgbClr val="FFE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E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want our designers to thrive.</a:t>
            </a:r>
            <a:endParaRPr sz="1800">
              <a:solidFill>
                <a:srgbClr val="FFE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5B9D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type="title"/>
          </p:nvPr>
        </p:nvSpPr>
        <p:spPr>
          <a:xfrm>
            <a:off x="150850" y="321875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38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Timeframe</a:t>
            </a:r>
            <a:endParaRPr b="1" sz="1200">
              <a:solidFill>
                <a:srgbClr val="2A384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150850" y="970500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38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b="1" sz="1200">
              <a:solidFill>
                <a:srgbClr val="2A384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42"/>
          <p:cNvSpPr txBox="1"/>
          <p:nvPr>
            <p:ph type="title"/>
          </p:nvPr>
        </p:nvSpPr>
        <p:spPr>
          <a:xfrm>
            <a:off x="150850" y="1673625"/>
            <a:ext cx="14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38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progress</a:t>
            </a:r>
            <a:endParaRPr b="1" sz="1200">
              <a:solidFill>
                <a:srgbClr val="2A384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42"/>
          <p:cNvSpPr txBox="1"/>
          <p:nvPr>
            <p:ph type="title"/>
          </p:nvPr>
        </p:nvSpPr>
        <p:spPr>
          <a:xfrm>
            <a:off x="150850" y="2554750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38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results</a:t>
            </a:r>
            <a:endParaRPr b="1" sz="1200">
              <a:solidFill>
                <a:srgbClr val="2A384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2"/>
          <p:cNvSpPr txBox="1"/>
          <p:nvPr>
            <p:ph type="title"/>
          </p:nvPr>
        </p:nvSpPr>
        <p:spPr>
          <a:xfrm>
            <a:off x="150850" y="4477575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38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results progress</a:t>
            </a:r>
            <a:endParaRPr b="1" sz="1200">
              <a:solidFill>
                <a:srgbClr val="2A384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2"/>
          <p:cNvSpPr txBox="1"/>
          <p:nvPr/>
        </p:nvSpPr>
        <p:spPr>
          <a:xfrm>
            <a:off x="1685975" y="945625"/>
            <a:ext cx="71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write your objective </a:t>
            </a:r>
            <a:b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42"/>
          <p:cNvSpPr/>
          <p:nvPr/>
        </p:nvSpPr>
        <p:spPr>
          <a:xfrm>
            <a:off x="1686325" y="1803225"/>
            <a:ext cx="7168500" cy="313500"/>
          </a:xfrm>
          <a:prstGeom prst="rect">
            <a:avLst/>
          </a:prstGeom>
          <a:solidFill>
            <a:srgbClr val="FFE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191" name="Google Shape;191;p42"/>
          <p:cNvSpPr txBox="1"/>
          <p:nvPr/>
        </p:nvSpPr>
        <p:spPr>
          <a:xfrm>
            <a:off x="1762450" y="2474925"/>
            <a:ext cx="6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42"/>
          <p:cNvCxnSpPr/>
          <p:nvPr/>
        </p:nvCxnSpPr>
        <p:spPr>
          <a:xfrm>
            <a:off x="1491550" y="169475"/>
            <a:ext cx="0" cy="4931700"/>
          </a:xfrm>
          <a:prstGeom prst="straightConnector1">
            <a:avLst/>
          </a:prstGeom>
          <a:noFill/>
          <a:ln cap="flat" cmpd="sng" w="9525">
            <a:solidFill>
              <a:srgbClr val="2A384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42"/>
          <p:cNvSpPr txBox="1"/>
          <p:nvPr/>
        </p:nvSpPr>
        <p:spPr>
          <a:xfrm>
            <a:off x="1694725" y="2216125"/>
            <a:ext cx="15759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42"/>
          <p:cNvSpPr txBox="1"/>
          <p:nvPr/>
        </p:nvSpPr>
        <p:spPr>
          <a:xfrm>
            <a:off x="3520700" y="2216125"/>
            <a:ext cx="16185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42"/>
          <p:cNvSpPr txBox="1"/>
          <p:nvPr/>
        </p:nvSpPr>
        <p:spPr>
          <a:xfrm>
            <a:off x="7278850" y="2216125"/>
            <a:ext cx="15759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42"/>
          <p:cNvSpPr txBox="1"/>
          <p:nvPr/>
        </p:nvSpPr>
        <p:spPr>
          <a:xfrm>
            <a:off x="5389275" y="2216125"/>
            <a:ext cx="16395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42"/>
          <p:cNvSpPr txBox="1"/>
          <p:nvPr/>
        </p:nvSpPr>
        <p:spPr>
          <a:xfrm>
            <a:off x="1686250" y="321875"/>
            <a:ext cx="2733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 the design capability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Q1: April - June 2022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/>
          <p:nvPr/>
        </p:nvSpPr>
        <p:spPr>
          <a:xfrm>
            <a:off x="1686325" y="4565500"/>
            <a:ext cx="1618500" cy="313500"/>
          </a:xfrm>
          <a:prstGeom prst="rect">
            <a:avLst/>
          </a:prstGeom>
          <a:solidFill>
            <a:srgbClr val="FFE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199" name="Google Shape;199;p42"/>
          <p:cNvSpPr/>
          <p:nvPr/>
        </p:nvSpPr>
        <p:spPr>
          <a:xfrm>
            <a:off x="3536300" y="4565500"/>
            <a:ext cx="1618500" cy="313500"/>
          </a:xfrm>
          <a:prstGeom prst="rect">
            <a:avLst/>
          </a:prstGeom>
          <a:solidFill>
            <a:srgbClr val="FFE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200" name="Google Shape;200;p42"/>
          <p:cNvSpPr/>
          <p:nvPr/>
        </p:nvSpPr>
        <p:spPr>
          <a:xfrm>
            <a:off x="5386275" y="4565500"/>
            <a:ext cx="1618500" cy="313500"/>
          </a:xfrm>
          <a:prstGeom prst="rect">
            <a:avLst/>
          </a:prstGeom>
          <a:solidFill>
            <a:srgbClr val="FFE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  <p:sp>
        <p:nvSpPr>
          <p:cNvPr id="201" name="Google Shape;201;p42"/>
          <p:cNvSpPr/>
          <p:nvPr/>
        </p:nvSpPr>
        <p:spPr>
          <a:xfrm>
            <a:off x="7236250" y="4565500"/>
            <a:ext cx="1618500" cy="313500"/>
          </a:xfrm>
          <a:prstGeom prst="rect">
            <a:avLst/>
          </a:prstGeom>
          <a:solidFill>
            <a:srgbClr val="FFE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92242"/>
                </a:solidFill>
              </a:rPr>
              <a:t>0%</a:t>
            </a:r>
            <a:endParaRPr sz="1000">
              <a:solidFill>
                <a:srgbClr val="29224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529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230100" y="170550"/>
            <a:ext cx="4418100" cy="4802400"/>
          </a:xfrm>
          <a:prstGeom prst="rect">
            <a:avLst/>
          </a:prstGeom>
          <a:solidFill>
            <a:srgbClr val="C1FF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Talk about the work we deliver</a:t>
            </a:r>
            <a:br>
              <a:rPr b="1" lang="en-GB" sz="60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-GB" sz="60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6000">
              <a:solidFill>
                <a:srgbClr val="0235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43"/>
          <p:cNvSpPr txBox="1"/>
          <p:nvPr/>
        </p:nvSpPr>
        <p:spPr>
          <a:xfrm>
            <a:off x="5380675" y="1901975"/>
            <a:ext cx="331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1FFE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mature the profession and foster a collaborative environment for each other.</a:t>
            </a:r>
            <a:endParaRPr sz="1800">
              <a:solidFill>
                <a:srgbClr val="FFE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150850" y="224950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OKR Timeframe</a:t>
            </a:r>
            <a:endParaRPr b="1" sz="1200">
              <a:solidFill>
                <a:srgbClr val="0235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44"/>
          <p:cNvSpPr txBox="1"/>
          <p:nvPr>
            <p:ph type="title"/>
          </p:nvPr>
        </p:nvSpPr>
        <p:spPr>
          <a:xfrm>
            <a:off x="150850" y="970500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b="1" sz="1200">
              <a:solidFill>
                <a:srgbClr val="0235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44"/>
          <p:cNvSpPr txBox="1"/>
          <p:nvPr>
            <p:ph type="title"/>
          </p:nvPr>
        </p:nvSpPr>
        <p:spPr>
          <a:xfrm>
            <a:off x="150850" y="1673625"/>
            <a:ext cx="14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Progress</a:t>
            </a:r>
            <a:endParaRPr b="1" sz="1200">
              <a:solidFill>
                <a:srgbClr val="0235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44"/>
          <p:cNvSpPr txBox="1"/>
          <p:nvPr>
            <p:ph type="title"/>
          </p:nvPr>
        </p:nvSpPr>
        <p:spPr>
          <a:xfrm>
            <a:off x="150850" y="2554750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Results</a:t>
            </a:r>
            <a:endParaRPr b="1" sz="1200">
              <a:solidFill>
                <a:srgbClr val="0235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44"/>
          <p:cNvSpPr txBox="1"/>
          <p:nvPr>
            <p:ph type="title"/>
          </p:nvPr>
        </p:nvSpPr>
        <p:spPr>
          <a:xfrm>
            <a:off x="150850" y="4477575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235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 Progress</a:t>
            </a:r>
            <a:endParaRPr b="1" sz="1200">
              <a:solidFill>
                <a:srgbClr val="0235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1686250" y="899500"/>
            <a:ext cx="47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write your objective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1686325" y="1803225"/>
            <a:ext cx="7168500" cy="313500"/>
          </a:xfrm>
          <a:prstGeom prst="rect">
            <a:avLst/>
          </a:prstGeom>
          <a:solidFill>
            <a:srgbClr val="C1FF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0%</a:t>
            </a:r>
            <a:endParaRPr sz="1000"/>
          </a:p>
        </p:txBody>
      </p:sp>
      <p:sp>
        <p:nvSpPr>
          <p:cNvPr id="219" name="Google Shape;219;p44"/>
          <p:cNvSpPr txBox="1"/>
          <p:nvPr/>
        </p:nvSpPr>
        <p:spPr>
          <a:xfrm>
            <a:off x="1762450" y="2474925"/>
            <a:ext cx="6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0" name="Google Shape;220;p44"/>
          <p:cNvCxnSpPr/>
          <p:nvPr/>
        </p:nvCxnSpPr>
        <p:spPr>
          <a:xfrm>
            <a:off x="1491550" y="169475"/>
            <a:ext cx="0" cy="49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44"/>
          <p:cNvSpPr txBox="1"/>
          <p:nvPr/>
        </p:nvSpPr>
        <p:spPr>
          <a:xfrm>
            <a:off x="7236250" y="2216125"/>
            <a:ext cx="15759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3520700" y="2216125"/>
            <a:ext cx="1618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1718175" y="2212575"/>
            <a:ext cx="1575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5389275" y="2216125"/>
            <a:ext cx="16395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1686250" y="245675"/>
            <a:ext cx="2733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Q1: April - June 22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1686325" y="4565500"/>
            <a:ext cx="1618500" cy="313500"/>
          </a:xfrm>
          <a:prstGeom prst="rect">
            <a:avLst/>
          </a:prstGeom>
          <a:solidFill>
            <a:srgbClr val="C1FF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0%</a:t>
            </a:r>
            <a:endParaRPr sz="1000"/>
          </a:p>
        </p:txBody>
      </p:sp>
      <p:sp>
        <p:nvSpPr>
          <p:cNvPr id="227" name="Google Shape;227;p44"/>
          <p:cNvSpPr/>
          <p:nvPr/>
        </p:nvSpPr>
        <p:spPr>
          <a:xfrm>
            <a:off x="3536300" y="4565500"/>
            <a:ext cx="1618500" cy="313500"/>
          </a:xfrm>
          <a:prstGeom prst="rect">
            <a:avLst/>
          </a:prstGeom>
          <a:solidFill>
            <a:srgbClr val="C1FF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0%</a:t>
            </a:r>
            <a:endParaRPr sz="1000"/>
          </a:p>
        </p:txBody>
      </p:sp>
      <p:sp>
        <p:nvSpPr>
          <p:cNvPr id="228" name="Google Shape;228;p44"/>
          <p:cNvSpPr/>
          <p:nvPr/>
        </p:nvSpPr>
        <p:spPr>
          <a:xfrm>
            <a:off x="5386275" y="4565500"/>
            <a:ext cx="1618500" cy="313500"/>
          </a:xfrm>
          <a:prstGeom prst="rect">
            <a:avLst/>
          </a:prstGeom>
          <a:solidFill>
            <a:srgbClr val="C1FF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0%</a:t>
            </a:r>
            <a:endParaRPr sz="1000"/>
          </a:p>
        </p:txBody>
      </p:sp>
      <p:sp>
        <p:nvSpPr>
          <p:cNvPr id="229" name="Google Shape;229;p44"/>
          <p:cNvSpPr/>
          <p:nvPr/>
        </p:nvSpPr>
        <p:spPr>
          <a:xfrm>
            <a:off x="7236250" y="4565500"/>
            <a:ext cx="1618500" cy="313500"/>
          </a:xfrm>
          <a:prstGeom prst="rect">
            <a:avLst/>
          </a:prstGeom>
          <a:solidFill>
            <a:srgbClr val="C1FF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0%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