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Helvetica Neue"/>
      <p:regular r:id="rId15"/>
      <p:bold r:id="rId16"/>
      <p:italic r:id="rId17"/>
      <p:boldItalic r:id="rId18"/>
    </p:embeddedFont>
    <p:embeddedFont>
      <p:font typeface="Gill Sans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bold.fntdata"/><Relationship Id="rId11" Type="http://schemas.openxmlformats.org/officeDocument/2006/relationships/font" Target="fonts/ProximaNova-regular.fntdata"/><Relationship Id="rId10" Type="http://schemas.openxmlformats.org/officeDocument/2006/relationships/slide" Target="slides/slide4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HelveticaNeue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GillSans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3f85ac14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3f85ac14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38fe0c701_0_9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38fe0c70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you’ve filled in details of your objective, reflect. Highlight to spot gaps/risks to help you refine your objective.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8417021a4_0_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8417021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you’ve filled in details of your objective, reflect. Highlight to spot gaps/risks to help you refine your objective.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8417021a4_0_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8417021a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50" y="848650"/>
            <a:ext cx="9144000" cy="429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55525" y="4703475"/>
            <a:ext cx="9246000" cy="446400"/>
          </a:xfrm>
          <a:prstGeom prst="rect">
            <a:avLst/>
          </a:prstGeom>
          <a:solidFill>
            <a:srgbClr val="023529"/>
          </a:solidFill>
          <a:ln>
            <a:noFill/>
          </a:ln>
        </p:spPr>
        <p:txBody>
          <a:bodyPr anchorCtr="0" anchor="ctr" bIns="22850" lIns="22850" spcFirstLastPara="1" rIns="22850" wrap="square" tIns="22850">
            <a:noAutofit/>
          </a:bodyPr>
          <a:lstStyle/>
          <a:p>
            <a:pPr indent="25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Gill Sans"/>
              <a:buNone/>
            </a:pPr>
            <a:r>
              <a:t/>
            </a:r>
            <a:endParaRPr b="0" i="0" sz="31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0" y="4703475"/>
            <a:ext cx="3987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23529"/>
                </a:solidFill>
                <a:highlight>
                  <a:srgbClr val="C1FFE1"/>
                </a:highlight>
              </a:rPr>
              <a:t>Talk about the work we deliver</a:t>
            </a:r>
            <a:endParaRPr b="1" sz="1500">
              <a:solidFill>
                <a:srgbClr val="023529"/>
              </a:solidFill>
              <a:highlight>
                <a:srgbClr val="C1FFE1"/>
              </a:highlight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4248225" y="4703475"/>
            <a:ext cx="4895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C1FFE1"/>
                </a:solidFill>
              </a:rPr>
              <a:t>Share learnings and experiences with each other</a:t>
            </a:r>
            <a:endParaRPr sz="1500">
              <a:solidFill>
                <a:srgbClr val="C1FFE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1" name="Google Shape;51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Page 1">
  <p:cSld name="TITLE_AND_BODY_5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4366500" y="4562475"/>
            <a:ext cx="4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1633"/>
              </a:buClr>
              <a:buSzPts val="800"/>
              <a:buFont typeface="Helvetica Neue"/>
              <a:buNone/>
              <a:defRPr b="0" i="0" sz="8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1633"/>
              </a:buClr>
              <a:buSzPts val="800"/>
              <a:buFont typeface="Helvetica Neue"/>
              <a:buNone/>
              <a:defRPr b="0" i="0" sz="8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1633"/>
              </a:buClr>
              <a:buSzPts val="800"/>
              <a:buFont typeface="Helvetica Neue"/>
              <a:buNone/>
              <a:defRPr b="0" i="0" sz="8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1633"/>
              </a:buClr>
              <a:buSzPts val="800"/>
              <a:buFont typeface="Helvetica Neue"/>
              <a:buNone/>
              <a:defRPr b="0" i="0" sz="8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1633"/>
              </a:buClr>
              <a:buSzPts val="800"/>
              <a:buFont typeface="Helvetica Neue"/>
              <a:buNone/>
              <a:defRPr b="0" i="0" sz="8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1633"/>
              </a:buClr>
              <a:buSzPts val="800"/>
              <a:buFont typeface="Helvetica Neue"/>
              <a:buNone/>
              <a:defRPr b="0" i="0" sz="8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1633"/>
              </a:buClr>
              <a:buSzPts val="800"/>
              <a:buFont typeface="Helvetica Neue"/>
              <a:buNone/>
              <a:defRPr b="0" i="0" sz="8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1633"/>
              </a:buClr>
              <a:buSzPts val="800"/>
              <a:buFont typeface="Helvetica Neue"/>
              <a:buNone/>
              <a:defRPr b="0" i="0" sz="8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1633"/>
              </a:buClr>
              <a:buSzPts val="800"/>
              <a:buFont typeface="Helvetica Neue"/>
              <a:buNone/>
              <a:defRPr b="0" i="0" sz="8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CUSTOM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TITLE_AND_BODY_6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4429125" y="4892040"/>
            <a:ext cx="2916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50" spcFirstLastPara="1" rIns="22850" wrap="square" tIns="2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Gill San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Gill San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Gill San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Gill San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Gill San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Gill San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Gill San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Gill San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Gill San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Page">
  <p:cSld name="TITLE_AND_BODY_7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/>
        </p:nvSpPr>
        <p:spPr>
          <a:xfrm>
            <a:off x="3253378" y="-10"/>
            <a:ext cx="26367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to organise and position Service design</a:t>
            </a:r>
            <a:endParaRPr sz="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18"/>
          <p:cNvSpPr txBox="1"/>
          <p:nvPr>
            <p:ph idx="12" type="sldNum"/>
          </p:nvPr>
        </p:nvSpPr>
        <p:spPr>
          <a:xfrm>
            <a:off x="4366500" y="4562475"/>
            <a:ext cx="410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1633"/>
              </a:buClr>
              <a:buSzPts val="800"/>
              <a:buFont typeface="Helvetica Neue"/>
              <a:buNone/>
              <a:defRPr b="0" i="0" sz="8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1633"/>
              </a:buClr>
              <a:buSzPts val="800"/>
              <a:buFont typeface="Helvetica Neue"/>
              <a:buNone/>
              <a:defRPr b="0" i="0" sz="8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1633"/>
              </a:buClr>
              <a:buSzPts val="800"/>
              <a:buFont typeface="Helvetica Neue"/>
              <a:buNone/>
              <a:defRPr b="0" i="0" sz="8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1633"/>
              </a:buClr>
              <a:buSzPts val="800"/>
              <a:buFont typeface="Helvetica Neue"/>
              <a:buNone/>
              <a:defRPr b="0" i="0" sz="8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1633"/>
              </a:buClr>
              <a:buSzPts val="800"/>
              <a:buFont typeface="Helvetica Neue"/>
              <a:buNone/>
              <a:defRPr b="0" i="0" sz="8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1633"/>
              </a:buClr>
              <a:buSzPts val="800"/>
              <a:buFont typeface="Helvetica Neue"/>
              <a:buNone/>
              <a:defRPr b="0" i="0" sz="8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1633"/>
              </a:buClr>
              <a:buSzPts val="800"/>
              <a:buFont typeface="Helvetica Neue"/>
              <a:buNone/>
              <a:defRPr b="0" i="0" sz="8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1633"/>
              </a:buClr>
              <a:buSzPts val="800"/>
              <a:buFont typeface="Helvetica Neue"/>
              <a:buNone/>
              <a:defRPr b="0" i="0" sz="8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1633"/>
              </a:buClr>
              <a:buSzPts val="800"/>
              <a:buFont typeface="Helvetica Neue"/>
              <a:buNone/>
              <a:defRPr b="0" i="0" sz="8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rgbClr val="023529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bg>
      <p:bgPr>
        <a:solidFill>
          <a:srgbClr val="F3772D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-50" y="848650"/>
            <a:ext cx="9144000" cy="429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-50" y="4703475"/>
            <a:ext cx="9190500" cy="446400"/>
          </a:xfrm>
          <a:prstGeom prst="rect">
            <a:avLst/>
          </a:prstGeom>
          <a:solidFill>
            <a:srgbClr val="280047"/>
          </a:solidFill>
          <a:ln>
            <a:noFill/>
          </a:ln>
        </p:spPr>
        <p:txBody>
          <a:bodyPr anchorCtr="0" anchor="ctr" bIns="22850" lIns="22850" spcFirstLastPara="1" rIns="22850" wrap="square" tIns="22850">
            <a:noAutofit/>
          </a:bodyPr>
          <a:lstStyle/>
          <a:p>
            <a:pPr indent="25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Gill Sans"/>
              <a:buNone/>
            </a:pPr>
            <a:r>
              <a:t/>
            </a:r>
            <a:endParaRPr b="0" i="0" sz="31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" name="Google Shape;19;p3"/>
          <p:cNvSpPr txBox="1"/>
          <p:nvPr/>
        </p:nvSpPr>
        <p:spPr>
          <a:xfrm>
            <a:off x="-50" y="4703475"/>
            <a:ext cx="398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280047"/>
                </a:solidFill>
                <a:highlight>
                  <a:srgbClr val="F5B9D6"/>
                </a:highlight>
              </a:rPr>
              <a:t>Grow the design capability</a:t>
            </a:r>
            <a:r>
              <a:rPr b="1" lang="en-GB">
                <a:solidFill>
                  <a:srgbClr val="280047"/>
                </a:solidFill>
              </a:rPr>
              <a:t> </a:t>
            </a:r>
            <a:endParaRPr b="1">
              <a:solidFill>
                <a:srgbClr val="F5B9D6"/>
              </a:solidFill>
            </a:endParaRPr>
          </a:p>
        </p:txBody>
      </p:sp>
      <p:sp>
        <p:nvSpPr>
          <p:cNvPr id="20" name="Google Shape;20;p3"/>
          <p:cNvSpPr txBox="1"/>
          <p:nvPr/>
        </p:nvSpPr>
        <p:spPr>
          <a:xfrm>
            <a:off x="5082850" y="4703475"/>
            <a:ext cx="398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5B9D6"/>
                </a:solidFill>
              </a:rPr>
              <a:t>Name of objective</a:t>
            </a:r>
            <a:endParaRPr>
              <a:solidFill>
                <a:srgbClr val="F5B9D6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0" name="Google Shape;80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1" name="Google Shape;8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" name="Google Shape;99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3" name="Google Shape;10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7" name="Google Shape;107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8" name="Google Shape;108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2" name="Google Shape;11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1"/>
          <p:cNvSpPr txBox="1"/>
          <p:nvPr>
            <p:ph hasCustomPrompt="1" type="title"/>
          </p:nvPr>
        </p:nvSpPr>
        <p:spPr>
          <a:xfrm>
            <a:off x="311700" y="1106125"/>
            <a:ext cx="8520600" cy="19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5" name="Google Shape;115;p31"/>
          <p:cNvSpPr txBox="1"/>
          <p:nvPr>
            <p:ph idx="1" type="body"/>
          </p:nvPr>
        </p:nvSpPr>
        <p:spPr>
          <a:xfrm>
            <a:off x="311700" y="3152225"/>
            <a:ext cx="8520600" cy="13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1">
  <p:cSld name="TITLE_1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-50" y="848650"/>
            <a:ext cx="9144000" cy="429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-50" y="4703475"/>
            <a:ext cx="9190500" cy="446400"/>
          </a:xfrm>
          <a:prstGeom prst="rect">
            <a:avLst/>
          </a:prstGeom>
          <a:solidFill>
            <a:srgbClr val="2A3841"/>
          </a:solidFill>
          <a:ln>
            <a:noFill/>
          </a:ln>
        </p:spPr>
        <p:txBody>
          <a:bodyPr anchorCtr="0" anchor="ctr" bIns="22850" lIns="22850" spcFirstLastPara="1" rIns="22850" wrap="square" tIns="22850">
            <a:noAutofit/>
          </a:bodyPr>
          <a:lstStyle/>
          <a:p>
            <a:pPr indent="25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Gill Sans"/>
              <a:buNone/>
            </a:pPr>
            <a:r>
              <a:t/>
            </a:r>
            <a:endParaRPr b="0" i="0" sz="31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" name="Google Shape;25;p4"/>
          <p:cNvSpPr txBox="1"/>
          <p:nvPr/>
        </p:nvSpPr>
        <p:spPr>
          <a:xfrm>
            <a:off x="-50" y="4703475"/>
            <a:ext cx="398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2A3841"/>
                </a:solidFill>
                <a:highlight>
                  <a:srgbClr val="FFE352"/>
                </a:highlight>
              </a:rPr>
              <a:t>Create visible design standards</a:t>
            </a:r>
            <a:endParaRPr b="1">
              <a:solidFill>
                <a:srgbClr val="2A3841"/>
              </a:solidFill>
              <a:highlight>
                <a:srgbClr val="FFE352"/>
              </a:highlight>
            </a:endParaRPr>
          </a:p>
        </p:txBody>
      </p:sp>
      <p:sp>
        <p:nvSpPr>
          <p:cNvPr id="26" name="Google Shape;26;p4"/>
          <p:cNvSpPr txBox="1"/>
          <p:nvPr/>
        </p:nvSpPr>
        <p:spPr>
          <a:xfrm>
            <a:off x="5082850" y="4703475"/>
            <a:ext cx="398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E352"/>
                </a:solidFill>
              </a:rPr>
              <a:t>Name of objective</a:t>
            </a:r>
            <a:endParaRPr>
              <a:solidFill>
                <a:srgbClr val="FFE352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no logo/keyline 1">
  <p:cSld name="SECTION_HEADER_1_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3"/>
          <p:cNvSpPr txBox="1"/>
          <p:nvPr>
            <p:ph type="title"/>
          </p:nvPr>
        </p:nvSpPr>
        <p:spPr>
          <a:xfrm>
            <a:off x="228450" y="167504"/>
            <a:ext cx="8687100" cy="603300"/>
          </a:xfrm>
          <a:prstGeom prst="rect">
            <a:avLst/>
          </a:prstGeom>
        </p:spPr>
        <p:txBody>
          <a:bodyPr anchorCtr="0" anchor="t" bIns="93575" lIns="93575" spcFirstLastPara="1" rIns="93575" wrap="square" tIns="93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53094"/>
              </a:buClr>
              <a:buSzPts val="2800"/>
              <a:buFont typeface="Proxima Nova"/>
              <a:buNone/>
              <a:defRPr b="1">
                <a:solidFill>
                  <a:srgbClr val="E5309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92242"/>
              </a:buClr>
              <a:buSzPts val="2300"/>
              <a:buFont typeface="Proxima Nova"/>
              <a:buNone/>
              <a:defRPr b="1" sz="2300">
                <a:solidFill>
                  <a:srgbClr val="29224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92242"/>
              </a:buClr>
              <a:buSzPts val="2300"/>
              <a:buFont typeface="Proxima Nova"/>
              <a:buNone/>
              <a:defRPr b="1" sz="2300">
                <a:solidFill>
                  <a:srgbClr val="29224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92242"/>
              </a:buClr>
              <a:buSzPts val="2300"/>
              <a:buFont typeface="Proxima Nova"/>
              <a:buNone/>
              <a:defRPr b="1" sz="2300">
                <a:solidFill>
                  <a:srgbClr val="29224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92242"/>
              </a:buClr>
              <a:buSzPts val="2300"/>
              <a:buFont typeface="Proxima Nova"/>
              <a:buNone/>
              <a:defRPr b="1" sz="2300">
                <a:solidFill>
                  <a:srgbClr val="29224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92242"/>
              </a:buClr>
              <a:buSzPts val="2300"/>
              <a:buFont typeface="Proxima Nova"/>
              <a:buNone/>
              <a:defRPr b="1" sz="2300">
                <a:solidFill>
                  <a:srgbClr val="29224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92242"/>
              </a:buClr>
              <a:buSzPts val="2300"/>
              <a:buFont typeface="Proxima Nova"/>
              <a:buNone/>
              <a:defRPr b="1" sz="2300">
                <a:solidFill>
                  <a:srgbClr val="29224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92242"/>
              </a:buClr>
              <a:buSzPts val="2300"/>
              <a:buFont typeface="Proxima Nova"/>
              <a:buNone/>
              <a:defRPr b="1" sz="2300">
                <a:solidFill>
                  <a:srgbClr val="29224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92242"/>
              </a:buClr>
              <a:buSzPts val="2300"/>
              <a:buFont typeface="Proxima Nova"/>
              <a:buNone/>
              <a:defRPr b="1" sz="2300">
                <a:solidFill>
                  <a:srgbClr val="29224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1" name="Google Shape;121;p33"/>
          <p:cNvSpPr txBox="1"/>
          <p:nvPr>
            <p:ph idx="1" type="body"/>
          </p:nvPr>
        </p:nvSpPr>
        <p:spPr>
          <a:xfrm>
            <a:off x="228450" y="839925"/>
            <a:ext cx="8687100" cy="13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33"/>
          <p:cNvSpPr txBox="1"/>
          <p:nvPr>
            <p:ph idx="2" type="subTitle"/>
          </p:nvPr>
        </p:nvSpPr>
        <p:spPr>
          <a:xfrm>
            <a:off x="228450" y="2782775"/>
            <a:ext cx="86871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23" name="Google Shape;123;p33"/>
          <p:cNvSpPr txBox="1"/>
          <p:nvPr>
            <p:ph idx="3" type="body"/>
          </p:nvPr>
        </p:nvSpPr>
        <p:spPr>
          <a:xfrm>
            <a:off x="228450" y="3160775"/>
            <a:ext cx="8687100" cy="13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bg>
      <p:bgPr>
        <a:solidFill>
          <a:srgbClr val="F3772D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7" name="Google Shape;127;p35"/>
          <p:cNvSpPr/>
          <p:nvPr/>
        </p:nvSpPr>
        <p:spPr>
          <a:xfrm>
            <a:off x="-50" y="848650"/>
            <a:ext cx="9144000" cy="429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5"/>
          <p:cNvSpPr/>
          <p:nvPr/>
        </p:nvSpPr>
        <p:spPr>
          <a:xfrm>
            <a:off x="-55525" y="4703475"/>
            <a:ext cx="9246000" cy="446400"/>
          </a:xfrm>
          <a:prstGeom prst="rect">
            <a:avLst/>
          </a:prstGeom>
          <a:solidFill>
            <a:srgbClr val="023529"/>
          </a:solidFill>
          <a:ln>
            <a:noFill/>
          </a:ln>
        </p:spPr>
        <p:txBody>
          <a:bodyPr anchorCtr="0" anchor="ctr" bIns="22850" lIns="22850" spcFirstLastPara="1" rIns="22850" wrap="square" tIns="22850">
            <a:noAutofit/>
          </a:bodyPr>
          <a:lstStyle/>
          <a:p>
            <a:pPr indent="25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Gill Sans"/>
              <a:buNone/>
            </a:pPr>
            <a:r>
              <a:t/>
            </a:r>
            <a:endParaRPr b="0" i="0" sz="31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9" name="Google Shape;129;p35"/>
          <p:cNvSpPr txBox="1"/>
          <p:nvPr/>
        </p:nvSpPr>
        <p:spPr>
          <a:xfrm>
            <a:off x="0" y="4703475"/>
            <a:ext cx="3987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23529"/>
                </a:solidFill>
                <a:highlight>
                  <a:srgbClr val="C1FFE1"/>
                </a:highlight>
              </a:rPr>
              <a:t>Talk about the work we deliver</a:t>
            </a:r>
            <a:endParaRPr b="1" sz="1500">
              <a:solidFill>
                <a:srgbClr val="023529"/>
              </a:solidFill>
              <a:highlight>
                <a:srgbClr val="C1FFE1"/>
              </a:highlight>
            </a:endParaRPr>
          </a:p>
        </p:txBody>
      </p:sp>
      <p:sp>
        <p:nvSpPr>
          <p:cNvPr id="130" name="Google Shape;130;p35"/>
          <p:cNvSpPr txBox="1"/>
          <p:nvPr/>
        </p:nvSpPr>
        <p:spPr>
          <a:xfrm>
            <a:off x="4248225" y="4703475"/>
            <a:ext cx="4895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C1FFE1"/>
                </a:solidFill>
              </a:rPr>
              <a:t>Share learnings and experiences with each other</a:t>
            </a:r>
            <a:endParaRPr sz="1500">
              <a:solidFill>
                <a:srgbClr val="C1FFE1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rgbClr val="023529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23529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913B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7"/>
          <p:cNvSpPr txBox="1"/>
          <p:nvPr/>
        </p:nvSpPr>
        <p:spPr>
          <a:xfrm>
            <a:off x="1291425" y="1250950"/>
            <a:ext cx="6974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280047"/>
              </a:solidFill>
              <a:highlight>
                <a:srgbClr val="F5B9D6"/>
              </a:highlight>
            </a:endParaRPr>
          </a:p>
        </p:txBody>
      </p:sp>
      <p:sp>
        <p:nvSpPr>
          <p:cNvPr id="138" name="Google Shape;138;p37"/>
          <p:cNvSpPr txBox="1"/>
          <p:nvPr/>
        </p:nvSpPr>
        <p:spPr>
          <a:xfrm>
            <a:off x="887225" y="1090800"/>
            <a:ext cx="594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39" name="Google Shape;139;p37"/>
          <p:cNvSpPr txBox="1"/>
          <p:nvPr/>
        </p:nvSpPr>
        <p:spPr>
          <a:xfrm>
            <a:off x="801775" y="614350"/>
            <a:ext cx="6681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lt1"/>
                </a:solidFill>
              </a:rPr>
              <a:t>Objective template </a:t>
            </a:r>
            <a:endParaRPr sz="4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3100">
                <a:latin typeface="Helvetica Neue"/>
                <a:ea typeface="Helvetica Neue"/>
                <a:cs typeface="Helvetica Neue"/>
                <a:sym typeface="Helvetica Neue"/>
              </a:rPr>
              <a:t>How to use the template</a:t>
            </a:r>
            <a:endParaRPr b="1" sz="31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" name="Google Shape;145;p38"/>
          <p:cNvSpPr txBox="1"/>
          <p:nvPr>
            <p:ph idx="1" type="body"/>
          </p:nvPr>
        </p:nvSpPr>
        <p:spPr>
          <a:xfrm>
            <a:off x="311700" y="1408550"/>
            <a:ext cx="8520600" cy="26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GB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 your objective. 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AutoNum type="arabicPeriod"/>
            </a:pPr>
            <a:r>
              <a:rPr lang="en-GB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Refine objective by using slide 3 to help you.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AutoNum type="arabicPeriod"/>
            </a:pPr>
            <a:r>
              <a:rPr lang="en-GB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 with your line manager / profession manager / peer review with someone you trust.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AutoNum type="arabicPeriod"/>
            </a:pPr>
            <a:r>
              <a:rPr lang="en-GB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See how you get on. Review monthly and </a:t>
            </a:r>
            <a:r>
              <a:rPr lang="en-GB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reflect</a:t>
            </a:r>
            <a:r>
              <a:rPr lang="en-GB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on progress each quarter.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3100">
                <a:latin typeface="Helvetica Neue"/>
                <a:ea typeface="Helvetica Neue"/>
                <a:cs typeface="Helvetica Neue"/>
                <a:sym typeface="Helvetica Neue"/>
              </a:rPr>
              <a:t>Highlight objective and key results to help you refine</a:t>
            </a:r>
            <a:endParaRPr b="1" sz="310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" name="Google Shape;151;p39"/>
          <p:cNvSpPr txBox="1"/>
          <p:nvPr>
            <p:ph idx="1" type="body"/>
          </p:nvPr>
        </p:nvSpPr>
        <p:spPr>
          <a:xfrm>
            <a:off x="311700" y="1949100"/>
            <a:ext cx="8520600" cy="26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EAD1DC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Red</a:t>
            </a:r>
            <a:r>
              <a:rPr lang="en-GB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dependency 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2CC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Amber</a:t>
            </a:r>
            <a:r>
              <a:rPr lang="en-GB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output</a:t>
            </a:r>
            <a:endParaRPr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A4C2F4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Blue</a:t>
            </a:r>
            <a:r>
              <a:rPr lang="en-GB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unclear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0"/>
          <p:cNvSpPr txBox="1"/>
          <p:nvPr>
            <p:ph type="title"/>
          </p:nvPr>
        </p:nvSpPr>
        <p:spPr>
          <a:xfrm>
            <a:off x="150850" y="321875"/>
            <a:ext cx="1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22005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Timeframe</a:t>
            </a:r>
            <a:endParaRPr b="1" sz="1200">
              <a:solidFill>
                <a:srgbClr val="22005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" name="Google Shape;157;p40"/>
          <p:cNvSpPr txBox="1"/>
          <p:nvPr>
            <p:ph type="title"/>
          </p:nvPr>
        </p:nvSpPr>
        <p:spPr>
          <a:xfrm>
            <a:off x="150850" y="741900"/>
            <a:ext cx="1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22005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</a:t>
            </a:r>
            <a:endParaRPr b="1" sz="1200">
              <a:solidFill>
                <a:srgbClr val="22005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40"/>
          <p:cNvSpPr txBox="1"/>
          <p:nvPr>
            <p:ph type="title"/>
          </p:nvPr>
        </p:nvSpPr>
        <p:spPr>
          <a:xfrm>
            <a:off x="150850" y="1673625"/>
            <a:ext cx="145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22005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 progress</a:t>
            </a:r>
            <a:endParaRPr b="1" sz="1200">
              <a:solidFill>
                <a:srgbClr val="22005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40"/>
          <p:cNvSpPr txBox="1"/>
          <p:nvPr>
            <p:ph type="title"/>
          </p:nvPr>
        </p:nvSpPr>
        <p:spPr>
          <a:xfrm>
            <a:off x="150850" y="2216125"/>
            <a:ext cx="102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22005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results</a:t>
            </a:r>
            <a:endParaRPr b="1" sz="1200">
              <a:solidFill>
                <a:srgbClr val="22005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" name="Google Shape;160;p40"/>
          <p:cNvSpPr txBox="1"/>
          <p:nvPr>
            <p:ph type="title"/>
          </p:nvPr>
        </p:nvSpPr>
        <p:spPr>
          <a:xfrm>
            <a:off x="150850" y="4477575"/>
            <a:ext cx="102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22005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results progress</a:t>
            </a:r>
            <a:endParaRPr b="1" sz="1200">
              <a:solidFill>
                <a:srgbClr val="22005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1" name="Google Shape;161;p40"/>
          <p:cNvSpPr txBox="1"/>
          <p:nvPr/>
        </p:nvSpPr>
        <p:spPr>
          <a:xfrm>
            <a:off x="1685975" y="717025"/>
            <a:ext cx="716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Please write your objective </a:t>
            </a:r>
            <a:br>
              <a:rPr lang="en-GB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Google Shape;162;p40"/>
          <p:cNvSpPr/>
          <p:nvPr/>
        </p:nvSpPr>
        <p:spPr>
          <a:xfrm>
            <a:off x="1686325" y="1803225"/>
            <a:ext cx="7168500" cy="313500"/>
          </a:xfrm>
          <a:prstGeom prst="rect">
            <a:avLst/>
          </a:prstGeom>
          <a:solidFill>
            <a:srgbClr val="4913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0%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63" name="Google Shape;163;p40"/>
          <p:cNvSpPr txBox="1"/>
          <p:nvPr/>
        </p:nvSpPr>
        <p:spPr>
          <a:xfrm>
            <a:off x="1762450" y="2474925"/>
            <a:ext cx="632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4" name="Google Shape;164;p40"/>
          <p:cNvCxnSpPr/>
          <p:nvPr/>
        </p:nvCxnSpPr>
        <p:spPr>
          <a:xfrm>
            <a:off x="1491550" y="169475"/>
            <a:ext cx="0" cy="4931700"/>
          </a:xfrm>
          <a:prstGeom prst="straightConnector1">
            <a:avLst/>
          </a:prstGeom>
          <a:noFill/>
          <a:ln cap="flat" cmpd="sng" w="9525">
            <a:solidFill>
              <a:srgbClr val="22005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40"/>
          <p:cNvSpPr txBox="1"/>
          <p:nvPr/>
        </p:nvSpPr>
        <p:spPr>
          <a:xfrm>
            <a:off x="1694725" y="2216125"/>
            <a:ext cx="1575900" cy="16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Outcome</a:t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6" name="Google Shape;166;p40"/>
          <p:cNvSpPr txBox="1"/>
          <p:nvPr/>
        </p:nvSpPr>
        <p:spPr>
          <a:xfrm>
            <a:off x="3520700" y="2216125"/>
            <a:ext cx="1618500" cy="16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Outcome</a:t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7" name="Google Shape;167;p40"/>
          <p:cNvSpPr txBox="1"/>
          <p:nvPr/>
        </p:nvSpPr>
        <p:spPr>
          <a:xfrm>
            <a:off x="7278850" y="2216125"/>
            <a:ext cx="1575900" cy="16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Outcome</a:t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Google Shape;168;p40"/>
          <p:cNvSpPr txBox="1"/>
          <p:nvPr/>
        </p:nvSpPr>
        <p:spPr>
          <a:xfrm>
            <a:off x="5389275" y="2216125"/>
            <a:ext cx="1639500" cy="16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Outcome</a:t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Google Shape;169;p40"/>
          <p:cNvSpPr txBox="1"/>
          <p:nvPr/>
        </p:nvSpPr>
        <p:spPr>
          <a:xfrm>
            <a:off x="1686250" y="321875"/>
            <a:ext cx="2733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Q1: April - June 2022</a:t>
            </a:r>
            <a:endParaRPr sz="1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Google Shape;170;p40"/>
          <p:cNvSpPr/>
          <p:nvPr/>
        </p:nvSpPr>
        <p:spPr>
          <a:xfrm>
            <a:off x="1686325" y="4565500"/>
            <a:ext cx="1618500" cy="313500"/>
          </a:xfrm>
          <a:prstGeom prst="rect">
            <a:avLst/>
          </a:prstGeom>
          <a:solidFill>
            <a:srgbClr val="4913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0%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71" name="Google Shape;171;p40"/>
          <p:cNvSpPr/>
          <p:nvPr/>
        </p:nvSpPr>
        <p:spPr>
          <a:xfrm>
            <a:off x="3536300" y="4565500"/>
            <a:ext cx="1618500" cy="313500"/>
          </a:xfrm>
          <a:prstGeom prst="rect">
            <a:avLst/>
          </a:prstGeom>
          <a:solidFill>
            <a:srgbClr val="4913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0%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72" name="Google Shape;172;p40"/>
          <p:cNvSpPr/>
          <p:nvPr/>
        </p:nvSpPr>
        <p:spPr>
          <a:xfrm>
            <a:off x="5386275" y="4565500"/>
            <a:ext cx="1618500" cy="313500"/>
          </a:xfrm>
          <a:prstGeom prst="rect">
            <a:avLst/>
          </a:prstGeom>
          <a:solidFill>
            <a:srgbClr val="4913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0%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73" name="Google Shape;173;p40"/>
          <p:cNvSpPr/>
          <p:nvPr/>
        </p:nvSpPr>
        <p:spPr>
          <a:xfrm>
            <a:off x="7236250" y="4565500"/>
            <a:ext cx="1618500" cy="313500"/>
          </a:xfrm>
          <a:prstGeom prst="rect">
            <a:avLst/>
          </a:prstGeom>
          <a:solidFill>
            <a:srgbClr val="4913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0%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