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8" r:id="rId6"/>
    <p:sldId id="272" r:id="rId7"/>
    <p:sldId id="271" r:id="rId8"/>
  </p:sldIdLst>
  <p:sldSz cx="9144000" cy="6858000" type="screen4x3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510E2-038F-AE62-BE79-BD4CEA2364BA}" v="10" dt="2024-03-05T16:47:34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DF4"/>
          </a:solidFill>
        </a:fill>
      </a:tcStyle>
    </a:wholeTbl>
    <a:band1H>
      <a:tcStyle>
        <a:tcBdr/>
        <a:fill>
          <a:solidFill>
            <a:srgbClr val="D0D8E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8E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F81B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IGHTLEY, Ashleigh" userId="S::ashleigh.knightley@education.gov.uk::60fe88d6-ba02-4b3a-82c3-406db146a5f1" providerId="AD" clId="Web-{5ED510E2-038F-AE62-BE79-BD4CEA2364BA}"/>
    <pc:docChg chg="modSld">
      <pc:chgData name="KNIGHTLEY, Ashleigh" userId="S::ashleigh.knightley@education.gov.uk::60fe88d6-ba02-4b3a-82c3-406db146a5f1" providerId="AD" clId="Web-{5ED510E2-038F-AE62-BE79-BD4CEA2364BA}" dt="2024-03-05T16:47:32.041" v="5" actId="20577"/>
      <pc:docMkLst>
        <pc:docMk/>
      </pc:docMkLst>
      <pc:sldChg chg="modSp">
        <pc:chgData name="KNIGHTLEY, Ashleigh" userId="S::ashleigh.knightley@education.gov.uk::60fe88d6-ba02-4b3a-82c3-406db146a5f1" providerId="AD" clId="Web-{5ED510E2-038F-AE62-BE79-BD4CEA2364BA}" dt="2024-03-05T16:47:32.041" v="5" actId="20577"/>
        <pc:sldMkLst>
          <pc:docMk/>
          <pc:sldMk cId="0" sldId="268"/>
        </pc:sldMkLst>
        <pc:spChg chg="mod">
          <ac:chgData name="KNIGHTLEY, Ashleigh" userId="S::ashleigh.knightley@education.gov.uk::60fe88d6-ba02-4b3a-82c3-406db146a5f1" providerId="AD" clId="Web-{5ED510E2-038F-AE62-BE79-BD4CEA2364BA}" dt="2024-03-05T16:47:32.041" v="5" actId="20577"/>
          <ac:spMkLst>
            <pc:docMk/>
            <pc:sldMk cId="0" sldId="268"/>
            <ac:spMk id="3" creationId="{79614AA1-4C32-FF53-3495-9571973CF5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10CAFD-45DC-C704-AE8E-72197D4A909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8E2ED-3275-C55E-A132-0B03E4570F1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DDC2F1-8D40-0748-AC7E-6BB20BB9F8DC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05/03/2024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C481-93CF-184C-1BA2-51FD840074A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E0AE9-9452-00AA-A886-40C76CB43E6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4F7BF7-8353-5743-8E40-A0676A695D06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Header Placeholder 1">
            <a:extLst>
              <a:ext uri="{FF2B5EF4-FFF2-40B4-BE49-F238E27FC236}">
                <a16:creationId xmlns:a16="http://schemas.microsoft.com/office/drawing/2014/main" id="{19A9063D-D7D0-EB81-D230-F65D0BDC9BC5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54E0B8FD-E023-3D37-F9BA-E8AFC80F7760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B40DD9-FE38-1C46-B5C8-B73978EB401F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05/03/2024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CF2820C-D983-2166-EF36-19E9614A8D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840B6F8-8A16-CBA5-11D6-41647DA248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D469C4-814A-6043-96E3-2A366025B430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Header Placeholder 1">
            <a:extLst>
              <a:ext uri="{FF2B5EF4-FFF2-40B4-BE49-F238E27FC236}">
                <a16:creationId xmlns:a16="http://schemas.microsoft.com/office/drawing/2014/main" id="{A3616812-ADCD-AE09-EA61-92ADF678680E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6037BA7B-A1DE-C490-5873-24F130D2075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376D18-5360-6C46-ABB1-D153E82832F4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05/03/2024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CE7B00C-32CD-1919-3BD0-F1266C2216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A37D0217-FDB0-B636-F917-FFC6205B90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A58C6D-AC2F-244D-884E-A256818BC177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Header Placeholder 1">
            <a:extLst>
              <a:ext uri="{FF2B5EF4-FFF2-40B4-BE49-F238E27FC236}">
                <a16:creationId xmlns:a16="http://schemas.microsoft.com/office/drawing/2014/main" id="{685AE470-A9B0-E370-3989-F4130A0016B6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B7259707-E484-1B40-E72D-1BA4567D2830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4F870E-A0E8-9D44-8A1E-2B453906DC3A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05/03/2024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6587596-18AE-1FCE-97D7-AA08EA0420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CEF5D49-5BFC-EEAC-580D-7D1305B85B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8C7DA7-CA85-6348-ADD3-7C5AC18ED395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Header Placeholder 1">
            <a:extLst>
              <a:ext uri="{FF2B5EF4-FFF2-40B4-BE49-F238E27FC236}">
                <a16:creationId xmlns:a16="http://schemas.microsoft.com/office/drawing/2014/main" id="{513FF6EA-C4B0-BCB9-DF02-472857951E10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8C483556-1A9F-AFC3-9B7A-E5BA6DCC3CF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ACA00C-896C-F54E-B1BB-BCB581B6CF57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05/03/2024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FBFA55F-F81C-8DE2-F4C7-125ACC791A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FFCC660B-2631-CFC9-5F2F-DE700E2509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4C316D-EC8B-CD4D-8323-5F16C4B1A6E6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22E757E2-07DC-69D1-4AC7-C13EFC13B92D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-20436" y="9446895"/>
            <a:ext cx="1114580" cy="497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30A5A1-844C-B443-94F5-4C8A6AA50AA5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05/03/2024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E7CB92A3-0E1A-6EC9-EDF6-AB4D73A579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258891" y="9446895"/>
            <a:ext cx="4859322" cy="497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074A669B-7787-9BDE-480C-40BDB21765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261125" y="9445166"/>
            <a:ext cx="542915" cy="497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263F11-73CC-A045-AC73-32D67C4F4922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Header Placeholder 6">
            <a:extLst>
              <a:ext uri="{FF2B5EF4-FFF2-40B4-BE49-F238E27FC236}">
                <a16:creationId xmlns:a16="http://schemas.microsoft.com/office/drawing/2014/main" id="{812EA5BD-ED75-D00D-D115-0327D05BA3BC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1544897" y="195215"/>
            <a:ext cx="4716228" cy="5481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6" name="Picture 7" descr="Department for Education" title="Logo">
            <a:extLst>
              <a:ext uri="{FF2B5EF4-FFF2-40B4-BE49-F238E27FC236}">
                <a16:creationId xmlns:a16="http://schemas.microsoft.com/office/drawing/2014/main" id="{86F6F824-2BC7-7946-1DD5-9E522255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7195" y="195224"/>
            <a:ext cx="857496" cy="5520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91614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>
            <a:extLst>
              <a:ext uri="{FF2B5EF4-FFF2-40B4-BE49-F238E27FC236}">
                <a16:creationId xmlns:a16="http://schemas.microsoft.com/office/drawing/2014/main" id="{F79B588E-BD92-2F9F-177F-8C061382D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0216" y="273048"/>
            <a:ext cx="5873748" cy="440531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4">
            <a:extLst>
              <a:ext uri="{FF2B5EF4-FFF2-40B4-BE49-F238E27FC236}">
                <a16:creationId xmlns:a16="http://schemas.microsoft.com/office/drawing/2014/main" id="{CA7171E8-ACB8-A441-CDC7-918FA5F2987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7409" y="4723452"/>
            <a:ext cx="5359344" cy="44748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28B3493-FDC9-15FD-A7E2-D584C38B066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-20436" y="9446895"/>
            <a:ext cx="1114580" cy="497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FB69415-8F45-BB45-83C9-582FBCDE2C41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7A9E378-F89B-B87E-210D-BFE46EB422D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1258891" y="9446895"/>
            <a:ext cx="4859322" cy="497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02E06A2-AAAF-03C3-0600-DE1CE52C2B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261125" y="9445166"/>
            <a:ext cx="542915" cy="497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DF2FBA-C258-DC41-B629-B39B9514FDD6}" type="slidenum">
              <a:t>‹#›</a:t>
            </a:fld>
            <a:endParaRPr lang="en-GB"/>
          </a:p>
        </p:txBody>
      </p:sp>
      <p:sp>
        <p:nvSpPr>
          <p:cNvPr id="7" name="Header Placeholder 1">
            <a:extLst>
              <a:ext uri="{FF2B5EF4-FFF2-40B4-BE49-F238E27FC236}">
                <a16:creationId xmlns:a16="http://schemas.microsoft.com/office/drawing/2014/main" id="{2E416626-459B-EA28-43AB-8E1753DC420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CB5B633-107F-31C5-E915-7991A34EAC53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B9956FA-6D09-5C40-9DAF-4CAFB6037F05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9" name="Slide Image Placeholder 3">
            <a:extLst>
              <a:ext uri="{FF2B5EF4-FFF2-40B4-BE49-F238E27FC236}">
                <a16:creationId xmlns:a16="http://schemas.microsoft.com/office/drawing/2014/main" id="{B20F453D-25AF-59B6-093E-D9B8796B8999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65229" y="1243017"/>
            <a:ext cx="4475165" cy="335597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" name="Notes Placeholder 4">
            <a:extLst>
              <a:ext uri="{FF2B5EF4-FFF2-40B4-BE49-F238E27FC236}">
                <a16:creationId xmlns:a16="http://schemas.microsoft.com/office/drawing/2014/main" id="{1AD380AB-C9AF-3BB0-B646-AD164D69625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1035" y="4786317"/>
            <a:ext cx="5443532" cy="391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FD47516-0F04-190E-6658-E9F38D2E54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EFFA328-6DB7-677D-7214-688AF66182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0A7BC17-F76F-954D-835A-AEFFAD2F5E19}" type="slidenum">
              <a:t>‹#›</a:t>
            </a:fld>
            <a:endParaRPr lang="en-GB"/>
          </a:p>
        </p:txBody>
      </p:sp>
      <p:sp>
        <p:nvSpPr>
          <p:cNvPr id="13" name="Header Placeholder 1">
            <a:extLst>
              <a:ext uri="{FF2B5EF4-FFF2-40B4-BE49-F238E27FC236}">
                <a16:creationId xmlns:a16="http://schemas.microsoft.com/office/drawing/2014/main" id="{C3BD7E89-3DC3-0A6C-62D0-21739543FE0E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3722F5D4-7C30-8FB3-B274-FE99EFE06F0F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0391354-69BB-AF4E-ACA8-103CC839CA87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15" name="Slide Image Placeholder 3">
            <a:extLst>
              <a:ext uri="{FF2B5EF4-FFF2-40B4-BE49-F238E27FC236}">
                <a16:creationId xmlns:a16="http://schemas.microsoft.com/office/drawing/2014/main" id="{9EB4CDDF-8008-8AED-5742-4306B5FD738C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65229" y="1243017"/>
            <a:ext cx="4475165" cy="335597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6" name="Notes Placeholder 4">
            <a:extLst>
              <a:ext uri="{FF2B5EF4-FFF2-40B4-BE49-F238E27FC236}">
                <a16:creationId xmlns:a16="http://schemas.microsoft.com/office/drawing/2014/main" id="{9EFE684D-1A20-86F9-8AAC-933BF81A85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1035" y="4786317"/>
            <a:ext cx="5443532" cy="391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2D5AE302-52E1-B909-F4CD-965C76EC37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F7FACCF-EE1C-1771-8DDF-F2E4445551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47C2F90-7C35-644A-896F-A2DF121D6F77}" type="slidenum">
              <a:t>‹#›</a:t>
            </a:fld>
            <a:endParaRPr lang="en-GB"/>
          </a:p>
        </p:txBody>
      </p:sp>
      <p:sp>
        <p:nvSpPr>
          <p:cNvPr id="19" name="Header Placeholder 1">
            <a:extLst>
              <a:ext uri="{FF2B5EF4-FFF2-40B4-BE49-F238E27FC236}">
                <a16:creationId xmlns:a16="http://schemas.microsoft.com/office/drawing/2014/main" id="{15C15F3D-0FC2-2F15-8088-1BA885406F76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id="{D1A35384-D3BB-A4DF-F44D-09A9FA94AEF6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A0FE95C-9128-F14F-8B0C-9A564456190B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21" name="Slide Image Placeholder 3">
            <a:extLst>
              <a:ext uri="{FF2B5EF4-FFF2-40B4-BE49-F238E27FC236}">
                <a16:creationId xmlns:a16="http://schemas.microsoft.com/office/drawing/2014/main" id="{654BB84F-5713-86E1-976D-C3DAC30B8763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65229" y="1243017"/>
            <a:ext cx="4475165" cy="335597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22" name="Notes Placeholder 4">
            <a:extLst>
              <a:ext uri="{FF2B5EF4-FFF2-40B4-BE49-F238E27FC236}">
                <a16:creationId xmlns:a16="http://schemas.microsoft.com/office/drawing/2014/main" id="{94D0077B-61AD-FA33-5D78-4630B3B1ACD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1035" y="4786317"/>
            <a:ext cx="5443532" cy="391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216D565-CAB0-F53C-F896-106AD85C73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C1A1B88E-9EEF-FBFF-500C-2446A2BD8B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52C846C-AD19-6D41-946C-87BCE84E7A17}" type="slidenum">
              <a:t>‹#›</a:t>
            </a:fld>
            <a:endParaRPr lang="en-GB"/>
          </a:p>
        </p:txBody>
      </p:sp>
      <p:sp>
        <p:nvSpPr>
          <p:cNvPr id="25" name="Header Placeholder 1">
            <a:extLst>
              <a:ext uri="{FF2B5EF4-FFF2-40B4-BE49-F238E27FC236}">
                <a16:creationId xmlns:a16="http://schemas.microsoft.com/office/drawing/2014/main" id="{3AB86E6B-F951-1F9F-70F2-7B0E4826B94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10554C15-F1AC-4497-00B6-CA61DD131EC0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FF8B110-1A26-144B-A5AB-473F991FD26A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27" name="Slide Image Placeholder 3">
            <a:extLst>
              <a:ext uri="{FF2B5EF4-FFF2-40B4-BE49-F238E27FC236}">
                <a16:creationId xmlns:a16="http://schemas.microsoft.com/office/drawing/2014/main" id="{C10F8ED7-4BC7-E028-FDEA-2F541C95CC5C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65229" y="1243017"/>
            <a:ext cx="4475165" cy="335597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28" name="Notes Placeholder 4">
            <a:extLst>
              <a:ext uri="{FF2B5EF4-FFF2-40B4-BE49-F238E27FC236}">
                <a16:creationId xmlns:a16="http://schemas.microsoft.com/office/drawing/2014/main" id="{9015AA32-4EB8-0A79-031B-EDFEC42786A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1035" y="4786317"/>
            <a:ext cx="5443532" cy="391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70129C75-51F5-D8B3-CD3C-0C28D6CDDA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918BF3A4-FA90-7315-105C-D846A164A6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D862D03-3ACC-C64A-93D4-C9343FB72D21}" type="slidenum">
              <a:t>‹#›</a:t>
            </a:fld>
            <a:endParaRPr lang="en-GB"/>
          </a:p>
        </p:txBody>
      </p:sp>
      <p:sp>
        <p:nvSpPr>
          <p:cNvPr id="31" name="Header Placeholder 1">
            <a:extLst>
              <a:ext uri="{FF2B5EF4-FFF2-40B4-BE49-F238E27FC236}">
                <a16:creationId xmlns:a16="http://schemas.microsoft.com/office/drawing/2014/main" id="{C682539B-6768-2DFD-4F83-FD357F2F2A76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2" name="Date Placeholder 2">
            <a:extLst>
              <a:ext uri="{FF2B5EF4-FFF2-40B4-BE49-F238E27FC236}">
                <a16:creationId xmlns:a16="http://schemas.microsoft.com/office/drawing/2014/main" id="{627999E1-3BB7-28A2-47CC-B1A26AC51589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54452" y="0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50ECDA0-ED3D-3E4E-8340-DA5620834DCC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33" name="Slide Image Placeholder 3">
            <a:extLst>
              <a:ext uri="{FF2B5EF4-FFF2-40B4-BE49-F238E27FC236}">
                <a16:creationId xmlns:a16="http://schemas.microsoft.com/office/drawing/2014/main" id="{1C8CA28F-93CF-AF49-8B72-DD5077C32B74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65229" y="1243017"/>
            <a:ext cx="4475165" cy="335597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4" name="Notes Placeholder 4">
            <a:extLst>
              <a:ext uri="{FF2B5EF4-FFF2-40B4-BE49-F238E27FC236}">
                <a16:creationId xmlns:a16="http://schemas.microsoft.com/office/drawing/2014/main" id="{5AFB7E00-16DE-1853-B9EA-D3CBA30510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1035" y="4786317"/>
            <a:ext cx="5443532" cy="391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B89FD8AA-7221-5C25-1AF0-C1656041B9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2E29EA05-BE16-B51B-CD38-E62CA30F26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54452" y="9445623"/>
            <a:ext cx="2949570" cy="49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883E21E-BE9C-7041-BF43-C5F7F0D2977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8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marR="0" lvl="0" indent="-171450" algn="l" defTabSz="914400" rtl="0" fontAlgn="auto" hangingPunct="1">
      <a:lnSpc>
        <a:spcPct val="100000"/>
      </a:lnSpc>
      <a:spcBef>
        <a:spcPts val="0"/>
      </a:spcBef>
      <a:spcAft>
        <a:spcPts val="0"/>
      </a:spcAft>
      <a:buSzPct val="100000"/>
      <a:buFont typeface="Arial" pitchFamily="34"/>
      <a:buChar char="•"/>
      <a:tabLst/>
      <a:defRPr lang="en-GB" sz="1200" b="1" i="0" u="none" strike="noStrike" kern="1200" cap="none" spc="0" baseline="0">
        <a:solidFill>
          <a:srgbClr val="000000"/>
        </a:solidFill>
        <a:uFillTx/>
        <a:latin typeface="Calibri"/>
      </a:defRPr>
    </a:lvl1pPr>
    <a:lvl2pPr marL="368302" marR="0" lvl="1" indent="-171450" algn="l" defTabSz="914400" rtl="0" fontAlgn="auto" hangingPunct="1">
      <a:lnSpc>
        <a:spcPct val="100000"/>
      </a:lnSpc>
      <a:spcBef>
        <a:spcPts val="0"/>
      </a:spcBef>
      <a:spcAft>
        <a:spcPts val="0"/>
      </a:spcAft>
      <a:buSzPct val="100000"/>
      <a:buFont typeface="Arial" pitchFamily="34"/>
      <a:buChar char="•"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533396" marR="0" lvl="2" indent="-171450" algn="l" defTabSz="914400" rtl="0" fontAlgn="auto" hangingPunct="1">
      <a:lnSpc>
        <a:spcPct val="100000"/>
      </a:lnSpc>
      <a:spcBef>
        <a:spcPts val="0"/>
      </a:spcBef>
      <a:spcAft>
        <a:spcPts val="0"/>
      </a:spcAft>
      <a:buSzPct val="100000"/>
      <a:buFont typeface="Arial" pitchFamily="34"/>
      <a:buChar char="•"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715966" marR="0" lvl="3" indent="-171450" algn="l" defTabSz="914400" rtl="0" fontAlgn="auto" hangingPunct="1">
      <a:lnSpc>
        <a:spcPct val="100000"/>
      </a:lnSpc>
      <a:spcBef>
        <a:spcPts val="0"/>
      </a:spcBef>
      <a:spcAft>
        <a:spcPts val="0"/>
      </a:spcAft>
      <a:buSzPct val="100000"/>
      <a:buFont typeface="Arial" pitchFamily="34"/>
      <a:buChar char="•"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987423" marR="0" lvl="4" indent="-174622" algn="l" defTabSz="987423" rtl="0" fontAlgn="auto" hangingPunct="1">
      <a:lnSpc>
        <a:spcPct val="100000"/>
      </a:lnSpc>
      <a:spcBef>
        <a:spcPts val="0"/>
      </a:spcBef>
      <a:spcAft>
        <a:spcPts val="0"/>
      </a:spcAft>
      <a:buSzPct val="100000"/>
      <a:buFont typeface="Arial" pitchFamily="34"/>
      <a:buChar char="•"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2E830-4A58-6772-CC52-8F4E2CCB3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30213" y="273050"/>
            <a:ext cx="5873750" cy="44053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8CBF8-BD10-6DAF-1452-AFB3F3BB3E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0">
                <a:latin typeface="Arial"/>
                <a:cs typeface="Arial"/>
              </a:rPr>
              <a:t>This session will help us evaluate the results of the staff workload survey and identify what we can amend, streamline or stop altogether to reduce our workload.</a:t>
            </a:r>
          </a:p>
          <a:p>
            <a:pPr marL="0" lvl="0" indent="0">
              <a:buNone/>
            </a:pPr>
            <a:endParaRPr lang="en-GB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DE7F6-7BC7-EB39-B719-75F51432CD9E}"/>
              </a:ext>
            </a:extLst>
          </p:cNvPr>
          <p:cNvSpPr txBox="1"/>
          <p:nvPr/>
        </p:nvSpPr>
        <p:spPr>
          <a:xfrm>
            <a:off x="6261125" y="9445166"/>
            <a:ext cx="542915" cy="4972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EF6D28-9DA6-504E-A4F5-A2B18F96E24E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7EC80-DE73-1CE2-645D-3A17182F5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30213" y="273050"/>
            <a:ext cx="5873750" cy="44053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E583D3-6655-2BD1-03E5-41543EF60E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0"/>
              <a:t>These aims and expectations have been suggested by school leaders but you can edit them for your own school.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B0C20-0414-EC35-D828-F065BF219819}"/>
              </a:ext>
            </a:extLst>
          </p:cNvPr>
          <p:cNvSpPr txBox="1"/>
          <p:nvPr/>
        </p:nvSpPr>
        <p:spPr>
          <a:xfrm>
            <a:off x="6261125" y="9445166"/>
            <a:ext cx="542915" cy="4972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68E556-ADA7-5E4C-81D5-FC2D4A8E8181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7CE37-EC99-9058-07B7-15946760D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30213" y="273050"/>
            <a:ext cx="5873750" cy="44053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6EAB0-C402-F592-6651-B085546150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0">
                <a:latin typeface="Arial"/>
                <a:cs typeface="Arial"/>
              </a:rPr>
              <a:t>Summarise the main findings from your staff workload survey on this slide. </a:t>
            </a:r>
            <a:endParaRPr lang="en-GB" b="0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endParaRPr lang="en-GB" b="0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r>
              <a:rPr lang="en-GB" b="0">
                <a:latin typeface="Arial"/>
                <a:cs typeface="Arial"/>
              </a:rPr>
              <a:t>You could also email staff with a summary of the anonymised results.</a:t>
            </a:r>
            <a:endParaRPr lang="en-GB" sz="1600" b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79B6-75D1-569F-F42C-0B7E4DEC892E}"/>
              </a:ext>
            </a:extLst>
          </p:cNvPr>
          <p:cNvSpPr txBox="1"/>
          <p:nvPr/>
        </p:nvSpPr>
        <p:spPr>
          <a:xfrm>
            <a:off x="6261125" y="9445166"/>
            <a:ext cx="542915" cy="4972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2D59F0-70B6-EA41-BD19-6271FC1DC217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89BB1-FDC9-D74D-B973-DE21455712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30213" y="273050"/>
            <a:ext cx="5873750" cy="44053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8E1467-A11A-7DC8-5C56-5832E0249C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0">
                <a:latin typeface="Arial" pitchFamily="34"/>
                <a:cs typeface="Arial" pitchFamily="34"/>
              </a:rPr>
              <a:t>In groups, discuss the outcomes and consider the areas which most staff felt that they spent too much time on but with not enough impact. </a:t>
            </a:r>
          </a:p>
          <a:p>
            <a:pPr marL="0" lvl="0" indent="0">
              <a:buNone/>
            </a:pPr>
            <a:endParaRPr lang="en-GB" b="0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r>
              <a:rPr lang="en-GB" b="0">
                <a:latin typeface="Arial" pitchFamily="34"/>
                <a:cs typeface="Arial" pitchFamily="34"/>
              </a:rPr>
              <a:t>Prioritise these in order of importance – which areas should be addressed first? </a:t>
            </a:r>
          </a:p>
          <a:p>
            <a:pPr marL="0" lvl="0" indent="0">
              <a:buNone/>
            </a:pPr>
            <a:endParaRPr lang="en-GB" b="0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r>
              <a:rPr lang="en-GB" b="0">
                <a:latin typeface="Arial" pitchFamily="34"/>
                <a:cs typeface="Arial" pitchFamily="34"/>
              </a:rPr>
              <a:t>Identify what we could stop doing in each of these areas that would reduce workload without affecting pupils </a:t>
            </a:r>
          </a:p>
          <a:p>
            <a:pPr marL="0" lvl="0" indent="0">
              <a:buNone/>
            </a:pPr>
            <a:endParaRPr lang="en-GB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r>
              <a:rPr lang="en-GB" b="0">
                <a:latin typeface="Arial" pitchFamily="34"/>
                <a:cs typeface="Arial" pitchFamily="34"/>
              </a:rPr>
              <a:t>What could we streamline which would reduce workload whilst maintaining standards for pupils?</a:t>
            </a:r>
          </a:p>
          <a:p>
            <a:pPr marL="0" lvl="0" indent="0">
              <a:buNone/>
            </a:pPr>
            <a:endParaRPr lang="en-US" b="0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r>
              <a:rPr lang="en-US" b="0">
                <a:latin typeface="Arial" pitchFamily="34"/>
                <a:cs typeface="Arial" pitchFamily="34"/>
              </a:rPr>
              <a:t>How should these be taken forward? </a:t>
            </a:r>
          </a:p>
          <a:p>
            <a:pPr marL="0" lvl="0" indent="0">
              <a:buNone/>
            </a:pPr>
            <a:endParaRPr lang="en-US" b="0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r>
              <a:rPr lang="en-US" b="0">
                <a:latin typeface="Arial" pitchFamily="34"/>
                <a:cs typeface="Arial" pitchFamily="34"/>
              </a:rPr>
              <a:t>How will we support staff to feel confident with the changes?</a:t>
            </a:r>
          </a:p>
          <a:p>
            <a:pPr marL="0" lvl="0" indent="0">
              <a:buNone/>
            </a:pPr>
            <a:endParaRPr lang="en-GB" b="0">
              <a:latin typeface="Arial" pitchFamily="34"/>
              <a:cs typeface="Arial" pitchFamily="34"/>
            </a:endParaRPr>
          </a:p>
          <a:p>
            <a:pPr marL="361946" lvl="2" indent="0">
              <a:buNone/>
            </a:pPr>
            <a:endParaRPr lang="en-GB">
              <a:latin typeface="Arial" pitchFamily="34"/>
              <a:cs typeface="Arial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41B49-EBA3-A9AF-1252-1B15B488E3B2}"/>
              </a:ext>
            </a:extLst>
          </p:cNvPr>
          <p:cNvSpPr txBox="1"/>
          <p:nvPr/>
        </p:nvSpPr>
        <p:spPr>
          <a:xfrm>
            <a:off x="6261125" y="9445166"/>
            <a:ext cx="542915" cy="4972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16D14F-CEDD-4A4E-9DB9-FB8261FFB069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0893-0B63-8272-C1A6-7CF4B85905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981078"/>
            <a:ext cx="7772400" cy="1470026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3B092-8DA2-1B20-FAA6-378D09B5B8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3568" y="2924946"/>
            <a:ext cx="6400800" cy="1752603"/>
          </a:xfrm>
        </p:spPr>
        <p:txBody>
          <a:bodyPr/>
          <a:lstStyle>
            <a:lvl1pPr marL="0" indent="0">
              <a:buNone/>
              <a:defRPr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337D-CD4E-D126-CF80-5A6DF9F79B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0BCB39-55D1-E646-9719-723A51CE17DA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838C-D612-DCC8-5A81-9104E34E29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A0DE4-F6D7-E9BA-D703-57A5711611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B2B7E-84F4-0742-B5A1-13136BB7413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3556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DC57F72-EB3D-4BA3-3069-0277FFBB3D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CC848E-C55A-2446-B969-C4DBCBCA4CD9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F84FC6-070F-EC1D-B898-FD7B9E8A53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FC6945-B73C-703D-3C09-45FF3588BE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360B8C-C33F-3C4C-95DE-B661504600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0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D9B5-BCE4-200C-1CD2-AAB98A0E6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335923"/>
            <a:ext cx="7775572" cy="6451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BCC31-53A3-92E1-6FF1-65C85922D65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72270" y="1187202"/>
            <a:ext cx="5256583" cy="4112367"/>
          </a:xfrm>
          <a:ln w="9528">
            <a:solidFill>
              <a:srgbClr val="1F497D"/>
            </a:solidFill>
            <a:prstDash val="solid"/>
          </a:ln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655A8-E143-0476-C6A1-808AF0F4823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63685" y="5445572"/>
            <a:ext cx="5486400" cy="3596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EB123D-1419-6055-4D82-27097D1233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0F2462-1796-3A4B-BDE0-BBCA7B71BD82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E81542-18A6-833F-0681-96602FC657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DA38A-9AD5-5A14-C07C-B210F4C04C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14B9B8-B036-A941-BF1D-96948F1E342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3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FC6B-AA08-C92F-B64A-5BABB0557B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226E5-A7AE-423C-9AFB-937D8BA088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411E3-F762-1A42-AC19-F4AC0F2D95DE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93557-1928-76D4-93D4-94FFBC07B7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41B42-9DC8-C089-3666-86727528DC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0F78AE-10D9-DD48-86C7-B73434F3F5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234C-1C13-4FE9-7350-919C12056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333371"/>
            <a:ext cx="7775572" cy="6476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D4E3-65A2-A6F9-1276-AFEF8117DC4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D3EB-9439-0C13-ECDF-CCF9C43809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773318-6D42-E949-93D9-36E2579EB4AA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7D27-10CC-E0FA-459B-46AF7481AA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EFE8-8A89-F696-3F39-32C6EA39C0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EA0F5E-A7C1-4F41-80FE-3CE3069966F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379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8BF9-039D-FCDA-6391-2279C9477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923" y="981078"/>
            <a:ext cx="7775572" cy="1253340"/>
          </a:xfrm>
        </p:spPr>
        <p:txBody>
          <a:bodyPr anchor="t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9F81-5A6D-5949-7AAD-36F70FCEA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112" y="2420892"/>
            <a:ext cx="7775572" cy="15001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78C4-03AC-DFB4-EA97-CA874BF58A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B6DE9-70FE-294D-9D93-386808BFE76A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3E02-57B3-FED9-14BB-0C06D43868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44F6-0491-2911-9D4C-97C9CE2D9A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AC2E30-C95F-C94E-8253-6DADAAA87BF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2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82D0-E0BD-8089-68EB-F7992399F9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12F-2216-F7E5-6CC2-B2D42ECB43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1196977"/>
            <a:ext cx="3811584" cy="46799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0B228-AAA1-FDA6-0E1C-FD14E9D111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196977"/>
            <a:ext cx="3811584" cy="46799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756FBC-22E8-52CE-9457-F189167CFE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F660FD-043A-0E46-8C91-AAF6F657C525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058D42-2006-DC7B-5706-5DEB665E1D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6162A8-D99B-EE25-608F-8F49EDD43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0CBC3B-AD4B-3645-83CE-CFDB7864228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3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mphasi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2269-1C69-7719-F9ED-D376E13220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7EFA-4BD9-11F3-5F85-C042169FAD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1196977"/>
            <a:ext cx="3811584" cy="46799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73C0C-723C-E264-F30F-FE0833DA17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339477"/>
            <a:ext cx="3811584" cy="830997"/>
          </a:xfrm>
          <a:solidFill>
            <a:srgbClr val="C6E0E4"/>
          </a:solidFill>
          <a:ln w="9528">
            <a:solidFill>
              <a:srgbClr val="1F497D"/>
            </a:solidFill>
            <a:prstDash val="solid"/>
          </a:ln>
        </p:spPr>
        <p:txBody>
          <a:bodyPr lIns="107999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AE811C-E27B-58F6-3E92-C71FABD86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2E15-B8D3-A74A-8089-D903804E23E5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6F9AD8-6C00-B770-9C6D-F789466C4B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B81376-DA9D-30C6-CE7F-4FC88FB88A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1770F3-D2EA-4B4B-9A34-07948637250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6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D321-FECD-3430-96F8-D716D8CD2D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6EB44-81D2-517C-FEEC-D910E2831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1196977"/>
            <a:ext cx="3813176" cy="648099"/>
          </a:xfrm>
          <a:solidFill>
            <a:srgbClr val="C6E0E4"/>
          </a:solidFill>
          <a:ln w="9528">
            <a:solidFill>
              <a:srgbClr val="1F497D"/>
            </a:solidFill>
            <a:prstDash val="solid"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B2050-4688-8F98-1356-65CDD2F08E2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4208" y="1845076"/>
            <a:ext cx="3813176" cy="4031854"/>
          </a:xfrm>
          <a:ln w="9528">
            <a:solidFill>
              <a:srgbClr val="1F497D"/>
            </a:solidFill>
            <a:prstDash val="solid"/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D4AC-2A78-4889-7657-00A3A30A88A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45023" y="1196977"/>
            <a:ext cx="3814767" cy="648099"/>
          </a:xfrm>
          <a:solidFill>
            <a:srgbClr val="C6E0E4"/>
          </a:solidFill>
          <a:ln w="9528">
            <a:solidFill>
              <a:srgbClr val="1F497D"/>
            </a:solidFill>
            <a:prstDash val="solid"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0DC06-D0C9-98E8-2375-8DAC643D578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45023" y="1845076"/>
            <a:ext cx="3814767" cy="4031854"/>
          </a:xfrm>
          <a:ln w="9528">
            <a:solidFill>
              <a:srgbClr val="1F497D"/>
            </a:solidFill>
            <a:prstDash val="solid"/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149284-0E51-C7F0-8F4E-5662743073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F28D85-0BBC-C442-AC07-2DCEC857FA2E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005BAD-8830-C804-2A98-F4DDFD78DF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ADE0C7-F3F9-0C4B-A139-A23509B7A1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9F07C3-656B-3849-B58A-6A49A5E758D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0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0736-5F6D-1333-3235-61DEAE608F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321E-CB48-27AF-9C70-317894FFA8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1196977"/>
            <a:ext cx="3811584" cy="475297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B4E1-F943-E908-DFCC-F25CB6B19CA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196977"/>
            <a:ext cx="3811584" cy="4752978"/>
          </a:xfrm>
          <a:ln w="9528">
            <a:solidFill>
              <a:srgbClr val="1F497D"/>
            </a:solidFill>
            <a:prstDash val="solid"/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0FD4A6-8413-7889-5E68-714B96F2F3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E0BBDA-4B61-FC44-8A60-8EC604CE660D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20506-4F09-DB36-DF19-D1039A9B80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566284-47E7-204F-9490-6ED78687C4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0C38-2D35-5A46-ADE1-D1A55DA337B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4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C4C5-9F76-07B0-FFCF-73B91FEA8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AB317E3-25AD-36DF-737B-75CFF807F2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336E64-F845-A345-91F0-DA71218D5854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939A1D9-2F1D-BC7C-BE44-5217EA2CB5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54D4561-5812-3B5D-3CE9-A96B8DE739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7E05E-AD2E-E64E-AEE1-41AA0DF0510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3D3B7-6770-8C58-5829-5CBBD534A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332658"/>
            <a:ext cx="7775572" cy="6484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4D7AA-A962-E94D-6C56-5B955B556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1196977"/>
            <a:ext cx="7775572" cy="46799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2CE2-4E51-AEDD-D07C-6DED7A0D303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123730" y="6334121"/>
            <a:ext cx="122413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F7F7F"/>
                </a:solidFill>
                <a:uFillTx/>
                <a:latin typeface="Arial"/>
              </a:defRPr>
            </a:lvl1pPr>
          </a:lstStyle>
          <a:p>
            <a:pPr lvl="0"/>
            <a:fld id="{39FDF354-FA7F-E54F-9069-595C4AFF4D68}" type="datetime1">
              <a:rPr lang="en-GB"/>
              <a:pPr lvl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A087-8722-A5A6-9C0B-E78C7EE0E2C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19874" y="6334121"/>
            <a:ext cx="446449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F7F7F"/>
                </a:solidFill>
                <a:uFillTx/>
                <a:latin typeface="Arial"/>
              </a:defRPr>
            </a:lvl1pPr>
          </a:lstStyle>
          <a:p>
            <a:pPr lvl="0"/>
            <a:r>
              <a:rPr lang="en-GB"/>
              <a:t>DRAFT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6AC5-EB66-E552-038D-5FA08F649E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945386" y="6334121"/>
            <a:ext cx="51439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F7F7F"/>
                </a:solidFill>
                <a:uFillTx/>
                <a:latin typeface="Arial"/>
              </a:defRPr>
            </a:lvl1pPr>
          </a:lstStyle>
          <a:p>
            <a:pPr lvl="0"/>
            <a:fld id="{916B048B-24EF-AA4B-AB4B-46078B67C389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1" i="0" u="none" strike="noStrike" kern="1200" cap="none" spc="0" baseline="0">
          <a:solidFill>
            <a:srgbClr val="104F75"/>
          </a:solidFill>
          <a:uFillTx/>
          <a:latin typeface="Arial"/>
        </a:defRPr>
      </a:lvl1pPr>
    </p:titleStyle>
    <p:bodyStyle>
      <a:lvl1pPr marL="342900" marR="0" lvl="0" indent="-342900" algn="l" defTabSz="914400" rtl="0" fontAlgn="auto" hangingPunct="1">
        <a:lnSpc>
          <a:spcPct val="120000"/>
        </a:lnSpc>
        <a:spcBef>
          <a:spcPts val="0"/>
        </a:spcBef>
        <a:spcAft>
          <a:spcPts val="600"/>
        </a:spcAft>
        <a:buClr>
          <a:srgbClr val="1F497D"/>
        </a:buClr>
        <a:buSzPct val="100000"/>
        <a:buFont typeface="Wingdings" pitchFamily="2"/>
        <a:buChar char="§"/>
        <a:tabLst/>
        <a:defRPr lang="en-US" sz="20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742950" marR="0" lvl="1" indent="-285750" algn="l" defTabSz="914400" rtl="0" fontAlgn="auto" hangingPunct="1">
        <a:lnSpc>
          <a:spcPct val="120000"/>
        </a:lnSpc>
        <a:spcBef>
          <a:spcPts val="0"/>
        </a:spcBef>
        <a:spcAft>
          <a:spcPts val="600"/>
        </a:spcAft>
        <a:buClr>
          <a:srgbClr val="1F497D"/>
        </a:buClr>
        <a:buSzPct val="100000"/>
        <a:buFont typeface="Wingdings" pitchFamily="2"/>
        <a:buChar char="§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0"/>
        </a:spcBef>
        <a:spcAft>
          <a:spcPts val="600"/>
        </a:spcAft>
        <a:buClr>
          <a:srgbClr val="1F497D"/>
        </a:buClr>
        <a:buSzPct val="100000"/>
        <a:buFont typeface="Wingdings" pitchFamily="2"/>
        <a:buChar char="§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0"/>
        </a:spcBef>
        <a:spcAft>
          <a:spcPts val="600"/>
        </a:spcAft>
        <a:buClr>
          <a:srgbClr val="1F497D"/>
        </a:buClr>
        <a:buSzPct val="100000"/>
        <a:buFont typeface="Wingdings" pitchFamily="2"/>
        <a:buChar char="§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0"/>
        </a:spcBef>
        <a:spcAft>
          <a:spcPts val="600"/>
        </a:spcAft>
        <a:buClr>
          <a:srgbClr val="1F497D"/>
        </a:buClr>
        <a:buSzPct val="100000"/>
        <a:buFont typeface="Wingdings" pitchFamily="2"/>
        <a:buChar char="§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2D20CD0-E0FE-B357-C0FB-6DDE79846D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1559" y="583844"/>
            <a:ext cx="7772400" cy="1268199"/>
          </a:xfrm>
        </p:spPr>
        <p:txBody>
          <a:bodyPr/>
          <a:lstStyle/>
          <a:p>
            <a:pPr lvl="0"/>
            <a:r>
              <a:rPr lang="en-GB">
                <a:solidFill>
                  <a:srgbClr val="000000"/>
                </a:solidFill>
              </a:rPr>
              <a:t>Reducing workload</a:t>
            </a:r>
            <a:endParaRPr lang="en-GB" strike="sngStrike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B417BD8-FC43-3043-2A76-651FF7BF48C6}"/>
              </a:ext>
            </a:extLst>
          </p:cNvPr>
          <p:cNvSpPr txBox="1"/>
          <p:nvPr/>
        </p:nvSpPr>
        <p:spPr>
          <a:xfrm>
            <a:off x="611559" y="2605911"/>
            <a:ext cx="777240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Act</a:t>
            </a:r>
            <a:r>
              <a:rPr lang="en-GB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 on the staff </a:t>
            </a:r>
            <a:r>
              <a:rPr lang="en-GB" sz="2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workload survey</a:t>
            </a:r>
            <a:endParaRPr lang="en-GB" sz="24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EB826AF-63E1-437B-ADA6-574A54236471}"/>
              </a:ext>
            </a:extLst>
          </p:cNvPr>
          <p:cNvGraphicFramePr>
            <a:graphicFrameLocks noGrp="1"/>
          </p:cNvGraphicFramePr>
          <p:nvPr/>
        </p:nvGraphicFramePr>
        <p:xfrm>
          <a:off x="614641" y="4221089"/>
          <a:ext cx="7845149" cy="1483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2951">
                  <a:extLst>
                    <a:ext uri="{9D8B030D-6E8A-4147-A177-3AD203B41FA5}">
                      <a16:colId xmlns:a16="http://schemas.microsoft.com/office/drawing/2014/main" val="1404996182"/>
                    </a:ext>
                  </a:extLst>
                </a:gridCol>
                <a:gridCol w="1332198">
                  <a:extLst>
                    <a:ext uri="{9D8B030D-6E8A-4147-A177-3AD203B41FA5}">
                      <a16:colId xmlns:a16="http://schemas.microsoft.com/office/drawing/2014/main" val="185626619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GB">
                          <a:solidFill>
                            <a:srgbClr val="000000"/>
                          </a:solidFill>
                        </a:rPr>
                        <a:t>Agenda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>
                          <a:solidFill>
                            <a:srgbClr val="000000"/>
                          </a:solidFill>
                        </a:rPr>
                        <a:t>Timing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4551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Aims and expectations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5</a:t>
                      </a:r>
                      <a:r>
                        <a:rPr lang="en-GB" baseline="0"/>
                        <a:t> minutes</a:t>
                      </a:r>
                      <a:endParaRPr lang="en-GB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9412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Summary of outcomes from survey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5 minutes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98863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GB" baseline="0"/>
                        <a:t>Next steps</a:t>
                      </a:r>
                      <a:endParaRPr lang="en-GB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30</a:t>
                      </a:r>
                      <a:r>
                        <a:rPr lang="en-GB" baseline="0"/>
                        <a:t> minutes</a:t>
                      </a:r>
                      <a:endParaRPr lang="en-GB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7170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31D8-29C0-8511-AC42-FE6F13920E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404667"/>
            <a:ext cx="7775572" cy="647696"/>
          </a:xfrm>
        </p:spPr>
        <p:txBody>
          <a:bodyPr/>
          <a:lstStyle/>
          <a:p>
            <a:pPr lvl="0"/>
            <a:r>
              <a:rPr lang="en-GB">
                <a:solidFill>
                  <a:srgbClr val="000000"/>
                </a:solidFill>
              </a:rPr>
              <a:t>Aims and expectations</a:t>
            </a:r>
            <a:endParaRPr lang="en-GB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79614AA1-4C32-FF53-3495-9571973CF5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6644" y="1221775"/>
            <a:ext cx="7775572" cy="530356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b="0" dirty="0">
                <a:cs typeface="Arial"/>
              </a:rPr>
              <a:t>As a school, we are committed to reviewing our ways of working to reduce workload. We will:</a:t>
            </a:r>
            <a:br>
              <a:rPr lang="en-GB" b="0" dirty="0">
                <a:latin typeface="Arial" pitchFamily="34"/>
                <a:cs typeface="Arial" pitchFamily="34"/>
              </a:rPr>
            </a:br>
            <a:endParaRPr lang="en-GB" b="0">
              <a:latin typeface="Arial" pitchFamily="34"/>
              <a:cs typeface="Arial" pitchFamily="34"/>
            </a:endParaRPr>
          </a:p>
          <a:p>
            <a:pPr lvl="0">
              <a:lnSpc>
                <a:spcPct val="100000"/>
              </a:lnSpc>
              <a:buSzPts val="2590"/>
              <a:buFont typeface="Arial" pitchFamily="2"/>
              <a:buChar char="•"/>
            </a:pPr>
            <a:r>
              <a:rPr lang="en-GB" b="0" dirty="0">
                <a:cs typeface="Arial"/>
              </a:rPr>
              <a:t>examine the areas of work which lead to high levels of workload and review their impact on teaching and learning</a:t>
            </a:r>
            <a:br>
              <a:rPr lang="en-GB" b="0" dirty="0">
                <a:latin typeface="Arial" pitchFamily="34"/>
                <a:cs typeface="Arial" pitchFamily="34"/>
              </a:rPr>
            </a:br>
            <a:endParaRPr lang="en-GB" b="0" strike="sngStrike">
              <a:latin typeface="Arial" pitchFamily="34"/>
              <a:cs typeface="Arial" pitchFamily="34"/>
            </a:endParaRPr>
          </a:p>
          <a:p>
            <a:pPr lvl="0">
              <a:lnSpc>
                <a:spcPct val="100000"/>
              </a:lnSpc>
              <a:buSzPts val="2590"/>
              <a:buFont typeface="Arial" pitchFamily="2"/>
              <a:buChar char="•"/>
            </a:pPr>
            <a:r>
              <a:rPr lang="en-GB" b="0" dirty="0">
                <a:cs typeface="Arial"/>
              </a:rPr>
              <a:t>review our approach so that we can focus on what works for our staff and pupils</a:t>
            </a:r>
            <a:br>
              <a:rPr lang="en-GB" b="0" dirty="0">
                <a:latin typeface="Arial" pitchFamily="34"/>
                <a:cs typeface="Arial" pitchFamily="34"/>
              </a:rPr>
            </a:br>
            <a:endParaRPr lang="en-GB" b="0">
              <a:latin typeface="Arial" pitchFamily="34"/>
              <a:cs typeface="Arial" pitchFamily="34"/>
            </a:endParaRPr>
          </a:p>
          <a:p>
            <a:pPr lvl="0">
              <a:lnSpc>
                <a:spcPct val="100000"/>
              </a:lnSpc>
              <a:buSzPts val="2590"/>
              <a:buFont typeface="Arial" pitchFamily="2"/>
              <a:buChar char="•"/>
            </a:pPr>
            <a:r>
              <a:rPr lang="en-GB" b="0" dirty="0">
                <a:cs typeface="Arial"/>
              </a:rPr>
              <a:t>discuss and investigate changes which could be made to reduce staff workload and also improve pupil outcomes</a:t>
            </a:r>
            <a:br>
              <a:rPr lang="en-GB" b="0" dirty="0">
                <a:latin typeface="Arial" pitchFamily="34"/>
                <a:cs typeface="Arial" pitchFamily="34"/>
              </a:rPr>
            </a:br>
            <a:endParaRPr lang="en-GB" b="0">
              <a:latin typeface="Arial" pitchFamily="34"/>
              <a:cs typeface="Arial" pitchFamily="34"/>
            </a:endParaRPr>
          </a:p>
          <a:p>
            <a:pPr lvl="0">
              <a:lnSpc>
                <a:spcPct val="100000"/>
              </a:lnSpc>
              <a:buSzPts val="2590"/>
              <a:buFont typeface="Arial" pitchFamily="2"/>
              <a:buChar char="•"/>
            </a:pPr>
            <a:r>
              <a:rPr lang="en-GB" b="0" dirty="0">
                <a:cs typeface="Arial"/>
              </a:rPr>
              <a:t>ensure that we all (teachers, leadership team, teaching assistants, governors, parents, administration staff, site staff) understand key processes which happen within a school year, </a:t>
            </a:r>
            <a:r>
              <a:rPr lang="en-GB" b="0" strike="sngStrike" dirty="0">
                <a:cs typeface="Arial"/>
              </a:rPr>
              <a:t> </a:t>
            </a:r>
            <a:r>
              <a:rPr lang="en-GB" b="0" dirty="0">
                <a:cs typeface="Arial"/>
              </a:rPr>
              <a:t>why these are important, and review pinch 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AE48-A458-D3F4-04C9-C8100E6CB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532" y="476667"/>
            <a:ext cx="8136907" cy="1152125"/>
          </a:xfrm>
        </p:spPr>
        <p:txBody>
          <a:bodyPr/>
          <a:lstStyle/>
          <a:p>
            <a:pPr lvl="0"/>
            <a:r>
              <a:rPr lang="en-US">
                <a:solidFill>
                  <a:srgbClr val="000000"/>
                </a:solidFill>
              </a:rPr>
              <a:t>Summary of outcomes from the staff workload survey</a:t>
            </a:r>
            <a:endParaRPr lang="en-GB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12C60-BE36-58A4-4A6F-634D7B17A231}"/>
              </a:ext>
            </a:extLst>
          </p:cNvPr>
          <p:cNvSpPr txBox="1"/>
          <p:nvPr/>
        </p:nvSpPr>
        <p:spPr>
          <a:xfrm>
            <a:off x="395532" y="2180972"/>
            <a:ext cx="6328059" cy="2343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1.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2.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3.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4.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8B37-50E2-D693-D418-558041D795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532" y="333371"/>
            <a:ext cx="8136907" cy="863376"/>
          </a:xfrm>
        </p:spPr>
        <p:txBody>
          <a:bodyPr/>
          <a:lstStyle/>
          <a:p>
            <a:pPr lvl="0"/>
            <a:r>
              <a:rPr lang="en-US">
                <a:solidFill>
                  <a:srgbClr val="000000"/>
                </a:solidFill>
              </a:rPr>
              <a:t>Acting on the outcomes from the staff workload survey</a:t>
            </a: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198FE0A7-0563-EBBA-A229-6AAB28CA6E15}"/>
              </a:ext>
            </a:extLst>
          </p:cNvPr>
          <p:cNvSpPr/>
          <p:nvPr/>
        </p:nvSpPr>
        <p:spPr>
          <a:xfrm>
            <a:off x="395532" y="1429902"/>
            <a:ext cx="3960001" cy="119008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25402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Which areas from the survey should be addressed first? 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2ECF4C11-6BAA-D174-CBBD-971DE2704CD2}"/>
              </a:ext>
            </a:extLst>
          </p:cNvPr>
          <p:cNvSpPr/>
          <p:nvPr/>
        </p:nvSpPr>
        <p:spPr>
          <a:xfrm>
            <a:off x="4651781" y="1429902"/>
            <a:ext cx="3960001" cy="119008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25402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Are there any further areas which you think are not covered in the survey results? </a:t>
            </a:r>
            <a:endParaRPr lang="en-GB" sz="2000" b="0" i="0" u="none" strike="sng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6A51804A-629C-086C-0694-04F1114A773D}"/>
              </a:ext>
            </a:extLst>
          </p:cNvPr>
          <p:cNvSpPr/>
          <p:nvPr/>
        </p:nvSpPr>
        <p:spPr>
          <a:xfrm>
            <a:off x="395532" y="3082049"/>
            <a:ext cx="8216240" cy="80056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25402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What could we stop doing in any of these areas which would reduce workload whilst maintaining standards for pupils? 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62C47FC6-29B6-BFE1-0B1B-99C0B88F78E3}"/>
              </a:ext>
            </a:extLst>
          </p:cNvPr>
          <p:cNvSpPr/>
          <p:nvPr/>
        </p:nvSpPr>
        <p:spPr>
          <a:xfrm>
            <a:off x="395532" y="4278212"/>
            <a:ext cx="8216240" cy="77543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25402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What can we streamline to reduce workload whilst maintaining standards for pupils?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08AAEB54-279B-1870-B283-4D779493011E}"/>
              </a:ext>
            </a:extLst>
          </p:cNvPr>
          <p:cNvSpPr/>
          <p:nvPr/>
        </p:nvSpPr>
        <p:spPr>
          <a:xfrm>
            <a:off x="395532" y="5449247"/>
            <a:ext cx="8216240" cy="9504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25402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How should these be taken forward, when and by whom?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52FBECA91DD43AE765197929192E4" ma:contentTypeVersion="18" ma:contentTypeDescription="Create a new document." ma:contentTypeScope="" ma:versionID="1ee9eda64e21286cb3b931e2e56e76a7">
  <xsd:schema xmlns:xsd="http://www.w3.org/2001/XMLSchema" xmlns:xs="http://www.w3.org/2001/XMLSchema" xmlns:p="http://schemas.microsoft.com/office/2006/metadata/properties" xmlns:ns2="78198113-18e1-4106-9b2d-ba53cb96ed7e" xmlns:ns3="d12247c2-32f1-4f80-aa53-1c82b1e3dea4" targetNamespace="http://schemas.microsoft.com/office/2006/metadata/properties" ma:root="true" ma:fieldsID="3135257b75ebb1be1d1dd5e2662a53d0" ns2:_="" ns3:_="">
    <xsd:import namespace="78198113-18e1-4106-9b2d-ba53cb96ed7e"/>
    <xsd:import namespace="d12247c2-32f1-4f80-aa53-1c82b1e3de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Document_x0020_Owner" minOccurs="0"/>
                <xsd:element ref="ns2:ItenTyp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198113-18e1-4106-9b2d-ba53cb96ed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c07c698-60f5-424f-b9af-f4c59398b5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ocument_x0020_Owner" ma:index="21" nillable="true" ma:displayName="Document Owner" ma:description="The person who created and owns this document" ma:internalName="Document_x0020_Owner">
      <xsd:simpleType>
        <xsd:restriction base="dms:Text">
          <xsd:maxLength value="255"/>
        </xsd:restriction>
      </xsd:simpleType>
    </xsd:element>
    <xsd:element name="ItenType" ma:index="22" nillable="true" ma:displayName="Item Type" ma:description="Item type such as folder, document, link etc." ma:format="Dropdown" ma:internalName="ItenType">
      <xsd:simpleType>
        <xsd:restriction base="dms:Choice">
          <xsd:enumeration value="Document"/>
          <xsd:enumeration value="Folder"/>
          <xsd:enumeration value="Link"/>
          <xsd:enumeration value="PDF"/>
        </xsd:restriction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247c2-32f1-4f80-aa53-1c82b1e3dea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677c28a-c57a-467d-9ce8-99791d871080}" ma:internalName="TaxCatchAll" ma:showField="CatchAllData" ma:web="d12247c2-32f1-4f80-aa53-1c82b1e3de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Owner xmlns="78198113-18e1-4106-9b2d-ba53cb96ed7e" xsi:nil="true"/>
    <TaxCatchAll xmlns="d12247c2-32f1-4f80-aa53-1c82b1e3dea4" xsi:nil="true"/>
    <ItenType xmlns="78198113-18e1-4106-9b2d-ba53cb96ed7e" xsi:nil="true"/>
    <lcf76f155ced4ddcb4097134ff3c332f xmlns="78198113-18e1-4106-9b2d-ba53cb96ed7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EF3383-29F7-46C8-A25D-E2381BF20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198113-18e1-4106-9b2d-ba53cb96ed7e"/>
    <ds:schemaRef ds:uri="d12247c2-32f1-4f80-aa53-1c82b1e3de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4204B6-5036-4EA4-AE16-5F88045C723F}">
  <ds:schemaRefs>
    <ds:schemaRef ds:uri="http://schemas.microsoft.com/office/2006/metadata/properties"/>
    <ds:schemaRef ds:uri="http://schemas.microsoft.com/office/infopath/2007/PartnerControls"/>
    <ds:schemaRef ds:uri="78198113-18e1-4106-9b2d-ba53cb96ed7e"/>
    <ds:schemaRef ds:uri="d12247c2-32f1-4f80-aa53-1c82b1e3dea4"/>
  </ds:schemaRefs>
</ds:datastoreItem>
</file>

<file path=customXml/itemProps3.xml><?xml version="1.0" encoding="utf-8"?>
<ds:datastoreItem xmlns:ds="http://schemas.openxmlformats.org/officeDocument/2006/customXml" ds:itemID="{0FCD9A26-AF2F-48A3-97AF-640E4FC20C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5083</TotalTime>
  <Words>421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Reducing workload</vt:lpstr>
      <vt:lpstr>Aims and expectations</vt:lpstr>
      <vt:lpstr>Summary of outcomes from the staff workload survey</vt:lpstr>
      <vt:lpstr>Acting on the outcomes from the staff workload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DfE presentation template</dc:title>
  <dc:creator>Publishing.TEAM@education.gsi.gov.uk</dc:creator>
  <cp:lastModifiedBy>HUGHES, Claire8</cp:lastModifiedBy>
  <cp:revision>32</cp:revision>
  <dcterms:modified xsi:type="dcterms:W3CDTF">2024-03-05T16:47:40Z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0x01010053952FBECA91DD43AE765197929192E4</vt:lpwstr>
  </property>
  <property fmtid="{D5CDD505-2E9C-101B-9397-08002B2CF9AE}" pid="3" name="IWPOrganisationalUnit">
    <vt:lpwstr>2;#DfE|cc08a6d4-dfde-4d0f-bd85-069ebcef80d5</vt:lpwstr>
  </property>
  <property fmtid="{D5CDD505-2E9C-101B-9397-08002B2CF9AE}" pid="4" name="IWPOwner">
    <vt:lpwstr>3;#DfE|a484111e-5b24-4ad9-9778-c536c8c88985</vt:lpwstr>
  </property>
  <property fmtid="{D5CDD505-2E9C-101B-9397-08002B2CF9AE}" pid="5" name="IWPFunction">
    <vt:lpwstr/>
  </property>
  <property fmtid="{D5CDD505-2E9C-101B-9397-08002B2CF9AE}" pid="6" name="IWPSiteType">
    <vt:lpwstr/>
  </property>
  <property fmtid="{D5CDD505-2E9C-101B-9397-08002B2CF9AE}" pid="7" name="IWPRightsProtectiveMarking">
    <vt:lpwstr>1;#Official|0884c477-2e62-47ea-b19c-5af6e91124c5</vt:lpwstr>
  </property>
  <property fmtid="{D5CDD505-2E9C-101B-9397-08002B2CF9AE}" pid="8" name="IWPSubject">
    <vt:lpwstr/>
  </property>
  <property fmtid="{D5CDD505-2E9C-101B-9397-08002B2CF9AE}" pid="9" name="_dlc_DocIdItemGuid">
    <vt:lpwstr>0c04d71f-894d-4533-b3ac-b225ca90a2b0</vt:lpwstr>
  </property>
  <property fmtid="{D5CDD505-2E9C-101B-9397-08002B2CF9AE}" pid="10" name="AuthorIds_UIVersion_1">
    <vt:lpwstr>97</vt:lpwstr>
  </property>
  <property fmtid="{D5CDD505-2E9C-101B-9397-08002B2CF9AE}" pid="11" name="AuthorIds_UIVersion_2">
    <vt:lpwstr>97</vt:lpwstr>
  </property>
  <property fmtid="{D5CDD505-2E9C-101B-9397-08002B2CF9AE}" pid="12" name="AuthorIds_UIVersion_3">
    <vt:lpwstr>97</vt:lpwstr>
  </property>
  <property fmtid="{D5CDD505-2E9C-101B-9397-08002B2CF9AE}" pid="13" name="SW-DOC-ID">
    <vt:lpwstr>9169a696233940a98432ecea42f88c17</vt:lpwstr>
  </property>
  <property fmtid="{D5CDD505-2E9C-101B-9397-08002B2CF9AE}" pid="14" name="SW-FINGERPRINT">
    <vt:lpwstr/>
  </property>
  <property fmtid="{D5CDD505-2E9C-101B-9397-08002B2CF9AE}" pid="15" name="MediaServiceImageTags">
    <vt:lpwstr/>
  </property>
</Properties>
</file>