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60" r:id="rId3"/>
    <p:sldId id="261" r:id="rId4"/>
    <p:sldId id="264" r:id="rId5"/>
    <p:sldId id="265" r:id="rId6"/>
    <p:sldId id="256" r:id="rId7"/>
    <p:sldId id="259" r:id="rId8"/>
    <p:sldId id="269" r:id="rId9"/>
    <p:sldId id="268" r:id="rId10"/>
    <p:sldId id="262" r:id="rId11"/>
    <p:sldId id="263"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chel Jones" initials="RJ" lastIdx="1" clrIdx="0">
    <p:extLst>
      <p:ext uri="{19B8F6BF-5375-455C-9EA6-DF929625EA0E}">
        <p15:presenceInfo xmlns:p15="http://schemas.microsoft.com/office/powerpoint/2012/main" userId="890eb8eac08663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66FF"/>
    <a:srgbClr val="00FFFF"/>
    <a:srgbClr val="25DE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927CD0-057E-44C9-83AA-080AC242A670}" type="datetimeFigureOut">
              <a:rPr lang="en-GB" smtClean="0"/>
              <a:t>02/02/2020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57CF1-004B-46FD-9439-7571AA6F9C18}" type="slidenum">
              <a:rPr lang="en-GB" smtClean="0"/>
              <a:t>‹#›</a:t>
            </a:fld>
            <a:endParaRPr lang="en-GB"/>
          </a:p>
        </p:txBody>
      </p:sp>
    </p:spTree>
    <p:extLst>
      <p:ext uri="{BB962C8B-B14F-4D97-AF65-F5344CB8AC3E}">
        <p14:creationId xmlns:p14="http://schemas.microsoft.com/office/powerpoint/2010/main" val="4028345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4390-A602-42D4-B2C1-EED56818B1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9B64B28-5721-456C-AF7C-8BF7DB4D2B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589111C-7F97-426E-A99C-4475A36D4248}"/>
              </a:ext>
            </a:extLst>
          </p:cNvPr>
          <p:cNvSpPr>
            <a:spLocks noGrp="1"/>
          </p:cNvSpPr>
          <p:nvPr>
            <p:ph type="dt" sz="half" idx="10"/>
          </p:nvPr>
        </p:nvSpPr>
        <p:spPr/>
        <p:txBody>
          <a:bodyPr/>
          <a:lstStyle/>
          <a:p>
            <a:fld id="{FD4A211F-DCA0-4E10-B4C6-15E2F102A43E}" type="datetime1">
              <a:rPr lang="en-GB" smtClean="0"/>
              <a:t>02/02/2020</a:t>
            </a:fld>
            <a:endParaRPr lang="en-GB"/>
          </a:p>
        </p:txBody>
      </p:sp>
      <p:sp>
        <p:nvSpPr>
          <p:cNvPr id="5" name="Footer Placeholder 4">
            <a:extLst>
              <a:ext uri="{FF2B5EF4-FFF2-40B4-BE49-F238E27FC236}">
                <a16:creationId xmlns:a16="http://schemas.microsoft.com/office/drawing/2014/main" id="{D33E31BC-0BC2-4DB2-9914-BAE6EFCFC0B5}"/>
              </a:ext>
            </a:extLst>
          </p:cNvPr>
          <p:cNvSpPr>
            <a:spLocks noGrp="1"/>
          </p:cNvSpPr>
          <p:nvPr>
            <p:ph type="ftr" sz="quarter" idx="11"/>
          </p:nvPr>
        </p:nvSpPr>
        <p:spPr/>
        <p:txBody>
          <a:bodyPr/>
          <a:lstStyle/>
          <a:p>
            <a:r>
              <a:rPr lang="en-GB"/>
              <a:t>Objective: Explain why William of Normandy won the Battle of Hastings in 1066</a:t>
            </a:r>
          </a:p>
        </p:txBody>
      </p:sp>
      <p:sp>
        <p:nvSpPr>
          <p:cNvPr id="6" name="Slide Number Placeholder 5">
            <a:extLst>
              <a:ext uri="{FF2B5EF4-FFF2-40B4-BE49-F238E27FC236}">
                <a16:creationId xmlns:a16="http://schemas.microsoft.com/office/drawing/2014/main" id="{9C37B5AB-BBEC-4913-A441-3B9D70BE8761}"/>
              </a:ext>
            </a:extLst>
          </p:cNvPr>
          <p:cNvSpPr>
            <a:spLocks noGrp="1"/>
          </p:cNvSpPr>
          <p:nvPr>
            <p:ph type="sldNum" sz="quarter" idx="12"/>
          </p:nvPr>
        </p:nvSpPr>
        <p:spPr/>
        <p:txBody>
          <a:bodyPr/>
          <a:lstStyle/>
          <a:p>
            <a:fld id="{4DD077F2-2A60-4E04-B197-42A8D2D86FB4}" type="slidenum">
              <a:rPr lang="en-GB" smtClean="0"/>
              <a:t>‹#›</a:t>
            </a:fld>
            <a:endParaRPr lang="en-GB"/>
          </a:p>
        </p:txBody>
      </p:sp>
    </p:spTree>
    <p:extLst>
      <p:ext uri="{BB962C8B-B14F-4D97-AF65-F5344CB8AC3E}">
        <p14:creationId xmlns:p14="http://schemas.microsoft.com/office/powerpoint/2010/main" val="2824645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39CB7-6972-4317-8617-46DB7D5B075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4FA55AD-7614-4948-AC74-96901BB3E6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07D299-E429-4AAE-AED8-A56BF9A44D9E}"/>
              </a:ext>
            </a:extLst>
          </p:cNvPr>
          <p:cNvSpPr>
            <a:spLocks noGrp="1"/>
          </p:cNvSpPr>
          <p:nvPr>
            <p:ph type="dt" sz="half" idx="10"/>
          </p:nvPr>
        </p:nvSpPr>
        <p:spPr/>
        <p:txBody>
          <a:bodyPr/>
          <a:lstStyle/>
          <a:p>
            <a:fld id="{725FE69F-F419-4B4A-BB10-9DBE086A0E17}" type="datetime1">
              <a:rPr lang="en-GB" smtClean="0"/>
              <a:t>02/02/2020</a:t>
            </a:fld>
            <a:endParaRPr lang="en-GB"/>
          </a:p>
        </p:txBody>
      </p:sp>
      <p:sp>
        <p:nvSpPr>
          <p:cNvPr id="5" name="Footer Placeholder 4">
            <a:extLst>
              <a:ext uri="{FF2B5EF4-FFF2-40B4-BE49-F238E27FC236}">
                <a16:creationId xmlns:a16="http://schemas.microsoft.com/office/drawing/2014/main" id="{3558B81B-788D-4610-9F89-C5B4553BC940}"/>
              </a:ext>
            </a:extLst>
          </p:cNvPr>
          <p:cNvSpPr>
            <a:spLocks noGrp="1"/>
          </p:cNvSpPr>
          <p:nvPr>
            <p:ph type="ftr" sz="quarter" idx="11"/>
          </p:nvPr>
        </p:nvSpPr>
        <p:spPr/>
        <p:txBody>
          <a:bodyPr/>
          <a:lstStyle/>
          <a:p>
            <a:r>
              <a:rPr lang="en-GB"/>
              <a:t>Objective: Explain why William of Normandy won the Battle of Hastings in 1066</a:t>
            </a:r>
          </a:p>
        </p:txBody>
      </p:sp>
      <p:sp>
        <p:nvSpPr>
          <p:cNvPr id="6" name="Slide Number Placeholder 5">
            <a:extLst>
              <a:ext uri="{FF2B5EF4-FFF2-40B4-BE49-F238E27FC236}">
                <a16:creationId xmlns:a16="http://schemas.microsoft.com/office/drawing/2014/main" id="{2BA6C522-4528-46E6-A403-75876C1A1DEE}"/>
              </a:ext>
            </a:extLst>
          </p:cNvPr>
          <p:cNvSpPr>
            <a:spLocks noGrp="1"/>
          </p:cNvSpPr>
          <p:nvPr>
            <p:ph type="sldNum" sz="quarter" idx="12"/>
          </p:nvPr>
        </p:nvSpPr>
        <p:spPr/>
        <p:txBody>
          <a:bodyPr/>
          <a:lstStyle/>
          <a:p>
            <a:fld id="{4DD077F2-2A60-4E04-B197-42A8D2D86FB4}" type="slidenum">
              <a:rPr lang="en-GB" smtClean="0"/>
              <a:t>‹#›</a:t>
            </a:fld>
            <a:endParaRPr lang="en-GB"/>
          </a:p>
        </p:txBody>
      </p:sp>
    </p:spTree>
    <p:extLst>
      <p:ext uri="{BB962C8B-B14F-4D97-AF65-F5344CB8AC3E}">
        <p14:creationId xmlns:p14="http://schemas.microsoft.com/office/powerpoint/2010/main" val="241391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AD9F1D-DA58-4141-95B3-F68D4B7306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68D2A60-40DC-41B6-B68C-3075B188DC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57DBEB-82ED-4C9D-BF0C-49FC6EAAE99A}"/>
              </a:ext>
            </a:extLst>
          </p:cNvPr>
          <p:cNvSpPr>
            <a:spLocks noGrp="1"/>
          </p:cNvSpPr>
          <p:nvPr>
            <p:ph type="dt" sz="half" idx="10"/>
          </p:nvPr>
        </p:nvSpPr>
        <p:spPr/>
        <p:txBody>
          <a:bodyPr/>
          <a:lstStyle/>
          <a:p>
            <a:fld id="{96C4AA46-E5D1-4410-8F17-A02B629B4EAC}" type="datetime1">
              <a:rPr lang="en-GB" smtClean="0"/>
              <a:t>02/02/2020</a:t>
            </a:fld>
            <a:endParaRPr lang="en-GB"/>
          </a:p>
        </p:txBody>
      </p:sp>
      <p:sp>
        <p:nvSpPr>
          <p:cNvPr id="5" name="Footer Placeholder 4">
            <a:extLst>
              <a:ext uri="{FF2B5EF4-FFF2-40B4-BE49-F238E27FC236}">
                <a16:creationId xmlns:a16="http://schemas.microsoft.com/office/drawing/2014/main" id="{B87E9F3C-A8DC-49F3-BFAC-8DCCF3697416}"/>
              </a:ext>
            </a:extLst>
          </p:cNvPr>
          <p:cNvSpPr>
            <a:spLocks noGrp="1"/>
          </p:cNvSpPr>
          <p:nvPr>
            <p:ph type="ftr" sz="quarter" idx="11"/>
          </p:nvPr>
        </p:nvSpPr>
        <p:spPr/>
        <p:txBody>
          <a:bodyPr/>
          <a:lstStyle/>
          <a:p>
            <a:r>
              <a:rPr lang="en-GB"/>
              <a:t>Objective: Explain why William of Normandy won the Battle of Hastings in 1066</a:t>
            </a:r>
          </a:p>
        </p:txBody>
      </p:sp>
      <p:sp>
        <p:nvSpPr>
          <p:cNvPr id="6" name="Slide Number Placeholder 5">
            <a:extLst>
              <a:ext uri="{FF2B5EF4-FFF2-40B4-BE49-F238E27FC236}">
                <a16:creationId xmlns:a16="http://schemas.microsoft.com/office/drawing/2014/main" id="{7CF5E369-4014-471C-9C7B-74F92C6E7C06}"/>
              </a:ext>
            </a:extLst>
          </p:cNvPr>
          <p:cNvSpPr>
            <a:spLocks noGrp="1"/>
          </p:cNvSpPr>
          <p:nvPr>
            <p:ph type="sldNum" sz="quarter" idx="12"/>
          </p:nvPr>
        </p:nvSpPr>
        <p:spPr/>
        <p:txBody>
          <a:bodyPr/>
          <a:lstStyle/>
          <a:p>
            <a:fld id="{4DD077F2-2A60-4E04-B197-42A8D2D86FB4}" type="slidenum">
              <a:rPr lang="en-GB" smtClean="0"/>
              <a:t>‹#›</a:t>
            </a:fld>
            <a:endParaRPr lang="en-GB"/>
          </a:p>
        </p:txBody>
      </p:sp>
    </p:spTree>
    <p:extLst>
      <p:ext uri="{BB962C8B-B14F-4D97-AF65-F5344CB8AC3E}">
        <p14:creationId xmlns:p14="http://schemas.microsoft.com/office/powerpoint/2010/main" val="114622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2158-0429-4997-8112-269C8D1660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B3CFC5-CB50-4B8D-8FBF-7A333BAFE5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C96131-A212-4147-B0AE-98E4069E726A}"/>
              </a:ext>
            </a:extLst>
          </p:cNvPr>
          <p:cNvSpPr>
            <a:spLocks noGrp="1"/>
          </p:cNvSpPr>
          <p:nvPr>
            <p:ph type="dt" sz="half" idx="10"/>
          </p:nvPr>
        </p:nvSpPr>
        <p:spPr/>
        <p:txBody>
          <a:bodyPr/>
          <a:lstStyle/>
          <a:p>
            <a:fld id="{85CA7AB2-2A4E-455A-B295-4E0407EA051A}" type="datetime1">
              <a:rPr lang="en-GB" smtClean="0"/>
              <a:t>02/02/2020</a:t>
            </a:fld>
            <a:endParaRPr lang="en-GB"/>
          </a:p>
        </p:txBody>
      </p:sp>
      <p:sp>
        <p:nvSpPr>
          <p:cNvPr id="5" name="Footer Placeholder 4">
            <a:extLst>
              <a:ext uri="{FF2B5EF4-FFF2-40B4-BE49-F238E27FC236}">
                <a16:creationId xmlns:a16="http://schemas.microsoft.com/office/drawing/2014/main" id="{8A9D915D-F3D9-4A4C-B4A5-80A80E60DB59}"/>
              </a:ext>
            </a:extLst>
          </p:cNvPr>
          <p:cNvSpPr>
            <a:spLocks noGrp="1"/>
          </p:cNvSpPr>
          <p:nvPr>
            <p:ph type="ftr" sz="quarter" idx="11"/>
          </p:nvPr>
        </p:nvSpPr>
        <p:spPr/>
        <p:txBody>
          <a:bodyPr/>
          <a:lstStyle/>
          <a:p>
            <a:r>
              <a:rPr lang="en-GB"/>
              <a:t>Objective: Explain why William of Normandy won the Battle of Hastings in 1066</a:t>
            </a:r>
          </a:p>
        </p:txBody>
      </p:sp>
      <p:sp>
        <p:nvSpPr>
          <p:cNvPr id="6" name="Slide Number Placeholder 5">
            <a:extLst>
              <a:ext uri="{FF2B5EF4-FFF2-40B4-BE49-F238E27FC236}">
                <a16:creationId xmlns:a16="http://schemas.microsoft.com/office/drawing/2014/main" id="{479F34BC-0ED4-4681-B46E-311AAFFA7ED0}"/>
              </a:ext>
            </a:extLst>
          </p:cNvPr>
          <p:cNvSpPr>
            <a:spLocks noGrp="1"/>
          </p:cNvSpPr>
          <p:nvPr>
            <p:ph type="sldNum" sz="quarter" idx="12"/>
          </p:nvPr>
        </p:nvSpPr>
        <p:spPr/>
        <p:txBody>
          <a:bodyPr/>
          <a:lstStyle/>
          <a:p>
            <a:fld id="{4DD077F2-2A60-4E04-B197-42A8D2D86FB4}" type="slidenum">
              <a:rPr lang="en-GB" smtClean="0"/>
              <a:t>‹#›</a:t>
            </a:fld>
            <a:endParaRPr lang="en-GB"/>
          </a:p>
        </p:txBody>
      </p:sp>
    </p:spTree>
    <p:extLst>
      <p:ext uri="{BB962C8B-B14F-4D97-AF65-F5344CB8AC3E}">
        <p14:creationId xmlns:p14="http://schemas.microsoft.com/office/powerpoint/2010/main" val="204644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03AB-E148-4EED-9C30-B841284E8A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1714F40-14FF-46EE-9AC4-5120CF4559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E1BC2-225F-4083-94DA-E82EC2C638D7}"/>
              </a:ext>
            </a:extLst>
          </p:cNvPr>
          <p:cNvSpPr>
            <a:spLocks noGrp="1"/>
          </p:cNvSpPr>
          <p:nvPr>
            <p:ph type="dt" sz="half" idx="10"/>
          </p:nvPr>
        </p:nvSpPr>
        <p:spPr/>
        <p:txBody>
          <a:bodyPr/>
          <a:lstStyle/>
          <a:p>
            <a:fld id="{64F450F7-B81C-4BC5-8936-217FDF9226C4}" type="datetime1">
              <a:rPr lang="en-GB" smtClean="0"/>
              <a:t>02/02/2020</a:t>
            </a:fld>
            <a:endParaRPr lang="en-GB"/>
          </a:p>
        </p:txBody>
      </p:sp>
      <p:sp>
        <p:nvSpPr>
          <p:cNvPr id="5" name="Footer Placeholder 4">
            <a:extLst>
              <a:ext uri="{FF2B5EF4-FFF2-40B4-BE49-F238E27FC236}">
                <a16:creationId xmlns:a16="http://schemas.microsoft.com/office/drawing/2014/main" id="{A2716A12-D9A3-4274-BEFD-B7B7703F9EDA}"/>
              </a:ext>
            </a:extLst>
          </p:cNvPr>
          <p:cNvSpPr>
            <a:spLocks noGrp="1"/>
          </p:cNvSpPr>
          <p:nvPr>
            <p:ph type="ftr" sz="quarter" idx="11"/>
          </p:nvPr>
        </p:nvSpPr>
        <p:spPr/>
        <p:txBody>
          <a:bodyPr/>
          <a:lstStyle/>
          <a:p>
            <a:r>
              <a:rPr lang="en-GB"/>
              <a:t>Objective: Explain why William of Normandy won the Battle of Hastings in 1066</a:t>
            </a:r>
          </a:p>
        </p:txBody>
      </p:sp>
      <p:sp>
        <p:nvSpPr>
          <p:cNvPr id="6" name="Slide Number Placeholder 5">
            <a:extLst>
              <a:ext uri="{FF2B5EF4-FFF2-40B4-BE49-F238E27FC236}">
                <a16:creationId xmlns:a16="http://schemas.microsoft.com/office/drawing/2014/main" id="{D1BCF2EB-6504-4067-B6C3-4A5BC372248D}"/>
              </a:ext>
            </a:extLst>
          </p:cNvPr>
          <p:cNvSpPr>
            <a:spLocks noGrp="1"/>
          </p:cNvSpPr>
          <p:nvPr>
            <p:ph type="sldNum" sz="quarter" idx="12"/>
          </p:nvPr>
        </p:nvSpPr>
        <p:spPr/>
        <p:txBody>
          <a:bodyPr/>
          <a:lstStyle/>
          <a:p>
            <a:fld id="{4DD077F2-2A60-4E04-B197-42A8D2D86FB4}" type="slidenum">
              <a:rPr lang="en-GB" smtClean="0"/>
              <a:t>‹#›</a:t>
            </a:fld>
            <a:endParaRPr lang="en-GB"/>
          </a:p>
        </p:txBody>
      </p:sp>
    </p:spTree>
    <p:extLst>
      <p:ext uri="{BB962C8B-B14F-4D97-AF65-F5344CB8AC3E}">
        <p14:creationId xmlns:p14="http://schemas.microsoft.com/office/powerpoint/2010/main" val="372747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28C9-FCFB-45CD-84B8-A42FF9C040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B3F989E-2475-4D91-894E-CD8295729D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AFB199D-61BE-46AC-BE8F-A51DA3518F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4C07DE4-4D19-45D0-A725-17C4AE64DAD5}"/>
              </a:ext>
            </a:extLst>
          </p:cNvPr>
          <p:cNvSpPr>
            <a:spLocks noGrp="1"/>
          </p:cNvSpPr>
          <p:nvPr>
            <p:ph type="dt" sz="half" idx="10"/>
          </p:nvPr>
        </p:nvSpPr>
        <p:spPr/>
        <p:txBody>
          <a:bodyPr/>
          <a:lstStyle/>
          <a:p>
            <a:fld id="{48EB69B7-F710-477B-8D47-D62D4593FFEC}" type="datetime1">
              <a:rPr lang="en-GB" smtClean="0"/>
              <a:t>02/02/2020</a:t>
            </a:fld>
            <a:endParaRPr lang="en-GB"/>
          </a:p>
        </p:txBody>
      </p:sp>
      <p:sp>
        <p:nvSpPr>
          <p:cNvPr id="6" name="Footer Placeholder 5">
            <a:extLst>
              <a:ext uri="{FF2B5EF4-FFF2-40B4-BE49-F238E27FC236}">
                <a16:creationId xmlns:a16="http://schemas.microsoft.com/office/drawing/2014/main" id="{6AE40885-E4E5-4D54-AB5E-829BC9E445E8}"/>
              </a:ext>
            </a:extLst>
          </p:cNvPr>
          <p:cNvSpPr>
            <a:spLocks noGrp="1"/>
          </p:cNvSpPr>
          <p:nvPr>
            <p:ph type="ftr" sz="quarter" idx="11"/>
          </p:nvPr>
        </p:nvSpPr>
        <p:spPr/>
        <p:txBody>
          <a:bodyPr/>
          <a:lstStyle/>
          <a:p>
            <a:r>
              <a:rPr lang="en-GB"/>
              <a:t>Objective: Explain why William of Normandy won the Battle of Hastings in 1066</a:t>
            </a:r>
          </a:p>
        </p:txBody>
      </p:sp>
      <p:sp>
        <p:nvSpPr>
          <p:cNvPr id="7" name="Slide Number Placeholder 6">
            <a:extLst>
              <a:ext uri="{FF2B5EF4-FFF2-40B4-BE49-F238E27FC236}">
                <a16:creationId xmlns:a16="http://schemas.microsoft.com/office/drawing/2014/main" id="{7287BD65-A7FB-49BF-B1D0-6B99217B178C}"/>
              </a:ext>
            </a:extLst>
          </p:cNvPr>
          <p:cNvSpPr>
            <a:spLocks noGrp="1"/>
          </p:cNvSpPr>
          <p:nvPr>
            <p:ph type="sldNum" sz="quarter" idx="12"/>
          </p:nvPr>
        </p:nvSpPr>
        <p:spPr/>
        <p:txBody>
          <a:bodyPr/>
          <a:lstStyle/>
          <a:p>
            <a:fld id="{4DD077F2-2A60-4E04-B197-42A8D2D86FB4}" type="slidenum">
              <a:rPr lang="en-GB" smtClean="0"/>
              <a:t>‹#›</a:t>
            </a:fld>
            <a:endParaRPr lang="en-GB"/>
          </a:p>
        </p:txBody>
      </p:sp>
    </p:spTree>
    <p:extLst>
      <p:ext uri="{BB962C8B-B14F-4D97-AF65-F5344CB8AC3E}">
        <p14:creationId xmlns:p14="http://schemas.microsoft.com/office/powerpoint/2010/main" val="2588005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8087F-975E-46CA-812C-532F0661E34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FB91C77-9842-4B7A-A71A-79F4BBA34E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8DA810-70AB-469A-8E80-08C0740BCF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7341C7C-8E0F-4848-BF34-4318FDDFFE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20542E-6AB7-4A05-9116-F30A40E12E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A1DD188-D23A-4E3A-A759-E5D86A9D82A7}"/>
              </a:ext>
            </a:extLst>
          </p:cNvPr>
          <p:cNvSpPr>
            <a:spLocks noGrp="1"/>
          </p:cNvSpPr>
          <p:nvPr>
            <p:ph type="dt" sz="half" idx="10"/>
          </p:nvPr>
        </p:nvSpPr>
        <p:spPr/>
        <p:txBody>
          <a:bodyPr/>
          <a:lstStyle/>
          <a:p>
            <a:fld id="{9AFB17A5-D482-4072-BBC2-E1CC071CB59A}" type="datetime1">
              <a:rPr lang="en-GB" smtClean="0"/>
              <a:t>02/02/2020</a:t>
            </a:fld>
            <a:endParaRPr lang="en-GB"/>
          </a:p>
        </p:txBody>
      </p:sp>
      <p:sp>
        <p:nvSpPr>
          <p:cNvPr id="8" name="Footer Placeholder 7">
            <a:extLst>
              <a:ext uri="{FF2B5EF4-FFF2-40B4-BE49-F238E27FC236}">
                <a16:creationId xmlns:a16="http://schemas.microsoft.com/office/drawing/2014/main" id="{F51845C0-E9CC-4836-8548-6D583051E00C}"/>
              </a:ext>
            </a:extLst>
          </p:cNvPr>
          <p:cNvSpPr>
            <a:spLocks noGrp="1"/>
          </p:cNvSpPr>
          <p:nvPr>
            <p:ph type="ftr" sz="quarter" idx="11"/>
          </p:nvPr>
        </p:nvSpPr>
        <p:spPr/>
        <p:txBody>
          <a:bodyPr/>
          <a:lstStyle/>
          <a:p>
            <a:r>
              <a:rPr lang="en-GB"/>
              <a:t>Objective: Explain why William of Normandy won the Battle of Hastings in 1066</a:t>
            </a:r>
          </a:p>
        </p:txBody>
      </p:sp>
      <p:sp>
        <p:nvSpPr>
          <p:cNvPr id="9" name="Slide Number Placeholder 8">
            <a:extLst>
              <a:ext uri="{FF2B5EF4-FFF2-40B4-BE49-F238E27FC236}">
                <a16:creationId xmlns:a16="http://schemas.microsoft.com/office/drawing/2014/main" id="{09DCF0AC-7134-4D18-8F33-74089BB035FF}"/>
              </a:ext>
            </a:extLst>
          </p:cNvPr>
          <p:cNvSpPr>
            <a:spLocks noGrp="1"/>
          </p:cNvSpPr>
          <p:nvPr>
            <p:ph type="sldNum" sz="quarter" idx="12"/>
          </p:nvPr>
        </p:nvSpPr>
        <p:spPr/>
        <p:txBody>
          <a:bodyPr/>
          <a:lstStyle/>
          <a:p>
            <a:fld id="{4DD077F2-2A60-4E04-B197-42A8D2D86FB4}" type="slidenum">
              <a:rPr lang="en-GB" smtClean="0"/>
              <a:t>‹#›</a:t>
            </a:fld>
            <a:endParaRPr lang="en-GB"/>
          </a:p>
        </p:txBody>
      </p:sp>
    </p:spTree>
    <p:extLst>
      <p:ext uri="{BB962C8B-B14F-4D97-AF65-F5344CB8AC3E}">
        <p14:creationId xmlns:p14="http://schemas.microsoft.com/office/powerpoint/2010/main" val="141109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AC2A1-FC67-4899-A3F7-495989324A0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5658F7F-C236-46C0-9301-6593D60B03E5}"/>
              </a:ext>
            </a:extLst>
          </p:cNvPr>
          <p:cNvSpPr>
            <a:spLocks noGrp="1"/>
          </p:cNvSpPr>
          <p:nvPr>
            <p:ph type="dt" sz="half" idx="10"/>
          </p:nvPr>
        </p:nvSpPr>
        <p:spPr/>
        <p:txBody>
          <a:bodyPr/>
          <a:lstStyle/>
          <a:p>
            <a:fld id="{07BDB4C2-294B-4F55-82DE-ABB3B41F80BF}" type="datetime1">
              <a:rPr lang="en-GB" smtClean="0"/>
              <a:t>02/02/2020</a:t>
            </a:fld>
            <a:endParaRPr lang="en-GB"/>
          </a:p>
        </p:txBody>
      </p:sp>
      <p:sp>
        <p:nvSpPr>
          <p:cNvPr id="4" name="Footer Placeholder 3">
            <a:extLst>
              <a:ext uri="{FF2B5EF4-FFF2-40B4-BE49-F238E27FC236}">
                <a16:creationId xmlns:a16="http://schemas.microsoft.com/office/drawing/2014/main" id="{6345BB36-E086-480D-AA05-8D5FD50AA36C}"/>
              </a:ext>
            </a:extLst>
          </p:cNvPr>
          <p:cNvSpPr>
            <a:spLocks noGrp="1"/>
          </p:cNvSpPr>
          <p:nvPr>
            <p:ph type="ftr" sz="quarter" idx="11"/>
          </p:nvPr>
        </p:nvSpPr>
        <p:spPr/>
        <p:txBody>
          <a:bodyPr/>
          <a:lstStyle/>
          <a:p>
            <a:r>
              <a:rPr lang="en-GB"/>
              <a:t>Objective: Explain why William of Normandy won the Battle of Hastings in 1066</a:t>
            </a:r>
          </a:p>
        </p:txBody>
      </p:sp>
      <p:sp>
        <p:nvSpPr>
          <p:cNvPr id="5" name="Slide Number Placeholder 4">
            <a:extLst>
              <a:ext uri="{FF2B5EF4-FFF2-40B4-BE49-F238E27FC236}">
                <a16:creationId xmlns:a16="http://schemas.microsoft.com/office/drawing/2014/main" id="{D6B32E50-24A7-4015-A24C-EFD70C5FA145}"/>
              </a:ext>
            </a:extLst>
          </p:cNvPr>
          <p:cNvSpPr>
            <a:spLocks noGrp="1"/>
          </p:cNvSpPr>
          <p:nvPr>
            <p:ph type="sldNum" sz="quarter" idx="12"/>
          </p:nvPr>
        </p:nvSpPr>
        <p:spPr/>
        <p:txBody>
          <a:bodyPr/>
          <a:lstStyle/>
          <a:p>
            <a:fld id="{4DD077F2-2A60-4E04-B197-42A8D2D86FB4}" type="slidenum">
              <a:rPr lang="en-GB" smtClean="0"/>
              <a:t>‹#›</a:t>
            </a:fld>
            <a:endParaRPr lang="en-GB"/>
          </a:p>
        </p:txBody>
      </p:sp>
    </p:spTree>
    <p:extLst>
      <p:ext uri="{BB962C8B-B14F-4D97-AF65-F5344CB8AC3E}">
        <p14:creationId xmlns:p14="http://schemas.microsoft.com/office/powerpoint/2010/main" val="972082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7F0E9E-2A0C-4203-8D73-0C70DB135ECE}"/>
              </a:ext>
            </a:extLst>
          </p:cNvPr>
          <p:cNvSpPr>
            <a:spLocks noGrp="1"/>
          </p:cNvSpPr>
          <p:nvPr>
            <p:ph type="dt" sz="half" idx="10"/>
          </p:nvPr>
        </p:nvSpPr>
        <p:spPr/>
        <p:txBody>
          <a:bodyPr/>
          <a:lstStyle/>
          <a:p>
            <a:fld id="{27ADBCBC-FD24-4A75-834E-22400CE63AF2}" type="datetime1">
              <a:rPr lang="en-GB" smtClean="0"/>
              <a:t>02/02/2020</a:t>
            </a:fld>
            <a:endParaRPr lang="en-GB"/>
          </a:p>
        </p:txBody>
      </p:sp>
      <p:sp>
        <p:nvSpPr>
          <p:cNvPr id="3" name="Footer Placeholder 2">
            <a:extLst>
              <a:ext uri="{FF2B5EF4-FFF2-40B4-BE49-F238E27FC236}">
                <a16:creationId xmlns:a16="http://schemas.microsoft.com/office/drawing/2014/main" id="{489DDDC2-6053-4F5A-906A-F6DC81E046DA}"/>
              </a:ext>
            </a:extLst>
          </p:cNvPr>
          <p:cNvSpPr>
            <a:spLocks noGrp="1"/>
          </p:cNvSpPr>
          <p:nvPr>
            <p:ph type="ftr" sz="quarter" idx="11"/>
          </p:nvPr>
        </p:nvSpPr>
        <p:spPr/>
        <p:txBody>
          <a:bodyPr/>
          <a:lstStyle/>
          <a:p>
            <a:r>
              <a:rPr lang="en-GB"/>
              <a:t>Objective: Explain why William of Normandy won the Battle of Hastings in 1066</a:t>
            </a:r>
          </a:p>
        </p:txBody>
      </p:sp>
      <p:sp>
        <p:nvSpPr>
          <p:cNvPr id="4" name="Slide Number Placeholder 3">
            <a:extLst>
              <a:ext uri="{FF2B5EF4-FFF2-40B4-BE49-F238E27FC236}">
                <a16:creationId xmlns:a16="http://schemas.microsoft.com/office/drawing/2014/main" id="{D1FA92B9-92CA-427D-ACE3-1B31E73FC319}"/>
              </a:ext>
            </a:extLst>
          </p:cNvPr>
          <p:cNvSpPr>
            <a:spLocks noGrp="1"/>
          </p:cNvSpPr>
          <p:nvPr>
            <p:ph type="sldNum" sz="quarter" idx="12"/>
          </p:nvPr>
        </p:nvSpPr>
        <p:spPr/>
        <p:txBody>
          <a:bodyPr/>
          <a:lstStyle/>
          <a:p>
            <a:fld id="{4DD077F2-2A60-4E04-B197-42A8D2D86FB4}" type="slidenum">
              <a:rPr lang="en-GB" smtClean="0"/>
              <a:t>‹#›</a:t>
            </a:fld>
            <a:endParaRPr lang="en-GB"/>
          </a:p>
        </p:txBody>
      </p:sp>
    </p:spTree>
    <p:extLst>
      <p:ext uri="{BB962C8B-B14F-4D97-AF65-F5344CB8AC3E}">
        <p14:creationId xmlns:p14="http://schemas.microsoft.com/office/powerpoint/2010/main" val="1952154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4A4F7-58FC-41F7-AD4E-376995BEF8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70A6EC-C21A-4E80-9F46-D3E2973F67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B0C0701-D28C-4D51-8C62-CD357EBB29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A91BC-8FF1-43AF-B534-DD61BBEEFF16}"/>
              </a:ext>
            </a:extLst>
          </p:cNvPr>
          <p:cNvSpPr>
            <a:spLocks noGrp="1"/>
          </p:cNvSpPr>
          <p:nvPr>
            <p:ph type="dt" sz="half" idx="10"/>
          </p:nvPr>
        </p:nvSpPr>
        <p:spPr/>
        <p:txBody>
          <a:bodyPr/>
          <a:lstStyle/>
          <a:p>
            <a:fld id="{7343E8C6-1AA1-4464-B8F7-D7A160B2496B}" type="datetime1">
              <a:rPr lang="en-GB" smtClean="0"/>
              <a:t>02/02/2020</a:t>
            </a:fld>
            <a:endParaRPr lang="en-GB"/>
          </a:p>
        </p:txBody>
      </p:sp>
      <p:sp>
        <p:nvSpPr>
          <p:cNvPr id="6" name="Footer Placeholder 5">
            <a:extLst>
              <a:ext uri="{FF2B5EF4-FFF2-40B4-BE49-F238E27FC236}">
                <a16:creationId xmlns:a16="http://schemas.microsoft.com/office/drawing/2014/main" id="{56531511-EA13-4AFD-BC19-25BAC451D114}"/>
              </a:ext>
            </a:extLst>
          </p:cNvPr>
          <p:cNvSpPr>
            <a:spLocks noGrp="1"/>
          </p:cNvSpPr>
          <p:nvPr>
            <p:ph type="ftr" sz="quarter" idx="11"/>
          </p:nvPr>
        </p:nvSpPr>
        <p:spPr/>
        <p:txBody>
          <a:bodyPr/>
          <a:lstStyle/>
          <a:p>
            <a:r>
              <a:rPr lang="en-GB"/>
              <a:t>Objective: Explain why William of Normandy won the Battle of Hastings in 1066</a:t>
            </a:r>
          </a:p>
        </p:txBody>
      </p:sp>
      <p:sp>
        <p:nvSpPr>
          <p:cNvPr id="7" name="Slide Number Placeholder 6">
            <a:extLst>
              <a:ext uri="{FF2B5EF4-FFF2-40B4-BE49-F238E27FC236}">
                <a16:creationId xmlns:a16="http://schemas.microsoft.com/office/drawing/2014/main" id="{4614D35F-ABAA-4137-A6EC-330802C9CF97}"/>
              </a:ext>
            </a:extLst>
          </p:cNvPr>
          <p:cNvSpPr>
            <a:spLocks noGrp="1"/>
          </p:cNvSpPr>
          <p:nvPr>
            <p:ph type="sldNum" sz="quarter" idx="12"/>
          </p:nvPr>
        </p:nvSpPr>
        <p:spPr/>
        <p:txBody>
          <a:bodyPr/>
          <a:lstStyle/>
          <a:p>
            <a:fld id="{4DD077F2-2A60-4E04-B197-42A8D2D86FB4}" type="slidenum">
              <a:rPr lang="en-GB" smtClean="0"/>
              <a:t>‹#›</a:t>
            </a:fld>
            <a:endParaRPr lang="en-GB"/>
          </a:p>
        </p:txBody>
      </p:sp>
    </p:spTree>
    <p:extLst>
      <p:ext uri="{BB962C8B-B14F-4D97-AF65-F5344CB8AC3E}">
        <p14:creationId xmlns:p14="http://schemas.microsoft.com/office/powerpoint/2010/main" val="3047783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B985B-808D-455E-BED6-2E7D95855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B9E9A59-F019-4EAB-85A4-22F889DB03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2630271-BBE3-427F-B244-C2A1FF649D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C517B7-5FBD-42FB-89CE-642AA370655D}"/>
              </a:ext>
            </a:extLst>
          </p:cNvPr>
          <p:cNvSpPr>
            <a:spLocks noGrp="1"/>
          </p:cNvSpPr>
          <p:nvPr>
            <p:ph type="dt" sz="half" idx="10"/>
          </p:nvPr>
        </p:nvSpPr>
        <p:spPr/>
        <p:txBody>
          <a:bodyPr/>
          <a:lstStyle/>
          <a:p>
            <a:fld id="{46800354-CAA7-4C7C-857E-F86AB46DDB7E}" type="datetime1">
              <a:rPr lang="en-GB" smtClean="0"/>
              <a:t>02/02/2020</a:t>
            </a:fld>
            <a:endParaRPr lang="en-GB"/>
          </a:p>
        </p:txBody>
      </p:sp>
      <p:sp>
        <p:nvSpPr>
          <p:cNvPr id="6" name="Footer Placeholder 5">
            <a:extLst>
              <a:ext uri="{FF2B5EF4-FFF2-40B4-BE49-F238E27FC236}">
                <a16:creationId xmlns:a16="http://schemas.microsoft.com/office/drawing/2014/main" id="{62C56B16-ECD4-41C9-886E-D9AC99FDB65A}"/>
              </a:ext>
            </a:extLst>
          </p:cNvPr>
          <p:cNvSpPr>
            <a:spLocks noGrp="1"/>
          </p:cNvSpPr>
          <p:nvPr>
            <p:ph type="ftr" sz="quarter" idx="11"/>
          </p:nvPr>
        </p:nvSpPr>
        <p:spPr/>
        <p:txBody>
          <a:bodyPr/>
          <a:lstStyle/>
          <a:p>
            <a:r>
              <a:rPr lang="en-GB"/>
              <a:t>Objective: Explain why William of Normandy won the Battle of Hastings in 1066</a:t>
            </a:r>
          </a:p>
        </p:txBody>
      </p:sp>
      <p:sp>
        <p:nvSpPr>
          <p:cNvPr id="7" name="Slide Number Placeholder 6">
            <a:extLst>
              <a:ext uri="{FF2B5EF4-FFF2-40B4-BE49-F238E27FC236}">
                <a16:creationId xmlns:a16="http://schemas.microsoft.com/office/drawing/2014/main" id="{EEF1428E-1D74-4EDE-B06A-CA43C1AF656A}"/>
              </a:ext>
            </a:extLst>
          </p:cNvPr>
          <p:cNvSpPr>
            <a:spLocks noGrp="1"/>
          </p:cNvSpPr>
          <p:nvPr>
            <p:ph type="sldNum" sz="quarter" idx="12"/>
          </p:nvPr>
        </p:nvSpPr>
        <p:spPr/>
        <p:txBody>
          <a:bodyPr/>
          <a:lstStyle/>
          <a:p>
            <a:fld id="{4DD077F2-2A60-4E04-B197-42A8D2D86FB4}" type="slidenum">
              <a:rPr lang="en-GB" smtClean="0"/>
              <a:t>‹#›</a:t>
            </a:fld>
            <a:endParaRPr lang="en-GB"/>
          </a:p>
        </p:txBody>
      </p:sp>
    </p:spTree>
    <p:extLst>
      <p:ext uri="{BB962C8B-B14F-4D97-AF65-F5344CB8AC3E}">
        <p14:creationId xmlns:p14="http://schemas.microsoft.com/office/powerpoint/2010/main" val="55590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87BE0F-BCC6-49EA-9DBE-163B18B4C5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F318ECF-058B-4BAC-BF72-28B054D019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C8601E-06A8-42A3-855C-D58C3BA99F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F55AA-A1AD-48AF-81D5-BC527FD3D0CE}" type="datetime1">
              <a:rPr lang="en-GB" smtClean="0"/>
              <a:t>02/02/2020</a:t>
            </a:fld>
            <a:endParaRPr lang="en-GB"/>
          </a:p>
        </p:txBody>
      </p:sp>
      <p:sp>
        <p:nvSpPr>
          <p:cNvPr id="5" name="Footer Placeholder 4">
            <a:extLst>
              <a:ext uri="{FF2B5EF4-FFF2-40B4-BE49-F238E27FC236}">
                <a16:creationId xmlns:a16="http://schemas.microsoft.com/office/drawing/2014/main" id="{FE08C3B8-1229-4096-B58B-3E47F2EC97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Objective: Explain why William of Normandy won the Battle of Hastings in 1066</a:t>
            </a:r>
          </a:p>
        </p:txBody>
      </p:sp>
      <p:sp>
        <p:nvSpPr>
          <p:cNvPr id="6" name="Slide Number Placeholder 5">
            <a:extLst>
              <a:ext uri="{FF2B5EF4-FFF2-40B4-BE49-F238E27FC236}">
                <a16:creationId xmlns:a16="http://schemas.microsoft.com/office/drawing/2014/main" id="{38308B82-0BDD-4346-AA56-0DBDFC6BD5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077F2-2A60-4E04-B197-42A8D2D86FB4}" type="slidenum">
              <a:rPr lang="en-GB" smtClean="0"/>
              <a:t>‹#›</a:t>
            </a:fld>
            <a:endParaRPr lang="en-GB"/>
          </a:p>
        </p:txBody>
      </p:sp>
    </p:spTree>
    <p:extLst>
      <p:ext uri="{BB962C8B-B14F-4D97-AF65-F5344CB8AC3E}">
        <p14:creationId xmlns:p14="http://schemas.microsoft.com/office/powerpoint/2010/main" val="1180123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zigjVCFzZ3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9A2F21E-AA2A-4495-8C06-95397039D58A}"/>
              </a:ext>
            </a:extLst>
          </p:cNvPr>
          <p:cNvSpPr>
            <a:spLocks noGrp="1"/>
          </p:cNvSpPr>
          <p:nvPr>
            <p:ph type="ftr" sz="quarter" idx="11"/>
          </p:nvPr>
        </p:nvSpPr>
        <p:spPr/>
        <p:txBody>
          <a:bodyPr/>
          <a:lstStyle/>
          <a:p>
            <a:r>
              <a:rPr lang="en-GB" dirty="0"/>
              <a:t>Objective: Explain why William of Normandy won the Battle of Hastings in 1066</a:t>
            </a:r>
          </a:p>
        </p:txBody>
      </p:sp>
      <p:sp>
        <p:nvSpPr>
          <p:cNvPr id="5" name="Slide Number Placeholder 4">
            <a:extLst>
              <a:ext uri="{FF2B5EF4-FFF2-40B4-BE49-F238E27FC236}">
                <a16:creationId xmlns:a16="http://schemas.microsoft.com/office/drawing/2014/main" id="{9D60B3AD-6AFA-462A-974F-88267D37FFD5}"/>
              </a:ext>
            </a:extLst>
          </p:cNvPr>
          <p:cNvSpPr>
            <a:spLocks noGrp="1"/>
          </p:cNvSpPr>
          <p:nvPr>
            <p:ph type="sldNum" sz="quarter" idx="12"/>
          </p:nvPr>
        </p:nvSpPr>
        <p:spPr/>
        <p:txBody>
          <a:bodyPr/>
          <a:lstStyle/>
          <a:p>
            <a:fld id="{4DD077F2-2A60-4E04-B197-42A8D2D86FB4}" type="slidenum">
              <a:rPr lang="en-GB" smtClean="0"/>
              <a:t>1</a:t>
            </a:fld>
            <a:endParaRPr lang="en-GB"/>
          </a:p>
        </p:txBody>
      </p:sp>
      <p:sp>
        <p:nvSpPr>
          <p:cNvPr id="6" name="Rectangle 5">
            <a:extLst>
              <a:ext uri="{FF2B5EF4-FFF2-40B4-BE49-F238E27FC236}">
                <a16:creationId xmlns:a16="http://schemas.microsoft.com/office/drawing/2014/main" id="{1AA03029-13A5-47BB-97D6-C39D976FA175}"/>
              </a:ext>
            </a:extLst>
          </p:cNvPr>
          <p:cNvSpPr/>
          <p:nvPr/>
        </p:nvSpPr>
        <p:spPr>
          <a:xfrm>
            <a:off x="4512746" y="199033"/>
            <a:ext cx="3166508"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Do it now:</a:t>
            </a:r>
          </a:p>
        </p:txBody>
      </p:sp>
      <p:sp>
        <p:nvSpPr>
          <p:cNvPr id="7" name="Rectangle: Rounded Corners 6">
            <a:extLst>
              <a:ext uri="{FF2B5EF4-FFF2-40B4-BE49-F238E27FC236}">
                <a16:creationId xmlns:a16="http://schemas.microsoft.com/office/drawing/2014/main" id="{8C8207DA-0D8C-4756-B886-F3415BF449CC}"/>
              </a:ext>
            </a:extLst>
          </p:cNvPr>
          <p:cNvSpPr/>
          <p:nvPr/>
        </p:nvSpPr>
        <p:spPr>
          <a:xfrm>
            <a:off x="1140903" y="973124"/>
            <a:ext cx="2810312" cy="66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Harald Hardrada</a:t>
            </a:r>
          </a:p>
        </p:txBody>
      </p:sp>
      <p:sp>
        <p:nvSpPr>
          <p:cNvPr id="11" name="Rectangle: Rounded Corners 10">
            <a:extLst>
              <a:ext uri="{FF2B5EF4-FFF2-40B4-BE49-F238E27FC236}">
                <a16:creationId xmlns:a16="http://schemas.microsoft.com/office/drawing/2014/main" id="{32522E63-A6CF-4DDE-B211-0B44AE0DE1D9}"/>
              </a:ext>
            </a:extLst>
          </p:cNvPr>
          <p:cNvSpPr/>
          <p:nvPr/>
        </p:nvSpPr>
        <p:spPr>
          <a:xfrm>
            <a:off x="1128931" y="1981200"/>
            <a:ext cx="2810312" cy="66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 Edward the Confessor</a:t>
            </a:r>
          </a:p>
        </p:txBody>
      </p:sp>
      <p:sp>
        <p:nvSpPr>
          <p:cNvPr id="12" name="Rectangle: Rounded Corners 11">
            <a:extLst>
              <a:ext uri="{FF2B5EF4-FFF2-40B4-BE49-F238E27FC236}">
                <a16:creationId xmlns:a16="http://schemas.microsoft.com/office/drawing/2014/main" id="{CE84C673-4B3B-48F4-BD71-790E5D12CDFB}"/>
              </a:ext>
            </a:extLst>
          </p:cNvPr>
          <p:cNvSpPr/>
          <p:nvPr/>
        </p:nvSpPr>
        <p:spPr>
          <a:xfrm>
            <a:off x="1140903" y="3019178"/>
            <a:ext cx="2810312" cy="66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 The Witan</a:t>
            </a:r>
          </a:p>
        </p:txBody>
      </p:sp>
      <p:sp>
        <p:nvSpPr>
          <p:cNvPr id="13" name="Rectangle: Rounded Corners 12">
            <a:extLst>
              <a:ext uri="{FF2B5EF4-FFF2-40B4-BE49-F238E27FC236}">
                <a16:creationId xmlns:a16="http://schemas.microsoft.com/office/drawing/2014/main" id="{504A6542-BBD6-4C14-984F-A9BD1C84A64D}"/>
              </a:ext>
            </a:extLst>
          </p:cNvPr>
          <p:cNvSpPr/>
          <p:nvPr/>
        </p:nvSpPr>
        <p:spPr>
          <a:xfrm>
            <a:off x="1152525" y="4082556"/>
            <a:ext cx="2810312" cy="66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 Oath</a:t>
            </a:r>
          </a:p>
        </p:txBody>
      </p:sp>
      <p:sp>
        <p:nvSpPr>
          <p:cNvPr id="14" name="Rectangle: Rounded Corners 13">
            <a:extLst>
              <a:ext uri="{FF2B5EF4-FFF2-40B4-BE49-F238E27FC236}">
                <a16:creationId xmlns:a16="http://schemas.microsoft.com/office/drawing/2014/main" id="{B4CD2C51-18E4-4998-9E36-92DE4672ABCC}"/>
              </a:ext>
            </a:extLst>
          </p:cNvPr>
          <p:cNvSpPr/>
          <p:nvPr/>
        </p:nvSpPr>
        <p:spPr>
          <a:xfrm>
            <a:off x="1140903" y="5128484"/>
            <a:ext cx="2810312" cy="66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 Tostig</a:t>
            </a:r>
          </a:p>
        </p:txBody>
      </p:sp>
      <p:sp>
        <p:nvSpPr>
          <p:cNvPr id="15" name="Rectangle: Rounded Corners 14">
            <a:extLst>
              <a:ext uri="{FF2B5EF4-FFF2-40B4-BE49-F238E27FC236}">
                <a16:creationId xmlns:a16="http://schemas.microsoft.com/office/drawing/2014/main" id="{B1B97B9B-6BC4-4BB2-ABFD-6546D03AED3F}"/>
              </a:ext>
            </a:extLst>
          </p:cNvPr>
          <p:cNvSpPr/>
          <p:nvPr/>
        </p:nvSpPr>
        <p:spPr>
          <a:xfrm>
            <a:off x="8543488" y="933786"/>
            <a:ext cx="2810312" cy="66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 King of England who died in January 1066</a:t>
            </a:r>
          </a:p>
        </p:txBody>
      </p:sp>
      <p:sp>
        <p:nvSpPr>
          <p:cNvPr id="16" name="Rectangle: Rounded Corners 15">
            <a:extLst>
              <a:ext uri="{FF2B5EF4-FFF2-40B4-BE49-F238E27FC236}">
                <a16:creationId xmlns:a16="http://schemas.microsoft.com/office/drawing/2014/main" id="{F5D93C0A-E319-45B8-BAE7-405E0571E63F}"/>
              </a:ext>
            </a:extLst>
          </p:cNvPr>
          <p:cNvSpPr/>
          <p:nvPr/>
        </p:nvSpPr>
        <p:spPr>
          <a:xfrm>
            <a:off x="8543488" y="1965376"/>
            <a:ext cx="2810312" cy="808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 A serious promise, often made to God by religious people.</a:t>
            </a:r>
          </a:p>
        </p:txBody>
      </p:sp>
      <p:sp>
        <p:nvSpPr>
          <p:cNvPr id="17" name="Rectangle: Rounded Corners 16">
            <a:extLst>
              <a:ext uri="{FF2B5EF4-FFF2-40B4-BE49-F238E27FC236}">
                <a16:creationId xmlns:a16="http://schemas.microsoft.com/office/drawing/2014/main" id="{0435EDFF-0261-4506-B391-1FFFD8535C9F}"/>
              </a:ext>
            </a:extLst>
          </p:cNvPr>
          <p:cNvSpPr/>
          <p:nvPr/>
        </p:nvSpPr>
        <p:spPr>
          <a:xfrm>
            <a:off x="8538332" y="3123237"/>
            <a:ext cx="2810312" cy="66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 Brother of Harold Godwinson.</a:t>
            </a:r>
          </a:p>
        </p:txBody>
      </p:sp>
      <p:sp>
        <p:nvSpPr>
          <p:cNvPr id="18" name="Rectangle: Rounded Corners 17">
            <a:extLst>
              <a:ext uri="{FF2B5EF4-FFF2-40B4-BE49-F238E27FC236}">
                <a16:creationId xmlns:a16="http://schemas.microsoft.com/office/drawing/2014/main" id="{212E3E70-55DD-407D-AFBE-93FC545DEA79}"/>
              </a:ext>
            </a:extLst>
          </p:cNvPr>
          <p:cNvSpPr/>
          <p:nvPr/>
        </p:nvSpPr>
        <p:spPr>
          <a:xfrm>
            <a:off x="8538332" y="4160736"/>
            <a:ext cx="2810312" cy="819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 King of Norway. Defeated at the Battle of Stamford Bridge.</a:t>
            </a:r>
          </a:p>
        </p:txBody>
      </p:sp>
      <p:sp>
        <p:nvSpPr>
          <p:cNvPr id="19" name="Rectangle: Rounded Corners 18">
            <a:extLst>
              <a:ext uri="{FF2B5EF4-FFF2-40B4-BE49-F238E27FC236}">
                <a16:creationId xmlns:a16="http://schemas.microsoft.com/office/drawing/2014/main" id="{84257AFC-59B9-4290-B978-15AD8975FA60}"/>
              </a:ext>
            </a:extLst>
          </p:cNvPr>
          <p:cNvSpPr/>
          <p:nvPr/>
        </p:nvSpPr>
        <p:spPr>
          <a:xfrm>
            <a:off x="8538332" y="5312688"/>
            <a:ext cx="2810312" cy="819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 A council whose job it was to advise the King of England.</a:t>
            </a:r>
          </a:p>
        </p:txBody>
      </p:sp>
      <p:cxnSp>
        <p:nvCxnSpPr>
          <p:cNvPr id="21" name="Straight Arrow Connector 20">
            <a:extLst>
              <a:ext uri="{FF2B5EF4-FFF2-40B4-BE49-F238E27FC236}">
                <a16:creationId xmlns:a16="http://schemas.microsoft.com/office/drawing/2014/main" id="{911385EE-B2E9-4C60-A4EA-30D56A5BC667}"/>
              </a:ext>
            </a:extLst>
          </p:cNvPr>
          <p:cNvCxnSpPr>
            <a:cxnSpLocks/>
          </p:cNvCxnSpPr>
          <p:nvPr/>
        </p:nvCxnSpPr>
        <p:spPr>
          <a:xfrm>
            <a:off x="4098459" y="1238290"/>
            <a:ext cx="4219138" cy="3532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311132C-6D1B-41F0-A47F-264D3EA67B12}"/>
              </a:ext>
            </a:extLst>
          </p:cNvPr>
          <p:cNvCxnSpPr>
            <a:cxnSpLocks/>
          </p:cNvCxnSpPr>
          <p:nvPr/>
        </p:nvCxnSpPr>
        <p:spPr>
          <a:xfrm flipV="1">
            <a:off x="4137782" y="1195388"/>
            <a:ext cx="4219138" cy="123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FF69828-B915-4E3D-83CD-FD181F0B3194}"/>
              </a:ext>
            </a:extLst>
          </p:cNvPr>
          <p:cNvCxnSpPr/>
          <p:nvPr/>
        </p:nvCxnSpPr>
        <p:spPr>
          <a:xfrm>
            <a:off x="4193883" y="3301330"/>
            <a:ext cx="4143375" cy="2419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9D4745E-6619-45B2-8A5A-17E0A7803504}"/>
              </a:ext>
            </a:extLst>
          </p:cNvPr>
          <p:cNvCxnSpPr>
            <a:cxnSpLocks/>
          </p:cNvCxnSpPr>
          <p:nvPr/>
        </p:nvCxnSpPr>
        <p:spPr>
          <a:xfrm flipV="1">
            <a:off x="4067175" y="2188493"/>
            <a:ext cx="4323913" cy="2419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0FFE5E9-C73E-4F0F-92B1-0B34DCA77F6E}"/>
              </a:ext>
            </a:extLst>
          </p:cNvPr>
          <p:cNvCxnSpPr/>
          <p:nvPr/>
        </p:nvCxnSpPr>
        <p:spPr>
          <a:xfrm flipV="1">
            <a:off x="4038600" y="3195937"/>
            <a:ext cx="4400550" cy="2333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22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9F56E-8A30-4858-AA41-29D057CA342A}"/>
              </a:ext>
            </a:extLst>
          </p:cNvPr>
          <p:cNvSpPr>
            <a:spLocks noGrp="1"/>
          </p:cNvSpPr>
          <p:nvPr>
            <p:ph type="title"/>
          </p:nvPr>
        </p:nvSpPr>
        <p:spPr>
          <a:solidFill>
            <a:schemeClr val="accent6">
              <a:lumMod val="40000"/>
              <a:lumOff val="60000"/>
            </a:schemeClr>
          </a:solidFill>
        </p:spPr>
        <p:txBody>
          <a:bodyPr/>
          <a:lstStyle/>
          <a:p>
            <a:r>
              <a:rPr lang="en-GB" b="1" dirty="0"/>
              <a:t>What is wrong with this paragraph?</a:t>
            </a:r>
          </a:p>
        </p:txBody>
      </p:sp>
      <p:sp>
        <p:nvSpPr>
          <p:cNvPr id="3" name="Content Placeholder 2">
            <a:extLst>
              <a:ext uri="{FF2B5EF4-FFF2-40B4-BE49-F238E27FC236}">
                <a16:creationId xmlns:a16="http://schemas.microsoft.com/office/drawing/2014/main" id="{268F7F69-EED6-451A-9234-B2430C992269}"/>
              </a:ext>
            </a:extLst>
          </p:cNvPr>
          <p:cNvSpPr>
            <a:spLocks noGrp="1"/>
          </p:cNvSpPr>
          <p:nvPr>
            <p:ph idx="1"/>
          </p:nvPr>
        </p:nvSpPr>
        <p:spPr/>
        <p:txBody>
          <a:bodyPr>
            <a:normAutofit lnSpcReduction="10000"/>
          </a:bodyPr>
          <a:lstStyle/>
          <a:p>
            <a:pPr marL="0" indent="0">
              <a:buNone/>
            </a:pPr>
            <a:r>
              <a:rPr lang="en-GB" dirty="0"/>
              <a:t>An important reason that William was able to achieve victory at Hastings was his strong leadership. He planned ahead and did not leave things to chance; even before the battle he persuaded the Pope to back his invasion of England. He was fearless which is shown when he took his helmet off to show his troops that he was still alive, and he was able to adapt his tactics as the battle went on. All of these things show the leadership skills that helped him to defeat the Anglo-Saxons.</a:t>
            </a:r>
          </a:p>
          <a:p>
            <a:pPr marL="0" indent="0">
              <a:buNone/>
            </a:pPr>
            <a:endParaRPr lang="en-GB" dirty="0"/>
          </a:p>
          <a:p>
            <a:pPr marL="0" indent="0">
              <a:buNone/>
            </a:pPr>
            <a:r>
              <a:rPr lang="en-GB" dirty="0"/>
              <a:t>It is just description. The paragraph is a list of facts which are accurate, but there is no </a:t>
            </a:r>
            <a:r>
              <a:rPr lang="en-GB" dirty="0">
                <a:highlight>
                  <a:srgbClr val="FFFF00"/>
                </a:highlight>
              </a:rPr>
              <a:t>EXPLANATION</a:t>
            </a:r>
            <a:r>
              <a:rPr lang="en-GB" dirty="0"/>
              <a:t> of how this helped William to win the Battle of Hastings.</a:t>
            </a:r>
          </a:p>
        </p:txBody>
      </p:sp>
      <p:sp>
        <p:nvSpPr>
          <p:cNvPr id="4" name="Footer Placeholder 3">
            <a:extLst>
              <a:ext uri="{FF2B5EF4-FFF2-40B4-BE49-F238E27FC236}">
                <a16:creationId xmlns:a16="http://schemas.microsoft.com/office/drawing/2014/main" id="{BE8B95C3-FE92-4A17-873E-2168E8AC40BB}"/>
              </a:ext>
            </a:extLst>
          </p:cNvPr>
          <p:cNvSpPr>
            <a:spLocks noGrp="1"/>
          </p:cNvSpPr>
          <p:nvPr>
            <p:ph type="ftr" sz="quarter" idx="11"/>
          </p:nvPr>
        </p:nvSpPr>
        <p:spPr/>
        <p:txBody>
          <a:bodyPr/>
          <a:lstStyle/>
          <a:p>
            <a:r>
              <a:rPr lang="en-GB"/>
              <a:t>Objective: Explain why William of Normandy won the Battle of Hastings in 1066</a:t>
            </a:r>
          </a:p>
        </p:txBody>
      </p:sp>
      <p:sp>
        <p:nvSpPr>
          <p:cNvPr id="5" name="Slide Number Placeholder 4">
            <a:extLst>
              <a:ext uri="{FF2B5EF4-FFF2-40B4-BE49-F238E27FC236}">
                <a16:creationId xmlns:a16="http://schemas.microsoft.com/office/drawing/2014/main" id="{A30D27CC-55CA-4F24-B593-F1BFF09E692E}"/>
              </a:ext>
            </a:extLst>
          </p:cNvPr>
          <p:cNvSpPr>
            <a:spLocks noGrp="1"/>
          </p:cNvSpPr>
          <p:nvPr>
            <p:ph type="sldNum" sz="quarter" idx="12"/>
          </p:nvPr>
        </p:nvSpPr>
        <p:spPr/>
        <p:txBody>
          <a:bodyPr/>
          <a:lstStyle/>
          <a:p>
            <a:fld id="{4DD077F2-2A60-4E04-B197-42A8D2D86FB4}" type="slidenum">
              <a:rPr lang="en-GB" smtClean="0"/>
              <a:t>10</a:t>
            </a:fld>
            <a:endParaRPr lang="en-GB"/>
          </a:p>
        </p:txBody>
      </p:sp>
    </p:spTree>
    <p:extLst>
      <p:ext uri="{BB962C8B-B14F-4D97-AF65-F5344CB8AC3E}">
        <p14:creationId xmlns:p14="http://schemas.microsoft.com/office/powerpoint/2010/main" val="252928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0E370-E848-4984-BBA7-55AD006D33C5}"/>
              </a:ext>
            </a:extLst>
          </p:cNvPr>
          <p:cNvSpPr>
            <a:spLocks noGrp="1"/>
          </p:cNvSpPr>
          <p:nvPr>
            <p:ph type="title"/>
          </p:nvPr>
        </p:nvSpPr>
        <p:spPr>
          <a:solidFill>
            <a:schemeClr val="accent6">
              <a:lumMod val="40000"/>
              <a:lumOff val="60000"/>
            </a:schemeClr>
          </a:solidFill>
        </p:spPr>
        <p:txBody>
          <a:bodyPr/>
          <a:lstStyle/>
          <a:p>
            <a:r>
              <a:rPr lang="en-GB" b="1" dirty="0"/>
              <a:t>This paragraph is better because…</a:t>
            </a:r>
          </a:p>
        </p:txBody>
      </p:sp>
      <p:sp>
        <p:nvSpPr>
          <p:cNvPr id="3" name="Content Placeholder 2">
            <a:extLst>
              <a:ext uri="{FF2B5EF4-FFF2-40B4-BE49-F238E27FC236}">
                <a16:creationId xmlns:a16="http://schemas.microsoft.com/office/drawing/2014/main" id="{2031B8D6-F86B-4E92-96C6-17720BB14DC7}"/>
              </a:ext>
            </a:extLst>
          </p:cNvPr>
          <p:cNvSpPr>
            <a:spLocks noGrp="1"/>
          </p:cNvSpPr>
          <p:nvPr>
            <p:ph idx="1"/>
          </p:nvPr>
        </p:nvSpPr>
        <p:spPr>
          <a:xfrm>
            <a:off x="2348917" y="2187574"/>
            <a:ext cx="7516536" cy="4351338"/>
          </a:xfrm>
        </p:spPr>
        <p:txBody>
          <a:bodyPr/>
          <a:lstStyle/>
          <a:p>
            <a:pPr marL="0" indent="0">
              <a:buNone/>
            </a:pPr>
            <a:r>
              <a:rPr lang="en-GB" dirty="0">
                <a:highlight>
                  <a:srgbClr val="FFFF00"/>
                </a:highlight>
              </a:rPr>
              <a:t>An important reason that William was able to achieve victory at Hastings was his strong leadership. </a:t>
            </a:r>
            <a:r>
              <a:rPr lang="en-GB" dirty="0">
                <a:highlight>
                  <a:srgbClr val="00FFFF"/>
                </a:highlight>
              </a:rPr>
              <a:t>For example, he gained the support of the Pope before the invasion of England. </a:t>
            </a:r>
            <a:r>
              <a:rPr lang="en-GB" dirty="0">
                <a:highlight>
                  <a:srgbClr val="FF00FF"/>
                </a:highlight>
              </a:rPr>
              <a:t>This shows that he understood the importance of religion and wanted to make his soldiers feel that God was on their side. His hope was that this would inspire them to fight harder which may well have contributed to his victory at Hastings. Furthermore…</a:t>
            </a:r>
          </a:p>
        </p:txBody>
      </p:sp>
      <p:sp>
        <p:nvSpPr>
          <p:cNvPr id="4" name="Footer Placeholder 3">
            <a:extLst>
              <a:ext uri="{FF2B5EF4-FFF2-40B4-BE49-F238E27FC236}">
                <a16:creationId xmlns:a16="http://schemas.microsoft.com/office/drawing/2014/main" id="{923D1827-4B3B-4FB8-9DDB-29431430784C}"/>
              </a:ext>
            </a:extLst>
          </p:cNvPr>
          <p:cNvSpPr>
            <a:spLocks noGrp="1"/>
          </p:cNvSpPr>
          <p:nvPr>
            <p:ph type="ftr" sz="quarter" idx="11"/>
          </p:nvPr>
        </p:nvSpPr>
        <p:spPr/>
        <p:txBody>
          <a:bodyPr/>
          <a:lstStyle/>
          <a:p>
            <a:r>
              <a:rPr lang="en-GB"/>
              <a:t>Objective: Explain why William of Normandy won the Battle of Hastings in 1066</a:t>
            </a:r>
          </a:p>
        </p:txBody>
      </p:sp>
      <p:sp>
        <p:nvSpPr>
          <p:cNvPr id="5" name="Slide Number Placeholder 4">
            <a:extLst>
              <a:ext uri="{FF2B5EF4-FFF2-40B4-BE49-F238E27FC236}">
                <a16:creationId xmlns:a16="http://schemas.microsoft.com/office/drawing/2014/main" id="{8F89ED48-6728-4150-813E-BC25B18AFFBB}"/>
              </a:ext>
            </a:extLst>
          </p:cNvPr>
          <p:cNvSpPr>
            <a:spLocks noGrp="1"/>
          </p:cNvSpPr>
          <p:nvPr>
            <p:ph type="sldNum" sz="quarter" idx="12"/>
          </p:nvPr>
        </p:nvSpPr>
        <p:spPr/>
        <p:txBody>
          <a:bodyPr/>
          <a:lstStyle/>
          <a:p>
            <a:fld id="{4DD077F2-2A60-4E04-B197-42A8D2D86FB4}" type="slidenum">
              <a:rPr lang="en-GB" smtClean="0"/>
              <a:t>11</a:t>
            </a:fld>
            <a:endParaRPr lang="en-GB"/>
          </a:p>
        </p:txBody>
      </p:sp>
      <p:sp>
        <p:nvSpPr>
          <p:cNvPr id="6" name="TextBox 5">
            <a:extLst>
              <a:ext uri="{FF2B5EF4-FFF2-40B4-BE49-F238E27FC236}">
                <a16:creationId xmlns:a16="http://schemas.microsoft.com/office/drawing/2014/main" id="{2BB1722F-CA6B-4F64-A719-E2B067F8B35E}"/>
              </a:ext>
            </a:extLst>
          </p:cNvPr>
          <p:cNvSpPr txBox="1"/>
          <p:nvPr/>
        </p:nvSpPr>
        <p:spPr>
          <a:xfrm>
            <a:off x="215318" y="2103638"/>
            <a:ext cx="1963024" cy="1323439"/>
          </a:xfrm>
          <a:prstGeom prst="rect">
            <a:avLst/>
          </a:prstGeom>
          <a:solidFill>
            <a:srgbClr val="FFFF00"/>
          </a:solidFill>
          <a:ln>
            <a:solidFill>
              <a:schemeClr val="accent1"/>
            </a:solidFill>
          </a:ln>
        </p:spPr>
        <p:txBody>
          <a:bodyPr wrap="square" rtlCol="0">
            <a:spAutoFit/>
          </a:bodyPr>
          <a:lstStyle/>
          <a:p>
            <a:r>
              <a:rPr lang="en-GB" sz="2000" dirty="0"/>
              <a:t>The overall point is identified: William was a good leader.</a:t>
            </a:r>
          </a:p>
        </p:txBody>
      </p:sp>
      <p:cxnSp>
        <p:nvCxnSpPr>
          <p:cNvPr id="8" name="Straight Arrow Connector 7">
            <a:extLst>
              <a:ext uri="{FF2B5EF4-FFF2-40B4-BE49-F238E27FC236}">
                <a16:creationId xmlns:a16="http://schemas.microsoft.com/office/drawing/2014/main" id="{9E32BF88-8524-4055-9C11-36CD55F94082}"/>
              </a:ext>
            </a:extLst>
          </p:cNvPr>
          <p:cNvCxnSpPr/>
          <p:nvPr/>
        </p:nvCxnSpPr>
        <p:spPr>
          <a:xfrm flipV="1">
            <a:off x="2013358" y="2583809"/>
            <a:ext cx="520117" cy="293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B57F63D-D20A-4292-896E-31EED43F33D9}"/>
              </a:ext>
            </a:extLst>
          </p:cNvPr>
          <p:cNvSpPr txBox="1"/>
          <p:nvPr/>
        </p:nvSpPr>
        <p:spPr>
          <a:xfrm>
            <a:off x="10142290" y="2583809"/>
            <a:ext cx="1798040" cy="2585323"/>
          </a:xfrm>
          <a:prstGeom prst="rect">
            <a:avLst/>
          </a:prstGeom>
          <a:solidFill>
            <a:srgbClr val="00FFFF"/>
          </a:solidFill>
          <a:ln>
            <a:solidFill>
              <a:schemeClr val="accent1">
                <a:lumMod val="75000"/>
              </a:schemeClr>
            </a:solidFill>
          </a:ln>
        </p:spPr>
        <p:txBody>
          <a:bodyPr wrap="square" rtlCol="0">
            <a:spAutoFit/>
          </a:bodyPr>
          <a:lstStyle/>
          <a:p>
            <a:r>
              <a:rPr lang="en-GB" dirty="0">
                <a:highlight>
                  <a:srgbClr val="00FFFF"/>
                </a:highlight>
              </a:rPr>
              <a:t>A specific example is given that supports the overall point. This is an example of William making a clever decision as leader.</a:t>
            </a:r>
          </a:p>
        </p:txBody>
      </p:sp>
      <p:cxnSp>
        <p:nvCxnSpPr>
          <p:cNvPr id="11" name="Straight Arrow Connector 10">
            <a:extLst>
              <a:ext uri="{FF2B5EF4-FFF2-40B4-BE49-F238E27FC236}">
                <a16:creationId xmlns:a16="http://schemas.microsoft.com/office/drawing/2014/main" id="{B975F2A8-8B24-431C-ADD4-31911B528057}"/>
              </a:ext>
            </a:extLst>
          </p:cNvPr>
          <p:cNvCxnSpPr/>
          <p:nvPr/>
        </p:nvCxnSpPr>
        <p:spPr>
          <a:xfrm flipH="1" flipV="1">
            <a:off x="9610725" y="3362325"/>
            <a:ext cx="531565"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131EA54-A812-409F-8E35-81DC40B79CF1}"/>
              </a:ext>
            </a:extLst>
          </p:cNvPr>
          <p:cNvSpPr txBox="1"/>
          <p:nvPr/>
        </p:nvSpPr>
        <p:spPr>
          <a:xfrm>
            <a:off x="247475" y="3533775"/>
            <a:ext cx="1963024" cy="3139321"/>
          </a:xfrm>
          <a:prstGeom prst="rect">
            <a:avLst/>
          </a:prstGeom>
          <a:solidFill>
            <a:srgbClr val="FF00FF"/>
          </a:solidFill>
          <a:ln>
            <a:solidFill>
              <a:schemeClr val="accent1"/>
            </a:solidFill>
          </a:ln>
        </p:spPr>
        <p:txBody>
          <a:bodyPr wrap="square" rtlCol="0">
            <a:spAutoFit/>
          </a:bodyPr>
          <a:lstStyle/>
          <a:p>
            <a:r>
              <a:rPr lang="en-GB" dirty="0"/>
              <a:t>This is the explanation. It connects the overall point and the specific example with the question, explaining how those things helped William to win the battle.</a:t>
            </a:r>
          </a:p>
        </p:txBody>
      </p:sp>
      <p:cxnSp>
        <p:nvCxnSpPr>
          <p:cNvPr id="15" name="Straight Arrow Connector 14">
            <a:extLst>
              <a:ext uri="{FF2B5EF4-FFF2-40B4-BE49-F238E27FC236}">
                <a16:creationId xmlns:a16="http://schemas.microsoft.com/office/drawing/2014/main" id="{63046F32-4A9F-477E-97DE-6269ACA88B69}"/>
              </a:ext>
            </a:extLst>
          </p:cNvPr>
          <p:cNvCxnSpPr/>
          <p:nvPr/>
        </p:nvCxnSpPr>
        <p:spPr>
          <a:xfrm flipV="1">
            <a:off x="2013358" y="4581525"/>
            <a:ext cx="520117"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61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811D-03CA-49AC-9806-1A99335AA0A8}"/>
              </a:ext>
            </a:extLst>
          </p:cNvPr>
          <p:cNvSpPr>
            <a:spLocks noGrp="1"/>
          </p:cNvSpPr>
          <p:nvPr>
            <p:ph type="title"/>
          </p:nvPr>
        </p:nvSpPr>
        <p:spPr>
          <a:solidFill>
            <a:schemeClr val="accent6">
              <a:lumMod val="40000"/>
              <a:lumOff val="60000"/>
            </a:schemeClr>
          </a:solidFill>
        </p:spPr>
        <p:txBody>
          <a:bodyPr/>
          <a:lstStyle/>
          <a:p>
            <a:r>
              <a:rPr lang="en-GB" b="1" dirty="0"/>
              <a:t>Your turn…</a:t>
            </a:r>
          </a:p>
        </p:txBody>
      </p:sp>
      <p:sp>
        <p:nvSpPr>
          <p:cNvPr id="3" name="Content Placeholder 2">
            <a:extLst>
              <a:ext uri="{FF2B5EF4-FFF2-40B4-BE49-F238E27FC236}">
                <a16:creationId xmlns:a16="http://schemas.microsoft.com/office/drawing/2014/main" id="{EB1A1940-01BA-4F83-AF54-9A1888A13F3B}"/>
              </a:ext>
            </a:extLst>
          </p:cNvPr>
          <p:cNvSpPr>
            <a:spLocks noGrp="1"/>
          </p:cNvSpPr>
          <p:nvPr>
            <p:ph idx="1"/>
          </p:nvPr>
        </p:nvSpPr>
        <p:spPr/>
        <p:txBody>
          <a:bodyPr>
            <a:normAutofit lnSpcReduction="10000"/>
          </a:bodyPr>
          <a:lstStyle/>
          <a:p>
            <a:pPr marL="0" indent="0">
              <a:buNone/>
            </a:pPr>
            <a:r>
              <a:rPr lang="en-GB" dirty="0"/>
              <a:t>Make an overall point about why William won the battle (think about the categories you’ve divided your more detailed reasons into).</a:t>
            </a:r>
          </a:p>
          <a:p>
            <a:pPr marL="0" indent="0">
              <a:buNone/>
            </a:pPr>
            <a:r>
              <a:rPr lang="en-GB" i="1" dirty="0">
                <a:solidFill>
                  <a:srgbClr val="0070C0"/>
                </a:solidFill>
              </a:rPr>
              <a:t>One important reason William won the Battle of Hastings was…</a:t>
            </a:r>
          </a:p>
          <a:p>
            <a:pPr marL="0" indent="0">
              <a:buNone/>
            </a:pPr>
            <a:endParaRPr lang="en-GB" dirty="0"/>
          </a:p>
          <a:p>
            <a:pPr marL="0" indent="0">
              <a:buNone/>
            </a:pPr>
            <a:r>
              <a:rPr lang="en-GB" dirty="0"/>
              <a:t>Support your overall point with a specific fact(s).</a:t>
            </a:r>
          </a:p>
          <a:p>
            <a:pPr marL="0" indent="0">
              <a:buNone/>
            </a:pPr>
            <a:r>
              <a:rPr lang="en-GB" i="1" dirty="0">
                <a:solidFill>
                  <a:srgbClr val="0070C0"/>
                </a:solidFill>
              </a:rPr>
              <a:t>For example…</a:t>
            </a:r>
          </a:p>
          <a:p>
            <a:pPr marL="0" indent="0">
              <a:buNone/>
            </a:pPr>
            <a:endParaRPr lang="en-GB" dirty="0"/>
          </a:p>
          <a:p>
            <a:pPr marL="0" indent="0">
              <a:buNone/>
            </a:pPr>
            <a:r>
              <a:rPr lang="en-GB" dirty="0"/>
              <a:t>Explain how those things helped William to achieve victory.</a:t>
            </a:r>
          </a:p>
          <a:p>
            <a:pPr marL="0" indent="0">
              <a:buNone/>
            </a:pPr>
            <a:r>
              <a:rPr lang="en-GB" i="1" dirty="0">
                <a:solidFill>
                  <a:srgbClr val="0070C0"/>
                </a:solidFill>
              </a:rPr>
              <a:t>This helped William to win the battle because…</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4" name="Footer Placeholder 3">
            <a:extLst>
              <a:ext uri="{FF2B5EF4-FFF2-40B4-BE49-F238E27FC236}">
                <a16:creationId xmlns:a16="http://schemas.microsoft.com/office/drawing/2014/main" id="{30146BDC-52F0-4BB0-BB11-ED144F08B276}"/>
              </a:ext>
            </a:extLst>
          </p:cNvPr>
          <p:cNvSpPr>
            <a:spLocks noGrp="1"/>
          </p:cNvSpPr>
          <p:nvPr>
            <p:ph type="ftr" sz="quarter" idx="11"/>
          </p:nvPr>
        </p:nvSpPr>
        <p:spPr/>
        <p:txBody>
          <a:bodyPr/>
          <a:lstStyle/>
          <a:p>
            <a:r>
              <a:rPr lang="en-GB"/>
              <a:t>Objective: Explain why William of Normandy won the Battle of Hastings in 1066</a:t>
            </a:r>
          </a:p>
        </p:txBody>
      </p:sp>
      <p:sp>
        <p:nvSpPr>
          <p:cNvPr id="5" name="Slide Number Placeholder 4">
            <a:extLst>
              <a:ext uri="{FF2B5EF4-FFF2-40B4-BE49-F238E27FC236}">
                <a16:creationId xmlns:a16="http://schemas.microsoft.com/office/drawing/2014/main" id="{FDEA3014-E39A-47DE-9ACC-B392395C17DA}"/>
              </a:ext>
            </a:extLst>
          </p:cNvPr>
          <p:cNvSpPr>
            <a:spLocks noGrp="1"/>
          </p:cNvSpPr>
          <p:nvPr>
            <p:ph type="sldNum" sz="quarter" idx="12"/>
          </p:nvPr>
        </p:nvSpPr>
        <p:spPr/>
        <p:txBody>
          <a:bodyPr/>
          <a:lstStyle/>
          <a:p>
            <a:fld id="{4DD077F2-2A60-4E04-B197-42A8D2D86FB4}" type="slidenum">
              <a:rPr lang="en-GB" smtClean="0"/>
              <a:t>12</a:t>
            </a:fld>
            <a:endParaRPr lang="en-GB"/>
          </a:p>
        </p:txBody>
      </p:sp>
    </p:spTree>
    <p:extLst>
      <p:ext uri="{BB962C8B-B14F-4D97-AF65-F5344CB8AC3E}">
        <p14:creationId xmlns:p14="http://schemas.microsoft.com/office/powerpoint/2010/main" val="3903558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BBF8-AF33-45CC-89D8-8ED0F06316DB}"/>
              </a:ext>
            </a:extLst>
          </p:cNvPr>
          <p:cNvSpPr>
            <a:spLocks noGrp="1"/>
          </p:cNvSpPr>
          <p:nvPr>
            <p:ph type="title"/>
          </p:nvPr>
        </p:nvSpPr>
        <p:spPr>
          <a:solidFill>
            <a:schemeClr val="accent6">
              <a:lumMod val="40000"/>
              <a:lumOff val="60000"/>
            </a:schemeClr>
          </a:solidFill>
        </p:spPr>
        <p:txBody>
          <a:bodyPr/>
          <a:lstStyle/>
          <a:p>
            <a:r>
              <a:rPr lang="en-GB" b="1" dirty="0"/>
              <a:t>Peer assessment</a:t>
            </a:r>
          </a:p>
        </p:txBody>
      </p:sp>
      <p:sp>
        <p:nvSpPr>
          <p:cNvPr id="3" name="Content Placeholder 2">
            <a:extLst>
              <a:ext uri="{FF2B5EF4-FFF2-40B4-BE49-F238E27FC236}">
                <a16:creationId xmlns:a16="http://schemas.microsoft.com/office/drawing/2014/main" id="{06C7BE1B-B2E7-472A-9E1D-4ED65DAA657B}"/>
              </a:ext>
            </a:extLst>
          </p:cNvPr>
          <p:cNvSpPr>
            <a:spLocks noGrp="1"/>
          </p:cNvSpPr>
          <p:nvPr>
            <p:ph idx="1"/>
          </p:nvPr>
        </p:nvSpPr>
        <p:spPr>
          <a:solidFill>
            <a:schemeClr val="accent1">
              <a:lumMod val="40000"/>
              <a:lumOff val="60000"/>
            </a:schemeClr>
          </a:solidFill>
        </p:spPr>
        <p:txBody>
          <a:bodyPr/>
          <a:lstStyle/>
          <a:p>
            <a:r>
              <a:rPr lang="en-GB" dirty="0"/>
              <a:t>Has your partner given a reason William won the Battle of Hastings? </a:t>
            </a:r>
          </a:p>
          <a:p>
            <a:pPr marL="0" indent="0">
              <a:buNone/>
            </a:pPr>
            <a:endParaRPr lang="en-GB" dirty="0"/>
          </a:p>
          <a:p>
            <a:r>
              <a:rPr lang="en-GB" dirty="0"/>
              <a:t>Have they given an example of where this reason can be seen before or during the battle?</a:t>
            </a:r>
          </a:p>
          <a:p>
            <a:endParaRPr lang="en-GB" dirty="0"/>
          </a:p>
          <a:p>
            <a:r>
              <a:rPr lang="en-GB" dirty="0"/>
              <a:t>Have they explained how this helped William to win?</a:t>
            </a:r>
          </a:p>
          <a:p>
            <a:endParaRPr lang="en-GB" dirty="0"/>
          </a:p>
          <a:p>
            <a:r>
              <a:rPr lang="en-GB" dirty="0"/>
              <a:t>Have they said anything you disagree with? Why?</a:t>
            </a:r>
          </a:p>
        </p:txBody>
      </p:sp>
      <p:sp>
        <p:nvSpPr>
          <p:cNvPr id="4" name="Footer Placeholder 3">
            <a:extLst>
              <a:ext uri="{FF2B5EF4-FFF2-40B4-BE49-F238E27FC236}">
                <a16:creationId xmlns:a16="http://schemas.microsoft.com/office/drawing/2014/main" id="{A52911DB-A4EE-4892-90B1-101CB58AB0D9}"/>
              </a:ext>
            </a:extLst>
          </p:cNvPr>
          <p:cNvSpPr>
            <a:spLocks noGrp="1"/>
          </p:cNvSpPr>
          <p:nvPr>
            <p:ph type="ftr" sz="quarter" idx="11"/>
          </p:nvPr>
        </p:nvSpPr>
        <p:spPr/>
        <p:txBody>
          <a:bodyPr/>
          <a:lstStyle/>
          <a:p>
            <a:r>
              <a:rPr lang="en-GB"/>
              <a:t>Objective: Explain why William of Normandy won the Battle of Hastings in 1066</a:t>
            </a:r>
          </a:p>
        </p:txBody>
      </p:sp>
      <p:sp>
        <p:nvSpPr>
          <p:cNvPr id="5" name="Slide Number Placeholder 4">
            <a:extLst>
              <a:ext uri="{FF2B5EF4-FFF2-40B4-BE49-F238E27FC236}">
                <a16:creationId xmlns:a16="http://schemas.microsoft.com/office/drawing/2014/main" id="{AD9B2781-C8E3-4A68-B47F-7FA80BC3A1C5}"/>
              </a:ext>
            </a:extLst>
          </p:cNvPr>
          <p:cNvSpPr>
            <a:spLocks noGrp="1"/>
          </p:cNvSpPr>
          <p:nvPr>
            <p:ph type="sldNum" sz="quarter" idx="12"/>
          </p:nvPr>
        </p:nvSpPr>
        <p:spPr/>
        <p:txBody>
          <a:bodyPr/>
          <a:lstStyle/>
          <a:p>
            <a:fld id="{4DD077F2-2A60-4E04-B197-42A8D2D86FB4}" type="slidenum">
              <a:rPr lang="en-GB" smtClean="0"/>
              <a:t>13</a:t>
            </a:fld>
            <a:endParaRPr lang="en-GB"/>
          </a:p>
        </p:txBody>
      </p:sp>
    </p:spTree>
    <p:extLst>
      <p:ext uri="{BB962C8B-B14F-4D97-AF65-F5344CB8AC3E}">
        <p14:creationId xmlns:p14="http://schemas.microsoft.com/office/powerpoint/2010/main" val="396565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A5A063F-EBD6-4FED-89C9-0C245CCCA735}"/>
              </a:ext>
            </a:extLst>
          </p:cNvPr>
          <p:cNvSpPr>
            <a:spLocks noGrp="1"/>
          </p:cNvSpPr>
          <p:nvPr>
            <p:ph type="ftr" sz="quarter" idx="11"/>
          </p:nvPr>
        </p:nvSpPr>
        <p:spPr/>
        <p:txBody>
          <a:bodyPr/>
          <a:lstStyle/>
          <a:p>
            <a:r>
              <a:rPr lang="en-GB" dirty="0"/>
              <a:t>Objective: Explain why William of Normandy won the Battle of Hastings in 1066</a:t>
            </a:r>
          </a:p>
        </p:txBody>
      </p:sp>
      <p:sp>
        <p:nvSpPr>
          <p:cNvPr id="5" name="Slide Number Placeholder 4">
            <a:extLst>
              <a:ext uri="{FF2B5EF4-FFF2-40B4-BE49-F238E27FC236}">
                <a16:creationId xmlns:a16="http://schemas.microsoft.com/office/drawing/2014/main" id="{774D067A-5EA3-4F37-8415-14A06A38D6E8}"/>
              </a:ext>
            </a:extLst>
          </p:cNvPr>
          <p:cNvSpPr>
            <a:spLocks noGrp="1"/>
          </p:cNvSpPr>
          <p:nvPr>
            <p:ph type="sldNum" sz="quarter" idx="12"/>
          </p:nvPr>
        </p:nvSpPr>
        <p:spPr/>
        <p:txBody>
          <a:bodyPr/>
          <a:lstStyle/>
          <a:p>
            <a:fld id="{4DD077F2-2A60-4E04-B197-42A8D2D86FB4}" type="slidenum">
              <a:rPr lang="en-GB" smtClean="0"/>
              <a:t>2</a:t>
            </a:fld>
            <a:endParaRPr lang="en-GB" dirty="0"/>
          </a:p>
        </p:txBody>
      </p:sp>
      <p:sp>
        <p:nvSpPr>
          <p:cNvPr id="6" name="Rectangle 5">
            <a:extLst>
              <a:ext uri="{FF2B5EF4-FFF2-40B4-BE49-F238E27FC236}">
                <a16:creationId xmlns:a16="http://schemas.microsoft.com/office/drawing/2014/main" id="{B6340950-8476-4616-BCBC-06DD9CADFB75}"/>
              </a:ext>
            </a:extLst>
          </p:cNvPr>
          <p:cNvSpPr/>
          <p:nvPr/>
        </p:nvSpPr>
        <p:spPr>
          <a:xfrm>
            <a:off x="4512746" y="199033"/>
            <a:ext cx="3166508"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Do it now:</a:t>
            </a:r>
          </a:p>
        </p:txBody>
      </p:sp>
      <p:sp>
        <p:nvSpPr>
          <p:cNvPr id="7" name="TextBox 6">
            <a:extLst>
              <a:ext uri="{FF2B5EF4-FFF2-40B4-BE49-F238E27FC236}">
                <a16:creationId xmlns:a16="http://schemas.microsoft.com/office/drawing/2014/main" id="{222D35BF-CFF7-4B5F-817F-92FF751E238E}"/>
              </a:ext>
            </a:extLst>
          </p:cNvPr>
          <p:cNvSpPr txBox="1"/>
          <p:nvPr/>
        </p:nvSpPr>
        <p:spPr>
          <a:xfrm>
            <a:off x="547816" y="1122363"/>
            <a:ext cx="7286368" cy="5170646"/>
          </a:xfrm>
          <a:prstGeom prst="rect">
            <a:avLst/>
          </a:prstGeom>
          <a:solidFill>
            <a:schemeClr val="accent6">
              <a:lumMod val="40000"/>
              <a:lumOff val="60000"/>
            </a:schemeClr>
          </a:solidFill>
        </p:spPr>
        <p:txBody>
          <a:bodyPr wrap="square" rtlCol="0">
            <a:spAutoFit/>
          </a:bodyPr>
          <a:lstStyle/>
          <a:p>
            <a:pPr marL="342900" indent="-342900">
              <a:buAutoNum type="arabicPeriod"/>
            </a:pPr>
            <a:r>
              <a:rPr lang="en-GB" sz="2400" dirty="0"/>
              <a:t>What was the name of the King of England who died in January 1065?</a:t>
            </a:r>
          </a:p>
          <a:p>
            <a:pPr marL="342900" indent="-342900">
              <a:buAutoNum type="arabicPeriod"/>
            </a:pPr>
            <a:endParaRPr lang="en-GB" sz="2400" dirty="0"/>
          </a:p>
          <a:p>
            <a:pPr marL="342900" indent="-342900">
              <a:buAutoNum type="arabicPeriod"/>
            </a:pPr>
            <a:r>
              <a:rPr lang="en-GB" sz="2400" dirty="0"/>
              <a:t>Which English Earls were killed at the Battle of Fulford?</a:t>
            </a:r>
          </a:p>
          <a:p>
            <a:pPr marL="342900" indent="-342900">
              <a:buAutoNum type="arabicPeriod"/>
            </a:pPr>
            <a:endParaRPr lang="en-GB" sz="2400" dirty="0"/>
          </a:p>
          <a:p>
            <a:pPr marL="342900" indent="-342900">
              <a:buAutoNum type="arabicPeriod"/>
            </a:pPr>
            <a:r>
              <a:rPr lang="en-GB" sz="2400" dirty="0"/>
              <a:t>Which football club shares the name of where they play with a battle that took place in 1066?</a:t>
            </a:r>
          </a:p>
          <a:p>
            <a:pPr marL="342900" indent="-342900">
              <a:buAutoNum type="arabicPeriod"/>
            </a:pPr>
            <a:endParaRPr lang="en-GB" sz="2400" dirty="0"/>
          </a:p>
          <a:p>
            <a:pPr marL="342900" indent="-342900">
              <a:buAutoNum type="arabicPeriod"/>
            </a:pPr>
            <a:r>
              <a:rPr lang="en-GB" sz="2400" dirty="0"/>
              <a:t>Who betrayed his brother to fight for Harald Hardrada in 1066?</a:t>
            </a:r>
          </a:p>
          <a:p>
            <a:pPr marL="342900" indent="-342900">
              <a:buAutoNum type="arabicPeriod"/>
            </a:pPr>
            <a:endParaRPr lang="en-GB" sz="2400" dirty="0"/>
          </a:p>
          <a:p>
            <a:pPr marL="342900" indent="-342900">
              <a:buAutoNum type="arabicPeriod"/>
            </a:pPr>
            <a:r>
              <a:rPr lang="en-GB" sz="2400" dirty="0"/>
              <a:t>What are soldiers who fight on foot called?</a:t>
            </a:r>
            <a:endParaRPr lang="en-GB" dirty="0"/>
          </a:p>
          <a:p>
            <a:endParaRPr lang="en-GB" dirty="0"/>
          </a:p>
        </p:txBody>
      </p:sp>
      <p:sp>
        <p:nvSpPr>
          <p:cNvPr id="8" name="TextBox 7">
            <a:extLst>
              <a:ext uri="{FF2B5EF4-FFF2-40B4-BE49-F238E27FC236}">
                <a16:creationId xmlns:a16="http://schemas.microsoft.com/office/drawing/2014/main" id="{4FF95E7B-96DE-4D6C-BEA0-E9FD60F1B9EE}"/>
              </a:ext>
            </a:extLst>
          </p:cNvPr>
          <p:cNvSpPr txBox="1"/>
          <p:nvPr/>
        </p:nvSpPr>
        <p:spPr>
          <a:xfrm>
            <a:off x="8379941" y="1122363"/>
            <a:ext cx="3419174" cy="5216813"/>
          </a:xfrm>
          <a:prstGeom prst="rect">
            <a:avLst/>
          </a:prstGeom>
          <a:solidFill>
            <a:schemeClr val="accent5">
              <a:lumMod val="40000"/>
              <a:lumOff val="60000"/>
            </a:schemeClr>
          </a:solidFill>
          <a:ln>
            <a:solidFill>
              <a:srgbClr val="0070C0"/>
            </a:solidFill>
          </a:ln>
        </p:spPr>
        <p:txBody>
          <a:bodyPr wrap="square" rtlCol="0">
            <a:spAutoFit/>
          </a:bodyPr>
          <a:lstStyle/>
          <a:p>
            <a:pPr marL="342900" indent="-342900">
              <a:buAutoNum type="arabicPeriod"/>
            </a:pPr>
            <a:r>
              <a:rPr lang="en-GB" sz="2400" dirty="0"/>
              <a:t>Edward the Confessor</a:t>
            </a:r>
          </a:p>
          <a:p>
            <a:pPr marL="342900" indent="-342900">
              <a:buAutoNum type="arabicPeriod"/>
            </a:pPr>
            <a:endParaRPr lang="en-GB" sz="2400" dirty="0"/>
          </a:p>
          <a:p>
            <a:pPr marL="342900" indent="-342900">
              <a:buAutoNum type="arabicPeriod"/>
            </a:pPr>
            <a:endParaRPr lang="en-GB" sz="2400" dirty="0"/>
          </a:p>
          <a:p>
            <a:pPr marL="342900" indent="-342900">
              <a:buAutoNum type="arabicPeriod"/>
            </a:pPr>
            <a:r>
              <a:rPr lang="en-GB" sz="2400" dirty="0"/>
              <a:t>Edwin and </a:t>
            </a:r>
            <a:r>
              <a:rPr lang="en-GB" sz="2400" dirty="0" err="1"/>
              <a:t>Morcar</a:t>
            </a:r>
            <a:endParaRPr lang="en-GB" sz="2400" dirty="0"/>
          </a:p>
          <a:p>
            <a:pPr marL="342900" indent="-342900">
              <a:buAutoNum type="arabicPeriod"/>
            </a:pPr>
            <a:endParaRPr lang="en-GB" sz="2400" dirty="0"/>
          </a:p>
          <a:p>
            <a:pPr marL="342900" indent="-342900">
              <a:buAutoNum type="arabicPeriod"/>
            </a:pPr>
            <a:endParaRPr lang="en-GB" sz="2400" dirty="0"/>
          </a:p>
          <a:p>
            <a:pPr marL="342900" indent="-342900">
              <a:buAutoNum type="arabicPeriod"/>
            </a:pPr>
            <a:r>
              <a:rPr lang="en-GB" sz="2000" dirty="0"/>
              <a:t>Chelsea (Stamford Bridge; not in the same place as the battle!)</a:t>
            </a:r>
          </a:p>
          <a:p>
            <a:endParaRPr lang="en-GB" sz="2400" dirty="0"/>
          </a:p>
          <a:p>
            <a:r>
              <a:rPr lang="en-GB" sz="2400" dirty="0"/>
              <a:t>4. Tostig</a:t>
            </a:r>
          </a:p>
          <a:p>
            <a:endParaRPr lang="en-GB" sz="2400" dirty="0"/>
          </a:p>
          <a:p>
            <a:endParaRPr lang="en-GB" sz="2400" dirty="0"/>
          </a:p>
          <a:p>
            <a:r>
              <a:rPr lang="en-GB" sz="2400" dirty="0"/>
              <a:t>5. Infantry</a:t>
            </a:r>
          </a:p>
        </p:txBody>
      </p:sp>
    </p:spTree>
    <p:extLst>
      <p:ext uri="{BB962C8B-B14F-4D97-AF65-F5344CB8AC3E}">
        <p14:creationId xmlns:p14="http://schemas.microsoft.com/office/powerpoint/2010/main" val="225277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 calcmode="lin" valueType="num">
                                      <p:cBhvr additive="base">
                                        <p:cTn id="1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anim calcmode="lin" valueType="num">
                                      <p:cBhvr additive="base">
                                        <p:cTn id="19"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anim calcmode="lin" valueType="num">
                                      <p:cBhvr additive="base">
                                        <p:cTn id="25"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11" end="11"/>
                                            </p:txEl>
                                          </p:spTgt>
                                        </p:tgtEl>
                                        <p:attrNameLst>
                                          <p:attrName>style.visibility</p:attrName>
                                        </p:attrNameLst>
                                      </p:cBhvr>
                                      <p:to>
                                        <p:strVal val="visible"/>
                                      </p:to>
                                    </p:set>
                                    <p:anim calcmode="lin" valueType="num">
                                      <p:cBhvr additive="base">
                                        <p:cTn id="31"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C1F4F52-D020-4952-84AB-B168B6BCDC98}"/>
              </a:ext>
            </a:extLst>
          </p:cNvPr>
          <p:cNvSpPr>
            <a:spLocks noGrp="1"/>
          </p:cNvSpPr>
          <p:nvPr>
            <p:ph type="ftr" sz="quarter" idx="11"/>
          </p:nvPr>
        </p:nvSpPr>
        <p:spPr/>
        <p:txBody>
          <a:bodyPr/>
          <a:lstStyle/>
          <a:p>
            <a:r>
              <a:rPr lang="en-GB"/>
              <a:t>Objective: Explain why William of Normandy won the Battle of Hastings in 1066</a:t>
            </a:r>
          </a:p>
        </p:txBody>
      </p:sp>
      <p:sp>
        <p:nvSpPr>
          <p:cNvPr id="5" name="Slide Number Placeholder 4">
            <a:extLst>
              <a:ext uri="{FF2B5EF4-FFF2-40B4-BE49-F238E27FC236}">
                <a16:creationId xmlns:a16="http://schemas.microsoft.com/office/drawing/2014/main" id="{43495C76-0B15-43A7-ABA8-8191CFB7F0BA}"/>
              </a:ext>
            </a:extLst>
          </p:cNvPr>
          <p:cNvSpPr>
            <a:spLocks noGrp="1"/>
          </p:cNvSpPr>
          <p:nvPr>
            <p:ph type="sldNum" sz="quarter" idx="12"/>
          </p:nvPr>
        </p:nvSpPr>
        <p:spPr/>
        <p:txBody>
          <a:bodyPr/>
          <a:lstStyle/>
          <a:p>
            <a:fld id="{4DD077F2-2A60-4E04-B197-42A8D2D86FB4}" type="slidenum">
              <a:rPr lang="en-GB" smtClean="0"/>
              <a:t>3</a:t>
            </a:fld>
            <a:endParaRPr lang="en-GB"/>
          </a:p>
        </p:txBody>
      </p:sp>
      <p:sp>
        <p:nvSpPr>
          <p:cNvPr id="6" name="Rectangle 5">
            <a:extLst>
              <a:ext uri="{FF2B5EF4-FFF2-40B4-BE49-F238E27FC236}">
                <a16:creationId xmlns:a16="http://schemas.microsoft.com/office/drawing/2014/main" id="{252BC7CB-D01E-4D97-B0EE-1920736A1B6F}"/>
              </a:ext>
            </a:extLst>
          </p:cNvPr>
          <p:cNvSpPr/>
          <p:nvPr/>
        </p:nvSpPr>
        <p:spPr>
          <a:xfrm>
            <a:off x="4512746" y="199033"/>
            <a:ext cx="3166508"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Do it now:</a:t>
            </a:r>
          </a:p>
        </p:txBody>
      </p:sp>
      <p:sp>
        <p:nvSpPr>
          <p:cNvPr id="7" name="TextBox 6">
            <a:extLst>
              <a:ext uri="{FF2B5EF4-FFF2-40B4-BE49-F238E27FC236}">
                <a16:creationId xmlns:a16="http://schemas.microsoft.com/office/drawing/2014/main" id="{89EEE671-201D-47A7-AA13-2B10BD6828A0}"/>
              </a:ext>
            </a:extLst>
          </p:cNvPr>
          <p:cNvSpPr txBox="1"/>
          <p:nvPr/>
        </p:nvSpPr>
        <p:spPr>
          <a:xfrm>
            <a:off x="1066800" y="1028700"/>
            <a:ext cx="4467225" cy="5109091"/>
          </a:xfrm>
          <a:prstGeom prst="rect">
            <a:avLst/>
          </a:prstGeom>
          <a:solidFill>
            <a:schemeClr val="accent6">
              <a:lumMod val="40000"/>
              <a:lumOff val="60000"/>
            </a:schemeClr>
          </a:solidFill>
          <a:ln w="19050">
            <a:solidFill>
              <a:schemeClr val="accent1"/>
            </a:solidFill>
          </a:ln>
        </p:spPr>
        <p:txBody>
          <a:bodyPr wrap="square" rtlCol="0">
            <a:spAutoFit/>
          </a:bodyPr>
          <a:lstStyle/>
          <a:p>
            <a:r>
              <a:rPr lang="en-GB" sz="2800" dirty="0">
                <a:latin typeface="Aharoni" panose="02010803020104030203" pitchFamily="2" charset="-79"/>
                <a:cs typeface="Aharoni" panose="02010803020104030203" pitchFamily="2" charset="-79"/>
              </a:rPr>
              <a:t>Keyword Anagrams</a:t>
            </a:r>
          </a:p>
          <a:p>
            <a:endParaRPr lang="en-GB" sz="2800" dirty="0">
              <a:latin typeface="Aharoni" panose="02010803020104030203" pitchFamily="2" charset="-79"/>
              <a:cs typeface="Aharoni" panose="02010803020104030203" pitchFamily="2" charset="-79"/>
            </a:endParaRPr>
          </a:p>
          <a:p>
            <a:pPr marL="342900" indent="-342900">
              <a:buAutoNum type="arabicPeriod"/>
            </a:pPr>
            <a:r>
              <a:rPr lang="en-GB" sz="2800" dirty="0" err="1">
                <a:latin typeface="Aharoni" panose="02010803020104030203" pitchFamily="2" charset="-79"/>
                <a:cs typeface="Aharoni" panose="02010803020104030203" pitchFamily="2" charset="-79"/>
              </a:rPr>
              <a:t>foldfur</a:t>
            </a:r>
            <a:r>
              <a:rPr lang="en-GB" sz="2800" dirty="0">
                <a:latin typeface="Aharoni" panose="02010803020104030203" pitchFamily="2" charset="-79"/>
                <a:cs typeface="Aharoni" panose="02010803020104030203" pitchFamily="2" charset="-79"/>
              </a:rPr>
              <a:t>                                 </a:t>
            </a:r>
          </a:p>
          <a:p>
            <a:pPr marL="342900" indent="-342900">
              <a:buAutoNum type="arabicPeriod"/>
            </a:pPr>
            <a:endParaRPr lang="en-GB" sz="2800" dirty="0">
              <a:latin typeface="Aharoni" panose="02010803020104030203" pitchFamily="2" charset="-79"/>
              <a:cs typeface="Aharoni" panose="02010803020104030203" pitchFamily="2" charset="-79"/>
            </a:endParaRPr>
          </a:p>
          <a:p>
            <a:pPr marL="342900" indent="-342900">
              <a:buAutoNum type="arabicPeriod"/>
            </a:pPr>
            <a:r>
              <a:rPr lang="en-GB" sz="2800" dirty="0" err="1">
                <a:latin typeface="Aharoni" panose="02010803020104030203" pitchFamily="2" charset="-79"/>
                <a:cs typeface="Aharoni" panose="02010803020104030203" pitchFamily="2" charset="-79"/>
              </a:rPr>
              <a:t>carhers</a:t>
            </a:r>
            <a:endParaRPr lang="en-GB" sz="2800" dirty="0">
              <a:latin typeface="Aharoni" panose="02010803020104030203" pitchFamily="2" charset="-79"/>
              <a:cs typeface="Aharoni" panose="02010803020104030203" pitchFamily="2" charset="-79"/>
            </a:endParaRPr>
          </a:p>
          <a:p>
            <a:pPr marL="342900" indent="-342900">
              <a:buAutoNum type="arabicPeriod"/>
            </a:pPr>
            <a:endParaRPr lang="en-GB" sz="2800" dirty="0">
              <a:latin typeface="Aharoni" panose="02010803020104030203" pitchFamily="2" charset="-79"/>
              <a:cs typeface="Aharoni" panose="02010803020104030203" pitchFamily="2" charset="-79"/>
            </a:endParaRPr>
          </a:p>
          <a:p>
            <a:pPr marL="342900" indent="-342900">
              <a:buAutoNum type="arabicPeriod"/>
            </a:pPr>
            <a:r>
              <a:rPr lang="en-GB" sz="2800" dirty="0" err="1">
                <a:latin typeface="Aharoni" panose="02010803020104030203" pitchFamily="2" charset="-79"/>
                <a:cs typeface="Aharoni" panose="02010803020104030203" pitchFamily="2" charset="-79"/>
              </a:rPr>
              <a:t>drymanno</a:t>
            </a:r>
            <a:endParaRPr lang="en-GB" sz="2800" dirty="0">
              <a:latin typeface="Aharoni" panose="02010803020104030203" pitchFamily="2" charset="-79"/>
              <a:cs typeface="Aharoni" panose="02010803020104030203" pitchFamily="2" charset="-79"/>
            </a:endParaRPr>
          </a:p>
          <a:p>
            <a:pPr marL="342900" indent="-342900">
              <a:buAutoNum type="arabicPeriod"/>
            </a:pPr>
            <a:endParaRPr lang="en-GB" sz="2800" dirty="0">
              <a:latin typeface="Aharoni" panose="02010803020104030203" pitchFamily="2" charset="-79"/>
              <a:cs typeface="Aharoni" panose="02010803020104030203" pitchFamily="2" charset="-79"/>
            </a:endParaRPr>
          </a:p>
          <a:p>
            <a:pPr marL="342900" indent="-342900">
              <a:buAutoNum type="arabicPeriod"/>
            </a:pPr>
            <a:r>
              <a:rPr lang="en-GB" sz="2800" dirty="0" err="1">
                <a:latin typeface="Aharoni" panose="02010803020104030203" pitchFamily="2" charset="-79"/>
                <a:cs typeface="Aharoni" panose="02010803020104030203" pitchFamily="2" charset="-79"/>
              </a:rPr>
              <a:t>kinvig</a:t>
            </a:r>
            <a:endParaRPr lang="en-GB" sz="2800" dirty="0">
              <a:latin typeface="Aharoni" panose="02010803020104030203" pitchFamily="2" charset="-79"/>
              <a:cs typeface="Aharoni" panose="02010803020104030203" pitchFamily="2" charset="-79"/>
            </a:endParaRPr>
          </a:p>
          <a:p>
            <a:pPr marL="342900" indent="-342900">
              <a:buAutoNum type="arabicPeriod"/>
            </a:pPr>
            <a:endParaRPr lang="en-GB" sz="2800" dirty="0">
              <a:latin typeface="Aharoni" panose="02010803020104030203" pitchFamily="2" charset="-79"/>
              <a:cs typeface="Aharoni" panose="02010803020104030203" pitchFamily="2" charset="-79"/>
            </a:endParaRPr>
          </a:p>
          <a:p>
            <a:pPr marL="342900" indent="-342900">
              <a:buAutoNum type="arabicPeriod"/>
            </a:pPr>
            <a:r>
              <a:rPr lang="en-GB" sz="2800" dirty="0" err="1">
                <a:latin typeface="Aharoni" panose="02010803020104030203" pitchFamily="2" charset="-79"/>
                <a:cs typeface="Aharoni" panose="02010803020104030203" pitchFamily="2" charset="-79"/>
              </a:rPr>
              <a:t>Dowsingno</a:t>
            </a:r>
            <a:endParaRPr lang="en-GB" sz="2800" dirty="0">
              <a:latin typeface="Aharoni" panose="02010803020104030203" pitchFamily="2" charset="-79"/>
              <a:cs typeface="Aharoni" panose="02010803020104030203" pitchFamily="2" charset="-79"/>
            </a:endParaRPr>
          </a:p>
          <a:p>
            <a:pPr marL="342900" indent="-342900">
              <a:buAutoNum type="arabicPeriod"/>
            </a:pPr>
            <a:endParaRPr lang="en-GB" dirty="0"/>
          </a:p>
        </p:txBody>
      </p:sp>
      <p:sp>
        <p:nvSpPr>
          <p:cNvPr id="8" name="TextBox 7">
            <a:extLst>
              <a:ext uri="{FF2B5EF4-FFF2-40B4-BE49-F238E27FC236}">
                <a16:creationId xmlns:a16="http://schemas.microsoft.com/office/drawing/2014/main" id="{6A2F1405-D26C-4038-83C5-67F6E94C812E}"/>
              </a:ext>
            </a:extLst>
          </p:cNvPr>
          <p:cNvSpPr txBox="1"/>
          <p:nvPr/>
        </p:nvSpPr>
        <p:spPr>
          <a:xfrm>
            <a:off x="6886575" y="1028699"/>
            <a:ext cx="4467225" cy="5109091"/>
          </a:xfrm>
          <a:prstGeom prst="rect">
            <a:avLst/>
          </a:prstGeom>
          <a:solidFill>
            <a:schemeClr val="accent5">
              <a:lumMod val="40000"/>
              <a:lumOff val="60000"/>
            </a:schemeClr>
          </a:solidFill>
          <a:ln w="19050">
            <a:solidFill>
              <a:schemeClr val="accent1"/>
            </a:solidFill>
          </a:ln>
        </p:spPr>
        <p:txBody>
          <a:bodyPr wrap="square" rtlCol="0">
            <a:spAutoFit/>
          </a:bodyPr>
          <a:lstStyle/>
          <a:p>
            <a:r>
              <a:rPr lang="en-GB" sz="2800" b="1" dirty="0">
                <a:latin typeface="Aharoni" panose="02010803020104030203" pitchFamily="2" charset="-79"/>
                <a:cs typeface="Aharoni" panose="02010803020104030203" pitchFamily="2" charset="-79"/>
              </a:rPr>
              <a:t>Answers</a:t>
            </a:r>
          </a:p>
          <a:p>
            <a:endParaRPr lang="en-GB" sz="2800" b="1" dirty="0">
              <a:latin typeface="Aharoni" panose="02010803020104030203" pitchFamily="2" charset="-79"/>
              <a:cs typeface="Aharoni" panose="02010803020104030203" pitchFamily="2" charset="-79"/>
            </a:endParaRPr>
          </a:p>
          <a:p>
            <a:pPr marL="342900" indent="-342900">
              <a:buAutoNum type="arabicPeriod"/>
            </a:pPr>
            <a:r>
              <a:rPr lang="en-GB" sz="2800" b="1" dirty="0">
                <a:latin typeface="Aharoni" panose="02010803020104030203" pitchFamily="2" charset="-79"/>
                <a:cs typeface="Aharoni" panose="02010803020104030203" pitchFamily="2" charset="-79"/>
              </a:rPr>
              <a:t>Fulford                                </a:t>
            </a:r>
          </a:p>
          <a:p>
            <a:pPr marL="342900" indent="-342900">
              <a:buAutoNum type="arabicPeriod"/>
            </a:pPr>
            <a:endParaRPr lang="en-GB" sz="2800" b="1" dirty="0">
              <a:latin typeface="Aharoni" panose="02010803020104030203" pitchFamily="2" charset="-79"/>
              <a:cs typeface="Aharoni" panose="02010803020104030203" pitchFamily="2" charset="-79"/>
            </a:endParaRPr>
          </a:p>
          <a:p>
            <a:pPr marL="342900" indent="-342900">
              <a:buAutoNum type="arabicPeriod"/>
            </a:pPr>
            <a:r>
              <a:rPr lang="en-GB" sz="2800" b="1" dirty="0">
                <a:latin typeface="Aharoni" panose="02010803020104030203" pitchFamily="2" charset="-79"/>
                <a:cs typeface="Aharoni" panose="02010803020104030203" pitchFamily="2" charset="-79"/>
              </a:rPr>
              <a:t>archers</a:t>
            </a:r>
          </a:p>
          <a:p>
            <a:pPr marL="342900" indent="-342900">
              <a:buAutoNum type="arabicPeriod"/>
            </a:pPr>
            <a:endParaRPr lang="en-GB" sz="2800" b="1" dirty="0">
              <a:latin typeface="Aharoni" panose="02010803020104030203" pitchFamily="2" charset="-79"/>
              <a:cs typeface="Aharoni" panose="02010803020104030203" pitchFamily="2" charset="-79"/>
            </a:endParaRPr>
          </a:p>
          <a:p>
            <a:r>
              <a:rPr lang="en-GB" sz="2800" b="1" dirty="0">
                <a:latin typeface="Aharoni" panose="02010803020104030203" pitchFamily="2" charset="-79"/>
                <a:cs typeface="Aharoni" panose="02010803020104030203" pitchFamily="2" charset="-79"/>
              </a:rPr>
              <a:t>3. Normandy</a:t>
            </a:r>
          </a:p>
          <a:p>
            <a:pPr marL="342900" indent="-342900">
              <a:buAutoNum type="arabicPeriod"/>
            </a:pPr>
            <a:endParaRPr lang="en-GB" sz="2800" b="1" dirty="0">
              <a:latin typeface="Aharoni" panose="02010803020104030203" pitchFamily="2" charset="-79"/>
              <a:cs typeface="Aharoni" panose="02010803020104030203" pitchFamily="2" charset="-79"/>
            </a:endParaRPr>
          </a:p>
          <a:p>
            <a:r>
              <a:rPr lang="en-GB" sz="2800" b="1" dirty="0">
                <a:latin typeface="Aharoni" panose="02010803020104030203" pitchFamily="2" charset="-79"/>
                <a:cs typeface="Aharoni" panose="02010803020104030203" pitchFamily="2" charset="-79"/>
              </a:rPr>
              <a:t>4. Viking</a:t>
            </a:r>
          </a:p>
          <a:p>
            <a:endParaRPr lang="en-GB" sz="2800" b="1" dirty="0">
              <a:latin typeface="Aharoni" panose="02010803020104030203" pitchFamily="2" charset="-79"/>
              <a:cs typeface="Aharoni" panose="02010803020104030203" pitchFamily="2" charset="-79"/>
            </a:endParaRPr>
          </a:p>
          <a:p>
            <a:r>
              <a:rPr lang="en-GB" sz="2800" b="1" dirty="0">
                <a:latin typeface="Aharoni" panose="02010803020104030203" pitchFamily="2" charset="-79"/>
                <a:cs typeface="Aharoni" panose="02010803020104030203" pitchFamily="2" charset="-79"/>
              </a:rPr>
              <a:t>5. Godwinson</a:t>
            </a:r>
          </a:p>
          <a:p>
            <a:endParaRPr lang="en-GB" sz="900" b="1" dirty="0">
              <a:latin typeface="Aharoni" panose="02010803020104030203" pitchFamily="2" charset="-79"/>
              <a:cs typeface="Aharoni" panose="02010803020104030203" pitchFamily="2" charset="-79"/>
            </a:endParaRPr>
          </a:p>
          <a:p>
            <a:endParaRPr lang="en-GB" sz="9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04963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 calcmode="lin" valueType="num">
                                      <p:cBhvr additive="base">
                                        <p:cTn id="13"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anim calcmode="lin" valueType="num">
                                      <p:cBhvr additive="base">
                                        <p:cTn id="19"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anim calcmode="lin" valueType="num">
                                      <p:cBhvr additive="base">
                                        <p:cTn id="25"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anim calcmode="lin" valueType="num">
                                      <p:cBhvr additive="base">
                                        <p:cTn id="31"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D849D-08A5-4A39-9CFE-FD04B615A9C1}"/>
              </a:ext>
            </a:extLst>
          </p:cNvPr>
          <p:cNvSpPr>
            <a:spLocks noGrp="1"/>
          </p:cNvSpPr>
          <p:nvPr>
            <p:ph type="title"/>
          </p:nvPr>
        </p:nvSpPr>
        <p:spPr>
          <a:solidFill>
            <a:schemeClr val="accent6">
              <a:lumMod val="40000"/>
              <a:lumOff val="60000"/>
            </a:schemeClr>
          </a:solidFill>
        </p:spPr>
        <p:txBody>
          <a:bodyPr/>
          <a:lstStyle/>
          <a:p>
            <a:r>
              <a:rPr lang="en-GB" dirty="0"/>
              <a:t>Key Enquiry Question</a:t>
            </a:r>
          </a:p>
        </p:txBody>
      </p:sp>
      <p:sp>
        <p:nvSpPr>
          <p:cNvPr id="3" name="Content Placeholder 2">
            <a:extLst>
              <a:ext uri="{FF2B5EF4-FFF2-40B4-BE49-F238E27FC236}">
                <a16:creationId xmlns:a16="http://schemas.microsoft.com/office/drawing/2014/main" id="{2A551CDB-016B-4302-8C59-EB753E06C4B7}"/>
              </a:ext>
            </a:extLst>
          </p:cNvPr>
          <p:cNvSpPr>
            <a:spLocks noGrp="1"/>
          </p:cNvSpPr>
          <p:nvPr>
            <p:ph idx="1"/>
          </p:nvPr>
        </p:nvSpPr>
        <p:spPr>
          <a:xfrm>
            <a:off x="838200" y="1825625"/>
            <a:ext cx="10515600" cy="607182"/>
          </a:xfrm>
          <a:solidFill>
            <a:schemeClr val="accent1">
              <a:lumMod val="40000"/>
              <a:lumOff val="60000"/>
            </a:schemeClr>
          </a:solidFill>
        </p:spPr>
        <p:txBody>
          <a:bodyPr/>
          <a:lstStyle/>
          <a:p>
            <a:r>
              <a:rPr lang="en-GB" dirty="0"/>
              <a:t>Why did William win the Battle of Hastings?</a:t>
            </a:r>
          </a:p>
        </p:txBody>
      </p:sp>
      <p:sp>
        <p:nvSpPr>
          <p:cNvPr id="4" name="Footer Placeholder 3">
            <a:extLst>
              <a:ext uri="{FF2B5EF4-FFF2-40B4-BE49-F238E27FC236}">
                <a16:creationId xmlns:a16="http://schemas.microsoft.com/office/drawing/2014/main" id="{25BBF562-382A-46D6-A469-E82B359CD84C}"/>
              </a:ext>
            </a:extLst>
          </p:cNvPr>
          <p:cNvSpPr>
            <a:spLocks noGrp="1"/>
          </p:cNvSpPr>
          <p:nvPr>
            <p:ph type="ftr" sz="quarter" idx="11"/>
          </p:nvPr>
        </p:nvSpPr>
        <p:spPr/>
        <p:txBody>
          <a:bodyPr/>
          <a:lstStyle/>
          <a:p>
            <a:r>
              <a:rPr lang="en-GB"/>
              <a:t>Objective: Explain why William of Normandy won the Battle of Hastings in 1066</a:t>
            </a:r>
          </a:p>
        </p:txBody>
      </p:sp>
      <p:sp>
        <p:nvSpPr>
          <p:cNvPr id="5" name="Slide Number Placeholder 4">
            <a:extLst>
              <a:ext uri="{FF2B5EF4-FFF2-40B4-BE49-F238E27FC236}">
                <a16:creationId xmlns:a16="http://schemas.microsoft.com/office/drawing/2014/main" id="{75DF82BC-E931-4FAE-94C5-CD3C0D6B632B}"/>
              </a:ext>
            </a:extLst>
          </p:cNvPr>
          <p:cNvSpPr>
            <a:spLocks noGrp="1"/>
          </p:cNvSpPr>
          <p:nvPr>
            <p:ph type="sldNum" sz="quarter" idx="12"/>
          </p:nvPr>
        </p:nvSpPr>
        <p:spPr/>
        <p:txBody>
          <a:bodyPr/>
          <a:lstStyle/>
          <a:p>
            <a:fld id="{4DD077F2-2A60-4E04-B197-42A8D2D86FB4}" type="slidenum">
              <a:rPr lang="en-GB" smtClean="0"/>
              <a:t>4</a:t>
            </a:fld>
            <a:endParaRPr lang="en-GB"/>
          </a:p>
        </p:txBody>
      </p:sp>
    </p:spTree>
    <p:extLst>
      <p:ext uri="{BB962C8B-B14F-4D97-AF65-F5344CB8AC3E}">
        <p14:creationId xmlns:p14="http://schemas.microsoft.com/office/powerpoint/2010/main" val="323424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AD76-C751-4053-99E9-F460EE4F6AB8}"/>
              </a:ext>
            </a:extLst>
          </p:cNvPr>
          <p:cNvSpPr>
            <a:spLocks noGrp="1"/>
          </p:cNvSpPr>
          <p:nvPr>
            <p:ph type="title"/>
          </p:nvPr>
        </p:nvSpPr>
        <p:spPr>
          <a:solidFill>
            <a:schemeClr val="accent6">
              <a:lumMod val="40000"/>
              <a:lumOff val="60000"/>
            </a:schemeClr>
          </a:solidFill>
        </p:spPr>
        <p:txBody>
          <a:bodyPr/>
          <a:lstStyle/>
          <a:p>
            <a:r>
              <a:rPr lang="en-GB" dirty="0"/>
              <a:t>Lesson Objective</a:t>
            </a:r>
          </a:p>
        </p:txBody>
      </p:sp>
      <p:sp>
        <p:nvSpPr>
          <p:cNvPr id="3" name="Content Placeholder 2">
            <a:extLst>
              <a:ext uri="{FF2B5EF4-FFF2-40B4-BE49-F238E27FC236}">
                <a16:creationId xmlns:a16="http://schemas.microsoft.com/office/drawing/2014/main" id="{BB826F3B-1423-4883-8968-3E44825E9BA0}"/>
              </a:ext>
            </a:extLst>
          </p:cNvPr>
          <p:cNvSpPr>
            <a:spLocks noGrp="1"/>
          </p:cNvSpPr>
          <p:nvPr>
            <p:ph idx="1"/>
          </p:nvPr>
        </p:nvSpPr>
        <p:spPr>
          <a:xfrm>
            <a:off x="838200" y="1825625"/>
            <a:ext cx="10515600" cy="523292"/>
          </a:xfrm>
          <a:solidFill>
            <a:schemeClr val="accent5">
              <a:lumMod val="40000"/>
              <a:lumOff val="60000"/>
            </a:schemeClr>
          </a:solidFill>
        </p:spPr>
        <p:txBody>
          <a:bodyPr/>
          <a:lstStyle/>
          <a:p>
            <a:r>
              <a:rPr lang="en-GB" dirty="0"/>
              <a:t>To be able to explain why William won the Battle of Hastings.</a:t>
            </a:r>
          </a:p>
        </p:txBody>
      </p:sp>
      <p:sp>
        <p:nvSpPr>
          <p:cNvPr id="4" name="Footer Placeholder 3">
            <a:extLst>
              <a:ext uri="{FF2B5EF4-FFF2-40B4-BE49-F238E27FC236}">
                <a16:creationId xmlns:a16="http://schemas.microsoft.com/office/drawing/2014/main" id="{E65FC04F-0AEF-4233-9FDB-BD311F238D91}"/>
              </a:ext>
            </a:extLst>
          </p:cNvPr>
          <p:cNvSpPr>
            <a:spLocks noGrp="1"/>
          </p:cNvSpPr>
          <p:nvPr>
            <p:ph type="ftr" sz="quarter" idx="11"/>
          </p:nvPr>
        </p:nvSpPr>
        <p:spPr/>
        <p:txBody>
          <a:bodyPr/>
          <a:lstStyle/>
          <a:p>
            <a:r>
              <a:rPr lang="en-GB"/>
              <a:t>Objective: Explain why William of Normandy won the Battle of Hastings in 1066</a:t>
            </a:r>
          </a:p>
        </p:txBody>
      </p:sp>
      <p:sp>
        <p:nvSpPr>
          <p:cNvPr id="5" name="Slide Number Placeholder 4">
            <a:extLst>
              <a:ext uri="{FF2B5EF4-FFF2-40B4-BE49-F238E27FC236}">
                <a16:creationId xmlns:a16="http://schemas.microsoft.com/office/drawing/2014/main" id="{FF832992-990D-4042-AF4B-50B28B314930}"/>
              </a:ext>
            </a:extLst>
          </p:cNvPr>
          <p:cNvSpPr>
            <a:spLocks noGrp="1"/>
          </p:cNvSpPr>
          <p:nvPr>
            <p:ph type="sldNum" sz="quarter" idx="12"/>
          </p:nvPr>
        </p:nvSpPr>
        <p:spPr/>
        <p:txBody>
          <a:bodyPr/>
          <a:lstStyle/>
          <a:p>
            <a:fld id="{4DD077F2-2A60-4E04-B197-42A8D2D86FB4}" type="slidenum">
              <a:rPr lang="en-GB" smtClean="0"/>
              <a:t>5</a:t>
            </a:fld>
            <a:endParaRPr lang="en-GB"/>
          </a:p>
        </p:txBody>
      </p:sp>
    </p:spTree>
    <p:extLst>
      <p:ext uri="{BB962C8B-B14F-4D97-AF65-F5344CB8AC3E}">
        <p14:creationId xmlns:p14="http://schemas.microsoft.com/office/powerpoint/2010/main" val="1054785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B27AA04-4C04-42D5-AAA9-9DC88EB679CD}"/>
              </a:ext>
            </a:extLst>
          </p:cNvPr>
          <p:cNvSpPr>
            <a:spLocks noGrp="1"/>
          </p:cNvSpPr>
          <p:nvPr>
            <p:ph type="subTitle" idx="1"/>
          </p:nvPr>
        </p:nvSpPr>
        <p:spPr>
          <a:xfrm>
            <a:off x="-376485" y="6435726"/>
            <a:ext cx="5041900" cy="285749"/>
          </a:xfrm>
        </p:spPr>
        <p:txBody>
          <a:bodyPr>
            <a:normAutofit/>
          </a:bodyPr>
          <a:lstStyle/>
          <a:p>
            <a:r>
              <a:rPr lang="en-GB" sz="1200" dirty="0"/>
              <a:t>https://spartacus-educational.com/NORhastings.htm</a:t>
            </a:r>
          </a:p>
        </p:txBody>
      </p:sp>
      <p:pic>
        <p:nvPicPr>
          <p:cNvPr id="2" name="Picture 1">
            <a:extLst>
              <a:ext uri="{FF2B5EF4-FFF2-40B4-BE49-F238E27FC236}">
                <a16:creationId xmlns:a16="http://schemas.microsoft.com/office/drawing/2014/main" id="{AC56AE98-2DDC-410B-A736-D27B4C089BA7}"/>
              </a:ext>
            </a:extLst>
          </p:cNvPr>
          <p:cNvPicPr>
            <a:picLocks noChangeAspect="1"/>
          </p:cNvPicPr>
          <p:nvPr/>
        </p:nvPicPr>
        <p:blipFill>
          <a:blip r:embed="rId2"/>
          <a:stretch>
            <a:fillRect/>
          </a:stretch>
        </p:blipFill>
        <p:spPr>
          <a:xfrm>
            <a:off x="3365634" y="131763"/>
            <a:ext cx="5158469" cy="6184899"/>
          </a:xfrm>
          <a:prstGeom prst="rect">
            <a:avLst/>
          </a:prstGeom>
        </p:spPr>
      </p:pic>
      <p:sp>
        <p:nvSpPr>
          <p:cNvPr id="6" name="Slide Number Placeholder 5">
            <a:extLst>
              <a:ext uri="{FF2B5EF4-FFF2-40B4-BE49-F238E27FC236}">
                <a16:creationId xmlns:a16="http://schemas.microsoft.com/office/drawing/2014/main" id="{94833B76-EDAE-4E5B-9630-796E52E2D7A9}"/>
              </a:ext>
            </a:extLst>
          </p:cNvPr>
          <p:cNvSpPr>
            <a:spLocks noGrp="1"/>
          </p:cNvSpPr>
          <p:nvPr>
            <p:ph type="sldNum" sz="quarter" idx="12"/>
          </p:nvPr>
        </p:nvSpPr>
        <p:spPr/>
        <p:txBody>
          <a:bodyPr/>
          <a:lstStyle/>
          <a:p>
            <a:fld id="{4DD077F2-2A60-4E04-B197-42A8D2D86FB4}" type="slidenum">
              <a:rPr lang="en-GB" smtClean="0"/>
              <a:t>6</a:t>
            </a:fld>
            <a:endParaRPr lang="en-GB"/>
          </a:p>
        </p:txBody>
      </p:sp>
      <p:sp>
        <p:nvSpPr>
          <p:cNvPr id="7" name="Footer Placeholder 6">
            <a:extLst>
              <a:ext uri="{FF2B5EF4-FFF2-40B4-BE49-F238E27FC236}">
                <a16:creationId xmlns:a16="http://schemas.microsoft.com/office/drawing/2014/main" id="{1696D00C-E85E-4C44-92FC-BAA6EA309C8D}"/>
              </a:ext>
            </a:extLst>
          </p:cNvPr>
          <p:cNvSpPr>
            <a:spLocks noGrp="1"/>
          </p:cNvSpPr>
          <p:nvPr>
            <p:ph type="ftr" sz="quarter" idx="11"/>
          </p:nvPr>
        </p:nvSpPr>
        <p:spPr/>
        <p:txBody>
          <a:bodyPr/>
          <a:lstStyle/>
          <a:p>
            <a:r>
              <a:rPr lang="en-GB"/>
              <a:t>Objective: Explain why William of Normandy won the Battle of Hastings in 1066</a:t>
            </a:r>
          </a:p>
        </p:txBody>
      </p:sp>
    </p:spTree>
    <p:extLst>
      <p:ext uri="{BB962C8B-B14F-4D97-AF65-F5344CB8AC3E}">
        <p14:creationId xmlns:p14="http://schemas.microsoft.com/office/powerpoint/2010/main" val="2917104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86D34B-F50B-407E-BE5F-46009F51B5CB}"/>
              </a:ext>
            </a:extLst>
          </p:cNvPr>
          <p:cNvPicPr>
            <a:picLocks noChangeAspect="1"/>
          </p:cNvPicPr>
          <p:nvPr/>
        </p:nvPicPr>
        <p:blipFill>
          <a:blip r:embed="rId2"/>
          <a:stretch>
            <a:fillRect/>
          </a:stretch>
        </p:blipFill>
        <p:spPr>
          <a:xfrm>
            <a:off x="3728101" y="440788"/>
            <a:ext cx="4735798" cy="5812376"/>
          </a:xfrm>
          <a:prstGeom prst="rect">
            <a:avLst/>
          </a:prstGeom>
        </p:spPr>
      </p:pic>
      <p:sp>
        <p:nvSpPr>
          <p:cNvPr id="5" name="Subtitle 2">
            <a:extLst>
              <a:ext uri="{FF2B5EF4-FFF2-40B4-BE49-F238E27FC236}">
                <a16:creationId xmlns:a16="http://schemas.microsoft.com/office/drawing/2014/main" id="{8A4E4A64-8CB7-4E9A-A9D7-738882649B71}"/>
              </a:ext>
            </a:extLst>
          </p:cNvPr>
          <p:cNvSpPr txBox="1">
            <a:spLocks/>
          </p:cNvSpPr>
          <p:nvPr/>
        </p:nvSpPr>
        <p:spPr>
          <a:xfrm>
            <a:off x="90240" y="6538912"/>
            <a:ext cx="5041900" cy="2857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dirty="0"/>
              <a:t>https://spartacus-educational.com/NORhastings.htm</a:t>
            </a:r>
          </a:p>
        </p:txBody>
      </p:sp>
      <p:sp>
        <p:nvSpPr>
          <p:cNvPr id="7" name="Slide Number Placeholder 6">
            <a:extLst>
              <a:ext uri="{FF2B5EF4-FFF2-40B4-BE49-F238E27FC236}">
                <a16:creationId xmlns:a16="http://schemas.microsoft.com/office/drawing/2014/main" id="{5D46CC73-2F0D-44F6-8558-E7FF86C1B4A0}"/>
              </a:ext>
            </a:extLst>
          </p:cNvPr>
          <p:cNvSpPr>
            <a:spLocks noGrp="1"/>
          </p:cNvSpPr>
          <p:nvPr>
            <p:ph type="sldNum" sz="quarter" idx="12"/>
          </p:nvPr>
        </p:nvSpPr>
        <p:spPr/>
        <p:txBody>
          <a:bodyPr/>
          <a:lstStyle/>
          <a:p>
            <a:fld id="{4DD077F2-2A60-4E04-B197-42A8D2D86FB4}" type="slidenum">
              <a:rPr lang="en-GB" smtClean="0"/>
              <a:t>7</a:t>
            </a:fld>
            <a:endParaRPr lang="en-GB"/>
          </a:p>
        </p:txBody>
      </p:sp>
      <p:sp>
        <p:nvSpPr>
          <p:cNvPr id="8" name="Footer Placeholder 7">
            <a:extLst>
              <a:ext uri="{FF2B5EF4-FFF2-40B4-BE49-F238E27FC236}">
                <a16:creationId xmlns:a16="http://schemas.microsoft.com/office/drawing/2014/main" id="{EC389AC5-845D-43EF-8A53-BA9949B0478A}"/>
              </a:ext>
            </a:extLst>
          </p:cNvPr>
          <p:cNvSpPr>
            <a:spLocks noGrp="1"/>
          </p:cNvSpPr>
          <p:nvPr>
            <p:ph type="ftr" sz="quarter" idx="11"/>
          </p:nvPr>
        </p:nvSpPr>
        <p:spPr/>
        <p:txBody>
          <a:bodyPr/>
          <a:lstStyle/>
          <a:p>
            <a:r>
              <a:rPr lang="en-GB" dirty="0"/>
              <a:t>Objective: Explain why William of Normandy won the Battle of Hastings in 1066</a:t>
            </a:r>
          </a:p>
        </p:txBody>
      </p:sp>
    </p:spTree>
    <p:extLst>
      <p:ext uri="{BB962C8B-B14F-4D97-AF65-F5344CB8AC3E}">
        <p14:creationId xmlns:p14="http://schemas.microsoft.com/office/powerpoint/2010/main" val="1335960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66B4-9B92-4A5B-B6DF-ABE9886CDA08}"/>
              </a:ext>
            </a:extLst>
          </p:cNvPr>
          <p:cNvSpPr>
            <a:spLocks noGrp="1"/>
          </p:cNvSpPr>
          <p:nvPr>
            <p:ph type="title"/>
          </p:nvPr>
        </p:nvSpPr>
        <p:spPr>
          <a:solidFill>
            <a:schemeClr val="accent6">
              <a:lumMod val="40000"/>
              <a:lumOff val="60000"/>
            </a:schemeClr>
          </a:solidFill>
          <a:ln>
            <a:solidFill>
              <a:srgbClr val="0070C0"/>
            </a:solidFill>
          </a:ln>
        </p:spPr>
        <p:txBody>
          <a:bodyPr/>
          <a:lstStyle/>
          <a:p>
            <a:r>
              <a:rPr lang="en-GB" b="1" dirty="0"/>
              <a:t>Video Clip</a:t>
            </a:r>
          </a:p>
        </p:txBody>
      </p:sp>
      <p:sp>
        <p:nvSpPr>
          <p:cNvPr id="3" name="Content Placeholder 2">
            <a:extLst>
              <a:ext uri="{FF2B5EF4-FFF2-40B4-BE49-F238E27FC236}">
                <a16:creationId xmlns:a16="http://schemas.microsoft.com/office/drawing/2014/main" id="{E4EAC919-3DED-4613-B0CA-68062A846E9D}"/>
              </a:ext>
            </a:extLst>
          </p:cNvPr>
          <p:cNvSpPr>
            <a:spLocks noGrp="1"/>
          </p:cNvSpPr>
          <p:nvPr>
            <p:ph idx="1"/>
          </p:nvPr>
        </p:nvSpPr>
        <p:spPr/>
        <p:txBody>
          <a:bodyPr/>
          <a:lstStyle/>
          <a:p>
            <a:r>
              <a:rPr lang="en-GB" dirty="0"/>
              <a:t>In your book, as you watch the video, make a bullet pointed list of things it tells you that might help answer the question “Why did William win the Battle of Hastings?”.</a:t>
            </a:r>
          </a:p>
          <a:p>
            <a:pPr marL="0" indent="0" hangingPunct="0">
              <a:buNone/>
            </a:pPr>
            <a:br>
              <a:rPr lang="en-GB" i="1" dirty="0"/>
            </a:br>
            <a:r>
              <a:rPr lang="en-GB" dirty="0"/>
              <a:t> </a:t>
            </a:r>
            <a:r>
              <a:rPr lang="en-GB" u="sng" dirty="0">
                <a:hlinkClick r:id="rId2"/>
              </a:rPr>
              <a:t>https://www.youtube.com/watch?v=zigjVCFzZ38</a:t>
            </a:r>
            <a:endParaRPr lang="en-GB" dirty="0"/>
          </a:p>
          <a:p>
            <a:pPr marL="0" indent="0">
              <a:buNone/>
            </a:pPr>
            <a:endParaRPr lang="en-GB" dirty="0"/>
          </a:p>
        </p:txBody>
      </p:sp>
      <p:sp>
        <p:nvSpPr>
          <p:cNvPr id="4" name="Footer Placeholder 3">
            <a:extLst>
              <a:ext uri="{FF2B5EF4-FFF2-40B4-BE49-F238E27FC236}">
                <a16:creationId xmlns:a16="http://schemas.microsoft.com/office/drawing/2014/main" id="{3A925C2D-9DB3-400B-A642-245CC2F85F12}"/>
              </a:ext>
            </a:extLst>
          </p:cNvPr>
          <p:cNvSpPr>
            <a:spLocks noGrp="1"/>
          </p:cNvSpPr>
          <p:nvPr>
            <p:ph type="ftr" sz="quarter" idx="11"/>
          </p:nvPr>
        </p:nvSpPr>
        <p:spPr/>
        <p:txBody>
          <a:bodyPr/>
          <a:lstStyle/>
          <a:p>
            <a:r>
              <a:rPr lang="en-GB"/>
              <a:t>Objective: Explain why William of Normandy won the Battle of Hastings in 1066</a:t>
            </a:r>
          </a:p>
        </p:txBody>
      </p:sp>
      <p:sp>
        <p:nvSpPr>
          <p:cNvPr id="5" name="Slide Number Placeholder 4">
            <a:extLst>
              <a:ext uri="{FF2B5EF4-FFF2-40B4-BE49-F238E27FC236}">
                <a16:creationId xmlns:a16="http://schemas.microsoft.com/office/drawing/2014/main" id="{59D61057-AA2E-45A1-89C1-8AEE5BBEC4E4}"/>
              </a:ext>
            </a:extLst>
          </p:cNvPr>
          <p:cNvSpPr>
            <a:spLocks noGrp="1"/>
          </p:cNvSpPr>
          <p:nvPr>
            <p:ph type="sldNum" sz="quarter" idx="12"/>
          </p:nvPr>
        </p:nvSpPr>
        <p:spPr/>
        <p:txBody>
          <a:bodyPr/>
          <a:lstStyle/>
          <a:p>
            <a:fld id="{4DD077F2-2A60-4E04-B197-42A8D2D86FB4}" type="slidenum">
              <a:rPr lang="en-GB" smtClean="0"/>
              <a:t>8</a:t>
            </a:fld>
            <a:endParaRPr lang="en-GB"/>
          </a:p>
        </p:txBody>
      </p:sp>
    </p:spTree>
    <p:extLst>
      <p:ext uri="{BB962C8B-B14F-4D97-AF65-F5344CB8AC3E}">
        <p14:creationId xmlns:p14="http://schemas.microsoft.com/office/powerpoint/2010/main" val="1514201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7F4C0-2B57-456F-9807-0539586812E8}"/>
              </a:ext>
            </a:extLst>
          </p:cNvPr>
          <p:cNvSpPr>
            <a:spLocks noGrp="1"/>
          </p:cNvSpPr>
          <p:nvPr>
            <p:ph idx="1"/>
          </p:nvPr>
        </p:nvSpPr>
        <p:spPr>
          <a:xfrm>
            <a:off x="838200" y="466725"/>
            <a:ext cx="10515600" cy="5710238"/>
          </a:xfrm>
          <a:solidFill>
            <a:schemeClr val="accent6">
              <a:lumMod val="40000"/>
              <a:lumOff val="60000"/>
            </a:schemeClr>
          </a:solidFill>
        </p:spPr>
        <p:txBody>
          <a:bodyPr>
            <a:normAutofit lnSpcReduction="10000"/>
          </a:bodyPr>
          <a:lstStyle/>
          <a:p>
            <a:r>
              <a:rPr lang="en-GB" dirty="0"/>
              <a:t>The cards give you a number of things that help answer the question “Why did William win the Battle of Hastings”. Write this question in the middle of your A3 paper. Place the cards on the paper.</a:t>
            </a:r>
          </a:p>
          <a:p>
            <a:endParaRPr lang="en-GB" dirty="0"/>
          </a:p>
          <a:p>
            <a:r>
              <a:rPr lang="en-GB" dirty="0"/>
              <a:t>Read the cards. Only cards that are RELEVANT to the question are allowed on the paper. Remove any cards that are not relevant.</a:t>
            </a:r>
          </a:p>
          <a:p>
            <a:endParaRPr lang="en-GB" dirty="0"/>
          </a:p>
          <a:p>
            <a:r>
              <a:rPr lang="en-GB" dirty="0"/>
              <a:t>In each corner of the paper, write either your own categories, or use LUCK, STRATEGY, EQUIPMENT and LEADERSHIP.</a:t>
            </a:r>
          </a:p>
          <a:p>
            <a:endParaRPr lang="en-GB" dirty="0"/>
          </a:p>
          <a:p>
            <a:r>
              <a:rPr lang="en-GB" dirty="0"/>
              <a:t>Divide the cards up using these headings. Some cards may fit under more than one heading. You can put these cards between two different headings, or under the one where you think they fit best.</a:t>
            </a:r>
          </a:p>
          <a:p>
            <a:endParaRPr lang="en-GB" dirty="0"/>
          </a:p>
          <a:p>
            <a:pPr marL="0" indent="0">
              <a:buNone/>
            </a:pPr>
            <a:endParaRPr lang="en-GB" dirty="0"/>
          </a:p>
        </p:txBody>
      </p:sp>
      <p:sp>
        <p:nvSpPr>
          <p:cNvPr id="4" name="Footer Placeholder 3">
            <a:extLst>
              <a:ext uri="{FF2B5EF4-FFF2-40B4-BE49-F238E27FC236}">
                <a16:creationId xmlns:a16="http://schemas.microsoft.com/office/drawing/2014/main" id="{D7120832-F457-46D2-9A7F-5603DE088C1D}"/>
              </a:ext>
            </a:extLst>
          </p:cNvPr>
          <p:cNvSpPr>
            <a:spLocks noGrp="1"/>
          </p:cNvSpPr>
          <p:nvPr>
            <p:ph type="ftr" sz="quarter" idx="11"/>
          </p:nvPr>
        </p:nvSpPr>
        <p:spPr/>
        <p:txBody>
          <a:bodyPr/>
          <a:lstStyle/>
          <a:p>
            <a:r>
              <a:rPr lang="en-GB"/>
              <a:t>Objective: Explain why William of Normandy won the Battle of Hastings in 1066</a:t>
            </a:r>
          </a:p>
        </p:txBody>
      </p:sp>
      <p:sp>
        <p:nvSpPr>
          <p:cNvPr id="5" name="Slide Number Placeholder 4">
            <a:extLst>
              <a:ext uri="{FF2B5EF4-FFF2-40B4-BE49-F238E27FC236}">
                <a16:creationId xmlns:a16="http://schemas.microsoft.com/office/drawing/2014/main" id="{3488710B-8552-4A23-9D27-C32876DB4712}"/>
              </a:ext>
            </a:extLst>
          </p:cNvPr>
          <p:cNvSpPr>
            <a:spLocks noGrp="1"/>
          </p:cNvSpPr>
          <p:nvPr>
            <p:ph type="sldNum" sz="quarter" idx="12"/>
          </p:nvPr>
        </p:nvSpPr>
        <p:spPr/>
        <p:txBody>
          <a:bodyPr/>
          <a:lstStyle/>
          <a:p>
            <a:fld id="{4DD077F2-2A60-4E04-B197-42A8D2D86FB4}" type="slidenum">
              <a:rPr lang="en-GB" smtClean="0"/>
              <a:t>9</a:t>
            </a:fld>
            <a:endParaRPr lang="en-GB"/>
          </a:p>
        </p:txBody>
      </p:sp>
    </p:spTree>
    <p:extLst>
      <p:ext uri="{BB962C8B-B14F-4D97-AF65-F5344CB8AC3E}">
        <p14:creationId xmlns:p14="http://schemas.microsoft.com/office/powerpoint/2010/main" val="195717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1033</Words>
  <Application>Microsoft Office PowerPoint</Application>
  <PresentationFormat>Widescreen</PresentationFormat>
  <Paragraphs>126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Aharoni</vt:lpstr>
      <vt:lpstr>Arial</vt:lpstr>
      <vt:lpstr>Calibri</vt:lpstr>
      <vt:lpstr>Calibri Light</vt:lpstr>
      <vt:lpstr>Office Theme</vt:lpstr>
      <vt:lpstr>PowerPoint Presentation</vt:lpstr>
      <vt:lpstr>PowerPoint Presentation</vt:lpstr>
      <vt:lpstr>PowerPoint Presentation</vt:lpstr>
      <vt:lpstr>Key Enquiry Question</vt:lpstr>
      <vt:lpstr>Lesson Objective</vt:lpstr>
      <vt:lpstr>PowerPoint Presentation</vt:lpstr>
      <vt:lpstr>PowerPoint Presentation</vt:lpstr>
      <vt:lpstr>Video Clip</vt:lpstr>
      <vt:lpstr>PowerPoint Presentation</vt:lpstr>
      <vt:lpstr>What is wrong with this paragraph?</vt:lpstr>
      <vt:lpstr>This paragraph is better because…</vt:lpstr>
      <vt:lpstr>Your turn…</vt:lpstr>
      <vt:lpstr>Peer 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Jones</dc:creator>
  <cp:lastModifiedBy>Rachel Jones</cp:lastModifiedBy>
  <cp:revision>19</cp:revision>
  <dcterms:created xsi:type="dcterms:W3CDTF">2020-02-01T10:00:30Z</dcterms:created>
  <dcterms:modified xsi:type="dcterms:W3CDTF">2020-02-02T19:56:29Z</dcterms:modified>
</cp:coreProperties>
</file>