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73" r:id="rId9"/>
    <p:sldId id="266" r:id="rId10"/>
    <p:sldId id="311" r:id="rId11"/>
    <p:sldId id="274" r:id="rId12"/>
    <p:sldId id="269" r:id="rId13"/>
    <p:sldId id="270" r:id="rId14"/>
    <p:sldId id="289" r:id="rId15"/>
    <p:sldId id="291" r:id="rId16"/>
    <p:sldId id="297" r:id="rId17"/>
    <p:sldId id="298" r:id="rId18"/>
    <p:sldId id="299" r:id="rId19"/>
    <p:sldId id="296" r:id="rId20"/>
    <p:sldId id="275" r:id="rId21"/>
    <p:sldId id="260" r:id="rId22"/>
    <p:sldId id="305" r:id="rId23"/>
    <p:sldId id="308" r:id="rId24"/>
    <p:sldId id="27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6" y="870"/>
      </p:cViewPr>
      <p:guideLst>
        <p:guide orient="horz" pos="2234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tags" Target="../tags/tag10.xml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0.xml"/><Relationship Id="rId5" Type="http://schemas.openxmlformats.org/officeDocument/2006/relationships/image" Target="../media/image15.jpe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2.xml"/><Relationship Id="rId7" Type="http://schemas.openxmlformats.org/officeDocument/2006/relationships/image" Target="../media/image7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4.xml"/><Relationship Id="rId5" Type="http://schemas.openxmlformats.org/officeDocument/2006/relationships/image" Target="../media/image15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5.xml"/><Relationship Id="rId5" Type="http://schemas.openxmlformats.org/officeDocument/2006/relationships/image" Target="../media/image15.jpe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6.xml"/><Relationship Id="rId5" Type="http://schemas.openxmlformats.org/officeDocument/2006/relationships/image" Target="../media/image15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8.xml"/><Relationship Id="rId4" Type="http://schemas.openxmlformats.org/officeDocument/2006/relationships/image" Target="../media/image15.jpe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548564"/>
            <a:ext cx="9681780" cy="5576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9926" y="2392292"/>
            <a:ext cx="59135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T-MAX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项目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4910" y="3835697"/>
            <a:ext cx="2251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汇报人：李爱军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40" name="图片 39" descr="QQ图片201910311312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025" y="548640"/>
            <a:ext cx="1508125" cy="1470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01770" y="3360420"/>
            <a:ext cx="414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WORKING REPORT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77086" y="46508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项目实际进度曲线</a:t>
              </a:r>
              <a:endParaRPr lang="en-US" altLang="zh-CN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3015" y="87630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Actual progress curve of the project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60" y="1151890"/>
            <a:ext cx="5010150" cy="27527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90" y="686435"/>
            <a:ext cx="5028565" cy="25069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015" y="4049395"/>
            <a:ext cx="4581525" cy="27432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625" y="3685540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800860"/>
            <a:ext cx="4581525" cy="27432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328295"/>
            <a:ext cx="4581525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3657600"/>
            <a:ext cx="4581525" cy="2743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77086" y="465080"/>
            <a:ext cx="3986811" cy="739766"/>
            <a:chOff x="477086" y="440950"/>
            <a:chExt cx="3986811" cy="7397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9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项目实际进度曲线</a:t>
              </a:r>
              <a:endParaRPr lang="en-US" altLang="zh-CN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263015" y="87630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Actual progress curve of the project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77086" y="44095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燃尽图</a:t>
              </a:r>
              <a:endParaRPr lang="zh-CN" altLang="en-US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3035" y="93472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Burnout map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210310"/>
            <a:ext cx="4581525" cy="27527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75" y="934720"/>
            <a:ext cx="5633085" cy="2677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015" y="4069715"/>
            <a:ext cx="4581525" cy="2743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30" y="3769360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77086" y="44095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燃尽图</a:t>
              </a:r>
              <a:endParaRPr lang="zh-CN" altLang="en-US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3035" y="93472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Burnout map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1743710"/>
            <a:ext cx="4581525" cy="27432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554990"/>
            <a:ext cx="4581525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65" y="3456305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Project actual architecture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项目实际架构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292860"/>
            <a:ext cx="11358245" cy="5320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Test work arrangement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测试工作安排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335405" y="1624965"/>
            <a:ext cx="69411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	</a:t>
            </a:r>
            <a:r>
              <a:rPr lang="zh-CN" altLang="en-US" sz="3200"/>
              <a:t>我们小组的测试主要由洛平同学完成，安排当项目有新进展（即有新的界面制作完成、界面触发事件实现时、后端数据传与交互送有进展时）交给洛平同学进行测试。</a:t>
            </a:r>
            <a:endParaRPr lang="zh-CN" altLang="en-US" sz="3200"/>
          </a:p>
        </p:txBody>
      </p:sp>
      <p:grpSp>
        <p:nvGrpSpPr>
          <p:cNvPr id="5" name="ísḻiďè"/>
          <p:cNvGrpSpPr/>
          <p:nvPr/>
        </p:nvGrpSpPr>
        <p:grpSpPr>
          <a:xfrm>
            <a:off x="9742199" y="175872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1057275" y="444944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选用测试工具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</a:t>
                      </a:r>
                      <a:endParaRPr lang="zh-CN" altLang="en-US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Android Studio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暂时无法测试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744478" cy="768850"/>
            <a:chOff x="477086" y="412302"/>
            <a:chExt cx="4744478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2862" y="412302"/>
              <a:ext cx="3958702" cy="768850"/>
              <a:chOff x="302260" y="2806482"/>
              <a:chExt cx="3958702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02260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Test experience and review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3419475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测试体会和评述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ísḻiďè"/>
          <p:cNvGrpSpPr/>
          <p:nvPr/>
        </p:nvGrpSpPr>
        <p:grpSpPr>
          <a:xfrm>
            <a:off x="9742199" y="175872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95350" y="1945640"/>
            <a:ext cx="69049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在这一周的时间内，我们团队的成员都努力地学习了相关知识，但目前所能完成的功能还是十分有限。由于后端的数据传送与交互（android服务端的部署还没完成）、前端与后端模块的拼接现在遇到了瓶颈，所以我们的项目的大部分核心功能都没能实现，加上这次测试的时间紧迫，所以我们的测试做的并不是很好，甚至不能说算是一个测试。。希望谅解（＞人＜)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5350" y="4403725"/>
            <a:ext cx="69043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由于大家的基础薄弱，加之对Android开发毫无思路和头绪，所以整体做的不是很好，这也让我们看到了自己现在能力上很大的不足，日后还需更加努力！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SCRUM meeting photo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SCRUM</a:t>
                </a:r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会议照片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521460"/>
            <a:ext cx="8666480" cy="4907280"/>
          </a:xfrm>
          <a:prstGeom prst="rect">
            <a:avLst/>
          </a:prstGeom>
        </p:spPr>
      </p:pic>
      <p:grpSp>
        <p:nvGrpSpPr>
          <p:cNvPr id="50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18690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324219" y="175704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04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成员过程体会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13250" y="4056380"/>
            <a:ext cx="356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Member process experience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0086" y="195767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49" name="表格 48"/>
          <p:cNvGraphicFramePr/>
          <p:nvPr>
            <p:custDataLst>
              <p:tags r:id="rId3"/>
            </p:custDataLst>
          </p:nvPr>
        </p:nvGraphicFramePr>
        <p:xfrm>
          <a:off x="128270" y="1143000"/>
          <a:ext cx="11458575" cy="563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/>
                <a:gridCol w="9939655"/>
              </a:tblGrid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这次的冲刺暴露出了我们团队的一些问题，也放大之前就在就存在的问题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1.沟通问题：团队细分为两个小组，但是两小组之间永远不交流，小组之间也是交流很少，这个问题一直困扰着我们，并对我们造成了很大的影响，而且由于交流的问题，规范没有做好，导致整合时出现很大的bug。2.技术问题：这个是全部成员存在的问题，大家对自己的部分很不熟练，但是又不怎么花时间去学习，导致出现了很多问题，另一点就是部分队员学习太久了，导致没办法落实到进度，很多的任务都没有完成。。。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这次冲刺算是一次全新的体验，从过程中学过了不少的新知识，接下来还需要加强学习</a:t>
                      </a: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在整个开发过程中，我觉得我们存在着很大的问题和不足。在技术方面踩了很多的坑，浪费了很多的时间，这也让我明白了开发一个APP是多么困难的一件事，平时手机上一个普普通通的页面，在制作的时候可能是要花费很大的精力和时间，整个过程下来，虽然很痛苦，但是还是有所收获的(虽然成就不是很大.....）总体上学会了怎么使用Android开发者工具、如何布局、如何制作一些简单的页面等。在团队合作上，我也收获了很多，锻炼了自己与他人协作和沟通交流的能力，和队友通宵奋斗的好几个晚上也会成为一段美好的回忆吧。过程虽苦，最后做出来的APP也很差劲，但还是一段不错的锻炼过程！</a:t>
                      </a:r>
                      <a:endParaRPr lang="zh-CN" altLang="en-US"/>
                    </a:p>
                  </a:txBody>
                  <a:tcPr/>
                </a:tc>
              </a:tr>
              <a:tr h="1206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七天感觉十分漫长，从最开始对开发工具和开发语言的完全陌生，再到后来对这些慢慢了解，常感到心力交瘁，有时也会因为做出新的东西狂喜，整个过程很艰辛，又因为有队友的陪伴不会感到孤独。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6419912" y="3679825"/>
            <a:ext cx="4074261" cy="1069975"/>
            <a:chOff x="6419912" y="3679825"/>
            <a:chExt cx="4074261" cy="1069975"/>
          </a:xfrm>
        </p:grpSpPr>
        <p:sp>
          <p:nvSpPr>
            <p:cNvPr id="39" name="矩形 38"/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638323" y="3780548"/>
              <a:ext cx="162083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成员过程体会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27211" y="4106403"/>
              <a:ext cx="232178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group_22974"/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/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wifi-signal-full_17952"/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19912" y="2359025"/>
            <a:ext cx="4074261" cy="1069975"/>
            <a:chOff x="6419912" y="2359025"/>
            <a:chExt cx="4074261" cy="1069975"/>
          </a:xfrm>
        </p:grpSpPr>
        <p:sp>
          <p:nvSpPr>
            <p:cNvPr id="40" name="矩形 39"/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638352" y="2459990"/>
              <a:ext cx="214820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问题及解决方案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50" name="speech-bubble_121922"/>
            <p:cNvSpPr>
              <a:spLocks noChangeAspect="1"/>
            </p:cNvSpPr>
            <p:nvPr/>
          </p:nvSpPr>
          <p:spPr bwMode="auto">
            <a:xfrm>
              <a:off x="9470243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81284" y="2275840"/>
            <a:ext cx="4074261" cy="1069975"/>
            <a:chOff x="1881284" y="2359025"/>
            <a:chExt cx="4074261" cy="1069975"/>
          </a:xfrm>
        </p:grpSpPr>
        <p:sp>
          <p:nvSpPr>
            <p:cNvPr id="32" name="矩形 31"/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99724" y="2459990"/>
              <a:ext cx="246126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成员分工和预期计划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51" name="cloud-data_72746"/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TextBox 1"/>
          <p:cNvSpPr txBox="1"/>
          <p:nvPr/>
        </p:nvSpPr>
        <p:spPr>
          <a:xfrm>
            <a:off x="5465435" y="1364942"/>
            <a:ext cx="135838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pc="300" dirty="0">
                <a:solidFill>
                  <a:srgbClr val="002060"/>
                </a:solidFill>
                <a:cs typeface="+mn-ea"/>
                <a:sym typeface="+mn-lt"/>
              </a:rPr>
              <a:t>contents</a:t>
            </a:r>
            <a:endParaRPr lang="en-US" spc="3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5465435" y="830424"/>
            <a:ext cx="1118255" cy="59420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solidFill>
                  <a:srgbClr val="002060"/>
                </a:solidFill>
                <a:cs typeface="+mn-ea"/>
                <a:sym typeface="+mn-lt"/>
              </a:rPr>
              <a:t>目录</a:t>
            </a:r>
            <a:endParaRPr lang="en-US" sz="40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9978" y="3780548"/>
            <a:ext cx="1620838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002060"/>
                </a:solidFill>
                <a:cs typeface="+mn-ea"/>
                <a:sym typeface="+mn-lt"/>
              </a:rPr>
              <a:t>项目完成情况</a:t>
            </a:r>
            <a:endParaRPr lang="zh-CN" altLang="en-US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1860" y="2828290"/>
            <a:ext cx="2573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Member division and expected plan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6696710" y="2828290"/>
            <a:ext cx="27736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Problems and solutions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2099945" y="4234180"/>
            <a:ext cx="2515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Problems and solutions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6696710" y="4149090"/>
            <a:ext cx="1986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Member process experience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00886" y="98612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Group 26"/>
          <p:cNvGrpSpPr/>
          <p:nvPr/>
        </p:nvGrpSpPr>
        <p:grpSpPr>
          <a:xfrm>
            <a:off x="11396012" y="1322407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1272187" y="36207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1267892" y="580773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426085" y="979170"/>
          <a:ext cx="10201275" cy="55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10"/>
                <a:gridCol w="83559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姓名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林生枝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开始项目前的准备，分工和团队合作很重要，可以避免浪费很多不必要的时间，从而更加高效的投入开发中。要有重点的学习安卓和数据库的数据交互，和团队成员加强交流，尽最大努力完成项目。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一开始对开发app一无所知，然后知道了android studio,开始研究它的用法，期间遇到了各种各样的问题，比如对android studio不熟悉，运行各种报错，百度查找报错原因，期间学习到了一些知识，学会了页面制作和跳转，很困难但也有收获</a:t>
                      </a:r>
                      <a:endParaRPr lang="zh-CN" altLang="en-US"/>
                    </a:p>
                  </a:txBody>
                  <a:tcPr/>
                </a:tc>
              </a:tr>
              <a:tr h="2807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这七天可以说是既短暂又漫长，过的很快但是却又让我有了很多遗憾。在这次团队冲刺中我是负责后端方面的，在对java和安卓开发一无所知的情况下开始了我的学习。多次的学习方向的错误浪费了我太多时间，在搜索了众多相关资料后我才找到了学习的方向，可惜的是直到冲刺的最后一天我也没能完整的进行后端开发。没有及时与同属后端的成员沟通，导致项目进展缓慢，毫无疑问我的问题是最严重的。虽然最终我的目标没有完成，但是在经过这次冲刺后，我收获颇多，不仅在自己的学习交互上有了一些，而且我认识到了一个团队项目最重要的是沟通和交流，一个人蛮干是极其低效的，而且可能大多都是无用功，希望以后能改掉这些毛病，为团队做出贡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13281" y="412302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49" name="表格 48"/>
          <p:cNvGraphicFramePr/>
          <p:nvPr>
            <p:custDataLst>
              <p:tags r:id="rId3"/>
            </p:custDataLst>
          </p:nvPr>
        </p:nvGraphicFramePr>
        <p:xfrm>
          <a:off x="819150" y="1299845"/>
          <a:ext cx="9194800" cy="501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0"/>
                <a:gridCol w="7444740"/>
              </a:tblGrid>
              <a:tr h="889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887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问题不可怕，可怕的是不知道应该解决什么问题。希望以后做项目或者其他，一定目的明确。七天冲刺，由于我负责的是后端，后端的意思就是，在不知道怎么做情况下花了大把的时间也不一定有方向和成果，这样的低成就感反馈的任务坚持下来是很锻炼人的，好在最后有一定收获。</a:t>
                      </a:r>
                      <a:endParaRPr lang="zh-CN" altLang="en-US"/>
                    </a:p>
                  </a:txBody>
                  <a:tcPr/>
                </a:tc>
              </a:tr>
              <a:tr h="664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不知道怎么和队友配合，冲刺的时候也缺少坚持的动力，总之在团队冲刺中没做成什么成果，更找不到成就感，后面反正继续加油吧</a:t>
                      </a:r>
                      <a:endParaRPr lang="zh-CN" altLang="en-US"/>
                    </a:p>
                  </a:txBody>
                  <a:tcPr/>
                </a:tc>
              </a:tr>
              <a:tr h="887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在七天的里程碑里我遇到了很多问题，在七天的冲刺里我的贡献力度是很小的，但是在这过程里我学到了不少。</a:t>
                      </a:r>
                      <a:endParaRPr lang="zh-CN" altLang="en-US"/>
                    </a:p>
                  </a:txBody>
                  <a:tcPr/>
                </a:tc>
              </a:tr>
              <a:tr h="796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我认为许多知识领域的学习、运用，需要有前人的指导、对大致系统框架的介绍。了解应当学习什么、如何学习（重视学习还是learning by doing）。至少，前端的内容在没有学习过、使用过的情况下，learning by doing给我的感受是很好的。而且同样的结果通过不同方法、框架结构实现，能让人更加熟练地掌握。最后的体会是：对自己的付出心满意足，也有很好的收获。希望以后能够把道理贯彻。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548564"/>
            <a:ext cx="9681780" cy="5576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9926" y="2392292"/>
            <a:ext cx="591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9926" y="3180533"/>
            <a:ext cx="58219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Thank you for watching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4910" y="3835697"/>
            <a:ext cx="2251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汇报人：李爱军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40" name="图片 39" descr="QQ图片201910311312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025" y="548640"/>
            <a:ext cx="1508125" cy="1470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3944620" y="1757045"/>
            <a:ext cx="4302760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01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成员分工和预期计划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3365" y="3947795"/>
            <a:ext cx="425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Member division and expected plan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1344142" y="499932"/>
              <a:ext cx="3958702" cy="625340"/>
              <a:chOff x="383540" y="2894112"/>
              <a:chExt cx="3958702" cy="625340"/>
            </a:xfrm>
          </p:grpSpPr>
          <p:sp>
            <p:nvSpPr>
              <p:cNvPr id="29" name="文本框 21"/>
              <p:cNvSpPr txBox="1"/>
              <p:nvPr/>
            </p:nvSpPr>
            <p:spPr>
              <a:xfrm>
                <a:off x="383540" y="3266722"/>
                <a:ext cx="3958702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division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19"/>
              <p:cNvSpPr txBox="1"/>
              <p:nvPr/>
            </p:nvSpPr>
            <p:spPr>
              <a:xfrm>
                <a:off x="408010" y="289411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成员分工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19150" y="1299845"/>
          <a:ext cx="9170035" cy="495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640"/>
                <a:gridCol w="6462395"/>
              </a:tblGrid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预期开发计划分工安排</a:t>
                      </a:r>
                      <a:endParaRPr lang="zh-CN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文档撰写人员，团队总负责人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前端开发主程序员，兼前端组负责人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前端开发辅助程序员</a:t>
                      </a:r>
                      <a:endParaRPr lang="zh-CN" altLang="en-US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前端开发辅助程序员</a:t>
                      </a:r>
                      <a:endParaRPr lang="zh-CN" altLang="en-US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后端开发辅助程序员</a:t>
                      </a:r>
                      <a:endParaRPr lang="zh-CN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后端开发主程序员，兼后端组负责人</a:t>
                      </a:r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后端开发主程序员，兼后端组负责人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后端开发辅助程序员</a:t>
                      </a:r>
                      <a:endParaRPr lang="zh-CN" alt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制定测试计划和测试规范</a:t>
                      </a:r>
                      <a:endParaRPr lang="zh-CN" altLang="en-US" dirty="0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美工，ui界面设计，给出设计图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" name="组合 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5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36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6" name="组合 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3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4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55" name="组合 5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8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7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77086" y="440950"/>
            <a:ext cx="4849888" cy="739766"/>
            <a:chOff x="477086" y="440950"/>
            <a:chExt cx="4849888" cy="739766"/>
          </a:xfrm>
        </p:grpSpPr>
        <p:grpSp>
          <p:nvGrpSpPr>
            <p:cNvPr id="44" name="组合 43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5" name="组合 44"/>
            <p:cNvGrpSpPr/>
            <p:nvPr/>
          </p:nvGrpSpPr>
          <p:grpSpPr>
            <a:xfrm>
              <a:off x="1368272" y="499932"/>
              <a:ext cx="3958702" cy="679950"/>
              <a:chOff x="407670" y="2894112"/>
              <a:chExt cx="3958702" cy="679950"/>
            </a:xfrm>
          </p:grpSpPr>
          <p:sp>
            <p:nvSpPr>
              <p:cNvPr id="46" name="文本框 21"/>
              <p:cNvSpPr txBox="1"/>
              <p:nvPr/>
            </p:nvSpPr>
            <p:spPr>
              <a:xfrm>
                <a:off x="407670" y="3328952"/>
                <a:ext cx="3958702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Expected plan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408010" y="289411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预期计划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75335" y="1379855"/>
          <a:ext cx="9318625" cy="505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685"/>
                <a:gridCol w="6504940"/>
              </a:tblGrid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任务详细说明</a:t>
                      </a:r>
                      <a:endParaRPr lang="zh-CN" alt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第一天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熟悉框架、UI库，编写大体架构，数据库建库建表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第二天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完成注册，登录页面，个人信息修改等功能</a:t>
                      </a:r>
                      <a:endParaRPr lang="zh-CN" altLang="en-US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第三天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完成用户的基本操作</a:t>
                      </a:r>
                      <a:endParaRPr lang="zh-CN" altLang="en-US"/>
                    </a:p>
                  </a:txBody>
                  <a:tcPr/>
                </a:tc>
              </a:tr>
              <a:tr h="622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第四天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完成商家，管理员的基本操作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第五天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完成主界面和商家界面功能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第六天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完成评论界面，菜品查看界面等</a:t>
                      </a:r>
                      <a:endParaRPr lang="zh-CN" altLang="en-US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第七天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代码统一整合运行，UI界面美化，程序bug的查找与测试，总结归纳本阶段的不足与可改进的地方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5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36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37" name="组合 36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3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4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55" name="组合 5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8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2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420739" y="186245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02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问题及解决方案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1495" y="4128770"/>
            <a:ext cx="353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Problems and solutions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11200130" y="2199005"/>
            <a:ext cx="967740" cy="81343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16"/>
          <p:cNvSpPr>
            <a:spLocks noEditPoints="1"/>
          </p:cNvSpPr>
          <p:nvPr/>
        </p:nvSpPr>
        <p:spPr bwMode="auto">
          <a:xfrm>
            <a:off x="10480113" y="321999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1276330" y="5454650"/>
            <a:ext cx="969010" cy="87820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5181" y="134172"/>
            <a:ext cx="4825758" cy="859020"/>
            <a:chOff x="477086" y="412302"/>
            <a:chExt cx="4825758" cy="859020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1344142" y="412302"/>
              <a:ext cx="3958702" cy="859020"/>
              <a:chOff x="383540" y="2806482"/>
              <a:chExt cx="3958702" cy="859020"/>
            </a:xfrm>
          </p:grpSpPr>
          <p:sp>
            <p:nvSpPr>
              <p:cNvPr id="21" name="文本框 21"/>
              <p:cNvSpPr txBox="1"/>
              <p:nvPr/>
            </p:nvSpPr>
            <p:spPr>
              <a:xfrm>
                <a:off x="383540" y="3266722"/>
                <a:ext cx="395870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Problems and solutions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19"/>
              <p:cNvSpPr txBox="1"/>
              <p:nvPr/>
            </p:nvSpPr>
            <p:spPr>
              <a:xfrm>
                <a:off x="38388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问题及解决方案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11"/>
          <p:cNvSpPr/>
          <p:nvPr/>
        </p:nvSpPr>
        <p:spPr bwMode="auto">
          <a:xfrm>
            <a:off x="11276330" y="3698240"/>
            <a:ext cx="969010" cy="864235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3"/>
            </p:custDataLst>
          </p:nvPr>
        </p:nvGraphicFramePr>
        <p:xfrm>
          <a:off x="462280" y="1032510"/>
          <a:ext cx="10741660" cy="79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65"/>
                <a:gridCol w="5506085"/>
                <a:gridCol w="3521710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解决方案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团队沟通问题、技术问题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队员积极沟通，网上查找资料</a:t>
                      </a:r>
                      <a:endParaRPr lang="zh-CN" altLang="en-US"/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个人基础比较薄弱，对Android开发的整体流程以及方法不是很熟悉，我认为这是在整个工程中遇到的最大的问题。在Android前端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开发的过程中，遇到的问题还是很多的，比如界面的布局排版、导航栏的实现等，这些都是技术方面的问题。当然，在团队合作的过程中也会有一些摩擦，比如大家的想法意见和自己的不一致、分工的不明确、需求不明确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技术方面的问题只能依靠百度、网上的视频教程等一步步去学习；在团队合作的过程中，和队友的意见分歧只能依靠多交流、多沟通去解决。</a:t>
                      </a: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刚开始对</a:t>
                      </a:r>
                      <a:r>
                        <a:rPr lang="en-US" altLang="zh-CN"/>
                        <a:t>android</a:t>
                      </a:r>
                      <a:r>
                        <a:rPr lang="zh-CN" altLang="en-US"/>
                        <a:t>开发中各种按钮和文本框的不了解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队友的帮助和网上查询资料</a:t>
                      </a:r>
                      <a:endParaRPr lang="zh-CN" alt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android studio不熟悉，运行各种报错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百度查找</a:t>
                      </a: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刚开始对java和安卓开发一无所知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搜索了众多相关资料后我才找到了学习的方向</a:t>
                      </a:r>
                      <a:endParaRPr lang="zh-CN" altLang="en-US"/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刚开始对于开发一无所知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查找网上资料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11200130" y="2199005"/>
            <a:ext cx="967740" cy="81343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1276330" y="5454650"/>
            <a:ext cx="969010" cy="87820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5181" y="134172"/>
            <a:ext cx="4825758" cy="859020"/>
            <a:chOff x="477086" y="412302"/>
            <a:chExt cx="4825758" cy="859020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1344142" y="412302"/>
              <a:ext cx="3958702" cy="859020"/>
              <a:chOff x="383540" y="2806482"/>
              <a:chExt cx="3958702" cy="859020"/>
            </a:xfrm>
          </p:grpSpPr>
          <p:sp>
            <p:nvSpPr>
              <p:cNvPr id="21" name="文本框 21"/>
              <p:cNvSpPr txBox="1"/>
              <p:nvPr/>
            </p:nvSpPr>
            <p:spPr>
              <a:xfrm>
                <a:off x="383540" y="3266722"/>
                <a:ext cx="395870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Problems and solutions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19"/>
              <p:cNvSpPr txBox="1"/>
              <p:nvPr/>
            </p:nvSpPr>
            <p:spPr>
              <a:xfrm>
                <a:off x="38388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问题及解决方案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11"/>
          <p:cNvSpPr/>
          <p:nvPr/>
        </p:nvSpPr>
        <p:spPr bwMode="auto">
          <a:xfrm>
            <a:off x="11276330" y="3698240"/>
            <a:ext cx="969010" cy="864235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PA_形状 4649"/>
          <p:cNvSpPr/>
          <p:nvPr>
            <p:custDataLst>
              <p:tags r:id="rId3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24840" y="1537335"/>
          <a:ext cx="9363075" cy="50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025"/>
                <a:gridCol w="3121025"/>
                <a:gridCol w="3121025"/>
              </a:tblGrid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解决方案</a:t>
                      </a:r>
                      <a:endParaRPr lang="zh-CN" alt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没有蓝图和好的总览路线，在项目开发上我遇到了很多令人心碎的问题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确定了总的蓝图和路线</a:t>
                      </a:r>
                      <a:endParaRPr lang="zh-CN" altLang="en-US"/>
                    </a:p>
                  </a:txBody>
                  <a:tcPr/>
                </a:tc>
              </a:tr>
              <a:tr h="1176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Android前端后端全都一点不会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从零百度</a:t>
                      </a:r>
                      <a:endParaRPr lang="zh-CN" altLang="en-US"/>
                    </a:p>
                  </a:txBody>
                  <a:tcPr/>
                </a:tc>
              </a:tr>
              <a:tr h="1022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之前没有开发经验，一切从零开始，要重新开始学习，还要对软件环境进行配置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网上观看教程</a:t>
                      </a:r>
                      <a:endParaRPr lang="zh-CN" altLang="en-US"/>
                    </a:p>
                  </a:txBody>
                  <a:tcPr/>
                </a:tc>
              </a:tr>
              <a:tr h="1174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文档测试的框架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向同学询问和网上搜索解决了这些问题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312154" y="168211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03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项目完成情况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12285" y="3959860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Project completion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TABLE_BEAUTIFY" val="smartTable{19a04cb4-8805-4de7-898e-5a8065963e7a}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KSO_WM_UNIT_TABLE_BEAUTIFY" val="smartTable{19a04cb4-8805-4de7-898e-5a8065963e7a}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KSO_WM_UNIT_TABLE_BEAUTIFY" val="smartTable{629adf61-8032-41e8-82f0-b6a1c13408db}"/>
</p:tagLst>
</file>

<file path=ppt/tags/tag14.xml><?xml version="1.0" encoding="utf-8"?>
<p:tagLst xmlns:p="http://schemas.openxmlformats.org/presentationml/2006/main">
  <p:tag name="KSO_WM_UNIT_TABLE_BEAUTIFY" val="smartTable{19a04cb4-8805-4de7-898e-5a8065963e7a}"/>
</p:tagLst>
</file>

<file path=ppt/tags/tag15.xml><?xml version="1.0" encoding="utf-8"?>
<p:tagLst xmlns:p="http://schemas.openxmlformats.org/presentationml/2006/main">
  <p:tag name="ISPRING_PRESENTATION_TITLE" val="演示文稿1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KSO_WM_UNIT_TABLE_BEAUTIFY" val="smartTable{8fefe770-6082-47f2-8f9a-4bde5e37d0a4}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KSO_WM_UNIT_TABLE_BEAUTIFY" val="smartTable{7ec6a3ab-2921-44f6-bc87-d824709891be}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KSO_WM_UNIT_TABLE_BEAUTIFY" val="smartTable{89578f1e-941c-4d9e-bd57-42050c4ece50}"/>
</p:tagLst>
</file>

<file path=ppt/tags/tag9.xml><?xml version="1.0" encoding="utf-8"?>
<p:tagLst xmlns:p="http://schemas.openxmlformats.org/presentationml/2006/main">
  <p:tag name="KSO_WM_UNIT_TABLE_BEAUTIFY" val="smartTable{7a7380cc-e6a3-43d9-8090-f8b22963e143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3628</Words>
  <Application>WPS 演示</Application>
  <PresentationFormat>宽屏</PresentationFormat>
  <Paragraphs>337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思源黑体 CN Medium</vt:lpstr>
      <vt:lpstr>微软雅黑</vt:lpstr>
      <vt:lpstr>Arial Unicode MS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qzuser</cp:lastModifiedBy>
  <cp:revision>52</cp:revision>
  <dcterms:created xsi:type="dcterms:W3CDTF">2019-02-15T09:03:00Z</dcterms:created>
  <dcterms:modified xsi:type="dcterms:W3CDTF">2019-11-15T13:53:02Z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