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0"/>
  </p:notesMasterIdLst>
  <p:handoutMasterIdLst>
    <p:handoutMasterId r:id="rId31"/>
  </p:handoutMasterIdLst>
  <p:sldIdLst>
    <p:sldId id="302" r:id="rId3"/>
    <p:sldId id="259" r:id="rId4"/>
    <p:sldId id="260" r:id="rId5"/>
    <p:sldId id="273" r:id="rId6"/>
    <p:sldId id="281" r:id="rId7"/>
    <p:sldId id="308" r:id="rId8"/>
    <p:sldId id="279" r:id="rId9"/>
    <p:sldId id="379" r:id="rId10"/>
    <p:sldId id="309" r:id="rId11"/>
    <p:sldId id="354" r:id="rId12"/>
    <p:sldId id="355" r:id="rId13"/>
    <p:sldId id="356" r:id="rId14"/>
    <p:sldId id="357" r:id="rId15"/>
    <p:sldId id="310" r:id="rId16"/>
    <p:sldId id="362" r:id="rId17"/>
    <p:sldId id="361" r:id="rId18"/>
    <p:sldId id="368" r:id="rId19"/>
    <p:sldId id="370" r:id="rId20"/>
    <p:sldId id="369" r:id="rId21"/>
    <p:sldId id="305" r:id="rId22"/>
    <p:sldId id="371" r:id="rId23"/>
    <p:sldId id="372" r:id="rId24"/>
    <p:sldId id="373" r:id="rId25"/>
    <p:sldId id="381" r:id="rId26"/>
    <p:sldId id="383" r:id="rId27"/>
    <p:sldId id="374" r:id="rId28"/>
    <p:sldId id="313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5A7F"/>
    <a:srgbClr val="15A0A2"/>
    <a:srgbClr val="27B5C1"/>
    <a:srgbClr val="E24653"/>
    <a:srgbClr val="283D52"/>
    <a:srgbClr val="CF4151"/>
    <a:srgbClr val="374D65"/>
    <a:srgbClr val="E27934"/>
    <a:srgbClr val="F2F2F2"/>
    <a:srgbClr val="E6FC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思源黑体 CN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思源黑体 CN Medium" panose="020B0600000000000000" charset="-122"/>
              </a:defRPr>
            </a:lvl1pPr>
          </a:lstStyle>
          <a:p>
            <a:fld id="{3ABC80C0-DA1F-4D42-ACAD-4DBE7AE1152A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思源黑体 CN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思源黑体 CN Medium" panose="020B0600000000000000" charset="-122"/>
              </a:defRPr>
            </a:lvl1pPr>
          </a:lstStyle>
          <a:p>
            <a:fld id="{C3ADAD29-B298-4D6A-B5BF-5040F6900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DAD29-B298-4D6A-B5BF-5040F690040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0" y="1905000"/>
            <a:ext cx="2552700" cy="3028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68432" y="1871003"/>
            <a:ext cx="3635924" cy="4471743"/>
          </a:xfrm>
          <a:custGeom>
            <a:avLst/>
            <a:gdLst>
              <a:gd name="connsiteX0" fmla="*/ 0 w 3635829"/>
              <a:gd name="connsiteY0" fmla="*/ 0 h 4471743"/>
              <a:gd name="connsiteX1" fmla="*/ 3635829 w 3635829"/>
              <a:gd name="connsiteY1" fmla="*/ 0 h 4471743"/>
              <a:gd name="connsiteX2" fmla="*/ 3635829 w 3635829"/>
              <a:gd name="connsiteY2" fmla="*/ 4471743 h 4471743"/>
              <a:gd name="connsiteX3" fmla="*/ 0 w 3635829"/>
              <a:gd name="connsiteY3" fmla="*/ 4471743 h 447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29" h="4471743">
                <a:moveTo>
                  <a:pt x="0" y="0"/>
                </a:moveTo>
                <a:lnTo>
                  <a:pt x="3635829" y="0"/>
                </a:lnTo>
                <a:lnTo>
                  <a:pt x="3635829" y="4471743"/>
                </a:lnTo>
                <a:lnTo>
                  <a:pt x="0" y="4471743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991233" y="667658"/>
            <a:ext cx="6032657" cy="2818492"/>
          </a:xfrm>
          <a:custGeom>
            <a:avLst/>
            <a:gdLst>
              <a:gd name="connsiteX0" fmla="*/ 0 w 6032499"/>
              <a:gd name="connsiteY0" fmla="*/ 0 h 2818492"/>
              <a:gd name="connsiteX1" fmla="*/ 6032499 w 6032499"/>
              <a:gd name="connsiteY1" fmla="*/ 0 h 2818492"/>
              <a:gd name="connsiteX2" fmla="*/ 6032499 w 6032499"/>
              <a:gd name="connsiteY2" fmla="*/ 2818492 h 2818492"/>
              <a:gd name="connsiteX3" fmla="*/ 0 w 6032499"/>
              <a:gd name="connsiteY3" fmla="*/ 2818492 h 281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499" h="2818492">
                <a:moveTo>
                  <a:pt x="0" y="0"/>
                </a:moveTo>
                <a:lnTo>
                  <a:pt x="6032499" y="0"/>
                </a:lnTo>
                <a:lnTo>
                  <a:pt x="6032499" y="2818492"/>
                </a:lnTo>
                <a:lnTo>
                  <a:pt x="0" y="2818492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096159" y="3657605"/>
            <a:ext cx="4927729" cy="2685141"/>
          </a:xfrm>
          <a:custGeom>
            <a:avLst/>
            <a:gdLst>
              <a:gd name="connsiteX0" fmla="*/ 0 w 4927600"/>
              <a:gd name="connsiteY0" fmla="*/ 0 h 2685141"/>
              <a:gd name="connsiteX1" fmla="*/ 4927600 w 4927600"/>
              <a:gd name="connsiteY1" fmla="*/ 0 h 2685141"/>
              <a:gd name="connsiteX2" fmla="*/ 4927600 w 4927600"/>
              <a:gd name="connsiteY2" fmla="*/ 2685141 h 2685141"/>
              <a:gd name="connsiteX3" fmla="*/ 0 w 4927600"/>
              <a:gd name="connsiteY3" fmla="*/ 2685141 h 26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00" h="2685141">
                <a:moveTo>
                  <a:pt x="0" y="0"/>
                </a:moveTo>
                <a:lnTo>
                  <a:pt x="4927600" y="0"/>
                </a:lnTo>
                <a:lnTo>
                  <a:pt x="4927600" y="2685141"/>
                </a:lnTo>
                <a:lnTo>
                  <a:pt x="0" y="2685141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cs typeface="字魂59号-创粗黑" panose="00000500000000000000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cs typeface="字魂59号-创粗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cs typeface="字魂59号-创粗黑" panose="00000500000000000000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字魂59号-创粗黑" panose="00000500000000000000" charset="-122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字魂59号-创粗黑" panose="00000500000000000000" charset="-122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字魂59号-创粗黑" panose="00000500000000000000" charset="-122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字魂59号-创粗黑" panose="00000500000000000000" charset="-122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字魂59号-创粗黑" panose="00000500000000000000" charset="-122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字魂59号-创粗黑" panose="00000500000000000000" charset="-122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706259" y="111760"/>
            <a:ext cx="5479391" cy="6028690"/>
            <a:chOff x="10033" y="-88"/>
            <a:chExt cx="8629" cy="9494"/>
          </a:xfrm>
        </p:grpSpPr>
        <p:grpSp>
          <p:nvGrpSpPr>
            <p:cNvPr id="18" name="组合 17"/>
            <p:cNvGrpSpPr>
              <a:grpSpLocks noChangeAspect="1"/>
            </p:cNvGrpSpPr>
            <p:nvPr/>
          </p:nvGrpSpPr>
          <p:grpSpPr>
            <a:xfrm>
              <a:off x="15743" y="550"/>
              <a:ext cx="509" cy="529"/>
              <a:chOff x="15284" y="7199"/>
              <a:chExt cx="2214" cy="2300"/>
            </a:xfrm>
          </p:grpSpPr>
          <p:sp>
            <p:nvSpPr>
              <p:cNvPr id="19" name="直角三角形 18"/>
              <p:cNvSpPr>
                <a:spLocks noChangeAspect="1"/>
              </p:cNvSpPr>
              <p:nvPr/>
            </p:nvSpPr>
            <p:spPr>
              <a:xfrm rot="8100000">
                <a:off x="15284" y="7285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0" name="直角三角形 19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358" y="-88"/>
              <a:ext cx="2304" cy="9113"/>
              <a:chOff x="16358" y="-88"/>
              <a:chExt cx="2304" cy="9113"/>
            </a:xfrm>
          </p:grpSpPr>
          <p:sp>
            <p:nvSpPr>
              <p:cNvPr id="6" name="直角三角形 5"/>
              <p:cNvSpPr/>
              <p:nvPr/>
            </p:nvSpPr>
            <p:spPr>
              <a:xfrm flipH="1">
                <a:off x="16358" y="-88"/>
                <a:ext cx="2304" cy="2290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H="1" flipV="1">
                <a:off x="16358" y="2202"/>
                <a:ext cx="2304" cy="2290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flipH="1">
                <a:off x="16358" y="4444"/>
                <a:ext cx="2304" cy="2290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flipH="1" flipV="1">
                <a:off x="16358" y="6735"/>
                <a:ext cx="2304" cy="2290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3662" y="2390"/>
              <a:ext cx="4144" cy="4144"/>
              <a:chOff x="13662" y="2390"/>
              <a:chExt cx="4144" cy="4144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 rot="2700000">
                <a:off x="13662" y="2390"/>
                <a:ext cx="4144" cy="4144"/>
              </a:xfrm>
              <a:prstGeom prst="rect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1" name="矩形 10"/>
              <p:cNvSpPr>
                <a:spLocks noChangeAspect="1"/>
              </p:cNvSpPr>
              <p:nvPr/>
            </p:nvSpPr>
            <p:spPr>
              <a:xfrm rot="2700000">
                <a:off x="14188" y="2939"/>
                <a:ext cx="3044" cy="30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6000" r="-65000" b="-17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284" y="7175"/>
              <a:ext cx="2214" cy="2231"/>
              <a:chOff x="15284" y="7175"/>
              <a:chExt cx="2214" cy="2231"/>
            </a:xfrm>
          </p:grpSpPr>
          <p:sp>
            <p:nvSpPr>
              <p:cNvPr id="15" name="直角三角形 14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83D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6" name="直角三角形 15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374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14796" y="1222"/>
              <a:ext cx="657" cy="686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22" name="直角三角形 21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3" name="直角三角形 22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13053" y="1697"/>
              <a:ext cx="1468" cy="1485"/>
              <a:chOff x="15284" y="7199"/>
              <a:chExt cx="2214" cy="2239"/>
            </a:xfrm>
          </p:grpSpPr>
          <p:sp>
            <p:nvSpPr>
              <p:cNvPr id="25" name="直角三角形 24"/>
              <p:cNvSpPr>
                <a:spLocks noChangeAspect="1"/>
              </p:cNvSpPr>
              <p:nvPr/>
            </p:nvSpPr>
            <p:spPr>
              <a:xfrm rot="8100000">
                <a:off x="15284" y="7224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6" name="直角三角形 25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7" name="组合 26"/>
            <p:cNvGrpSpPr>
              <a:grpSpLocks noChangeAspect="1"/>
            </p:cNvGrpSpPr>
            <p:nvPr/>
          </p:nvGrpSpPr>
          <p:grpSpPr>
            <a:xfrm>
              <a:off x="12347" y="4841"/>
              <a:ext cx="1196" cy="1205"/>
              <a:chOff x="15284" y="7175"/>
              <a:chExt cx="2214" cy="2231"/>
            </a:xfrm>
          </p:grpSpPr>
          <p:sp>
            <p:nvSpPr>
              <p:cNvPr id="28" name="直角三角形 27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9" name="直角三角形 28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4763" y="6973"/>
              <a:ext cx="499" cy="521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31" name="直角三角形 30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2" name="直角三角形 31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10033" y="3748"/>
              <a:ext cx="1084" cy="1105"/>
              <a:chOff x="15137" y="7193"/>
              <a:chExt cx="2214" cy="2257"/>
            </a:xfrm>
            <a:solidFill>
              <a:srgbClr val="105A80"/>
            </a:solidFill>
          </p:grpSpPr>
          <p:sp>
            <p:nvSpPr>
              <p:cNvPr id="34" name="直角三角形 33"/>
              <p:cNvSpPr>
                <a:spLocks noChangeAspect="1"/>
              </p:cNvSpPr>
              <p:nvPr/>
            </p:nvSpPr>
            <p:spPr>
              <a:xfrm rot="8100000">
                <a:off x="15137" y="7236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5" name="直角三角形 34"/>
              <p:cNvSpPr>
                <a:spLocks noChangeAspect="1"/>
              </p:cNvSpPr>
              <p:nvPr/>
            </p:nvSpPr>
            <p:spPr>
              <a:xfrm rot="13500000" flipV="1">
                <a:off x="15137" y="7193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58357" y="2338606"/>
            <a:ext cx="63804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i="1" spc="300" dirty="0">
                <a:solidFill>
                  <a:srgbClr val="15A0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系统设计</a:t>
            </a:r>
            <a:r>
              <a:rPr lang="en-US" altLang="zh-CN" sz="4800" b="1" i="1" spc="300" dirty="0">
                <a:solidFill>
                  <a:srgbClr val="15A0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&amp;</a:t>
            </a:r>
            <a:r>
              <a:rPr lang="zh-CN" altLang="en-US" sz="4800" b="1" i="1" spc="300" dirty="0">
                <a:solidFill>
                  <a:srgbClr val="15A0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数据库设计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5668" y="3565099"/>
            <a:ext cx="544765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rPr>
              <a:t>T-MAX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1515" y="4211320"/>
            <a:ext cx="5735320" cy="570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rPr>
              <a:t>System Design &amp; Database Design</a:t>
            </a:r>
          </a:p>
        </p:txBody>
      </p:sp>
      <p:sp>
        <p:nvSpPr>
          <p:cNvPr id="37" name="Oval 4"/>
          <p:cNvSpPr/>
          <p:nvPr/>
        </p:nvSpPr>
        <p:spPr>
          <a:xfrm flipH="1">
            <a:off x="6427141" y="4713153"/>
            <a:ext cx="948383" cy="916268"/>
          </a:xfrm>
          <a:custGeom>
            <a:avLst/>
            <a:gdLst>
              <a:gd name="connsiteX0" fmla="*/ 434389 w 606659"/>
              <a:gd name="connsiteY0" fmla="*/ 479749 h 586116"/>
              <a:gd name="connsiteX1" fmla="*/ 439004 w 606659"/>
              <a:gd name="connsiteY1" fmla="*/ 480998 h 586116"/>
              <a:gd name="connsiteX2" fmla="*/ 538796 w 606659"/>
              <a:gd name="connsiteY2" fmla="*/ 577604 h 586116"/>
              <a:gd name="connsiteX3" fmla="*/ 539969 w 606659"/>
              <a:gd name="connsiteY3" fmla="*/ 582992 h 586116"/>
              <a:gd name="connsiteX4" fmla="*/ 535355 w 606659"/>
              <a:gd name="connsiteY4" fmla="*/ 586116 h 586116"/>
              <a:gd name="connsiteX5" fmla="*/ 483816 w 606659"/>
              <a:gd name="connsiteY5" fmla="*/ 586116 h 586116"/>
              <a:gd name="connsiteX6" fmla="*/ 480375 w 606659"/>
              <a:gd name="connsiteY6" fmla="*/ 584711 h 586116"/>
              <a:gd name="connsiteX7" fmla="*/ 419217 w 606659"/>
              <a:gd name="connsiteY7" fmla="*/ 526372 h 586116"/>
              <a:gd name="connsiteX8" fmla="*/ 417888 w 606659"/>
              <a:gd name="connsiteY8" fmla="*/ 521218 h 586116"/>
              <a:gd name="connsiteX9" fmla="*/ 430792 w 606659"/>
              <a:gd name="connsiteY9" fmla="*/ 482951 h 586116"/>
              <a:gd name="connsiteX10" fmla="*/ 434389 w 606659"/>
              <a:gd name="connsiteY10" fmla="*/ 479749 h 586116"/>
              <a:gd name="connsiteX11" fmla="*/ 503568 w 606659"/>
              <a:gd name="connsiteY11" fmla="*/ 446679 h 586116"/>
              <a:gd name="connsiteX12" fmla="*/ 503724 w 606659"/>
              <a:gd name="connsiteY12" fmla="*/ 446679 h 586116"/>
              <a:gd name="connsiteX13" fmla="*/ 507322 w 606659"/>
              <a:gd name="connsiteY13" fmla="*/ 449726 h 586116"/>
              <a:gd name="connsiteX14" fmla="*/ 605251 w 606659"/>
              <a:gd name="connsiteY14" fmla="*/ 553151 h 586116"/>
              <a:gd name="connsiteX15" fmla="*/ 606659 w 606659"/>
              <a:gd name="connsiteY15" fmla="*/ 557291 h 586116"/>
              <a:gd name="connsiteX16" fmla="*/ 606659 w 606659"/>
              <a:gd name="connsiteY16" fmla="*/ 581195 h 586116"/>
              <a:gd name="connsiteX17" fmla="*/ 601653 w 606659"/>
              <a:gd name="connsiteY17" fmla="*/ 586116 h 586116"/>
              <a:gd name="connsiteX18" fmla="*/ 596725 w 606659"/>
              <a:gd name="connsiteY18" fmla="*/ 586116 h 586116"/>
              <a:gd name="connsiteX19" fmla="*/ 580378 w 606659"/>
              <a:gd name="connsiteY19" fmla="*/ 586116 h 586116"/>
              <a:gd name="connsiteX20" fmla="*/ 576780 w 606659"/>
              <a:gd name="connsiteY20" fmla="*/ 584632 h 586116"/>
              <a:gd name="connsiteX21" fmla="*/ 477990 w 606659"/>
              <a:gd name="connsiteY21" fmla="*/ 483784 h 586116"/>
              <a:gd name="connsiteX22" fmla="*/ 477756 w 606659"/>
              <a:gd name="connsiteY22" fmla="*/ 477066 h 586116"/>
              <a:gd name="connsiteX23" fmla="*/ 499970 w 606659"/>
              <a:gd name="connsiteY23" fmla="*/ 449960 h 586116"/>
              <a:gd name="connsiteX24" fmla="*/ 503568 w 606659"/>
              <a:gd name="connsiteY24" fmla="*/ 446679 h 586116"/>
              <a:gd name="connsiteX25" fmla="*/ 527631 w 606659"/>
              <a:gd name="connsiteY25" fmla="*/ 391969 h 586116"/>
              <a:gd name="connsiteX26" fmla="*/ 533734 w 606659"/>
              <a:gd name="connsiteY26" fmla="*/ 392594 h 586116"/>
              <a:gd name="connsiteX27" fmla="*/ 605172 w 606659"/>
              <a:gd name="connsiteY27" fmla="*/ 461996 h 586116"/>
              <a:gd name="connsiteX28" fmla="*/ 606659 w 606659"/>
              <a:gd name="connsiteY28" fmla="*/ 465588 h 586116"/>
              <a:gd name="connsiteX29" fmla="*/ 606659 w 606659"/>
              <a:gd name="connsiteY29" fmla="*/ 514224 h 586116"/>
              <a:gd name="connsiteX30" fmla="*/ 603607 w 606659"/>
              <a:gd name="connsiteY30" fmla="*/ 518830 h 586116"/>
              <a:gd name="connsiteX31" fmla="*/ 601730 w 606659"/>
              <a:gd name="connsiteY31" fmla="*/ 519220 h 586116"/>
              <a:gd name="connsiteX32" fmla="*/ 598209 w 606659"/>
              <a:gd name="connsiteY32" fmla="*/ 517737 h 586116"/>
              <a:gd name="connsiteX33" fmla="*/ 497507 w 606659"/>
              <a:gd name="connsiteY33" fmla="*/ 418122 h 586116"/>
              <a:gd name="connsiteX34" fmla="*/ 496098 w 606659"/>
              <a:gd name="connsiteY34" fmla="*/ 414063 h 586116"/>
              <a:gd name="connsiteX35" fmla="*/ 498368 w 606659"/>
              <a:gd name="connsiteY35" fmla="*/ 410393 h 586116"/>
              <a:gd name="connsiteX36" fmla="*/ 225660 w 606659"/>
              <a:gd name="connsiteY36" fmla="*/ 165191 h 586116"/>
              <a:gd name="connsiteX37" fmla="*/ 168956 w 606659"/>
              <a:gd name="connsiteY37" fmla="*/ 221817 h 586116"/>
              <a:gd name="connsiteX38" fmla="*/ 225660 w 606659"/>
              <a:gd name="connsiteY38" fmla="*/ 278443 h 586116"/>
              <a:gd name="connsiteX39" fmla="*/ 282363 w 606659"/>
              <a:gd name="connsiteY39" fmla="*/ 221817 h 586116"/>
              <a:gd name="connsiteX40" fmla="*/ 225660 w 606659"/>
              <a:gd name="connsiteY40" fmla="*/ 165191 h 586116"/>
              <a:gd name="connsiteX41" fmla="*/ 31225 w 606659"/>
              <a:gd name="connsiteY41" fmla="*/ 0 h 586116"/>
              <a:gd name="connsiteX42" fmla="*/ 314196 w 606659"/>
              <a:gd name="connsiteY42" fmla="*/ 133871 h 586116"/>
              <a:gd name="connsiteX43" fmla="*/ 374966 w 606659"/>
              <a:gd name="connsiteY43" fmla="*/ 194871 h 586116"/>
              <a:gd name="connsiteX44" fmla="*/ 468351 w 606659"/>
              <a:gd name="connsiteY44" fmla="*/ 211586 h 586116"/>
              <a:gd name="connsiteX45" fmla="*/ 471401 w 606659"/>
              <a:gd name="connsiteY45" fmla="*/ 213226 h 586116"/>
              <a:gd name="connsiteX46" fmla="*/ 542261 w 606659"/>
              <a:gd name="connsiteY46" fmla="*/ 287582 h 586116"/>
              <a:gd name="connsiteX47" fmla="*/ 543669 w 606659"/>
              <a:gd name="connsiteY47" fmla="*/ 292737 h 586116"/>
              <a:gd name="connsiteX48" fmla="*/ 540149 w 606659"/>
              <a:gd name="connsiteY48" fmla="*/ 296720 h 586116"/>
              <a:gd name="connsiteX49" fmla="*/ 448641 w 606659"/>
              <a:gd name="connsiteY49" fmla="*/ 330149 h 586116"/>
              <a:gd name="connsiteX50" fmla="*/ 445904 w 606659"/>
              <a:gd name="connsiteY50" fmla="*/ 390446 h 586116"/>
              <a:gd name="connsiteX51" fmla="*/ 481490 w 606659"/>
              <a:gd name="connsiteY51" fmla="*/ 423094 h 586116"/>
              <a:gd name="connsiteX52" fmla="*/ 483367 w 606659"/>
              <a:gd name="connsiteY52" fmla="*/ 426999 h 586116"/>
              <a:gd name="connsiteX53" fmla="*/ 481803 w 606659"/>
              <a:gd name="connsiteY53" fmla="*/ 431061 h 586116"/>
              <a:gd name="connsiteX54" fmla="*/ 455055 w 606659"/>
              <a:gd name="connsiteY54" fmla="*/ 459178 h 586116"/>
              <a:gd name="connsiteX55" fmla="*/ 447468 w 606659"/>
              <a:gd name="connsiteY55" fmla="*/ 459647 h 586116"/>
              <a:gd name="connsiteX56" fmla="*/ 411491 w 606659"/>
              <a:gd name="connsiteY56" fmla="*/ 430123 h 586116"/>
              <a:gd name="connsiteX57" fmla="*/ 359871 w 606659"/>
              <a:gd name="connsiteY57" fmla="*/ 443714 h 586116"/>
              <a:gd name="connsiteX58" fmla="*/ 332732 w 606659"/>
              <a:gd name="connsiteY58" fmla="*/ 536893 h 586116"/>
              <a:gd name="connsiteX59" fmla="*/ 328978 w 606659"/>
              <a:gd name="connsiteY59" fmla="*/ 540720 h 586116"/>
              <a:gd name="connsiteX60" fmla="*/ 327335 w 606659"/>
              <a:gd name="connsiteY60" fmla="*/ 540954 h 586116"/>
              <a:gd name="connsiteX61" fmla="*/ 323737 w 606659"/>
              <a:gd name="connsiteY61" fmla="*/ 539626 h 586116"/>
              <a:gd name="connsiteX62" fmla="*/ 244665 w 606659"/>
              <a:gd name="connsiteY62" fmla="*/ 474018 h 586116"/>
              <a:gd name="connsiteX63" fmla="*/ 242866 w 606659"/>
              <a:gd name="connsiteY63" fmla="*/ 471207 h 586116"/>
              <a:gd name="connsiteX64" fmla="*/ 217135 w 606659"/>
              <a:gd name="connsiteY64" fmla="*/ 378886 h 586116"/>
              <a:gd name="connsiteX65" fmla="*/ 158945 w 606659"/>
              <a:gd name="connsiteY65" fmla="*/ 330149 h 586116"/>
              <a:gd name="connsiteX66" fmla="*/ 1270 w 606659"/>
              <a:gd name="connsiteY66" fmla="*/ 6561 h 586116"/>
              <a:gd name="connsiteX67" fmla="*/ 5572 w 606659"/>
              <a:gd name="connsiteY67" fmla="*/ 2030 h 586116"/>
              <a:gd name="connsiteX68" fmla="*/ 31225 w 606659"/>
              <a:gd name="connsiteY68" fmla="*/ 0 h 58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6659" h="586116">
                <a:moveTo>
                  <a:pt x="434389" y="479749"/>
                </a:moveTo>
                <a:cubicBezTo>
                  <a:pt x="436032" y="479280"/>
                  <a:pt x="437752" y="479749"/>
                  <a:pt x="439004" y="480998"/>
                </a:cubicBezTo>
                <a:lnTo>
                  <a:pt x="538796" y="577604"/>
                </a:lnTo>
                <a:cubicBezTo>
                  <a:pt x="540282" y="579009"/>
                  <a:pt x="540751" y="581118"/>
                  <a:pt x="539969" y="582992"/>
                </a:cubicBezTo>
                <a:cubicBezTo>
                  <a:pt x="539187" y="584867"/>
                  <a:pt x="537388" y="586116"/>
                  <a:pt x="535355" y="586116"/>
                </a:cubicBezTo>
                <a:lnTo>
                  <a:pt x="483816" y="586116"/>
                </a:lnTo>
                <a:cubicBezTo>
                  <a:pt x="482487" y="586116"/>
                  <a:pt x="481314" y="585648"/>
                  <a:pt x="480375" y="584711"/>
                </a:cubicBezTo>
                <a:lnTo>
                  <a:pt x="419217" y="526372"/>
                </a:lnTo>
                <a:cubicBezTo>
                  <a:pt x="417809" y="525045"/>
                  <a:pt x="417262" y="523014"/>
                  <a:pt x="417888" y="521218"/>
                </a:cubicBezTo>
                <a:lnTo>
                  <a:pt x="430792" y="482951"/>
                </a:lnTo>
                <a:cubicBezTo>
                  <a:pt x="431339" y="481311"/>
                  <a:pt x="432669" y="480139"/>
                  <a:pt x="434389" y="479749"/>
                </a:cubicBezTo>
                <a:close/>
                <a:moveTo>
                  <a:pt x="503568" y="446679"/>
                </a:moveTo>
                <a:lnTo>
                  <a:pt x="503724" y="446679"/>
                </a:lnTo>
                <a:cubicBezTo>
                  <a:pt x="505054" y="446679"/>
                  <a:pt x="506383" y="448788"/>
                  <a:pt x="507322" y="449726"/>
                </a:cubicBezTo>
                <a:lnTo>
                  <a:pt x="605251" y="553151"/>
                </a:lnTo>
                <a:cubicBezTo>
                  <a:pt x="606190" y="554089"/>
                  <a:pt x="606659" y="556042"/>
                  <a:pt x="606659" y="557291"/>
                </a:cubicBezTo>
                <a:lnTo>
                  <a:pt x="606659" y="581195"/>
                </a:lnTo>
                <a:cubicBezTo>
                  <a:pt x="606659" y="583929"/>
                  <a:pt x="604469" y="586116"/>
                  <a:pt x="601653" y="586116"/>
                </a:cubicBezTo>
                <a:lnTo>
                  <a:pt x="596725" y="586116"/>
                </a:lnTo>
                <a:lnTo>
                  <a:pt x="580378" y="586116"/>
                </a:lnTo>
                <a:cubicBezTo>
                  <a:pt x="579048" y="586116"/>
                  <a:pt x="577718" y="585569"/>
                  <a:pt x="576780" y="584632"/>
                </a:cubicBezTo>
                <a:lnTo>
                  <a:pt x="477990" y="483784"/>
                </a:lnTo>
                <a:cubicBezTo>
                  <a:pt x="476191" y="481988"/>
                  <a:pt x="476113" y="479019"/>
                  <a:pt x="477756" y="477066"/>
                </a:cubicBezTo>
                <a:lnTo>
                  <a:pt x="499970" y="449960"/>
                </a:lnTo>
                <a:cubicBezTo>
                  <a:pt x="500830" y="448866"/>
                  <a:pt x="502160" y="446679"/>
                  <a:pt x="503568" y="446679"/>
                </a:cubicBezTo>
                <a:close/>
                <a:moveTo>
                  <a:pt x="527631" y="391969"/>
                </a:moveTo>
                <a:cubicBezTo>
                  <a:pt x="529509" y="390720"/>
                  <a:pt x="532091" y="390954"/>
                  <a:pt x="533734" y="392594"/>
                </a:cubicBezTo>
                <a:lnTo>
                  <a:pt x="605172" y="461996"/>
                </a:lnTo>
                <a:cubicBezTo>
                  <a:pt x="606111" y="462933"/>
                  <a:pt x="606659" y="464260"/>
                  <a:pt x="606659" y="465588"/>
                </a:cubicBezTo>
                <a:lnTo>
                  <a:pt x="606659" y="514224"/>
                </a:lnTo>
                <a:cubicBezTo>
                  <a:pt x="606659" y="516254"/>
                  <a:pt x="605485" y="518049"/>
                  <a:pt x="603607" y="518830"/>
                </a:cubicBezTo>
                <a:cubicBezTo>
                  <a:pt x="602981" y="519064"/>
                  <a:pt x="602356" y="519220"/>
                  <a:pt x="601730" y="519220"/>
                </a:cubicBezTo>
                <a:cubicBezTo>
                  <a:pt x="600399" y="519220"/>
                  <a:pt x="599147" y="518674"/>
                  <a:pt x="598209" y="517737"/>
                </a:cubicBezTo>
                <a:lnTo>
                  <a:pt x="497507" y="418122"/>
                </a:lnTo>
                <a:cubicBezTo>
                  <a:pt x="496411" y="417107"/>
                  <a:pt x="495942" y="415546"/>
                  <a:pt x="496098" y="414063"/>
                </a:cubicBezTo>
                <a:cubicBezTo>
                  <a:pt x="496255" y="412579"/>
                  <a:pt x="497037" y="411252"/>
                  <a:pt x="498368" y="410393"/>
                </a:cubicBezTo>
                <a:close/>
                <a:moveTo>
                  <a:pt x="225660" y="165191"/>
                </a:moveTo>
                <a:cubicBezTo>
                  <a:pt x="194297" y="165191"/>
                  <a:pt x="168956" y="190576"/>
                  <a:pt x="168956" y="221817"/>
                </a:cubicBezTo>
                <a:cubicBezTo>
                  <a:pt x="168956" y="253059"/>
                  <a:pt x="194297" y="278443"/>
                  <a:pt x="225660" y="278443"/>
                </a:cubicBezTo>
                <a:cubicBezTo>
                  <a:pt x="256944" y="278443"/>
                  <a:pt x="282363" y="253059"/>
                  <a:pt x="282363" y="221817"/>
                </a:cubicBezTo>
                <a:cubicBezTo>
                  <a:pt x="282363" y="190576"/>
                  <a:pt x="256944" y="165191"/>
                  <a:pt x="225660" y="165191"/>
                </a:cubicBezTo>
                <a:close/>
                <a:moveTo>
                  <a:pt x="31225" y="0"/>
                </a:moveTo>
                <a:cubicBezTo>
                  <a:pt x="80577" y="0"/>
                  <a:pt x="183113" y="17339"/>
                  <a:pt x="314196" y="133871"/>
                </a:cubicBezTo>
                <a:cubicBezTo>
                  <a:pt x="336955" y="154101"/>
                  <a:pt x="357368" y="174642"/>
                  <a:pt x="374966" y="194871"/>
                </a:cubicBezTo>
                <a:lnTo>
                  <a:pt x="468351" y="211586"/>
                </a:lnTo>
                <a:cubicBezTo>
                  <a:pt x="469524" y="211820"/>
                  <a:pt x="470541" y="212367"/>
                  <a:pt x="471401" y="213226"/>
                </a:cubicBezTo>
                <a:lnTo>
                  <a:pt x="542261" y="287582"/>
                </a:lnTo>
                <a:cubicBezTo>
                  <a:pt x="543590" y="288988"/>
                  <a:pt x="544138" y="290940"/>
                  <a:pt x="543669" y="292737"/>
                </a:cubicBezTo>
                <a:cubicBezTo>
                  <a:pt x="543278" y="294611"/>
                  <a:pt x="541948" y="296095"/>
                  <a:pt x="540149" y="296720"/>
                </a:cubicBezTo>
                <a:lnTo>
                  <a:pt x="448641" y="330149"/>
                </a:lnTo>
                <a:cubicBezTo>
                  <a:pt x="454429" y="361547"/>
                  <a:pt x="448954" y="382167"/>
                  <a:pt x="445904" y="390446"/>
                </a:cubicBezTo>
                <a:lnTo>
                  <a:pt x="481490" y="423094"/>
                </a:lnTo>
                <a:cubicBezTo>
                  <a:pt x="482664" y="424109"/>
                  <a:pt x="483289" y="425515"/>
                  <a:pt x="483367" y="426999"/>
                </a:cubicBezTo>
                <a:cubicBezTo>
                  <a:pt x="483367" y="428561"/>
                  <a:pt x="482820" y="430045"/>
                  <a:pt x="481803" y="431061"/>
                </a:cubicBezTo>
                <a:lnTo>
                  <a:pt x="455055" y="459178"/>
                </a:lnTo>
                <a:cubicBezTo>
                  <a:pt x="453021" y="461287"/>
                  <a:pt x="449736" y="461522"/>
                  <a:pt x="447468" y="459647"/>
                </a:cubicBezTo>
                <a:lnTo>
                  <a:pt x="411491" y="430123"/>
                </a:lnTo>
                <a:cubicBezTo>
                  <a:pt x="397100" y="439965"/>
                  <a:pt x="379659" y="444495"/>
                  <a:pt x="359871" y="443714"/>
                </a:cubicBezTo>
                <a:lnTo>
                  <a:pt x="332732" y="536893"/>
                </a:lnTo>
                <a:cubicBezTo>
                  <a:pt x="332184" y="538689"/>
                  <a:pt x="330776" y="540095"/>
                  <a:pt x="328978" y="540720"/>
                </a:cubicBezTo>
                <a:cubicBezTo>
                  <a:pt x="328430" y="540876"/>
                  <a:pt x="327883" y="540954"/>
                  <a:pt x="327335" y="540954"/>
                </a:cubicBezTo>
                <a:cubicBezTo>
                  <a:pt x="326005" y="540954"/>
                  <a:pt x="324754" y="540486"/>
                  <a:pt x="323737" y="539626"/>
                </a:cubicBezTo>
                <a:lnTo>
                  <a:pt x="244665" y="474018"/>
                </a:lnTo>
                <a:cubicBezTo>
                  <a:pt x="243805" y="473237"/>
                  <a:pt x="243101" y="472300"/>
                  <a:pt x="242866" y="471207"/>
                </a:cubicBezTo>
                <a:lnTo>
                  <a:pt x="217135" y="378886"/>
                </a:lnTo>
                <a:cubicBezTo>
                  <a:pt x="183269" y="353737"/>
                  <a:pt x="159180" y="330383"/>
                  <a:pt x="158945" y="330149"/>
                </a:cubicBezTo>
                <a:cubicBezTo>
                  <a:pt x="-21020" y="150430"/>
                  <a:pt x="254" y="12340"/>
                  <a:pt x="1270" y="6561"/>
                </a:cubicBezTo>
                <a:cubicBezTo>
                  <a:pt x="1661" y="4296"/>
                  <a:pt x="3382" y="2499"/>
                  <a:pt x="5572" y="2030"/>
                </a:cubicBezTo>
                <a:cubicBezTo>
                  <a:pt x="5963" y="1952"/>
                  <a:pt x="14957" y="0"/>
                  <a:pt x="31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17140" y="4992370"/>
            <a:ext cx="2409825" cy="460375"/>
          </a:xfrm>
          <a:prstGeom prst="rect">
            <a:avLst/>
          </a:prstGeom>
          <a:solidFill>
            <a:srgbClr val="105A7F"/>
          </a:solidFill>
        </p:spPr>
        <p:txBody>
          <a:bodyPr wrap="square" rtlCol="0">
            <a:spAutoFit/>
          </a:bodyPr>
          <a:lstStyle/>
          <a:p>
            <a:r>
              <a:rPr lang="zh-CN" altLang="en-US" sz="2400" i="1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讲述人：陈功贤</a:t>
            </a:r>
          </a:p>
        </p:txBody>
      </p:sp>
      <p:pic>
        <p:nvPicPr>
          <p:cNvPr id="40" name="图片 39" descr="QQ图片201910311312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39" y="176530"/>
            <a:ext cx="2216093" cy="216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9380" y="1714500"/>
          <a:ext cx="1114298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32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小组编号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问题简答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第一组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Q1、现在学校老生们都熟悉食堂了，如何保证有人用这款APP？Q2、用户粘性怎么保证？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、对于新生和参观福大的人来说，我们的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能够帮助他们开启福大的美食之旅，老生也能知道新店的开张来进行尝鲜。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、联系商家拉赞助为用户提供优惠来提高用户粘度。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Q1、如何吸引客户主动分享评价以及评价的真实有效性。Q2、商家为什么要入驻？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针对一些不喜欢主动评价的用户，我们可以用一些小奖励来激励他们，比如通过评论，他们可以获得更高的等级和勋章，另外，商家可以用一些优惠活动来吸引客户评价（当然评价是客观公正的），以此来提高人气。对于评价的真实有效性，用户对商家的评价如果不客观，商家可以进行举报反馈，管理员会进行排查审核，以此保证评价的真实有效性。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初期阶段，商家可以免费入驻，通过我们的平台来进行宣传推广，获得用户的反馈信息，以此获得更高的关注度和人气，在后期，如果商家对我们平台满意，想要继续留在我们的平台，我们是可以收取相应的费用，这样可以实现双方共赢，互利互助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任意多边形: 形状 5"/>
          <p:cNvSpPr/>
          <p:nvPr/>
        </p:nvSpPr>
        <p:spPr>
          <a:xfrm rot="16200000" flipV="1">
            <a:off x="71980" y="19741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15A0A2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4285" y="371475"/>
            <a:ext cx="1254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i="1" spc="300" dirty="0">
                <a:solidFill>
                  <a:schemeClr val="bg1"/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  <a:sym typeface="+mn-ea"/>
              </a:rPr>
              <a:t>工作流程</a:t>
            </a:r>
            <a:endParaRPr lang="zh-CN" altLang="en-US"/>
          </a:p>
        </p:txBody>
      </p:sp>
      <p:sp>
        <p:nvSpPr>
          <p:cNvPr id="13" name="任意多边形: 形状 1"/>
          <p:cNvSpPr/>
          <p:nvPr/>
        </p:nvSpPr>
        <p:spPr>
          <a:xfrm rot="16200000" flipV="1">
            <a:off x="1887220" y="-1254125"/>
            <a:ext cx="568325" cy="3619500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575" y="325755"/>
            <a:ext cx="268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答辩问题回答</a:t>
            </a:r>
          </a:p>
        </p:txBody>
      </p:sp>
      <p:sp>
        <p:nvSpPr>
          <p:cNvPr id="21" name="菱形 20"/>
          <p:cNvSpPr/>
          <p:nvPr/>
        </p:nvSpPr>
        <p:spPr>
          <a:xfrm>
            <a:off x="10979785" y="103505"/>
            <a:ext cx="1010920" cy="1048385"/>
          </a:xfrm>
          <a:prstGeom prst="diamond">
            <a:avLst/>
          </a:prstGeom>
          <a:blipFill rotWithShape="1">
            <a:blip r:embed="rId3" cstate="print"/>
            <a:stretch>
              <a:fillRect l="-25107" r="-247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sp>
        <p:nvSpPr>
          <p:cNvPr id="9" name="任意多边形: 形状 5"/>
          <p:cNvSpPr/>
          <p:nvPr/>
        </p:nvSpPr>
        <p:spPr>
          <a:xfrm rot="16200000" flipV="1">
            <a:off x="71980" y="19741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15A0A2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4285" y="371475"/>
            <a:ext cx="1254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i="1" spc="300" dirty="0">
                <a:solidFill>
                  <a:schemeClr val="bg1"/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  <a:sym typeface="+mn-ea"/>
              </a:rPr>
              <a:t>工作流程</a:t>
            </a:r>
            <a:endParaRPr lang="zh-CN" altLang="en-US"/>
          </a:p>
        </p:txBody>
      </p:sp>
      <p:sp>
        <p:nvSpPr>
          <p:cNvPr id="13" name="任意多边形: 形状 1"/>
          <p:cNvSpPr/>
          <p:nvPr/>
        </p:nvSpPr>
        <p:spPr>
          <a:xfrm rot="16200000" flipV="1">
            <a:off x="1887220" y="-1254125"/>
            <a:ext cx="568325" cy="3619500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575" y="325755"/>
            <a:ext cx="268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答辩问题回答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0018" y="1117600"/>
          <a:ext cx="11963400" cy="513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0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624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小组编号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问题简答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第三组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Q1、用户范围较局限，有考虑老生会不会用，新生吃一遍还会再用吗？Q2、使用时间问题，新店新菜也不是天天有；Q3、饿了么美团看完商家介绍及评价还能直接下单。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、我们的产品涵盖了福大的所有食堂，新生不可能短时间吃遍所有的店，并且新生年年都会有，老生也不可能对食堂所有店面都熟悉，同时偶尔会有新菜品，或者口味变化，所以用户量不会很低。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、美团饿了么的点评不包括福大的食堂。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第四组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Q1、演讲者一句一然后，容易造成听力疲劳Q2、请问一下你们的产品和大众点评有什么区别呢？核心功能比大众点评有哪些优势呢？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我们的app主要是对于福大食堂的排坑，点评的人都是福大的学生，避免了商家刷评论等恶意评论的行为。而且大众点评只能有少部分食堂窗口，我们是覆盖大部分食堂。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148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第五组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Q1、验收标准? Q2、如何判断是否为恶意评论？Q3、如果有恶意评论删除是否有刷单删除？Q4、相比市场上已有产品，创新在哪里？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、在我们的需求说明书中给出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、如果发现存在“无脑黑”性质的评论，会由管理员进行调查询问判断。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、无恶意评论删除，除非是侮辱性的评论（由管理员操作）。这个平台上每个人的学生信息是相对透明的，恶意评论的代价是值得考虑的。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仅面向福州大学，因为专一，所以我们更具有参考性。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餐饮店评分都由学生自己产生，不会有后台商业运作的机会。我们的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会更真实。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菱形 22"/>
          <p:cNvSpPr/>
          <p:nvPr/>
        </p:nvSpPr>
        <p:spPr>
          <a:xfrm>
            <a:off x="11082655" y="132715"/>
            <a:ext cx="1020445" cy="984250"/>
          </a:xfrm>
          <a:prstGeom prst="diamond">
            <a:avLst/>
          </a:prstGeom>
          <a:solidFill>
            <a:srgbClr val="15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27" name="Oval 24"/>
          <p:cNvSpPr/>
          <p:nvPr/>
        </p:nvSpPr>
        <p:spPr>
          <a:xfrm>
            <a:off x="11447145" y="331470"/>
            <a:ext cx="406400" cy="445770"/>
          </a:xfrm>
          <a:custGeom>
            <a:avLst/>
            <a:gdLst>
              <a:gd name="connsiteX0" fmla="*/ 546381 w 557893"/>
              <a:gd name="connsiteY0" fmla="*/ 346236 h 605070"/>
              <a:gd name="connsiteX1" fmla="*/ 547615 w 557893"/>
              <a:gd name="connsiteY1" fmla="*/ 346236 h 605070"/>
              <a:gd name="connsiteX2" fmla="*/ 557863 w 557893"/>
              <a:gd name="connsiteY2" fmla="*/ 357510 h 605070"/>
              <a:gd name="connsiteX3" fmla="*/ 554352 w 557893"/>
              <a:gd name="connsiteY3" fmla="*/ 433777 h 605070"/>
              <a:gd name="connsiteX4" fmla="*/ 548374 w 557893"/>
              <a:gd name="connsiteY4" fmla="*/ 445146 h 605070"/>
              <a:gd name="connsiteX5" fmla="*/ 544484 w 557893"/>
              <a:gd name="connsiteY5" fmla="*/ 446283 h 605070"/>
              <a:gd name="connsiteX6" fmla="*/ 536987 w 557893"/>
              <a:gd name="connsiteY6" fmla="*/ 441736 h 605070"/>
              <a:gd name="connsiteX7" fmla="*/ 513359 w 557893"/>
              <a:gd name="connsiteY7" fmla="*/ 418334 h 605070"/>
              <a:gd name="connsiteX8" fmla="*/ 504629 w 557893"/>
              <a:gd name="connsiteY8" fmla="*/ 427051 h 605070"/>
              <a:gd name="connsiteX9" fmla="*/ 432320 w 557893"/>
              <a:gd name="connsiteY9" fmla="*/ 499244 h 605070"/>
              <a:gd name="connsiteX10" fmla="*/ 425868 w 557893"/>
              <a:gd name="connsiteY10" fmla="*/ 505686 h 605070"/>
              <a:gd name="connsiteX11" fmla="*/ 410115 w 557893"/>
              <a:gd name="connsiteY11" fmla="*/ 521413 h 605070"/>
              <a:gd name="connsiteX12" fmla="*/ 335720 w 557893"/>
              <a:gd name="connsiteY12" fmla="*/ 595691 h 605070"/>
              <a:gd name="connsiteX13" fmla="*/ 331354 w 557893"/>
              <a:gd name="connsiteY13" fmla="*/ 600049 h 605070"/>
              <a:gd name="connsiteX14" fmla="*/ 319208 w 557893"/>
              <a:gd name="connsiteY14" fmla="*/ 605070 h 605070"/>
              <a:gd name="connsiteX15" fmla="*/ 307062 w 557893"/>
              <a:gd name="connsiteY15" fmla="*/ 600049 h 605070"/>
              <a:gd name="connsiteX16" fmla="*/ 302792 w 557893"/>
              <a:gd name="connsiteY16" fmla="*/ 595691 h 605070"/>
              <a:gd name="connsiteX17" fmla="*/ 286945 w 557893"/>
              <a:gd name="connsiteY17" fmla="*/ 579963 h 605070"/>
              <a:gd name="connsiteX18" fmla="*/ 212549 w 557893"/>
              <a:gd name="connsiteY18" fmla="*/ 505686 h 605070"/>
              <a:gd name="connsiteX19" fmla="*/ 208943 w 557893"/>
              <a:gd name="connsiteY19" fmla="*/ 501991 h 605070"/>
              <a:gd name="connsiteX20" fmla="*/ 130846 w 557893"/>
              <a:gd name="connsiteY20" fmla="*/ 579963 h 605070"/>
              <a:gd name="connsiteX21" fmla="*/ 118700 w 557893"/>
              <a:gd name="connsiteY21" fmla="*/ 584985 h 605070"/>
              <a:gd name="connsiteX22" fmla="*/ 106554 w 557893"/>
              <a:gd name="connsiteY22" fmla="*/ 579963 h 605070"/>
              <a:gd name="connsiteX23" fmla="*/ 102283 w 557893"/>
              <a:gd name="connsiteY23" fmla="*/ 575605 h 605070"/>
              <a:gd name="connsiteX24" fmla="*/ 102283 w 557893"/>
              <a:gd name="connsiteY24" fmla="*/ 551257 h 605070"/>
              <a:gd name="connsiteX25" fmla="*/ 192431 w 557893"/>
              <a:gd name="connsiteY25" fmla="*/ 461158 h 605070"/>
              <a:gd name="connsiteX26" fmla="*/ 196797 w 557893"/>
              <a:gd name="connsiteY26" fmla="*/ 456894 h 605070"/>
              <a:gd name="connsiteX27" fmla="*/ 208943 w 557893"/>
              <a:gd name="connsiteY27" fmla="*/ 451873 h 605070"/>
              <a:gd name="connsiteX28" fmla="*/ 221089 w 557893"/>
              <a:gd name="connsiteY28" fmla="*/ 456894 h 605070"/>
              <a:gd name="connsiteX29" fmla="*/ 225359 w 557893"/>
              <a:gd name="connsiteY29" fmla="*/ 461158 h 605070"/>
              <a:gd name="connsiteX30" fmla="*/ 241206 w 557893"/>
              <a:gd name="connsiteY30" fmla="*/ 476979 h 605070"/>
              <a:gd name="connsiteX31" fmla="*/ 315602 w 557893"/>
              <a:gd name="connsiteY31" fmla="*/ 551257 h 605070"/>
              <a:gd name="connsiteX32" fmla="*/ 319208 w 557893"/>
              <a:gd name="connsiteY32" fmla="*/ 554952 h 605070"/>
              <a:gd name="connsiteX33" fmla="*/ 381458 w 557893"/>
              <a:gd name="connsiteY33" fmla="*/ 492801 h 605070"/>
              <a:gd name="connsiteX34" fmla="*/ 397305 w 557893"/>
              <a:gd name="connsiteY34" fmla="*/ 476979 h 605070"/>
              <a:gd name="connsiteX35" fmla="*/ 403758 w 557893"/>
              <a:gd name="connsiteY35" fmla="*/ 470537 h 605070"/>
              <a:gd name="connsiteX36" fmla="*/ 476161 w 557893"/>
              <a:gd name="connsiteY36" fmla="*/ 398439 h 605070"/>
              <a:gd name="connsiteX37" fmla="*/ 484986 w 557893"/>
              <a:gd name="connsiteY37" fmla="*/ 389533 h 605070"/>
              <a:gd name="connsiteX38" fmla="*/ 460788 w 557893"/>
              <a:gd name="connsiteY38" fmla="*/ 365563 h 605070"/>
              <a:gd name="connsiteX39" fmla="*/ 457752 w 557893"/>
              <a:gd name="connsiteY39" fmla="*/ 355236 h 605070"/>
              <a:gd name="connsiteX40" fmla="*/ 468000 w 557893"/>
              <a:gd name="connsiteY40" fmla="*/ 349931 h 605070"/>
              <a:gd name="connsiteX41" fmla="*/ 546381 w 557893"/>
              <a:gd name="connsiteY41" fmla="*/ 346236 h 605070"/>
              <a:gd name="connsiteX42" fmla="*/ 278625 w 557893"/>
              <a:gd name="connsiteY42" fmla="*/ 278352 h 605070"/>
              <a:gd name="connsiteX43" fmla="*/ 371816 w 557893"/>
              <a:gd name="connsiteY43" fmla="*/ 329810 h 605070"/>
              <a:gd name="connsiteX44" fmla="*/ 412053 w 557893"/>
              <a:gd name="connsiteY44" fmla="*/ 405338 h 605070"/>
              <a:gd name="connsiteX45" fmla="*/ 412148 w 557893"/>
              <a:gd name="connsiteY45" fmla="*/ 405717 h 605070"/>
              <a:gd name="connsiteX46" fmla="*/ 412148 w 557893"/>
              <a:gd name="connsiteY46" fmla="*/ 408086 h 605070"/>
              <a:gd name="connsiteX47" fmla="*/ 412243 w 557893"/>
              <a:gd name="connsiteY47" fmla="*/ 412919 h 605070"/>
              <a:gd name="connsiteX48" fmla="*/ 379123 w 557893"/>
              <a:gd name="connsiteY48" fmla="*/ 445992 h 605070"/>
              <a:gd name="connsiteX49" fmla="*/ 372670 w 557893"/>
              <a:gd name="connsiteY49" fmla="*/ 452436 h 605070"/>
              <a:gd name="connsiteX50" fmla="*/ 356822 w 557893"/>
              <a:gd name="connsiteY50" fmla="*/ 468262 h 605070"/>
              <a:gd name="connsiteX51" fmla="*/ 319147 w 557893"/>
              <a:gd name="connsiteY51" fmla="*/ 505884 h 605070"/>
              <a:gd name="connsiteX52" fmla="*/ 265623 w 557893"/>
              <a:gd name="connsiteY52" fmla="*/ 452436 h 605070"/>
              <a:gd name="connsiteX53" fmla="*/ 249775 w 557893"/>
              <a:gd name="connsiteY53" fmla="*/ 436705 h 605070"/>
              <a:gd name="connsiteX54" fmla="*/ 245505 w 557893"/>
              <a:gd name="connsiteY54" fmla="*/ 432346 h 605070"/>
              <a:gd name="connsiteX55" fmla="*/ 208779 w 557893"/>
              <a:gd name="connsiteY55" fmla="*/ 417184 h 605070"/>
              <a:gd name="connsiteX56" fmla="*/ 172148 w 557893"/>
              <a:gd name="connsiteY56" fmla="*/ 432346 h 605070"/>
              <a:gd name="connsiteX57" fmla="*/ 167782 w 557893"/>
              <a:gd name="connsiteY57" fmla="*/ 436705 h 605070"/>
              <a:gd name="connsiteX58" fmla="*/ 89490 w 557893"/>
              <a:gd name="connsiteY58" fmla="*/ 514887 h 605070"/>
              <a:gd name="connsiteX59" fmla="*/ 190 w 557893"/>
              <a:gd name="connsiteY59" fmla="*/ 514792 h 605070"/>
              <a:gd name="connsiteX60" fmla="*/ 0 w 557893"/>
              <a:gd name="connsiteY60" fmla="*/ 405433 h 605070"/>
              <a:gd name="connsiteX61" fmla="*/ 40237 w 557893"/>
              <a:gd name="connsiteY61" fmla="*/ 329904 h 605070"/>
              <a:gd name="connsiteX62" fmla="*/ 133429 w 557893"/>
              <a:gd name="connsiteY62" fmla="*/ 278447 h 605070"/>
              <a:gd name="connsiteX63" fmla="*/ 172527 w 557893"/>
              <a:gd name="connsiteY63" fmla="*/ 401926 h 605070"/>
              <a:gd name="connsiteX64" fmla="*/ 195398 w 557893"/>
              <a:gd name="connsiteY64" fmla="*/ 337201 h 605070"/>
              <a:gd name="connsiteX65" fmla="*/ 205932 w 557893"/>
              <a:gd name="connsiteY65" fmla="*/ 278447 h 605070"/>
              <a:gd name="connsiteX66" fmla="*/ 206121 w 557893"/>
              <a:gd name="connsiteY66" fmla="*/ 278447 h 605070"/>
              <a:gd name="connsiteX67" fmla="*/ 206406 w 557893"/>
              <a:gd name="connsiteY67" fmla="*/ 278447 h 605070"/>
              <a:gd name="connsiteX68" fmla="*/ 216940 w 557893"/>
              <a:gd name="connsiteY68" fmla="*/ 337201 h 605070"/>
              <a:gd name="connsiteX69" fmla="*/ 239811 w 557893"/>
              <a:gd name="connsiteY69" fmla="*/ 401926 h 605070"/>
              <a:gd name="connsiteX70" fmla="*/ 406730 w 557893"/>
              <a:gd name="connsiteY70" fmla="*/ 85850 h 605070"/>
              <a:gd name="connsiteX71" fmla="*/ 412614 w 557893"/>
              <a:gd name="connsiteY71" fmla="*/ 85850 h 605070"/>
              <a:gd name="connsiteX72" fmla="*/ 426185 w 557893"/>
              <a:gd name="connsiteY72" fmla="*/ 99398 h 605070"/>
              <a:gd name="connsiteX73" fmla="*/ 435770 w 557893"/>
              <a:gd name="connsiteY73" fmla="*/ 110483 h 605070"/>
              <a:gd name="connsiteX74" fmla="*/ 456838 w 557893"/>
              <a:gd name="connsiteY74" fmla="*/ 116641 h 605070"/>
              <a:gd name="connsiteX75" fmla="*/ 460728 w 557893"/>
              <a:gd name="connsiteY75" fmla="*/ 124788 h 605070"/>
              <a:gd name="connsiteX76" fmla="*/ 455509 w 557893"/>
              <a:gd name="connsiteY76" fmla="*/ 142221 h 605070"/>
              <a:gd name="connsiteX77" fmla="*/ 446778 w 557893"/>
              <a:gd name="connsiteY77" fmla="*/ 145821 h 605070"/>
              <a:gd name="connsiteX78" fmla="*/ 413563 w 557893"/>
              <a:gd name="connsiteY78" fmla="*/ 139284 h 605070"/>
              <a:gd name="connsiteX79" fmla="*/ 404642 w 557893"/>
              <a:gd name="connsiteY79" fmla="*/ 141084 h 605070"/>
              <a:gd name="connsiteX80" fmla="*/ 401511 w 557893"/>
              <a:gd name="connsiteY80" fmla="*/ 163443 h 605070"/>
              <a:gd name="connsiteX81" fmla="*/ 415936 w 557893"/>
              <a:gd name="connsiteY81" fmla="*/ 171496 h 605070"/>
              <a:gd name="connsiteX82" fmla="*/ 442223 w 557893"/>
              <a:gd name="connsiteY82" fmla="*/ 183338 h 605070"/>
              <a:gd name="connsiteX83" fmla="*/ 457407 w 557893"/>
              <a:gd name="connsiteY83" fmla="*/ 255152 h 605070"/>
              <a:gd name="connsiteX84" fmla="*/ 431214 w 557893"/>
              <a:gd name="connsiteY84" fmla="*/ 271921 h 605070"/>
              <a:gd name="connsiteX85" fmla="*/ 424951 w 557893"/>
              <a:gd name="connsiteY85" fmla="*/ 280258 h 605070"/>
              <a:gd name="connsiteX86" fmla="*/ 424951 w 557893"/>
              <a:gd name="connsiteY86" fmla="*/ 294185 h 605070"/>
              <a:gd name="connsiteX87" fmla="*/ 418688 w 557893"/>
              <a:gd name="connsiteY87" fmla="*/ 300627 h 605070"/>
              <a:gd name="connsiteX88" fmla="*/ 403693 w 557893"/>
              <a:gd name="connsiteY88" fmla="*/ 300627 h 605070"/>
              <a:gd name="connsiteX89" fmla="*/ 397240 w 557893"/>
              <a:gd name="connsiteY89" fmla="*/ 293806 h 605070"/>
              <a:gd name="connsiteX90" fmla="*/ 397050 w 557893"/>
              <a:gd name="connsiteY90" fmla="*/ 283669 h 605070"/>
              <a:gd name="connsiteX91" fmla="*/ 389648 w 557893"/>
              <a:gd name="connsiteY91" fmla="*/ 274668 h 605070"/>
              <a:gd name="connsiteX92" fmla="*/ 362886 w 557893"/>
              <a:gd name="connsiteY92" fmla="*/ 267089 h 605070"/>
              <a:gd name="connsiteX93" fmla="*/ 357192 w 557893"/>
              <a:gd name="connsiteY93" fmla="*/ 255246 h 605070"/>
              <a:gd name="connsiteX94" fmla="*/ 361653 w 557893"/>
              <a:gd name="connsiteY94" fmla="*/ 239804 h 605070"/>
              <a:gd name="connsiteX95" fmla="*/ 370668 w 557893"/>
              <a:gd name="connsiteY95" fmla="*/ 236014 h 605070"/>
              <a:gd name="connsiteX96" fmla="*/ 400277 w 557893"/>
              <a:gd name="connsiteY96" fmla="*/ 244920 h 605070"/>
              <a:gd name="connsiteX97" fmla="*/ 419732 w 557893"/>
              <a:gd name="connsiteY97" fmla="*/ 242362 h 605070"/>
              <a:gd name="connsiteX98" fmla="*/ 423243 w 557893"/>
              <a:gd name="connsiteY98" fmla="*/ 215929 h 605070"/>
              <a:gd name="connsiteX99" fmla="*/ 412234 w 557893"/>
              <a:gd name="connsiteY99" fmla="*/ 209487 h 605070"/>
              <a:gd name="connsiteX100" fmla="*/ 382056 w 557893"/>
              <a:gd name="connsiteY100" fmla="*/ 196033 h 605070"/>
              <a:gd name="connsiteX101" fmla="*/ 357857 w 557893"/>
              <a:gd name="connsiteY101" fmla="*/ 155105 h 605070"/>
              <a:gd name="connsiteX102" fmla="*/ 390882 w 557893"/>
              <a:gd name="connsiteY102" fmla="*/ 113230 h 605070"/>
              <a:gd name="connsiteX103" fmla="*/ 399138 w 557893"/>
              <a:gd name="connsiteY103" fmla="*/ 102051 h 605070"/>
              <a:gd name="connsiteX104" fmla="*/ 399138 w 557893"/>
              <a:gd name="connsiteY104" fmla="*/ 93429 h 605070"/>
              <a:gd name="connsiteX105" fmla="*/ 406730 w 557893"/>
              <a:gd name="connsiteY105" fmla="*/ 85850 h 605070"/>
              <a:gd name="connsiteX106" fmla="*/ 205945 w 557893"/>
              <a:gd name="connsiteY106" fmla="*/ 50 h 605070"/>
              <a:gd name="connsiteX107" fmla="*/ 302823 w 557893"/>
              <a:gd name="connsiteY107" fmla="*/ 99179 h 605070"/>
              <a:gd name="connsiteX108" fmla="*/ 206514 w 557893"/>
              <a:gd name="connsiteY108" fmla="*/ 250620 h 605070"/>
              <a:gd name="connsiteX109" fmla="*/ 205945 w 557893"/>
              <a:gd name="connsiteY109" fmla="*/ 250620 h 605070"/>
              <a:gd name="connsiteX110" fmla="*/ 205281 w 557893"/>
              <a:gd name="connsiteY110" fmla="*/ 250620 h 605070"/>
              <a:gd name="connsiteX111" fmla="*/ 108972 w 557893"/>
              <a:gd name="connsiteY111" fmla="*/ 99179 h 605070"/>
              <a:gd name="connsiteX112" fmla="*/ 205945 w 557893"/>
              <a:gd name="connsiteY112" fmla="*/ 50 h 60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57893" h="605070">
                <a:moveTo>
                  <a:pt x="546381" y="346236"/>
                </a:moveTo>
                <a:lnTo>
                  <a:pt x="547615" y="346236"/>
                </a:lnTo>
                <a:cubicBezTo>
                  <a:pt x="555112" y="346236"/>
                  <a:pt x="558243" y="349647"/>
                  <a:pt x="557863" y="357510"/>
                </a:cubicBezTo>
                <a:cubicBezTo>
                  <a:pt x="556725" y="382901"/>
                  <a:pt x="555491" y="408386"/>
                  <a:pt x="554352" y="433777"/>
                </a:cubicBezTo>
                <a:cubicBezTo>
                  <a:pt x="554068" y="438420"/>
                  <a:pt x="553024" y="442588"/>
                  <a:pt x="548374" y="445146"/>
                </a:cubicBezTo>
                <a:cubicBezTo>
                  <a:pt x="546856" y="445904"/>
                  <a:pt x="545622" y="446283"/>
                  <a:pt x="544484" y="446283"/>
                </a:cubicBezTo>
                <a:cubicBezTo>
                  <a:pt x="541257" y="446283"/>
                  <a:pt x="539170" y="443915"/>
                  <a:pt x="536987" y="441736"/>
                </a:cubicBezTo>
                <a:lnTo>
                  <a:pt x="513359" y="418334"/>
                </a:lnTo>
                <a:lnTo>
                  <a:pt x="504629" y="427051"/>
                </a:lnTo>
                <a:lnTo>
                  <a:pt x="432320" y="499244"/>
                </a:lnTo>
                <a:lnTo>
                  <a:pt x="425868" y="505686"/>
                </a:lnTo>
                <a:lnTo>
                  <a:pt x="410115" y="521413"/>
                </a:lnTo>
                <a:lnTo>
                  <a:pt x="335720" y="595691"/>
                </a:lnTo>
                <a:lnTo>
                  <a:pt x="331354" y="600049"/>
                </a:lnTo>
                <a:cubicBezTo>
                  <a:pt x="328128" y="603459"/>
                  <a:pt x="323668" y="605070"/>
                  <a:pt x="319208" y="605070"/>
                </a:cubicBezTo>
                <a:cubicBezTo>
                  <a:pt x="314843" y="605070"/>
                  <a:pt x="310478" y="603459"/>
                  <a:pt x="307062" y="600049"/>
                </a:cubicBezTo>
                <a:lnTo>
                  <a:pt x="302792" y="595691"/>
                </a:lnTo>
                <a:lnTo>
                  <a:pt x="286945" y="579963"/>
                </a:lnTo>
                <a:lnTo>
                  <a:pt x="212549" y="505686"/>
                </a:lnTo>
                <a:lnTo>
                  <a:pt x="208943" y="501991"/>
                </a:lnTo>
                <a:lnTo>
                  <a:pt x="130846" y="579963"/>
                </a:lnTo>
                <a:cubicBezTo>
                  <a:pt x="127525" y="583374"/>
                  <a:pt x="123160" y="584985"/>
                  <a:pt x="118700" y="584985"/>
                </a:cubicBezTo>
                <a:cubicBezTo>
                  <a:pt x="114240" y="584985"/>
                  <a:pt x="109970" y="583374"/>
                  <a:pt x="106554" y="579963"/>
                </a:cubicBezTo>
                <a:lnTo>
                  <a:pt x="102283" y="575605"/>
                </a:lnTo>
                <a:cubicBezTo>
                  <a:pt x="95546" y="568973"/>
                  <a:pt x="95546" y="557983"/>
                  <a:pt x="102283" y="551257"/>
                </a:cubicBezTo>
                <a:lnTo>
                  <a:pt x="192431" y="461158"/>
                </a:lnTo>
                <a:lnTo>
                  <a:pt x="196797" y="456894"/>
                </a:lnTo>
                <a:cubicBezTo>
                  <a:pt x="200023" y="453483"/>
                  <a:pt x="204483" y="451873"/>
                  <a:pt x="208943" y="451873"/>
                </a:cubicBezTo>
                <a:cubicBezTo>
                  <a:pt x="213308" y="451873"/>
                  <a:pt x="217673" y="453483"/>
                  <a:pt x="221089" y="456894"/>
                </a:cubicBezTo>
                <a:lnTo>
                  <a:pt x="225359" y="461158"/>
                </a:lnTo>
                <a:lnTo>
                  <a:pt x="241206" y="476979"/>
                </a:lnTo>
                <a:lnTo>
                  <a:pt x="315602" y="551257"/>
                </a:lnTo>
                <a:lnTo>
                  <a:pt x="319208" y="554952"/>
                </a:lnTo>
                <a:lnTo>
                  <a:pt x="381458" y="492801"/>
                </a:lnTo>
                <a:lnTo>
                  <a:pt x="397305" y="476979"/>
                </a:lnTo>
                <a:lnTo>
                  <a:pt x="403758" y="470537"/>
                </a:lnTo>
                <a:lnTo>
                  <a:pt x="476161" y="398439"/>
                </a:lnTo>
                <a:lnTo>
                  <a:pt x="484986" y="389533"/>
                </a:lnTo>
                <a:cubicBezTo>
                  <a:pt x="476730" y="381764"/>
                  <a:pt x="468759" y="373616"/>
                  <a:pt x="460788" y="365563"/>
                </a:cubicBezTo>
                <a:cubicBezTo>
                  <a:pt x="458036" y="362816"/>
                  <a:pt x="455474" y="359974"/>
                  <a:pt x="457752" y="355236"/>
                </a:cubicBezTo>
                <a:cubicBezTo>
                  <a:pt x="459934" y="350310"/>
                  <a:pt x="464015" y="350120"/>
                  <a:pt x="468000" y="349931"/>
                </a:cubicBezTo>
                <a:cubicBezTo>
                  <a:pt x="494095" y="348605"/>
                  <a:pt x="520286" y="347468"/>
                  <a:pt x="546381" y="346236"/>
                </a:cubicBezTo>
                <a:close/>
                <a:moveTo>
                  <a:pt x="278625" y="278352"/>
                </a:moveTo>
                <a:cubicBezTo>
                  <a:pt x="278625" y="278352"/>
                  <a:pt x="327877" y="302233"/>
                  <a:pt x="371816" y="329810"/>
                </a:cubicBezTo>
                <a:cubicBezTo>
                  <a:pt x="404936" y="350469"/>
                  <a:pt x="411104" y="373023"/>
                  <a:pt x="412053" y="405338"/>
                </a:cubicBezTo>
                <a:cubicBezTo>
                  <a:pt x="412148" y="405433"/>
                  <a:pt x="412148" y="405622"/>
                  <a:pt x="412148" y="405717"/>
                </a:cubicBezTo>
                <a:lnTo>
                  <a:pt x="412148" y="408086"/>
                </a:lnTo>
                <a:cubicBezTo>
                  <a:pt x="412243" y="409602"/>
                  <a:pt x="412243" y="411308"/>
                  <a:pt x="412243" y="412919"/>
                </a:cubicBezTo>
                <a:lnTo>
                  <a:pt x="379123" y="445992"/>
                </a:lnTo>
                <a:lnTo>
                  <a:pt x="372670" y="452436"/>
                </a:lnTo>
                <a:lnTo>
                  <a:pt x="356822" y="468262"/>
                </a:lnTo>
                <a:lnTo>
                  <a:pt x="319147" y="505884"/>
                </a:lnTo>
                <a:lnTo>
                  <a:pt x="265623" y="452436"/>
                </a:lnTo>
                <a:lnTo>
                  <a:pt x="249775" y="436705"/>
                </a:lnTo>
                <a:lnTo>
                  <a:pt x="245505" y="432346"/>
                </a:lnTo>
                <a:cubicBezTo>
                  <a:pt x="235730" y="422680"/>
                  <a:pt x="222729" y="417184"/>
                  <a:pt x="208779" y="417184"/>
                </a:cubicBezTo>
                <a:cubicBezTo>
                  <a:pt x="194923" y="417184"/>
                  <a:pt x="181827" y="422680"/>
                  <a:pt x="172148" y="432346"/>
                </a:cubicBezTo>
                <a:lnTo>
                  <a:pt x="167782" y="436705"/>
                </a:lnTo>
                <a:lnTo>
                  <a:pt x="89490" y="514887"/>
                </a:lnTo>
                <a:lnTo>
                  <a:pt x="190" y="514792"/>
                </a:lnTo>
                <a:lnTo>
                  <a:pt x="0" y="405433"/>
                </a:lnTo>
                <a:cubicBezTo>
                  <a:pt x="949" y="373118"/>
                  <a:pt x="7117" y="350753"/>
                  <a:pt x="40237" y="329904"/>
                </a:cubicBezTo>
                <a:cubicBezTo>
                  <a:pt x="84271" y="302233"/>
                  <a:pt x="133429" y="278447"/>
                  <a:pt x="133429" y="278447"/>
                </a:cubicBezTo>
                <a:lnTo>
                  <a:pt x="172527" y="401926"/>
                </a:lnTo>
                <a:lnTo>
                  <a:pt x="195398" y="337201"/>
                </a:lnTo>
                <a:cubicBezTo>
                  <a:pt x="155255" y="281384"/>
                  <a:pt x="198340" y="278636"/>
                  <a:pt x="205932" y="278447"/>
                </a:cubicBezTo>
                <a:lnTo>
                  <a:pt x="206121" y="278447"/>
                </a:lnTo>
                <a:lnTo>
                  <a:pt x="206406" y="278447"/>
                </a:lnTo>
                <a:cubicBezTo>
                  <a:pt x="214093" y="278636"/>
                  <a:pt x="256988" y="281384"/>
                  <a:pt x="216940" y="337201"/>
                </a:cubicBezTo>
                <a:lnTo>
                  <a:pt x="239811" y="401926"/>
                </a:lnTo>
                <a:close/>
                <a:moveTo>
                  <a:pt x="406730" y="85850"/>
                </a:moveTo>
                <a:lnTo>
                  <a:pt x="412614" y="85850"/>
                </a:lnTo>
                <a:cubicBezTo>
                  <a:pt x="426185" y="85850"/>
                  <a:pt x="426185" y="85850"/>
                  <a:pt x="426185" y="99398"/>
                </a:cubicBezTo>
                <a:cubicBezTo>
                  <a:pt x="426280" y="108967"/>
                  <a:pt x="426280" y="108967"/>
                  <a:pt x="435770" y="110483"/>
                </a:cubicBezTo>
                <a:cubicBezTo>
                  <a:pt x="443172" y="111619"/>
                  <a:pt x="450100" y="113799"/>
                  <a:pt x="456838" y="116641"/>
                </a:cubicBezTo>
                <a:cubicBezTo>
                  <a:pt x="460444" y="118346"/>
                  <a:pt x="461867" y="120809"/>
                  <a:pt x="460728" y="124788"/>
                </a:cubicBezTo>
                <a:cubicBezTo>
                  <a:pt x="458925" y="130568"/>
                  <a:pt x="457407" y="136347"/>
                  <a:pt x="455509" y="142221"/>
                </a:cubicBezTo>
                <a:cubicBezTo>
                  <a:pt x="453801" y="147621"/>
                  <a:pt x="451998" y="148379"/>
                  <a:pt x="446778" y="145821"/>
                </a:cubicBezTo>
                <a:cubicBezTo>
                  <a:pt x="436339" y="140800"/>
                  <a:pt x="425141" y="138621"/>
                  <a:pt x="413563" y="139284"/>
                </a:cubicBezTo>
                <a:cubicBezTo>
                  <a:pt x="410526" y="139379"/>
                  <a:pt x="407489" y="139757"/>
                  <a:pt x="404642" y="141084"/>
                </a:cubicBezTo>
                <a:cubicBezTo>
                  <a:pt x="394583" y="145442"/>
                  <a:pt x="392875" y="156621"/>
                  <a:pt x="401511" y="163443"/>
                </a:cubicBezTo>
                <a:cubicBezTo>
                  <a:pt x="405781" y="166853"/>
                  <a:pt x="410716" y="169317"/>
                  <a:pt x="415936" y="171496"/>
                </a:cubicBezTo>
                <a:cubicBezTo>
                  <a:pt x="424761" y="175191"/>
                  <a:pt x="433777" y="178696"/>
                  <a:pt x="442223" y="183338"/>
                </a:cubicBezTo>
                <a:cubicBezTo>
                  <a:pt x="469175" y="198307"/>
                  <a:pt x="476387" y="232130"/>
                  <a:pt x="457407" y="255152"/>
                </a:cubicBezTo>
                <a:cubicBezTo>
                  <a:pt x="450574" y="263489"/>
                  <a:pt x="441654" y="268984"/>
                  <a:pt x="431214" y="271921"/>
                </a:cubicBezTo>
                <a:cubicBezTo>
                  <a:pt x="426659" y="273152"/>
                  <a:pt x="424666" y="275616"/>
                  <a:pt x="424951" y="280258"/>
                </a:cubicBezTo>
                <a:cubicBezTo>
                  <a:pt x="425141" y="284900"/>
                  <a:pt x="424951" y="289448"/>
                  <a:pt x="424951" y="294185"/>
                </a:cubicBezTo>
                <a:cubicBezTo>
                  <a:pt x="424951" y="298353"/>
                  <a:pt x="422768" y="300438"/>
                  <a:pt x="418688" y="300627"/>
                </a:cubicBezTo>
                <a:cubicBezTo>
                  <a:pt x="413658" y="300722"/>
                  <a:pt x="408628" y="300722"/>
                  <a:pt x="403693" y="300627"/>
                </a:cubicBezTo>
                <a:cubicBezTo>
                  <a:pt x="399328" y="300438"/>
                  <a:pt x="397240" y="298069"/>
                  <a:pt x="397240" y="293806"/>
                </a:cubicBezTo>
                <a:cubicBezTo>
                  <a:pt x="397050" y="290490"/>
                  <a:pt x="397050" y="287079"/>
                  <a:pt x="397050" y="283669"/>
                </a:cubicBezTo>
                <a:cubicBezTo>
                  <a:pt x="397050" y="276184"/>
                  <a:pt x="396861" y="275805"/>
                  <a:pt x="389648" y="274668"/>
                </a:cubicBezTo>
                <a:cubicBezTo>
                  <a:pt x="380348" y="273342"/>
                  <a:pt x="371427" y="271163"/>
                  <a:pt x="362886" y="267089"/>
                </a:cubicBezTo>
                <a:cubicBezTo>
                  <a:pt x="356243" y="263963"/>
                  <a:pt x="355579" y="262163"/>
                  <a:pt x="357192" y="255246"/>
                </a:cubicBezTo>
                <a:cubicBezTo>
                  <a:pt x="358616" y="250036"/>
                  <a:pt x="360039" y="244920"/>
                  <a:pt x="361653" y="239804"/>
                </a:cubicBezTo>
                <a:cubicBezTo>
                  <a:pt x="363551" y="233930"/>
                  <a:pt x="365164" y="233172"/>
                  <a:pt x="370668" y="236014"/>
                </a:cubicBezTo>
                <a:cubicBezTo>
                  <a:pt x="379968" y="240846"/>
                  <a:pt x="389838" y="243593"/>
                  <a:pt x="400277" y="244920"/>
                </a:cubicBezTo>
                <a:cubicBezTo>
                  <a:pt x="406920" y="245772"/>
                  <a:pt x="413563" y="245014"/>
                  <a:pt x="419732" y="242362"/>
                </a:cubicBezTo>
                <a:cubicBezTo>
                  <a:pt x="431214" y="237435"/>
                  <a:pt x="433018" y="224077"/>
                  <a:pt x="423243" y="215929"/>
                </a:cubicBezTo>
                <a:cubicBezTo>
                  <a:pt x="420016" y="213276"/>
                  <a:pt x="416220" y="211287"/>
                  <a:pt x="412234" y="209487"/>
                </a:cubicBezTo>
                <a:cubicBezTo>
                  <a:pt x="402175" y="205129"/>
                  <a:pt x="391641" y="201718"/>
                  <a:pt x="382056" y="196033"/>
                </a:cubicBezTo>
                <a:cubicBezTo>
                  <a:pt x="366587" y="186654"/>
                  <a:pt x="356718" y="173864"/>
                  <a:pt x="357857" y="155105"/>
                </a:cubicBezTo>
                <a:cubicBezTo>
                  <a:pt x="359280" y="133694"/>
                  <a:pt x="371238" y="120336"/>
                  <a:pt x="390882" y="113230"/>
                </a:cubicBezTo>
                <a:cubicBezTo>
                  <a:pt x="398948" y="110388"/>
                  <a:pt x="399138" y="110483"/>
                  <a:pt x="399138" y="102051"/>
                </a:cubicBezTo>
                <a:cubicBezTo>
                  <a:pt x="399138" y="99114"/>
                  <a:pt x="398948" y="96366"/>
                  <a:pt x="399138" y="93429"/>
                </a:cubicBezTo>
                <a:cubicBezTo>
                  <a:pt x="399233" y="87082"/>
                  <a:pt x="400372" y="85945"/>
                  <a:pt x="406730" y="85850"/>
                </a:cubicBezTo>
                <a:close/>
                <a:moveTo>
                  <a:pt x="205945" y="50"/>
                </a:moveTo>
                <a:cubicBezTo>
                  <a:pt x="214105" y="-329"/>
                  <a:pt x="298173" y="-1087"/>
                  <a:pt x="302823" y="99179"/>
                </a:cubicBezTo>
                <a:cubicBezTo>
                  <a:pt x="302823" y="99179"/>
                  <a:pt x="319238" y="249483"/>
                  <a:pt x="206514" y="250620"/>
                </a:cubicBezTo>
                <a:lnTo>
                  <a:pt x="205945" y="250620"/>
                </a:lnTo>
                <a:lnTo>
                  <a:pt x="205281" y="250620"/>
                </a:lnTo>
                <a:cubicBezTo>
                  <a:pt x="92652" y="249483"/>
                  <a:pt x="108972" y="99179"/>
                  <a:pt x="108972" y="99179"/>
                </a:cubicBezTo>
                <a:cubicBezTo>
                  <a:pt x="113527" y="-1087"/>
                  <a:pt x="197690" y="-329"/>
                  <a:pt x="20594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/>
          <p:cNvSpPr/>
          <p:nvPr/>
        </p:nvSpPr>
        <p:spPr>
          <a:xfrm>
            <a:off x="10913110" y="131445"/>
            <a:ext cx="1074420" cy="1048385"/>
          </a:xfrm>
          <a:prstGeom prst="diamond">
            <a:avLst/>
          </a:prstGeom>
          <a:solidFill>
            <a:srgbClr val="E2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sp>
        <p:nvSpPr>
          <p:cNvPr id="9" name="任意多边形: 形状 5"/>
          <p:cNvSpPr/>
          <p:nvPr/>
        </p:nvSpPr>
        <p:spPr>
          <a:xfrm rot="16200000" flipV="1">
            <a:off x="71980" y="19741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15A0A2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4285" y="371475"/>
            <a:ext cx="1254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i="1" spc="300" dirty="0">
                <a:solidFill>
                  <a:schemeClr val="bg1"/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  <a:sym typeface="+mn-ea"/>
              </a:rPr>
              <a:t>工作流程</a:t>
            </a:r>
            <a:endParaRPr lang="zh-CN" altLang="en-US"/>
          </a:p>
        </p:txBody>
      </p:sp>
      <p:sp>
        <p:nvSpPr>
          <p:cNvPr id="13" name="任意多边形: 形状 1"/>
          <p:cNvSpPr/>
          <p:nvPr/>
        </p:nvSpPr>
        <p:spPr>
          <a:xfrm rot="16200000" flipV="1">
            <a:off x="1887220" y="-1254125"/>
            <a:ext cx="568325" cy="3619500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575" y="325755"/>
            <a:ext cx="268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答辩问题回答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4300" y="1181100"/>
          <a:ext cx="11873230" cy="514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0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9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1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小组编号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问题简答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1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第七组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与饿了么,美团相比有何优势？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一、方便新生更加熟悉整个学校食堂有什么、新增了什么、各家店铺分布位置等。二、非本校人员同样可以使用，不论是远处来游玩，或者是大学城的居民来点餐。同时为校内各家店铺、学校的环境、人文风采等进行宣传。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第八组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Q1、商家为什么要在你们app上推广？Q2、有宣传价值吗？Q3、在饿了么美团都有用户评论，而且人数更多，评论更真实，还能直接下单，对比他们你们有什么竞争力吗？Q4、你们都说了，局限性大，用户比较少，但是商家推广需要用户多才有用，这你们不是自相矛盾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、对于食堂的商家，他们需要一个更快让学生了解他们的契机，于是，我们出现了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、有宣传价值，对商家，宣传自己的店面，对学生，了解各商家服务质量。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、其一，我们杜绝刷评，这是我们的一个卖点，其二，就个人体验而言，在美团上的外卖很容易出现描述与实物不符的情况，而我们的产品杜绝了这种情况。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、为什么用户多才有用？？？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生命持统力和生命值是两个方面的问题，我更看中的是生命持统力，至于生命值的多少，我不竞争也竞争不过，为什么还要去做这个呢。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Oval 25"/>
          <p:cNvSpPr/>
          <p:nvPr/>
        </p:nvSpPr>
        <p:spPr>
          <a:xfrm>
            <a:off x="11239500" y="371475"/>
            <a:ext cx="621665" cy="46926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88862 h 440259"/>
              <a:gd name="T27" fmla="*/ 88862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7" h="2757">
                <a:moveTo>
                  <a:pt x="1063" y="2589"/>
                </a:moveTo>
                <a:lnTo>
                  <a:pt x="0" y="2757"/>
                </a:lnTo>
                <a:lnTo>
                  <a:pt x="168" y="1694"/>
                </a:lnTo>
                <a:lnTo>
                  <a:pt x="1226" y="883"/>
                </a:lnTo>
                <a:lnTo>
                  <a:pt x="1503" y="1160"/>
                </a:lnTo>
                <a:lnTo>
                  <a:pt x="984" y="1679"/>
                </a:lnTo>
                <a:cubicBezTo>
                  <a:pt x="914" y="1646"/>
                  <a:pt x="827" y="1659"/>
                  <a:pt x="769" y="1717"/>
                </a:cubicBezTo>
                <a:cubicBezTo>
                  <a:pt x="694" y="1792"/>
                  <a:pt x="694" y="1913"/>
                  <a:pt x="769" y="1988"/>
                </a:cubicBezTo>
                <a:cubicBezTo>
                  <a:pt x="844" y="2063"/>
                  <a:pt x="965" y="2063"/>
                  <a:pt x="1040" y="1988"/>
                </a:cubicBezTo>
                <a:cubicBezTo>
                  <a:pt x="1098" y="1930"/>
                  <a:pt x="1111" y="1844"/>
                  <a:pt x="1079" y="1773"/>
                </a:cubicBezTo>
                <a:lnTo>
                  <a:pt x="1597" y="1254"/>
                </a:lnTo>
                <a:lnTo>
                  <a:pt x="1875" y="1531"/>
                </a:lnTo>
                <a:lnTo>
                  <a:pt x="1063" y="2589"/>
                </a:lnTo>
                <a:close/>
                <a:moveTo>
                  <a:pt x="1763" y="291"/>
                </a:moveTo>
                <a:lnTo>
                  <a:pt x="1695" y="223"/>
                </a:lnTo>
                <a:lnTo>
                  <a:pt x="1266" y="652"/>
                </a:lnTo>
                <a:lnTo>
                  <a:pt x="2105" y="1491"/>
                </a:lnTo>
                <a:lnTo>
                  <a:pt x="2534" y="1062"/>
                </a:lnTo>
                <a:lnTo>
                  <a:pt x="2466" y="994"/>
                </a:lnTo>
                <a:lnTo>
                  <a:pt x="2757" y="755"/>
                </a:lnTo>
                <a:lnTo>
                  <a:pt x="2002" y="0"/>
                </a:lnTo>
                <a:lnTo>
                  <a:pt x="1763" y="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sp>
        <p:nvSpPr>
          <p:cNvPr id="9" name="任意多边形: 形状 5"/>
          <p:cNvSpPr/>
          <p:nvPr/>
        </p:nvSpPr>
        <p:spPr>
          <a:xfrm rot="16200000" flipV="1">
            <a:off x="71980" y="19741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15A0A2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4285" y="371475"/>
            <a:ext cx="1254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i="1" spc="300" dirty="0">
                <a:solidFill>
                  <a:schemeClr val="bg1"/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  <a:sym typeface="+mn-ea"/>
              </a:rPr>
              <a:t>工作流程</a:t>
            </a:r>
            <a:endParaRPr lang="zh-CN" altLang="en-US"/>
          </a:p>
        </p:txBody>
      </p:sp>
      <p:sp>
        <p:nvSpPr>
          <p:cNvPr id="13" name="任意多边形: 形状 1"/>
          <p:cNvSpPr/>
          <p:nvPr/>
        </p:nvSpPr>
        <p:spPr>
          <a:xfrm rot="16200000" flipV="1">
            <a:off x="1887220" y="-1254125"/>
            <a:ext cx="568325" cy="3619500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575" y="325755"/>
            <a:ext cx="268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答辩问题回答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5100" y="1181100"/>
          <a:ext cx="11861800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58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070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小组编号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问题简答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2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第九组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Q1、如何应对商家通过优惠刷好评的情况？Q2、评价有什么奖励吗？不然为什么会有人花时间去评价？连美团饿了吗都几乎没有几条评论，你们的软件如何保证评论的基数和可信度？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、我相信同学们对于一家店的菜品好坏、服务态度有自己的评价，如果它的服务质量真的很差，那么是不会有同学愿意给好评的。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发现美食，分享美食本身就是一件快乐的，值得花时间去做的事情，对于评论者，我们用一些小奖励来激励他们，比如通过评论，他们可以获得更高的等级和勋章，对于评论，我们是具有审核的，而且，我们的实名认证也是为了确保可信度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9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第十组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Q1:商家资质等如何得到保证，Q2:对于管理筛选恶意评论应该怎么处理？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、我们这个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只面向福大的餐厅，所以商家的有关资料的真实性已经由学校和有关部门精心审查过，并且学校的相关负责人不定期的对商家的资料进行审查，不会出现商家资料问题。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如果出现恶意评论可以尝试向平台反馈。经过管理人员审核后，争取删除差评。差评不光是影响商家的总体评分，更重要的是很多用户在下单前都会浏览其他人的评价，如果商家遇到恶意差评没有有理有据回复的话，会让用户误以为是商家的问题。所以商家要澄清事实、阐明真相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菱形 21"/>
          <p:cNvSpPr/>
          <p:nvPr/>
        </p:nvSpPr>
        <p:spPr>
          <a:xfrm>
            <a:off x="10828020" y="127635"/>
            <a:ext cx="1109980" cy="1053465"/>
          </a:xfrm>
          <a:prstGeom prst="diamond">
            <a:avLst/>
          </a:prstGeom>
          <a:blipFill rotWithShape="1">
            <a:blip r:embed="rId3" cstate="print"/>
            <a:stretch>
              <a:fillRect l="-25107" r="-247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 rot="16200000" flipV="1">
            <a:off x="4104266" y="-4462738"/>
            <a:ext cx="4010003" cy="12920903"/>
            <a:chOff x="12347" y="-5857"/>
            <a:chExt cx="6315" cy="20348"/>
          </a:xfrm>
        </p:grpSpPr>
        <p:grpSp>
          <p:nvGrpSpPr>
            <p:cNvPr id="2" name="组合 1"/>
            <p:cNvGrpSpPr>
              <a:grpSpLocks noChangeAspect="1"/>
            </p:cNvGrpSpPr>
            <p:nvPr/>
          </p:nvGrpSpPr>
          <p:grpSpPr>
            <a:xfrm>
              <a:off x="15743" y="549"/>
              <a:ext cx="509" cy="511"/>
              <a:chOff x="15284" y="7192"/>
              <a:chExt cx="2214" cy="2221"/>
            </a:xfrm>
          </p:grpSpPr>
          <p:sp>
            <p:nvSpPr>
              <p:cNvPr id="19" name="直角三角形 18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0" name="直角三角形 19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358" y="-88"/>
              <a:ext cx="2304" cy="9112"/>
              <a:chOff x="16358" y="-88"/>
              <a:chExt cx="2304" cy="9112"/>
            </a:xfrm>
          </p:grpSpPr>
          <p:sp>
            <p:nvSpPr>
              <p:cNvPr id="6" name="直角三角形 5"/>
              <p:cNvSpPr/>
              <p:nvPr/>
            </p:nvSpPr>
            <p:spPr>
              <a:xfrm flipH="1">
                <a:off x="16358" y="-88"/>
                <a:ext cx="2304" cy="2290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H="1" flipV="1">
                <a:off x="16358" y="2202"/>
                <a:ext cx="2304" cy="2290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flipH="1">
                <a:off x="16358" y="4444"/>
                <a:ext cx="2304" cy="2290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flipH="1" flipV="1">
                <a:off x="16358" y="6734"/>
                <a:ext cx="2304" cy="2290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3662" y="2390"/>
              <a:ext cx="4144" cy="4144"/>
              <a:chOff x="13662" y="2390"/>
              <a:chExt cx="4144" cy="4144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 rot="2700000">
                <a:off x="13662" y="2390"/>
                <a:ext cx="4144" cy="4144"/>
              </a:xfrm>
              <a:prstGeom prst="rect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1" name="矩形 10"/>
              <p:cNvSpPr>
                <a:spLocks noChangeAspect="1"/>
              </p:cNvSpPr>
              <p:nvPr/>
            </p:nvSpPr>
            <p:spPr>
              <a:xfrm rot="2700000">
                <a:off x="14188" y="2939"/>
                <a:ext cx="3044" cy="30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284" y="7175"/>
              <a:ext cx="2214" cy="2231"/>
              <a:chOff x="15284" y="7175"/>
              <a:chExt cx="2214" cy="2231"/>
            </a:xfrm>
          </p:grpSpPr>
          <p:sp>
            <p:nvSpPr>
              <p:cNvPr id="3" name="直角三角形 2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83D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6" name="直角三角形 15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374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14796" y="1222"/>
              <a:ext cx="657" cy="686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22" name="直角三角形 21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" name="直角三角形 3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13053" y="1692"/>
              <a:ext cx="1468" cy="1473"/>
              <a:chOff x="15284" y="7192"/>
              <a:chExt cx="2214" cy="2221"/>
            </a:xfrm>
          </p:grpSpPr>
          <p:sp>
            <p:nvSpPr>
              <p:cNvPr id="25" name="直角三角形 24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6" name="直角三角形 25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7" name="组合 26"/>
            <p:cNvGrpSpPr>
              <a:grpSpLocks noChangeAspect="1"/>
            </p:cNvGrpSpPr>
            <p:nvPr/>
          </p:nvGrpSpPr>
          <p:grpSpPr>
            <a:xfrm>
              <a:off x="12347" y="4841"/>
              <a:ext cx="1196" cy="1205"/>
              <a:chOff x="15284" y="7175"/>
              <a:chExt cx="2214" cy="2231"/>
            </a:xfrm>
          </p:grpSpPr>
          <p:sp>
            <p:nvSpPr>
              <p:cNvPr id="28" name="直角三角形 27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9" name="直角三角形 28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4763" y="6973"/>
              <a:ext cx="499" cy="521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31" name="直角三角形 30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2" name="直角三角形 31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12482" y="-5857"/>
              <a:ext cx="1084" cy="20348"/>
              <a:chOff x="20139" y="-12431"/>
              <a:chExt cx="2214" cy="41578"/>
            </a:xfrm>
            <a:solidFill>
              <a:srgbClr val="105A80"/>
            </a:solidFill>
          </p:grpSpPr>
          <p:sp>
            <p:nvSpPr>
              <p:cNvPr id="34" name="直角三角形 33"/>
              <p:cNvSpPr>
                <a:spLocks noChangeAspect="1"/>
              </p:cNvSpPr>
              <p:nvPr/>
            </p:nvSpPr>
            <p:spPr>
              <a:xfrm rot="8100000">
                <a:off x="20139" y="26933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5" name="直角三角形 34"/>
              <p:cNvSpPr>
                <a:spLocks noChangeAspect="1"/>
              </p:cNvSpPr>
              <p:nvPr/>
            </p:nvSpPr>
            <p:spPr>
              <a:xfrm rot="13500000" flipV="1">
                <a:off x="20139" y="-12431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4379050" y="4059356"/>
            <a:ext cx="34340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设计说明书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14900" y="1560195"/>
            <a:ext cx="217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283D5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Medium" panose="020B0600000000000000" charset="-122"/>
              </a:rPr>
              <a:t>PART O4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ḻiďè"/>
          <p:cNvGrpSpPr/>
          <p:nvPr/>
        </p:nvGrpSpPr>
        <p:grpSpPr>
          <a:xfrm>
            <a:off x="5038754" y="956287"/>
            <a:ext cx="2114492" cy="2456226"/>
            <a:chOff x="1708208" y="2746987"/>
            <a:chExt cx="2114492" cy="2456226"/>
          </a:xfrm>
        </p:grpSpPr>
        <p:sp>
          <p:nvSpPr>
            <p:cNvPr id="32" name="iṡľíḋè"/>
            <p:cNvSpPr/>
            <p:nvPr/>
          </p:nvSpPr>
          <p:spPr bwMode="auto">
            <a:xfrm>
              <a:off x="1708208" y="2746987"/>
              <a:ext cx="2114492" cy="2456226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33" name="iSlîḍé"/>
            <p:cNvSpPr/>
            <p:nvPr/>
          </p:nvSpPr>
          <p:spPr bwMode="auto">
            <a:xfrm>
              <a:off x="1911407" y="2983026"/>
              <a:ext cx="1708094" cy="1984148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blipFill rotWithShape="1">
              <a:blip r:embed="rId3" cstate="print"/>
              <a:stretch>
                <a:fillRect l="-37397" r="-36845"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sp>
        <p:nvSpPr>
          <p:cNvPr id="24" name="iśḷíḋè"/>
          <p:cNvSpPr/>
          <p:nvPr/>
        </p:nvSpPr>
        <p:spPr bwMode="auto">
          <a:xfrm>
            <a:off x="673100" y="5190084"/>
            <a:ext cx="2481454" cy="9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endParaRPr lang="en-US" altLang="zh-CN" sz="1100" dirty="0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5" name="ïṣḷïḍè"/>
          <p:cNvSpPr txBox="1"/>
          <p:nvPr/>
        </p:nvSpPr>
        <p:spPr bwMode="auto">
          <a:xfrm>
            <a:off x="673100" y="4653029"/>
            <a:ext cx="2481454" cy="441805"/>
          </a:xfrm>
          <a:prstGeom prst="rect">
            <a:avLst/>
          </a:prstGeom>
          <a:solidFill>
            <a:srgbClr val="15A0A2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系统体系结构层次图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7" name="í$ḻíḍê"/>
          <p:cNvSpPr txBox="1"/>
          <p:nvPr/>
        </p:nvSpPr>
        <p:spPr bwMode="auto">
          <a:xfrm>
            <a:off x="3461215" y="4653029"/>
            <a:ext cx="2481454" cy="441805"/>
          </a:xfrm>
          <a:prstGeom prst="rect">
            <a:avLst/>
          </a:prstGeom>
          <a:solidFill>
            <a:srgbClr val="CF4151"/>
          </a:solidFill>
          <a:ln>
            <a:noFill/>
          </a:ln>
        </p:spPr>
        <p:txBody>
          <a:bodyPr wrap="square" lIns="91440" tIns="45720" rIns="91440" bIns="45720" anchor="ctr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系统主要功能结构描述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9" name="îsḻiḍé"/>
          <p:cNvSpPr txBox="1"/>
          <p:nvPr/>
        </p:nvSpPr>
        <p:spPr bwMode="auto">
          <a:xfrm>
            <a:off x="6249330" y="4653029"/>
            <a:ext cx="2481454" cy="441805"/>
          </a:xfrm>
          <a:prstGeom prst="rect">
            <a:avLst/>
          </a:prstGeom>
          <a:solidFill>
            <a:srgbClr val="105A7F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设计类图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1" name="î$ḻïḍé"/>
          <p:cNvSpPr txBox="1"/>
          <p:nvPr/>
        </p:nvSpPr>
        <p:spPr bwMode="auto">
          <a:xfrm>
            <a:off x="9037446" y="4653029"/>
            <a:ext cx="2481454" cy="441805"/>
          </a:xfrm>
          <a:prstGeom prst="rect">
            <a:avLst/>
          </a:prstGeom>
          <a:solidFill>
            <a:srgbClr val="E2793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系统安全和权限设计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cxnSp>
        <p:nvCxnSpPr>
          <p:cNvPr id="7" name="肘形连接符 20"/>
          <p:cNvCxnSpPr>
            <a:stCxn id="8" idx="4"/>
            <a:endCxn id="25" idx="0"/>
          </p:cNvCxnSpPr>
          <p:nvPr/>
        </p:nvCxnSpPr>
        <p:spPr>
          <a:xfrm rot="5400000">
            <a:off x="3408469" y="1965497"/>
            <a:ext cx="1192891" cy="4182173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ïşľiḋe"/>
          <p:cNvSpPr/>
          <p:nvPr/>
        </p:nvSpPr>
        <p:spPr>
          <a:xfrm>
            <a:off x="6048375" y="3364888"/>
            <a:ext cx="95250" cy="95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dirty="0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cxnSp>
        <p:nvCxnSpPr>
          <p:cNvPr id="9" name="肘形连接符 29"/>
          <p:cNvCxnSpPr>
            <a:stCxn id="8" idx="4"/>
            <a:endCxn id="27" idx="0"/>
          </p:cNvCxnSpPr>
          <p:nvPr/>
        </p:nvCxnSpPr>
        <p:spPr>
          <a:xfrm rot="5400000">
            <a:off x="4802505" y="3359785"/>
            <a:ext cx="1193165" cy="1393825"/>
          </a:xfrm>
          <a:prstGeom prst="bentConnector3">
            <a:avLst>
              <a:gd name="adj1" fmla="val 50027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31"/>
          <p:cNvCxnSpPr>
            <a:stCxn id="8" idx="4"/>
            <a:endCxn id="29" idx="0"/>
          </p:cNvCxnSpPr>
          <p:nvPr/>
        </p:nvCxnSpPr>
        <p:spPr>
          <a:xfrm rot="16200000" flipH="1">
            <a:off x="6196583" y="3359554"/>
            <a:ext cx="1192891" cy="1394057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33"/>
          <p:cNvCxnSpPr>
            <a:stCxn id="8" idx="4"/>
            <a:endCxn id="31" idx="0"/>
          </p:cNvCxnSpPr>
          <p:nvPr/>
        </p:nvCxnSpPr>
        <p:spPr>
          <a:xfrm rot="16200000" flipH="1">
            <a:off x="7590641" y="1965496"/>
            <a:ext cx="1192891" cy="4182173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îṣḻïdê"/>
          <p:cNvGrpSpPr/>
          <p:nvPr/>
        </p:nvGrpSpPr>
        <p:grpSpPr>
          <a:xfrm>
            <a:off x="1678531" y="3821288"/>
            <a:ext cx="470589" cy="470588"/>
            <a:chOff x="1586811" y="2455780"/>
            <a:chExt cx="667332" cy="667330"/>
          </a:xfrm>
          <a:solidFill>
            <a:schemeClr val="tx1"/>
          </a:solidFill>
        </p:grpSpPr>
        <p:sp>
          <p:nvSpPr>
            <p:cNvPr id="22" name="ïṧḷîde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solidFill>
              <a:srgbClr val="15A0A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23" name="îşľîḍè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13" name="íšľíďé"/>
          <p:cNvGrpSpPr/>
          <p:nvPr/>
        </p:nvGrpSpPr>
        <p:grpSpPr>
          <a:xfrm>
            <a:off x="4466649" y="3821288"/>
            <a:ext cx="470589" cy="470588"/>
            <a:chOff x="1586811" y="2455780"/>
            <a:chExt cx="667332" cy="667330"/>
          </a:xfrm>
          <a:solidFill>
            <a:srgbClr val="CF4151"/>
          </a:solidFill>
        </p:grpSpPr>
        <p:sp>
          <p:nvSpPr>
            <p:cNvPr id="20" name="îṣ1îdè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21" name="işḻîḑè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14" name="i$líḑé"/>
          <p:cNvGrpSpPr/>
          <p:nvPr/>
        </p:nvGrpSpPr>
        <p:grpSpPr>
          <a:xfrm>
            <a:off x="7253937" y="3821288"/>
            <a:ext cx="470589" cy="470588"/>
            <a:chOff x="1586811" y="2455780"/>
            <a:chExt cx="667332" cy="667330"/>
          </a:xfrm>
          <a:solidFill>
            <a:srgbClr val="105A7F"/>
          </a:solidFill>
        </p:grpSpPr>
        <p:sp>
          <p:nvSpPr>
            <p:cNvPr id="18" name="iśļidè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19" name="îṩḻîḋé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15" name="íṡḻîḑê"/>
          <p:cNvGrpSpPr/>
          <p:nvPr/>
        </p:nvGrpSpPr>
        <p:grpSpPr>
          <a:xfrm>
            <a:off x="10042495" y="3821288"/>
            <a:ext cx="470589" cy="470588"/>
            <a:chOff x="1586811" y="2455780"/>
            <a:chExt cx="667332" cy="667330"/>
          </a:xfrm>
          <a:solidFill>
            <a:srgbClr val="E27934"/>
          </a:solidFill>
        </p:grpSpPr>
        <p:sp>
          <p:nvSpPr>
            <p:cNvPr id="16" name="ïṡ1ïḓè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17" name="ïSḷîḍê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58FDDFBF-752F-477C-B8BE-E6D4E420FDEC}"/>
              </a:ext>
            </a:extLst>
          </p:cNvPr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9B3C28DA-E61C-41F5-85DE-FF82EA31BB24}"/>
                </a:ext>
              </a:extLst>
            </p:cNvPr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323C66EE-C716-473E-BD6B-99F73FF91D38}"/>
                </a:ext>
              </a:extLst>
            </p:cNvPr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7ADFC212-F446-4C19-885C-11AE6232BA8C}"/>
                </a:ext>
              </a:extLst>
            </p:cNvPr>
            <p:cNvSpPr txBox="1"/>
            <p:nvPr/>
          </p:nvSpPr>
          <p:spPr>
            <a:xfrm>
              <a:off x="1633" y="1456"/>
              <a:ext cx="3975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系统设计说明书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EBDD1141-2637-473E-BD03-E0EDE3944302}"/>
                </a:ext>
              </a:extLst>
            </p:cNvPr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ldLvl="0" animBg="1"/>
      <p:bldP spid="27" grpId="0" bldLvl="0" animBg="1"/>
      <p:bldP spid="29" grpId="0" bldLvl="0" animBg="1"/>
      <p:bldP spid="31" grpId="0" bldLvl="0" animBg="1"/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2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3" y="1456"/>
              <a:ext cx="3975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系统设计说明书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524548" y="445973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系统体系结构层次图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645" y="1459230"/>
            <a:ext cx="9740900" cy="4923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058841" y="430355"/>
            <a:ext cx="381066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      系统主要功能结构概述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395" y="1429385"/>
            <a:ext cx="9961245" cy="53352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10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1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33" y="1456"/>
              <a:ext cx="3975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系统设计说明书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86810" y="48260"/>
            <a:ext cx="4107815" cy="312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endParaRPr lang="en-US" altLang="zh-CN" sz="1200" i="1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65712" y="4303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设计类图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028" y="1373189"/>
            <a:ext cx="10375377" cy="532524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9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0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33" y="1456"/>
              <a:ext cx="3975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系统设计说明书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86810" y="48260"/>
            <a:ext cx="4107815" cy="312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endParaRPr lang="en-US" altLang="zh-CN" sz="1200" i="1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250468" y="445973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      系统安全和权限设计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40640" y="48157"/>
            <a:ext cx="7793990" cy="966402"/>
            <a:chOff x="1" y="796"/>
            <a:chExt cx="12274" cy="1485"/>
          </a:xfrm>
        </p:grpSpPr>
        <p:sp>
          <p:nvSpPr>
            <p:cNvPr id="8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9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3" y="1456"/>
              <a:ext cx="3975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系统设计说明书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68259" y="2347303"/>
            <a:ext cx="84378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用户登录和身份认证：每次用户登录系统时，用户必须标识自己的名字和身份，由系统核对，通过审核后提供系统使用权。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.重要数据加密：对重要数据利用可靠的加密技术进行加密。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.记录日志：本系统应该能够记录系统运行时发生的所有错误，包括本机错误和网络错误。这些错误便于查找错误的原因。同时日志应该记录用户的关键性操作信息。</a:t>
            </a:r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通过用户权限定义和合法权检查确保只有合法权限的人访问数据库，未经授权的人无法存储或读取数据。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: 形状 51"/>
          <p:cNvSpPr/>
          <p:nvPr/>
        </p:nvSpPr>
        <p:spPr>
          <a:xfrm>
            <a:off x="235722" y="504197"/>
            <a:ext cx="11720556" cy="3351162"/>
          </a:xfrm>
          <a:custGeom>
            <a:avLst/>
            <a:gdLst>
              <a:gd name="connsiteX0" fmla="*/ 0 w 9901666"/>
              <a:gd name="connsiteY0" fmla="*/ 0 h 2831102"/>
              <a:gd name="connsiteX1" fmla="*/ 9901666 w 9901666"/>
              <a:gd name="connsiteY1" fmla="*/ 0 h 2831102"/>
              <a:gd name="connsiteX2" fmla="*/ 4950833 w 9901666"/>
              <a:gd name="connsiteY2" fmla="*/ 2831102 h 283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1666" h="2831102">
                <a:moveTo>
                  <a:pt x="0" y="0"/>
                </a:moveTo>
                <a:lnTo>
                  <a:pt x="9901666" y="0"/>
                </a:lnTo>
                <a:lnTo>
                  <a:pt x="4950833" y="2831102"/>
                </a:lnTo>
                <a:close/>
              </a:path>
            </a:pathLst>
          </a:custGeom>
          <a:blipFill>
            <a:blip r:embed="rId3" cstate="print"/>
            <a:stretch>
              <a:fillRect t="-61391" b="-6084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5400000">
            <a:off x="4420419" y="-3680500"/>
            <a:ext cx="3351162" cy="11720556"/>
          </a:xfrm>
          <a:custGeom>
            <a:avLst/>
            <a:gdLst>
              <a:gd name="connsiteX0" fmla="*/ 0 w 2621818"/>
              <a:gd name="connsiteY0" fmla="*/ 9169702 h 9169702"/>
              <a:gd name="connsiteX1" fmla="*/ 0 w 2621818"/>
              <a:gd name="connsiteY1" fmla="*/ 0 h 9169702"/>
              <a:gd name="connsiteX2" fmla="*/ 2621818 w 2621818"/>
              <a:gd name="connsiteY2" fmla="*/ 4584851 h 91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818" h="9169702">
                <a:moveTo>
                  <a:pt x="0" y="9169702"/>
                </a:moveTo>
                <a:lnTo>
                  <a:pt x="0" y="0"/>
                </a:lnTo>
                <a:lnTo>
                  <a:pt x="2621818" y="4584851"/>
                </a:lnTo>
                <a:close/>
              </a:path>
            </a:pathLst>
          </a:custGeom>
          <a:solidFill>
            <a:srgbClr val="10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5400000">
            <a:off x="4221760" y="-3156312"/>
            <a:ext cx="3748480" cy="12192000"/>
          </a:xfrm>
          <a:custGeom>
            <a:avLst/>
            <a:gdLst>
              <a:gd name="connsiteX0" fmla="*/ 0 w 3748480"/>
              <a:gd name="connsiteY0" fmla="*/ 12192000 h 12192000"/>
              <a:gd name="connsiteX1" fmla="*/ 3485958 w 3748480"/>
              <a:gd name="connsiteY1" fmla="*/ 6096000 h 12192000"/>
              <a:gd name="connsiteX2" fmla="*/ 0 w 3748480"/>
              <a:gd name="connsiteY2" fmla="*/ 0 h 12192000"/>
              <a:gd name="connsiteX3" fmla="*/ 262522 w 3748480"/>
              <a:gd name="connsiteY3" fmla="*/ 0 h 12192000"/>
              <a:gd name="connsiteX4" fmla="*/ 3748480 w 3748480"/>
              <a:gd name="connsiteY4" fmla="*/ 6096000 h 12192000"/>
              <a:gd name="connsiteX5" fmla="*/ 262522 w 3748480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8480" h="12192000">
                <a:moveTo>
                  <a:pt x="0" y="12192000"/>
                </a:moveTo>
                <a:lnTo>
                  <a:pt x="3485958" y="6096000"/>
                </a:lnTo>
                <a:lnTo>
                  <a:pt x="0" y="0"/>
                </a:lnTo>
                <a:lnTo>
                  <a:pt x="262522" y="0"/>
                </a:lnTo>
                <a:lnTo>
                  <a:pt x="3748480" y="6096000"/>
                </a:lnTo>
                <a:lnTo>
                  <a:pt x="262522" y="12192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grpSp>
        <p:nvGrpSpPr>
          <p:cNvPr id="53" name="Group 19"/>
          <p:cNvGrpSpPr/>
          <p:nvPr/>
        </p:nvGrpSpPr>
        <p:grpSpPr>
          <a:xfrm>
            <a:off x="1613335" y="2101812"/>
            <a:ext cx="868045" cy="868045"/>
            <a:chOff x="1816100" y="1943100"/>
            <a:chExt cx="2132821" cy="2132821"/>
          </a:xfrm>
        </p:grpSpPr>
        <p:sp>
          <p:nvSpPr>
            <p:cNvPr id="54" name="矩形 53"/>
            <p:cNvSpPr/>
            <p:nvPr/>
          </p:nvSpPr>
          <p:spPr>
            <a:xfrm>
              <a:off x="1816100" y="1943100"/>
              <a:ext cx="2132821" cy="2132821"/>
            </a:xfrm>
            <a:prstGeom prst="rect">
              <a:avLst/>
            </a:prstGeom>
            <a:solidFill>
              <a:srgbClr val="27B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55" name="Oval 18"/>
            <p:cNvSpPr/>
            <p:nvPr/>
          </p:nvSpPr>
          <p:spPr>
            <a:xfrm>
              <a:off x="2349500" y="2561104"/>
              <a:ext cx="1066800" cy="897590"/>
            </a:xfrm>
            <a:custGeom>
              <a:avLst/>
              <a:gdLst>
                <a:gd name="connsiteX0" fmla="*/ 491732 w 609050"/>
                <a:gd name="connsiteY0" fmla="*/ 464941 h 512446"/>
                <a:gd name="connsiteX1" fmla="*/ 481173 w 609050"/>
                <a:gd name="connsiteY1" fmla="*/ 475479 h 512446"/>
                <a:gd name="connsiteX2" fmla="*/ 491732 w 609050"/>
                <a:gd name="connsiteY2" fmla="*/ 486101 h 512446"/>
                <a:gd name="connsiteX3" fmla="*/ 555168 w 609050"/>
                <a:gd name="connsiteY3" fmla="*/ 486101 h 512446"/>
                <a:gd name="connsiteX4" fmla="*/ 565726 w 609050"/>
                <a:gd name="connsiteY4" fmla="*/ 475479 h 512446"/>
                <a:gd name="connsiteX5" fmla="*/ 555168 w 609050"/>
                <a:gd name="connsiteY5" fmla="*/ 464941 h 512446"/>
                <a:gd name="connsiteX6" fmla="*/ 29916 w 609050"/>
                <a:gd name="connsiteY6" fmla="*/ 445621 h 512446"/>
                <a:gd name="connsiteX7" fmla="*/ 579134 w 609050"/>
                <a:gd name="connsiteY7" fmla="*/ 445621 h 512446"/>
                <a:gd name="connsiteX8" fmla="*/ 609050 w 609050"/>
                <a:gd name="connsiteY8" fmla="*/ 475563 h 512446"/>
                <a:gd name="connsiteX9" fmla="*/ 609050 w 609050"/>
                <a:gd name="connsiteY9" fmla="*/ 482588 h 512446"/>
                <a:gd name="connsiteX10" fmla="*/ 579134 w 609050"/>
                <a:gd name="connsiteY10" fmla="*/ 512446 h 512446"/>
                <a:gd name="connsiteX11" fmla="*/ 29916 w 609050"/>
                <a:gd name="connsiteY11" fmla="*/ 512446 h 512446"/>
                <a:gd name="connsiteX12" fmla="*/ 0 w 609050"/>
                <a:gd name="connsiteY12" fmla="*/ 482588 h 512446"/>
                <a:gd name="connsiteX13" fmla="*/ 0 w 609050"/>
                <a:gd name="connsiteY13" fmla="*/ 475563 h 512446"/>
                <a:gd name="connsiteX14" fmla="*/ 29916 w 609050"/>
                <a:gd name="connsiteY14" fmla="*/ 445621 h 512446"/>
                <a:gd name="connsiteX15" fmla="*/ 58946 w 609050"/>
                <a:gd name="connsiteY15" fmla="*/ 57153 h 512446"/>
                <a:gd name="connsiteX16" fmla="*/ 58946 w 609050"/>
                <a:gd name="connsiteY16" fmla="*/ 356223 h 512446"/>
                <a:gd name="connsiteX17" fmla="*/ 550175 w 609050"/>
                <a:gd name="connsiteY17" fmla="*/ 356223 h 512446"/>
                <a:gd name="connsiteX18" fmla="*/ 550175 w 609050"/>
                <a:gd name="connsiteY18" fmla="*/ 57153 h 512446"/>
                <a:gd name="connsiteX19" fmla="*/ 80147 w 609050"/>
                <a:gd name="connsiteY19" fmla="*/ 0 h 512446"/>
                <a:gd name="connsiteX20" fmla="*/ 529057 w 609050"/>
                <a:gd name="connsiteY20" fmla="*/ 0 h 512446"/>
                <a:gd name="connsiteX21" fmla="*/ 575650 w 609050"/>
                <a:gd name="connsiteY21" fmla="*/ 19414 h 512446"/>
                <a:gd name="connsiteX22" fmla="*/ 595007 w 609050"/>
                <a:gd name="connsiteY22" fmla="*/ 65939 h 512446"/>
                <a:gd name="connsiteX23" fmla="*/ 595007 w 609050"/>
                <a:gd name="connsiteY23" fmla="*/ 355972 h 512446"/>
                <a:gd name="connsiteX24" fmla="*/ 575650 w 609050"/>
                <a:gd name="connsiteY24" fmla="*/ 402497 h 512446"/>
                <a:gd name="connsiteX25" fmla="*/ 529057 w 609050"/>
                <a:gd name="connsiteY25" fmla="*/ 421911 h 512446"/>
                <a:gd name="connsiteX26" fmla="*/ 80147 w 609050"/>
                <a:gd name="connsiteY26" fmla="*/ 421911 h 512446"/>
                <a:gd name="connsiteX27" fmla="*/ 33555 w 609050"/>
                <a:gd name="connsiteY27" fmla="*/ 402497 h 512446"/>
                <a:gd name="connsiteX28" fmla="*/ 14113 w 609050"/>
                <a:gd name="connsiteY28" fmla="*/ 355972 h 512446"/>
                <a:gd name="connsiteX29" fmla="*/ 14113 w 609050"/>
                <a:gd name="connsiteY29" fmla="*/ 65939 h 512446"/>
                <a:gd name="connsiteX30" fmla="*/ 33555 w 609050"/>
                <a:gd name="connsiteY30" fmla="*/ 19414 h 512446"/>
                <a:gd name="connsiteX31" fmla="*/ 80147 w 609050"/>
                <a:gd name="connsiteY31" fmla="*/ 0 h 51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9050" h="512446">
                  <a:moveTo>
                    <a:pt x="491732" y="464941"/>
                  </a:moveTo>
                  <a:cubicBezTo>
                    <a:pt x="485950" y="464941"/>
                    <a:pt x="481173" y="469708"/>
                    <a:pt x="481173" y="475479"/>
                  </a:cubicBezTo>
                  <a:cubicBezTo>
                    <a:pt x="481173" y="481333"/>
                    <a:pt x="485950" y="486101"/>
                    <a:pt x="491732" y="486101"/>
                  </a:cubicBezTo>
                  <a:lnTo>
                    <a:pt x="555168" y="486101"/>
                  </a:lnTo>
                  <a:cubicBezTo>
                    <a:pt x="561033" y="486101"/>
                    <a:pt x="565726" y="481333"/>
                    <a:pt x="565726" y="475479"/>
                  </a:cubicBezTo>
                  <a:cubicBezTo>
                    <a:pt x="565726" y="469708"/>
                    <a:pt x="561033" y="464941"/>
                    <a:pt x="555168" y="464941"/>
                  </a:cubicBezTo>
                  <a:close/>
                  <a:moveTo>
                    <a:pt x="29916" y="445621"/>
                  </a:moveTo>
                  <a:lnTo>
                    <a:pt x="579134" y="445621"/>
                  </a:lnTo>
                  <a:cubicBezTo>
                    <a:pt x="595642" y="445621"/>
                    <a:pt x="609050" y="459003"/>
                    <a:pt x="609050" y="475563"/>
                  </a:cubicBezTo>
                  <a:lnTo>
                    <a:pt x="609050" y="482588"/>
                  </a:lnTo>
                  <a:cubicBezTo>
                    <a:pt x="609050" y="499064"/>
                    <a:pt x="595642" y="512446"/>
                    <a:pt x="579134" y="512446"/>
                  </a:cubicBezTo>
                  <a:lnTo>
                    <a:pt x="29916" y="512446"/>
                  </a:lnTo>
                  <a:cubicBezTo>
                    <a:pt x="13408" y="512446"/>
                    <a:pt x="0" y="499064"/>
                    <a:pt x="0" y="482588"/>
                  </a:cubicBezTo>
                  <a:lnTo>
                    <a:pt x="0" y="475563"/>
                  </a:lnTo>
                  <a:cubicBezTo>
                    <a:pt x="0" y="459003"/>
                    <a:pt x="13408" y="445621"/>
                    <a:pt x="29916" y="445621"/>
                  </a:cubicBezTo>
                  <a:close/>
                  <a:moveTo>
                    <a:pt x="58946" y="57153"/>
                  </a:moveTo>
                  <a:lnTo>
                    <a:pt x="58946" y="356223"/>
                  </a:lnTo>
                  <a:lnTo>
                    <a:pt x="550175" y="356223"/>
                  </a:lnTo>
                  <a:lnTo>
                    <a:pt x="550175" y="57153"/>
                  </a:lnTo>
                  <a:close/>
                  <a:moveTo>
                    <a:pt x="80147" y="0"/>
                  </a:moveTo>
                  <a:lnTo>
                    <a:pt x="529057" y="0"/>
                  </a:lnTo>
                  <a:cubicBezTo>
                    <a:pt x="547158" y="0"/>
                    <a:pt x="562745" y="6443"/>
                    <a:pt x="575650" y="19414"/>
                  </a:cubicBezTo>
                  <a:cubicBezTo>
                    <a:pt x="588555" y="32300"/>
                    <a:pt x="595007" y="47781"/>
                    <a:pt x="595007" y="65939"/>
                  </a:cubicBezTo>
                  <a:lnTo>
                    <a:pt x="595007" y="355972"/>
                  </a:lnTo>
                  <a:cubicBezTo>
                    <a:pt x="595007" y="374130"/>
                    <a:pt x="588555" y="389611"/>
                    <a:pt x="575650" y="402497"/>
                  </a:cubicBezTo>
                  <a:cubicBezTo>
                    <a:pt x="562745" y="415468"/>
                    <a:pt x="547158" y="421911"/>
                    <a:pt x="529057" y="421911"/>
                  </a:cubicBezTo>
                  <a:lnTo>
                    <a:pt x="80147" y="421911"/>
                  </a:lnTo>
                  <a:cubicBezTo>
                    <a:pt x="61962" y="421911"/>
                    <a:pt x="46460" y="415468"/>
                    <a:pt x="33555" y="402497"/>
                  </a:cubicBezTo>
                  <a:cubicBezTo>
                    <a:pt x="20566" y="389611"/>
                    <a:pt x="14113" y="374046"/>
                    <a:pt x="14113" y="355972"/>
                  </a:cubicBezTo>
                  <a:lnTo>
                    <a:pt x="14113" y="65939"/>
                  </a:lnTo>
                  <a:cubicBezTo>
                    <a:pt x="14113" y="47781"/>
                    <a:pt x="20566" y="32300"/>
                    <a:pt x="33555" y="19414"/>
                  </a:cubicBezTo>
                  <a:cubicBezTo>
                    <a:pt x="46460" y="6443"/>
                    <a:pt x="61962" y="0"/>
                    <a:pt x="80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4385469" y="3562056"/>
            <a:ext cx="868045" cy="868680"/>
            <a:chOff x="1816100" y="1941540"/>
            <a:chExt cx="2132821" cy="2134381"/>
          </a:xfrm>
        </p:grpSpPr>
        <p:sp>
          <p:nvSpPr>
            <p:cNvPr id="57" name="矩形 56"/>
            <p:cNvSpPr/>
            <p:nvPr/>
          </p:nvSpPr>
          <p:spPr>
            <a:xfrm>
              <a:off x="1816100" y="1941540"/>
              <a:ext cx="2132821" cy="2134381"/>
            </a:xfrm>
            <a:prstGeom prst="rect">
              <a:avLst/>
            </a:prstGeom>
            <a:solidFill>
              <a:srgbClr val="10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58" name="Oval 22"/>
            <p:cNvSpPr/>
            <p:nvPr/>
          </p:nvSpPr>
          <p:spPr>
            <a:xfrm>
              <a:off x="2349500" y="2526069"/>
              <a:ext cx="1066800" cy="967660"/>
            </a:xfrm>
            <a:custGeom>
              <a:avLst/>
              <a:gdLst>
                <a:gd name="connsiteX0" fmla="*/ 247154 w 599460"/>
                <a:gd name="connsiteY0" fmla="*/ 445665 h 543751"/>
                <a:gd name="connsiteX1" fmla="*/ 576993 w 599460"/>
                <a:gd name="connsiteY1" fmla="*/ 445665 h 543751"/>
                <a:gd name="connsiteX2" fmla="*/ 599460 w 599460"/>
                <a:gd name="connsiteY2" fmla="*/ 468070 h 543751"/>
                <a:gd name="connsiteX3" fmla="*/ 576993 w 599460"/>
                <a:gd name="connsiteY3" fmla="*/ 490474 h 543751"/>
                <a:gd name="connsiteX4" fmla="*/ 247154 w 599460"/>
                <a:gd name="connsiteY4" fmla="*/ 490474 h 543751"/>
                <a:gd name="connsiteX5" fmla="*/ 224687 w 599460"/>
                <a:gd name="connsiteY5" fmla="*/ 468070 h 543751"/>
                <a:gd name="connsiteX6" fmla="*/ 247154 w 599460"/>
                <a:gd name="connsiteY6" fmla="*/ 445665 h 543751"/>
                <a:gd name="connsiteX7" fmla="*/ 46399 w 599460"/>
                <a:gd name="connsiteY7" fmla="*/ 393087 h 543751"/>
                <a:gd name="connsiteX8" fmla="*/ 97281 w 599460"/>
                <a:gd name="connsiteY8" fmla="*/ 407918 h 543751"/>
                <a:gd name="connsiteX9" fmla="*/ 183092 w 599460"/>
                <a:gd name="connsiteY9" fmla="*/ 432506 h 543751"/>
                <a:gd name="connsiteX10" fmla="*/ 97281 w 599460"/>
                <a:gd name="connsiteY10" fmla="*/ 543751 h 543751"/>
                <a:gd name="connsiteX11" fmla="*/ 11471 w 599460"/>
                <a:gd name="connsiteY11" fmla="*/ 432506 h 543751"/>
                <a:gd name="connsiteX12" fmla="*/ 46399 w 599460"/>
                <a:gd name="connsiteY12" fmla="*/ 393087 h 543751"/>
                <a:gd name="connsiteX13" fmla="*/ 247154 w 599460"/>
                <a:gd name="connsiteY13" fmla="*/ 249423 h 543751"/>
                <a:gd name="connsiteX14" fmla="*/ 576993 w 599460"/>
                <a:gd name="connsiteY14" fmla="*/ 249423 h 543751"/>
                <a:gd name="connsiteX15" fmla="*/ 599460 w 599460"/>
                <a:gd name="connsiteY15" fmla="*/ 271863 h 543751"/>
                <a:gd name="connsiteX16" fmla="*/ 576993 w 599460"/>
                <a:gd name="connsiteY16" fmla="*/ 294303 h 543751"/>
                <a:gd name="connsiteX17" fmla="*/ 247154 w 599460"/>
                <a:gd name="connsiteY17" fmla="*/ 294303 h 543751"/>
                <a:gd name="connsiteX18" fmla="*/ 224687 w 599460"/>
                <a:gd name="connsiteY18" fmla="*/ 271863 h 543751"/>
                <a:gd name="connsiteX19" fmla="*/ 247154 w 599460"/>
                <a:gd name="connsiteY19" fmla="*/ 249423 h 543751"/>
                <a:gd name="connsiteX20" fmla="*/ 198851 w 599460"/>
                <a:gd name="connsiteY20" fmla="*/ 162727 h 543751"/>
                <a:gd name="connsiteX21" fmla="*/ 223504 w 599460"/>
                <a:gd name="connsiteY21" fmla="*/ 170185 h 543751"/>
                <a:gd name="connsiteX22" fmla="*/ 228286 w 599460"/>
                <a:gd name="connsiteY22" fmla="*/ 217202 h 543751"/>
                <a:gd name="connsiteX23" fmla="*/ 123336 w 599460"/>
                <a:gd name="connsiteY23" fmla="*/ 346318 h 543751"/>
                <a:gd name="connsiteX24" fmla="*/ 100386 w 599460"/>
                <a:gd name="connsiteY24" fmla="*/ 358489 h 543751"/>
                <a:gd name="connsiteX25" fmla="*/ 97278 w 599460"/>
                <a:gd name="connsiteY25" fmla="*/ 358728 h 543751"/>
                <a:gd name="connsiteX26" fmla="*/ 75762 w 599460"/>
                <a:gd name="connsiteY26" fmla="*/ 350852 h 543751"/>
                <a:gd name="connsiteX27" fmla="*/ 11931 w 599460"/>
                <a:gd name="connsiteY27" fmla="*/ 297631 h 543751"/>
                <a:gd name="connsiteX28" fmla="*/ 7867 w 599460"/>
                <a:gd name="connsiteY28" fmla="*/ 250375 h 543751"/>
                <a:gd name="connsiteX29" fmla="*/ 55202 w 599460"/>
                <a:gd name="connsiteY29" fmla="*/ 246080 h 543751"/>
                <a:gd name="connsiteX30" fmla="*/ 92736 w 599460"/>
                <a:gd name="connsiteY30" fmla="*/ 277583 h 543751"/>
                <a:gd name="connsiteX31" fmla="*/ 176169 w 599460"/>
                <a:gd name="connsiteY31" fmla="*/ 174958 h 543751"/>
                <a:gd name="connsiteX32" fmla="*/ 198851 w 599460"/>
                <a:gd name="connsiteY32" fmla="*/ 162727 h 543751"/>
                <a:gd name="connsiteX33" fmla="*/ 247154 w 599460"/>
                <a:gd name="connsiteY33" fmla="*/ 53251 h 543751"/>
                <a:gd name="connsiteX34" fmla="*/ 576993 w 599460"/>
                <a:gd name="connsiteY34" fmla="*/ 53251 h 543751"/>
                <a:gd name="connsiteX35" fmla="*/ 599460 w 599460"/>
                <a:gd name="connsiteY35" fmla="*/ 75691 h 543751"/>
                <a:gd name="connsiteX36" fmla="*/ 576993 w 599460"/>
                <a:gd name="connsiteY36" fmla="*/ 98131 h 543751"/>
                <a:gd name="connsiteX37" fmla="*/ 247154 w 599460"/>
                <a:gd name="connsiteY37" fmla="*/ 98131 h 543751"/>
                <a:gd name="connsiteX38" fmla="*/ 224687 w 599460"/>
                <a:gd name="connsiteY38" fmla="*/ 75691 h 543751"/>
                <a:gd name="connsiteX39" fmla="*/ 247154 w 599460"/>
                <a:gd name="connsiteY39" fmla="*/ 53251 h 543751"/>
                <a:gd name="connsiteX40" fmla="*/ 46399 w 599460"/>
                <a:gd name="connsiteY40" fmla="*/ 739 h 543751"/>
                <a:gd name="connsiteX41" fmla="*/ 97281 w 599460"/>
                <a:gd name="connsiteY41" fmla="*/ 15563 h 543751"/>
                <a:gd name="connsiteX42" fmla="*/ 183092 w 599460"/>
                <a:gd name="connsiteY42" fmla="*/ 40141 h 543751"/>
                <a:gd name="connsiteX43" fmla="*/ 97281 w 599460"/>
                <a:gd name="connsiteY43" fmla="*/ 151337 h 543751"/>
                <a:gd name="connsiteX44" fmla="*/ 11471 w 599460"/>
                <a:gd name="connsiteY44" fmla="*/ 40141 h 543751"/>
                <a:gd name="connsiteX45" fmla="*/ 46399 w 599460"/>
                <a:gd name="connsiteY45" fmla="*/ 739 h 54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9460" h="543751">
                  <a:moveTo>
                    <a:pt x="247154" y="445665"/>
                  </a:moveTo>
                  <a:lnTo>
                    <a:pt x="576993" y="445665"/>
                  </a:lnTo>
                  <a:cubicBezTo>
                    <a:pt x="589422" y="445665"/>
                    <a:pt x="599460" y="455676"/>
                    <a:pt x="599460" y="468070"/>
                  </a:cubicBezTo>
                  <a:cubicBezTo>
                    <a:pt x="599460" y="480463"/>
                    <a:pt x="589422" y="490474"/>
                    <a:pt x="576993" y="490474"/>
                  </a:cubicBezTo>
                  <a:lnTo>
                    <a:pt x="247154" y="490474"/>
                  </a:lnTo>
                  <a:cubicBezTo>
                    <a:pt x="234726" y="490474"/>
                    <a:pt x="224687" y="480463"/>
                    <a:pt x="224687" y="468070"/>
                  </a:cubicBezTo>
                  <a:cubicBezTo>
                    <a:pt x="224687" y="455676"/>
                    <a:pt x="234726" y="445665"/>
                    <a:pt x="247154" y="445665"/>
                  </a:cubicBezTo>
                  <a:close/>
                  <a:moveTo>
                    <a:pt x="46399" y="393087"/>
                  </a:moveTo>
                  <a:cubicBezTo>
                    <a:pt x="63937" y="390133"/>
                    <a:pt x="84135" y="396220"/>
                    <a:pt x="97281" y="407918"/>
                  </a:cubicBezTo>
                  <a:cubicBezTo>
                    <a:pt x="123574" y="384523"/>
                    <a:pt x="178073" y="383568"/>
                    <a:pt x="183092" y="432506"/>
                  </a:cubicBezTo>
                  <a:cubicBezTo>
                    <a:pt x="189546" y="495290"/>
                    <a:pt x="97281" y="543751"/>
                    <a:pt x="97281" y="543751"/>
                  </a:cubicBezTo>
                  <a:cubicBezTo>
                    <a:pt x="97281" y="543751"/>
                    <a:pt x="5017" y="495290"/>
                    <a:pt x="11471" y="432506"/>
                  </a:cubicBezTo>
                  <a:cubicBezTo>
                    <a:pt x="13980" y="408037"/>
                    <a:pt x="28860" y="396041"/>
                    <a:pt x="46399" y="393087"/>
                  </a:cubicBezTo>
                  <a:close/>
                  <a:moveTo>
                    <a:pt x="247154" y="249423"/>
                  </a:moveTo>
                  <a:lnTo>
                    <a:pt x="576993" y="249423"/>
                  </a:lnTo>
                  <a:cubicBezTo>
                    <a:pt x="589422" y="249423"/>
                    <a:pt x="599460" y="259449"/>
                    <a:pt x="599460" y="271863"/>
                  </a:cubicBezTo>
                  <a:cubicBezTo>
                    <a:pt x="599460" y="284277"/>
                    <a:pt x="589422" y="294303"/>
                    <a:pt x="576993" y="294303"/>
                  </a:cubicBezTo>
                  <a:lnTo>
                    <a:pt x="247154" y="294303"/>
                  </a:lnTo>
                  <a:cubicBezTo>
                    <a:pt x="234726" y="294303"/>
                    <a:pt x="224687" y="284277"/>
                    <a:pt x="224687" y="271863"/>
                  </a:cubicBezTo>
                  <a:cubicBezTo>
                    <a:pt x="224687" y="259449"/>
                    <a:pt x="234726" y="249423"/>
                    <a:pt x="247154" y="249423"/>
                  </a:cubicBezTo>
                  <a:close/>
                  <a:moveTo>
                    <a:pt x="198851" y="162727"/>
                  </a:moveTo>
                  <a:cubicBezTo>
                    <a:pt x="207427" y="161832"/>
                    <a:pt x="216332" y="164219"/>
                    <a:pt x="223504" y="170185"/>
                  </a:cubicBezTo>
                  <a:cubicBezTo>
                    <a:pt x="237848" y="181641"/>
                    <a:pt x="240000" y="202882"/>
                    <a:pt x="228286" y="217202"/>
                  </a:cubicBezTo>
                  <a:lnTo>
                    <a:pt x="123336" y="346318"/>
                  </a:lnTo>
                  <a:cubicBezTo>
                    <a:pt x="117837" y="353239"/>
                    <a:pt x="109470" y="357773"/>
                    <a:pt x="100386" y="358489"/>
                  </a:cubicBezTo>
                  <a:cubicBezTo>
                    <a:pt x="99429" y="358728"/>
                    <a:pt x="98473" y="358728"/>
                    <a:pt x="97278" y="358728"/>
                  </a:cubicBezTo>
                  <a:cubicBezTo>
                    <a:pt x="89389" y="358728"/>
                    <a:pt x="81738" y="356103"/>
                    <a:pt x="75762" y="350852"/>
                  </a:cubicBezTo>
                  <a:lnTo>
                    <a:pt x="11931" y="297631"/>
                  </a:lnTo>
                  <a:cubicBezTo>
                    <a:pt x="-2174" y="285697"/>
                    <a:pt x="-4086" y="264457"/>
                    <a:pt x="7867" y="250375"/>
                  </a:cubicBezTo>
                  <a:cubicBezTo>
                    <a:pt x="19820" y="236056"/>
                    <a:pt x="40858" y="234146"/>
                    <a:pt x="55202" y="246080"/>
                  </a:cubicBezTo>
                  <a:lnTo>
                    <a:pt x="92736" y="277583"/>
                  </a:lnTo>
                  <a:lnTo>
                    <a:pt x="176169" y="174958"/>
                  </a:lnTo>
                  <a:cubicBezTo>
                    <a:pt x="182027" y="167798"/>
                    <a:pt x="190274" y="163622"/>
                    <a:pt x="198851" y="162727"/>
                  </a:cubicBezTo>
                  <a:close/>
                  <a:moveTo>
                    <a:pt x="247154" y="53251"/>
                  </a:moveTo>
                  <a:lnTo>
                    <a:pt x="576993" y="53251"/>
                  </a:lnTo>
                  <a:cubicBezTo>
                    <a:pt x="589422" y="53251"/>
                    <a:pt x="599460" y="63277"/>
                    <a:pt x="599460" y="75691"/>
                  </a:cubicBezTo>
                  <a:cubicBezTo>
                    <a:pt x="599460" y="88105"/>
                    <a:pt x="589422" y="98131"/>
                    <a:pt x="576993" y="98131"/>
                  </a:cubicBezTo>
                  <a:lnTo>
                    <a:pt x="247154" y="98131"/>
                  </a:lnTo>
                  <a:cubicBezTo>
                    <a:pt x="234726" y="98131"/>
                    <a:pt x="224687" y="88105"/>
                    <a:pt x="224687" y="75691"/>
                  </a:cubicBezTo>
                  <a:cubicBezTo>
                    <a:pt x="224687" y="63277"/>
                    <a:pt x="234726" y="53251"/>
                    <a:pt x="247154" y="53251"/>
                  </a:cubicBezTo>
                  <a:close/>
                  <a:moveTo>
                    <a:pt x="46399" y="739"/>
                  </a:moveTo>
                  <a:cubicBezTo>
                    <a:pt x="63937" y="-2214"/>
                    <a:pt x="84135" y="3871"/>
                    <a:pt x="97281" y="15563"/>
                  </a:cubicBezTo>
                  <a:cubicBezTo>
                    <a:pt x="123574" y="-7822"/>
                    <a:pt x="178073" y="-8776"/>
                    <a:pt x="183092" y="40141"/>
                  </a:cubicBezTo>
                  <a:cubicBezTo>
                    <a:pt x="189546" y="102897"/>
                    <a:pt x="97281" y="151337"/>
                    <a:pt x="97281" y="151337"/>
                  </a:cubicBezTo>
                  <a:cubicBezTo>
                    <a:pt x="97281" y="151337"/>
                    <a:pt x="5017" y="102897"/>
                    <a:pt x="11471" y="40141"/>
                  </a:cubicBezTo>
                  <a:cubicBezTo>
                    <a:pt x="13980" y="15682"/>
                    <a:pt x="28860" y="3692"/>
                    <a:pt x="46399" y="7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62" name="Group 25"/>
          <p:cNvGrpSpPr/>
          <p:nvPr/>
        </p:nvGrpSpPr>
        <p:grpSpPr>
          <a:xfrm>
            <a:off x="9423400" y="2140291"/>
            <a:ext cx="868362" cy="868362"/>
            <a:chOff x="1816100" y="1943100"/>
            <a:chExt cx="2133600" cy="2133600"/>
          </a:xfrm>
        </p:grpSpPr>
        <p:sp>
          <p:nvSpPr>
            <p:cNvPr id="63" name="矩形 62"/>
            <p:cNvSpPr/>
            <p:nvPr/>
          </p:nvSpPr>
          <p:spPr>
            <a:xfrm>
              <a:off x="1816100" y="1943100"/>
              <a:ext cx="2133600" cy="2133600"/>
            </a:xfrm>
            <a:prstGeom prst="rect">
              <a:avLst/>
            </a:prstGeom>
            <a:solidFill>
              <a:srgbClr val="E2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64" name="Oval 27"/>
            <p:cNvSpPr/>
            <p:nvPr/>
          </p:nvSpPr>
          <p:spPr>
            <a:xfrm>
              <a:off x="2349500" y="2477302"/>
              <a:ext cx="1066800" cy="1065194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9" name="Group 28"/>
          <p:cNvGrpSpPr/>
          <p:nvPr/>
        </p:nvGrpSpPr>
        <p:grpSpPr>
          <a:xfrm>
            <a:off x="6904038" y="3562691"/>
            <a:ext cx="868362" cy="868362"/>
            <a:chOff x="1816100" y="1943100"/>
            <a:chExt cx="2133600" cy="2133600"/>
          </a:xfrm>
        </p:grpSpPr>
        <p:sp>
          <p:nvSpPr>
            <p:cNvPr id="60" name="矩形 59"/>
            <p:cNvSpPr/>
            <p:nvPr/>
          </p:nvSpPr>
          <p:spPr>
            <a:xfrm>
              <a:off x="1816100" y="1943100"/>
              <a:ext cx="2133600" cy="2133600"/>
            </a:xfrm>
            <a:prstGeom prst="rect">
              <a:avLst/>
            </a:pr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61" name="Oval 30"/>
            <p:cNvSpPr/>
            <p:nvPr/>
          </p:nvSpPr>
          <p:spPr>
            <a:xfrm>
              <a:off x="2349500" y="2528103"/>
              <a:ext cx="1066800" cy="963593"/>
            </a:xfrm>
            <a:custGeom>
              <a:avLst/>
              <a:gdLst>
                <a:gd name="connsiteX0" fmla="*/ 0 w 609050"/>
                <a:gd name="connsiteY0" fmla="*/ 411255 h 550128"/>
                <a:gd name="connsiteX1" fmla="*/ 25953 w 609050"/>
                <a:gd name="connsiteY1" fmla="*/ 426310 h 550128"/>
                <a:gd name="connsiteX2" fmla="*/ 202989 w 609050"/>
                <a:gd name="connsiteY2" fmla="*/ 463367 h 550128"/>
                <a:gd name="connsiteX3" fmla="*/ 219808 w 609050"/>
                <a:gd name="connsiteY3" fmla="*/ 462933 h 550128"/>
                <a:gd name="connsiteX4" fmla="*/ 251707 w 609050"/>
                <a:gd name="connsiteY4" fmla="*/ 518375 h 550128"/>
                <a:gd name="connsiteX5" fmla="*/ 202989 w 609050"/>
                <a:gd name="connsiteY5" fmla="*/ 521125 h 550128"/>
                <a:gd name="connsiteX6" fmla="*/ 0 w 609050"/>
                <a:gd name="connsiteY6" fmla="*/ 434416 h 550128"/>
                <a:gd name="connsiteX7" fmla="*/ 0 w 609050"/>
                <a:gd name="connsiteY7" fmla="*/ 295387 h 550128"/>
                <a:gd name="connsiteX8" fmla="*/ 25960 w 609050"/>
                <a:gd name="connsiteY8" fmla="*/ 310451 h 550128"/>
                <a:gd name="connsiteX9" fmla="*/ 203040 w 609050"/>
                <a:gd name="connsiteY9" fmla="*/ 347531 h 550128"/>
                <a:gd name="connsiteX10" fmla="*/ 204781 w 609050"/>
                <a:gd name="connsiteY10" fmla="*/ 347531 h 550128"/>
                <a:gd name="connsiteX11" fmla="*/ 203040 w 609050"/>
                <a:gd name="connsiteY11" fmla="*/ 376355 h 550128"/>
                <a:gd name="connsiteX12" fmla="*/ 204781 w 609050"/>
                <a:gd name="connsiteY12" fmla="*/ 405469 h 550128"/>
                <a:gd name="connsiteX13" fmla="*/ 203040 w 609050"/>
                <a:gd name="connsiteY13" fmla="*/ 405469 h 550128"/>
                <a:gd name="connsiteX14" fmla="*/ 0 w 609050"/>
                <a:gd name="connsiteY14" fmla="*/ 318562 h 550128"/>
                <a:gd name="connsiteX15" fmla="*/ 435036 w 609050"/>
                <a:gd name="connsiteY15" fmla="*/ 202593 h 550128"/>
                <a:gd name="connsiteX16" fmla="*/ 609050 w 609050"/>
                <a:gd name="connsiteY16" fmla="*/ 376361 h 550128"/>
                <a:gd name="connsiteX17" fmla="*/ 435036 w 609050"/>
                <a:gd name="connsiteY17" fmla="*/ 550128 h 550128"/>
                <a:gd name="connsiteX18" fmla="*/ 317721 w 609050"/>
                <a:gd name="connsiteY18" fmla="*/ 504659 h 550128"/>
                <a:gd name="connsiteX19" fmla="*/ 280888 w 609050"/>
                <a:gd name="connsiteY19" fmla="*/ 457018 h 550128"/>
                <a:gd name="connsiteX20" fmla="*/ 262761 w 609050"/>
                <a:gd name="connsiteY20" fmla="*/ 401267 h 550128"/>
                <a:gd name="connsiteX21" fmla="*/ 261021 w 609050"/>
                <a:gd name="connsiteY21" fmla="*/ 376361 h 550128"/>
                <a:gd name="connsiteX22" fmla="*/ 264067 w 609050"/>
                <a:gd name="connsiteY22" fmla="*/ 343634 h 550128"/>
                <a:gd name="connsiteX23" fmla="*/ 290024 w 609050"/>
                <a:gd name="connsiteY23" fmla="*/ 280499 h 550128"/>
                <a:gd name="connsiteX24" fmla="*/ 405888 w 609050"/>
                <a:gd name="connsiteY24" fmla="*/ 205055 h 550128"/>
                <a:gd name="connsiteX25" fmla="*/ 435036 w 609050"/>
                <a:gd name="connsiteY25" fmla="*/ 202593 h 550128"/>
                <a:gd name="connsiteX26" fmla="*/ 0 w 609050"/>
                <a:gd name="connsiteY26" fmla="*/ 179589 h 550128"/>
                <a:gd name="connsiteX27" fmla="*/ 25955 w 609050"/>
                <a:gd name="connsiteY27" fmla="*/ 194643 h 550128"/>
                <a:gd name="connsiteX28" fmla="*/ 203003 w 609050"/>
                <a:gd name="connsiteY28" fmla="*/ 231699 h 550128"/>
                <a:gd name="connsiteX29" fmla="*/ 256364 w 609050"/>
                <a:gd name="connsiteY29" fmla="*/ 228804 h 550128"/>
                <a:gd name="connsiteX30" fmla="*/ 219968 w 609050"/>
                <a:gd name="connsiteY30" fmla="*/ 289166 h 550128"/>
                <a:gd name="connsiteX31" fmla="*/ 203003 w 609050"/>
                <a:gd name="connsiteY31" fmla="*/ 289600 h 550128"/>
                <a:gd name="connsiteX32" fmla="*/ 0 w 609050"/>
                <a:gd name="connsiteY32" fmla="*/ 202749 h 550128"/>
                <a:gd name="connsiteX33" fmla="*/ 203017 w 609050"/>
                <a:gd name="connsiteY33" fmla="*/ 0 h 550128"/>
                <a:gd name="connsiteX34" fmla="*/ 406034 w 609050"/>
                <a:gd name="connsiteY34" fmla="*/ 86902 h 550128"/>
                <a:gd name="connsiteX35" fmla="*/ 203017 w 609050"/>
                <a:gd name="connsiteY35" fmla="*/ 173804 h 550128"/>
                <a:gd name="connsiteX36" fmla="*/ 0 w 609050"/>
                <a:gd name="connsiteY36" fmla="*/ 86902 h 550128"/>
                <a:gd name="connsiteX37" fmla="*/ 203017 w 609050"/>
                <a:gd name="connsiteY37" fmla="*/ 0 h 5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050" h="550128">
                  <a:moveTo>
                    <a:pt x="0" y="411255"/>
                  </a:moveTo>
                  <a:cubicBezTo>
                    <a:pt x="7974" y="416611"/>
                    <a:pt x="16529" y="421677"/>
                    <a:pt x="25953" y="426310"/>
                  </a:cubicBezTo>
                  <a:cubicBezTo>
                    <a:pt x="73656" y="450194"/>
                    <a:pt x="136583" y="463367"/>
                    <a:pt x="202989" y="463367"/>
                  </a:cubicBezTo>
                  <a:cubicBezTo>
                    <a:pt x="208644" y="463367"/>
                    <a:pt x="214154" y="463222"/>
                    <a:pt x="219808" y="462933"/>
                  </a:cubicBezTo>
                  <a:cubicBezTo>
                    <a:pt x="227783" y="483054"/>
                    <a:pt x="238657" y="501583"/>
                    <a:pt x="251707" y="518375"/>
                  </a:cubicBezTo>
                  <a:cubicBezTo>
                    <a:pt x="236193" y="520256"/>
                    <a:pt x="219953" y="521125"/>
                    <a:pt x="202989" y="521125"/>
                  </a:cubicBezTo>
                  <a:cubicBezTo>
                    <a:pt x="86850" y="521125"/>
                    <a:pt x="0" y="475382"/>
                    <a:pt x="0" y="434416"/>
                  </a:cubicBezTo>
                  <a:close/>
                  <a:moveTo>
                    <a:pt x="0" y="295387"/>
                  </a:moveTo>
                  <a:cubicBezTo>
                    <a:pt x="7976" y="300746"/>
                    <a:pt x="16533" y="305816"/>
                    <a:pt x="25960" y="310451"/>
                  </a:cubicBezTo>
                  <a:cubicBezTo>
                    <a:pt x="73675" y="334350"/>
                    <a:pt x="136617" y="347531"/>
                    <a:pt x="203040" y="347531"/>
                  </a:cubicBezTo>
                  <a:cubicBezTo>
                    <a:pt x="203621" y="347531"/>
                    <a:pt x="204201" y="347531"/>
                    <a:pt x="204781" y="347531"/>
                  </a:cubicBezTo>
                  <a:cubicBezTo>
                    <a:pt x="203621" y="356946"/>
                    <a:pt x="203040" y="366651"/>
                    <a:pt x="203040" y="376355"/>
                  </a:cubicBezTo>
                  <a:cubicBezTo>
                    <a:pt x="203040" y="386205"/>
                    <a:pt x="203621" y="395909"/>
                    <a:pt x="204781" y="405469"/>
                  </a:cubicBezTo>
                  <a:cubicBezTo>
                    <a:pt x="204201" y="405469"/>
                    <a:pt x="203621" y="405469"/>
                    <a:pt x="203040" y="405469"/>
                  </a:cubicBezTo>
                  <a:cubicBezTo>
                    <a:pt x="86872" y="405469"/>
                    <a:pt x="0" y="359553"/>
                    <a:pt x="0" y="318562"/>
                  </a:cubicBezTo>
                  <a:close/>
                  <a:moveTo>
                    <a:pt x="435036" y="202593"/>
                  </a:moveTo>
                  <a:cubicBezTo>
                    <a:pt x="530889" y="202593"/>
                    <a:pt x="609050" y="280644"/>
                    <a:pt x="609050" y="376361"/>
                  </a:cubicBezTo>
                  <a:cubicBezTo>
                    <a:pt x="609050" y="472222"/>
                    <a:pt x="530889" y="550128"/>
                    <a:pt x="435036" y="550128"/>
                  </a:cubicBezTo>
                  <a:cubicBezTo>
                    <a:pt x="389792" y="550128"/>
                    <a:pt x="348754" y="532896"/>
                    <a:pt x="317721" y="504659"/>
                  </a:cubicBezTo>
                  <a:cubicBezTo>
                    <a:pt x="302785" y="491192"/>
                    <a:pt x="290314" y="474974"/>
                    <a:pt x="280888" y="457018"/>
                  </a:cubicBezTo>
                  <a:cubicBezTo>
                    <a:pt x="271897" y="439930"/>
                    <a:pt x="265517" y="421106"/>
                    <a:pt x="262761" y="401267"/>
                  </a:cubicBezTo>
                  <a:cubicBezTo>
                    <a:pt x="261601" y="393158"/>
                    <a:pt x="261021" y="384904"/>
                    <a:pt x="261021" y="376361"/>
                  </a:cubicBezTo>
                  <a:cubicBezTo>
                    <a:pt x="261021" y="365210"/>
                    <a:pt x="262036" y="354350"/>
                    <a:pt x="264067" y="343634"/>
                  </a:cubicBezTo>
                  <a:cubicBezTo>
                    <a:pt x="268417" y="320755"/>
                    <a:pt x="277408" y="299324"/>
                    <a:pt x="290024" y="280499"/>
                  </a:cubicBezTo>
                  <a:cubicBezTo>
                    <a:pt x="316126" y="241256"/>
                    <a:pt x="357599" y="213309"/>
                    <a:pt x="405888" y="205055"/>
                  </a:cubicBezTo>
                  <a:cubicBezTo>
                    <a:pt x="415314" y="203462"/>
                    <a:pt x="425030" y="202593"/>
                    <a:pt x="435036" y="202593"/>
                  </a:cubicBezTo>
                  <a:close/>
                  <a:moveTo>
                    <a:pt x="0" y="179589"/>
                  </a:moveTo>
                  <a:cubicBezTo>
                    <a:pt x="7975" y="184945"/>
                    <a:pt x="16530" y="190011"/>
                    <a:pt x="25955" y="194643"/>
                  </a:cubicBezTo>
                  <a:cubicBezTo>
                    <a:pt x="73661" y="218527"/>
                    <a:pt x="136592" y="231699"/>
                    <a:pt x="203003" y="231699"/>
                  </a:cubicBezTo>
                  <a:cubicBezTo>
                    <a:pt x="221128" y="231699"/>
                    <a:pt x="238963" y="230686"/>
                    <a:pt x="256364" y="228804"/>
                  </a:cubicBezTo>
                  <a:cubicBezTo>
                    <a:pt x="241284" y="246754"/>
                    <a:pt x="228958" y="267164"/>
                    <a:pt x="219968" y="289166"/>
                  </a:cubicBezTo>
                  <a:cubicBezTo>
                    <a:pt x="214458" y="289455"/>
                    <a:pt x="208658" y="289600"/>
                    <a:pt x="203003" y="289600"/>
                  </a:cubicBezTo>
                  <a:cubicBezTo>
                    <a:pt x="86856" y="289600"/>
                    <a:pt x="0" y="243714"/>
                    <a:pt x="0" y="202749"/>
                  </a:cubicBezTo>
                  <a:close/>
                  <a:moveTo>
                    <a:pt x="203017" y="0"/>
                  </a:moveTo>
                  <a:cubicBezTo>
                    <a:pt x="315140" y="0"/>
                    <a:pt x="406034" y="38907"/>
                    <a:pt x="406034" y="86902"/>
                  </a:cubicBezTo>
                  <a:cubicBezTo>
                    <a:pt x="406034" y="134897"/>
                    <a:pt x="315140" y="173804"/>
                    <a:pt x="203017" y="173804"/>
                  </a:cubicBezTo>
                  <a:cubicBezTo>
                    <a:pt x="90894" y="173804"/>
                    <a:pt x="0" y="134897"/>
                    <a:pt x="0" y="86902"/>
                  </a:cubicBezTo>
                  <a:cubicBezTo>
                    <a:pt x="0" y="38907"/>
                    <a:pt x="90894" y="0"/>
                    <a:pt x="2030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08355" y="3494405"/>
            <a:ext cx="3005455" cy="719736"/>
            <a:chOff x="7935013" y="5251904"/>
            <a:chExt cx="2450247" cy="719140"/>
          </a:xfrm>
        </p:grpSpPr>
        <p:sp>
          <p:nvSpPr>
            <p:cNvPr id="35" name="文本框 34"/>
            <p:cNvSpPr txBox="1"/>
            <p:nvPr/>
          </p:nvSpPr>
          <p:spPr>
            <a:xfrm>
              <a:off x="7935013" y="5664593"/>
              <a:ext cx="2450247" cy="3064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charset="-122"/>
                  <a:ea typeface="方正俊黑简体" panose="02000000000000000000" pitchFamily="2" charset="-122"/>
                  <a:cs typeface="Angsana New" panose="02020603050405020304" pitchFamily="18" charset="-34"/>
                </a:rPr>
                <a:t>Workflow and division of labor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056818" y="5251904"/>
              <a:ext cx="2316480" cy="4612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工作流程及分工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753626" y="3494915"/>
            <a:ext cx="2340404" cy="719316"/>
            <a:chOff x="8044856" y="5251904"/>
            <a:chExt cx="2340404" cy="719316"/>
          </a:xfrm>
        </p:grpSpPr>
        <p:sp>
          <p:nvSpPr>
            <p:cNvPr id="38" name="文本框 37"/>
            <p:cNvSpPr txBox="1"/>
            <p:nvPr/>
          </p:nvSpPr>
          <p:spPr>
            <a:xfrm>
              <a:off x="8044856" y="5664515"/>
              <a:ext cx="2340404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charset="-122"/>
                  <a:ea typeface="方正俊黑简体" panose="02000000000000000000" pitchFamily="2" charset="-122"/>
                  <a:cs typeface="Angsana New" panose="02020603050405020304" pitchFamily="18" charset="-34"/>
                </a:rPr>
                <a:t>Design manual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361618" y="5251904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设计说明书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68017" y="4898572"/>
            <a:ext cx="2340404" cy="719316"/>
            <a:chOff x="8044856" y="5251904"/>
            <a:chExt cx="2340404" cy="719316"/>
          </a:xfrm>
        </p:grpSpPr>
        <p:sp>
          <p:nvSpPr>
            <p:cNvPr id="41" name="文本框 40"/>
            <p:cNvSpPr txBox="1"/>
            <p:nvPr/>
          </p:nvSpPr>
          <p:spPr>
            <a:xfrm>
              <a:off x="8044856" y="5664515"/>
              <a:ext cx="2340404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charset="-122"/>
                  <a:ea typeface="方正俊黑简体" panose="02000000000000000000" pitchFamily="2" charset="-122"/>
                  <a:cs typeface="Angsana New" panose="02020603050405020304" pitchFamily="18" charset="-34"/>
                </a:rPr>
                <a:t>Question Answer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199398" y="525190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答辩问题回答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649448" y="4898572"/>
            <a:ext cx="2340404" cy="719316"/>
            <a:chOff x="8044856" y="5251904"/>
            <a:chExt cx="2340404" cy="719316"/>
          </a:xfrm>
        </p:grpSpPr>
        <p:sp>
          <p:nvSpPr>
            <p:cNvPr id="44" name="文本框 43"/>
            <p:cNvSpPr txBox="1"/>
            <p:nvPr/>
          </p:nvSpPr>
          <p:spPr>
            <a:xfrm>
              <a:off x="8044856" y="5664515"/>
              <a:ext cx="2340404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Medium" panose="020B0600000000000000" charset="-122"/>
                  <a:ea typeface="方正俊黑简体" panose="02000000000000000000" pitchFamily="2" charset="-122"/>
                  <a:cs typeface="Angsana New" panose="02020603050405020304" pitchFamily="18" charset="-34"/>
                </a:rPr>
                <a:t>Development plan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09218" y="5251904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开发计划安排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025900" y="1180623"/>
            <a:ext cx="4140200" cy="737866"/>
          </a:xfrm>
          <a:prstGeom prst="rect">
            <a:avLst/>
          </a:prstGeom>
          <a:noFill/>
        </p:spPr>
        <p:txBody>
          <a:bodyPr wrap="square" rtlCol="0">
            <a:prstTxWarp prst="textPlain">
              <a:avLst>
                <a:gd name="adj" fmla="val 48510"/>
              </a:avLst>
            </a:prstTxWarp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200" b="1" i="1" dirty="0">
                <a:solidFill>
                  <a:schemeClr val="bg1"/>
                </a:solidFill>
                <a:effectLst>
                  <a:outerShdw blurRad="101600" dist="38100" dir="8100000" algn="tr" rotWithShape="0">
                    <a:prstClr val="black">
                      <a:alpha val="57000"/>
                    </a:prstClr>
                  </a:outerShdw>
                </a:effectLst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rPr>
              <a:t>content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45896" y="2019701"/>
            <a:ext cx="3900210" cy="330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endParaRPr lang="en-US" altLang="zh-CN" sz="1200" i="1" dirty="0">
              <a:solidFill>
                <a:schemeClr val="bg1"/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5" grpId="0" bldLvl="0" animBg="1"/>
      <p:bldP spid="48" grpId="0" animBg="1"/>
      <p:bldP spid="46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ḻiďè"/>
          <p:cNvGrpSpPr/>
          <p:nvPr/>
        </p:nvGrpSpPr>
        <p:grpSpPr>
          <a:xfrm>
            <a:off x="5038754" y="956287"/>
            <a:ext cx="2114492" cy="2456226"/>
            <a:chOff x="1708208" y="2746987"/>
            <a:chExt cx="2114492" cy="2456226"/>
          </a:xfrm>
        </p:grpSpPr>
        <p:sp>
          <p:nvSpPr>
            <p:cNvPr id="32" name="iṡľíḋè"/>
            <p:cNvSpPr/>
            <p:nvPr/>
          </p:nvSpPr>
          <p:spPr bwMode="auto">
            <a:xfrm>
              <a:off x="1708208" y="2746987"/>
              <a:ext cx="2114492" cy="2456226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33" name="iSlîḍé"/>
            <p:cNvSpPr/>
            <p:nvPr/>
          </p:nvSpPr>
          <p:spPr bwMode="auto">
            <a:xfrm>
              <a:off x="1911407" y="2983026"/>
              <a:ext cx="1708094" cy="1984148"/>
            </a:xfrm>
            <a:custGeom>
              <a:avLst/>
              <a:gdLst>
                <a:gd name="T0" fmla="*/ 495 w 990"/>
                <a:gd name="T1" fmla="*/ 1150 h 1150"/>
                <a:gd name="T2" fmla="*/ 0 w 990"/>
                <a:gd name="T3" fmla="*/ 903 h 1150"/>
                <a:gd name="T4" fmla="*/ 0 w 990"/>
                <a:gd name="T5" fmla="*/ 247 h 1150"/>
                <a:gd name="T6" fmla="*/ 495 w 990"/>
                <a:gd name="T7" fmla="*/ 0 h 1150"/>
                <a:gd name="T8" fmla="*/ 990 w 990"/>
                <a:gd name="T9" fmla="*/ 247 h 1150"/>
                <a:gd name="T10" fmla="*/ 990 w 990"/>
                <a:gd name="T11" fmla="*/ 903 h 1150"/>
                <a:gd name="T12" fmla="*/ 495 w 990"/>
                <a:gd name="T13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150">
                  <a:moveTo>
                    <a:pt x="495" y="1150"/>
                  </a:moveTo>
                  <a:lnTo>
                    <a:pt x="0" y="903"/>
                  </a:lnTo>
                  <a:lnTo>
                    <a:pt x="0" y="247"/>
                  </a:lnTo>
                  <a:lnTo>
                    <a:pt x="495" y="0"/>
                  </a:lnTo>
                  <a:lnTo>
                    <a:pt x="990" y="247"/>
                  </a:lnTo>
                  <a:lnTo>
                    <a:pt x="990" y="903"/>
                  </a:lnTo>
                  <a:lnTo>
                    <a:pt x="495" y="1150"/>
                  </a:lnTo>
                  <a:close/>
                </a:path>
              </a:pathLst>
            </a:custGeom>
            <a:blipFill rotWithShape="1">
              <a:blip r:embed="rId3" cstate="print"/>
              <a:stretch>
                <a:fillRect l="-37397" r="-36845"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sp>
        <p:nvSpPr>
          <p:cNvPr id="25" name="ïṣḷïḍè"/>
          <p:cNvSpPr txBox="1"/>
          <p:nvPr/>
        </p:nvSpPr>
        <p:spPr bwMode="auto">
          <a:xfrm>
            <a:off x="673100" y="4653029"/>
            <a:ext cx="2481454" cy="441805"/>
          </a:xfrm>
          <a:prstGeom prst="rect">
            <a:avLst/>
          </a:prstGeom>
          <a:solidFill>
            <a:srgbClr val="15A0A2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外部设计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7" name="í$ḻíḍê"/>
          <p:cNvSpPr txBox="1"/>
          <p:nvPr/>
        </p:nvSpPr>
        <p:spPr bwMode="auto">
          <a:xfrm>
            <a:off x="3461215" y="4653029"/>
            <a:ext cx="2481454" cy="441805"/>
          </a:xfrm>
          <a:prstGeom prst="rect">
            <a:avLst/>
          </a:prstGeom>
          <a:solidFill>
            <a:srgbClr val="CF415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E-R</a:t>
            </a: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图设计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9" name="îsḻiḍé"/>
          <p:cNvSpPr txBox="1"/>
          <p:nvPr/>
        </p:nvSpPr>
        <p:spPr bwMode="auto">
          <a:xfrm>
            <a:off x="6249330" y="4653029"/>
            <a:ext cx="2481454" cy="441805"/>
          </a:xfrm>
          <a:prstGeom prst="rect">
            <a:avLst/>
          </a:prstGeom>
          <a:solidFill>
            <a:srgbClr val="105A7F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逻辑和物理结构设计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1" name="î$ḻïḍé"/>
          <p:cNvSpPr txBox="1"/>
          <p:nvPr/>
        </p:nvSpPr>
        <p:spPr bwMode="auto">
          <a:xfrm>
            <a:off x="9037446" y="4653029"/>
            <a:ext cx="2481454" cy="441805"/>
          </a:xfrm>
          <a:prstGeom prst="rect">
            <a:avLst/>
          </a:prstGeom>
          <a:solidFill>
            <a:srgbClr val="E2793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运用设计</a:t>
            </a:r>
            <a:endParaRPr lang="en-US" altLang="zh-CN" b="1" dirty="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cxnSp>
        <p:nvCxnSpPr>
          <p:cNvPr id="7" name="肘形连接符 20"/>
          <p:cNvCxnSpPr>
            <a:stCxn id="8" idx="4"/>
            <a:endCxn id="25" idx="0"/>
          </p:cNvCxnSpPr>
          <p:nvPr/>
        </p:nvCxnSpPr>
        <p:spPr>
          <a:xfrm rot="5400000">
            <a:off x="3408469" y="1965497"/>
            <a:ext cx="1192891" cy="4182173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ïşľiḋe"/>
          <p:cNvSpPr/>
          <p:nvPr/>
        </p:nvSpPr>
        <p:spPr>
          <a:xfrm>
            <a:off x="6048375" y="3364888"/>
            <a:ext cx="95250" cy="95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 dirty="0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cxnSp>
        <p:nvCxnSpPr>
          <p:cNvPr id="9" name="肘形连接符 29"/>
          <p:cNvCxnSpPr>
            <a:stCxn id="8" idx="4"/>
            <a:endCxn id="27" idx="0"/>
          </p:cNvCxnSpPr>
          <p:nvPr/>
        </p:nvCxnSpPr>
        <p:spPr>
          <a:xfrm rot="5400000">
            <a:off x="4802505" y="3359785"/>
            <a:ext cx="1193165" cy="1393825"/>
          </a:xfrm>
          <a:prstGeom prst="bentConnector3">
            <a:avLst>
              <a:gd name="adj1" fmla="val 50027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31"/>
          <p:cNvCxnSpPr>
            <a:stCxn id="8" idx="4"/>
            <a:endCxn id="29" idx="0"/>
          </p:cNvCxnSpPr>
          <p:nvPr/>
        </p:nvCxnSpPr>
        <p:spPr>
          <a:xfrm rot="16200000" flipH="1">
            <a:off x="6196583" y="3359554"/>
            <a:ext cx="1192891" cy="1394057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33"/>
          <p:cNvCxnSpPr>
            <a:stCxn id="8" idx="4"/>
            <a:endCxn id="31" idx="0"/>
          </p:cNvCxnSpPr>
          <p:nvPr/>
        </p:nvCxnSpPr>
        <p:spPr>
          <a:xfrm rot="16200000" flipH="1">
            <a:off x="7590641" y="1965496"/>
            <a:ext cx="1192891" cy="4182173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îṣḻïdê"/>
          <p:cNvGrpSpPr/>
          <p:nvPr/>
        </p:nvGrpSpPr>
        <p:grpSpPr>
          <a:xfrm>
            <a:off x="1678531" y="3821288"/>
            <a:ext cx="470589" cy="470588"/>
            <a:chOff x="1586811" y="2455780"/>
            <a:chExt cx="667332" cy="667330"/>
          </a:xfrm>
          <a:solidFill>
            <a:schemeClr val="tx1"/>
          </a:solidFill>
        </p:grpSpPr>
        <p:sp>
          <p:nvSpPr>
            <p:cNvPr id="22" name="ïṧḷîde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solidFill>
              <a:srgbClr val="15A0A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23" name="îşľîḍè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13" name="íšľíďé"/>
          <p:cNvGrpSpPr/>
          <p:nvPr/>
        </p:nvGrpSpPr>
        <p:grpSpPr>
          <a:xfrm>
            <a:off x="4466649" y="3821288"/>
            <a:ext cx="470589" cy="470588"/>
            <a:chOff x="1586811" y="2455780"/>
            <a:chExt cx="667332" cy="667330"/>
          </a:xfrm>
          <a:solidFill>
            <a:srgbClr val="CF4151"/>
          </a:solidFill>
        </p:grpSpPr>
        <p:sp>
          <p:nvSpPr>
            <p:cNvPr id="20" name="îṣ1îdè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21" name="işḻîḑè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14" name="i$líḑé"/>
          <p:cNvGrpSpPr/>
          <p:nvPr/>
        </p:nvGrpSpPr>
        <p:grpSpPr>
          <a:xfrm>
            <a:off x="7253937" y="3821288"/>
            <a:ext cx="470589" cy="470588"/>
            <a:chOff x="1586811" y="2455780"/>
            <a:chExt cx="667332" cy="667330"/>
          </a:xfrm>
          <a:solidFill>
            <a:srgbClr val="105A7F"/>
          </a:solidFill>
        </p:grpSpPr>
        <p:sp>
          <p:nvSpPr>
            <p:cNvPr id="18" name="iśļidè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19" name="îṩḻîḋé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15" name="íṡḻîḑê"/>
          <p:cNvGrpSpPr/>
          <p:nvPr/>
        </p:nvGrpSpPr>
        <p:grpSpPr>
          <a:xfrm>
            <a:off x="10042495" y="3821288"/>
            <a:ext cx="470589" cy="470588"/>
            <a:chOff x="1586811" y="2455780"/>
            <a:chExt cx="667332" cy="667330"/>
          </a:xfrm>
          <a:solidFill>
            <a:srgbClr val="E27934"/>
          </a:solidFill>
        </p:grpSpPr>
        <p:sp>
          <p:nvSpPr>
            <p:cNvPr id="16" name="ïṡ1ïḓè"/>
            <p:cNvSpPr/>
            <p:nvPr/>
          </p:nvSpPr>
          <p:spPr>
            <a:xfrm>
              <a:off x="1586811" y="2455780"/>
              <a:ext cx="667332" cy="66733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latin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17" name="ïSḷîḍê"/>
            <p:cNvSpPr/>
            <p:nvPr/>
          </p:nvSpPr>
          <p:spPr bwMode="auto">
            <a:xfrm>
              <a:off x="1764396" y="2629599"/>
              <a:ext cx="312163" cy="31969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2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3" y="1456"/>
              <a:ext cx="4307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数据库设计说明书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7" grpId="0" bldLvl="0" animBg="1"/>
      <p:bldP spid="29" grpId="0" bldLvl="0" animBg="1"/>
      <p:bldP spid="31" grpId="0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3993" y="3080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外部设计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13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4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3" y="1456"/>
              <a:ext cx="4307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数据库设计说明书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46835" y="1487656"/>
            <a:ext cx="92995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1、标识符和状态</a:t>
            </a:r>
          </a:p>
          <a:p>
            <a:r>
              <a:rPr lang="zh-CN" altLang="en-US" sz="2400" dirty="0"/>
              <a:t>     数据库软件的名称：SQL Server 2005</a:t>
            </a:r>
          </a:p>
          <a:p>
            <a:r>
              <a:rPr lang="zh-CN" altLang="en-US" sz="2400" dirty="0"/>
              <a:t>     数据库的名称为： DB_OA</a:t>
            </a:r>
          </a:p>
          <a:p>
            <a:r>
              <a:rPr lang="zh-CN" altLang="en-US" sz="2400" dirty="0"/>
              <a:t>2、使用它的程序</a:t>
            </a:r>
          </a:p>
          <a:p>
            <a:r>
              <a:rPr lang="zh-CN" altLang="en-US" sz="2400" dirty="0"/>
              <a:t>     本数据库使用于 “福大吃点啥” V1.0 </a:t>
            </a:r>
          </a:p>
          <a:p>
            <a:r>
              <a:rPr lang="zh-CN" altLang="en-US" sz="2400" dirty="0"/>
              <a:t>3、命名约定</a:t>
            </a:r>
          </a:p>
          <a:p>
            <a:r>
              <a:rPr lang="zh-CN" altLang="en-US" sz="2400" dirty="0"/>
              <a:t>     所有的数据库命名都是以模块的缩写加上具体表的英文词汇组成，这样能够统一数据库表的命名，也能够更好的规范数据库表命名。</a:t>
            </a:r>
          </a:p>
          <a:p>
            <a:r>
              <a:rPr lang="zh-CN" altLang="en-US" sz="2400" dirty="0"/>
              <a:t>4、设计约定</a:t>
            </a:r>
          </a:p>
          <a:p>
            <a:r>
              <a:rPr lang="zh-CN" altLang="en-US" sz="2400" dirty="0"/>
              <a:t>     在本系统中，数据库的设计采用Visio进行，并且采用面向对象的设计方法，首先进行对象实体的设计，最后将对象持久化到数据库中，所有的表和表之间的关联(ER图)都采用标准的Visio设计工具进行，这样能够将整个系统的设计和数据库设计有机的结合起来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196209" y="308010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E-R</a:t>
            </a:r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图设计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86810" y="48260"/>
            <a:ext cx="4107815" cy="312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endParaRPr lang="en-US" altLang="zh-CN" sz="1200" i="1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13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4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3" y="1456"/>
              <a:ext cx="4307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数据库设计说明书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pic>
        <p:nvPicPr>
          <p:cNvPr id="16" name="图片 7" descr="rr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955" y="1093470"/>
            <a:ext cx="8410575" cy="5504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86810" y="48260"/>
            <a:ext cx="4107815" cy="312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endParaRPr lang="en-US" altLang="zh-CN" sz="1200" i="1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843637" y="30801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表结构结构设计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8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9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3" y="1456"/>
              <a:ext cx="4307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数据库设计说明书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010" y="1878965"/>
            <a:ext cx="7407275" cy="413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86810" y="48260"/>
            <a:ext cx="4107815" cy="312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endParaRPr lang="en-US" altLang="zh-CN" sz="1200" i="1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843637" y="30801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表结构结构设计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8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9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3" y="1456"/>
              <a:ext cx="4307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数据库设计说明书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025" y="1652270"/>
            <a:ext cx="8080375" cy="4732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86810" y="48260"/>
            <a:ext cx="4107815" cy="312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endParaRPr lang="en-US" altLang="zh-CN" sz="1200" i="1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843637" y="30801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表结构结构设计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8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9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3" y="1456"/>
              <a:ext cx="4307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数据库设计说明书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895" y="2171065"/>
            <a:ext cx="7252335" cy="384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86810" y="48260"/>
            <a:ext cx="4107815" cy="312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endParaRPr lang="en-US" altLang="zh-CN" sz="1200" i="1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方正俊黑简体" panose="02000000000000000000" pitchFamily="2" charset="-122"/>
              <a:cs typeface="Angsana New" panose="02020603050405020304" pitchFamily="18" charset="-34"/>
            </a:endParaRPr>
          </a:p>
        </p:txBody>
      </p:sp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3996" y="3080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运用设计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5" y="48157"/>
            <a:ext cx="7793990" cy="966402"/>
            <a:chOff x="1" y="796"/>
            <a:chExt cx="12274" cy="1485"/>
          </a:xfrm>
        </p:grpSpPr>
        <p:sp>
          <p:nvSpPr>
            <p:cNvPr id="8" name="任意多边形: 形状 1"/>
            <p:cNvSpPr/>
            <p:nvPr/>
          </p:nvSpPr>
          <p:spPr>
            <a:xfrm rot="16200000" flipV="1">
              <a:off x="2475" y="-984"/>
              <a:ext cx="1086" cy="5444"/>
            </a:xfrm>
            <a:custGeom>
              <a:avLst/>
              <a:gdLst>
                <a:gd name="connsiteX0" fmla="*/ 1215429 w 1215429"/>
                <a:gd name="connsiteY0" fmla="*/ 607723 h 6130926"/>
                <a:gd name="connsiteX1" fmla="*/ 1215429 w 1215429"/>
                <a:gd name="connsiteY1" fmla="*/ 1506022 h 6130926"/>
                <a:gd name="connsiteX2" fmla="*/ 1215429 w 1215429"/>
                <a:gd name="connsiteY2" fmla="*/ 2535583 h 6130926"/>
                <a:gd name="connsiteX3" fmla="*/ 1215429 w 1215429"/>
                <a:gd name="connsiteY3" fmla="*/ 2535586 h 6130926"/>
                <a:gd name="connsiteX4" fmla="*/ 1215429 w 1215429"/>
                <a:gd name="connsiteY4" fmla="*/ 3304763 h 6130926"/>
                <a:gd name="connsiteX5" fmla="*/ 1215429 w 1215429"/>
                <a:gd name="connsiteY5" fmla="*/ 3433882 h 6130926"/>
                <a:gd name="connsiteX6" fmla="*/ 1215429 w 1215429"/>
                <a:gd name="connsiteY6" fmla="*/ 3433885 h 6130926"/>
                <a:gd name="connsiteX7" fmla="*/ 1215429 w 1215429"/>
                <a:gd name="connsiteY7" fmla="*/ 4203062 h 6130926"/>
                <a:gd name="connsiteX8" fmla="*/ 1215429 w 1215429"/>
                <a:gd name="connsiteY8" fmla="*/ 4569220 h 6130926"/>
                <a:gd name="connsiteX9" fmla="*/ 1215429 w 1215429"/>
                <a:gd name="connsiteY9" fmla="*/ 5467519 h 6130926"/>
                <a:gd name="connsiteX10" fmla="*/ 1168541 w 1215429"/>
                <a:gd name="connsiteY10" fmla="*/ 5420629 h 6130926"/>
                <a:gd name="connsiteX11" fmla="*/ 1168136 w 1215429"/>
                <a:gd name="connsiteY11" fmla="*/ 5420225 h 6130926"/>
                <a:gd name="connsiteX12" fmla="*/ 607715 w 1215429"/>
                <a:gd name="connsiteY12" fmla="*/ 4859796 h 6130926"/>
                <a:gd name="connsiteX13" fmla="*/ 47294 w 1215429"/>
                <a:gd name="connsiteY13" fmla="*/ 5420225 h 6130926"/>
                <a:gd name="connsiteX14" fmla="*/ 45688 w 1215429"/>
                <a:gd name="connsiteY14" fmla="*/ 5421829 h 6130926"/>
                <a:gd name="connsiteX15" fmla="*/ 1 w 1215429"/>
                <a:gd name="connsiteY15" fmla="*/ 5467519 h 6130926"/>
                <a:gd name="connsiteX16" fmla="*/ 1 w 1215429"/>
                <a:gd name="connsiteY16" fmla="*/ 6130925 h 6130926"/>
                <a:gd name="connsiteX17" fmla="*/ 0 w 1215429"/>
                <a:gd name="connsiteY17" fmla="*/ 6130926 h 6130926"/>
                <a:gd name="connsiteX18" fmla="*/ 0 w 1215429"/>
                <a:gd name="connsiteY18" fmla="*/ 5232627 h 6130926"/>
                <a:gd name="connsiteX19" fmla="*/ 0 w 1215429"/>
                <a:gd name="connsiteY19" fmla="*/ 5232627 h 6130926"/>
                <a:gd name="connsiteX20" fmla="*/ 0 w 1215429"/>
                <a:gd name="connsiteY20" fmla="*/ 4203062 h 6130926"/>
                <a:gd name="connsiteX21" fmla="*/ 0 w 1215429"/>
                <a:gd name="connsiteY21" fmla="*/ 4203063 h 6130926"/>
                <a:gd name="connsiteX22" fmla="*/ 0 w 1215429"/>
                <a:gd name="connsiteY22" fmla="*/ 3304764 h 6130926"/>
                <a:gd name="connsiteX23" fmla="*/ 0 w 1215429"/>
                <a:gd name="connsiteY23" fmla="*/ 3304764 h 6130926"/>
                <a:gd name="connsiteX24" fmla="*/ 1 w 1215429"/>
                <a:gd name="connsiteY24" fmla="*/ 607723 h 6130926"/>
                <a:gd name="connsiteX25" fmla="*/ 45688 w 1215429"/>
                <a:gd name="connsiteY25" fmla="*/ 562032 h 6130926"/>
                <a:gd name="connsiteX26" fmla="*/ 47294 w 1215429"/>
                <a:gd name="connsiteY26" fmla="*/ 560428 h 6130926"/>
                <a:gd name="connsiteX27" fmla="*/ 607716 w 1215429"/>
                <a:gd name="connsiteY27" fmla="*/ 0 h 6130926"/>
                <a:gd name="connsiteX28" fmla="*/ 1168137 w 1215429"/>
                <a:gd name="connsiteY28" fmla="*/ 560428 h 6130926"/>
                <a:gd name="connsiteX29" fmla="*/ 1168542 w 1215429"/>
                <a:gd name="connsiteY29" fmla="*/ 560833 h 613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5429" h="6130926">
                  <a:moveTo>
                    <a:pt x="1215429" y="607723"/>
                  </a:moveTo>
                  <a:lnTo>
                    <a:pt x="1215429" y="1506022"/>
                  </a:lnTo>
                  <a:lnTo>
                    <a:pt x="1215429" y="2535583"/>
                  </a:lnTo>
                  <a:lnTo>
                    <a:pt x="1215429" y="2535586"/>
                  </a:lnTo>
                  <a:lnTo>
                    <a:pt x="1215429" y="3304763"/>
                  </a:lnTo>
                  <a:lnTo>
                    <a:pt x="1215429" y="3433882"/>
                  </a:lnTo>
                  <a:lnTo>
                    <a:pt x="1215429" y="3433885"/>
                  </a:lnTo>
                  <a:lnTo>
                    <a:pt x="1215429" y="4203062"/>
                  </a:lnTo>
                  <a:lnTo>
                    <a:pt x="1215429" y="4569220"/>
                  </a:lnTo>
                  <a:lnTo>
                    <a:pt x="1215429" y="5467519"/>
                  </a:lnTo>
                  <a:lnTo>
                    <a:pt x="1168541" y="5420629"/>
                  </a:lnTo>
                  <a:lnTo>
                    <a:pt x="1168136" y="5420225"/>
                  </a:lnTo>
                  <a:lnTo>
                    <a:pt x="607715" y="4859796"/>
                  </a:lnTo>
                  <a:lnTo>
                    <a:pt x="47294" y="5420225"/>
                  </a:lnTo>
                  <a:lnTo>
                    <a:pt x="45688" y="5421829"/>
                  </a:lnTo>
                  <a:lnTo>
                    <a:pt x="1" y="5467519"/>
                  </a:lnTo>
                  <a:lnTo>
                    <a:pt x="1" y="6130925"/>
                  </a:lnTo>
                  <a:lnTo>
                    <a:pt x="0" y="6130926"/>
                  </a:lnTo>
                  <a:lnTo>
                    <a:pt x="0" y="5232627"/>
                  </a:lnTo>
                  <a:lnTo>
                    <a:pt x="0" y="5232627"/>
                  </a:lnTo>
                  <a:lnTo>
                    <a:pt x="0" y="4203062"/>
                  </a:lnTo>
                  <a:lnTo>
                    <a:pt x="0" y="4203063"/>
                  </a:lnTo>
                  <a:lnTo>
                    <a:pt x="0" y="3304764"/>
                  </a:lnTo>
                  <a:lnTo>
                    <a:pt x="0" y="3304764"/>
                  </a:lnTo>
                  <a:cubicBezTo>
                    <a:pt x="0" y="2405750"/>
                    <a:pt x="1" y="1506736"/>
                    <a:pt x="1" y="607723"/>
                  </a:cubicBezTo>
                  <a:lnTo>
                    <a:pt x="45688" y="562032"/>
                  </a:lnTo>
                  <a:lnTo>
                    <a:pt x="47294" y="560428"/>
                  </a:lnTo>
                  <a:lnTo>
                    <a:pt x="607716" y="0"/>
                  </a:lnTo>
                  <a:lnTo>
                    <a:pt x="1168137" y="560428"/>
                  </a:lnTo>
                  <a:lnTo>
                    <a:pt x="1168542" y="560833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9" name="任意多边形: 形状 5"/>
            <p:cNvSpPr/>
            <p:nvPr/>
          </p:nvSpPr>
          <p:spPr>
            <a:xfrm rot="16200000" flipV="1">
              <a:off x="77" y="1199"/>
              <a:ext cx="973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3" y="1456"/>
              <a:ext cx="4307" cy="6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数据库设计说明书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06" y="796"/>
              <a:ext cx="6469" cy="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239838" y="1580000"/>
            <a:ext cx="8108315" cy="253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 dirty="0">
                <a:ea typeface="宋体" panose="02010600030101010101" pitchFamily="2" charset="-122"/>
              </a:rPr>
              <a:t>安全保密设计</a:t>
            </a:r>
            <a:endParaRPr lang="zh-CN" sz="2400" b="0" dirty="0">
              <a:latin typeface="Calibri" panose="020F05020202040A0204" charset="0"/>
              <a:ea typeface="宋体" panose="02010600030101010101" pitchFamily="2" charset="-122"/>
            </a:endParaRPr>
          </a:p>
          <a:p>
            <a:pPr indent="0"/>
            <a:r>
              <a:rPr lang="zh-CN" sz="2000" b="0" dirty="0">
                <a:latin typeface="Calibri" panose="020F05020202040A0204" charset="0"/>
                <a:ea typeface="宋体" panose="02010600030101010101" pitchFamily="2" charset="-122"/>
              </a:rPr>
              <a:t>通过区分不同的访问者、不同的访问类型和不同的数据对象，进行分别对待而获得的数据库安全保密设计考虑。对数据库设计中涉及到的各种项目，如数据项、记录、系、文卷、模式、子模式等一般要建立起数据保护措施，以说明它的标识符、同义名及有关信息。数据库由专门数据库管理用员对数据库操作，需要注意以下几项安全问题：</a:t>
            </a:r>
          </a:p>
          <a:p>
            <a:pPr indent="0"/>
            <a:r>
              <a:rPr lang="zh-CN" sz="2000" b="0" dirty="0">
                <a:latin typeface="Calibri" panose="020F05020202040A0204" charset="0"/>
                <a:ea typeface="宋体" panose="02010600030101010101" pitchFamily="2" charset="-122"/>
              </a:rPr>
              <a:t>访问安全</a:t>
            </a:r>
            <a:r>
              <a:rPr lang="en-US" sz="2000" b="0" dirty="0">
                <a:latin typeface="Calibri" panose="020F05020202040A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0" dirty="0">
                <a:latin typeface="Calibri" panose="020F05020202040A0204" charset="0"/>
                <a:ea typeface="宋体" panose="02010600030101010101" pitchFamily="2" charset="-122"/>
              </a:rPr>
              <a:t>、网络安全</a:t>
            </a:r>
            <a:r>
              <a:rPr lang="en-US" sz="2000" b="0" dirty="0">
                <a:latin typeface="Calibri" panose="020F05020202040A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0" dirty="0">
                <a:latin typeface="Calibri" panose="020F05020202040A0204" charset="0"/>
                <a:ea typeface="宋体" panose="02010600030101010101" pitchFamily="2" charset="-122"/>
              </a:rPr>
              <a:t>、传输安全</a:t>
            </a:r>
            <a:r>
              <a:rPr lang="en-US" sz="2000" b="0" dirty="0">
                <a:latin typeface="Calibri" panose="020F05020202040A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0" dirty="0">
                <a:latin typeface="Calibri" panose="020F05020202040A0204" charset="0"/>
                <a:ea typeface="宋体" panose="02010600030101010101" pitchFamily="2" charset="-122"/>
              </a:rPr>
              <a:t>、备份安全</a:t>
            </a:r>
            <a:r>
              <a:rPr lang="en-US" sz="2000" b="0" dirty="0">
                <a:latin typeface="Calibri" panose="020F05020202040A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0" dirty="0">
                <a:latin typeface="Calibri" panose="020F05020202040A0204" charset="0"/>
                <a:ea typeface="宋体" panose="02010600030101010101" pitchFamily="2" charset="-122"/>
              </a:rPr>
              <a:t>、数据安全</a:t>
            </a:r>
            <a:endParaRPr lang="en-US" sz="1050" b="0" dirty="0">
              <a:latin typeface="Calibri" panose="020F05020202040A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050" b="0" dirty="0">
                <a:latin typeface="Calibri" panose="020F05020202040A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39838" y="4442149"/>
            <a:ext cx="7845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数据库实施设计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数据库和表的创建已在说明书给出，在此不做演示。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06259" y="111760"/>
            <a:ext cx="5479391" cy="6028690"/>
            <a:chOff x="10033" y="-88"/>
            <a:chExt cx="8629" cy="9494"/>
          </a:xfrm>
        </p:grpSpPr>
        <p:grpSp>
          <p:nvGrpSpPr>
            <p:cNvPr id="14" name="组合 13"/>
            <p:cNvGrpSpPr>
              <a:grpSpLocks noChangeAspect="1"/>
            </p:cNvGrpSpPr>
            <p:nvPr/>
          </p:nvGrpSpPr>
          <p:grpSpPr>
            <a:xfrm>
              <a:off x="15743" y="550"/>
              <a:ext cx="509" cy="529"/>
              <a:chOff x="15284" y="7199"/>
              <a:chExt cx="2214" cy="2300"/>
            </a:xfrm>
          </p:grpSpPr>
          <p:sp>
            <p:nvSpPr>
              <p:cNvPr id="40" name="直角三角形 39"/>
              <p:cNvSpPr>
                <a:spLocks noChangeAspect="1"/>
              </p:cNvSpPr>
              <p:nvPr/>
            </p:nvSpPr>
            <p:spPr>
              <a:xfrm rot="8100000">
                <a:off x="15284" y="7285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1" name="直角三角形 40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358" y="-88"/>
              <a:ext cx="2304" cy="9113"/>
              <a:chOff x="16358" y="-88"/>
              <a:chExt cx="2304" cy="9113"/>
            </a:xfrm>
          </p:grpSpPr>
          <p:sp>
            <p:nvSpPr>
              <p:cNvPr id="43" name="直角三角形 42"/>
              <p:cNvSpPr/>
              <p:nvPr/>
            </p:nvSpPr>
            <p:spPr>
              <a:xfrm flipH="1">
                <a:off x="16358" y="-88"/>
                <a:ext cx="2304" cy="2290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 flipV="1">
                <a:off x="16358" y="2202"/>
                <a:ext cx="2304" cy="2290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5" name="直角三角形 44"/>
              <p:cNvSpPr/>
              <p:nvPr/>
            </p:nvSpPr>
            <p:spPr>
              <a:xfrm flipH="1">
                <a:off x="16358" y="4444"/>
                <a:ext cx="2304" cy="2290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6" name="直角三角形 45"/>
              <p:cNvSpPr/>
              <p:nvPr/>
            </p:nvSpPr>
            <p:spPr>
              <a:xfrm flipH="1" flipV="1">
                <a:off x="16358" y="6735"/>
                <a:ext cx="2304" cy="2290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662" y="2390"/>
              <a:ext cx="4144" cy="4144"/>
              <a:chOff x="13662" y="2390"/>
              <a:chExt cx="4144" cy="4144"/>
            </a:xfrm>
          </p:grpSpPr>
          <p:sp>
            <p:nvSpPr>
              <p:cNvPr id="48" name="矩形 47"/>
              <p:cNvSpPr>
                <a:spLocks noChangeAspect="1"/>
              </p:cNvSpPr>
              <p:nvPr/>
            </p:nvSpPr>
            <p:spPr>
              <a:xfrm rot="2700000">
                <a:off x="13662" y="2390"/>
                <a:ext cx="4144" cy="4144"/>
              </a:xfrm>
              <a:prstGeom prst="rect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矩形 48"/>
              <p:cNvSpPr>
                <a:spLocks noChangeAspect="1"/>
              </p:cNvSpPr>
              <p:nvPr/>
            </p:nvSpPr>
            <p:spPr>
              <a:xfrm rot="2700000">
                <a:off x="14188" y="2939"/>
                <a:ext cx="3044" cy="30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6000" r="-65000" b="-17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5284" y="7175"/>
              <a:ext cx="2214" cy="2231"/>
              <a:chOff x="15284" y="7175"/>
              <a:chExt cx="2214" cy="2231"/>
            </a:xfrm>
          </p:grpSpPr>
          <p:sp>
            <p:nvSpPr>
              <p:cNvPr id="51" name="直角三角形 50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83D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2" name="直角三角形 51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374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53" name="组合 52"/>
            <p:cNvGrpSpPr>
              <a:grpSpLocks noChangeAspect="1"/>
            </p:cNvGrpSpPr>
            <p:nvPr/>
          </p:nvGrpSpPr>
          <p:grpSpPr>
            <a:xfrm>
              <a:off x="14796" y="1222"/>
              <a:ext cx="657" cy="686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54" name="直角三角形 53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5" name="直角三角形 54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56" name="组合 55"/>
            <p:cNvGrpSpPr>
              <a:grpSpLocks noChangeAspect="1"/>
            </p:cNvGrpSpPr>
            <p:nvPr/>
          </p:nvGrpSpPr>
          <p:grpSpPr>
            <a:xfrm>
              <a:off x="13053" y="1697"/>
              <a:ext cx="1468" cy="1485"/>
              <a:chOff x="15284" y="7199"/>
              <a:chExt cx="2214" cy="2239"/>
            </a:xfrm>
          </p:grpSpPr>
          <p:sp>
            <p:nvSpPr>
              <p:cNvPr id="57" name="直角三角形 56"/>
              <p:cNvSpPr>
                <a:spLocks noChangeAspect="1"/>
              </p:cNvSpPr>
              <p:nvPr/>
            </p:nvSpPr>
            <p:spPr>
              <a:xfrm rot="8100000">
                <a:off x="15284" y="7224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8" name="直角三角形 57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59" name="组合 58"/>
            <p:cNvGrpSpPr>
              <a:grpSpLocks noChangeAspect="1"/>
            </p:cNvGrpSpPr>
            <p:nvPr/>
          </p:nvGrpSpPr>
          <p:grpSpPr>
            <a:xfrm>
              <a:off x="12347" y="4841"/>
              <a:ext cx="1196" cy="1205"/>
              <a:chOff x="15284" y="7175"/>
              <a:chExt cx="2214" cy="2231"/>
            </a:xfrm>
          </p:grpSpPr>
          <p:sp>
            <p:nvSpPr>
              <p:cNvPr id="60" name="直角三角形 59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1" name="直角三角形 60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62" name="组合 61"/>
            <p:cNvGrpSpPr>
              <a:grpSpLocks noChangeAspect="1"/>
            </p:cNvGrpSpPr>
            <p:nvPr/>
          </p:nvGrpSpPr>
          <p:grpSpPr>
            <a:xfrm>
              <a:off x="14763" y="6973"/>
              <a:ext cx="499" cy="521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63" name="直角三角形 62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4" name="直角三角形 63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65" name="组合 64"/>
            <p:cNvGrpSpPr>
              <a:grpSpLocks noChangeAspect="1"/>
            </p:cNvGrpSpPr>
            <p:nvPr/>
          </p:nvGrpSpPr>
          <p:grpSpPr>
            <a:xfrm>
              <a:off x="10033" y="3748"/>
              <a:ext cx="1084" cy="1105"/>
              <a:chOff x="15137" y="7193"/>
              <a:chExt cx="2214" cy="2257"/>
            </a:xfrm>
            <a:solidFill>
              <a:srgbClr val="105A80"/>
            </a:solidFill>
          </p:grpSpPr>
          <p:sp>
            <p:nvSpPr>
              <p:cNvPr id="66" name="直角三角形 65"/>
              <p:cNvSpPr>
                <a:spLocks noChangeAspect="1"/>
              </p:cNvSpPr>
              <p:nvPr/>
            </p:nvSpPr>
            <p:spPr>
              <a:xfrm rot="8100000">
                <a:off x="15137" y="7236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67" name="直角三角形 66"/>
              <p:cNvSpPr>
                <a:spLocks noChangeAspect="1"/>
              </p:cNvSpPr>
              <p:nvPr/>
            </p:nvSpPr>
            <p:spPr>
              <a:xfrm rot="13500000" flipV="1">
                <a:off x="15137" y="7193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</p:grpSp>
      <p:sp>
        <p:nvSpPr>
          <p:cNvPr id="68" name="文本框 67"/>
          <p:cNvSpPr txBox="1"/>
          <p:nvPr/>
        </p:nvSpPr>
        <p:spPr>
          <a:xfrm>
            <a:off x="1696937" y="2338606"/>
            <a:ext cx="370332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i="1" spc="300" dirty="0">
                <a:solidFill>
                  <a:srgbClr val="15A0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感谢聆听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45668" y="3565099"/>
            <a:ext cx="544765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rPr>
              <a:t>T-MAX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91515" y="4211320"/>
            <a:ext cx="5735320" cy="570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rPr>
              <a:t>Thanks For Listening</a:t>
            </a:r>
          </a:p>
        </p:txBody>
      </p:sp>
      <p:sp>
        <p:nvSpPr>
          <p:cNvPr id="71" name="Oval 4"/>
          <p:cNvSpPr/>
          <p:nvPr/>
        </p:nvSpPr>
        <p:spPr>
          <a:xfrm flipH="1">
            <a:off x="6427141" y="4713153"/>
            <a:ext cx="948383" cy="916268"/>
          </a:xfrm>
          <a:custGeom>
            <a:avLst/>
            <a:gdLst>
              <a:gd name="connsiteX0" fmla="*/ 434389 w 606659"/>
              <a:gd name="connsiteY0" fmla="*/ 479749 h 586116"/>
              <a:gd name="connsiteX1" fmla="*/ 439004 w 606659"/>
              <a:gd name="connsiteY1" fmla="*/ 480998 h 586116"/>
              <a:gd name="connsiteX2" fmla="*/ 538796 w 606659"/>
              <a:gd name="connsiteY2" fmla="*/ 577604 h 586116"/>
              <a:gd name="connsiteX3" fmla="*/ 539969 w 606659"/>
              <a:gd name="connsiteY3" fmla="*/ 582992 h 586116"/>
              <a:gd name="connsiteX4" fmla="*/ 535355 w 606659"/>
              <a:gd name="connsiteY4" fmla="*/ 586116 h 586116"/>
              <a:gd name="connsiteX5" fmla="*/ 483816 w 606659"/>
              <a:gd name="connsiteY5" fmla="*/ 586116 h 586116"/>
              <a:gd name="connsiteX6" fmla="*/ 480375 w 606659"/>
              <a:gd name="connsiteY6" fmla="*/ 584711 h 586116"/>
              <a:gd name="connsiteX7" fmla="*/ 419217 w 606659"/>
              <a:gd name="connsiteY7" fmla="*/ 526372 h 586116"/>
              <a:gd name="connsiteX8" fmla="*/ 417888 w 606659"/>
              <a:gd name="connsiteY8" fmla="*/ 521218 h 586116"/>
              <a:gd name="connsiteX9" fmla="*/ 430792 w 606659"/>
              <a:gd name="connsiteY9" fmla="*/ 482951 h 586116"/>
              <a:gd name="connsiteX10" fmla="*/ 434389 w 606659"/>
              <a:gd name="connsiteY10" fmla="*/ 479749 h 586116"/>
              <a:gd name="connsiteX11" fmla="*/ 503568 w 606659"/>
              <a:gd name="connsiteY11" fmla="*/ 446679 h 586116"/>
              <a:gd name="connsiteX12" fmla="*/ 503724 w 606659"/>
              <a:gd name="connsiteY12" fmla="*/ 446679 h 586116"/>
              <a:gd name="connsiteX13" fmla="*/ 507322 w 606659"/>
              <a:gd name="connsiteY13" fmla="*/ 449726 h 586116"/>
              <a:gd name="connsiteX14" fmla="*/ 605251 w 606659"/>
              <a:gd name="connsiteY14" fmla="*/ 553151 h 586116"/>
              <a:gd name="connsiteX15" fmla="*/ 606659 w 606659"/>
              <a:gd name="connsiteY15" fmla="*/ 557291 h 586116"/>
              <a:gd name="connsiteX16" fmla="*/ 606659 w 606659"/>
              <a:gd name="connsiteY16" fmla="*/ 581195 h 586116"/>
              <a:gd name="connsiteX17" fmla="*/ 601653 w 606659"/>
              <a:gd name="connsiteY17" fmla="*/ 586116 h 586116"/>
              <a:gd name="connsiteX18" fmla="*/ 596725 w 606659"/>
              <a:gd name="connsiteY18" fmla="*/ 586116 h 586116"/>
              <a:gd name="connsiteX19" fmla="*/ 580378 w 606659"/>
              <a:gd name="connsiteY19" fmla="*/ 586116 h 586116"/>
              <a:gd name="connsiteX20" fmla="*/ 576780 w 606659"/>
              <a:gd name="connsiteY20" fmla="*/ 584632 h 586116"/>
              <a:gd name="connsiteX21" fmla="*/ 477990 w 606659"/>
              <a:gd name="connsiteY21" fmla="*/ 483784 h 586116"/>
              <a:gd name="connsiteX22" fmla="*/ 477756 w 606659"/>
              <a:gd name="connsiteY22" fmla="*/ 477066 h 586116"/>
              <a:gd name="connsiteX23" fmla="*/ 499970 w 606659"/>
              <a:gd name="connsiteY23" fmla="*/ 449960 h 586116"/>
              <a:gd name="connsiteX24" fmla="*/ 503568 w 606659"/>
              <a:gd name="connsiteY24" fmla="*/ 446679 h 586116"/>
              <a:gd name="connsiteX25" fmla="*/ 527631 w 606659"/>
              <a:gd name="connsiteY25" fmla="*/ 391969 h 586116"/>
              <a:gd name="connsiteX26" fmla="*/ 533734 w 606659"/>
              <a:gd name="connsiteY26" fmla="*/ 392594 h 586116"/>
              <a:gd name="connsiteX27" fmla="*/ 605172 w 606659"/>
              <a:gd name="connsiteY27" fmla="*/ 461996 h 586116"/>
              <a:gd name="connsiteX28" fmla="*/ 606659 w 606659"/>
              <a:gd name="connsiteY28" fmla="*/ 465588 h 586116"/>
              <a:gd name="connsiteX29" fmla="*/ 606659 w 606659"/>
              <a:gd name="connsiteY29" fmla="*/ 514224 h 586116"/>
              <a:gd name="connsiteX30" fmla="*/ 603607 w 606659"/>
              <a:gd name="connsiteY30" fmla="*/ 518830 h 586116"/>
              <a:gd name="connsiteX31" fmla="*/ 601730 w 606659"/>
              <a:gd name="connsiteY31" fmla="*/ 519220 h 586116"/>
              <a:gd name="connsiteX32" fmla="*/ 598209 w 606659"/>
              <a:gd name="connsiteY32" fmla="*/ 517737 h 586116"/>
              <a:gd name="connsiteX33" fmla="*/ 497507 w 606659"/>
              <a:gd name="connsiteY33" fmla="*/ 418122 h 586116"/>
              <a:gd name="connsiteX34" fmla="*/ 496098 w 606659"/>
              <a:gd name="connsiteY34" fmla="*/ 414063 h 586116"/>
              <a:gd name="connsiteX35" fmla="*/ 498368 w 606659"/>
              <a:gd name="connsiteY35" fmla="*/ 410393 h 586116"/>
              <a:gd name="connsiteX36" fmla="*/ 225660 w 606659"/>
              <a:gd name="connsiteY36" fmla="*/ 165191 h 586116"/>
              <a:gd name="connsiteX37" fmla="*/ 168956 w 606659"/>
              <a:gd name="connsiteY37" fmla="*/ 221817 h 586116"/>
              <a:gd name="connsiteX38" fmla="*/ 225660 w 606659"/>
              <a:gd name="connsiteY38" fmla="*/ 278443 h 586116"/>
              <a:gd name="connsiteX39" fmla="*/ 282363 w 606659"/>
              <a:gd name="connsiteY39" fmla="*/ 221817 h 586116"/>
              <a:gd name="connsiteX40" fmla="*/ 225660 w 606659"/>
              <a:gd name="connsiteY40" fmla="*/ 165191 h 586116"/>
              <a:gd name="connsiteX41" fmla="*/ 31225 w 606659"/>
              <a:gd name="connsiteY41" fmla="*/ 0 h 586116"/>
              <a:gd name="connsiteX42" fmla="*/ 314196 w 606659"/>
              <a:gd name="connsiteY42" fmla="*/ 133871 h 586116"/>
              <a:gd name="connsiteX43" fmla="*/ 374966 w 606659"/>
              <a:gd name="connsiteY43" fmla="*/ 194871 h 586116"/>
              <a:gd name="connsiteX44" fmla="*/ 468351 w 606659"/>
              <a:gd name="connsiteY44" fmla="*/ 211586 h 586116"/>
              <a:gd name="connsiteX45" fmla="*/ 471401 w 606659"/>
              <a:gd name="connsiteY45" fmla="*/ 213226 h 586116"/>
              <a:gd name="connsiteX46" fmla="*/ 542261 w 606659"/>
              <a:gd name="connsiteY46" fmla="*/ 287582 h 586116"/>
              <a:gd name="connsiteX47" fmla="*/ 543669 w 606659"/>
              <a:gd name="connsiteY47" fmla="*/ 292737 h 586116"/>
              <a:gd name="connsiteX48" fmla="*/ 540149 w 606659"/>
              <a:gd name="connsiteY48" fmla="*/ 296720 h 586116"/>
              <a:gd name="connsiteX49" fmla="*/ 448641 w 606659"/>
              <a:gd name="connsiteY49" fmla="*/ 330149 h 586116"/>
              <a:gd name="connsiteX50" fmla="*/ 445904 w 606659"/>
              <a:gd name="connsiteY50" fmla="*/ 390446 h 586116"/>
              <a:gd name="connsiteX51" fmla="*/ 481490 w 606659"/>
              <a:gd name="connsiteY51" fmla="*/ 423094 h 586116"/>
              <a:gd name="connsiteX52" fmla="*/ 483367 w 606659"/>
              <a:gd name="connsiteY52" fmla="*/ 426999 h 586116"/>
              <a:gd name="connsiteX53" fmla="*/ 481803 w 606659"/>
              <a:gd name="connsiteY53" fmla="*/ 431061 h 586116"/>
              <a:gd name="connsiteX54" fmla="*/ 455055 w 606659"/>
              <a:gd name="connsiteY54" fmla="*/ 459178 h 586116"/>
              <a:gd name="connsiteX55" fmla="*/ 447468 w 606659"/>
              <a:gd name="connsiteY55" fmla="*/ 459647 h 586116"/>
              <a:gd name="connsiteX56" fmla="*/ 411491 w 606659"/>
              <a:gd name="connsiteY56" fmla="*/ 430123 h 586116"/>
              <a:gd name="connsiteX57" fmla="*/ 359871 w 606659"/>
              <a:gd name="connsiteY57" fmla="*/ 443714 h 586116"/>
              <a:gd name="connsiteX58" fmla="*/ 332732 w 606659"/>
              <a:gd name="connsiteY58" fmla="*/ 536893 h 586116"/>
              <a:gd name="connsiteX59" fmla="*/ 328978 w 606659"/>
              <a:gd name="connsiteY59" fmla="*/ 540720 h 586116"/>
              <a:gd name="connsiteX60" fmla="*/ 327335 w 606659"/>
              <a:gd name="connsiteY60" fmla="*/ 540954 h 586116"/>
              <a:gd name="connsiteX61" fmla="*/ 323737 w 606659"/>
              <a:gd name="connsiteY61" fmla="*/ 539626 h 586116"/>
              <a:gd name="connsiteX62" fmla="*/ 244665 w 606659"/>
              <a:gd name="connsiteY62" fmla="*/ 474018 h 586116"/>
              <a:gd name="connsiteX63" fmla="*/ 242866 w 606659"/>
              <a:gd name="connsiteY63" fmla="*/ 471207 h 586116"/>
              <a:gd name="connsiteX64" fmla="*/ 217135 w 606659"/>
              <a:gd name="connsiteY64" fmla="*/ 378886 h 586116"/>
              <a:gd name="connsiteX65" fmla="*/ 158945 w 606659"/>
              <a:gd name="connsiteY65" fmla="*/ 330149 h 586116"/>
              <a:gd name="connsiteX66" fmla="*/ 1270 w 606659"/>
              <a:gd name="connsiteY66" fmla="*/ 6561 h 586116"/>
              <a:gd name="connsiteX67" fmla="*/ 5572 w 606659"/>
              <a:gd name="connsiteY67" fmla="*/ 2030 h 586116"/>
              <a:gd name="connsiteX68" fmla="*/ 31225 w 606659"/>
              <a:gd name="connsiteY68" fmla="*/ 0 h 58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6659" h="586116">
                <a:moveTo>
                  <a:pt x="434389" y="479749"/>
                </a:moveTo>
                <a:cubicBezTo>
                  <a:pt x="436032" y="479280"/>
                  <a:pt x="437752" y="479749"/>
                  <a:pt x="439004" y="480998"/>
                </a:cubicBezTo>
                <a:lnTo>
                  <a:pt x="538796" y="577604"/>
                </a:lnTo>
                <a:cubicBezTo>
                  <a:pt x="540282" y="579009"/>
                  <a:pt x="540751" y="581118"/>
                  <a:pt x="539969" y="582992"/>
                </a:cubicBezTo>
                <a:cubicBezTo>
                  <a:pt x="539187" y="584867"/>
                  <a:pt x="537388" y="586116"/>
                  <a:pt x="535355" y="586116"/>
                </a:cubicBezTo>
                <a:lnTo>
                  <a:pt x="483816" y="586116"/>
                </a:lnTo>
                <a:cubicBezTo>
                  <a:pt x="482487" y="586116"/>
                  <a:pt x="481314" y="585648"/>
                  <a:pt x="480375" y="584711"/>
                </a:cubicBezTo>
                <a:lnTo>
                  <a:pt x="419217" y="526372"/>
                </a:lnTo>
                <a:cubicBezTo>
                  <a:pt x="417809" y="525045"/>
                  <a:pt x="417262" y="523014"/>
                  <a:pt x="417888" y="521218"/>
                </a:cubicBezTo>
                <a:lnTo>
                  <a:pt x="430792" y="482951"/>
                </a:lnTo>
                <a:cubicBezTo>
                  <a:pt x="431339" y="481311"/>
                  <a:pt x="432669" y="480139"/>
                  <a:pt x="434389" y="479749"/>
                </a:cubicBezTo>
                <a:close/>
                <a:moveTo>
                  <a:pt x="503568" y="446679"/>
                </a:moveTo>
                <a:lnTo>
                  <a:pt x="503724" y="446679"/>
                </a:lnTo>
                <a:cubicBezTo>
                  <a:pt x="505054" y="446679"/>
                  <a:pt x="506383" y="448788"/>
                  <a:pt x="507322" y="449726"/>
                </a:cubicBezTo>
                <a:lnTo>
                  <a:pt x="605251" y="553151"/>
                </a:lnTo>
                <a:cubicBezTo>
                  <a:pt x="606190" y="554089"/>
                  <a:pt x="606659" y="556042"/>
                  <a:pt x="606659" y="557291"/>
                </a:cubicBezTo>
                <a:lnTo>
                  <a:pt x="606659" y="581195"/>
                </a:lnTo>
                <a:cubicBezTo>
                  <a:pt x="606659" y="583929"/>
                  <a:pt x="604469" y="586116"/>
                  <a:pt x="601653" y="586116"/>
                </a:cubicBezTo>
                <a:lnTo>
                  <a:pt x="596725" y="586116"/>
                </a:lnTo>
                <a:lnTo>
                  <a:pt x="580378" y="586116"/>
                </a:lnTo>
                <a:cubicBezTo>
                  <a:pt x="579048" y="586116"/>
                  <a:pt x="577718" y="585569"/>
                  <a:pt x="576780" y="584632"/>
                </a:cubicBezTo>
                <a:lnTo>
                  <a:pt x="477990" y="483784"/>
                </a:lnTo>
                <a:cubicBezTo>
                  <a:pt x="476191" y="481988"/>
                  <a:pt x="476113" y="479019"/>
                  <a:pt x="477756" y="477066"/>
                </a:cubicBezTo>
                <a:lnTo>
                  <a:pt x="499970" y="449960"/>
                </a:lnTo>
                <a:cubicBezTo>
                  <a:pt x="500830" y="448866"/>
                  <a:pt x="502160" y="446679"/>
                  <a:pt x="503568" y="446679"/>
                </a:cubicBezTo>
                <a:close/>
                <a:moveTo>
                  <a:pt x="527631" y="391969"/>
                </a:moveTo>
                <a:cubicBezTo>
                  <a:pt x="529509" y="390720"/>
                  <a:pt x="532091" y="390954"/>
                  <a:pt x="533734" y="392594"/>
                </a:cubicBezTo>
                <a:lnTo>
                  <a:pt x="605172" y="461996"/>
                </a:lnTo>
                <a:cubicBezTo>
                  <a:pt x="606111" y="462933"/>
                  <a:pt x="606659" y="464260"/>
                  <a:pt x="606659" y="465588"/>
                </a:cubicBezTo>
                <a:lnTo>
                  <a:pt x="606659" y="514224"/>
                </a:lnTo>
                <a:cubicBezTo>
                  <a:pt x="606659" y="516254"/>
                  <a:pt x="605485" y="518049"/>
                  <a:pt x="603607" y="518830"/>
                </a:cubicBezTo>
                <a:cubicBezTo>
                  <a:pt x="602981" y="519064"/>
                  <a:pt x="602356" y="519220"/>
                  <a:pt x="601730" y="519220"/>
                </a:cubicBezTo>
                <a:cubicBezTo>
                  <a:pt x="600399" y="519220"/>
                  <a:pt x="599147" y="518674"/>
                  <a:pt x="598209" y="517737"/>
                </a:cubicBezTo>
                <a:lnTo>
                  <a:pt x="497507" y="418122"/>
                </a:lnTo>
                <a:cubicBezTo>
                  <a:pt x="496411" y="417107"/>
                  <a:pt x="495942" y="415546"/>
                  <a:pt x="496098" y="414063"/>
                </a:cubicBezTo>
                <a:cubicBezTo>
                  <a:pt x="496255" y="412579"/>
                  <a:pt x="497037" y="411252"/>
                  <a:pt x="498368" y="410393"/>
                </a:cubicBezTo>
                <a:close/>
                <a:moveTo>
                  <a:pt x="225660" y="165191"/>
                </a:moveTo>
                <a:cubicBezTo>
                  <a:pt x="194297" y="165191"/>
                  <a:pt x="168956" y="190576"/>
                  <a:pt x="168956" y="221817"/>
                </a:cubicBezTo>
                <a:cubicBezTo>
                  <a:pt x="168956" y="253059"/>
                  <a:pt x="194297" y="278443"/>
                  <a:pt x="225660" y="278443"/>
                </a:cubicBezTo>
                <a:cubicBezTo>
                  <a:pt x="256944" y="278443"/>
                  <a:pt x="282363" y="253059"/>
                  <a:pt x="282363" y="221817"/>
                </a:cubicBezTo>
                <a:cubicBezTo>
                  <a:pt x="282363" y="190576"/>
                  <a:pt x="256944" y="165191"/>
                  <a:pt x="225660" y="165191"/>
                </a:cubicBezTo>
                <a:close/>
                <a:moveTo>
                  <a:pt x="31225" y="0"/>
                </a:moveTo>
                <a:cubicBezTo>
                  <a:pt x="80577" y="0"/>
                  <a:pt x="183113" y="17339"/>
                  <a:pt x="314196" y="133871"/>
                </a:cubicBezTo>
                <a:cubicBezTo>
                  <a:pt x="336955" y="154101"/>
                  <a:pt x="357368" y="174642"/>
                  <a:pt x="374966" y="194871"/>
                </a:cubicBezTo>
                <a:lnTo>
                  <a:pt x="468351" y="211586"/>
                </a:lnTo>
                <a:cubicBezTo>
                  <a:pt x="469524" y="211820"/>
                  <a:pt x="470541" y="212367"/>
                  <a:pt x="471401" y="213226"/>
                </a:cubicBezTo>
                <a:lnTo>
                  <a:pt x="542261" y="287582"/>
                </a:lnTo>
                <a:cubicBezTo>
                  <a:pt x="543590" y="288988"/>
                  <a:pt x="544138" y="290940"/>
                  <a:pt x="543669" y="292737"/>
                </a:cubicBezTo>
                <a:cubicBezTo>
                  <a:pt x="543278" y="294611"/>
                  <a:pt x="541948" y="296095"/>
                  <a:pt x="540149" y="296720"/>
                </a:cubicBezTo>
                <a:lnTo>
                  <a:pt x="448641" y="330149"/>
                </a:lnTo>
                <a:cubicBezTo>
                  <a:pt x="454429" y="361547"/>
                  <a:pt x="448954" y="382167"/>
                  <a:pt x="445904" y="390446"/>
                </a:cubicBezTo>
                <a:lnTo>
                  <a:pt x="481490" y="423094"/>
                </a:lnTo>
                <a:cubicBezTo>
                  <a:pt x="482664" y="424109"/>
                  <a:pt x="483289" y="425515"/>
                  <a:pt x="483367" y="426999"/>
                </a:cubicBezTo>
                <a:cubicBezTo>
                  <a:pt x="483367" y="428561"/>
                  <a:pt x="482820" y="430045"/>
                  <a:pt x="481803" y="431061"/>
                </a:cubicBezTo>
                <a:lnTo>
                  <a:pt x="455055" y="459178"/>
                </a:lnTo>
                <a:cubicBezTo>
                  <a:pt x="453021" y="461287"/>
                  <a:pt x="449736" y="461522"/>
                  <a:pt x="447468" y="459647"/>
                </a:cubicBezTo>
                <a:lnTo>
                  <a:pt x="411491" y="430123"/>
                </a:lnTo>
                <a:cubicBezTo>
                  <a:pt x="397100" y="439965"/>
                  <a:pt x="379659" y="444495"/>
                  <a:pt x="359871" y="443714"/>
                </a:cubicBezTo>
                <a:lnTo>
                  <a:pt x="332732" y="536893"/>
                </a:lnTo>
                <a:cubicBezTo>
                  <a:pt x="332184" y="538689"/>
                  <a:pt x="330776" y="540095"/>
                  <a:pt x="328978" y="540720"/>
                </a:cubicBezTo>
                <a:cubicBezTo>
                  <a:pt x="328430" y="540876"/>
                  <a:pt x="327883" y="540954"/>
                  <a:pt x="327335" y="540954"/>
                </a:cubicBezTo>
                <a:cubicBezTo>
                  <a:pt x="326005" y="540954"/>
                  <a:pt x="324754" y="540486"/>
                  <a:pt x="323737" y="539626"/>
                </a:cubicBezTo>
                <a:lnTo>
                  <a:pt x="244665" y="474018"/>
                </a:lnTo>
                <a:cubicBezTo>
                  <a:pt x="243805" y="473237"/>
                  <a:pt x="243101" y="472300"/>
                  <a:pt x="242866" y="471207"/>
                </a:cubicBezTo>
                <a:lnTo>
                  <a:pt x="217135" y="378886"/>
                </a:lnTo>
                <a:cubicBezTo>
                  <a:pt x="183269" y="353737"/>
                  <a:pt x="159180" y="330383"/>
                  <a:pt x="158945" y="330149"/>
                </a:cubicBezTo>
                <a:cubicBezTo>
                  <a:pt x="-21020" y="150430"/>
                  <a:pt x="254" y="12340"/>
                  <a:pt x="1270" y="6561"/>
                </a:cubicBezTo>
                <a:cubicBezTo>
                  <a:pt x="1661" y="4296"/>
                  <a:pt x="3382" y="2499"/>
                  <a:pt x="5572" y="2030"/>
                </a:cubicBezTo>
                <a:cubicBezTo>
                  <a:pt x="5963" y="1952"/>
                  <a:pt x="14957" y="0"/>
                  <a:pt x="31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pic>
        <p:nvPicPr>
          <p:cNvPr id="73" name="图片 72" descr="QQ图片201910311312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" y="176530"/>
            <a:ext cx="1303020" cy="127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 rot="16200000" flipV="1">
            <a:off x="4104266" y="-4462738"/>
            <a:ext cx="4010003" cy="12920903"/>
            <a:chOff x="12347" y="-5857"/>
            <a:chExt cx="6315" cy="20348"/>
          </a:xfrm>
        </p:grpSpPr>
        <p:grpSp>
          <p:nvGrpSpPr>
            <p:cNvPr id="2" name="组合 1"/>
            <p:cNvGrpSpPr>
              <a:grpSpLocks noChangeAspect="1"/>
            </p:cNvGrpSpPr>
            <p:nvPr/>
          </p:nvGrpSpPr>
          <p:grpSpPr>
            <a:xfrm>
              <a:off x="15743" y="549"/>
              <a:ext cx="509" cy="511"/>
              <a:chOff x="15284" y="7192"/>
              <a:chExt cx="2214" cy="2221"/>
            </a:xfrm>
          </p:grpSpPr>
          <p:sp>
            <p:nvSpPr>
              <p:cNvPr id="19" name="直角三角形 18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0" name="直角三角形 19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358" y="-88"/>
              <a:ext cx="2304" cy="9112"/>
              <a:chOff x="16358" y="-88"/>
              <a:chExt cx="2304" cy="9112"/>
            </a:xfrm>
          </p:grpSpPr>
          <p:sp>
            <p:nvSpPr>
              <p:cNvPr id="6" name="直角三角形 5"/>
              <p:cNvSpPr/>
              <p:nvPr/>
            </p:nvSpPr>
            <p:spPr>
              <a:xfrm flipH="1">
                <a:off x="16358" y="-88"/>
                <a:ext cx="2304" cy="2290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H="1" flipV="1">
                <a:off x="16358" y="2202"/>
                <a:ext cx="2304" cy="2290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flipH="1">
                <a:off x="16358" y="4444"/>
                <a:ext cx="2304" cy="2290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flipH="1" flipV="1">
                <a:off x="16358" y="6734"/>
                <a:ext cx="2304" cy="2290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3662" y="2390"/>
              <a:ext cx="4144" cy="4144"/>
              <a:chOff x="13662" y="2390"/>
              <a:chExt cx="4144" cy="4144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 rot="2700000">
                <a:off x="13662" y="2390"/>
                <a:ext cx="4144" cy="4144"/>
              </a:xfrm>
              <a:prstGeom prst="rect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1" name="矩形 10"/>
              <p:cNvSpPr>
                <a:spLocks noChangeAspect="1"/>
              </p:cNvSpPr>
              <p:nvPr/>
            </p:nvSpPr>
            <p:spPr>
              <a:xfrm rot="2700000">
                <a:off x="14188" y="2939"/>
                <a:ext cx="3044" cy="30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284" y="7175"/>
              <a:ext cx="2214" cy="2231"/>
              <a:chOff x="15284" y="7175"/>
              <a:chExt cx="2214" cy="2231"/>
            </a:xfrm>
          </p:grpSpPr>
          <p:sp>
            <p:nvSpPr>
              <p:cNvPr id="3" name="直角三角形 2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83D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6" name="直角三角形 15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374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14796" y="1222"/>
              <a:ext cx="657" cy="686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22" name="直角三角形 21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" name="直角三角形 3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13053" y="1697"/>
              <a:ext cx="1468" cy="1485"/>
              <a:chOff x="15284" y="7199"/>
              <a:chExt cx="2214" cy="2239"/>
            </a:xfrm>
          </p:grpSpPr>
          <p:sp>
            <p:nvSpPr>
              <p:cNvPr id="25" name="直角三角形 24"/>
              <p:cNvSpPr>
                <a:spLocks noChangeAspect="1"/>
              </p:cNvSpPr>
              <p:nvPr/>
            </p:nvSpPr>
            <p:spPr>
              <a:xfrm rot="8100000">
                <a:off x="15284" y="7224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6" name="直角三角形 25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7" name="组合 26"/>
            <p:cNvGrpSpPr>
              <a:grpSpLocks noChangeAspect="1"/>
            </p:cNvGrpSpPr>
            <p:nvPr/>
          </p:nvGrpSpPr>
          <p:grpSpPr>
            <a:xfrm>
              <a:off x="12347" y="4841"/>
              <a:ext cx="1196" cy="1205"/>
              <a:chOff x="15284" y="7175"/>
              <a:chExt cx="2214" cy="2231"/>
            </a:xfrm>
          </p:grpSpPr>
          <p:sp>
            <p:nvSpPr>
              <p:cNvPr id="28" name="直角三角形 27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9" name="直角三角形 28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4763" y="6973"/>
              <a:ext cx="499" cy="521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31" name="直角三角形 30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2" name="直角三角形 31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12482" y="-5857"/>
              <a:ext cx="1084" cy="20348"/>
              <a:chOff x="20139" y="-12431"/>
              <a:chExt cx="2214" cy="41578"/>
            </a:xfrm>
            <a:solidFill>
              <a:srgbClr val="105A80"/>
            </a:solidFill>
          </p:grpSpPr>
          <p:sp>
            <p:nvSpPr>
              <p:cNvPr id="34" name="直角三角形 33"/>
              <p:cNvSpPr>
                <a:spLocks noChangeAspect="1"/>
              </p:cNvSpPr>
              <p:nvPr/>
            </p:nvSpPr>
            <p:spPr>
              <a:xfrm rot="8100000">
                <a:off x="20139" y="26933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5" name="直角三角形 34"/>
              <p:cNvSpPr>
                <a:spLocks noChangeAspect="1"/>
              </p:cNvSpPr>
              <p:nvPr/>
            </p:nvSpPr>
            <p:spPr>
              <a:xfrm rot="13500000" flipV="1">
                <a:off x="20139" y="-12431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3650705" y="4159686"/>
            <a:ext cx="473456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工作流程及分工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14900" y="1560195"/>
            <a:ext cx="217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283D5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Medium" panose="020B0600000000000000" charset="-122"/>
              </a:rPr>
              <a:t>PART O1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15645" y="1207770"/>
            <a:ext cx="10333355" cy="5231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101600" dir="8100000" algn="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 rot="16200000" flipV="1">
            <a:off x="1624353" y="-690604"/>
            <a:ext cx="568330" cy="2866797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15A0A2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4699" y="487021"/>
            <a:ext cx="19685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i="1" spc="300" dirty="0">
                <a:solidFill>
                  <a:schemeClr val="bg1"/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工作流程</a:t>
            </a:r>
          </a:p>
        </p:txBody>
      </p:sp>
      <p:grpSp>
        <p:nvGrpSpPr>
          <p:cNvPr id="21" name="Group 4"/>
          <p:cNvGrpSpPr/>
          <p:nvPr/>
        </p:nvGrpSpPr>
        <p:grpSpPr>
          <a:xfrm>
            <a:off x="881875" y="5673061"/>
            <a:ext cx="678669" cy="678669"/>
            <a:chOff x="2170405" y="2910321"/>
            <a:chExt cx="1827934" cy="1827934"/>
          </a:xfrm>
        </p:grpSpPr>
        <p:sp>
          <p:nvSpPr>
            <p:cNvPr id="22" name="椭圆 21"/>
            <p:cNvSpPr/>
            <p:nvPr/>
          </p:nvSpPr>
          <p:spPr>
            <a:xfrm>
              <a:off x="2170405" y="2910321"/>
              <a:ext cx="1827934" cy="1827934"/>
            </a:xfrm>
            <a:prstGeom prst="ellipse">
              <a:avLst/>
            </a:prstGeom>
            <a:noFill/>
            <a:ln w="19050">
              <a:solidFill>
                <a:srgbClr val="15A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23" name="Oval 8"/>
            <p:cNvSpPr/>
            <p:nvPr/>
          </p:nvSpPr>
          <p:spPr>
            <a:xfrm>
              <a:off x="2689084" y="3429601"/>
              <a:ext cx="790576" cy="789373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88862 h 440259"/>
                <a:gd name="T27" fmla="*/ 88862 h 440259"/>
                <a:gd name="T28" fmla="*/ 278945 h 440259"/>
                <a:gd name="T29" fmla="*/ 278945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57" h="2757">
                  <a:moveTo>
                    <a:pt x="1063" y="2589"/>
                  </a:moveTo>
                  <a:lnTo>
                    <a:pt x="0" y="2757"/>
                  </a:lnTo>
                  <a:lnTo>
                    <a:pt x="168" y="1694"/>
                  </a:lnTo>
                  <a:lnTo>
                    <a:pt x="1226" y="883"/>
                  </a:lnTo>
                  <a:lnTo>
                    <a:pt x="1503" y="1160"/>
                  </a:lnTo>
                  <a:lnTo>
                    <a:pt x="984" y="1679"/>
                  </a:lnTo>
                  <a:cubicBezTo>
                    <a:pt x="914" y="1646"/>
                    <a:pt x="827" y="1659"/>
                    <a:pt x="769" y="1717"/>
                  </a:cubicBezTo>
                  <a:cubicBezTo>
                    <a:pt x="694" y="1792"/>
                    <a:pt x="694" y="1913"/>
                    <a:pt x="769" y="1988"/>
                  </a:cubicBezTo>
                  <a:cubicBezTo>
                    <a:pt x="844" y="2063"/>
                    <a:pt x="965" y="2063"/>
                    <a:pt x="1040" y="1988"/>
                  </a:cubicBezTo>
                  <a:cubicBezTo>
                    <a:pt x="1098" y="1930"/>
                    <a:pt x="1111" y="1844"/>
                    <a:pt x="1079" y="1773"/>
                  </a:cubicBezTo>
                  <a:lnTo>
                    <a:pt x="1597" y="1254"/>
                  </a:lnTo>
                  <a:lnTo>
                    <a:pt x="1875" y="1531"/>
                  </a:lnTo>
                  <a:lnTo>
                    <a:pt x="1063" y="2589"/>
                  </a:lnTo>
                  <a:close/>
                  <a:moveTo>
                    <a:pt x="1763" y="291"/>
                  </a:moveTo>
                  <a:lnTo>
                    <a:pt x="1695" y="223"/>
                  </a:lnTo>
                  <a:lnTo>
                    <a:pt x="1266" y="652"/>
                  </a:lnTo>
                  <a:lnTo>
                    <a:pt x="2105" y="1491"/>
                  </a:lnTo>
                  <a:lnTo>
                    <a:pt x="2534" y="1062"/>
                  </a:lnTo>
                  <a:lnTo>
                    <a:pt x="2466" y="994"/>
                  </a:lnTo>
                  <a:lnTo>
                    <a:pt x="2757" y="755"/>
                  </a:lnTo>
                  <a:lnTo>
                    <a:pt x="2002" y="0"/>
                  </a:lnTo>
                  <a:lnTo>
                    <a:pt x="1763" y="291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24" name="Group 9"/>
          <p:cNvGrpSpPr/>
          <p:nvPr/>
        </p:nvGrpSpPr>
        <p:grpSpPr>
          <a:xfrm>
            <a:off x="10084295" y="1494936"/>
            <a:ext cx="678669" cy="678669"/>
            <a:chOff x="2170405" y="2910321"/>
            <a:chExt cx="1827934" cy="1827934"/>
          </a:xfrm>
        </p:grpSpPr>
        <p:sp>
          <p:nvSpPr>
            <p:cNvPr id="25" name="椭圆 24"/>
            <p:cNvSpPr/>
            <p:nvPr/>
          </p:nvSpPr>
          <p:spPr>
            <a:xfrm>
              <a:off x="2170405" y="2910321"/>
              <a:ext cx="1827934" cy="1827934"/>
            </a:xfrm>
            <a:prstGeom prst="ellipse">
              <a:avLst/>
            </a:prstGeom>
            <a:noFill/>
            <a:ln w="19050">
              <a:solidFill>
                <a:srgbClr val="E24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26" name="Oval 11"/>
            <p:cNvSpPr/>
            <p:nvPr/>
          </p:nvSpPr>
          <p:spPr>
            <a:xfrm>
              <a:off x="2719904" y="3429000"/>
              <a:ext cx="728935" cy="790576"/>
            </a:xfrm>
            <a:custGeom>
              <a:avLst/>
              <a:gdLst>
                <a:gd name="connsiteX0" fmla="*/ 546381 w 557893"/>
                <a:gd name="connsiteY0" fmla="*/ 346236 h 605070"/>
                <a:gd name="connsiteX1" fmla="*/ 547615 w 557893"/>
                <a:gd name="connsiteY1" fmla="*/ 346236 h 605070"/>
                <a:gd name="connsiteX2" fmla="*/ 557863 w 557893"/>
                <a:gd name="connsiteY2" fmla="*/ 357510 h 605070"/>
                <a:gd name="connsiteX3" fmla="*/ 554352 w 557893"/>
                <a:gd name="connsiteY3" fmla="*/ 433777 h 605070"/>
                <a:gd name="connsiteX4" fmla="*/ 548374 w 557893"/>
                <a:gd name="connsiteY4" fmla="*/ 445146 h 605070"/>
                <a:gd name="connsiteX5" fmla="*/ 544484 w 557893"/>
                <a:gd name="connsiteY5" fmla="*/ 446283 h 605070"/>
                <a:gd name="connsiteX6" fmla="*/ 536987 w 557893"/>
                <a:gd name="connsiteY6" fmla="*/ 441736 h 605070"/>
                <a:gd name="connsiteX7" fmla="*/ 513359 w 557893"/>
                <a:gd name="connsiteY7" fmla="*/ 418334 h 605070"/>
                <a:gd name="connsiteX8" fmla="*/ 504629 w 557893"/>
                <a:gd name="connsiteY8" fmla="*/ 427051 h 605070"/>
                <a:gd name="connsiteX9" fmla="*/ 432320 w 557893"/>
                <a:gd name="connsiteY9" fmla="*/ 499244 h 605070"/>
                <a:gd name="connsiteX10" fmla="*/ 425868 w 557893"/>
                <a:gd name="connsiteY10" fmla="*/ 505686 h 605070"/>
                <a:gd name="connsiteX11" fmla="*/ 410115 w 557893"/>
                <a:gd name="connsiteY11" fmla="*/ 521413 h 605070"/>
                <a:gd name="connsiteX12" fmla="*/ 335720 w 557893"/>
                <a:gd name="connsiteY12" fmla="*/ 595691 h 605070"/>
                <a:gd name="connsiteX13" fmla="*/ 331354 w 557893"/>
                <a:gd name="connsiteY13" fmla="*/ 600049 h 605070"/>
                <a:gd name="connsiteX14" fmla="*/ 319208 w 557893"/>
                <a:gd name="connsiteY14" fmla="*/ 605070 h 605070"/>
                <a:gd name="connsiteX15" fmla="*/ 307062 w 557893"/>
                <a:gd name="connsiteY15" fmla="*/ 600049 h 605070"/>
                <a:gd name="connsiteX16" fmla="*/ 302792 w 557893"/>
                <a:gd name="connsiteY16" fmla="*/ 595691 h 605070"/>
                <a:gd name="connsiteX17" fmla="*/ 286945 w 557893"/>
                <a:gd name="connsiteY17" fmla="*/ 579963 h 605070"/>
                <a:gd name="connsiteX18" fmla="*/ 212549 w 557893"/>
                <a:gd name="connsiteY18" fmla="*/ 505686 h 605070"/>
                <a:gd name="connsiteX19" fmla="*/ 208943 w 557893"/>
                <a:gd name="connsiteY19" fmla="*/ 501991 h 605070"/>
                <a:gd name="connsiteX20" fmla="*/ 130846 w 557893"/>
                <a:gd name="connsiteY20" fmla="*/ 579963 h 605070"/>
                <a:gd name="connsiteX21" fmla="*/ 118700 w 557893"/>
                <a:gd name="connsiteY21" fmla="*/ 584985 h 605070"/>
                <a:gd name="connsiteX22" fmla="*/ 106554 w 557893"/>
                <a:gd name="connsiteY22" fmla="*/ 579963 h 605070"/>
                <a:gd name="connsiteX23" fmla="*/ 102283 w 557893"/>
                <a:gd name="connsiteY23" fmla="*/ 575605 h 605070"/>
                <a:gd name="connsiteX24" fmla="*/ 102283 w 557893"/>
                <a:gd name="connsiteY24" fmla="*/ 551257 h 605070"/>
                <a:gd name="connsiteX25" fmla="*/ 192431 w 557893"/>
                <a:gd name="connsiteY25" fmla="*/ 461158 h 605070"/>
                <a:gd name="connsiteX26" fmla="*/ 196797 w 557893"/>
                <a:gd name="connsiteY26" fmla="*/ 456894 h 605070"/>
                <a:gd name="connsiteX27" fmla="*/ 208943 w 557893"/>
                <a:gd name="connsiteY27" fmla="*/ 451873 h 605070"/>
                <a:gd name="connsiteX28" fmla="*/ 221089 w 557893"/>
                <a:gd name="connsiteY28" fmla="*/ 456894 h 605070"/>
                <a:gd name="connsiteX29" fmla="*/ 225359 w 557893"/>
                <a:gd name="connsiteY29" fmla="*/ 461158 h 605070"/>
                <a:gd name="connsiteX30" fmla="*/ 241206 w 557893"/>
                <a:gd name="connsiteY30" fmla="*/ 476979 h 605070"/>
                <a:gd name="connsiteX31" fmla="*/ 315602 w 557893"/>
                <a:gd name="connsiteY31" fmla="*/ 551257 h 605070"/>
                <a:gd name="connsiteX32" fmla="*/ 319208 w 557893"/>
                <a:gd name="connsiteY32" fmla="*/ 554952 h 605070"/>
                <a:gd name="connsiteX33" fmla="*/ 381458 w 557893"/>
                <a:gd name="connsiteY33" fmla="*/ 492801 h 605070"/>
                <a:gd name="connsiteX34" fmla="*/ 397305 w 557893"/>
                <a:gd name="connsiteY34" fmla="*/ 476979 h 605070"/>
                <a:gd name="connsiteX35" fmla="*/ 403758 w 557893"/>
                <a:gd name="connsiteY35" fmla="*/ 470537 h 605070"/>
                <a:gd name="connsiteX36" fmla="*/ 476161 w 557893"/>
                <a:gd name="connsiteY36" fmla="*/ 398439 h 605070"/>
                <a:gd name="connsiteX37" fmla="*/ 484986 w 557893"/>
                <a:gd name="connsiteY37" fmla="*/ 389533 h 605070"/>
                <a:gd name="connsiteX38" fmla="*/ 460788 w 557893"/>
                <a:gd name="connsiteY38" fmla="*/ 365563 h 605070"/>
                <a:gd name="connsiteX39" fmla="*/ 457752 w 557893"/>
                <a:gd name="connsiteY39" fmla="*/ 355236 h 605070"/>
                <a:gd name="connsiteX40" fmla="*/ 468000 w 557893"/>
                <a:gd name="connsiteY40" fmla="*/ 349931 h 605070"/>
                <a:gd name="connsiteX41" fmla="*/ 546381 w 557893"/>
                <a:gd name="connsiteY41" fmla="*/ 346236 h 605070"/>
                <a:gd name="connsiteX42" fmla="*/ 278625 w 557893"/>
                <a:gd name="connsiteY42" fmla="*/ 278352 h 605070"/>
                <a:gd name="connsiteX43" fmla="*/ 371816 w 557893"/>
                <a:gd name="connsiteY43" fmla="*/ 329810 h 605070"/>
                <a:gd name="connsiteX44" fmla="*/ 412053 w 557893"/>
                <a:gd name="connsiteY44" fmla="*/ 405338 h 605070"/>
                <a:gd name="connsiteX45" fmla="*/ 412148 w 557893"/>
                <a:gd name="connsiteY45" fmla="*/ 405717 h 605070"/>
                <a:gd name="connsiteX46" fmla="*/ 412148 w 557893"/>
                <a:gd name="connsiteY46" fmla="*/ 408086 h 605070"/>
                <a:gd name="connsiteX47" fmla="*/ 412243 w 557893"/>
                <a:gd name="connsiteY47" fmla="*/ 412919 h 605070"/>
                <a:gd name="connsiteX48" fmla="*/ 379123 w 557893"/>
                <a:gd name="connsiteY48" fmla="*/ 445992 h 605070"/>
                <a:gd name="connsiteX49" fmla="*/ 372670 w 557893"/>
                <a:gd name="connsiteY49" fmla="*/ 452436 h 605070"/>
                <a:gd name="connsiteX50" fmla="*/ 356822 w 557893"/>
                <a:gd name="connsiteY50" fmla="*/ 468262 h 605070"/>
                <a:gd name="connsiteX51" fmla="*/ 319147 w 557893"/>
                <a:gd name="connsiteY51" fmla="*/ 505884 h 605070"/>
                <a:gd name="connsiteX52" fmla="*/ 265623 w 557893"/>
                <a:gd name="connsiteY52" fmla="*/ 452436 h 605070"/>
                <a:gd name="connsiteX53" fmla="*/ 249775 w 557893"/>
                <a:gd name="connsiteY53" fmla="*/ 436705 h 605070"/>
                <a:gd name="connsiteX54" fmla="*/ 245505 w 557893"/>
                <a:gd name="connsiteY54" fmla="*/ 432346 h 605070"/>
                <a:gd name="connsiteX55" fmla="*/ 208779 w 557893"/>
                <a:gd name="connsiteY55" fmla="*/ 417184 h 605070"/>
                <a:gd name="connsiteX56" fmla="*/ 172148 w 557893"/>
                <a:gd name="connsiteY56" fmla="*/ 432346 h 605070"/>
                <a:gd name="connsiteX57" fmla="*/ 167782 w 557893"/>
                <a:gd name="connsiteY57" fmla="*/ 436705 h 605070"/>
                <a:gd name="connsiteX58" fmla="*/ 89490 w 557893"/>
                <a:gd name="connsiteY58" fmla="*/ 514887 h 605070"/>
                <a:gd name="connsiteX59" fmla="*/ 190 w 557893"/>
                <a:gd name="connsiteY59" fmla="*/ 514792 h 605070"/>
                <a:gd name="connsiteX60" fmla="*/ 0 w 557893"/>
                <a:gd name="connsiteY60" fmla="*/ 405433 h 605070"/>
                <a:gd name="connsiteX61" fmla="*/ 40237 w 557893"/>
                <a:gd name="connsiteY61" fmla="*/ 329904 h 605070"/>
                <a:gd name="connsiteX62" fmla="*/ 133429 w 557893"/>
                <a:gd name="connsiteY62" fmla="*/ 278447 h 605070"/>
                <a:gd name="connsiteX63" fmla="*/ 172527 w 557893"/>
                <a:gd name="connsiteY63" fmla="*/ 401926 h 605070"/>
                <a:gd name="connsiteX64" fmla="*/ 195398 w 557893"/>
                <a:gd name="connsiteY64" fmla="*/ 337201 h 605070"/>
                <a:gd name="connsiteX65" fmla="*/ 205932 w 557893"/>
                <a:gd name="connsiteY65" fmla="*/ 278447 h 605070"/>
                <a:gd name="connsiteX66" fmla="*/ 206121 w 557893"/>
                <a:gd name="connsiteY66" fmla="*/ 278447 h 605070"/>
                <a:gd name="connsiteX67" fmla="*/ 206406 w 557893"/>
                <a:gd name="connsiteY67" fmla="*/ 278447 h 605070"/>
                <a:gd name="connsiteX68" fmla="*/ 216940 w 557893"/>
                <a:gd name="connsiteY68" fmla="*/ 337201 h 605070"/>
                <a:gd name="connsiteX69" fmla="*/ 239811 w 557893"/>
                <a:gd name="connsiteY69" fmla="*/ 401926 h 605070"/>
                <a:gd name="connsiteX70" fmla="*/ 406730 w 557893"/>
                <a:gd name="connsiteY70" fmla="*/ 85850 h 605070"/>
                <a:gd name="connsiteX71" fmla="*/ 412614 w 557893"/>
                <a:gd name="connsiteY71" fmla="*/ 85850 h 605070"/>
                <a:gd name="connsiteX72" fmla="*/ 426185 w 557893"/>
                <a:gd name="connsiteY72" fmla="*/ 99398 h 605070"/>
                <a:gd name="connsiteX73" fmla="*/ 435770 w 557893"/>
                <a:gd name="connsiteY73" fmla="*/ 110483 h 605070"/>
                <a:gd name="connsiteX74" fmla="*/ 456838 w 557893"/>
                <a:gd name="connsiteY74" fmla="*/ 116641 h 605070"/>
                <a:gd name="connsiteX75" fmla="*/ 460728 w 557893"/>
                <a:gd name="connsiteY75" fmla="*/ 124788 h 605070"/>
                <a:gd name="connsiteX76" fmla="*/ 455509 w 557893"/>
                <a:gd name="connsiteY76" fmla="*/ 142221 h 605070"/>
                <a:gd name="connsiteX77" fmla="*/ 446778 w 557893"/>
                <a:gd name="connsiteY77" fmla="*/ 145821 h 605070"/>
                <a:gd name="connsiteX78" fmla="*/ 413563 w 557893"/>
                <a:gd name="connsiteY78" fmla="*/ 139284 h 605070"/>
                <a:gd name="connsiteX79" fmla="*/ 404642 w 557893"/>
                <a:gd name="connsiteY79" fmla="*/ 141084 h 605070"/>
                <a:gd name="connsiteX80" fmla="*/ 401511 w 557893"/>
                <a:gd name="connsiteY80" fmla="*/ 163443 h 605070"/>
                <a:gd name="connsiteX81" fmla="*/ 415936 w 557893"/>
                <a:gd name="connsiteY81" fmla="*/ 171496 h 605070"/>
                <a:gd name="connsiteX82" fmla="*/ 442223 w 557893"/>
                <a:gd name="connsiteY82" fmla="*/ 183338 h 605070"/>
                <a:gd name="connsiteX83" fmla="*/ 457407 w 557893"/>
                <a:gd name="connsiteY83" fmla="*/ 255152 h 605070"/>
                <a:gd name="connsiteX84" fmla="*/ 431214 w 557893"/>
                <a:gd name="connsiteY84" fmla="*/ 271921 h 605070"/>
                <a:gd name="connsiteX85" fmla="*/ 424951 w 557893"/>
                <a:gd name="connsiteY85" fmla="*/ 280258 h 605070"/>
                <a:gd name="connsiteX86" fmla="*/ 424951 w 557893"/>
                <a:gd name="connsiteY86" fmla="*/ 294185 h 605070"/>
                <a:gd name="connsiteX87" fmla="*/ 418688 w 557893"/>
                <a:gd name="connsiteY87" fmla="*/ 300627 h 605070"/>
                <a:gd name="connsiteX88" fmla="*/ 403693 w 557893"/>
                <a:gd name="connsiteY88" fmla="*/ 300627 h 605070"/>
                <a:gd name="connsiteX89" fmla="*/ 397240 w 557893"/>
                <a:gd name="connsiteY89" fmla="*/ 293806 h 605070"/>
                <a:gd name="connsiteX90" fmla="*/ 397050 w 557893"/>
                <a:gd name="connsiteY90" fmla="*/ 283669 h 605070"/>
                <a:gd name="connsiteX91" fmla="*/ 389648 w 557893"/>
                <a:gd name="connsiteY91" fmla="*/ 274668 h 605070"/>
                <a:gd name="connsiteX92" fmla="*/ 362886 w 557893"/>
                <a:gd name="connsiteY92" fmla="*/ 267089 h 605070"/>
                <a:gd name="connsiteX93" fmla="*/ 357192 w 557893"/>
                <a:gd name="connsiteY93" fmla="*/ 255246 h 605070"/>
                <a:gd name="connsiteX94" fmla="*/ 361653 w 557893"/>
                <a:gd name="connsiteY94" fmla="*/ 239804 h 605070"/>
                <a:gd name="connsiteX95" fmla="*/ 370668 w 557893"/>
                <a:gd name="connsiteY95" fmla="*/ 236014 h 605070"/>
                <a:gd name="connsiteX96" fmla="*/ 400277 w 557893"/>
                <a:gd name="connsiteY96" fmla="*/ 244920 h 605070"/>
                <a:gd name="connsiteX97" fmla="*/ 419732 w 557893"/>
                <a:gd name="connsiteY97" fmla="*/ 242362 h 605070"/>
                <a:gd name="connsiteX98" fmla="*/ 423243 w 557893"/>
                <a:gd name="connsiteY98" fmla="*/ 215929 h 605070"/>
                <a:gd name="connsiteX99" fmla="*/ 412234 w 557893"/>
                <a:gd name="connsiteY99" fmla="*/ 209487 h 605070"/>
                <a:gd name="connsiteX100" fmla="*/ 382056 w 557893"/>
                <a:gd name="connsiteY100" fmla="*/ 196033 h 605070"/>
                <a:gd name="connsiteX101" fmla="*/ 357857 w 557893"/>
                <a:gd name="connsiteY101" fmla="*/ 155105 h 605070"/>
                <a:gd name="connsiteX102" fmla="*/ 390882 w 557893"/>
                <a:gd name="connsiteY102" fmla="*/ 113230 h 605070"/>
                <a:gd name="connsiteX103" fmla="*/ 399138 w 557893"/>
                <a:gd name="connsiteY103" fmla="*/ 102051 h 605070"/>
                <a:gd name="connsiteX104" fmla="*/ 399138 w 557893"/>
                <a:gd name="connsiteY104" fmla="*/ 93429 h 605070"/>
                <a:gd name="connsiteX105" fmla="*/ 406730 w 557893"/>
                <a:gd name="connsiteY105" fmla="*/ 85850 h 605070"/>
                <a:gd name="connsiteX106" fmla="*/ 205945 w 557893"/>
                <a:gd name="connsiteY106" fmla="*/ 50 h 605070"/>
                <a:gd name="connsiteX107" fmla="*/ 302823 w 557893"/>
                <a:gd name="connsiteY107" fmla="*/ 99179 h 605070"/>
                <a:gd name="connsiteX108" fmla="*/ 206514 w 557893"/>
                <a:gd name="connsiteY108" fmla="*/ 250620 h 605070"/>
                <a:gd name="connsiteX109" fmla="*/ 205945 w 557893"/>
                <a:gd name="connsiteY109" fmla="*/ 250620 h 605070"/>
                <a:gd name="connsiteX110" fmla="*/ 205281 w 557893"/>
                <a:gd name="connsiteY110" fmla="*/ 250620 h 605070"/>
                <a:gd name="connsiteX111" fmla="*/ 108972 w 557893"/>
                <a:gd name="connsiteY111" fmla="*/ 99179 h 605070"/>
                <a:gd name="connsiteX112" fmla="*/ 205945 w 557893"/>
                <a:gd name="connsiteY112" fmla="*/ 50 h 6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57893" h="605070">
                  <a:moveTo>
                    <a:pt x="546381" y="346236"/>
                  </a:moveTo>
                  <a:lnTo>
                    <a:pt x="547615" y="346236"/>
                  </a:lnTo>
                  <a:cubicBezTo>
                    <a:pt x="555112" y="346236"/>
                    <a:pt x="558243" y="349647"/>
                    <a:pt x="557863" y="357510"/>
                  </a:cubicBezTo>
                  <a:cubicBezTo>
                    <a:pt x="556725" y="382901"/>
                    <a:pt x="555491" y="408386"/>
                    <a:pt x="554352" y="433777"/>
                  </a:cubicBezTo>
                  <a:cubicBezTo>
                    <a:pt x="554068" y="438420"/>
                    <a:pt x="553024" y="442588"/>
                    <a:pt x="548374" y="445146"/>
                  </a:cubicBezTo>
                  <a:cubicBezTo>
                    <a:pt x="546856" y="445904"/>
                    <a:pt x="545622" y="446283"/>
                    <a:pt x="544484" y="446283"/>
                  </a:cubicBezTo>
                  <a:cubicBezTo>
                    <a:pt x="541257" y="446283"/>
                    <a:pt x="539170" y="443915"/>
                    <a:pt x="536987" y="441736"/>
                  </a:cubicBezTo>
                  <a:lnTo>
                    <a:pt x="513359" y="418334"/>
                  </a:lnTo>
                  <a:lnTo>
                    <a:pt x="504629" y="427051"/>
                  </a:lnTo>
                  <a:lnTo>
                    <a:pt x="432320" y="499244"/>
                  </a:lnTo>
                  <a:lnTo>
                    <a:pt x="425868" y="505686"/>
                  </a:lnTo>
                  <a:lnTo>
                    <a:pt x="410115" y="521413"/>
                  </a:lnTo>
                  <a:lnTo>
                    <a:pt x="335720" y="595691"/>
                  </a:lnTo>
                  <a:lnTo>
                    <a:pt x="331354" y="600049"/>
                  </a:lnTo>
                  <a:cubicBezTo>
                    <a:pt x="328128" y="603459"/>
                    <a:pt x="323668" y="605070"/>
                    <a:pt x="319208" y="605070"/>
                  </a:cubicBezTo>
                  <a:cubicBezTo>
                    <a:pt x="314843" y="605070"/>
                    <a:pt x="310478" y="603459"/>
                    <a:pt x="307062" y="600049"/>
                  </a:cubicBezTo>
                  <a:lnTo>
                    <a:pt x="302792" y="595691"/>
                  </a:lnTo>
                  <a:lnTo>
                    <a:pt x="286945" y="579963"/>
                  </a:lnTo>
                  <a:lnTo>
                    <a:pt x="212549" y="505686"/>
                  </a:lnTo>
                  <a:lnTo>
                    <a:pt x="208943" y="501991"/>
                  </a:lnTo>
                  <a:lnTo>
                    <a:pt x="130846" y="579963"/>
                  </a:lnTo>
                  <a:cubicBezTo>
                    <a:pt x="127525" y="583374"/>
                    <a:pt x="123160" y="584985"/>
                    <a:pt x="118700" y="584985"/>
                  </a:cubicBezTo>
                  <a:cubicBezTo>
                    <a:pt x="114240" y="584985"/>
                    <a:pt x="109970" y="583374"/>
                    <a:pt x="106554" y="579963"/>
                  </a:cubicBezTo>
                  <a:lnTo>
                    <a:pt x="102283" y="575605"/>
                  </a:lnTo>
                  <a:cubicBezTo>
                    <a:pt x="95546" y="568973"/>
                    <a:pt x="95546" y="557983"/>
                    <a:pt x="102283" y="551257"/>
                  </a:cubicBezTo>
                  <a:lnTo>
                    <a:pt x="192431" y="461158"/>
                  </a:lnTo>
                  <a:lnTo>
                    <a:pt x="196797" y="456894"/>
                  </a:lnTo>
                  <a:cubicBezTo>
                    <a:pt x="200023" y="453483"/>
                    <a:pt x="204483" y="451873"/>
                    <a:pt x="208943" y="451873"/>
                  </a:cubicBezTo>
                  <a:cubicBezTo>
                    <a:pt x="213308" y="451873"/>
                    <a:pt x="217673" y="453483"/>
                    <a:pt x="221089" y="456894"/>
                  </a:cubicBezTo>
                  <a:lnTo>
                    <a:pt x="225359" y="461158"/>
                  </a:lnTo>
                  <a:lnTo>
                    <a:pt x="241206" y="476979"/>
                  </a:lnTo>
                  <a:lnTo>
                    <a:pt x="315602" y="551257"/>
                  </a:lnTo>
                  <a:lnTo>
                    <a:pt x="319208" y="554952"/>
                  </a:lnTo>
                  <a:lnTo>
                    <a:pt x="381458" y="492801"/>
                  </a:lnTo>
                  <a:lnTo>
                    <a:pt x="397305" y="476979"/>
                  </a:lnTo>
                  <a:lnTo>
                    <a:pt x="403758" y="470537"/>
                  </a:lnTo>
                  <a:lnTo>
                    <a:pt x="476161" y="398439"/>
                  </a:lnTo>
                  <a:lnTo>
                    <a:pt x="484986" y="389533"/>
                  </a:lnTo>
                  <a:cubicBezTo>
                    <a:pt x="476730" y="381764"/>
                    <a:pt x="468759" y="373616"/>
                    <a:pt x="460788" y="365563"/>
                  </a:cubicBezTo>
                  <a:cubicBezTo>
                    <a:pt x="458036" y="362816"/>
                    <a:pt x="455474" y="359974"/>
                    <a:pt x="457752" y="355236"/>
                  </a:cubicBezTo>
                  <a:cubicBezTo>
                    <a:pt x="459934" y="350310"/>
                    <a:pt x="464015" y="350120"/>
                    <a:pt x="468000" y="349931"/>
                  </a:cubicBezTo>
                  <a:cubicBezTo>
                    <a:pt x="494095" y="348605"/>
                    <a:pt x="520286" y="347468"/>
                    <a:pt x="546381" y="346236"/>
                  </a:cubicBezTo>
                  <a:close/>
                  <a:moveTo>
                    <a:pt x="278625" y="278352"/>
                  </a:moveTo>
                  <a:cubicBezTo>
                    <a:pt x="278625" y="278352"/>
                    <a:pt x="327877" y="302233"/>
                    <a:pt x="371816" y="329810"/>
                  </a:cubicBezTo>
                  <a:cubicBezTo>
                    <a:pt x="404936" y="350469"/>
                    <a:pt x="411104" y="373023"/>
                    <a:pt x="412053" y="405338"/>
                  </a:cubicBezTo>
                  <a:cubicBezTo>
                    <a:pt x="412148" y="405433"/>
                    <a:pt x="412148" y="405622"/>
                    <a:pt x="412148" y="405717"/>
                  </a:cubicBezTo>
                  <a:lnTo>
                    <a:pt x="412148" y="408086"/>
                  </a:lnTo>
                  <a:cubicBezTo>
                    <a:pt x="412243" y="409602"/>
                    <a:pt x="412243" y="411308"/>
                    <a:pt x="412243" y="412919"/>
                  </a:cubicBezTo>
                  <a:lnTo>
                    <a:pt x="379123" y="445992"/>
                  </a:lnTo>
                  <a:lnTo>
                    <a:pt x="372670" y="452436"/>
                  </a:lnTo>
                  <a:lnTo>
                    <a:pt x="356822" y="468262"/>
                  </a:lnTo>
                  <a:lnTo>
                    <a:pt x="319147" y="505884"/>
                  </a:lnTo>
                  <a:lnTo>
                    <a:pt x="265623" y="452436"/>
                  </a:lnTo>
                  <a:lnTo>
                    <a:pt x="249775" y="436705"/>
                  </a:lnTo>
                  <a:lnTo>
                    <a:pt x="245505" y="432346"/>
                  </a:lnTo>
                  <a:cubicBezTo>
                    <a:pt x="235730" y="422680"/>
                    <a:pt x="222729" y="417184"/>
                    <a:pt x="208779" y="417184"/>
                  </a:cubicBezTo>
                  <a:cubicBezTo>
                    <a:pt x="194923" y="417184"/>
                    <a:pt x="181827" y="422680"/>
                    <a:pt x="172148" y="432346"/>
                  </a:cubicBezTo>
                  <a:lnTo>
                    <a:pt x="167782" y="436705"/>
                  </a:lnTo>
                  <a:lnTo>
                    <a:pt x="89490" y="514887"/>
                  </a:lnTo>
                  <a:lnTo>
                    <a:pt x="190" y="514792"/>
                  </a:lnTo>
                  <a:lnTo>
                    <a:pt x="0" y="405433"/>
                  </a:lnTo>
                  <a:cubicBezTo>
                    <a:pt x="949" y="373118"/>
                    <a:pt x="7117" y="350753"/>
                    <a:pt x="40237" y="329904"/>
                  </a:cubicBezTo>
                  <a:cubicBezTo>
                    <a:pt x="84271" y="302233"/>
                    <a:pt x="133429" y="278447"/>
                    <a:pt x="133429" y="278447"/>
                  </a:cubicBezTo>
                  <a:lnTo>
                    <a:pt x="172527" y="401926"/>
                  </a:lnTo>
                  <a:lnTo>
                    <a:pt x="195398" y="337201"/>
                  </a:lnTo>
                  <a:cubicBezTo>
                    <a:pt x="155255" y="281384"/>
                    <a:pt x="198340" y="278636"/>
                    <a:pt x="205932" y="278447"/>
                  </a:cubicBezTo>
                  <a:lnTo>
                    <a:pt x="206121" y="278447"/>
                  </a:lnTo>
                  <a:lnTo>
                    <a:pt x="206406" y="278447"/>
                  </a:lnTo>
                  <a:cubicBezTo>
                    <a:pt x="214093" y="278636"/>
                    <a:pt x="256988" y="281384"/>
                    <a:pt x="216940" y="337201"/>
                  </a:cubicBezTo>
                  <a:lnTo>
                    <a:pt x="239811" y="401926"/>
                  </a:lnTo>
                  <a:close/>
                  <a:moveTo>
                    <a:pt x="406730" y="85850"/>
                  </a:moveTo>
                  <a:lnTo>
                    <a:pt x="412614" y="85850"/>
                  </a:lnTo>
                  <a:cubicBezTo>
                    <a:pt x="426185" y="85850"/>
                    <a:pt x="426185" y="85850"/>
                    <a:pt x="426185" y="99398"/>
                  </a:cubicBezTo>
                  <a:cubicBezTo>
                    <a:pt x="426280" y="108967"/>
                    <a:pt x="426280" y="108967"/>
                    <a:pt x="435770" y="110483"/>
                  </a:cubicBezTo>
                  <a:cubicBezTo>
                    <a:pt x="443172" y="111619"/>
                    <a:pt x="450100" y="113799"/>
                    <a:pt x="456838" y="116641"/>
                  </a:cubicBezTo>
                  <a:cubicBezTo>
                    <a:pt x="460444" y="118346"/>
                    <a:pt x="461867" y="120809"/>
                    <a:pt x="460728" y="124788"/>
                  </a:cubicBezTo>
                  <a:cubicBezTo>
                    <a:pt x="458925" y="130568"/>
                    <a:pt x="457407" y="136347"/>
                    <a:pt x="455509" y="142221"/>
                  </a:cubicBezTo>
                  <a:cubicBezTo>
                    <a:pt x="453801" y="147621"/>
                    <a:pt x="451998" y="148379"/>
                    <a:pt x="446778" y="145821"/>
                  </a:cubicBezTo>
                  <a:cubicBezTo>
                    <a:pt x="436339" y="140800"/>
                    <a:pt x="425141" y="138621"/>
                    <a:pt x="413563" y="139284"/>
                  </a:cubicBezTo>
                  <a:cubicBezTo>
                    <a:pt x="410526" y="139379"/>
                    <a:pt x="407489" y="139757"/>
                    <a:pt x="404642" y="141084"/>
                  </a:cubicBezTo>
                  <a:cubicBezTo>
                    <a:pt x="394583" y="145442"/>
                    <a:pt x="392875" y="156621"/>
                    <a:pt x="401511" y="163443"/>
                  </a:cubicBezTo>
                  <a:cubicBezTo>
                    <a:pt x="405781" y="166853"/>
                    <a:pt x="410716" y="169317"/>
                    <a:pt x="415936" y="171496"/>
                  </a:cubicBezTo>
                  <a:cubicBezTo>
                    <a:pt x="424761" y="175191"/>
                    <a:pt x="433777" y="178696"/>
                    <a:pt x="442223" y="183338"/>
                  </a:cubicBezTo>
                  <a:cubicBezTo>
                    <a:pt x="469175" y="198307"/>
                    <a:pt x="476387" y="232130"/>
                    <a:pt x="457407" y="255152"/>
                  </a:cubicBezTo>
                  <a:cubicBezTo>
                    <a:pt x="450574" y="263489"/>
                    <a:pt x="441654" y="268984"/>
                    <a:pt x="431214" y="271921"/>
                  </a:cubicBezTo>
                  <a:cubicBezTo>
                    <a:pt x="426659" y="273152"/>
                    <a:pt x="424666" y="275616"/>
                    <a:pt x="424951" y="280258"/>
                  </a:cubicBezTo>
                  <a:cubicBezTo>
                    <a:pt x="425141" y="284900"/>
                    <a:pt x="424951" y="289448"/>
                    <a:pt x="424951" y="294185"/>
                  </a:cubicBezTo>
                  <a:cubicBezTo>
                    <a:pt x="424951" y="298353"/>
                    <a:pt x="422768" y="300438"/>
                    <a:pt x="418688" y="300627"/>
                  </a:cubicBezTo>
                  <a:cubicBezTo>
                    <a:pt x="413658" y="300722"/>
                    <a:pt x="408628" y="300722"/>
                    <a:pt x="403693" y="300627"/>
                  </a:cubicBezTo>
                  <a:cubicBezTo>
                    <a:pt x="399328" y="300438"/>
                    <a:pt x="397240" y="298069"/>
                    <a:pt x="397240" y="293806"/>
                  </a:cubicBezTo>
                  <a:cubicBezTo>
                    <a:pt x="397050" y="290490"/>
                    <a:pt x="397050" y="287079"/>
                    <a:pt x="397050" y="283669"/>
                  </a:cubicBezTo>
                  <a:cubicBezTo>
                    <a:pt x="397050" y="276184"/>
                    <a:pt x="396861" y="275805"/>
                    <a:pt x="389648" y="274668"/>
                  </a:cubicBezTo>
                  <a:cubicBezTo>
                    <a:pt x="380348" y="273342"/>
                    <a:pt x="371427" y="271163"/>
                    <a:pt x="362886" y="267089"/>
                  </a:cubicBezTo>
                  <a:cubicBezTo>
                    <a:pt x="356243" y="263963"/>
                    <a:pt x="355579" y="262163"/>
                    <a:pt x="357192" y="255246"/>
                  </a:cubicBezTo>
                  <a:cubicBezTo>
                    <a:pt x="358616" y="250036"/>
                    <a:pt x="360039" y="244920"/>
                    <a:pt x="361653" y="239804"/>
                  </a:cubicBezTo>
                  <a:cubicBezTo>
                    <a:pt x="363551" y="233930"/>
                    <a:pt x="365164" y="233172"/>
                    <a:pt x="370668" y="236014"/>
                  </a:cubicBezTo>
                  <a:cubicBezTo>
                    <a:pt x="379968" y="240846"/>
                    <a:pt x="389838" y="243593"/>
                    <a:pt x="400277" y="244920"/>
                  </a:cubicBezTo>
                  <a:cubicBezTo>
                    <a:pt x="406920" y="245772"/>
                    <a:pt x="413563" y="245014"/>
                    <a:pt x="419732" y="242362"/>
                  </a:cubicBezTo>
                  <a:cubicBezTo>
                    <a:pt x="431214" y="237435"/>
                    <a:pt x="433018" y="224077"/>
                    <a:pt x="423243" y="215929"/>
                  </a:cubicBezTo>
                  <a:cubicBezTo>
                    <a:pt x="420016" y="213276"/>
                    <a:pt x="416220" y="211287"/>
                    <a:pt x="412234" y="209487"/>
                  </a:cubicBezTo>
                  <a:cubicBezTo>
                    <a:pt x="402175" y="205129"/>
                    <a:pt x="391641" y="201718"/>
                    <a:pt x="382056" y="196033"/>
                  </a:cubicBezTo>
                  <a:cubicBezTo>
                    <a:pt x="366587" y="186654"/>
                    <a:pt x="356718" y="173864"/>
                    <a:pt x="357857" y="155105"/>
                  </a:cubicBezTo>
                  <a:cubicBezTo>
                    <a:pt x="359280" y="133694"/>
                    <a:pt x="371238" y="120336"/>
                    <a:pt x="390882" y="113230"/>
                  </a:cubicBezTo>
                  <a:cubicBezTo>
                    <a:pt x="398948" y="110388"/>
                    <a:pt x="399138" y="110483"/>
                    <a:pt x="399138" y="102051"/>
                  </a:cubicBezTo>
                  <a:cubicBezTo>
                    <a:pt x="399138" y="99114"/>
                    <a:pt x="398948" y="96366"/>
                    <a:pt x="399138" y="93429"/>
                  </a:cubicBezTo>
                  <a:cubicBezTo>
                    <a:pt x="399233" y="87082"/>
                    <a:pt x="400372" y="85945"/>
                    <a:pt x="406730" y="85850"/>
                  </a:cubicBezTo>
                  <a:close/>
                  <a:moveTo>
                    <a:pt x="205945" y="50"/>
                  </a:moveTo>
                  <a:cubicBezTo>
                    <a:pt x="214105" y="-329"/>
                    <a:pt x="298173" y="-1087"/>
                    <a:pt x="302823" y="99179"/>
                  </a:cubicBezTo>
                  <a:cubicBezTo>
                    <a:pt x="302823" y="99179"/>
                    <a:pt x="319238" y="249483"/>
                    <a:pt x="206514" y="250620"/>
                  </a:cubicBezTo>
                  <a:lnTo>
                    <a:pt x="205945" y="250620"/>
                  </a:lnTo>
                  <a:lnTo>
                    <a:pt x="205281" y="250620"/>
                  </a:lnTo>
                  <a:cubicBezTo>
                    <a:pt x="92652" y="249483"/>
                    <a:pt x="108972" y="99179"/>
                    <a:pt x="108972" y="99179"/>
                  </a:cubicBezTo>
                  <a:cubicBezTo>
                    <a:pt x="113527" y="-1087"/>
                    <a:pt x="197690" y="-329"/>
                    <a:pt x="205945" y="50"/>
                  </a:cubicBezTo>
                  <a:close/>
                </a:path>
              </a:pathLst>
            </a:custGeom>
            <a:solidFill>
              <a:srgbClr val="E2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pic>
        <p:nvPicPr>
          <p:cNvPr id="3" name="图片 2" descr="本次任务的工作流程图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4620" y="1070610"/>
            <a:ext cx="11183620" cy="580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rot="16200000" flipV="1">
            <a:off x="2054225" y="-1120775"/>
            <a:ext cx="568325" cy="3727450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6" name="任意多边形: 形状 5"/>
          <p:cNvSpPr/>
          <p:nvPr/>
        </p:nvSpPr>
        <p:spPr>
          <a:xfrm rot="16200000" flipV="1">
            <a:off x="73250" y="385378"/>
            <a:ext cx="568330" cy="714830"/>
          </a:xfrm>
          <a:custGeom>
            <a:avLst/>
            <a:gdLst>
              <a:gd name="connsiteX0" fmla="*/ 568330 w 568330"/>
              <a:gd name="connsiteY0" fmla="*/ 714829 h 714830"/>
              <a:gd name="connsiteX1" fmla="*/ 568330 w 568330"/>
              <a:gd name="connsiteY1" fmla="*/ 704210 h 714830"/>
              <a:gd name="connsiteX2" fmla="*/ 568330 w 568330"/>
              <a:gd name="connsiteY2" fmla="*/ 284169 h 714830"/>
              <a:gd name="connsiteX3" fmla="*/ 546406 w 568330"/>
              <a:gd name="connsiteY3" fmla="*/ 262243 h 714830"/>
              <a:gd name="connsiteX4" fmla="*/ 546216 w 568330"/>
              <a:gd name="connsiteY4" fmla="*/ 262054 h 714830"/>
              <a:gd name="connsiteX5" fmla="*/ 284166 w 568330"/>
              <a:gd name="connsiteY5" fmla="*/ 0 h 714830"/>
              <a:gd name="connsiteX6" fmla="*/ 22114 w 568330"/>
              <a:gd name="connsiteY6" fmla="*/ 262054 h 714830"/>
              <a:gd name="connsiteX7" fmla="*/ 21364 w 568330"/>
              <a:gd name="connsiteY7" fmla="*/ 262804 h 714830"/>
              <a:gd name="connsiteX8" fmla="*/ 0 w 568330"/>
              <a:gd name="connsiteY8" fmla="*/ 284169 h 714830"/>
              <a:gd name="connsiteX9" fmla="*/ 0 w 568330"/>
              <a:gd name="connsiteY9" fmla="*/ 714830 h 7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330" h="714830">
                <a:moveTo>
                  <a:pt x="568330" y="714829"/>
                </a:moveTo>
                <a:lnTo>
                  <a:pt x="568330" y="704210"/>
                </a:lnTo>
                <a:lnTo>
                  <a:pt x="568330" y="284169"/>
                </a:lnTo>
                <a:lnTo>
                  <a:pt x="546406" y="262243"/>
                </a:lnTo>
                <a:lnTo>
                  <a:pt x="546216" y="262054"/>
                </a:lnTo>
                <a:lnTo>
                  <a:pt x="284166" y="0"/>
                </a:lnTo>
                <a:lnTo>
                  <a:pt x="22114" y="262054"/>
                </a:lnTo>
                <a:lnTo>
                  <a:pt x="21364" y="262804"/>
                </a:lnTo>
                <a:lnTo>
                  <a:pt x="0" y="284169"/>
                </a:lnTo>
                <a:lnTo>
                  <a:pt x="0" y="714830"/>
                </a:lnTo>
                <a:close/>
              </a:path>
            </a:pathLst>
          </a:custGeom>
          <a:solidFill>
            <a:srgbClr val="15A0A2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9459" y="487656"/>
            <a:ext cx="29362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i="1" spc="300" dirty="0">
                <a:solidFill>
                  <a:schemeClr val="bg1"/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组员分工及贡献度</a:t>
            </a:r>
          </a:p>
        </p:txBody>
      </p:sp>
      <p:sp>
        <p:nvSpPr>
          <p:cNvPr id="13" name="任意多边形: 形状 12"/>
          <p:cNvSpPr/>
          <p:nvPr/>
        </p:nvSpPr>
        <p:spPr>
          <a:xfrm>
            <a:off x="474980" y="1383665"/>
            <a:ext cx="1097280" cy="769620"/>
          </a:xfrm>
          <a:custGeom>
            <a:avLst/>
            <a:gdLst>
              <a:gd name="connsiteX0" fmla="*/ 0 w 2024913"/>
              <a:gd name="connsiteY0" fmla="*/ 0 h 2024913"/>
              <a:gd name="connsiteX1" fmla="*/ 2024913 w 2024913"/>
              <a:gd name="connsiteY1" fmla="*/ 0 h 2024913"/>
              <a:gd name="connsiteX2" fmla="*/ 2024913 w 2024913"/>
              <a:gd name="connsiteY2" fmla="*/ 1091921 h 2024913"/>
              <a:gd name="connsiteX3" fmla="*/ 1106054 w 2024913"/>
              <a:gd name="connsiteY3" fmla="*/ 2024913 h 2024913"/>
              <a:gd name="connsiteX4" fmla="*/ 0 w 2024913"/>
              <a:gd name="connsiteY4" fmla="*/ 2024913 h 202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913" h="2024913">
                <a:moveTo>
                  <a:pt x="0" y="0"/>
                </a:moveTo>
                <a:lnTo>
                  <a:pt x="2024913" y="0"/>
                </a:lnTo>
                <a:lnTo>
                  <a:pt x="2024913" y="1091921"/>
                </a:lnTo>
                <a:lnTo>
                  <a:pt x="1106054" y="2024913"/>
                </a:lnTo>
                <a:lnTo>
                  <a:pt x="0" y="2024913"/>
                </a:lnTo>
                <a:close/>
              </a:path>
            </a:pathLst>
          </a:custGeom>
          <a:blipFill rotWithShape="1">
            <a:blip r:embed="rId5" cstate="print"/>
            <a:stretch>
              <a:fillRect l="-16734" r="-165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79170" y="1702435"/>
            <a:ext cx="646430" cy="556260"/>
          </a:xfrm>
          <a:prstGeom prst="line">
            <a:avLst/>
          </a:prstGeom>
          <a:ln w="28575">
            <a:solidFill>
              <a:srgbClr val="E246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26000" y="1582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8800" y="1696720"/>
          <a:ext cx="4244340" cy="429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撰写系统设计说明书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蔡智伟，涂峥嵘，徐美佳，陈友昆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17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撰写数据库设计说明书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陆志阳，贾懿，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林生枝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撰写PPT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李爱军，陈功贤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PPT答辩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撰写博客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71355575"/>
              </p:ext>
            </p:extLst>
          </p:nvPr>
        </p:nvGraphicFramePr>
        <p:xfrm>
          <a:off x="7498080" y="1524000"/>
          <a:ext cx="288925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贡献度 （百分比）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陈功贤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陈友昆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李爱军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徐美佳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 smtClean="0"/>
                        <a:t>8%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涂峥嵘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smtClean="0"/>
                        <a:t>8%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贾懿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陆志阳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洛桑平措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蔡智伟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林生枝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任意多边形: 形状 18"/>
          <p:cNvSpPr/>
          <p:nvPr/>
        </p:nvSpPr>
        <p:spPr>
          <a:xfrm>
            <a:off x="474980" y="3528695"/>
            <a:ext cx="1097280" cy="821690"/>
          </a:xfrm>
          <a:custGeom>
            <a:avLst/>
            <a:gdLst>
              <a:gd name="connsiteX0" fmla="*/ 0 w 2024913"/>
              <a:gd name="connsiteY0" fmla="*/ 0 h 2024913"/>
              <a:gd name="connsiteX1" fmla="*/ 2024913 w 2024913"/>
              <a:gd name="connsiteY1" fmla="*/ 0 h 2024913"/>
              <a:gd name="connsiteX2" fmla="*/ 2024913 w 2024913"/>
              <a:gd name="connsiteY2" fmla="*/ 1091921 h 2024913"/>
              <a:gd name="connsiteX3" fmla="*/ 1106054 w 2024913"/>
              <a:gd name="connsiteY3" fmla="*/ 2024913 h 2024913"/>
              <a:gd name="connsiteX4" fmla="*/ 0 w 2024913"/>
              <a:gd name="connsiteY4" fmla="*/ 2024913 h 202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913" h="2024913">
                <a:moveTo>
                  <a:pt x="0" y="0"/>
                </a:moveTo>
                <a:lnTo>
                  <a:pt x="2024913" y="0"/>
                </a:lnTo>
                <a:lnTo>
                  <a:pt x="2024913" y="1091921"/>
                </a:lnTo>
                <a:lnTo>
                  <a:pt x="1106054" y="2024913"/>
                </a:lnTo>
                <a:lnTo>
                  <a:pt x="0" y="2024913"/>
                </a:lnTo>
                <a:close/>
              </a:path>
            </a:pathLst>
          </a:custGeom>
          <a:blipFill rotWithShape="1">
            <a:blip r:embed="rId6" cstate="print"/>
            <a:stretch>
              <a:fillRect l="-25172" r="-24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922020" y="3939540"/>
            <a:ext cx="650240" cy="530225"/>
          </a:xfrm>
          <a:prstGeom prst="line">
            <a:avLst/>
          </a:prstGeom>
          <a:ln w="28575">
            <a:solidFill>
              <a:srgbClr val="105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5"/>
          <p:cNvSpPr/>
          <p:nvPr/>
        </p:nvSpPr>
        <p:spPr>
          <a:xfrm>
            <a:off x="474980" y="5445760"/>
            <a:ext cx="1034415" cy="821055"/>
          </a:xfrm>
          <a:custGeom>
            <a:avLst/>
            <a:gdLst>
              <a:gd name="connsiteX0" fmla="*/ 0 w 2024913"/>
              <a:gd name="connsiteY0" fmla="*/ 0 h 2024913"/>
              <a:gd name="connsiteX1" fmla="*/ 2024913 w 2024913"/>
              <a:gd name="connsiteY1" fmla="*/ 0 h 2024913"/>
              <a:gd name="connsiteX2" fmla="*/ 2024913 w 2024913"/>
              <a:gd name="connsiteY2" fmla="*/ 1091921 h 2024913"/>
              <a:gd name="connsiteX3" fmla="*/ 1106054 w 2024913"/>
              <a:gd name="connsiteY3" fmla="*/ 2024913 h 2024913"/>
              <a:gd name="connsiteX4" fmla="*/ 0 w 2024913"/>
              <a:gd name="connsiteY4" fmla="*/ 2024913 h 202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913" h="2024913">
                <a:moveTo>
                  <a:pt x="0" y="0"/>
                </a:moveTo>
                <a:lnTo>
                  <a:pt x="2024913" y="0"/>
                </a:lnTo>
                <a:lnTo>
                  <a:pt x="2024913" y="1091921"/>
                </a:lnTo>
                <a:lnTo>
                  <a:pt x="1106054" y="2024913"/>
                </a:lnTo>
                <a:lnTo>
                  <a:pt x="0" y="2024913"/>
                </a:lnTo>
                <a:close/>
              </a:path>
            </a:pathLst>
          </a:custGeom>
          <a:blipFill rotWithShape="1">
            <a:blip r:embed="rId7" cstate="print"/>
            <a:stretch>
              <a:fillRect l="-25111" r="-2477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942340" y="5819140"/>
            <a:ext cx="629920" cy="610870"/>
          </a:xfrm>
          <a:prstGeom prst="line">
            <a:avLst/>
          </a:prstGeom>
          <a:ln w="28575">
            <a:solidFill>
              <a:srgbClr val="15A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 rot="16200000" flipV="1">
            <a:off x="4104266" y="-4462738"/>
            <a:ext cx="4010003" cy="12920903"/>
            <a:chOff x="12347" y="-5857"/>
            <a:chExt cx="6315" cy="20348"/>
          </a:xfrm>
        </p:grpSpPr>
        <p:grpSp>
          <p:nvGrpSpPr>
            <p:cNvPr id="2" name="组合 1"/>
            <p:cNvGrpSpPr>
              <a:grpSpLocks noChangeAspect="1"/>
            </p:cNvGrpSpPr>
            <p:nvPr/>
          </p:nvGrpSpPr>
          <p:grpSpPr>
            <a:xfrm>
              <a:off x="15743" y="549"/>
              <a:ext cx="509" cy="511"/>
              <a:chOff x="15284" y="7192"/>
              <a:chExt cx="2214" cy="2221"/>
            </a:xfrm>
          </p:grpSpPr>
          <p:sp>
            <p:nvSpPr>
              <p:cNvPr id="19" name="直角三角形 18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0" name="直角三角形 19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358" y="-88"/>
              <a:ext cx="2304" cy="9112"/>
              <a:chOff x="16358" y="-88"/>
              <a:chExt cx="2304" cy="9112"/>
            </a:xfrm>
          </p:grpSpPr>
          <p:sp>
            <p:nvSpPr>
              <p:cNvPr id="6" name="直角三角形 5"/>
              <p:cNvSpPr/>
              <p:nvPr/>
            </p:nvSpPr>
            <p:spPr>
              <a:xfrm flipH="1">
                <a:off x="16358" y="-88"/>
                <a:ext cx="2304" cy="2290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H="1" flipV="1">
                <a:off x="16358" y="2202"/>
                <a:ext cx="2304" cy="2290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flipH="1">
                <a:off x="16358" y="4444"/>
                <a:ext cx="2304" cy="2290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flipH="1" flipV="1">
                <a:off x="16358" y="6734"/>
                <a:ext cx="2304" cy="2290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3662" y="2390"/>
              <a:ext cx="4144" cy="4144"/>
              <a:chOff x="13662" y="2390"/>
              <a:chExt cx="4144" cy="4144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 rot="2700000">
                <a:off x="13662" y="2390"/>
                <a:ext cx="4144" cy="4144"/>
              </a:xfrm>
              <a:prstGeom prst="rect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1" name="矩形 10"/>
              <p:cNvSpPr>
                <a:spLocks noChangeAspect="1"/>
              </p:cNvSpPr>
              <p:nvPr/>
            </p:nvSpPr>
            <p:spPr>
              <a:xfrm rot="2700000">
                <a:off x="14188" y="2939"/>
                <a:ext cx="3044" cy="30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284" y="7175"/>
              <a:ext cx="2214" cy="2231"/>
              <a:chOff x="15284" y="7175"/>
              <a:chExt cx="2214" cy="2231"/>
            </a:xfrm>
          </p:grpSpPr>
          <p:sp>
            <p:nvSpPr>
              <p:cNvPr id="3" name="直角三角形 2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83D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6" name="直角三角形 15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374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14796" y="1222"/>
              <a:ext cx="657" cy="686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22" name="直角三角形 21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" name="直角三角形 3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13053" y="1692"/>
              <a:ext cx="1468" cy="1473"/>
              <a:chOff x="15284" y="7192"/>
              <a:chExt cx="2214" cy="2221"/>
            </a:xfrm>
          </p:grpSpPr>
          <p:sp>
            <p:nvSpPr>
              <p:cNvPr id="25" name="直角三角形 24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6" name="直角三角形 25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7" name="组合 26"/>
            <p:cNvGrpSpPr>
              <a:grpSpLocks noChangeAspect="1"/>
            </p:cNvGrpSpPr>
            <p:nvPr/>
          </p:nvGrpSpPr>
          <p:grpSpPr>
            <a:xfrm>
              <a:off x="12347" y="4841"/>
              <a:ext cx="1196" cy="1205"/>
              <a:chOff x="15284" y="7175"/>
              <a:chExt cx="2214" cy="2231"/>
            </a:xfrm>
          </p:grpSpPr>
          <p:sp>
            <p:nvSpPr>
              <p:cNvPr id="28" name="直角三角形 27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9" name="直角三角形 28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4763" y="6973"/>
              <a:ext cx="499" cy="521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31" name="直角三角形 30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2" name="直角三角形 31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12482" y="-5857"/>
              <a:ext cx="1084" cy="20348"/>
              <a:chOff x="20139" y="-12431"/>
              <a:chExt cx="2214" cy="41578"/>
            </a:xfrm>
            <a:solidFill>
              <a:srgbClr val="105A80"/>
            </a:solidFill>
          </p:grpSpPr>
          <p:sp>
            <p:nvSpPr>
              <p:cNvPr id="34" name="直角三角形 33"/>
              <p:cNvSpPr>
                <a:spLocks noChangeAspect="1"/>
              </p:cNvSpPr>
              <p:nvPr/>
            </p:nvSpPr>
            <p:spPr>
              <a:xfrm rot="8100000">
                <a:off x="20139" y="26933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5" name="直角三角形 34"/>
              <p:cNvSpPr>
                <a:spLocks noChangeAspect="1"/>
              </p:cNvSpPr>
              <p:nvPr/>
            </p:nvSpPr>
            <p:spPr>
              <a:xfrm rot="13500000" flipV="1">
                <a:off x="20139" y="-12431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4076790" y="4159686"/>
            <a:ext cx="408432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开发计划安排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14900" y="1560195"/>
            <a:ext cx="217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283D5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Medium" panose="020B0600000000000000" charset="-122"/>
              </a:rPr>
              <a:t>PART O2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rot="16200000" flipV="1">
            <a:off x="1851660" y="-918210"/>
            <a:ext cx="568325" cy="3321685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35" y="459105"/>
            <a:ext cx="7795260" cy="612140"/>
            <a:chOff x="-1" y="723"/>
            <a:chExt cx="12276" cy="964"/>
          </a:xfrm>
        </p:grpSpPr>
        <p:sp>
          <p:nvSpPr>
            <p:cNvPr id="6" name="任意多边形: 形状 5"/>
            <p:cNvSpPr/>
            <p:nvPr/>
          </p:nvSpPr>
          <p:spPr>
            <a:xfrm rot="16200000" flipV="1">
              <a:off x="115" y="607"/>
              <a:ext cx="895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68" y="768"/>
              <a:ext cx="3803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开发计划表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06" y="796"/>
              <a:ext cx="6469" cy="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graphicFrame>
        <p:nvGraphicFramePr>
          <p:cNvPr id="11" name="表格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4252680611"/>
              </p:ext>
            </p:extLst>
          </p:nvPr>
        </p:nvGraphicFramePr>
        <p:xfrm>
          <a:off x="330200" y="1393190"/>
          <a:ext cx="10577830" cy="508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3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任务详细说明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11月1日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完成本次任务的验收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11月2日-11月3日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团队答辩，进行总结分析，制定项目冲刺计划，再次强调项目规范，统一开发环境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11月4日-11月6日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进行开发相关技术的持续学习</a:t>
                      </a:r>
                    </a:p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11月7日-11月8日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UI设计组进行界面设计，测试组制定简略的大致测试计划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11月9日-11月13日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前端组开始进行界面的实现，后端组针对功能模块进行讨论研究，并实现各自负责的模块，同时进行数据库的设计。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11月14日-11月16日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各小组根据测试计划，进行各模块的初步单元测试，同时后端组集中讨论各模块组合的形式和注意点，进行集成测试。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11月17日-11月19日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前端交接界面，并进行进一步的完善；后端交接集成的项目，进行进一步的测试，进行前后端的交互，团队集中讨论测试，及进一步的完善。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11月20日-11月22日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进行项目的最后完善，发布项目的正式版本，撰写博客以及答辩ppt。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rot="16200000" flipV="1">
            <a:off x="1851660" y="-918210"/>
            <a:ext cx="568325" cy="3321685"/>
          </a:xfrm>
          <a:custGeom>
            <a:avLst/>
            <a:gdLst>
              <a:gd name="connsiteX0" fmla="*/ 1215429 w 1215429"/>
              <a:gd name="connsiteY0" fmla="*/ 607723 h 6130926"/>
              <a:gd name="connsiteX1" fmla="*/ 1215429 w 1215429"/>
              <a:gd name="connsiteY1" fmla="*/ 1506022 h 6130926"/>
              <a:gd name="connsiteX2" fmla="*/ 1215429 w 1215429"/>
              <a:gd name="connsiteY2" fmla="*/ 2535583 h 6130926"/>
              <a:gd name="connsiteX3" fmla="*/ 1215429 w 1215429"/>
              <a:gd name="connsiteY3" fmla="*/ 2535586 h 6130926"/>
              <a:gd name="connsiteX4" fmla="*/ 1215429 w 1215429"/>
              <a:gd name="connsiteY4" fmla="*/ 3304763 h 6130926"/>
              <a:gd name="connsiteX5" fmla="*/ 1215429 w 1215429"/>
              <a:gd name="connsiteY5" fmla="*/ 3433882 h 6130926"/>
              <a:gd name="connsiteX6" fmla="*/ 1215429 w 1215429"/>
              <a:gd name="connsiteY6" fmla="*/ 3433885 h 6130926"/>
              <a:gd name="connsiteX7" fmla="*/ 1215429 w 1215429"/>
              <a:gd name="connsiteY7" fmla="*/ 4203062 h 6130926"/>
              <a:gd name="connsiteX8" fmla="*/ 1215429 w 1215429"/>
              <a:gd name="connsiteY8" fmla="*/ 4569220 h 6130926"/>
              <a:gd name="connsiteX9" fmla="*/ 1215429 w 1215429"/>
              <a:gd name="connsiteY9" fmla="*/ 5467519 h 6130926"/>
              <a:gd name="connsiteX10" fmla="*/ 1168541 w 1215429"/>
              <a:gd name="connsiteY10" fmla="*/ 5420629 h 6130926"/>
              <a:gd name="connsiteX11" fmla="*/ 1168136 w 1215429"/>
              <a:gd name="connsiteY11" fmla="*/ 5420225 h 6130926"/>
              <a:gd name="connsiteX12" fmla="*/ 607715 w 1215429"/>
              <a:gd name="connsiteY12" fmla="*/ 4859796 h 6130926"/>
              <a:gd name="connsiteX13" fmla="*/ 47294 w 1215429"/>
              <a:gd name="connsiteY13" fmla="*/ 5420225 h 6130926"/>
              <a:gd name="connsiteX14" fmla="*/ 45688 w 1215429"/>
              <a:gd name="connsiteY14" fmla="*/ 5421829 h 6130926"/>
              <a:gd name="connsiteX15" fmla="*/ 1 w 1215429"/>
              <a:gd name="connsiteY15" fmla="*/ 5467519 h 6130926"/>
              <a:gd name="connsiteX16" fmla="*/ 1 w 1215429"/>
              <a:gd name="connsiteY16" fmla="*/ 6130925 h 6130926"/>
              <a:gd name="connsiteX17" fmla="*/ 0 w 1215429"/>
              <a:gd name="connsiteY17" fmla="*/ 6130926 h 6130926"/>
              <a:gd name="connsiteX18" fmla="*/ 0 w 1215429"/>
              <a:gd name="connsiteY18" fmla="*/ 5232627 h 6130926"/>
              <a:gd name="connsiteX19" fmla="*/ 0 w 1215429"/>
              <a:gd name="connsiteY19" fmla="*/ 5232627 h 6130926"/>
              <a:gd name="connsiteX20" fmla="*/ 0 w 1215429"/>
              <a:gd name="connsiteY20" fmla="*/ 4203062 h 6130926"/>
              <a:gd name="connsiteX21" fmla="*/ 0 w 1215429"/>
              <a:gd name="connsiteY21" fmla="*/ 4203063 h 6130926"/>
              <a:gd name="connsiteX22" fmla="*/ 0 w 1215429"/>
              <a:gd name="connsiteY22" fmla="*/ 3304764 h 6130926"/>
              <a:gd name="connsiteX23" fmla="*/ 0 w 1215429"/>
              <a:gd name="connsiteY23" fmla="*/ 3304764 h 6130926"/>
              <a:gd name="connsiteX24" fmla="*/ 1 w 1215429"/>
              <a:gd name="connsiteY24" fmla="*/ 607723 h 6130926"/>
              <a:gd name="connsiteX25" fmla="*/ 45688 w 1215429"/>
              <a:gd name="connsiteY25" fmla="*/ 562032 h 6130926"/>
              <a:gd name="connsiteX26" fmla="*/ 47294 w 1215429"/>
              <a:gd name="connsiteY26" fmla="*/ 560428 h 6130926"/>
              <a:gd name="connsiteX27" fmla="*/ 607716 w 1215429"/>
              <a:gd name="connsiteY27" fmla="*/ 0 h 6130926"/>
              <a:gd name="connsiteX28" fmla="*/ 1168137 w 1215429"/>
              <a:gd name="connsiteY28" fmla="*/ 560428 h 6130926"/>
              <a:gd name="connsiteX29" fmla="*/ 1168542 w 1215429"/>
              <a:gd name="connsiteY29" fmla="*/ 560833 h 613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5429" h="6130926">
                <a:moveTo>
                  <a:pt x="1215429" y="607723"/>
                </a:moveTo>
                <a:lnTo>
                  <a:pt x="1215429" y="1506022"/>
                </a:lnTo>
                <a:lnTo>
                  <a:pt x="1215429" y="2535583"/>
                </a:lnTo>
                <a:lnTo>
                  <a:pt x="1215429" y="2535586"/>
                </a:lnTo>
                <a:lnTo>
                  <a:pt x="1215429" y="3304763"/>
                </a:lnTo>
                <a:lnTo>
                  <a:pt x="1215429" y="3433882"/>
                </a:lnTo>
                <a:lnTo>
                  <a:pt x="1215429" y="3433885"/>
                </a:lnTo>
                <a:lnTo>
                  <a:pt x="1215429" y="4203062"/>
                </a:lnTo>
                <a:lnTo>
                  <a:pt x="1215429" y="4569220"/>
                </a:lnTo>
                <a:lnTo>
                  <a:pt x="1215429" y="5467519"/>
                </a:lnTo>
                <a:lnTo>
                  <a:pt x="1168541" y="5420629"/>
                </a:lnTo>
                <a:lnTo>
                  <a:pt x="1168136" y="5420225"/>
                </a:lnTo>
                <a:lnTo>
                  <a:pt x="607715" y="4859796"/>
                </a:lnTo>
                <a:lnTo>
                  <a:pt x="47294" y="5420225"/>
                </a:lnTo>
                <a:lnTo>
                  <a:pt x="45688" y="5421829"/>
                </a:lnTo>
                <a:lnTo>
                  <a:pt x="1" y="5467519"/>
                </a:lnTo>
                <a:lnTo>
                  <a:pt x="1" y="6130925"/>
                </a:lnTo>
                <a:lnTo>
                  <a:pt x="0" y="6130926"/>
                </a:lnTo>
                <a:lnTo>
                  <a:pt x="0" y="5232627"/>
                </a:lnTo>
                <a:lnTo>
                  <a:pt x="0" y="5232627"/>
                </a:lnTo>
                <a:lnTo>
                  <a:pt x="0" y="4203062"/>
                </a:lnTo>
                <a:lnTo>
                  <a:pt x="0" y="4203063"/>
                </a:lnTo>
                <a:lnTo>
                  <a:pt x="0" y="3304764"/>
                </a:lnTo>
                <a:lnTo>
                  <a:pt x="0" y="3304764"/>
                </a:lnTo>
                <a:cubicBezTo>
                  <a:pt x="0" y="2405750"/>
                  <a:pt x="1" y="1506736"/>
                  <a:pt x="1" y="607723"/>
                </a:cubicBezTo>
                <a:lnTo>
                  <a:pt x="45688" y="562032"/>
                </a:lnTo>
                <a:lnTo>
                  <a:pt x="47294" y="560428"/>
                </a:lnTo>
                <a:lnTo>
                  <a:pt x="607716" y="0"/>
                </a:lnTo>
                <a:lnTo>
                  <a:pt x="1168137" y="560428"/>
                </a:lnTo>
                <a:lnTo>
                  <a:pt x="1168542" y="560833"/>
                </a:lnTo>
                <a:close/>
              </a:path>
            </a:pathLst>
          </a:custGeom>
          <a:solidFill>
            <a:srgbClr val="E27934"/>
          </a:solidFill>
          <a:ln>
            <a:noFill/>
          </a:ln>
          <a:effectLst>
            <a:outerShdw blurRad="406400" dist="101600" dir="8100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思源黑体 CN Medium" panose="020B060000000000000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35" y="459105"/>
            <a:ext cx="7795260" cy="612140"/>
            <a:chOff x="-1" y="723"/>
            <a:chExt cx="12276" cy="964"/>
          </a:xfrm>
        </p:grpSpPr>
        <p:sp>
          <p:nvSpPr>
            <p:cNvPr id="6" name="任意多边形: 形状 5"/>
            <p:cNvSpPr/>
            <p:nvPr/>
          </p:nvSpPr>
          <p:spPr>
            <a:xfrm rot="16200000" flipV="1">
              <a:off x="115" y="607"/>
              <a:ext cx="895" cy="1126"/>
            </a:xfrm>
            <a:custGeom>
              <a:avLst/>
              <a:gdLst>
                <a:gd name="connsiteX0" fmla="*/ 568330 w 568330"/>
                <a:gd name="connsiteY0" fmla="*/ 714829 h 714830"/>
                <a:gd name="connsiteX1" fmla="*/ 568330 w 568330"/>
                <a:gd name="connsiteY1" fmla="*/ 704210 h 714830"/>
                <a:gd name="connsiteX2" fmla="*/ 568330 w 568330"/>
                <a:gd name="connsiteY2" fmla="*/ 284169 h 714830"/>
                <a:gd name="connsiteX3" fmla="*/ 546406 w 568330"/>
                <a:gd name="connsiteY3" fmla="*/ 262243 h 714830"/>
                <a:gd name="connsiteX4" fmla="*/ 546216 w 568330"/>
                <a:gd name="connsiteY4" fmla="*/ 262054 h 714830"/>
                <a:gd name="connsiteX5" fmla="*/ 284166 w 568330"/>
                <a:gd name="connsiteY5" fmla="*/ 0 h 714830"/>
                <a:gd name="connsiteX6" fmla="*/ 22114 w 568330"/>
                <a:gd name="connsiteY6" fmla="*/ 262054 h 714830"/>
                <a:gd name="connsiteX7" fmla="*/ 21364 w 568330"/>
                <a:gd name="connsiteY7" fmla="*/ 262804 h 714830"/>
                <a:gd name="connsiteX8" fmla="*/ 0 w 568330"/>
                <a:gd name="connsiteY8" fmla="*/ 284169 h 714830"/>
                <a:gd name="connsiteX9" fmla="*/ 0 w 568330"/>
                <a:gd name="connsiteY9" fmla="*/ 714830 h 71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330" h="714830">
                  <a:moveTo>
                    <a:pt x="568330" y="714829"/>
                  </a:moveTo>
                  <a:lnTo>
                    <a:pt x="568330" y="704210"/>
                  </a:lnTo>
                  <a:lnTo>
                    <a:pt x="568330" y="284169"/>
                  </a:lnTo>
                  <a:lnTo>
                    <a:pt x="546406" y="262243"/>
                  </a:lnTo>
                  <a:lnTo>
                    <a:pt x="546216" y="262054"/>
                  </a:lnTo>
                  <a:lnTo>
                    <a:pt x="284166" y="0"/>
                  </a:lnTo>
                  <a:lnTo>
                    <a:pt x="22114" y="262054"/>
                  </a:lnTo>
                  <a:lnTo>
                    <a:pt x="21364" y="262804"/>
                  </a:lnTo>
                  <a:lnTo>
                    <a:pt x="0" y="284169"/>
                  </a:lnTo>
                  <a:lnTo>
                    <a:pt x="0" y="714830"/>
                  </a:lnTo>
                  <a:close/>
                </a:path>
              </a:pathLst>
            </a:custGeom>
            <a:solidFill>
              <a:srgbClr val="15A0A2"/>
            </a:solidFill>
            <a:ln>
              <a:noFill/>
            </a:ln>
            <a:effectLst>
              <a:outerShdw blurRad="406400" dist="101600" dir="8100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思源黑体 CN Medium" panose="020B06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68" y="768"/>
              <a:ext cx="3803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i="1" spc="300" dirty="0">
                  <a:solidFill>
                    <a:schemeClr val="bg1"/>
                  </a:solidFill>
                  <a:effectLst>
                    <a:outerShdw blurRad="88900" dist="38100" dir="8100000" algn="tr" rotWithShape="0">
                      <a:prstClr val="black">
                        <a:alpha val="51000"/>
                      </a:prstClr>
                    </a:outerShdw>
                  </a:effectLst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思源黑体 CN Medium" panose="020B0600000000000000" charset="-122"/>
                </a:rPr>
                <a:t>开发分工表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06" y="796"/>
              <a:ext cx="6469" cy="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endParaRPr lang="en-US" altLang="zh-CN" sz="1200" i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方正俊黑简体" panose="02000000000000000000" pitchFamily="2" charset="-122"/>
                <a:cs typeface="Angsana New" panose="02020603050405020304" pitchFamily="18" charset="-34"/>
              </a:endParaRPr>
            </a:p>
          </p:txBody>
        </p:sp>
      </p:grp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2649691879"/>
              </p:ext>
            </p:extLst>
          </p:nvPr>
        </p:nvGraphicFramePr>
        <p:xfrm>
          <a:off x="819150" y="1299845"/>
          <a:ext cx="9157970" cy="44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预期开发计划分工安排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陈功贤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文档撰写人员，团队总负责人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陈友昆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前端开发主程序员，兼前端组负责人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李爱军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前端开发辅助程序员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徐美佳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前端开发辅助程序员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涂峥嵘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后端开发辅助程序员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贾懿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后端开发主程序员，兼后端组负责人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5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陆志阳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后端开发主程序员，兼后端组负责人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5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林生枝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后端开发辅助程序员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8836821"/>
                  </a:ext>
                </a:extLst>
              </a:tr>
              <a:tr h="414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洛桑平措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制定测试计划和测试规范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蔡智伟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美工，ui界面设计，给出设计图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40" name="Group 26"/>
          <p:cNvGrpSpPr/>
          <p:nvPr/>
        </p:nvGrpSpPr>
        <p:grpSpPr>
          <a:xfrm>
            <a:off x="11279172" y="2872442"/>
            <a:ext cx="556560" cy="556558"/>
            <a:chOff x="3432433" y="2138647"/>
            <a:chExt cx="1009214" cy="1009214"/>
          </a:xfrm>
        </p:grpSpPr>
        <p:grpSp>
          <p:nvGrpSpPr>
            <p:cNvPr id="41" name="组合 4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2" name="Oval 25"/>
            <p:cNvSpPr/>
            <p:nvPr/>
          </p:nvSpPr>
          <p:spPr>
            <a:xfrm>
              <a:off x="3724264" y="2430798"/>
              <a:ext cx="425552" cy="424911"/>
            </a:xfrm>
            <a:custGeom>
              <a:avLst/>
              <a:gdLst>
                <a:gd name="connsiteX0" fmla="*/ 374702 w 609191"/>
                <a:gd name="connsiteY0" fmla="*/ 366164 h 608274"/>
                <a:gd name="connsiteX1" fmla="*/ 520208 w 609191"/>
                <a:gd name="connsiteY1" fmla="*/ 366164 h 608274"/>
                <a:gd name="connsiteX2" fmla="*/ 520208 w 609191"/>
                <a:gd name="connsiteY2" fmla="*/ 403846 h 608274"/>
                <a:gd name="connsiteX3" fmla="*/ 374702 w 609191"/>
                <a:gd name="connsiteY3" fmla="*/ 403846 h 608274"/>
                <a:gd name="connsiteX4" fmla="*/ 88912 w 609191"/>
                <a:gd name="connsiteY4" fmla="*/ 366164 h 608274"/>
                <a:gd name="connsiteX5" fmla="*/ 234488 w 609191"/>
                <a:gd name="connsiteY5" fmla="*/ 366164 h 608274"/>
                <a:gd name="connsiteX6" fmla="*/ 234488 w 609191"/>
                <a:gd name="connsiteY6" fmla="*/ 403846 h 608274"/>
                <a:gd name="connsiteX7" fmla="*/ 88912 w 609191"/>
                <a:gd name="connsiteY7" fmla="*/ 403846 h 608274"/>
                <a:gd name="connsiteX8" fmla="*/ 374702 w 609191"/>
                <a:gd name="connsiteY8" fmla="*/ 274641 h 608274"/>
                <a:gd name="connsiteX9" fmla="*/ 520208 w 609191"/>
                <a:gd name="connsiteY9" fmla="*/ 274641 h 608274"/>
                <a:gd name="connsiteX10" fmla="*/ 520208 w 609191"/>
                <a:gd name="connsiteY10" fmla="*/ 312323 h 608274"/>
                <a:gd name="connsiteX11" fmla="*/ 374702 w 609191"/>
                <a:gd name="connsiteY11" fmla="*/ 312323 h 608274"/>
                <a:gd name="connsiteX12" fmla="*/ 88912 w 609191"/>
                <a:gd name="connsiteY12" fmla="*/ 274641 h 608274"/>
                <a:gd name="connsiteX13" fmla="*/ 234488 w 609191"/>
                <a:gd name="connsiteY13" fmla="*/ 274641 h 608274"/>
                <a:gd name="connsiteX14" fmla="*/ 234488 w 609191"/>
                <a:gd name="connsiteY14" fmla="*/ 312323 h 608274"/>
                <a:gd name="connsiteX15" fmla="*/ 88912 w 609191"/>
                <a:gd name="connsiteY15" fmla="*/ 312323 h 608274"/>
                <a:gd name="connsiteX16" fmla="*/ 88912 w 609191"/>
                <a:gd name="connsiteY16" fmla="*/ 183117 h 608274"/>
                <a:gd name="connsiteX17" fmla="*/ 234488 w 609191"/>
                <a:gd name="connsiteY17" fmla="*/ 183117 h 608274"/>
                <a:gd name="connsiteX18" fmla="*/ 234488 w 609191"/>
                <a:gd name="connsiteY18" fmla="*/ 220799 h 608274"/>
                <a:gd name="connsiteX19" fmla="*/ 88912 w 609191"/>
                <a:gd name="connsiteY19" fmla="*/ 220799 h 608274"/>
                <a:gd name="connsiteX20" fmla="*/ 374702 w 609191"/>
                <a:gd name="connsiteY20" fmla="*/ 183117 h 608274"/>
                <a:gd name="connsiteX21" fmla="*/ 520208 w 609191"/>
                <a:gd name="connsiteY21" fmla="*/ 183117 h 608274"/>
                <a:gd name="connsiteX22" fmla="*/ 520208 w 609191"/>
                <a:gd name="connsiteY22" fmla="*/ 220799 h 608274"/>
                <a:gd name="connsiteX23" fmla="*/ 374702 w 609191"/>
                <a:gd name="connsiteY23" fmla="*/ 220799 h 608274"/>
                <a:gd name="connsiteX24" fmla="*/ 323389 w 609191"/>
                <a:gd name="connsiteY24" fmla="*/ 129142 h 608274"/>
                <a:gd name="connsiteX25" fmla="*/ 323389 w 609191"/>
                <a:gd name="connsiteY25" fmla="*/ 570651 h 608274"/>
                <a:gd name="connsiteX26" fmla="*/ 428610 w 609191"/>
                <a:gd name="connsiteY26" fmla="*/ 570651 h 608274"/>
                <a:gd name="connsiteX27" fmla="*/ 428610 w 609191"/>
                <a:gd name="connsiteY27" fmla="*/ 502741 h 608274"/>
                <a:gd name="connsiteX28" fmla="*/ 466290 w 609191"/>
                <a:gd name="connsiteY28" fmla="*/ 502741 h 608274"/>
                <a:gd name="connsiteX29" fmla="*/ 466290 w 609191"/>
                <a:gd name="connsiteY29" fmla="*/ 570651 h 608274"/>
                <a:gd name="connsiteX30" fmla="*/ 571511 w 609191"/>
                <a:gd name="connsiteY30" fmla="*/ 570651 h 608274"/>
                <a:gd name="connsiteX31" fmla="*/ 571511 w 609191"/>
                <a:gd name="connsiteY31" fmla="*/ 129142 h 608274"/>
                <a:gd name="connsiteX32" fmla="*/ 88912 w 609191"/>
                <a:gd name="connsiteY32" fmla="*/ 91523 h 608274"/>
                <a:gd name="connsiteX33" fmla="*/ 234488 w 609191"/>
                <a:gd name="connsiteY33" fmla="*/ 91523 h 608274"/>
                <a:gd name="connsiteX34" fmla="*/ 234488 w 609191"/>
                <a:gd name="connsiteY34" fmla="*/ 129134 h 608274"/>
                <a:gd name="connsiteX35" fmla="*/ 88912 w 609191"/>
                <a:gd name="connsiteY35" fmla="*/ 129134 h 608274"/>
                <a:gd name="connsiteX36" fmla="*/ 37680 w 609191"/>
                <a:gd name="connsiteY36" fmla="*/ 37623 h 608274"/>
                <a:gd name="connsiteX37" fmla="*/ 37680 w 609191"/>
                <a:gd name="connsiteY37" fmla="*/ 570651 h 608274"/>
                <a:gd name="connsiteX38" fmla="*/ 142902 w 609191"/>
                <a:gd name="connsiteY38" fmla="*/ 570651 h 608274"/>
                <a:gd name="connsiteX39" fmla="*/ 142902 w 609191"/>
                <a:gd name="connsiteY39" fmla="*/ 502741 h 608274"/>
                <a:gd name="connsiteX40" fmla="*/ 180582 w 609191"/>
                <a:gd name="connsiteY40" fmla="*/ 502741 h 608274"/>
                <a:gd name="connsiteX41" fmla="*/ 180582 w 609191"/>
                <a:gd name="connsiteY41" fmla="*/ 570651 h 608274"/>
                <a:gd name="connsiteX42" fmla="*/ 285709 w 609191"/>
                <a:gd name="connsiteY42" fmla="*/ 570651 h 608274"/>
                <a:gd name="connsiteX43" fmla="*/ 285709 w 609191"/>
                <a:gd name="connsiteY43" fmla="*/ 37623 h 608274"/>
                <a:gd name="connsiteX44" fmla="*/ 0 w 609191"/>
                <a:gd name="connsiteY44" fmla="*/ 0 h 608274"/>
                <a:gd name="connsiteX45" fmla="*/ 323389 w 609191"/>
                <a:gd name="connsiteY45" fmla="*/ 0 h 608274"/>
                <a:gd name="connsiteX46" fmla="*/ 323389 w 609191"/>
                <a:gd name="connsiteY46" fmla="*/ 91519 h 608274"/>
                <a:gd name="connsiteX47" fmla="*/ 609191 w 609191"/>
                <a:gd name="connsiteY47" fmla="*/ 91519 h 608274"/>
                <a:gd name="connsiteX48" fmla="*/ 609191 w 609191"/>
                <a:gd name="connsiteY48" fmla="*/ 608274 h 608274"/>
                <a:gd name="connsiteX49" fmla="*/ 0 w 609191"/>
                <a:gd name="connsiteY49" fmla="*/ 608274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191" h="608274">
                  <a:moveTo>
                    <a:pt x="374702" y="366164"/>
                  </a:moveTo>
                  <a:lnTo>
                    <a:pt x="520208" y="366164"/>
                  </a:lnTo>
                  <a:lnTo>
                    <a:pt x="520208" y="403846"/>
                  </a:lnTo>
                  <a:lnTo>
                    <a:pt x="374702" y="403846"/>
                  </a:lnTo>
                  <a:close/>
                  <a:moveTo>
                    <a:pt x="88912" y="366164"/>
                  </a:moveTo>
                  <a:lnTo>
                    <a:pt x="234488" y="366164"/>
                  </a:lnTo>
                  <a:lnTo>
                    <a:pt x="234488" y="403846"/>
                  </a:lnTo>
                  <a:lnTo>
                    <a:pt x="88912" y="403846"/>
                  </a:lnTo>
                  <a:close/>
                  <a:moveTo>
                    <a:pt x="374702" y="274641"/>
                  </a:moveTo>
                  <a:lnTo>
                    <a:pt x="520208" y="274641"/>
                  </a:lnTo>
                  <a:lnTo>
                    <a:pt x="520208" y="312323"/>
                  </a:lnTo>
                  <a:lnTo>
                    <a:pt x="374702" y="312323"/>
                  </a:lnTo>
                  <a:close/>
                  <a:moveTo>
                    <a:pt x="88912" y="274641"/>
                  </a:moveTo>
                  <a:lnTo>
                    <a:pt x="234488" y="274641"/>
                  </a:lnTo>
                  <a:lnTo>
                    <a:pt x="234488" y="312323"/>
                  </a:lnTo>
                  <a:lnTo>
                    <a:pt x="88912" y="312323"/>
                  </a:lnTo>
                  <a:close/>
                  <a:moveTo>
                    <a:pt x="88912" y="183117"/>
                  </a:moveTo>
                  <a:lnTo>
                    <a:pt x="234488" y="183117"/>
                  </a:lnTo>
                  <a:lnTo>
                    <a:pt x="234488" y="220799"/>
                  </a:lnTo>
                  <a:lnTo>
                    <a:pt x="88912" y="220799"/>
                  </a:lnTo>
                  <a:close/>
                  <a:moveTo>
                    <a:pt x="374702" y="183117"/>
                  </a:moveTo>
                  <a:lnTo>
                    <a:pt x="520208" y="183117"/>
                  </a:lnTo>
                  <a:lnTo>
                    <a:pt x="520208" y="220799"/>
                  </a:lnTo>
                  <a:lnTo>
                    <a:pt x="374702" y="220799"/>
                  </a:lnTo>
                  <a:close/>
                  <a:moveTo>
                    <a:pt x="323389" y="129142"/>
                  </a:moveTo>
                  <a:lnTo>
                    <a:pt x="323389" y="570651"/>
                  </a:lnTo>
                  <a:lnTo>
                    <a:pt x="428610" y="570651"/>
                  </a:lnTo>
                  <a:lnTo>
                    <a:pt x="428610" y="502741"/>
                  </a:lnTo>
                  <a:lnTo>
                    <a:pt x="466290" y="502741"/>
                  </a:lnTo>
                  <a:lnTo>
                    <a:pt x="466290" y="570651"/>
                  </a:lnTo>
                  <a:lnTo>
                    <a:pt x="571511" y="570651"/>
                  </a:lnTo>
                  <a:lnTo>
                    <a:pt x="571511" y="129142"/>
                  </a:lnTo>
                  <a:close/>
                  <a:moveTo>
                    <a:pt x="88912" y="91523"/>
                  </a:moveTo>
                  <a:lnTo>
                    <a:pt x="234488" y="91523"/>
                  </a:lnTo>
                  <a:lnTo>
                    <a:pt x="234488" y="129134"/>
                  </a:lnTo>
                  <a:lnTo>
                    <a:pt x="88912" y="129134"/>
                  </a:lnTo>
                  <a:close/>
                  <a:moveTo>
                    <a:pt x="37680" y="37623"/>
                  </a:moveTo>
                  <a:lnTo>
                    <a:pt x="37680" y="570651"/>
                  </a:lnTo>
                  <a:lnTo>
                    <a:pt x="142902" y="570651"/>
                  </a:lnTo>
                  <a:lnTo>
                    <a:pt x="142902" y="502741"/>
                  </a:lnTo>
                  <a:lnTo>
                    <a:pt x="180582" y="502741"/>
                  </a:lnTo>
                  <a:lnTo>
                    <a:pt x="180582" y="570651"/>
                  </a:lnTo>
                  <a:lnTo>
                    <a:pt x="285709" y="570651"/>
                  </a:lnTo>
                  <a:lnTo>
                    <a:pt x="285709" y="37623"/>
                  </a:lnTo>
                  <a:close/>
                  <a:moveTo>
                    <a:pt x="0" y="0"/>
                  </a:moveTo>
                  <a:lnTo>
                    <a:pt x="323389" y="0"/>
                  </a:lnTo>
                  <a:lnTo>
                    <a:pt x="323389" y="91519"/>
                  </a:lnTo>
                  <a:lnTo>
                    <a:pt x="609191" y="91519"/>
                  </a:lnTo>
                  <a:lnTo>
                    <a:pt x="609191" y="608274"/>
                  </a:lnTo>
                  <a:lnTo>
                    <a:pt x="0" y="608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45" name="Group 27"/>
          <p:cNvGrpSpPr/>
          <p:nvPr/>
        </p:nvGrpSpPr>
        <p:grpSpPr>
          <a:xfrm>
            <a:off x="11279172" y="4270337"/>
            <a:ext cx="556560" cy="556558"/>
            <a:chOff x="3432433" y="2138647"/>
            <a:chExt cx="1009214" cy="1009214"/>
          </a:xfrm>
        </p:grpSpPr>
        <p:grpSp>
          <p:nvGrpSpPr>
            <p:cNvPr id="46" name="组合 45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47" name="Oval 29"/>
            <p:cNvSpPr/>
            <p:nvPr/>
          </p:nvSpPr>
          <p:spPr>
            <a:xfrm>
              <a:off x="3739929" y="2430478"/>
              <a:ext cx="394220" cy="425552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11281862" y="5506746"/>
            <a:ext cx="556260" cy="511175"/>
            <a:chOff x="3432433" y="2138647"/>
            <a:chExt cx="1009214" cy="1009214"/>
          </a:xfrm>
        </p:grpSpPr>
        <p:grpSp>
          <p:nvGrpSpPr>
            <p:cNvPr id="51" name="组合 50"/>
            <p:cNvGrpSpPr/>
            <p:nvPr/>
          </p:nvGrpSpPr>
          <p:grpSpPr>
            <a:xfrm>
              <a:off x="3432433" y="2138647"/>
              <a:ext cx="1009214" cy="1009214"/>
              <a:chOff x="2062530" y="1949729"/>
              <a:chExt cx="2043684" cy="20436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062530" y="1949729"/>
                <a:ext cx="2043684" cy="2043684"/>
              </a:xfrm>
              <a:prstGeom prst="ellipse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31655" y="2118854"/>
                <a:ext cx="1705434" cy="17054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52" name="Oval 35"/>
            <p:cNvSpPr/>
            <p:nvPr/>
          </p:nvSpPr>
          <p:spPr>
            <a:xfrm>
              <a:off x="3722684" y="2430478"/>
              <a:ext cx="419495" cy="42555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E27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 rot="16200000" flipV="1">
            <a:off x="4104266" y="-4462738"/>
            <a:ext cx="4010003" cy="12920903"/>
            <a:chOff x="12347" y="-5857"/>
            <a:chExt cx="6315" cy="20348"/>
          </a:xfrm>
        </p:grpSpPr>
        <p:grpSp>
          <p:nvGrpSpPr>
            <p:cNvPr id="2" name="组合 1"/>
            <p:cNvGrpSpPr>
              <a:grpSpLocks noChangeAspect="1"/>
            </p:cNvGrpSpPr>
            <p:nvPr/>
          </p:nvGrpSpPr>
          <p:grpSpPr>
            <a:xfrm>
              <a:off x="15743" y="549"/>
              <a:ext cx="509" cy="511"/>
              <a:chOff x="15284" y="7192"/>
              <a:chExt cx="2214" cy="2221"/>
            </a:xfrm>
          </p:grpSpPr>
          <p:sp>
            <p:nvSpPr>
              <p:cNvPr id="19" name="直角三角形 18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0" name="直角三角形 19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358" y="-88"/>
              <a:ext cx="2304" cy="9112"/>
              <a:chOff x="16358" y="-88"/>
              <a:chExt cx="2304" cy="9112"/>
            </a:xfrm>
          </p:grpSpPr>
          <p:sp>
            <p:nvSpPr>
              <p:cNvPr id="6" name="直角三角形 5"/>
              <p:cNvSpPr/>
              <p:nvPr/>
            </p:nvSpPr>
            <p:spPr>
              <a:xfrm flipH="1">
                <a:off x="16358" y="-88"/>
                <a:ext cx="2304" cy="2290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H="1" flipV="1">
                <a:off x="16358" y="2202"/>
                <a:ext cx="2304" cy="2290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flipH="1">
                <a:off x="16358" y="4444"/>
                <a:ext cx="2304" cy="2290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flipH="1" flipV="1">
                <a:off x="16358" y="6734"/>
                <a:ext cx="2304" cy="2290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3662" y="2390"/>
              <a:ext cx="4144" cy="4144"/>
              <a:chOff x="13662" y="2390"/>
              <a:chExt cx="4144" cy="4144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 rot="2700000">
                <a:off x="13662" y="2390"/>
                <a:ext cx="4144" cy="4144"/>
              </a:xfrm>
              <a:prstGeom prst="rect">
                <a:avLst/>
              </a:prstGeom>
              <a:solidFill>
                <a:srgbClr val="E27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1" name="矩形 10"/>
              <p:cNvSpPr>
                <a:spLocks noChangeAspect="1"/>
              </p:cNvSpPr>
              <p:nvPr/>
            </p:nvSpPr>
            <p:spPr>
              <a:xfrm rot="2700000">
                <a:off x="14188" y="2939"/>
                <a:ext cx="3044" cy="30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284" y="7175"/>
              <a:ext cx="2214" cy="2231"/>
              <a:chOff x="15284" y="7175"/>
              <a:chExt cx="2214" cy="2231"/>
            </a:xfrm>
          </p:grpSpPr>
          <p:sp>
            <p:nvSpPr>
              <p:cNvPr id="3" name="直角三角形 2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83D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16" name="直角三角形 15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374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14796" y="1222"/>
              <a:ext cx="657" cy="686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22" name="直角三角形 21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4" name="直角三角形 3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13053" y="1692"/>
              <a:ext cx="1468" cy="1473"/>
              <a:chOff x="15284" y="7192"/>
              <a:chExt cx="2214" cy="2221"/>
            </a:xfrm>
          </p:grpSpPr>
          <p:sp>
            <p:nvSpPr>
              <p:cNvPr id="25" name="直角三角形 24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E24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6" name="直角三角形 25"/>
              <p:cNvSpPr>
                <a:spLocks noChangeAspect="1"/>
              </p:cNvSpPr>
              <p:nvPr/>
            </p:nvSpPr>
            <p:spPr>
              <a:xfrm rot="13500000" flipV="1">
                <a:off x="15284" y="7199"/>
                <a:ext cx="2214" cy="2214"/>
              </a:xfrm>
              <a:prstGeom prst="rtTriangle">
                <a:avLst/>
              </a:prstGeom>
              <a:solidFill>
                <a:srgbClr val="CF4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27" name="组合 26"/>
            <p:cNvGrpSpPr>
              <a:grpSpLocks noChangeAspect="1"/>
            </p:cNvGrpSpPr>
            <p:nvPr/>
          </p:nvGrpSpPr>
          <p:grpSpPr>
            <a:xfrm>
              <a:off x="12347" y="4841"/>
              <a:ext cx="1196" cy="1205"/>
              <a:chOff x="15284" y="7175"/>
              <a:chExt cx="2214" cy="2231"/>
            </a:xfrm>
          </p:grpSpPr>
          <p:sp>
            <p:nvSpPr>
              <p:cNvPr id="28" name="直角三角形 27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solidFill>
                <a:srgbClr val="27B5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29" name="直角三角形 28"/>
              <p:cNvSpPr>
                <a:spLocks noChangeAspect="1"/>
              </p:cNvSpPr>
              <p:nvPr/>
            </p:nvSpPr>
            <p:spPr>
              <a:xfrm rot="13500000" flipV="1">
                <a:off x="15284" y="7175"/>
                <a:ext cx="2214" cy="2214"/>
              </a:xfrm>
              <a:prstGeom prst="rtTriangle">
                <a:avLst/>
              </a:prstGeom>
              <a:solidFill>
                <a:srgbClr val="15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4763" y="6973"/>
              <a:ext cx="499" cy="521"/>
              <a:chOff x="15284" y="7095"/>
              <a:chExt cx="2214" cy="2311"/>
            </a:xfrm>
            <a:solidFill>
              <a:srgbClr val="E27934"/>
            </a:solidFill>
          </p:grpSpPr>
          <p:sp>
            <p:nvSpPr>
              <p:cNvPr id="31" name="直角三角形 30"/>
              <p:cNvSpPr>
                <a:spLocks noChangeAspect="1"/>
              </p:cNvSpPr>
              <p:nvPr/>
            </p:nvSpPr>
            <p:spPr>
              <a:xfrm rot="8100000">
                <a:off x="15284" y="7192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2" name="直角三角形 31"/>
              <p:cNvSpPr>
                <a:spLocks noChangeAspect="1"/>
              </p:cNvSpPr>
              <p:nvPr/>
            </p:nvSpPr>
            <p:spPr>
              <a:xfrm rot="13500000" flipV="1">
                <a:off x="15284" y="7095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12482" y="-5857"/>
              <a:ext cx="1084" cy="20348"/>
              <a:chOff x="20139" y="-12431"/>
              <a:chExt cx="2214" cy="41578"/>
            </a:xfrm>
            <a:solidFill>
              <a:srgbClr val="105A80"/>
            </a:solidFill>
          </p:grpSpPr>
          <p:sp>
            <p:nvSpPr>
              <p:cNvPr id="34" name="直角三角形 33"/>
              <p:cNvSpPr>
                <a:spLocks noChangeAspect="1"/>
              </p:cNvSpPr>
              <p:nvPr/>
            </p:nvSpPr>
            <p:spPr>
              <a:xfrm rot="8100000">
                <a:off x="20139" y="26933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5" name="直角三角形 34"/>
              <p:cNvSpPr>
                <a:spLocks noChangeAspect="1"/>
              </p:cNvSpPr>
              <p:nvPr/>
            </p:nvSpPr>
            <p:spPr>
              <a:xfrm rot="13500000" flipV="1">
                <a:off x="20139" y="-12431"/>
                <a:ext cx="2214" cy="221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3975825" y="4282241"/>
            <a:ext cx="410881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38100" dir="8100000" algn="tr" rotWithShape="0">
                    <a:prstClr val="black">
                      <a:alpha val="51000"/>
                    </a:prst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Medium" panose="020B0600000000000000" charset="-122"/>
              </a:rPr>
              <a:t>答辩问题回答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14900" y="1560195"/>
            <a:ext cx="217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283D5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Medium" panose="020B0600000000000000" charset="-122"/>
              </a:rPr>
              <a:t>PART O3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645A50E2-665A-49BF-B259-E1AA1784973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9月作品\01"/>
  <p:tag name="ISPRING_FIRST_PUBLISH" val="1"/>
  <p:tag name="ISPRING_PRESENTATION_TITLE" val="彩色工作汇报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6735ca-bb80-41cb-af08-15a4f87677f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b0bd3d-de83-4d83-8417-c5e47b668b4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447514-0c6b-48b9-9d3b-d4e4720a813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a04cb4-8805-4de7-898e-5a8065963e7a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2c466c6-b051-4168-854a-5cb183ae9e9d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0b525aa-1fe5-4f84-8333-863d905ee9da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48887b0-703f-4068-a656-44adbe56bd2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9511a6-cd1b-45e6-9017-9c7ffe3f98b5}"/>
</p:tagLst>
</file>

<file path=ppt/theme/theme1.xml><?xml version="1.0" encoding="utf-8"?>
<a:theme xmlns:a="http://schemas.openxmlformats.org/drawingml/2006/main" name="Office 主题​​">
  <a:themeElements>
    <a:clrScheme name="自定义 2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4341"/>
      </a:accent1>
      <a:accent2>
        <a:srgbClr val="0DC8DB"/>
      </a:accent2>
      <a:accent3>
        <a:srgbClr val="505069"/>
      </a:accent3>
      <a:accent4>
        <a:srgbClr val="F94341"/>
      </a:accent4>
      <a:accent5>
        <a:srgbClr val="0DC8DB"/>
      </a:accent5>
      <a:accent6>
        <a:srgbClr val="505069"/>
      </a:accent6>
      <a:hlink>
        <a:srgbClr val="F94341"/>
      </a:hlink>
      <a:folHlink>
        <a:srgbClr val="0DC8DB"/>
      </a:folHlink>
    </a:clrScheme>
    <a:fontScheme name="自定义 2">
      <a:majorFont>
        <a:latin typeface="Humanst521 BT"/>
        <a:ea typeface="字魂59号-创粗黑"/>
        <a:cs typeface=""/>
      </a:majorFont>
      <a:minorFont>
        <a:latin typeface="Humanst521 BT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思源黑体 CN Medium"/>
        <a:font script="Hebr" typeface="思源黑体 CN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思源黑体 CN Medium"/>
        <a:font script="Hebr" typeface="思源黑体 CN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2314</Words>
  <Application>Microsoft Office PowerPoint</Application>
  <PresentationFormat>自定义</PresentationFormat>
  <Paragraphs>222</Paragraphs>
  <Slides>27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主题​​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彩色工作汇报</dc:title>
  <dc:creator>逆流的小鱼</dc:creator>
  <cp:lastModifiedBy>admin</cp:lastModifiedBy>
  <cp:revision>92</cp:revision>
  <dcterms:created xsi:type="dcterms:W3CDTF">2019-06-26T07:14:00Z</dcterms:created>
  <dcterms:modified xsi:type="dcterms:W3CDTF">2019-11-02T00:18:04Z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