
<file path=[Content_Types].xml><?xml version="1.0" encoding="utf-8"?>
<Types xmlns="http://schemas.openxmlformats.org/package/2006/content-types">
  <Default Extension="xml" ContentType="application/xml"/>
  <Default Extension="svg" ContentType="image/svg+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94" r:id="rId3"/>
    <p:sldId id="299" r:id="rId4"/>
    <p:sldId id="297" r:id="rId5"/>
    <p:sldId id="298" r:id="rId6"/>
    <p:sldId id="308" r:id="rId7"/>
    <p:sldId id="306" r:id="rId8"/>
    <p:sldId id="296" r:id="rId9"/>
    <p:sldId id="341" r:id="rId10"/>
    <p:sldId id="295" r:id="rId11"/>
    <p:sldId id="317" r:id="rId12"/>
    <p:sldId id="288" r:id="rId13"/>
    <p:sldId id="342" r:id="rId14"/>
    <p:sldId id="344" r:id="rId15"/>
    <p:sldId id="333" r:id="rId16"/>
    <p:sldId id="334" r:id="rId17"/>
    <p:sldId id="286" r:id="rId18"/>
    <p:sldId id="345" r:id="rId19"/>
    <p:sldId id="304" r:id="rId20"/>
    <p:sldId id="336" r:id="rId21"/>
    <p:sldId id="326" r:id="rId22"/>
    <p:sldId id="330" r:id="rId23"/>
    <p:sldId id="318" r:id="rId24"/>
    <p:sldId id="305" r:id="rId25"/>
    <p:sldId id="327" r:id="rId26"/>
    <p:sldId id="312" r:id="rId27"/>
    <p:sldId id="338" r:id="rId28"/>
    <p:sldId id="321" r:id="rId29"/>
    <p:sldId id="313" r:id="rId30"/>
    <p:sldId id="343" r:id="rId31"/>
    <p:sldId id="322" r:id="rId32"/>
    <p:sldId id="328" r:id="rId33"/>
    <p:sldId id="325" r:id="rId34"/>
    <p:sldId id="332" r:id="rId35"/>
    <p:sldId id="314" r:id="rId36"/>
    <p:sldId id="315" r:id="rId37"/>
    <p:sldId id="279" r:id="rId38"/>
    <p:sldId id="340" r:id="rId39"/>
    <p:sldId id="33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é Carrusca" initials="A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55"/>
    <a:srgbClr val="80BFB7"/>
    <a:srgbClr val="57A7B5"/>
    <a:srgbClr val="B71C1C"/>
    <a:srgbClr val="3A81BA"/>
    <a:srgbClr val="D89F39"/>
    <a:srgbClr val="8BAB42"/>
    <a:srgbClr val="0D47A1"/>
    <a:srgbClr val="0B87A1"/>
    <a:srgbClr val="A3A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188CCEA-0CB0-4CA2-AAAF-CAD87595648A}">
  <a:tblStyle styleId="{A188CCEA-0CB0-4CA2-AAAF-CAD87595648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Estilo Claro 1 - Destaqu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78251" autoAdjust="0"/>
  </p:normalViewPr>
  <p:slideViewPr>
    <p:cSldViewPr snapToGrid="0">
      <p:cViewPr varScale="1">
        <p:scale>
          <a:sx n="161" d="100"/>
          <a:sy n="161" d="100"/>
        </p:scale>
        <p:origin x="-832" y="-112"/>
      </p:cViewPr>
      <p:guideLst>
        <p:guide orient="horz" pos="1620"/>
        <p:guide pos="2880"/>
      </p:guideLst>
    </p:cSldViewPr>
  </p:slideViewPr>
  <p:notesTextViewPr>
    <p:cViewPr>
      <p:scale>
        <a:sx n="100" d="100"/>
        <a:sy n="100"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4" Type="http://schemas.microsoft.com/office/2011/relationships/chartColorStyle" Target="colors2.xml"/><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04739946947"/>
          <c:y val="0.0634031443168026"/>
          <c:w val="0.538756693789627"/>
          <c:h val="0.839459200090322"/>
        </c:manualLayout>
      </c:layout>
      <c:barChart>
        <c:barDir val="col"/>
        <c:grouping val="clustered"/>
        <c:varyColors val="0"/>
        <c:ser>
          <c:idx val="0"/>
          <c:order val="0"/>
          <c:tx>
            <c:strRef>
              <c:f>Folha1!$B$1</c:f>
              <c:strCache>
                <c:ptCount val="1"/>
                <c:pt idx="0">
                  <c:v>Tempo de resposta (média)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Sem replicação</c:v>
                </c:pt>
                <c:pt idx="1">
                  <c:v>Com replicação (cloud)</c:v>
                </c:pt>
              </c:strCache>
            </c:strRef>
          </c:cat>
          <c:val>
            <c:numRef>
              <c:f>Folha1!$B$2:$B$3</c:f>
              <c:numCache>
                <c:formatCode>General</c:formatCode>
                <c:ptCount val="2"/>
                <c:pt idx="0">
                  <c:v>9.200000000000001</c:v>
                </c:pt>
                <c:pt idx="1">
                  <c:v>2.6</c:v>
                </c:pt>
              </c:numCache>
            </c:numRef>
          </c:val>
          <c:extLst xmlns:c16r2="http://schemas.microsoft.com/office/drawing/2015/06/chart">
            <c:ext xmlns:c16="http://schemas.microsoft.com/office/drawing/2014/chart" uri="{C3380CC4-5D6E-409C-BE32-E72D297353CC}">
              <c16:uniqueId val="{00000000-C2B8-437B-A884-7E72EB52B84A}"/>
            </c:ext>
          </c:extLst>
        </c:ser>
        <c:ser>
          <c:idx val="1"/>
          <c:order val="1"/>
          <c:tx>
            <c:strRef>
              <c:f>Folha1!$C$1</c:f>
              <c:strCache>
                <c:ptCount val="1"/>
                <c:pt idx="0">
                  <c:v>Tempo de resposta (máximo)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Sem replicação</c:v>
                </c:pt>
                <c:pt idx="1">
                  <c:v>Com replicação (cloud)</c:v>
                </c:pt>
              </c:strCache>
            </c:strRef>
          </c:cat>
          <c:val>
            <c:numRef>
              <c:f>Folha1!$C$2:$C$3</c:f>
              <c:numCache>
                <c:formatCode>General</c:formatCode>
                <c:ptCount val="2"/>
                <c:pt idx="0">
                  <c:v>57.4</c:v>
                </c:pt>
                <c:pt idx="1">
                  <c:v>27.9</c:v>
                </c:pt>
              </c:numCache>
            </c:numRef>
          </c:val>
          <c:extLst xmlns:c16r2="http://schemas.microsoft.com/office/drawing/2015/06/chart">
            <c:ext xmlns:c16="http://schemas.microsoft.com/office/drawing/2014/chart" uri="{C3380CC4-5D6E-409C-BE32-E72D297353CC}">
              <c16:uniqueId val="{00000001-C2B8-437B-A884-7E72EB52B84A}"/>
            </c:ext>
          </c:extLst>
        </c:ser>
        <c:ser>
          <c:idx val="2"/>
          <c:order val="2"/>
          <c:tx>
            <c:strRef>
              <c:f>Folha1!$D$1</c:f>
              <c:strCache>
                <c:ptCount val="1"/>
                <c:pt idx="0">
                  <c:v>Duração do grupo (média)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Sem replicação</c:v>
                </c:pt>
                <c:pt idx="1">
                  <c:v>Com replicação (cloud)</c:v>
                </c:pt>
              </c:strCache>
            </c:strRef>
          </c:cat>
          <c:val>
            <c:numRef>
              <c:f>Folha1!$D$2:$D$3</c:f>
              <c:numCache>
                <c:formatCode>General</c:formatCode>
                <c:ptCount val="2"/>
                <c:pt idx="0">
                  <c:v>31.7</c:v>
                </c:pt>
                <c:pt idx="1">
                  <c:v>11.6</c:v>
                </c:pt>
              </c:numCache>
            </c:numRef>
          </c:val>
          <c:extLst xmlns:c16r2="http://schemas.microsoft.com/office/drawing/2015/06/chart">
            <c:ext xmlns:c16="http://schemas.microsoft.com/office/drawing/2014/chart" uri="{C3380CC4-5D6E-409C-BE32-E72D297353CC}">
              <c16:uniqueId val="{00000002-C2B8-437B-A884-7E72EB52B84A}"/>
            </c:ext>
          </c:extLst>
        </c:ser>
        <c:ser>
          <c:idx val="3"/>
          <c:order val="3"/>
          <c:tx>
            <c:strRef>
              <c:f>Folha1!$E$1</c:f>
              <c:strCache>
                <c:ptCount val="1"/>
                <c:pt idx="0">
                  <c:v>Duração do grupo (máximo)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Sem replicação</c:v>
                </c:pt>
                <c:pt idx="1">
                  <c:v>Com replicação (cloud)</c:v>
                </c:pt>
              </c:strCache>
            </c:strRef>
          </c:cat>
          <c:val>
            <c:numRef>
              <c:f>Folha1!$E$2:$E$3</c:f>
              <c:numCache>
                <c:formatCode>General</c:formatCode>
                <c:ptCount val="2"/>
                <c:pt idx="0">
                  <c:v>120.0</c:v>
                </c:pt>
                <c:pt idx="1">
                  <c:v>60.4</c:v>
                </c:pt>
              </c:numCache>
            </c:numRef>
          </c:val>
          <c:extLst xmlns:c16r2="http://schemas.microsoft.com/office/drawing/2015/06/chart">
            <c:ext xmlns:c16="http://schemas.microsoft.com/office/drawing/2014/chart" uri="{C3380CC4-5D6E-409C-BE32-E72D297353CC}">
              <c16:uniqueId val="{00000003-C2B8-437B-A884-7E72EB52B84A}"/>
            </c:ext>
          </c:extLst>
        </c:ser>
        <c:dLbls>
          <c:showLegendKey val="0"/>
          <c:showVal val="0"/>
          <c:showCatName val="0"/>
          <c:showSerName val="0"/>
          <c:showPercent val="0"/>
          <c:showBubbleSize val="0"/>
        </c:dLbls>
        <c:gapWidth val="180"/>
        <c:overlap val="-5"/>
        <c:axId val="2137419112"/>
        <c:axId val="2137749048"/>
      </c:barChart>
      <c:catAx>
        <c:axId val="2137419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7749048"/>
        <c:crosses val="autoZero"/>
        <c:auto val="1"/>
        <c:lblAlgn val="ctr"/>
        <c:lblOffset val="100"/>
        <c:noMultiLvlLbl val="0"/>
      </c:catAx>
      <c:valAx>
        <c:axId val="2137749048"/>
        <c:scaling>
          <c:orientation val="minMax"/>
          <c:max val="120.0"/>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t-PT" dirty="0">
                    <a:latin typeface="+mn-lt"/>
                  </a:rPr>
                  <a:t>Tempo</a:t>
                </a:r>
                <a:r>
                  <a:rPr lang="pt-PT" baseline="0" dirty="0">
                    <a:latin typeface="+mn-lt"/>
                  </a:rPr>
                  <a:t> (s)</a:t>
                </a:r>
                <a:endParaRPr lang="pt-PT" dirty="0">
                  <a:latin typeface="+mn-lt"/>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tillium Web Light" panose="020B0604020202020204" charset="0"/>
                <a:ea typeface="+mn-ea"/>
                <a:cs typeface="+mn-cs"/>
              </a:defRPr>
            </a:pPr>
            <a:endParaRPr lang="en-US"/>
          </a:p>
        </c:txPr>
        <c:crossAx val="21374191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04739946947"/>
          <c:y val="0.0634031443168026"/>
          <c:w val="0.538756693789627"/>
          <c:h val="0.839459200090322"/>
        </c:manualLayout>
      </c:layout>
      <c:barChart>
        <c:barDir val="col"/>
        <c:grouping val="clustered"/>
        <c:varyColors val="0"/>
        <c:ser>
          <c:idx val="0"/>
          <c:order val="0"/>
          <c:tx>
            <c:strRef>
              <c:f>Folha1!$B$1</c:f>
              <c:strCache>
                <c:ptCount val="1"/>
                <c:pt idx="0">
                  <c:v>Tempo de resposta (média)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Com replicação (cloud)</c:v>
                </c:pt>
                <c:pt idx="1">
                  <c:v>Com replicação (cloud e edge)</c:v>
                </c:pt>
              </c:strCache>
            </c:strRef>
          </c:cat>
          <c:val>
            <c:numRef>
              <c:f>Folha1!$B$2:$B$3</c:f>
              <c:numCache>
                <c:formatCode>General</c:formatCode>
                <c:ptCount val="2"/>
                <c:pt idx="0">
                  <c:v>2.6</c:v>
                </c:pt>
                <c:pt idx="1">
                  <c:v>0.5</c:v>
                </c:pt>
              </c:numCache>
            </c:numRef>
          </c:val>
          <c:extLst xmlns:c16r2="http://schemas.microsoft.com/office/drawing/2015/06/chart">
            <c:ext xmlns:c16="http://schemas.microsoft.com/office/drawing/2014/chart" uri="{C3380CC4-5D6E-409C-BE32-E72D297353CC}">
              <c16:uniqueId val="{00000000-C2B8-437B-A884-7E72EB52B84A}"/>
            </c:ext>
          </c:extLst>
        </c:ser>
        <c:ser>
          <c:idx val="1"/>
          <c:order val="1"/>
          <c:tx>
            <c:strRef>
              <c:f>Folha1!$C$1</c:f>
              <c:strCache>
                <c:ptCount val="1"/>
                <c:pt idx="0">
                  <c:v>Tempo de resposta (máximo)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Com replicação (cloud)</c:v>
                </c:pt>
                <c:pt idx="1">
                  <c:v>Com replicação (cloud e edge)</c:v>
                </c:pt>
              </c:strCache>
            </c:strRef>
          </c:cat>
          <c:val>
            <c:numRef>
              <c:f>Folha1!$C$2:$C$3</c:f>
              <c:numCache>
                <c:formatCode>General</c:formatCode>
                <c:ptCount val="2"/>
                <c:pt idx="0">
                  <c:v>27.9</c:v>
                </c:pt>
                <c:pt idx="1">
                  <c:v>9.0</c:v>
                </c:pt>
              </c:numCache>
            </c:numRef>
          </c:val>
          <c:extLst xmlns:c16r2="http://schemas.microsoft.com/office/drawing/2015/06/chart">
            <c:ext xmlns:c16="http://schemas.microsoft.com/office/drawing/2014/chart" uri="{C3380CC4-5D6E-409C-BE32-E72D297353CC}">
              <c16:uniqueId val="{00000001-C2B8-437B-A884-7E72EB52B84A}"/>
            </c:ext>
          </c:extLst>
        </c:ser>
        <c:ser>
          <c:idx val="2"/>
          <c:order val="2"/>
          <c:tx>
            <c:strRef>
              <c:f>Folha1!$D$1</c:f>
              <c:strCache>
                <c:ptCount val="1"/>
                <c:pt idx="0">
                  <c:v>Duração do grupo (média)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Com replicação (cloud)</c:v>
                </c:pt>
                <c:pt idx="1">
                  <c:v>Com replicação (cloud e edge)</c:v>
                </c:pt>
              </c:strCache>
            </c:strRef>
          </c:cat>
          <c:val>
            <c:numRef>
              <c:f>Folha1!$D$2:$D$3</c:f>
              <c:numCache>
                <c:formatCode>General</c:formatCode>
                <c:ptCount val="2"/>
                <c:pt idx="0">
                  <c:v>11.6</c:v>
                </c:pt>
                <c:pt idx="1">
                  <c:v>4.5</c:v>
                </c:pt>
              </c:numCache>
            </c:numRef>
          </c:val>
          <c:extLst xmlns:c16r2="http://schemas.microsoft.com/office/drawing/2015/06/chart">
            <c:ext xmlns:c16="http://schemas.microsoft.com/office/drawing/2014/chart" uri="{C3380CC4-5D6E-409C-BE32-E72D297353CC}">
              <c16:uniqueId val="{00000002-C2B8-437B-A884-7E72EB52B84A}"/>
            </c:ext>
          </c:extLst>
        </c:ser>
        <c:ser>
          <c:idx val="3"/>
          <c:order val="3"/>
          <c:tx>
            <c:strRef>
              <c:f>Folha1!$E$1</c:f>
              <c:strCache>
                <c:ptCount val="1"/>
                <c:pt idx="0">
                  <c:v>Duração do grupo (máximo)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Folha1!$A$2:$A$3</c:f>
              <c:strCache>
                <c:ptCount val="2"/>
                <c:pt idx="0">
                  <c:v>Com replicação (cloud)</c:v>
                </c:pt>
                <c:pt idx="1">
                  <c:v>Com replicação (cloud e edge)</c:v>
                </c:pt>
              </c:strCache>
            </c:strRef>
          </c:cat>
          <c:val>
            <c:numRef>
              <c:f>Folha1!$E$2:$E$3</c:f>
              <c:numCache>
                <c:formatCode>General</c:formatCode>
                <c:ptCount val="2"/>
                <c:pt idx="0">
                  <c:v>60.4</c:v>
                </c:pt>
                <c:pt idx="1">
                  <c:v>31.0</c:v>
                </c:pt>
              </c:numCache>
            </c:numRef>
          </c:val>
          <c:extLst xmlns:c16r2="http://schemas.microsoft.com/office/drawing/2015/06/chart">
            <c:ext xmlns:c16="http://schemas.microsoft.com/office/drawing/2014/chart" uri="{C3380CC4-5D6E-409C-BE32-E72D297353CC}">
              <c16:uniqueId val="{00000003-C2B8-437B-A884-7E72EB52B84A}"/>
            </c:ext>
          </c:extLst>
        </c:ser>
        <c:dLbls>
          <c:showLegendKey val="0"/>
          <c:showVal val="0"/>
          <c:showCatName val="0"/>
          <c:showSerName val="0"/>
          <c:showPercent val="0"/>
          <c:showBubbleSize val="0"/>
        </c:dLbls>
        <c:gapWidth val="180"/>
        <c:overlap val="-5"/>
        <c:axId val="2120534088"/>
        <c:axId val="2120530568"/>
      </c:barChart>
      <c:catAx>
        <c:axId val="2120534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0530568"/>
        <c:crosses val="autoZero"/>
        <c:auto val="1"/>
        <c:lblAlgn val="ctr"/>
        <c:lblOffset val="100"/>
        <c:noMultiLvlLbl val="0"/>
      </c:catAx>
      <c:valAx>
        <c:axId val="2120530568"/>
        <c:scaling>
          <c:orientation val="minMax"/>
          <c:max val="63.0"/>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t-PT" dirty="0">
                    <a:latin typeface="+mn-lt"/>
                  </a:rPr>
                  <a:t>Tempo</a:t>
                </a:r>
                <a:r>
                  <a:rPr lang="pt-PT" baseline="0" dirty="0">
                    <a:latin typeface="+mn-lt"/>
                  </a:rPr>
                  <a:t> (s)</a:t>
                </a:r>
                <a:endParaRPr lang="pt-PT" dirty="0">
                  <a:latin typeface="+mn-lt"/>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tillium Web Light" panose="020B0604020202020204" charset="0"/>
                <a:ea typeface="+mn-ea"/>
                <a:cs typeface="+mn-cs"/>
              </a:defRPr>
            </a:pPr>
            <a:endParaRPr lang="en-US"/>
          </a:p>
        </c:txPr>
        <c:crossAx val="21205340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0.27582</cdr:x>
      <cdr:y>0.68021</cdr:y>
    </cdr:from>
    <cdr:to>
      <cdr:x>0.54602</cdr:x>
      <cdr:y>0.82067</cdr:y>
    </cdr:to>
    <cdr:cxnSp macro="">
      <cdr:nvCxnSpPr>
        <cdr:cNvPr id="3" name="Conexão reta 2">
          <a:extLst xmlns:a="http://schemas.openxmlformats.org/drawingml/2006/main">
            <a:ext uri="{FF2B5EF4-FFF2-40B4-BE49-F238E27FC236}">
              <a16:creationId xmlns:a16="http://schemas.microsoft.com/office/drawing/2014/main" xmlns="" id="{F7EEDE41-29F0-445C-AA2F-87C347E1129C}"/>
            </a:ext>
          </a:extLst>
        </cdr:cNvPr>
        <cdr:cNvCxnSpPr/>
      </cdr:nvCxnSpPr>
      <cdr:spPr>
        <a:xfrm xmlns:a="http://schemas.openxmlformats.org/drawingml/2006/main">
          <a:off x="1925169" y="2260200"/>
          <a:ext cx="1885950" cy="466725"/>
        </a:xfrm>
        <a:prstGeom xmlns:a="http://schemas.openxmlformats.org/drawingml/2006/main" prst="line">
          <a:avLst/>
        </a:prstGeom>
        <a:ln xmlns:a="http://schemas.openxmlformats.org/drawingml/2006/main" w="12700">
          <a:solidFill>
            <a:srgbClr val="8BAB42"/>
          </a:solidFill>
          <a:headEnd type="oval" w="med" len="med"/>
          <a:tailEnd type="oval" w="med" len="med"/>
        </a:ln>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0.32339</cdr:x>
      <cdr:y>0.06241</cdr:y>
    </cdr:from>
    <cdr:to>
      <cdr:x>0.59225</cdr:x>
      <cdr:y>0.48017</cdr:y>
    </cdr:to>
    <cdr:cxnSp macro="">
      <cdr:nvCxnSpPr>
        <cdr:cNvPr id="5" name="Conexão reta 4">
          <a:extLst xmlns:a="http://schemas.openxmlformats.org/drawingml/2006/main">
            <a:ext uri="{FF2B5EF4-FFF2-40B4-BE49-F238E27FC236}">
              <a16:creationId xmlns:a16="http://schemas.microsoft.com/office/drawing/2014/main" xmlns="" id="{E122F375-1F01-41D8-996F-5C03154AFDB4}"/>
            </a:ext>
          </a:extLst>
        </cdr:cNvPr>
        <cdr:cNvCxnSpPr/>
      </cdr:nvCxnSpPr>
      <cdr:spPr>
        <a:xfrm xmlns:a="http://schemas.openxmlformats.org/drawingml/2006/main">
          <a:off x="2257205" y="207390"/>
          <a:ext cx="1876540" cy="1388126"/>
        </a:xfrm>
        <a:prstGeom xmlns:a="http://schemas.openxmlformats.org/drawingml/2006/main" prst="line">
          <a:avLst/>
        </a:prstGeom>
        <a:ln xmlns:a="http://schemas.openxmlformats.org/drawingml/2006/main" w="12700">
          <a:solidFill>
            <a:srgbClr val="57A7B5"/>
          </a:solidFill>
          <a:headEnd type="oval" w="med" len="med"/>
          <a:tailEnd type="oval" w="med" len="med"/>
        </a:ln>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0.27491</cdr:x>
      <cdr:y>0.74805</cdr:y>
    </cdr:from>
    <cdr:to>
      <cdr:x>0.54511</cdr:x>
      <cdr:y>0.83787</cdr:y>
    </cdr:to>
    <cdr:cxnSp macro="">
      <cdr:nvCxnSpPr>
        <cdr:cNvPr id="3" name="Conexão reta 2">
          <a:extLst xmlns:a="http://schemas.openxmlformats.org/drawingml/2006/main">
            <a:ext uri="{FF2B5EF4-FFF2-40B4-BE49-F238E27FC236}">
              <a16:creationId xmlns:a16="http://schemas.microsoft.com/office/drawing/2014/main" xmlns="" id="{F7EEDE41-29F0-445C-AA2F-87C347E1129C}"/>
            </a:ext>
          </a:extLst>
        </cdr:cNvPr>
        <cdr:cNvCxnSpPr/>
      </cdr:nvCxnSpPr>
      <cdr:spPr>
        <a:xfrm xmlns:a="http://schemas.openxmlformats.org/drawingml/2006/main">
          <a:off x="1918819" y="2485625"/>
          <a:ext cx="1885950" cy="298450"/>
        </a:xfrm>
        <a:prstGeom xmlns:a="http://schemas.openxmlformats.org/drawingml/2006/main" prst="line">
          <a:avLst/>
        </a:prstGeom>
        <a:ln xmlns:a="http://schemas.openxmlformats.org/drawingml/2006/main" w="12700">
          <a:solidFill>
            <a:srgbClr val="8BAB42"/>
          </a:solidFill>
          <a:headEnd type="oval" w="med" len="med"/>
          <a:tailEnd type="oval" w="med" len="med"/>
        </a:ln>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0.32267</cdr:x>
      <cdr:y>0.09925</cdr:y>
    </cdr:from>
    <cdr:to>
      <cdr:x>0.59288</cdr:x>
      <cdr:y>0.49102</cdr:y>
    </cdr:to>
    <cdr:cxnSp macro="">
      <cdr:nvCxnSpPr>
        <cdr:cNvPr id="5" name="Conexão reta 4">
          <a:extLst xmlns:a="http://schemas.openxmlformats.org/drawingml/2006/main">
            <a:ext uri="{FF2B5EF4-FFF2-40B4-BE49-F238E27FC236}">
              <a16:creationId xmlns:a16="http://schemas.microsoft.com/office/drawing/2014/main" xmlns="" id="{E122F375-1F01-41D8-996F-5C03154AFDB4}"/>
            </a:ext>
          </a:extLst>
        </cdr:cNvPr>
        <cdr:cNvCxnSpPr/>
      </cdr:nvCxnSpPr>
      <cdr:spPr>
        <a:xfrm xmlns:a="http://schemas.openxmlformats.org/drawingml/2006/main">
          <a:off x="2252194" y="329800"/>
          <a:ext cx="1885950" cy="1301750"/>
        </a:xfrm>
        <a:prstGeom xmlns:a="http://schemas.openxmlformats.org/drawingml/2006/main" prst="line">
          <a:avLst/>
        </a:prstGeom>
        <a:ln xmlns:a="http://schemas.openxmlformats.org/drawingml/2006/main" w="12700">
          <a:solidFill>
            <a:srgbClr val="57A7B5"/>
          </a:solidFill>
          <a:headEnd type="oval" w="med" len="med"/>
          <a:tailEnd type="oval" w="med" len="med"/>
        </a:ln>
        <a:effectLst xmlns:a="http://schemas.openxmlformats.org/drawingml/2006/main">
          <a:outerShdw blurRad="50800" dist="38100" dir="2700000" algn="tl" rotWithShape="0">
            <a:prstClr val="black">
              <a:alpha val="40000"/>
            </a:prstClr>
          </a:outerShdw>
        </a:effectLst>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57609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PT" dirty="0"/>
              <a:t>Apresentar a dissertação com o tema “Gestão de micro-serviços na Cloud e Edge”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O objetivo consiste então em fornecer mecanismos que facilitem a gestão de aplicações de micro-serviços, em relação à migração e replicação dos serviços com uma menor intervenção humana possível através do desenvolvimento de uma solução que permita fazê-lo de forma automática, bem como incorpore mecanismos de gestão da infraestrutura, isto é, adicionar nós quando for necessário para a execução de micro-serviços, ou remover caso contrário. Esta gestão dos nós diz respeito à cloud como à edge.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r>
              <a:rPr lang="pt-PT" dirty="0"/>
              <a:t>E também realizar uma avaliação da solução para verificar a viabilidade destes mecanismos, detalhada mais à frente.</a:t>
            </a:r>
          </a:p>
        </p:txBody>
      </p:sp>
    </p:spTree>
    <p:extLst>
      <p:ext uri="{BB962C8B-B14F-4D97-AF65-F5344CB8AC3E}">
        <p14:creationId xmlns:p14="http://schemas.microsoft.com/office/powerpoint/2010/main" val="150974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 solução contribui com funcionalidades de:</a:t>
            </a:r>
          </a:p>
          <a:p>
            <a:pPr marL="457200" indent="-317500">
              <a:buFontTx/>
              <a:buChar char="-"/>
            </a:pPr>
            <a:r>
              <a:rPr lang="pt-PT" dirty="0"/>
              <a:t>Gestão de aplicações em micro-serviços em ambientes de cloud e edge;</a:t>
            </a:r>
          </a:p>
          <a:p>
            <a:pPr marL="914400" lvl="1" indent="-317500">
              <a:buFontTx/>
              <a:buChar char="-"/>
            </a:pPr>
            <a:r>
              <a:rPr lang="pt-PT" dirty="0"/>
              <a:t>Através da replicação e migração dos serviços com base em regras;</a:t>
            </a:r>
          </a:p>
          <a:p>
            <a:pPr marL="914400" lvl="1" indent="-317500">
              <a:buFontTx/>
              <a:buChar char="-"/>
            </a:pPr>
            <a:r>
              <a:rPr lang="pt-PT" dirty="0"/>
              <a:t>Replicar os serviços com base na proveniência dos acessos, colocando em execução mais próximo dos utilizadores;</a:t>
            </a:r>
          </a:p>
          <a:p>
            <a:pPr marL="914400" lvl="1" indent="-317500">
              <a:buFontTx/>
              <a:buChar char="-"/>
            </a:pPr>
            <a:r>
              <a:rPr lang="pt-PT" dirty="0"/>
              <a:t>Replicar os serviços antecipadamente, de forma a quando existir um pico de acesso, os micro-serviços em execução sejam capazes de dar resposta</a:t>
            </a:r>
          </a:p>
          <a:p>
            <a:pPr marL="914400" lvl="1" indent="-317500">
              <a:buFontTx/>
              <a:buChar char="-"/>
            </a:pPr>
            <a:r>
              <a:rPr lang="pt-PT" dirty="0"/>
              <a:t>Replicar no momento em que é detetado um pico de acessos</a:t>
            </a:r>
          </a:p>
          <a:p>
            <a:pPr marL="914400" lvl="1" indent="-317500">
              <a:buFontTx/>
              <a:buChar char="-"/>
            </a:pPr>
            <a:r>
              <a:rPr lang="pt-PT" dirty="0"/>
              <a:t>E ferramentas de suporte aos micro-serviços, como a comunicação entre eles, e balanceamento de carga dos serviços</a:t>
            </a:r>
          </a:p>
          <a:p>
            <a:pPr marL="457200" lvl="0" indent="-317500">
              <a:buFontTx/>
              <a:buChar char="-"/>
            </a:pPr>
            <a:r>
              <a:rPr lang="pt-PT" dirty="0"/>
              <a:t>E fazer a gestão dos ambientes de forma transparente:</a:t>
            </a:r>
          </a:p>
          <a:p>
            <a:pPr marL="914400" lvl="1" indent="-317500">
              <a:buFontTx/>
              <a:buChar char="-"/>
            </a:pPr>
            <a:r>
              <a:rPr lang="pt-PT" dirty="0"/>
              <a:t>Adicionando nós quando necessário para execução dos serviços;</a:t>
            </a:r>
          </a:p>
          <a:p>
            <a:pPr marL="914400" lvl="1" indent="-317500">
              <a:buFontTx/>
              <a:buChar char="-"/>
            </a:pPr>
            <a:r>
              <a:rPr lang="pt-PT" dirty="0"/>
              <a:t>Suspendendo nós quando já não são necessários.</a:t>
            </a:r>
          </a:p>
        </p:txBody>
      </p:sp>
    </p:spTree>
    <p:extLst>
      <p:ext uri="{BB962C8B-B14F-4D97-AF65-F5344CB8AC3E}">
        <p14:creationId xmlns:p14="http://schemas.microsoft.com/office/powerpoint/2010/main" val="404178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 solução enquadra-se numa Arquitetura de microserviços autonómica idealizada para permitir uma gestão dinâmica de aplicações baseadas em micro-serviços na  cloud e na edge.</a:t>
            </a:r>
          </a:p>
          <a:p>
            <a:pPr marL="139700" indent="0">
              <a:buNone/>
            </a:pPr>
            <a:endParaRPr lang="pt-PT" dirty="0"/>
          </a:p>
          <a:p>
            <a:pPr marL="139700" indent="0">
              <a:buNone/>
            </a:pPr>
            <a:r>
              <a:rPr lang="pt-PT" dirty="0"/>
              <a:t>O componente focado neste trabalho foi:</a:t>
            </a:r>
          </a:p>
          <a:p>
            <a:pPr marL="139700" indent="0">
              <a:buNone/>
            </a:pPr>
            <a:endParaRPr lang="pt-PT" dirty="0"/>
          </a:p>
          <a:p>
            <a:pPr marL="457200" indent="-317500">
              <a:buFontTx/>
              <a:buChar char="-"/>
            </a:pPr>
            <a:r>
              <a:rPr lang="pt-PT" dirty="0"/>
              <a:t>O componente de gestão de micro-serviços tem como objetivo controlar o </a:t>
            </a:r>
            <a:r>
              <a:rPr lang="pt-PT" dirty="0" err="1"/>
              <a:t>deployment</a:t>
            </a:r>
            <a:r>
              <a:rPr lang="pt-PT" dirty="0"/>
              <a:t> das instâncias dos micro-serviços pelos nós na cloud e na edge, englobando: </a:t>
            </a:r>
          </a:p>
          <a:p>
            <a:pPr marL="914400" lvl="1" indent="-317500">
              <a:buFontTx/>
              <a:buChar char="-"/>
            </a:pPr>
            <a:r>
              <a:rPr lang="pt-PT" dirty="0"/>
              <a:t>A replicação de serviços;</a:t>
            </a:r>
          </a:p>
          <a:p>
            <a:pPr marL="914400" lvl="1" indent="-317500">
              <a:buFontTx/>
              <a:buChar char="-"/>
            </a:pPr>
            <a:r>
              <a:rPr lang="pt-PT" dirty="0"/>
              <a:t>A migração de serviços;</a:t>
            </a:r>
          </a:p>
          <a:p>
            <a:pPr marL="914400" lvl="1" indent="-317500">
              <a:buFontTx/>
              <a:buChar char="-"/>
            </a:pPr>
            <a:r>
              <a:rPr lang="pt-PT" dirty="0"/>
              <a:t>A remoção de serviços;</a:t>
            </a:r>
          </a:p>
          <a:p>
            <a:pPr marL="139700" lvl="0" indent="0">
              <a:buFontTx/>
              <a:buNone/>
            </a:pPr>
            <a:r>
              <a:rPr lang="pt-PT" dirty="0"/>
              <a:t>Fazendo parte também desta arquitetura estão os dois outros componentes, abordados noutras dissertações:</a:t>
            </a:r>
          </a:p>
          <a:p>
            <a:pPr marL="457200" lvl="0" indent="-317500">
              <a:buFontTx/>
              <a:buChar char="-"/>
            </a:pPr>
            <a:r>
              <a:rPr lang="pt-PT" dirty="0"/>
              <a:t>O  componente de gestão de base de dados é responsável:</a:t>
            </a:r>
          </a:p>
          <a:p>
            <a:pPr marL="914400" lvl="1" indent="-317500">
              <a:buFontTx/>
              <a:buChar char="-"/>
            </a:pPr>
            <a:r>
              <a:rPr lang="pt-PT" dirty="0"/>
              <a:t>Pela gestão das réplicas de base de dados que os micro-serviços utilizam.</a:t>
            </a:r>
          </a:p>
          <a:p>
            <a:pPr marL="914400" lvl="1" indent="-317500">
              <a:buFontTx/>
              <a:buChar char="-"/>
            </a:pPr>
            <a:endParaRPr lang="pt-PT" dirty="0"/>
          </a:p>
          <a:p>
            <a:pPr marL="457200" lvl="0" indent="-317500">
              <a:buFontTx/>
              <a:buChar char="-"/>
            </a:pPr>
            <a:r>
              <a:rPr lang="pt-PT" dirty="0"/>
              <a:t>O componente de monitorização é responsável por monitorização dos serviços, por exemplo:</a:t>
            </a:r>
          </a:p>
          <a:p>
            <a:pPr marL="914400" lvl="1" indent="-317500">
              <a:buFontTx/>
              <a:buChar char="-"/>
            </a:pPr>
            <a:r>
              <a:rPr lang="pt-PT" dirty="0"/>
              <a:t>Consumo dos recursos dos micro-serviços e número de acessos aos serviços</a:t>
            </a:r>
          </a:p>
        </p:txBody>
      </p:sp>
    </p:spTree>
    <p:extLst>
      <p:ext uri="{BB962C8B-B14F-4D97-AF65-F5344CB8AC3E}">
        <p14:creationId xmlns:p14="http://schemas.microsoft.com/office/powerpoint/2010/main" val="303991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Para o funcionamento do sistema e para a gestão dos micro-serviços são necessários certos componentes:</a:t>
            </a:r>
          </a:p>
          <a:p>
            <a:pPr marL="139700" indent="0">
              <a:buNone/>
            </a:pPr>
            <a:endParaRPr lang="pt-PT" dirty="0"/>
          </a:p>
          <a:p>
            <a:pPr marL="139700" indent="0">
              <a:buNone/>
            </a:pPr>
            <a:r>
              <a:rPr lang="pt-PT" dirty="0"/>
              <a:t>Em relação à infraestrutura, isto é, os nós onde é possível executar micro-serviços:</a:t>
            </a:r>
          </a:p>
          <a:p>
            <a:pPr marL="457200" indent="-317500">
              <a:buFontTx/>
              <a:buChar char="-"/>
            </a:pPr>
            <a:r>
              <a:rPr lang="pt-PT" dirty="0"/>
              <a:t>Temos os componentes de sistema que incluem:</a:t>
            </a:r>
          </a:p>
          <a:p>
            <a:pPr marL="914400" lvl="1" indent="-317500">
              <a:buFontTx/>
              <a:buChar char="-"/>
            </a:pPr>
            <a:r>
              <a:rPr lang="pt-PT" dirty="0"/>
              <a:t>O Docker, para a execução e gestão de containers, bem como para a obtenção dos valores de recursos dos mesmos (CPU, RAM, etc.)</a:t>
            </a:r>
          </a:p>
          <a:p>
            <a:pPr marL="914400" lvl="1" indent="-317500">
              <a:buFontTx/>
              <a:buChar char="-"/>
            </a:pPr>
            <a:r>
              <a:rPr lang="pt-PT" dirty="0"/>
              <a:t>O Node </a:t>
            </a:r>
            <a:r>
              <a:rPr lang="pt-PT" dirty="0" err="1"/>
              <a:t>exporter</a:t>
            </a:r>
            <a:r>
              <a:rPr lang="pt-PT" dirty="0"/>
              <a:t> para a obtenção dos valores dos recursos do nós, por exemplo a nível de CPU</a:t>
            </a:r>
          </a:p>
          <a:p>
            <a:pPr marL="457200" lvl="0" indent="-317500">
              <a:buFontTx/>
              <a:buChar char="-"/>
            </a:pPr>
            <a:r>
              <a:rPr lang="pt-PT" dirty="0"/>
              <a:t>Depois temos os componentes necessários à monitorização, que foram também integrados na solução:</a:t>
            </a:r>
          </a:p>
          <a:p>
            <a:pPr marL="914400" lvl="1" indent="-317500">
              <a:buFontTx/>
              <a:buChar char="-"/>
            </a:pPr>
            <a:r>
              <a:rPr lang="pt-PT" dirty="0"/>
              <a:t>O componente de monitorização dos pedidos, executado dentro de um container, que realiza a agregação da monitorização sobre os pedidos realizados pelos micro-serviços em execução no nó, guardando o número de pedidos realizados aos outros serviços e o seu local de origem.</a:t>
            </a:r>
          </a:p>
          <a:p>
            <a:pPr marL="914400" lvl="1" indent="-317500">
              <a:buFontTx/>
              <a:buChar char="-"/>
            </a:pPr>
            <a:r>
              <a:rPr lang="pt-PT" dirty="0"/>
              <a:t>Esta informação é relevante para quando se pretende realizar uma replicação de um serviço, saber o local indicado onde replicá-lo.</a:t>
            </a:r>
          </a:p>
          <a:p>
            <a:pPr marL="914400" lvl="1" indent="-317500">
              <a:buFontTx/>
              <a:buChar char="-"/>
            </a:pPr>
            <a:r>
              <a:rPr lang="pt-PT" dirty="0"/>
              <a:t>O </a:t>
            </a:r>
            <a:r>
              <a:rPr lang="pt-PT" dirty="0" err="1"/>
              <a:t>prometheus</a:t>
            </a:r>
            <a:r>
              <a:rPr lang="pt-PT" dirty="0"/>
              <a:t>, em execução sob a forma de container, comunica com o Node </a:t>
            </a:r>
            <a:r>
              <a:rPr lang="pt-PT" dirty="0" err="1"/>
              <a:t>exporter</a:t>
            </a:r>
            <a:r>
              <a:rPr lang="pt-PT" dirty="0"/>
              <a:t> para extrair os valores dos recursos utilizados pelos nós (CPU, RAM, etc.).</a:t>
            </a:r>
          </a:p>
          <a:p>
            <a:pPr marL="914400" lvl="1" indent="-317500">
              <a:buFontTx/>
              <a:buChar char="-"/>
            </a:pPr>
            <a:r>
              <a:rPr lang="pt-PT" dirty="0"/>
              <a:t>Estas informações são relevantes para saber, principalmente, se um nó ainda tem capacidade disponível para executar micro-serviços.</a:t>
            </a:r>
          </a:p>
          <a:p>
            <a:pPr marL="457200" lvl="0" indent="-317500">
              <a:buFontTx/>
              <a:buChar char="-"/>
            </a:pPr>
            <a:r>
              <a:rPr lang="pt-PT" dirty="0"/>
              <a:t>Depois temos os componentes que são suporte aos micro-serviços, apenas presentes em alguns nós, sendo decidido pelo sistema:</a:t>
            </a:r>
          </a:p>
          <a:p>
            <a:pPr marL="914400" lvl="1" indent="-317500">
              <a:buFontTx/>
              <a:buChar char="-"/>
            </a:pPr>
            <a:r>
              <a:rPr lang="pt-PT" dirty="0"/>
              <a:t>Como os </a:t>
            </a:r>
            <a:r>
              <a:rPr lang="pt-PT" dirty="0" err="1"/>
              <a:t>load</a:t>
            </a:r>
            <a:r>
              <a:rPr lang="pt-PT" dirty="0"/>
              <a:t> </a:t>
            </a:r>
            <a:r>
              <a:rPr lang="pt-PT" dirty="0" err="1"/>
              <a:t>balancers</a:t>
            </a:r>
            <a:r>
              <a:rPr lang="pt-PT" dirty="0"/>
              <a:t> e o </a:t>
            </a:r>
            <a:r>
              <a:rPr lang="pt-PT" dirty="0" err="1"/>
              <a:t>service</a:t>
            </a:r>
            <a:r>
              <a:rPr lang="pt-PT" dirty="0"/>
              <a:t> </a:t>
            </a:r>
            <a:r>
              <a:rPr lang="pt-PT" dirty="0" err="1"/>
              <a:t>registry</a:t>
            </a:r>
            <a:r>
              <a:rPr lang="pt-PT" dirty="0"/>
              <a:t>, ambos detalhados a seguir.</a:t>
            </a:r>
          </a:p>
          <a:p>
            <a:pPr marL="457200" lvl="0" indent="-317500">
              <a:buFontTx/>
              <a:buChar char="-"/>
            </a:pPr>
            <a:r>
              <a:rPr lang="pt-PT" dirty="0"/>
              <a:t>Por fim temos os micro-serviços, que podem não estar em todos os nós:</a:t>
            </a:r>
          </a:p>
          <a:p>
            <a:pPr marL="914400" lvl="1" indent="-317500">
              <a:buFontTx/>
              <a:buChar char="-"/>
            </a:pPr>
            <a:r>
              <a:rPr lang="pt-PT" dirty="0"/>
              <a:t>Estes micro-serviços estendidos, pois contêm um outro componente de sistema para além do micro-serviço, detalhado a seguir.</a:t>
            </a:r>
          </a:p>
          <a:p>
            <a:pPr marL="457200" lvl="0" indent="-317500">
              <a:buFontTx/>
              <a:buChar char="-"/>
            </a:pPr>
            <a:endParaRPr lang="pt-PT" dirty="0"/>
          </a:p>
        </p:txBody>
      </p:sp>
    </p:spTree>
    <p:extLst>
      <p:ext uri="{BB962C8B-B14F-4D97-AF65-F5344CB8AC3E}">
        <p14:creationId xmlns:p14="http://schemas.microsoft.com/office/powerpoint/2010/main" val="313958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Para o funcionamento do sistema e para a gestão dos micro-serviços são necessários certos componentes:</a:t>
            </a:r>
          </a:p>
          <a:p>
            <a:pPr marL="139700" indent="0">
              <a:buNone/>
            </a:pPr>
            <a:endParaRPr lang="pt-PT" dirty="0"/>
          </a:p>
          <a:p>
            <a:pPr marL="139700" indent="0">
              <a:buNone/>
            </a:pPr>
            <a:r>
              <a:rPr lang="pt-PT" dirty="0"/>
              <a:t>Em relação à infraestrutura, isto é, os nós onde é possível executar micro-serviços:</a:t>
            </a:r>
          </a:p>
          <a:p>
            <a:pPr marL="457200" indent="-317500">
              <a:buFontTx/>
              <a:buChar char="-"/>
            </a:pPr>
            <a:r>
              <a:rPr lang="pt-PT" dirty="0"/>
              <a:t>Temos os componentes de sistema que incluem:</a:t>
            </a:r>
          </a:p>
          <a:p>
            <a:pPr marL="914400" lvl="1" indent="-317500">
              <a:buFontTx/>
              <a:buChar char="-"/>
            </a:pPr>
            <a:r>
              <a:rPr lang="pt-PT" dirty="0"/>
              <a:t>O Docker, para a execução e gestão de containers, bem como para a obtenção dos valores de recursos dos mesmos (CPU, RAM, etc.)</a:t>
            </a:r>
          </a:p>
          <a:p>
            <a:pPr marL="914400" lvl="1" indent="-317500">
              <a:buFontTx/>
              <a:buChar char="-"/>
            </a:pPr>
            <a:r>
              <a:rPr lang="pt-PT" dirty="0"/>
              <a:t>O Node </a:t>
            </a:r>
            <a:r>
              <a:rPr lang="pt-PT" dirty="0" err="1"/>
              <a:t>exporter</a:t>
            </a:r>
            <a:r>
              <a:rPr lang="pt-PT" dirty="0"/>
              <a:t> para a obtenção dos valores dos recursos do nós, por exemplo a nível de CPU</a:t>
            </a:r>
          </a:p>
          <a:p>
            <a:pPr marL="457200" lvl="0" indent="-317500">
              <a:buFontTx/>
              <a:buChar char="-"/>
            </a:pPr>
            <a:r>
              <a:rPr lang="pt-PT" dirty="0"/>
              <a:t>Depois temos os componentes necessários à monitorização, que foram também integrados na solução:</a:t>
            </a:r>
          </a:p>
          <a:p>
            <a:pPr marL="914400" lvl="1" indent="-317500">
              <a:buFontTx/>
              <a:buChar char="-"/>
            </a:pPr>
            <a:r>
              <a:rPr lang="pt-PT" dirty="0"/>
              <a:t>O componente de monitorização dos pedidos, executado dentro de um container, que realiza a agregação da monitorização sobre os pedidos realizados pelos micro-serviços em execução no nó, guardando o número de pedidos realizados aos outros serviços e o seu local de origem.</a:t>
            </a:r>
          </a:p>
          <a:p>
            <a:pPr marL="914400" lvl="1" indent="-317500">
              <a:buFontTx/>
              <a:buChar char="-"/>
            </a:pPr>
            <a:r>
              <a:rPr lang="pt-PT" dirty="0"/>
              <a:t>Esta informação é relevante para quando se pretende realizar uma replicação de um serviço, saber o local indicado onde replicá-lo.</a:t>
            </a:r>
          </a:p>
          <a:p>
            <a:pPr marL="914400" lvl="1" indent="-317500">
              <a:buFontTx/>
              <a:buChar char="-"/>
            </a:pPr>
            <a:r>
              <a:rPr lang="pt-PT" dirty="0"/>
              <a:t>O </a:t>
            </a:r>
            <a:r>
              <a:rPr lang="pt-PT" dirty="0" err="1"/>
              <a:t>prometheus</a:t>
            </a:r>
            <a:r>
              <a:rPr lang="pt-PT" dirty="0"/>
              <a:t>, em execução sob a forma de container, comunica com o Node </a:t>
            </a:r>
            <a:r>
              <a:rPr lang="pt-PT" dirty="0" err="1"/>
              <a:t>exporter</a:t>
            </a:r>
            <a:r>
              <a:rPr lang="pt-PT" dirty="0"/>
              <a:t> para extrair os valores dos recursos utilizados pelos nós (CPU, RAM, etc.).</a:t>
            </a:r>
          </a:p>
          <a:p>
            <a:pPr marL="914400" lvl="1" indent="-317500">
              <a:buFontTx/>
              <a:buChar char="-"/>
            </a:pPr>
            <a:r>
              <a:rPr lang="pt-PT" dirty="0"/>
              <a:t>Estas informações são relevantes para saber, principalmente, se um nó ainda tem capacidade disponível para executar micro-serviços.</a:t>
            </a:r>
          </a:p>
          <a:p>
            <a:pPr marL="457200" lvl="0" indent="-317500">
              <a:buFontTx/>
              <a:buChar char="-"/>
            </a:pPr>
            <a:r>
              <a:rPr lang="pt-PT" dirty="0"/>
              <a:t>Depois temos os componentes que são suporte aos micro-serviços, apenas presentes em alguns nós, sendo decidido pelo sistema:</a:t>
            </a:r>
          </a:p>
          <a:p>
            <a:pPr marL="914400" lvl="1" indent="-317500">
              <a:buFontTx/>
              <a:buChar char="-"/>
            </a:pPr>
            <a:r>
              <a:rPr lang="pt-PT" dirty="0"/>
              <a:t>Como os </a:t>
            </a:r>
            <a:r>
              <a:rPr lang="pt-PT" dirty="0" err="1"/>
              <a:t>load</a:t>
            </a:r>
            <a:r>
              <a:rPr lang="pt-PT" dirty="0"/>
              <a:t> </a:t>
            </a:r>
            <a:r>
              <a:rPr lang="pt-PT" dirty="0" err="1"/>
              <a:t>balancers</a:t>
            </a:r>
            <a:r>
              <a:rPr lang="pt-PT" dirty="0"/>
              <a:t> e o </a:t>
            </a:r>
            <a:r>
              <a:rPr lang="pt-PT" dirty="0" err="1"/>
              <a:t>service</a:t>
            </a:r>
            <a:r>
              <a:rPr lang="pt-PT" dirty="0"/>
              <a:t> </a:t>
            </a:r>
            <a:r>
              <a:rPr lang="pt-PT" dirty="0" err="1"/>
              <a:t>registry</a:t>
            </a:r>
            <a:r>
              <a:rPr lang="pt-PT" dirty="0"/>
              <a:t>, ambos detalhados a seguir.</a:t>
            </a:r>
          </a:p>
          <a:p>
            <a:pPr marL="457200" lvl="0" indent="-317500">
              <a:buFontTx/>
              <a:buChar char="-"/>
            </a:pPr>
            <a:r>
              <a:rPr lang="pt-PT" dirty="0"/>
              <a:t>Por fim temos os micro-serviços, que podem não estar em todos os nós:</a:t>
            </a:r>
          </a:p>
          <a:p>
            <a:pPr marL="914400" lvl="1" indent="-317500">
              <a:buFontTx/>
              <a:buChar char="-"/>
            </a:pPr>
            <a:r>
              <a:rPr lang="pt-PT" dirty="0"/>
              <a:t>Estes micro-serviços estendidos, pois contêm um outro componente de sistema para além do micro-serviço, detalhado a seguir.</a:t>
            </a:r>
          </a:p>
          <a:p>
            <a:pPr marL="457200" lvl="0" indent="-317500">
              <a:buFontTx/>
              <a:buChar char="-"/>
            </a:pPr>
            <a:endParaRPr lang="pt-PT" dirty="0"/>
          </a:p>
        </p:txBody>
      </p:sp>
    </p:spTree>
    <p:extLst>
      <p:ext uri="{BB962C8B-B14F-4D97-AF65-F5344CB8AC3E}">
        <p14:creationId xmlns:p14="http://schemas.microsoft.com/office/powerpoint/2010/main" val="3139583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O componente </a:t>
            </a:r>
            <a:r>
              <a:rPr lang="pt-PT" dirty="0" err="1"/>
              <a:t>Service</a:t>
            </a:r>
            <a:r>
              <a:rPr lang="pt-PT" dirty="0"/>
              <a:t> </a:t>
            </a:r>
            <a:r>
              <a:rPr lang="pt-PT" dirty="0" err="1"/>
              <a:t>Registry</a:t>
            </a:r>
            <a:r>
              <a:rPr lang="pt-PT" dirty="0"/>
              <a:t> e o componente de registo e descoberta de serviços estão relacionados com a comunicação entre serviços e balanceamento de carga dos serviços de </a:t>
            </a:r>
            <a:r>
              <a:rPr lang="pt-PT" dirty="0" err="1"/>
              <a:t>backend</a:t>
            </a:r>
            <a:r>
              <a:rPr lang="pt-PT" dirty="0"/>
              <a:t>.</a:t>
            </a:r>
          </a:p>
          <a:p>
            <a:pPr marL="139700" indent="0">
              <a:buNone/>
            </a:pPr>
            <a:endParaRPr lang="pt-PT" dirty="0"/>
          </a:p>
          <a:p>
            <a:pPr marL="139700" indent="0">
              <a:buNone/>
            </a:pPr>
            <a:r>
              <a:rPr lang="pt-PT" dirty="0"/>
              <a:t>O componente </a:t>
            </a:r>
            <a:r>
              <a:rPr lang="pt-PT" dirty="0" err="1"/>
              <a:t>Service</a:t>
            </a:r>
            <a:r>
              <a:rPr lang="pt-PT" dirty="0"/>
              <a:t> </a:t>
            </a:r>
            <a:r>
              <a:rPr lang="pt-PT" dirty="0" err="1"/>
              <a:t>Registry</a:t>
            </a:r>
            <a:r>
              <a:rPr lang="pt-PT" dirty="0"/>
              <a:t> é utilizado para guardar os </a:t>
            </a:r>
            <a:r>
              <a:rPr lang="pt-PT" dirty="0" err="1"/>
              <a:t>endpoints</a:t>
            </a:r>
            <a:r>
              <a:rPr lang="pt-PT" dirty="0"/>
              <a:t> dos serviços, de forma a possibilitar a comunicação entre os mesmos, tendo associada informação sob a localização do serviço, bem como o seu estado (UP, DOWN). Este componente é replicável, para possibilitar tempos de resposta rápidos na consulta dos </a:t>
            </a:r>
            <a:r>
              <a:rPr lang="pt-PT" dirty="0" err="1"/>
              <a:t>enpoints</a:t>
            </a:r>
            <a:r>
              <a:rPr lang="pt-PT" dirty="0"/>
              <a:t>.</a:t>
            </a:r>
          </a:p>
          <a:p>
            <a:pPr marL="139700" indent="0">
              <a:buNone/>
            </a:pPr>
            <a:endParaRPr lang="pt-PT" dirty="0"/>
          </a:p>
          <a:p>
            <a:pPr marL="139700" indent="0">
              <a:buNone/>
            </a:pPr>
            <a:r>
              <a:rPr lang="pt-PT" dirty="0"/>
              <a:t>Cada micro-serviço é instalado num container, denotado como micro-serviço estendido, composto ainda por outro componente, cujo o objetivo é facilitar a utilização das funcionalidades do </a:t>
            </a:r>
            <a:r>
              <a:rPr lang="pt-PT" dirty="0" err="1"/>
              <a:t>Service</a:t>
            </a:r>
            <a:r>
              <a:rPr lang="pt-PT" dirty="0"/>
              <a:t> </a:t>
            </a:r>
            <a:r>
              <a:rPr lang="pt-PT" dirty="0" err="1"/>
              <a:t>Registry</a:t>
            </a:r>
            <a:r>
              <a:rPr lang="pt-PT" dirty="0"/>
              <a:t>.</a:t>
            </a:r>
          </a:p>
          <a:p>
            <a:pPr marL="139700" indent="0">
              <a:buNone/>
            </a:pPr>
            <a:r>
              <a:rPr lang="pt-PT" dirty="0"/>
              <a:t>O componente de registo e descoberta de serviços tem como funcionalidades:</a:t>
            </a:r>
          </a:p>
          <a:p>
            <a:pPr marL="457200" indent="-317500">
              <a:buFontTx/>
              <a:buChar char="-"/>
            </a:pPr>
            <a:r>
              <a:rPr lang="pt-PT" dirty="0"/>
              <a:t>Registar o micro-serviço no </a:t>
            </a:r>
            <a:r>
              <a:rPr lang="pt-PT" dirty="0" err="1"/>
              <a:t>service</a:t>
            </a:r>
            <a:r>
              <a:rPr lang="pt-PT" dirty="0"/>
              <a:t> </a:t>
            </a:r>
            <a:r>
              <a:rPr lang="pt-PT" dirty="0" err="1"/>
              <a:t>registry</a:t>
            </a:r>
            <a:r>
              <a:rPr lang="pt-PT" dirty="0"/>
              <a:t> e atualizar o registo periodicamente, para informar que o serviço ainda se encontra ativo.</a:t>
            </a:r>
          </a:p>
          <a:p>
            <a:pPr marL="457200" indent="-317500">
              <a:buFontTx/>
              <a:buChar char="-"/>
            </a:pPr>
            <a:r>
              <a:rPr lang="pt-PT" dirty="0"/>
              <a:t>Consultar </a:t>
            </a:r>
            <a:r>
              <a:rPr lang="pt-PT" dirty="0" err="1"/>
              <a:t>endpoints</a:t>
            </a:r>
            <a:r>
              <a:rPr lang="pt-PT" dirty="0"/>
              <a:t> de outros serviços tendo em conta a localização do serviço de origem, escolhendo aleatoriamente entre aqueles que melhor se adequem.</a:t>
            </a:r>
          </a:p>
          <a:p>
            <a:pPr marL="457200" indent="-317500">
              <a:buFontTx/>
              <a:buChar char="-"/>
            </a:pPr>
            <a:r>
              <a:rPr lang="pt-PT" dirty="0"/>
              <a:t>Eliminar o registo do micro-serviço do </a:t>
            </a:r>
            <a:r>
              <a:rPr lang="pt-PT" dirty="0" err="1"/>
              <a:t>Service</a:t>
            </a:r>
            <a:r>
              <a:rPr lang="pt-PT" dirty="0"/>
              <a:t> </a:t>
            </a:r>
            <a:r>
              <a:rPr lang="pt-PT" dirty="0" err="1"/>
              <a:t>Registry</a:t>
            </a:r>
            <a:r>
              <a:rPr lang="pt-PT" dirty="0"/>
              <a:t> quando se pretende remover o serviço.</a:t>
            </a:r>
          </a:p>
          <a:p>
            <a:pPr marL="139700" indent="0">
              <a:buFontTx/>
              <a:buNone/>
            </a:pPr>
            <a:endParaRPr lang="pt-PT" dirty="0"/>
          </a:p>
          <a:p>
            <a:pPr marL="139700" indent="0">
              <a:buFontTx/>
              <a:buNone/>
            </a:pPr>
            <a:r>
              <a:rPr lang="pt-PT" dirty="0"/>
              <a:t>A figura representa o processo quando o micro-serviço A pretende comunicar com o B:</a:t>
            </a:r>
          </a:p>
          <a:p>
            <a:pPr marL="457200" indent="-317500">
              <a:buFontTx/>
              <a:buChar char="-"/>
            </a:pPr>
            <a:r>
              <a:rPr lang="pt-PT" dirty="0"/>
              <a:t>Primeiro o micro-serviço A requisita um </a:t>
            </a:r>
            <a:r>
              <a:rPr lang="pt-PT" dirty="0" err="1"/>
              <a:t>endpoint</a:t>
            </a:r>
            <a:r>
              <a:rPr lang="pt-PT" dirty="0"/>
              <a:t> ao componente de registo e descoberta de serviços do serviço B;</a:t>
            </a:r>
          </a:p>
          <a:p>
            <a:pPr marL="457200" indent="-317500">
              <a:buFontTx/>
              <a:buChar char="-"/>
            </a:pPr>
            <a:r>
              <a:rPr lang="pt-PT" dirty="0"/>
              <a:t>O componente comunica com o </a:t>
            </a:r>
            <a:r>
              <a:rPr lang="pt-PT" dirty="0" err="1"/>
              <a:t>service</a:t>
            </a:r>
            <a:r>
              <a:rPr lang="pt-PT" dirty="0"/>
              <a:t> </a:t>
            </a:r>
            <a:r>
              <a:rPr lang="pt-PT" dirty="0" err="1"/>
              <a:t>registry</a:t>
            </a:r>
            <a:r>
              <a:rPr lang="pt-PT" dirty="0"/>
              <a:t> a pedir os </a:t>
            </a:r>
            <a:r>
              <a:rPr lang="pt-PT" dirty="0" err="1"/>
              <a:t>endpoints</a:t>
            </a:r>
            <a:r>
              <a:rPr lang="pt-PT" dirty="0"/>
              <a:t> de serviços B;</a:t>
            </a:r>
          </a:p>
          <a:p>
            <a:pPr marL="457200" indent="-317500">
              <a:buFontTx/>
              <a:buChar char="-"/>
            </a:pPr>
            <a:r>
              <a:rPr lang="pt-PT" dirty="0"/>
              <a:t>Assim que são obtidos os </a:t>
            </a:r>
            <a:r>
              <a:rPr lang="pt-PT" dirty="0" err="1"/>
              <a:t>endpoints</a:t>
            </a:r>
            <a:r>
              <a:rPr lang="pt-PT" dirty="0"/>
              <a:t>, o componente de registo e descoberta de serviços envia apenas o melhor </a:t>
            </a:r>
            <a:r>
              <a:rPr lang="pt-PT" dirty="0" err="1"/>
              <a:t>endpoint</a:t>
            </a:r>
            <a:r>
              <a:rPr lang="pt-PT" dirty="0"/>
              <a:t> ao micro-serviço;</a:t>
            </a:r>
          </a:p>
          <a:p>
            <a:pPr marL="457200" indent="-317500">
              <a:buFontTx/>
              <a:buChar char="-"/>
            </a:pPr>
            <a:r>
              <a:rPr lang="pt-PT" dirty="0"/>
              <a:t>Depois o micro-serviço A pode comunicar com o outro micro-serviço B com recurso ao </a:t>
            </a:r>
            <a:r>
              <a:rPr lang="pt-PT" dirty="0" err="1"/>
              <a:t>endpoint</a:t>
            </a:r>
            <a:r>
              <a:rPr lang="pt-PT" dirty="0"/>
              <a:t>;</a:t>
            </a:r>
          </a:p>
        </p:txBody>
      </p:sp>
    </p:spTree>
    <p:extLst>
      <p:ext uri="{BB962C8B-B14F-4D97-AF65-F5344CB8AC3E}">
        <p14:creationId xmlns:p14="http://schemas.microsoft.com/office/powerpoint/2010/main" val="326996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O componente de </a:t>
            </a:r>
            <a:r>
              <a:rPr lang="pt-PT" dirty="0" err="1"/>
              <a:t>load</a:t>
            </a:r>
            <a:r>
              <a:rPr lang="pt-PT" dirty="0"/>
              <a:t> </a:t>
            </a:r>
            <a:r>
              <a:rPr lang="pt-PT" dirty="0" err="1"/>
              <a:t>balancer</a:t>
            </a:r>
            <a:r>
              <a:rPr lang="pt-PT" dirty="0"/>
              <a:t> serve para balancear a carga de pedidos a micro-serviços de </a:t>
            </a:r>
            <a:r>
              <a:rPr lang="pt-PT" dirty="0" err="1"/>
              <a:t>frontend</a:t>
            </a:r>
            <a:r>
              <a:rPr lang="pt-PT" dirty="0"/>
              <a:t>, podendo existir vários </a:t>
            </a:r>
            <a:r>
              <a:rPr lang="pt-PT" dirty="0" err="1"/>
              <a:t>load</a:t>
            </a:r>
            <a:r>
              <a:rPr lang="pt-PT" dirty="0"/>
              <a:t> </a:t>
            </a:r>
            <a:r>
              <a:rPr lang="pt-PT" dirty="0" err="1"/>
              <a:t>balancers</a:t>
            </a:r>
            <a:r>
              <a:rPr lang="pt-PT" dirty="0"/>
              <a:t> por tipo de serviço em locais diferentes.</a:t>
            </a:r>
          </a:p>
          <a:p>
            <a:pPr marL="139700" indent="0">
              <a:buNone/>
            </a:pPr>
            <a:endParaRPr lang="pt-PT" dirty="0"/>
          </a:p>
          <a:p>
            <a:pPr marL="139700" indent="0">
              <a:buNone/>
            </a:pPr>
            <a:r>
              <a:rPr lang="pt-PT" dirty="0"/>
              <a:t>Estes </a:t>
            </a:r>
            <a:r>
              <a:rPr lang="pt-PT" dirty="0" err="1"/>
              <a:t>loads</a:t>
            </a:r>
            <a:r>
              <a:rPr lang="pt-PT" dirty="0"/>
              <a:t> </a:t>
            </a:r>
            <a:r>
              <a:rPr lang="pt-PT" dirty="0" err="1"/>
              <a:t>balancers</a:t>
            </a:r>
            <a:r>
              <a:rPr lang="pt-PT" dirty="0"/>
              <a:t> utilizam o método </a:t>
            </a:r>
            <a:r>
              <a:rPr lang="pt-PT" dirty="0" err="1"/>
              <a:t>Least</a:t>
            </a:r>
            <a:r>
              <a:rPr lang="pt-PT" dirty="0"/>
              <a:t> </a:t>
            </a:r>
            <a:r>
              <a:rPr lang="pt-PT" dirty="0" err="1"/>
              <a:t>Connections</a:t>
            </a:r>
            <a:r>
              <a:rPr lang="pt-PT" dirty="0"/>
              <a:t> para escolher a réplica que devem redirecionar o pedido, juntamente com um peso atribuído a cada réplica, sendo que as réplicas que se encontram na mesma localização que o </a:t>
            </a:r>
            <a:r>
              <a:rPr lang="pt-PT" dirty="0" err="1"/>
              <a:t>load</a:t>
            </a:r>
            <a:r>
              <a:rPr lang="pt-PT" dirty="0"/>
              <a:t> </a:t>
            </a:r>
            <a:r>
              <a:rPr lang="pt-PT" dirty="0" err="1"/>
              <a:t>balancer</a:t>
            </a:r>
            <a:r>
              <a:rPr lang="pt-PT" dirty="0"/>
              <a:t> têm um peso maior, e a que se encontram numa outra localização um peso menor.</a:t>
            </a:r>
          </a:p>
          <a:p>
            <a:pPr marL="139700" indent="0">
              <a:buNone/>
            </a:pPr>
            <a:endParaRPr lang="pt-PT" dirty="0"/>
          </a:p>
          <a:p>
            <a:pPr marL="139700" indent="0">
              <a:buNone/>
            </a:pPr>
            <a:r>
              <a:rPr lang="pt-PT" dirty="0"/>
              <a:t>Depois a escolha é feita com base no número de conexões ativas de cada réplica e o seu peso, sendo escolhido a que apresentar menor valor.</a:t>
            </a:r>
          </a:p>
          <a:p>
            <a:pPr marL="139700" indent="0">
              <a:buNone/>
            </a:pPr>
            <a:r>
              <a:rPr lang="pt-PT" dirty="0"/>
              <a:t>O peso é utilizado para garantir que é dada preferência à réplica mais próxima, mesmo que apresente um número de conexões ligeiramente superior.</a:t>
            </a:r>
          </a:p>
        </p:txBody>
      </p:sp>
    </p:spTree>
    <p:extLst>
      <p:ext uri="{BB962C8B-B14F-4D97-AF65-F5344CB8AC3E}">
        <p14:creationId xmlns:p14="http://schemas.microsoft.com/office/powerpoint/2010/main" val="2522841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 figura mostra um exemplo de como os componentes do sistema podem estar dispostos nos ambientes de execução:</a:t>
            </a:r>
          </a:p>
          <a:p>
            <a:pPr marL="457200" indent="-317500">
              <a:buFontTx/>
              <a:buChar char="-"/>
            </a:pPr>
            <a:r>
              <a:rPr lang="pt-PT" dirty="0"/>
              <a:t>Os componentes encontram-se em execução nos nós, quer na cloud quer na edge.</a:t>
            </a:r>
          </a:p>
          <a:p>
            <a:pPr marL="457200" indent="-317500">
              <a:buFontTx/>
              <a:buChar char="-"/>
            </a:pPr>
            <a:r>
              <a:rPr lang="pt-PT" dirty="0"/>
              <a:t>O componente principal, de gestão de micro-serviços, é responsável pelas decisões tomadas sobre cada serviço, isto é, a replicação, migração e remoção de serviços.</a:t>
            </a:r>
          </a:p>
          <a:p>
            <a:pPr marL="457200" indent="-317500">
              <a:buFontTx/>
              <a:buChar char="-"/>
            </a:pPr>
            <a:r>
              <a:rPr lang="pt-PT" dirty="0"/>
              <a:t>Tem ainda a responsabilidade de adicionar novos nós ou remover, quando considerar necessário.</a:t>
            </a:r>
          </a:p>
          <a:p>
            <a:pPr marL="457200" indent="-317500">
              <a:buFontTx/>
              <a:buChar char="-"/>
            </a:pPr>
            <a:r>
              <a:rPr lang="pt-PT" dirty="0"/>
              <a:t>Os nós encontram-se organizados num cluster, isto de forma, ao componente de gestão ter a perceção de quais os nós disponíveis para a execução de micro-serviços.</a:t>
            </a:r>
          </a:p>
          <a:p>
            <a:pPr marL="457200" indent="-317500">
              <a:buFontTx/>
              <a:buChar char="-"/>
            </a:pPr>
            <a:r>
              <a:rPr lang="pt-PT" dirty="0"/>
              <a:t>Os nós encontram-se diferenciados em </a:t>
            </a:r>
            <a:r>
              <a:rPr lang="pt-PT" dirty="0" err="1"/>
              <a:t>workers</a:t>
            </a:r>
            <a:r>
              <a:rPr lang="pt-PT" dirty="0"/>
              <a:t> e master, onde a única diferença é que o nó master tem conhecimento dos outros nós e os </a:t>
            </a:r>
            <a:r>
              <a:rPr lang="pt-PT" dirty="0" err="1"/>
              <a:t>workers</a:t>
            </a:r>
            <a:r>
              <a:rPr lang="pt-PT" dirty="0"/>
              <a:t> não.</a:t>
            </a:r>
          </a:p>
        </p:txBody>
      </p:sp>
    </p:spTree>
    <p:extLst>
      <p:ext uri="{BB962C8B-B14F-4D97-AF65-F5344CB8AC3E}">
        <p14:creationId xmlns:p14="http://schemas.microsoft.com/office/powerpoint/2010/main" val="25701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 figura mostra um exemplo de como os componentes do sistema podem estar dispostos nos ambientes de execução:</a:t>
            </a:r>
          </a:p>
          <a:p>
            <a:pPr marL="457200" indent="-317500">
              <a:buFontTx/>
              <a:buChar char="-"/>
            </a:pPr>
            <a:r>
              <a:rPr lang="pt-PT" dirty="0"/>
              <a:t>Os componentes encontram-se em execução nos nós, quer na cloud quer na edge.</a:t>
            </a:r>
          </a:p>
          <a:p>
            <a:pPr marL="457200" indent="-317500">
              <a:buFontTx/>
              <a:buChar char="-"/>
            </a:pPr>
            <a:r>
              <a:rPr lang="pt-PT" dirty="0"/>
              <a:t>O componente principal, de gestão de micro-serviços, é responsável pelas decisões tomadas sobre cada serviço, isto é, a replicação, migração e remoção de serviços.</a:t>
            </a:r>
          </a:p>
          <a:p>
            <a:pPr marL="457200" indent="-317500">
              <a:buFontTx/>
              <a:buChar char="-"/>
            </a:pPr>
            <a:r>
              <a:rPr lang="pt-PT" dirty="0"/>
              <a:t>Tem ainda a responsabilidade de adicionar novos nós ou remover, quando considerar necessário.</a:t>
            </a:r>
          </a:p>
          <a:p>
            <a:pPr marL="457200" indent="-317500">
              <a:buFontTx/>
              <a:buChar char="-"/>
            </a:pPr>
            <a:r>
              <a:rPr lang="pt-PT" dirty="0"/>
              <a:t>Os nós encontram-se organizados num cluster, isto de forma, ao componente de gestão ter a perceção de quais os nós disponíveis para a execução de micro-serviços.</a:t>
            </a:r>
          </a:p>
          <a:p>
            <a:pPr marL="457200" indent="-317500">
              <a:buFontTx/>
              <a:buChar char="-"/>
            </a:pPr>
            <a:r>
              <a:rPr lang="pt-PT" dirty="0"/>
              <a:t>Os nós encontram-se diferenciados em </a:t>
            </a:r>
            <a:r>
              <a:rPr lang="pt-PT" dirty="0" err="1"/>
              <a:t>workers</a:t>
            </a:r>
            <a:r>
              <a:rPr lang="pt-PT" dirty="0"/>
              <a:t> e master, onde a única diferença é que o nó master tem conhecimento dos outros nós e os </a:t>
            </a:r>
            <a:r>
              <a:rPr lang="pt-PT" dirty="0" err="1"/>
              <a:t>workers</a:t>
            </a:r>
            <a:r>
              <a:rPr lang="pt-PT" dirty="0"/>
              <a:t> não.</a:t>
            </a:r>
          </a:p>
        </p:txBody>
      </p:sp>
    </p:spTree>
    <p:extLst>
      <p:ext uri="{BB962C8B-B14F-4D97-AF65-F5344CB8AC3E}">
        <p14:creationId xmlns:p14="http://schemas.microsoft.com/office/powerpoint/2010/main" val="25701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O componente de gestão de micro-serviços é composto por vários módulos, cada um com as respetivas funcionalidades.</a:t>
            </a:r>
          </a:p>
          <a:p>
            <a:pPr marL="139700" indent="0">
              <a:buNone/>
            </a:pPr>
            <a:r>
              <a:rPr lang="pt-PT" dirty="0"/>
              <a:t>Foi desenvolvido em Java com recurso à </a:t>
            </a:r>
            <a:r>
              <a:rPr lang="pt-PT" dirty="0" err="1"/>
              <a:t>framework</a:t>
            </a:r>
            <a:r>
              <a:rPr lang="pt-PT" dirty="0"/>
              <a:t> Spring.</a:t>
            </a:r>
          </a:p>
          <a:p>
            <a:pPr marL="457200" indent="-317500">
              <a:buFontTx/>
              <a:buChar char="-"/>
            </a:pPr>
            <a:r>
              <a:rPr lang="pt-PT" dirty="0"/>
              <a:t>O componente da interface de utilizador foi desenvolvida em </a:t>
            </a:r>
            <a:r>
              <a:rPr lang="pt-PT" dirty="0" err="1"/>
              <a:t>react</a:t>
            </a:r>
            <a:r>
              <a:rPr lang="pt-PT" dirty="0"/>
              <a:t>, sendo que esta permite aceder às </a:t>
            </a:r>
            <a:r>
              <a:rPr lang="pt-PT" dirty="0" err="1"/>
              <a:t>APIs</a:t>
            </a:r>
            <a:r>
              <a:rPr lang="pt-PT" dirty="0"/>
              <a:t> disponibilizadas.</a:t>
            </a:r>
          </a:p>
          <a:p>
            <a:pPr marL="457200" indent="-317500">
              <a:buFontTx/>
              <a:buChar char="-"/>
            </a:pPr>
            <a:r>
              <a:rPr lang="pt-PT" dirty="0"/>
              <a:t>O modulo Docker permite executar as operações relacionadas com os containers, como iniciar ou parar um container, sendo a partir deste que se extraem os valores dos recursos utilizados pelos containers.</a:t>
            </a:r>
          </a:p>
          <a:p>
            <a:pPr marL="457200" indent="-317500">
              <a:buFontTx/>
              <a:buChar char="-"/>
            </a:pPr>
            <a:r>
              <a:rPr lang="pt-PT" dirty="0"/>
              <a:t>O modulo das regras é responsável pela gestão das regras, integrando as funcionalidades de inserir e remover regras ou analisar quais as regras despoletadas com base nos valores dos recursos, tanto para os nós como para os serviços.</a:t>
            </a:r>
          </a:p>
          <a:p>
            <a:pPr marL="457200" indent="-317500">
              <a:buFontTx/>
              <a:buChar char="-"/>
            </a:pPr>
            <a:r>
              <a:rPr lang="pt-PT" dirty="0"/>
              <a:t>O modulo de gestão de nós integra tanto funcionalidades para gerir os nós da cloud (neste momento utilizando o AWS) e os da edge, integrando funcionalidades como a criação de novas </a:t>
            </a:r>
            <a:r>
              <a:rPr lang="pt-PT" dirty="0" err="1"/>
              <a:t>VMs</a:t>
            </a:r>
            <a:r>
              <a:rPr lang="pt-PT" dirty="0"/>
              <a:t> ou a suspensão da mesmas. </a:t>
            </a:r>
          </a:p>
          <a:p>
            <a:pPr marL="914400" lvl="1" indent="-317500">
              <a:buFontTx/>
              <a:buChar char="-"/>
            </a:pPr>
            <a:r>
              <a:rPr lang="pt-PT" dirty="0"/>
              <a:t>Este utiliza o modulo das métricas dos nós para saber os valores dos recursos de cada nó, comunicando com o </a:t>
            </a:r>
            <a:r>
              <a:rPr lang="pt-PT" dirty="0" err="1"/>
              <a:t>Prometheus</a:t>
            </a:r>
            <a:r>
              <a:rPr lang="pt-PT" dirty="0"/>
              <a:t> de cada nó.</a:t>
            </a:r>
          </a:p>
          <a:p>
            <a:pPr marL="457200" lvl="0" indent="-317500">
              <a:buFontTx/>
              <a:buChar char="-"/>
            </a:pPr>
            <a:r>
              <a:rPr lang="pt-PT" dirty="0"/>
              <a:t>Depois temos os módulos do processo de reconfiguração, subdividido em containers e nós. Onde é decidido realizar periodicamente o que fazer com os serviços e os nós. (Este processo será abordado mais à frente.)</a:t>
            </a:r>
          </a:p>
          <a:p>
            <a:pPr marL="457200" lvl="0" indent="-317500">
              <a:buFontTx/>
              <a:buChar char="-"/>
            </a:pPr>
            <a:r>
              <a:rPr lang="pt-PT" dirty="0"/>
              <a:t>Temos ainda o módulo que faz a ligação à base de dados, utilizada para guardar as regras e configurações.</a:t>
            </a:r>
          </a:p>
        </p:txBody>
      </p:sp>
    </p:spTree>
    <p:extLst>
      <p:ext uri="{BB962C8B-B14F-4D97-AF65-F5344CB8AC3E}">
        <p14:creationId xmlns:p14="http://schemas.microsoft.com/office/powerpoint/2010/main" val="246434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 apresentação encontra-se estruturada da seguinte forma: </a:t>
            </a:r>
          </a:p>
          <a:p>
            <a:pPr marL="457200" indent="-317500"/>
            <a:r>
              <a:rPr lang="pt-PT" dirty="0"/>
              <a:t>Em primeiro será referido o contexto no qual se insere o trabalho realizado</a:t>
            </a:r>
          </a:p>
          <a:p>
            <a:pPr marL="457200" indent="-317500"/>
            <a:r>
              <a:rPr lang="pt-PT" dirty="0"/>
              <a:t>O problema que foi identificado</a:t>
            </a:r>
          </a:p>
          <a:p>
            <a:pPr marL="457200" indent="-317500"/>
            <a:r>
              <a:rPr lang="pt-PT" dirty="0"/>
              <a:t>Os objetivos do trabalho</a:t>
            </a:r>
          </a:p>
          <a:p>
            <a:pPr marL="457200" indent="-317500"/>
            <a:r>
              <a:rPr lang="pt-PT" dirty="0"/>
              <a:t>No que consiste a solução proposta e as suas funcionalidades</a:t>
            </a:r>
          </a:p>
          <a:p>
            <a:pPr marL="457200" indent="-317500"/>
            <a:r>
              <a:rPr lang="pt-PT" dirty="0"/>
              <a:t>A avaliação experimental realizada</a:t>
            </a:r>
          </a:p>
          <a:p>
            <a:pPr marL="457200" indent="-317500"/>
            <a:r>
              <a:rPr lang="pt-PT" dirty="0"/>
              <a:t>E por fim as conclusões retiradas e trabalho futuro que pode ser realizado</a:t>
            </a:r>
          </a:p>
        </p:txBody>
      </p:sp>
    </p:spTree>
    <p:extLst>
      <p:ext uri="{BB962C8B-B14F-4D97-AF65-F5344CB8AC3E}">
        <p14:creationId xmlns:p14="http://schemas.microsoft.com/office/powerpoint/2010/main" val="2501701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 replicação, migração e remoção de serviços, bem como a adição antecipada de nós, é decidida com recurso ao mecanismo de regras.</a:t>
            </a:r>
          </a:p>
          <a:p>
            <a:pPr marL="139700" indent="0">
              <a:buNone/>
            </a:pPr>
            <a:endParaRPr lang="pt-PT"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As regras podem ser configuradas com vários parâmetros, sendo estes valores, obtidos pelos componentes de monitorização, onde cada regra tem uma decisão associada. Em caso de se verificar que existem regras mapeadas para os mesmos intervalo de valores e parâmetros, é escolhida a regra com maior prioridade.</a:t>
            </a:r>
          </a:p>
          <a:p>
            <a:pPr marL="139700" indent="0">
              <a:buNone/>
            </a:pPr>
            <a:endParaRPr lang="pt-PT" dirty="0"/>
          </a:p>
          <a:p>
            <a:pPr marL="139700" indent="0">
              <a:buNone/>
            </a:pPr>
            <a:r>
              <a:rPr lang="pt-PT" dirty="0"/>
              <a:t>Estas regras podem ser associadas às aplicações de micro-serviços, bem como a micro-serviços </a:t>
            </a:r>
            <a:r>
              <a:rPr lang="pt-PT" dirty="0" err="1"/>
              <a:t>especificos</a:t>
            </a:r>
            <a:r>
              <a:rPr lang="pt-PT" dirty="0"/>
              <a:t>.</a:t>
            </a:r>
          </a:p>
          <a:p>
            <a:pPr marL="139700" indent="0">
              <a:buNone/>
            </a:pPr>
            <a:r>
              <a:rPr lang="pt-PT" dirty="0"/>
              <a:t>As decisões em relação aos serviços podem ser: replicar, migrar, parar ou não realizar qualquer ação.</a:t>
            </a:r>
          </a:p>
          <a:p>
            <a:pPr marL="139700" indent="0">
              <a:buNone/>
            </a:pPr>
            <a:endParaRPr lang="pt-PT" dirty="0"/>
          </a:p>
          <a:p>
            <a:pPr marL="139700" indent="0">
              <a:buNone/>
            </a:pPr>
            <a:r>
              <a:rPr lang="pt-PT" dirty="0"/>
              <a:t>Em relação às regras associadas aos nós, procede-se de igual forma, sendo que as decisões disponíveis podem ser: adicionar nó, remover nó, ou fazer qualquer ação.</a:t>
            </a:r>
          </a:p>
        </p:txBody>
      </p:sp>
    </p:spTree>
    <p:extLst>
      <p:ext uri="{BB962C8B-B14F-4D97-AF65-F5344CB8AC3E}">
        <p14:creationId xmlns:p14="http://schemas.microsoft.com/office/powerpoint/2010/main" val="694987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 gestão das regras é realizada através da interface do componente de gestão de micro-serviços onde:</a:t>
            </a:r>
          </a:p>
          <a:p>
            <a:pPr marL="139700" indent="0">
              <a:buNone/>
            </a:pPr>
            <a:endParaRPr lang="pt-PT" dirty="0"/>
          </a:p>
          <a:p>
            <a:pPr marL="139700" indent="0">
              <a:buNone/>
            </a:pPr>
            <a:r>
              <a:rPr lang="pt-PT" dirty="0"/>
              <a:t>A primeira imagem representa a definição de regras em si onde é possível escolher qual o tipo de regra, isto é, para serviços ou nós, a sua decisão e as condições das regras, sendo estas definida através do ecrã representado na segunda imagem</a:t>
            </a:r>
          </a:p>
          <a:p>
            <a:pPr marL="139700" indent="0">
              <a:buNone/>
            </a:pPr>
            <a:endParaRPr lang="pt-PT" dirty="0"/>
          </a:p>
        </p:txBody>
      </p:sp>
    </p:spTree>
    <p:extLst>
      <p:ext uri="{BB962C8B-B14F-4D97-AF65-F5344CB8AC3E}">
        <p14:creationId xmlns:p14="http://schemas.microsoft.com/office/powerpoint/2010/main" val="365051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As decisões sobre os serviços, isto é, a replicação e migração são tomadas periodicamente através do processo de reconfiguração de serviços, composto por 4 passos.</a:t>
            </a:r>
          </a:p>
          <a:p>
            <a:pPr marL="139700" indent="0">
              <a:buNone/>
            </a:pPr>
            <a:endParaRPr lang="pt-PT" dirty="0"/>
          </a:p>
          <a:p>
            <a:pPr marL="139700" indent="0">
              <a:buNone/>
            </a:pPr>
            <a:r>
              <a:rPr lang="pt-PT" dirty="0"/>
              <a:t>No primeiro passo da Monitorização:</a:t>
            </a:r>
          </a:p>
          <a:p>
            <a:pPr marL="457200" indent="-317500">
              <a:buFontTx/>
              <a:buChar char="-"/>
            </a:pPr>
            <a:r>
              <a:rPr lang="pt-PT" dirty="0"/>
              <a:t>São retiradas as métricas das réplicas (%CPU, %RAM, …)</a:t>
            </a:r>
          </a:p>
          <a:p>
            <a:pPr marL="139700" indent="0">
              <a:buFontTx/>
              <a:buNone/>
            </a:pPr>
            <a:endParaRPr lang="pt-PT" dirty="0"/>
          </a:p>
          <a:p>
            <a:pPr marL="139700" indent="0">
              <a:buFontTx/>
              <a:buNone/>
            </a:pPr>
            <a:r>
              <a:rPr lang="pt-PT" dirty="0"/>
              <a:t>No segundo passo, na Análise:</a:t>
            </a:r>
          </a:p>
          <a:p>
            <a:pPr marL="457200" indent="-317500">
              <a:buFontTx/>
              <a:buChar char="-"/>
            </a:pPr>
            <a:r>
              <a:rPr lang="pt-PT" dirty="0"/>
              <a:t>São executadas as regras associadas a cada réplica, obtendo-se a decisão correspondente a cada réplica.</a:t>
            </a:r>
          </a:p>
          <a:p>
            <a:pPr marL="457200" indent="-317500">
              <a:buFontTx/>
              <a:buChar char="-"/>
            </a:pPr>
            <a:r>
              <a:rPr lang="pt-PT" dirty="0"/>
              <a:t>Por omissão a decisão em relação aos serviços é não efetuar qualquer ação.</a:t>
            </a:r>
          </a:p>
          <a:p>
            <a:pPr marL="457200" indent="-317500">
              <a:buFontTx/>
              <a:buChar char="-"/>
            </a:pPr>
            <a:endParaRPr lang="pt-PT" dirty="0"/>
          </a:p>
          <a:p>
            <a:pPr marL="139700" indent="0">
              <a:buFontTx/>
              <a:buNone/>
            </a:pPr>
            <a:r>
              <a:rPr lang="pt-PT" dirty="0"/>
              <a:t>No passo de planeamento:</a:t>
            </a:r>
          </a:p>
          <a:p>
            <a:pPr marL="457200" indent="-317500">
              <a:buFontTx/>
              <a:buChar char="-"/>
            </a:pPr>
            <a:r>
              <a:rPr lang="pt-PT" dirty="0"/>
              <a:t>Com base nas decisões das réplicas, é tomada uma decisão única por tipo de serviço.</a:t>
            </a:r>
          </a:p>
          <a:p>
            <a:pPr marL="914400" lvl="1" indent="-317500">
              <a:buFontTx/>
              <a:buChar char="-"/>
            </a:pPr>
            <a:r>
              <a:rPr lang="pt-PT" dirty="0"/>
              <a:t>As decisões mais prioritárias são a replicação e a migração, e a menos a remoção de réplicas.</a:t>
            </a:r>
          </a:p>
          <a:p>
            <a:pPr marL="914400" lvl="1" indent="-317500">
              <a:buFontTx/>
              <a:buChar char="-"/>
            </a:pPr>
            <a:r>
              <a:rPr lang="pt-PT" dirty="0"/>
              <a:t>Estas decisões para serem efetivamente tomadas têm de ser detetadas um número de vezes consecutivas em diferentes iterações do processo, e têm de respeitar o número mínimo e máximo de réplicas permitido em cada tipo de serviço.</a:t>
            </a:r>
          </a:p>
          <a:p>
            <a:pPr marL="914400" marR="0" lvl="1" indent="-317500" algn="l" defTabSz="914400" rtl="0" eaLnBrk="1" fontAlgn="auto" latinLnBrk="0" hangingPunct="1">
              <a:lnSpc>
                <a:spcPct val="100000"/>
              </a:lnSpc>
              <a:spcBef>
                <a:spcPts val="0"/>
              </a:spcBef>
              <a:spcAft>
                <a:spcPts val="0"/>
              </a:spcAft>
              <a:buClr>
                <a:srgbClr val="000000"/>
              </a:buClr>
              <a:buSzPts val="1400"/>
              <a:buFontTx/>
              <a:buChar char="-"/>
              <a:tabLst/>
              <a:defRPr/>
            </a:pPr>
            <a:r>
              <a:rPr lang="pt-PT" dirty="0"/>
              <a:t>No caso da replicação é : replicado no local que tenha maior número de acessos/réplica disponível.</a:t>
            </a:r>
          </a:p>
          <a:p>
            <a:pPr marL="139700" lvl="0" indent="0">
              <a:buFontTx/>
              <a:buNone/>
            </a:pPr>
            <a:endParaRPr lang="pt-PT" dirty="0"/>
          </a:p>
          <a:p>
            <a:pPr marL="139700" lvl="0" indent="0">
              <a:buFontTx/>
              <a:buNone/>
            </a:pPr>
            <a:r>
              <a:rPr lang="pt-PT" dirty="0"/>
              <a:t>Na execução são aplicadas as decisões para cada tipo de serviço:</a:t>
            </a:r>
          </a:p>
          <a:p>
            <a:pPr marL="457200" lvl="0" indent="-317500">
              <a:buFontTx/>
              <a:buChar char="-"/>
            </a:pPr>
            <a:r>
              <a:rPr lang="pt-PT" dirty="0"/>
              <a:t>Englobando a replicação, remoção de réplicas, ou não executar qualquer ação, caso não seja necessário.</a:t>
            </a:r>
          </a:p>
          <a:p>
            <a:pPr marL="914400" lvl="1" indent="-317500">
              <a:buFontTx/>
              <a:buChar char="-"/>
            </a:pPr>
            <a:endParaRPr lang="pt-PT" dirty="0"/>
          </a:p>
        </p:txBody>
      </p:sp>
    </p:spTree>
    <p:extLst>
      <p:ext uri="{BB962C8B-B14F-4D97-AF65-F5344CB8AC3E}">
        <p14:creationId xmlns:p14="http://schemas.microsoft.com/office/powerpoint/2010/main" val="200702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endParaRPr lang="pt-PT" dirty="0"/>
          </a:p>
        </p:txBody>
      </p:sp>
    </p:spTree>
    <p:extLst>
      <p:ext uri="{BB962C8B-B14F-4D97-AF65-F5344CB8AC3E}">
        <p14:creationId xmlns:p14="http://schemas.microsoft.com/office/powerpoint/2010/main" val="1436085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 avaliação consistiu na realização de testes de carga a uma aplicação de micro-serviços, </a:t>
            </a:r>
            <a:r>
              <a:rPr lang="pt-PT" dirty="0" err="1"/>
              <a:t>Sock</a:t>
            </a:r>
            <a:r>
              <a:rPr lang="pt-PT" dirty="0"/>
              <a:t> </a:t>
            </a:r>
            <a:r>
              <a:rPr lang="pt-PT" dirty="0" err="1"/>
              <a:t>Shop</a:t>
            </a:r>
            <a:r>
              <a:rPr lang="pt-PT" dirty="0"/>
              <a:t>, de forma a avaliar os mecanismos de replicação e remoção de réplicas. </a:t>
            </a:r>
          </a:p>
          <a:p>
            <a:pPr marL="139700" indent="0">
              <a:buNone/>
            </a:pPr>
            <a:endParaRPr lang="pt-PT" dirty="0"/>
          </a:p>
          <a:p>
            <a:pPr marL="139700" indent="0">
              <a:buNone/>
            </a:pPr>
            <a:r>
              <a:rPr lang="pt-PT" dirty="0"/>
              <a:t>A aplicação é composta por 7 micro-serviços de </a:t>
            </a:r>
            <a:r>
              <a:rPr lang="pt-PT" dirty="0" err="1"/>
              <a:t>backend</a:t>
            </a:r>
            <a:r>
              <a:rPr lang="pt-PT" dirty="0"/>
              <a:t> + 1 de </a:t>
            </a:r>
            <a:r>
              <a:rPr lang="pt-PT" dirty="0" err="1"/>
              <a:t>frontend</a:t>
            </a:r>
            <a:r>
              <a:rPr lang="pt-PT" dirty="0"/>
              <a:t>:</a:t>
            </a:r>
          </a:p>
          <a:p>
            <a:pPr marL="139700" indent="0">
              <a:buNone/>
            </a:pPr>
            <a:endParaRPr lang="pt-PT" sz="1100" b="0" i="0" u="none" strike="noStrike" cap="none" baseline="0" dirty="0">
              <a:solidFill>
                <a:srgbClr val="000000"/>
              </a:solidFill>
              <a:latin typeface="Arial"/>
              <a:ea typeface="Arial"/>
              <a:cs typeface="Arial"/>
              <a:sym typeface="Arial"/>
            </a:endParaRPr>
          </a:p>
          <a:p>
            <a:pPr marL="368300" indent="-228600">
              <a:buAutoNum type="arabicPeriod"/>
            </a:pPr>
            <a:r>
              <a:rPr lang="pt-PT" dirty="0" err="1"/>
              <a:t>Payment</a:t>
            </a:r>
            <a:r>
              <a:rPr lang="pt-PT" dirty="0"/>
              <a:t>: fornece serviços de pagamento. Desenvolvido em </a:t>
            </a:r>
            <a:r>
              <a:rPr lang="pt-PT" dirty="0" err="1"/>
              <a:t>Go</a:t>
            </a:r>
            <a:r>
              <a:rPr lang="pt-PT" dirty="0"/>
              <a:t>. </a:t>
            </a:r>
          </a:p>
          <a:p>
            <a:pPr marL="368300" indent="-228600">
              <a:buAutoNum type="arabicPeriod"/>
            </a:pPr>
            <a:r>
              <a:rPr lang="pt-PT" dirty="0" err="1"/>
              <a:t>Orders</a:t>
            </a:r>
            <a:r>
              <a:rPr lang="pt-PT" dirty="0"/>
              <a:t>: permite processamento de encomendas. Desenvolvido em Java com uma base de dados em </a:t>
            </a:r>
            <a:r>
              <a:rPr lang="pt-PT" dirty="0" err="1"/>
              <a:t>MongoDB</a:t>
            </a:r>
            <a:r>
              <a:rPr lang="pt-PT" dirty="0"/>
              <a:t>. </a:t>
            </a:r>
          </a:p>
          <a:p>
            <a:pPr marL="368300" indent="-228600">
              <a:buAutoNum type="arabicPeriod"/>
            </a:pPr>
            <a:r>
              <a:rPr lang="pt-PT" dirty="0" err="1"/>
              <a:t>Carts</a:t>
            </a:r>
            <a:r>
              <a:rPr lang="pt-PT" dirty="0"/>
              <a:t>: fornece carrinhos de compras aos utilizadores. Desenvolvido em Java com uma base de dados em </a:t>
            </a:r>
            <a:r>
              <a:rPr lang="pt-PT" dirty="0" err="1"/>
              <a:t>MongoDB</a:t>
            </a:r>
            <a:r>
              <a:rPr lang="pt-PT" dirty="0"/>
              <a:t>. </a:t>
            </a:r>
          </a:p>
          <a:p>
            <a:pPr marL="368300" indent="-228600">
              <a:buAutoNum type="arabicPeriod"/>
            </a:pPr>
            <a:r>
              <a:rPr lang="pt-PT" dirty="0"/>
              <a:t>Catalogue: fornece informações dos produtos/catálogos. Desenvolvido em </a:t>
            </a:r>
            <a:r>
              <a:rPr lang="pt-PT" dirty="0" err="1"/>
              <a:t>Go</a:t>
            </a:r>
            <a:r>
              <a:rPr lang="pt-PT" dirty="0"/>
              <a:t> com uma base de dados em </a:t>
            </a:r>
            <a:r>
              <a:rPr lang="pt-PT" dirty="0" err="1"/>
              <a:t>MySQL</a:t>
            </a:r>
            <a:r>
              <a:rPr lang="pt-PT" dirty="0"/>
              <a:t>. </a:t>
            </a:r>
          </a:p>
          <a:p>
            <a:pPr marL="368300" indent="-228600">
              <a:buAutoNum type="arabicPeriod"/>
            </a:pPr>
            <a:r>
              <a:rPr lang="pt-PT" dirty="0" err="1"/>
              <a:t>User</a:t>
            </a:r>
            <a:r>
              <a:rPr lang="pt-PT" dirty="0"/>
              <a:t>: contém as informações sobre a conta do utilizador, como cartões e endereços. Desenvolvido em </a:t>
            </a:r>
            <a:r>
              <a:rPr lang="pt-PT" dirty="0" err="1"/>
              <a:t>Go</a:t>
            </a:r>
            <a:r>
              <a:rPr lang="pt-PT" dirty="0"/>
              <a:t> com uma base de dados em </a:t>
            </a:r>
            <a:r>
              <a:rPr lang="pt-PT" dirty="0" err="1"/>
              <a:t>MongoDB</a:t>
            </a:r>
            <a:r>
              <a:rPr lang="pt-PT" dirty="0"/>
              <a:t>. </a:t>
            </a:r>
          </a:p>
          <a:p>
            <a:pPr marL="368300" indent="-228600">
              <a:buAutoNum type="arabicPeriod"/>
            </a:pPr>
            <a:r>
              <a:rPr lang="pt-PT" dirty="0" err="1"/>
              <a:t>Shipping</a:t>
            </a:r>
            <a:r>
              <a:rPr lang="pt-PT" dirty="0"/>
              <a:t>: fornece funcionalidades de expedição. Desenvolvido em Java.</a:t>
            </a:r>
          </a:p>
          <a:p>
            <a:pPr marL="368300" indent="-228600">
              <a:buAutoNum type="arabicPeriod"/>
            </a:pPr>
            <a:r>
              <a:rPr lang="pt-PT" dirty="0" err="1"/>
              <a:t>Queue</a:t>
            </a:r>
            <a:r>
              <a:rPr lang="pt-PT" dirty="0"/>
              <a:t>-master: processa a fila de encomendas. Desenvolvido em Java. </a:t>
            </a:r>
          </a:p>
          <a:p>
            <a:pPr marL="368300" indent="-228600">
              <a:buAutoNum type="arabicPeriod"/>
            </a:pPr>
            <a:r>
              <a:rPr lang="pt-PT" dirty="0" err="1"/>
              <a:t>Frontend</a:t>
            </a:r>
            <a:r>
              <a:rPr lang="pt-PT" dirty="0"/>
              <a:t>: aplicação de </a:t>
            </a:r>
            <a:r>
              <a:rPr lang="pt-PT" dirty="0" err="1"/>
              <a:t>frontend</a:t>
            </a:r>
            <a:r>
              <a:rPr lang="pt-PT" dirty="0"/>
              <a:t> que interliga todos os outros micro-serviços. Desenvolvido em </a:t>
            </a:r>
            <a:r>
              <a:rPr lang="pt-PT" dirty="0" err="1"/>
              <a:t>NodeJS</a:t>
            </a:r>
            <a:r>
              <a:rPr lang="pt-PT" dirty="0"/>
              <a:t>. </a:t>
            </a:r>
            <a:endParaRPr lang="pt-PT" sz="1100" b="0" i="0" u="none" strike="noStrike" cap="none" baseline="0" dirty="0">
              <a:solidFill>
                <a:srgbClr val="000000"/>
              </a:solidFill>
              <a:latin typeface="Arial"/>
              <a:cs typeface="Arial"/>
              <a:sym typeface="Arial"/>
            </a:endParaRPr>
          </a:p>
        </p:txBody>
      </p:sp>
    </p:spTree>
    <p:extLst>
      <p:ext uri="{BB962C8B-B14F-4D97-AF65-F5344CB8AC3E}">
        <p14:creationId xmlns:p14="http://schemas.microsoft.com/office/powerpoint/2010/main" val="3257105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Foram realizados testes para simular a obtenção do catálogo dos produtos e outro teste para simular logins e registos de utilizadores.</a:t>
            </a:r>
          </a:p>
          <a:p>
            <a:pPr marL="139700" indent="0">
              <a:buNone/>
            </a:pPr>
            <a:r>
              <a:rPr lang="pt-PT" dirty="0"/>
              <a:t>Sendo que apenas irá ser apresentado os testes relativamente ao catálogo, devido às semelhanças nos resultados.</a:t>
            </a:r>
          </a:p>
          <a:p>
            <a:pPr marL="139700" indent="0">
              <a:buNone/>
            </a:pPr>
            <a:endParaRPr lang="pt-PT" dirty="0"/>
          </a:p>
          <a:p>
            <a:pPr marL="139700" indent="0">
              <a:buNone/>
            </a:pPr>
            <a:r>
              <a:rPr lang="pt-PT" dirty="0"/>
              <a:t>Foram avaliados:</a:t>
            </a:r>
          </a:p>
          <a:p>
            <a:pPr marL="457200" indent="-317500">
              <a:buFontTx/>
              <a:buChar char="-"/>
            </a:pPr>
            <a:r>
              <a:rPr lang="pt-PT" dirty="0"/>
              <a:t>Os tempos de respostas das operações da aplicação, no contexto quando existe replicação apenas na cloud, e quando é utilizada uma infraestrutura de cloud e edge.</a:t>
            </a:r>
          </a:p>
          <a:p>
            <a:pPr marL="139700" indent="0">
              <a:buFontTx/>
              <a:buNone/>
            </a:pPr>
            <a:endParaRPr lang="pt-PT" dirty="0"/>
          </a:p>
          <a:p>
            <a:pPr marL="139700" indent="0">
              <a:buFontTx/>
              <a:buNone/>
            </a:pPr>
            <a:r>
              <a:rPr lang="pt-PT" dirty="0"/>
              <a:t>Foram validados os mecanismos de replicação englobando:</a:t>
            </a:r>
          </a:p>
          <a:p>
            <a:pPr marL="457200" indent="-317500">
              <a:buFontTx/>
              <a:buChar char="-"/>
            </a:pPr>
            <a:r>
              <a:rPr lang="pt-PT" dirty="0"/>
              <a:t>O número de réplicas de cada serviço;</a:t>
            </a:r>
          </a:p>
          <a:p>
            <a:pPr marL="457200" indent="-317500">
              <a:buFontTx/>
              <a:buChar char="-"/>
            </a:pPr>
            <a:r>
              <a:rPr lang="pt-PT" dirty="0"/>
              <a:t>O local de execução das réplicas</a:t>
            </a:r>
          </a:p>
          <a:p>
            <a:pPr marL="457200" indent="-317500">
              <a:buFontTx/>
              <a:buChar char="-"/>
            </a:pPr>
            <a:r>
              <a:rPr lang="pt-PT" dirty="0"/>
              <a:t>E o custo de replicação em termos de tempo até aos serviços ficarem disponíveis para receberem pedidos.</a:t>
            </a:r>
          </a:p>
          <a:p>
            <a:pPr marL="139700" indent="0">
              <a:buFontTx/>
              <a:buNone/>
            </a:pPr>
            <a:r>
              <a:rPr lang="pt-PT" dirty="0"/>
              <a:t>Por fim foi validado o mecanismo de remoção de réplicas, de forma a verificar que quando é diminuída a carga nos serviços são removidas as réplicas desnecessárias.</a:t>
            </a:r>
          </a:p>
        </p:txBody>
      </p:sp>
    </p:spTree>
    <p:extLst>
      <p:ext uri="{BB962C8B-B14F-4D97-AF65-F5344CB8AC3E}">
        <p14:creationId xmlns:p14="http://schemas.microsoft.com/office/powerpoint/2010/main" val="3623626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Este primeiro cenário tem o propósito de validar os mecanismos de replicação. </a:t>
            </a:r>
          </a:p>
          <a:p>
            <a:pPr marL="139700" indent="0">
              <a:buNone/>
            </a:pPr>
            <a:r>
              <a:rPr lang="pt-PT" dirty="0"/>
              <a:t>Os serviços estão execução nos Estados Unidos (</a:t>
            </a:r>
            <a:r>
              <a:rPr lang="pt-PT" dirty="0" err="1"/>
              <a:t>Virginia</a:t>
            </a:r>
            <a:r>
              <a:rPr lang="pt-PT" dirty="0"/>
              <a:t> do Norte) e os acessos são proveniente de Londres.</a:t>
            </a:r>
          </a:p>
        </p:txBody>
      </p:sp>
    </p:spTree>
    <p:extLst>
      <p:ext uri="{BB962C8B-B14F-4D97-AF65-F5344CB8AC3E}">
        <p14:creationId xmlns:p14="http://schemas.microsoft.com/office/powerpoint/2010/main" val="1212768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O teste do catálogo diz respeito à obtenção do catálogo dos produtos e a obtenção das suas imagens.</a:t>
            </a:r>
          </a:p>
          <a:p>
            <a:pPr marL="139700" indent="0">
              <a:buNone/>
            </a:pPr>
            <a:endParaRPr lang="pt-PT" dirty="0"/>
          </a:p>
          <a:p>
            <a:pPr marL="139700" indent="0">
              <a:buNone/>
            </a:pPr>
            <a:r>
              <a:rPr lang="pt-PT" dirty="0"/>
              <a:t>O utilizador comunica com o serviço </a:t>
            </a:r>
            <a:r>
              <a:rPr lang="pt-PT" dirty="0" err="1"/>
              <a:t>Frontend</a:t>
            </a:r>
            <a:r>
              <a:rPr lang="pt-PT" dirty="0"/>
              <a:t>, onde este por sua vez comunica com o serviço Catalogue.</a:t>
            </a:r>
          </a:p>
          <a:p>
            <a:pPr marL="139700" indent="0">
              <a:buNone/>
            </a:pPr>
            <a:r>
              <a:rPr lang="pt-PT" dirty="0"/>
              <a:t>Este envia a resposta para o serviço </a:t>
            </a:r>
            <a:r>
              <a:rPr lang="pt-PT" dirty="0" err="1"/>
              <a:t>Frontend</a:t>
            </a:r>
            <a:r>
              <a:rPr lang="pt-PT" dirty="0"/>
              <a:t>, que por sua vez a reencaminha para o utilizador.</a:t>
            </a:r>
          </a:p>
          <a:p>
            <a:pPr marL="139700" indent="0">
              <a:buNone/>
            </a:pPr>
            <a:endParaRPr lang="pt-PT" dirty="0"/>
          </a:p>
          <a:p>
            <a:pPr marL="139700" indent="0">
              <a:buNone/>
            </a:pPr>
            <a:r>
              <a:rPr lang="pt-PT" dirty="0"/>
              <a:t>Para o teste com replicação na cloud:</a:t>
            </a:r>
          </a:p>
          <a:p>
            <a:pPr marL="139700" indent="0">
              <a:buNone/>
            </a:pPr>
            <a:endParaRPr lang="pt-PT" dirty="0"/>
          </a:p>
          <a:p>
            <a:pPr marL="139700" indent="0">
              <a:buNone/>
            </a:pPr>
            <a:r>
              <a:rPr lang="pt-PT" dirty="0"/>
              <a:t>O processo de reconfiguração dos serviços ocorre de 25 em 25 segundos.</a:t>
            </a:r>
          </a:p>
          <a:p>
            <a:pPr marL="139700" indent="0">
              <a:buNone/>
            </a:pPr>
            <a:r>
              <a:rPr lang="pt-PT" dirty="0"/>
              <a:t>Para a replicação de ambos os serviços foi configurada a regra:</a:t>
            </a:r>
          </a:p>
          <a:p>
            <a:pPr marL="457200" indent="-317500">
              <a:buFontTx/>
              <a:buChar char="-"/>
            </a:pPr>
            <a:r>
              <a:rPr lang="pt-PT" dirty="0"/>
              <a:t>Bytes transmitido &gt;= 4 MB/s</a:t>
            </a:r>
          </a:p>
          <a:p>
            <a:pPr marL="457200" indent="-317500">
              <a:buFontTx/>
              <a:buChar char="-"/>
            </a:pPr>
            <a:r>
              <a:rPr lang="pt-PT" dirty="0"/>
              <a:t>Isto quando é detetada em 2 vezes consecutivas pelo processo de reconfiguração</a:t>
            </a:r>
          </a:p>
          <a:p>
            <a:pPr marL="139700" indent="0">
              <a:buFontTx/>
              <a:buNone/>
            </a:pPr>
            <a:endParaRPr lang="pt-PT" dirty="0"/>
          </a:p>
          <a:p>
            <a:pPr marL="139700" indent="0">
              <a:buFontTx/>
              <a:buNone/>
            </a:pPr>
            <a:r>
              <a:rPr lang="pt-PT" dirty="0"/>
              <a:t>O teste teve a duração de 7 minutos, onde começa com um cliente, e vai subindo gradualmente até 50, reduzindo depois até um cliente.</a:t>
            </a:r>
          </a:p>
          <a:p>
            <a:pPr marL="139700" indent="0">
              <a:buFontTx/>
              <a:buNone/>
            </a:pPr>
            <a:endParaRPr lang="pt-PT" dirty="0"/>
          </a:p>
          <a:p>
            <a:pPr marL="139700" indent="0">
              <a:buFontTx/>
              <a:buNone/>
            </a:pPr>
            <a:endParaRPr lang="pt-PT" dirty="0"/>
          </a:p>
        </p:txBody>
      </p:sp>
    </p:spTree>
    <p:extLst>
      <p:ext uri="{BB962C8B-B14F-4D97-AF65-F5344CB8AC3E}">
        <p14:creationId xmlns:p14="http://schemas.microsoft.com/office/powerpoint/2010/main" val="3640652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Neste gráfico é comparado os tempos de resposta dos serviços quando não existe replicação e quando há replicação na cloud.</a:t>
            </a:r>
          </a:p>
          <a:p>
            <a:pPr marL="139700" indent="0">
              <a:buNone/>
            </a:pPr>
            <a:endParaRPr lang="pt-PT" dirty="0"/>
          </a:p>
          <a:p>
            <a:pPr marL="139700" indent="0">
              <a:buNone/>
            </a:pPr>
            <a:r>
              <a:rPr lang="pt-PT" dirty="0"/>
              <a:t>O tempo de resposta diz respeito à obtenção das informações do catalogo, e a duração do grupo diz respeito à obtenção das imagens do catálogo.</a:t>
            </a:r>
          </a:p>
          <a:p>
            <a:pPr marL="139700" indent="0">
              <a:buNone/>
            </a:pPr>
            <a:endParaRPr lang="pt-PT" dirty="0"/>
          </a:p>
          <a:p>
            <a:pPr marL="139700" indent="0">
              <a:buNone/>
            </a:pPr>
            <a:r>
              <a:rPr lang="pt-PT" dirty="0"/>
              <a:t>É possível verificar que através do mecanismo de replicação foi possível diminuir os tempos de resposta.</a:t>
            </a:r>
          </a:p>
          <a:p>
            <a:pPr marL="139700" indent="0">
              <a:buNone/>
            </a:pPr>
            <a:r>
              <a:rPr lang="pt-PT" dirty="0"/>
              <a:t>Tanto os tempos médios de resposta como os máximos foram reduzidos, tanto na obtenção do catálogo, como nas imagens (duração de grupo).</a:t>
            </a:r>
          </a:p>
        </p:txBody>
      </p:sp>
    </p:spTree>
    <p:extLst>
      <p:ext uri="{BB962C8B-B14F-4D97-AF65-F5344CB8AC3E}">
        <p14:creationId xmlns:p14="http://schemas.microsoft.com/office/powerpoint/2010/main" val="2302328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Neste cenário foram realizados testes com replicação na cloud, localizada nos </a:t>
            </a:r>
            <a:r>
              <a:rPr lang="pt-PT" dirty="0" err="1"/>
              <a:t>eua</a:t>
            </a:r>
            <a:r>
              <a:rPr lang="pt-PT" dirty="0"/>
              <a:t>, e em nós da edge localizados em londres.</a:t>
            </a:r>
          </a:p>
          <a:p>
            <a:pPr marL="139700" indent="0">
              <a:buNone/>
            </a:pPr>
            <a:endParaRPr lang="pt-PT" dirty="0"/>
          </a:p>
          <a:p>
            <a:pPr marL="139700" indent="0">
              <a:buNone/>
            </a:pPr>
            <a:r>
              <a:rPr lang="pt-PT" dirty="0"/>
              <a:t>Existem clientes de dois locais também, onde os clientes de londres acedem aos serviços através de um </a:t>
            </a:r>
            <a:r>
              <a:rPr lang="pt-PT" dirty="0" err="1"/>
              <a:t>load</a:t>
            </a:r>
            <a:r>
              <a:rPr lang="pt-PT" dirty="0"/>
              <a:t> </a:t>
            </a:r>
            <a:r>
              <a:rPr lang="pt-PT" dirty="0" err="1"/>
              <a:t>balancer</a:t>
            </a:r>
            <a:r>
              <a:rPr lang="pt-PT" dirty="0"/>
              <a:t> em londres, e os clientes dos </a:t>
            </a:r>
            <a:r>
              <a:rPr lang="pt-PT" dirty="0" err="1"/>
              <a:t>eua</a:t>
            </a:r>
            <a:r>
              <a:rPr lang="pt-PT" dirty="0"/>
              <a:t>, localizados em Portland, acedem através de um </a:t>
            </a:r>
            <a:r>
              <a:rPr lang="pt-PT" dirty="0" err="1"/>
              <a:t>load</a:t>
            </a:r>
            <a:r>
              <a:rPr lang="pt-PT" dirty="0"/>
              <a:t> </a:t>
            </a:r>
            <a:r>
              <a:rPr lang="pt-PT" dirty="0" err="1"/>
              <a:t>balancer</a:t>
            </a:r>
            <a:r>
              <a:rPr lang="pt-PT" dirty="0"/>
              <a:t> na cloud nos </a:t>
            </a:r>
            <a:r>
              <a:rPr lang="pt-PT" dirty="0" err="1"/>
              <a:t>eua</a:t>
            </a:r>
            <a:r>
              <a:rPr lang="pt-PT" dirty="0"/>
              <a:t> na </a:t>
            </a:r>
            <a:r>
              <a:rPr lang="pt-PT" dirty="0" err="1"/>
              <a:t>virginia</a:t>
            </a:r>
            <a:r>
              <a:rPr lang="pt-PT" dirty="0"/>
              <a:t> do norte</a:t>
            </a:r>
          </a:p>
        </p:txBody>
      </p:sp>
    </p:spTree>
    <p:extLst>
      <p:ext uri="{BB962C8B-B14F-4D97-AF65-F5344CB8AC3E}">
        <p14:creationId xmlns:p14="http://schemas.microsoft.com/office/powerpoint/2010/main" val="231922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Um das motivações do trabalho está relacionada com a computação na </a:t>
            </a:r>
            <a:r>
              <a:rPr lang="pt-PT" dirty="0" err="1"/>
              <a:t>cloud</a:t>
            </a:r>
            <a:r>
              <a:rPr lang="pt-PT" dirty="0"/>
              <a:t>. Este é um paradigma que permite o </a:t>
            </a:r>
            <a:r>
              <a:rPr lang="pt-PT" dirty="0" err="1"/>
              <a:t>hosting</a:t>
            </a:r>
            <a:r>
              <a:rPr lang="pt-PT" dirty="0"/>
              <a:t> de aplicações e armazenamento de dados de uma forma transparente, isto é, sem ter em conhecimento em detalhe de quais as máquinas físicas utilizadas. </a:t>
            </a:r>
          </a:p>
          <a:p>
            <a:pPr marL="139700" indent="0">
              <a:buNone/>
            </a:pPr>
            <a:endParaRPr lang="pt-PT"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Ao longo dos últimos tempos tem se verificado um aumento no número de clientes das aplicações no contexto de </a:t>
            </a:r>
            <a:r>
              <a:rPr lang="pt-PT" dirty="0" err="1"/>
              <a:t>cloud</a:t>
            </a:r>
            <a:r>
              <a:rPr lang="pt-PT" dirty="0"/>
              <a:t>.</a:t>
            </a:r>
          </a:p>
          <a:p>
            <a:pPr marL="139700" indent="0">
              <a:buNone/>
            </a:pPr>
            <a:endParaRPr lang="pt-PT" dirty="0"/>
          </a:p>
          <a:p>
            <a:pPr marL="139700" indent="0">
              <a:buNone/>
            </a:pPr>
            <a:r>
              <a:rPr lang="pt-PT" dirty="0"/>
              <a:t>Este aumento tem provocado a que exista uma maior quantidade de dados a navegar pela rede, sobrecarregando os servidores da </a:t>
            </a:r>
            <a:r>
              <a:rPr lang="pt-PT" dirty="0" err="1"/>
              <a:t>cloud</a:t>
            </a:r>
            <a:r>
              <a:rPr lang="pt-PT" dirty="0"/>
              <a:t> e podendo levar a uma maior latência nas operações realizadas pelos utilizadores, degradando assim a experiência de utilização das aplicações.</a:t>
            </a:r>
          </a:p>
        </p:txBody>
      </p:sp>
    </p:spTree>
    <p:extLst>
      <p:ext uri="{BB962C8B-B14F-4D97-AF65-F5344CB8AC3E}">
        <p14:creationId xmlns:p14="http://schemas.microsoft.com/office/powerpoint/2010/main" val="3096616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Em relação ao teste com replicação na cloud e edge, foram feitas as seguintes configurações: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O período do processo de reconfiguração mantém-se nos 25 segundos, e o número de utilizadores é igual ao teste anterior.</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r>
              <a:rPr lang="pt-PT" dirty="0"/>
              <a:t>Para a replicação de ambos os serviços foi configurado a regra:</a:t>
            </a:r>
          </a:p>
          <a:p>
            <a:pPr marL="457200" indent="-317500">
              <a:buFontTx/>
              <a:buChar char="-"/>
            </a:pPr>
            <a:r>
              <a:rPr lang="pt-PT" dirty="0"/>
              <a:t>Bytes transmitido &gt;= 2,5 MB/s</a:t>
            </a:r>
          </a:p>
          <a:p>
            <a:pPr marL="457200" indent="-317500">
              <a:buFontTx/>
              <a:buChar char="-"/>
            </a:pPr>
            <a:r>
              <a:rPr lang="pt-PT" dirty="0"/>
              <a:t>Isto quando é detetada em 2 vezes consecutivas pelo processo de reconfiguração</a:t>
            </a:r>
          </a:p>
          <a:p>
            <a:pPr marL="139700" indent="0">
              <a:buFontTx/>
              <a:buNone/>
            </a:pPr>
            <a:endParaRPr lang="pt-PT" dirty="0"/>
          </a:p>
          <a:p>
            <a:pPr marL="139700" indent="0">
              <a:buFontTx/>
              <a:buNone/>
            </a:pPr>
            <a:r>
              <a:rPr lang="pt-PT" dirty="0"/>
              <a:t>E foi adicionada a regra para a remoção de replicas, quando:</a:t>
            </a:r>
          </a:p>
          <a:p>
            <a:pPr marL="457200" indent="-317500">
              <a:buFontTx/>
              <a:buChar char="-"/>
            </a:pPr>
            <a:r>
              <a:rPr lang="pt-PT" dirty="0"/>
              <a:t>A quantidade de bytes transmitidos é inferior a 0,5 MB/s</a:t>
            </a:r>
          </a:p>
          <a:p>
            <a:pPr marL="457200" indent="-317500">
              <a:buFontTx/>
              <a:buChar char="-"/>
            </a:pPr>
            <a:r>
              <a:rPr lang="pt-PT" dirty="0"/>
              <a:t>E quando é detetada em 3 iterações consecutivas.</a:t>
            </a:r>
          </a:p>
        </p:txBody>
      </p:sp>
    </p:spTree>
    <p:extLst>
      <p:ext uri="{BB962C8B-B14F-4D97-AF65-F5344CB8AC3E}">
        <p14:creationId xmlns:p14="http://schemas.microsoft.com/office/powerpoint/2010/main" val="824019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O gráfico mostra uma comparação dos testes com replicação na cloud, com a replicação na cloud e edge.</a:t>
            </a:r>
          </a:p>
          <a:p>
            <a:pPr marL="139700" indent="0">
              <a:buNone/>
            </a:pPr>
            <a:endParaRPr lang="pt-PT" dirty="0"/>
          </a:p>
          <a:p>
            <a:pPr marL="139700" indent="0">
              <a:buNone/>
            </a:pPr>
            <a:r>
              <a:rPr lang="pt-PT" dirty="0"/>
              <a:t>Podemos observar que foi possível reduzir os tempos de resposta em cerca de 420%, um valor bastante considerável, tendo ainda havido uma redução na obtenção das imagens do catálogo, em cerca de -158%, o que em valores absolutos corresponde a 7 segundos.</a:t>
            </a:r>
          </a:p>
        </p:txBody>
      </p:sp>
    </p:spTree>
    <p:extLst>
      <p:ext uri="{BB962C8B-B14F-4D97-AF65-F5344CB8AC3E}">
        <p14:creationId xmlns:p14="http://schemas.microsoft.com/office/powerpoint/2010/main" val="1031191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As réplicas do teste com replicação na cloud e edge foram colocadas de acordo a imagem:</a:t>
            </a:r>
          </a:p>
          <a:p>
            <a:pPr marL="457200" indent="-317500">
              <a:buFontTx/>
              <a:buChar char="-"/>
            </a:pPr>
            <a:r>
              <a:rPr lang="pt-PT" dirty="0"/>
              <a:t>Ambas as 1as réplicas estavam em execução na cloud em que foram replicadas consoante a ordem apresentada no micro-serviço.</a:t>
            </a:r>
          </a:p>
          <a:p>
            <a:pPr marL="457200" indent="-317500">
              <a:buFontTx/>
              <a:buChar char="-"/>
            </a:pPr>
            <a:r>
              <a:rPr lang="pt-PT" dirty="0"/>
              <a:t>A segunda réplica do serviço </a:t>
            </a:r>
            <a:r>
              <a:rPr lang="pt-PT" dirty="0" err="1"/>
              <a:t>frontend</a:t>
            </a:r>
            <a:r>
              <a:rPr lang="pt-PT" dirty="0"/>
              <a:t> foi colocada em londres, pois como ainda não havia nenhuma e este serviço estava a ter acessos desse local, foi colocada aí a réplica.</a:t>
            </a:r>
          </a:p>
          <a:p>
            <a:pPr marL="457200" indent="-317500">
              <a:buFontTx/>
              <a:buChar char="-"/>
            </a:pPr>
            <a:r>
              <a:rPr lang="pt-PT" dirty="0"/>
              <a:t>A segunda réplica do serviço catalogue não foi replicada em Londres, pois os acessos eram proveniente do serviço </a:t>
            </a:r>
            <a:r>
              <a:rPr lang="pt-PT" dirty="0" err="1"/>
              <a:t>Frontend</a:t>
            </a:r>
            <a:r>
              <a:rPr lang="pt-PT" dirty="0"/>
              <a:t> que estava localizado nos </a:t>
            </a:r>
            <a:r>
              <a:rPr lang="pt-PT" dirty="0" err="1"/>
              <a:t>eua</a:t>
            </a:r>
            <a:r>
              <a:rPr lang="pt-PT" dirty="0"/>
              <a:t>, sendo que só a 3ª réplica do serviço é que foi colocado em Londres, pois só a partir do momento da 2ª replica do </a:t>
            </a:r>
            <a:r>
              <a:rPr lang="pt-PT" dirty="0" err="1"/>
              <a:t>frontend</a:t>
            </a:r>
            <a:r>
              <a:rPr lang="pt-PT" dirty="0"/>
              <a:t> é que houveram acessos a partir de londres.</a:t>
            </a:r>
          </a:p>
          <a:p>
            <a:pPr marL="139700" indent="0">
              <a:buFontTx/>
              <a:buNone/>
            </a:pPr>
            <a:endParaRPr lang="pt-PT" dirty="0"/>
          </a:p>
          <a:p>
            <a:pPr marL="139700" indent="0">
              <a:buFontTx/>
              <a:buNone/>
            </a:pPr>
            <a:r>
              <a:rPr lang="pt-PT" dirty="0"/>
              <a:t>Em relação à remoção das réplicas, estas foram sendo removidas, por ordem dos recursos utilizados, tendo no final ficado 1 réplica de cada serviço ativa.</a:t>
            </a:r>
          </a:p>
          <a:p>
            <a:pPr marL="139700" indent="0">
              <a:buFontTx/>
              <a:buNone/>
            </a:pPr>
            <a:endParaRPr lang="pt-PT" dirty="0"/>
          </a:p>
        </p:txBody>
      </p:sp>
    </p:spTree>
    <p:extLst>
      <p:ext uri="{BB962C8B-B14F-4D97-AF65-F5344CB8AC3E}">
        <p14:creationId xmlns:p14="http://schemas.microsoft.com/office/powerpoint/2010/main" val="2307572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Foram também avaliados os custos relativos à replicação, em termos de tempos de transferência e inicialização dos serviços.</a:t>
            </a:r>
          </a:p>
          <a:p>
            <a:pPr marL="139700" indent="0">
              <a:buNone/>
            </a:pPr>
            <a:endParaRPr lang="pt-PT" dirty="0"/>
          </a:p>
          <a:p>
            <a:pPr marL="139700" indent="0">
              <a:buNone/>
            </a:pPr>
            <a:r>
              <a:rPr lang="pt-PT" dirty="0"/>
              <a:t>Estes tempos parecem-se adequados para permitir que seja realizada uma replicação rápida que permita o bom funcionamento da aplicação.</a:t>
            </a:r>
          </a:p>
          <a:p>
            <a:pPr marL="139700" indent="0">
              <a:buNone/>
            </a:pPr>
            <a:r>
              <a:rPr lang="pt-PT" dirty="0"/>
              <a:t>De forma a que estes tempos sejam mais reduzidos, podemos realizar a transferência das imagens dos serviços, de forma a que quando seja necessário inicializar uma réplica esta seja mais breve.</a:t>
            </a:r>
          </a:p>
        </p:txBody>
      </p:sp>
    </p:spTree>
    <p:extLst>
      <p:ext uri="{BB962C8B-B14F-4D97-AF65-F5344CB8AC3E}">
        <p14:creationId xmlns:p14="http://schemas.microsoft.com/office/powerpoint/2010/main" val="967748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A nível da avaliação experimental foi possível concluir:</a:t>
            </a:r>
          </a:p>
          <a:p>
            <a:pPr marL="457200" indent="-317500">
              <a:buFontTx/>
              <a:buChar char="-"/>
            </a:pPr>
            <a:r>
              <a:rPr lang="pt-PT" dirty="0"/>
              <a:t>Que a replicação dos serviços e remoção de réplicas funciona de forma eficaz, sendo que os serviços são colocados em execução consoante a origem dos acessos;</a:t>
            </a:r>
          </a:p>
          <a:p>
            <a:pPr marL="457200" indent="-317500">
              <a:buFontTx/>
              <a:buChar char="-"/>
            </a:pPr>
            <a:r>
              <a:rPr lang="pt-PT" dirty="0"/>
              <a:t>Quando é utilizada a edge em cooperação com a cloud é possível diminuir os tempos de respostas dos micro-serviços.</a:t>
            </a:r>
          </a:p>
          <a:p>
            <a:pPr marL="457200" indent="-317500">
              <a:buFontTx/>
              <a:buChar char="-"/>
            </a:pPr>
            <a:r>
              <a:rPr lang="pt-PT" dirty="0"/>
              <a:t>E que os custos de replicação, os tempos que demora a transferir um serviço e a inicializado, são adequados para uma replicação eficiente.</a:t>
            </a:r>
          </a:p>
        </p:txBody>
      </p:sp>
    </p:spTree>
    <p:extLst>
      <p:ext uri="{BB962C8B-B14F-4D97-AF65-F5344CB8AC3E}">
        <p14:creationId xmlns:p14="http://schemas.microsoft.com/office/powerpoint/2010/main" val="2512727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indent="0">
              <a:buNone/>
            </a:pPr>
            <a:r>
              <a:rPr lang="pt-PT" dirty="0"/>
              <a:t>Em relação ao trabalho que pode ser realizado futuramente:</a:t>
            </a:r>
          </a:p>
          <a:p>
            <a:pPr marL="457200" indent="-317500">
              <a:buFontTx/>
              <a:buChar char="-"/>
            </a:pPr>
            <a:r>
              <a:rPr lang="pt-PT" dirty="0"/>
              <a:t>Implementar completamente a migração dos serviços;</a:t>
            </a:r>
          </a:p>
          <a:p>
            <a:pPr marL="457200" indent="-317500">
              <a:buFontTx/>
              <a:buChar char="-"/>
            </a:pPr>
            <a:r>
              <a:rPr lang="pt-PT" dirty="0"/>
              <a:t>Permitir quando existe a replicação de serem adicionadas várias réplicas do mesmo serviço em simultâneo;</a:t>
            </a:r>
          </a:p>
          <a:p>
            <a:pPr marL="457200" indent="-317500">
              <a:buFontTx/>
              <a:buChar char="-"/>
            </a:pPr>
            <a:r>
              <a:rPr lang="pt-PT" dirty="0"/>
              <a:t>Permitir na inicialização das aplicações, para que estas fiquem disponíveis em vários locais simultaneamente.</a:t>
            </a:r>
          </a:p>
        </p:txBody>
      </p:sp>
    </p:spTree>
    <p:extLst>
      <p:ext uri="{BB962C8B-B14F-4D97-AF65-F5344CB8AC3E}">
        <p14:creationId xmlns:p14="http://schemas.microsoft.com/office/powerpoint/2010/main" val="20924469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Shape 40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Shape 40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De forma </a:t>
            </a:r>
            <a:r>
              <a:rPr lang="pt-PT" sz="1100" b="0" i="0" u="none" strike="noStrike" cap="none" dirty="0">
                <a:solidFill>
                  <a:srgbClr val="000000"/>
                </a:solidFill>
                <a:effectLst/>
                <a:latin typeface="Arial"/>
                <a:ea typeface="Arial"/>
                <a:cs typeface="Arial"/>
                <a:sym typeface="Arial"/>
              </a:rPr>
              <a:t>diminuir a carga dos servidores da </a:t>
            </a:r>
            <a:r>
              <a:rPr lang="pt-PT" sz="1100" b="0" i="0" u="none" strike="noStrike" cap="none" dirty="0" err="1">
                <a:solidFill>
                  <a:srgbClr val="000000"/>
                </a:solidFill>
                <a:effectLst/>
                <a:latin typeface="Arial"/>
                <a:ea typeface="Arial"/>
                <a:cs typeface="Arial"/>
                <a:sym typeface="Arial"/>
              </a:rPr>
              <a:t>Cloud</a:t>
            </a:r>
            <a:r>
              <a:rPr lang="pt-PT" dirty="0"/>
              <a:t>, é possível utilizar outras infraestruturas mais próximas do utilizador para realizar a computação.</a:t>
            </a:r>
          </a:p>
          <a:p>
            <a:pPr marL="139700" indent="0">
              <a:buNone/>
            </a:pPr>
            <a:endParaRPr lang="pt-PT" dirty="0"/>
          </a:p>
          <a:p>
            <a:pPr marL="139700" indent="0">
              <a:buNone/>
            </a:pPr>
            <a:r>
              <a:rPr lang="pt-PT" sz="1100" b="0" i="0" u="none" strike="noStrike" cap="none" baseline="0" dirty="0">
                <a:solidFill>
                  <a:srgbClr val="000000"/>
                </a:solidFill>
                <a:latin typeface="Arial"/>
                <a:ea typeface="Arial"/>
                <a:cs typeface="Arial"/>
                <a:sym typeface="Arial"/>
              </a:rPr>
              <a:t>A </a:t>
            </a:r>
            <a:r>
              <a:rPr lang="pt-PT" sz="1100" b="0" i="0" u="none" strike="noStrike" cap="none" baseline="0" dirty="0" err="1">
                <a:solidFill>
                  <a:srgbClr val="000000"/>
                </a:solidFill>
                <a:latin typeface="Arial"/>
                <a:ea typeface="Arial"/>
                <a:cs typeface="Arial"/>
                <a:sym typeface="Arial"/>
              </a:rPr>
              <a:t>Edge</a:t>
            </a:r>
            <a:r>
              <a:rPr lang="pt-PT" sz="1100" b="0" i="0" u="none" strike="noStrike" cap="none" baseline="0" dirty="0">
                <a:solidFill>
                  <a:srgbClr val="000000"/>
                </a:solidFill>
                <a:latin typeface="Arial"/>
                <a:ea typeface="Arial"/>
                <a:cs typeface="Arial"/>
                <a:sym typeface="Arial"/>
              </a:rPr>
              <a:t> </a:t>
            </a:r>
            <a:r>
              <a:rPr lang="pt-PT" sz="1100" b="0" i="0" u="none" strike="noStrike" cap="none" baseline="0" dirty="0" err="1">
                <a:solidFill>
                  <a:srgbClr val="000000"/>
                </a:solidFill>
                <a:latin typeface="Arial"/>
                <a:ea typeface="Arial"/>
                <a:cs typeface="Arial"/>
                <a:sym typeface="Arial"/>
              </a:rPr>
              <a:t>Computing</a:t>
            </a:r>
            <a:r>
              <a:rPr lang="pt-PT" sz="1100" b="0" i="0" u="none" strike="noStrike" cap="none" baseline="0" dirty="0">
                <a:solidFill>
                  <a:srgbClr val="000000"/>
                </a:solidFill>
                <a:latin typeface="Arial"/>
                <a:ea typeface="Arial"/>
                <a:cs typeface="Arial"/>
                <a:sym typeface="Arial"/>
              </a:rPr>
              <a:t> vem possibilitar que, parte da computação necessária a uma aplicação seja realizada na periferia da rede, fora da </a:t>
            </a:r>
            <a:r>
              <a:rPr lang="pt-PT" sz="1100" b="0" i="0" u="none" strike="noStrike" cap="none" baseline="0" dirty="0" err="1">
                <a:solidFill>
                  <a:srgbClr val="000000"/>
                </a:solidFill>
                <a:latin typeface="Arial"/>
                <a:ea typeface="Arial"/>
                <a:cs typeface="Arial"/>
                <a:sym typeface="Arial"/>
              </a:rPr>
              <a:t>cloud</a:t>
            </a:r>
            <a:r>
              <a:rPr lang="pt-PT" sz="1100" b="0" i="0" u="none" strike="noStrike" cap="none" baseline="0" dirty="0">
                <a:solidFill>
                  <a:srgbClr val="000000"/>
                </a:solidFill>
                <a:latin typeface="Arial"/>
                <a:ea typeface="Arial"/>
                <a:cs typeface="Arial"/>
                <a:sym typeface="Arial"/>
              </a:rPr>
              <a:t>, ou seja, em dispositivos mais próximos dos utilizadores, como por exemplo, routers, </a:t>
            </a:r>
            <a:r>
              <a:rPr lang="pt-PT" sz="1100" b="0" i="0" u="none" strike="noStrike" cap="none" baseline="0" dirty="0" err="1">
                <a:solidFill>
                  <a:srgbClr val="000000"/>
                </a:solidFill>
                <a:latin typeface="Arial"/>
                <a:ea typeface="Arial"/>
                <a:cs typeface="Arial"/>
                <a:sym typeface="Arial"/>
              </a:rPr>
              <a:t>switches</a:t>
            </a:r>
            <a:r>
              <a:rPr lang="pt-PT" sz="1100" b="0" i="0" u="none" strike="noStrike" cap="none" baseline="0" dirty="0">
                <a:solidFill>
                  <a:srgbClr val="000000"/>
                </a:solidFill>
                <a:latin typeface="Arial"/>
                <a:ea typeface="Arial"/>
                <a:cs typeface="Arial"/>
                <a:sym typeface="Arial"/>
              </a:rPr>
              <a:t> e base stations.</a:t>
            </a:r>
            <a:endParaRPr lang="pt-PT" i="0" dirty="0"/>
          </a:p>
          <a:p>
            <a:pPr marL="139700" indent="0">
              <a:buNone/>
            </a:pPr>
            <a:endParaRPr lang="pt-PT" dirty="0"/>
          </a:p>
          <a:p>
            <a:pPr marL="139700" indent="0">
              <a:buNone/>
            </a:pPr>
            <a:r>
              <a:rPr lang="pt-PT" dirty="0"/>
              <a:t>Assim, ao utilizar a </a:t>
            </a:r>
            <a:r>
              <a:rPr lang="pt-PT" dirty="0" err="1"/>
              <a:t>edge</a:t>
            </a:r>
            <a:r>
              <a:rPr lang="pt-PT" dirty="0"/>
              <a:t> como local para a execução de aplicações é possível, em determinados casos, diminuir a latência de certas operações em comparação com a </a:t>
            </a:r>
            <a:r>
              <a:rPr lang="pt-PT" dirty="0" err="1"/>
              <a:t>cloud</a:t>
            </a:r>
            <a:r>
              <a:rPr lang="pt-PT" dirty="0"/>
              <a:t>. Isto claro se os próprios nós da </a:t>
            </a:r>
            <a:r>
              <a:rPr lang="pt-PT" dirty="0" err="1"/>
              <a:t>edge</a:t>
            </a:r>
            <a:r>
              <a:rPr lang="pt-PT" dirty="0"/>
              <a:t> não se tornarem pontos de contenção.</a:t>
            </a:r>
          </a:p>
          <a:p>
            <a:pPr marL="139700" indent="0">
              <a:buNone/>
            </a:pPr>
            <a:endParaRPr lang="pt-PT" dirty="0"/>
          </a:p>
          <a:p>
            <a:pPr marL="139700" indent="0">
              <a:buNone/>
            </a:pPr>
            <a:r>
              <a:rPr lang="pt-PT" dirty="0"/>
              <a:t>Podemos também aproveitar as infraestruturas na </a:t>
            </a:r>
            <a:r>
              <a:rPr lang="pt-PT" dirty="0" err="1"/>
              <a:t>edge</a:t>
            </a:r>
            <a:r>
              <a:rPr lang="pt-PT" dirty="0"/>
              <a:t> para realizar agregações e filtragens nos dados, para quando estes forem enviados para a </a:t>
            </a:r>
            <a:r>
              <a:rPr lang="pt-PT" dirty="0" err="1"/>
              <a:t>cloud</a:t>
            </a:r>
            <a:r>
              <a:rPr lang="pt-PT" dirty="0"/>
              <a:t> já tenham um tamanho mais reduzido.</a:t>
            </a:r>
          </a:p>
        </p:txBody>
      </p:sp>
    </p:spTree>
    <p:extLst>
      <p:ext uri="{BB962C8B-B14F-4D97-AF65-F5344CB8AC3E}">
        <p14:creationId xmlns:p14="http://schemas.microsoft.com/office/powerpoint/2010/main" val="20361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dirty="0"/>
              <a:t>Ao desenvolver uma aplicação com uma arquitetura de micro-serviços, contrariamente a uma arquitetura mais tradicional, como a monolítica, em que a aplicação é de grandes dimensões composta por vários componentes dependentes entre si em que não podem ser reutilizados por outras aplicações, temos então, vários micro-serviços, em que cada um implementa uma funcionalidade da aplicação, sendo independentes entre si, em que podem comunicar entre eles para fornecer funcionalidades mais complexas.</a:t>
            </a:r>
          </a:p>
        </p:txBody>
      </p:sp>
    </p:spTree>
    <p:extLst>
      <p:ext uri="{BB962C8B-B14F-4D97-AF65-F5344CB8AC3E}">
        <p14:creationId xmlns:p14="http://schemas.microsoft.com/office/powerpoint/2010/main" val="324765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Como são serviços de pequenas dimensões e independentes, para além de poderem serem </a:t>
            </a:r>
            <a:r>
              <a:rPr lang="pt-PT" dirty="0" err="1"/>
              <a:t>deployed</a:t>
            </a:r>
            <a:r>
              <a:rPr lang="pt-PT" dirty="0"/>
              <a:t> na cloud, é possível tê-los em execução em infraestruturas de menor capacidade computacional, isto é, em nós da edge.</a:t>
            </a:r>
          </a:p>
          <a:p>
            <a:pPr marL="139700" indent="0">
              <a:buNone/>
            </a:pPr>
            <a:endParaRPr lang="pt-PT" dirty="0"/>
          </a:p>
        </p:txBody>
      </p:sp>
    </p:spTree>
    <p:extLst>
      <p:ext uri="{BB962C8B-B14F-4D97-AF65-F5344CB8AC3E}">
        <p14:creationId xmlns:p14="http://schemas.microsoft.com/office/powerpoint/2010/main" val="398337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indent="0">
              <a:buNone/>
            </a:pPr>
            <a:r>
              <a:rPr lang="pt-PT" sz="1100" b="0" i="0" u="none" strike="noStrike" cap="none" dirty="0">
                <a:solidFill>
                  <a:srgbClr val="000000"/>
                </a:solidFill>
                <a:effectLst/>
                <a:latin typeface="Arial"/>
                <a:ea typeface="Arial"/>
                <a:cs typeface="Arial"/>
                <a:sym typeface="Arial"/>
              </a:rPr>
              <a:t>O problema geral prende-se na complexidade de gerir aplicações de micro-serviços na cloud e na edge.</a:t>
            </a:r>
          </a:p>
          <a:p>
            <a:pPr marL="139700" indent="0">
              <a:buNone/>
            </a:pPr>
            <a:r>
              <a:rPr lang="pt-PT" sz="1100" b="0" i="0" u="none" strike="noStrike" cap="none" dirty="0">
                <a:solidFill>
                  <a:srgbClr val="000000"/>
                </a:solidFill>
                <a:effectLst/>
                <a:latin typeface="Arial"/>
                <a:ea typeface="Arial"/>
                <a:cs typeface="Arial"/>
                <a:sym typeface="Arial"/>
              </a:rPr>
              <a:t>Isto devido:</a:t>
            </a:r>
          </a:p>
          <a:p>
            <a:pPr marL="139700" indent="0">
              <a:buNone/>
            </a:pPr>
            <a:r>
              <a:rPr lang="pt-PT" sz="1100" b="0" i="0" u="none" strike="noStrike" cap="none" dirty="0">
                <a:solidFill>
                  <a:srgbClr val="000000"/>
                </a:solidFill>
                <a:effectLst/>
                <a:latin typeface="Arial"/>
                <a:ea typeface="Arial"/>
                <a:cs typeface="Arial"/>
                <a:sym typeface="Arial"/>
              </a:rPr>
              <a:t>- grande número de serviços</a:t>
            </a:r>
          </a:p>
          <a:p>
            <a:pPr marL="139700" indent="0">
              <a:buNone/>
            </a:pPr>
            <a:r>
              <a:rPr lang="pt-PT" sz="1100" b="0" i="0" u="none" strike="noStrike" cap="none" dirty="0">
                <a:solidFill>
                  <a:srgbClr val="000000"/>
                </a:solidFill>
                <a:effectLst/>
                <a:latin typeface="Arial"/>
                <a:ea typeface="Arial"/>
                <a:cs typeface="Arial"/>
                <a:sym typeface="Arial"/>
              </a:rPr>
              <a:t>- serviços heterogéneos — e.g. sem/com BD</a:t>
            </a:r>
          </a:p>
          <a:p>
            <a:pPr marL="139700" indent="0">
              <a:buNone/>
            </a:pPr>
            <a:r>
              <a:rPr lang="pt-PT" sz="1100" b="0" i="0" u="none" strike="noStrike" cap="none" dirty="0">
                <a:solidFill>
                  <a:srgbClr val="000000"/>
                </a:solidFill>
                <a:effectLst/>
                <a:latin typeface="Arial"/>
                <a:ea typeface="Arial"/>
                <a:cs typeface="Arial"/>
                <a:sym typeface="Arial"/>
              </a:rPr>
              <a:t>- serviços independentes ou interdependentes</a:t>
            </a:r>
            <a:br>
              <a:rPr lang="pt-PT" sz="1100" b="0" i="0" u="none" strike="noStrike" cap="none" dirty="0">
                <a:solidFill>
                  <a:srgbClr val="000000"/>
                </a:solidFill>
                <a:effectLst/>
                <a:latin typeface="Arial"/>
                <a:ea typeface="Arial"/>
                <a:cs typeface="Arial"/>
                <a:sym typeface="Arial"/>
              </a:rPr>
            </a:b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upscaling</a:t>
            </a:r>
            <a:r>
              <a:rPr lang="pt-PT" sz="1100" b="0" i="0" u="none" strike="noStrike" cap="none" dirty="0">
                <a:solidFill>
                  <a:srgbClr val="000000"/>
                </a:solidFill>
                <a:effectLst/>
                <a:latin typeface="Arial"/>
                <a:ea typeface="Arial"/>
                <a:cs typeface="Arial"/>
                <a:sym typeface="Arial"/>
              </a:rPr>
              <a:t> de serviços — necessidade de criação de novas instâncias para dar resposta a picos de pedido de acesso</a:t>
            </a:r>
            <a:br>
              <a:rPr lang="pt-PT" sz="1100" b="0" i="0" u="none" strike="noStrike" cap="none" dirty="0">
                <a:solidFill>
                  <a:srgbClr val="000000"/>
                </a:solidFill>
                <a:effectLst/>
                <a:latin typeface="Arial"/>
                <a:ea typeface="Arial"/>
                <a:cs typeface="Arial"/>
                <a:sym typeface="Arial"/>
              </a:rPr>
            </a:br>
            <a:endParaRPr lang="pt-PT" sz="1100" b="0" i="0" u="none" strike="noStrike" cap="none" dirty="0">
              <a:solidFill>
                <a:srgbClr val="000000"/>
              </a:solidFill>
              <a:effectLst/>
              <a:latin typeface="Arial"/>
              <a:ea typeface="Arial"/>
              <a:cs typeface="Arial"/>
              <a:sym typeface="Arial"/>
            </a:endParaRPr>
          </a:p>
          <a:p>
            <a:pPr marL="139700" indent="0">
              <a:buNone/>
            </a:pPr>
            <a:r>
              <a:rPr lang="pt-PT" sz="1100" b="0" i="0" u="none" strike="noStrike" cap="none" dirty="0">
                <a:solidFill>
                  <a:srgbClr val="000000"/>
                </a:solidFill>
                <a:effectLst/>
                <a:latin typeface="Arial"/>
                <a:ea typeface="Arial"/>
                <a:cs typeface="Arial"/>
                <a:sym typeface="Arial"/>
              </a:rPr>
              <a:t>Locais de </a:t>
            </a:r>
            <a:r>
              <a:rPr lang="pt-PT" sz="1100" b="0" i="0" u="none" strike="noStrike" cap="none" dirty="0" err="1">
                <a:solidFill>
                  <a:srgbClr val="000000"/>
                </a:solidFill>
                <a:effectLst/>
                <a:latin typeface="Arial"/>
                <a:ea typeface="Arial"/>
                <a:cs typeface="Arial"/>
                <a:sym typeface="Arial"/>
              </a:rPr>
              <a:t>deployment</a:t>
            </a:r>
            <a:r>
              <a:rPr lang="pt-PT" sz="1100" b="0" i="0" u="none" strike="noStrike" cap="none" dirty="0">
                <a:solidFill>
                  <a:srgbClr val="000000"/>
                </a:solidFill>
                <a:effectLst/>
                <a:latin typeface="Arial"/>
                <a:ea typeface="Arial"/>
                <a:cs typeface="Arial"/>
                <a:sym typeface="Arial"/>
              </a:rPr>
              <a:t> heterogéneos — cloud, nós dos próprios </a:t>
            </a:r>
            <a:r>
              <a:rPr lang="pt-PT" sz="1100" b="0" i="0" u="none" strike="noStrike" cap="none" dirty="0" err="1">
                <a:solidFill>
                  <a:srgbClr val="000000"/>
                </a:solidFill>
                <a:effectLst/>
                <a:latin typeface="Arial"/>
                <a:ea typeface="Arial"/>
                <a:cs typeface="Arial"/>
                <a:sym typeface="Arial"/>
              </a:rPr>
              <a:t>providers</a:t>
            </a:r>
            <a:r>
              <a:rPr lang="pt-PT" sz="1100" b="0" i="0" u="none" strike="noStrike" cap="none" dirty="0">
                <a:solidFill>
                  <a:srgbClr val="000000"/>
                </a:solidFill>
                <a:effectLst/>
                <a:latin typeface="Arial"/>
                <a:ea typeface="Arial"/>
                <a:cs typeface="Arial"/>
                <a:sym typeface="Arial"/>
              </a:rPr>
              <a:t> mais próximos dos clientes,  pontos de acesso wireless (5G)</a:t>
            </a:r>
          </a:p>
          <a:p>
            <a:pPr marL="139700" indent="0">
              <a:buNone/>
            </a:pPr>
            <a:r>
              <a:rPr lang="pt-PT" sz="1100" b="0" i="0" u="none" strike="noStrike" cap="none" dirty="0">
                <a:solidFill>
                  <a:srgbClr val="000000"/>
                </a:solidFill>
                <a:effectLst/>
                <a:latin typeface="Arial"/>
                <a:ea typeface="Arial"/>
                <a:cs typeface="Arial"/>
                <a:sym typeface="Arial"/>
              </a:rPr>
              <a:t/>
            </a:r>
            <a:br>
              <a:rPr lang="pt-PT" sz="1100" b="0" i="0" u="none" strike="noStrike" cap="none" dirty="0">
                <a:solidFill>
                  <a:srgbClr val="000000"/>
                </a:solidFill>
                <a:effectLst/>
                <a:latin typeface="Arial"/>
                <a:ea typeface="Arial"/>
                <a:cs typeface="Arial"/>
                <a:sym typeface="Arial"/>
              </a:rPr>
            </a:br>
            <a:r>
              <a:rPr lang="pt-PT" sz="1100" b="0" i="0" u="none" strike="noStrike" cap="none" dirty="0">
                <a:solidFill>
                  <a:srgbClr val="000000"/>
                </a:solidFill>
                <a:effectLst/>
                <a:latin typeface="Arial"/>
                <a:ea typeface="Arial"/>
                <a:cs typeface="Arial"/>
                <a:sym typeface="Arial"/>
              </a:rPr>
              <a:t>- número de clientes variável — e.g. eventos previsíveis e.g. jogos de futebol importantes (entre o portimonense e o olhanense)</a:t>
            </a:r>
            <a:endParaRPr lang="pt-PT" dirty="0"/>
          </a:p>
        </p:txBody>
      </p:sp>
    </p:spTree>
    <p:extLst>
      <p:ext uri="{BB962C8B-B14F-4D97-AF65-F5344CB8AC3E}">
        <p14:creationId xmlns:p14="http://schemas.microsoft.com/office/powerpoint/2010/main" val="2424772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Os problemas que pretendemos resolver são em relação à migração e replicação de micro-serviços, para que estas sejam realizadas de uma forma automática.</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É necessário decidir quais são os serviços a replicar/migrar, quando é realizada essa replicação e para que local replicar o serviços</a:t>
            </a:r>
          </a:p>
        </p:txBody>
      </p:sp>
    </p:spTree>
    <p:extLst>
      <p:ext uri="{BB962C8B-B14F-4D97-AF65-F5344CB8AC3E}">
        <p14:creationId xmlns:p14="http://schemas.microsoft.com/office/powerpoint/2010/main" val="234045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É necessário determinar primeiramente quais os micro-serviços que devem ser replicados/migrados, e como é feita essa escolha.</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O quando, diz respeito se deve ser antecipada a replicação ou migração dos serviços, ou apenas no momento que é detetada essa necessidade.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Finalmente é necessário decidir onde vão ser colocados as réplicas em execução, na cloud, na edge, mais próximos possível dos clientes.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r>
              <a:rPr lang="pt-PT" dirty="0"/>
              <a:t>Assim:</a:t>
            </a:r>
          </a:p>
          <a:p>
            <a:pPr marL="139700" indent="0">
              <a:buNone/>
            </a:pPr>
            <a:endParaRPr lang="pt-PT" dirty="0"/>
          </a:p>
          <a:p>
            <a:pPr marL="139700" indent="0">
              <a:buNone/>
            </a:pPr>
            <a:r>
              <a:rPr lang="pt-PT" dirty="0"/>
              <a:t>Todos estes fatores, isto é, os vários micro-serviços que podem existir, bem como, os múltiplos locais de </a:t>
            </a:r>
            <a:r>
              <a:rPr lang="pt-PT" dirty="0" err="1"/>
              <a:t>deployment</a:t>
            </a:r>
            <a:r>
              <a:rPr lang="pt-PT" dirty="0"/>
              <a:t> na cloud e na edge, sendo que na edge ainda temos a questão da existência de dispositivos com capacidades computacionais diferentes, leva a uma grande complexidade na gestão de todos os componentes envolvidos.</a:t>
            </a:r>
          </a:p>
          <a:p>
            <a:pPr marL="139700" indent="0">
              <a:buNone/>
            </a:pPr>
            <a:endParaRPr lang="pt-PT" dirty="0"/>
          </a:p>
        </p:txBody>
      </p:sp>
    </p:spTree>
    <p:extLst>
      <p:ext uri="{BB962C8B-B14F-4D97-AF65-F5344CB8AC3E}">
        <p14:creationId xmlns:p14="http://schemas.microsoft.com/office/powerpoint/2010/main" val="78745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576002"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dirty="0"/>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212" name="Shape 212"/>
          <p:cNvGrpSpPr/>
          <p:nvPr/>
        </p:nvGrpSpPr>
        <p:grpSpPr>
          <a:xfrm rot="10800000">
            <a:off x="6367293" y="28698"/>
            <a:ext cx="2017555"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422" name="Shape 422"/>
          <p:cNvGrpSpPr/>
          <p:nvPr/>
        </p:nvGrpSpPr>
        <p:grpSpPr>
          <a:xfrm rot="10800000">
            <a:off x="6367295"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576002"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
        <p:nvSpPr>
          <p:cNvPr id="528" name="Shape 528"/>
          <p:cNvSpPr txBox="1">
            <a:spLocks noGrp="1"/>
          </p:cNvSpPr>
          <p:nvPr>
            <p:ph type="subTitle" idx="1"/>
          </p:nvPr>
        </p:nvSpPr>
        <p:spPr>
          <a:xfrm>
            <a:off x="576002"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730" name="Shape 730"/>
          <p:cNvGrpSpPr/>
          <p:nvPr/>
        </p:nvGrpSpPr>
        <p:grpSpPr>
          <a:xfrm rot="10800000">
            <a:off x="6367293" y="28698"/>
            <a:ext cx="2017555"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940" name="Shape 940"/>
          <p:cNvGrpSpPr/>
          <p:nvPr/>
        </p:nvGrpSpPr>
        <p:grpSpPr>
          <a:xfrm rot="10800000">
            <a:off x="6367295"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576002" y="540000"/>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sz="3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dirty="0"/>
          </a:p>
        </p:txBody>
      </p:sp>
      <p:sp>
        <p:nvSpPr>
          <p:cNvPr id="1565" name="Shape 1565"/>
          <p:cNvSpPr txBox="1">
            <a:spLocks noGrp="1"/>
          </p:cNvSpPr>
          <p:nvPr>
            <p:ph type="body" idx="1"/>
          </p:nvPr>
        </p:nvSpPr>
        <p:spPr>
          <a:xfrm>
            <a:off x="576002" y="1548000"/>
            <a:ext cx="6761100" cy="2980500"/>
          </a:xfrm>
          <a:prstGeom prst="rect">
            <a:avLst/>
          </a:prstGeom>
        </p:spPr>
        <p:txBody>
          <a:bodyPr spcFirstLastPara="1" wrap="square" lIns="91425" tIns="91425" rIns="91425" bIns="91425" anchor="t" anchorCtr="0"/>
          <a:lstStyle>
            <a:lvl1pPr marL="457189" lvl="0" indent="-380990">
              <a:spcBef>
                <a:spcPts val="600"/>
              </a:spcBef>
              <a:spcAft>
                <a:spcPts val="0"/>
              </a:spcAft>
              <a:buSzPts val="2400"/>
              <a:buChar char="▪"/>
              <a:defRPr sz="2000"/>
            </a:lvl1pPr>
            <a:lvl2pPr marL="914377" lvl="1" indent="-380990">
              <a:spcBef>
                <a:spcPts val="0"/>
              </a:spcBef>
              <a:spcAft>
                <a:spcPts val="0"/>
              </a:spcAft>
              <a:buSzPts val="2400"/>
              <a:buChar char="▫"/>
              <a:defRPr/>
            </a:lvl2pPr>
            <a:lvl3pPr marL="1371566" lvl="2" indent="-380990">
              <a:spcBef>
                <a:spcPts val="0"/>
              </a:spcBef>
              <a:spcAft>
                <a:spcPts val="0"/>
              </a:spcAft>
              <a:buSzPts val="2400"/>
              <a:buChar char="▫"/>
              <a:defRPr/>
            </a:lvl3pPr>
            <a:lvl4pPr marL="1828754" lvl="3" indent="-380990">
              <a:spcBef>
                <a:spcPts val="0"/>
              </a:spcBef>
              <a:spcAft>
                <a:spcPts val="0"/>
              </a:spcAft>
              <a:buSzPts val="2400"/>
              <a:buChar char="▫"/>
              <a:defRPr/>
            </a:lvl4pPr>
            <a:lvl5pPr marL="2285943" lvl="4" indent="-380990">
              <a:spcBef>
                <a:spcPts val="0"/>
              </a:spcBef>
              <a:spcAft>
                <a:spcPts val="0"/>
              </a:spcAft>
              <a:buSzPts val="2400"/>
              <a:buChar char="▫"/>
              <a:defRPr/>
            </a:lvl5pPr>
            <a:lvl6pPr marL="2743131" lvl="5" indent="-380990">
              <a:spcBef>
                <a:spcPts val="0"/>
              </a:spcBef>
              <a:spcAft>
                <a:spcPts val="0"/>
              </a:spcAft>
              <a:buSzPts val="2400"/>
              <a:buChar char="▫"/>
              <a:defRPr/>
            </a:lvl6pPr>
            <a:lvl7pPr marL="3200320" lvl="6" indent="-380990">
              <a:spcBef>
                <a:spcPts val="0"/>
              </a:spcBef>
              <a:spcAft>
                <a:spcPts val="0"/>
              </a:spcAft>
              <a:buSzPts val="2400"/>
              <a:buChar char="●"/>
              <a:defRPr/>
            </a:lvl7pPr>
            <a:lvl8pPr marL="3657509" lvl="7" indent="-380990">
              <a:spcBef>
                <a:spcPts val="0"/>
              </a:spcBef>
              <a:spcAft>
                <a:spcPts val="0"/>
              </a:spcAft>
              <a:buSzPts val="2400"/>
              <a:buChar char="○"/>
              <a:defRPr/>
            </a:lvl8pPr>
            <a:lvl9pPr marL="4114697" lvl="8" indent="-380990">
              <a:spcBef>
                <a:spcPts val="0"/>
              </a:spcBef>
              <a:spcAft>
                <a:spcPts val="0"/>
              </a:spcAft>
              <a:buSzPts val="2400"/>
              <a:buChar char="■"/>
              <a:defRPr/>
            </a:lvl9pPr>
          </a:lstStyle>
          <a:p>
            <a:endParaRPr dirty="0"/>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624" name="Shape 1624"/>
          <p:cNvGrpSpPr/>
          <p:nvPr/>
        </p:nvGrpSpPr>
        <p:grpSpPr>
          <a:xfrm rot="10800000">
            <a:off x="7828574"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687" name="Shape 1687"/>
          <p:cNvGrpSpPr/>
          <p:nvPr/>
        </p:nvGrpSpPr>
        <p:grpSpPr>
          <a:xfrm rot="10800000">
            <a:off x="7682454"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1789" name="Shape 1789"/>
          <p:cNvGrpSpPr/>
          <p:nvPr/>
        </p:nvGrpSpPr>
        <p:grpSpPr>
          <a:xfrm rot="10800000">
            <a:off x="7682454"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sp>
        <p:nvSpPr>
          <p:cNvPr id="1840" name="Shape 18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pt-PT" smtClean="0"/>
              <a:pPr/>
              <a:t>‹#›</a:t>
            </a:fld>
            <a:endParaRPr lang="pt-PT"/>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3289" name="Shape 3289"/>
          <p:cNvGrpSpPr/>
          <p:nvPr/>
        </p:nvGrpSpPr>
        <p:grpSpPr>
          <a:xfrm rot="10800000">
            <a:off x="7828574"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3352" name="Shape 3352"/>
          <p:cNvGrpSpPr/>
          <p:nvPr/>
        </p:nvGrpSpPr>
        <p:grpSpPr>
          <a:xfrm rot="10800000">
            <a:off x="7682454"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grpSp>
        <p:nvGrpSpPr>
          <p:cNvPr id="3454" name="Shape 3454"/>
          <p:cNvGrpSpPr/>
          <p:nvPr/>
        </p:nvGrpSpPr>
        <p:grpSpPr>
          <a:xfrm rot="10800000">
            <a:off x="7682454"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grpSp>
      <p:sp>
        <p:nvSpPr>
          <p:cNvPr id="3505" name="Shape 350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rgbClr val="80BFB7"/>
                </a:solidFill>
              </a:defRPr>
            </a:lvl1pPr>
            <a:lvl2pPr lvl="1">
              <a:spcBef>
                <a:spcPts val="0"/>
              </a:spcBef>
              <a:buNone/>
              <a:defRPr>
                <a:solidFill>
                  <a:srgbClr val="80BFB7"/>
                </a:solidFill>
              </a:defRPr>
            </a:lvl2pPr>
            <a:lvl3pPr lvl="2">
              <a:spcBef>
                <a:spcPts val="0"/>
              </a:spcBef>
              <a:buNone/>
              <a:defRPr>
                <a:solidFill>
                  <a:srgbClr val="80BFB7"/>
                </a:solidFill>
              </a:defRPr>
            </a:lvl3pPr>
            <a:lvl4pPr lvl="3">
              <a:spcBef>
                <a:spcPts val="0"/>
              </a:spcBef>
              <a:buNone/>
              <a:defRPr>
                <a:solidFill>
                  <a:srgbClr val="80BFB7"/>
                </a:solidFill>
              </a:defRPr>
            </a:lvl4pPr>
            <a:lvl5pPr lvl="4">
              <a:spcBef>
                <a:spcPts val="0"/>
              </a:spcBef>
              <a:buNone/>
              <a:defRPr>
                <a:solidFill>
                  <a:srgbClr val="80BFB7"/>
                </a:solidFill>
              </a:defRPr>
            </a:lvl5pPr>
            <a:lvl6pPr lvl="5">
              <a:spcBef>
                <a:spcPts val="0"/>
              </a:spcBef>
              <a:buNone/>
              <a:defRPr>
                <a:solidFill>
                  <a:srgbClr val="80BFB7"/>
                </a:solidFill>
              </a:defRPr>
            </a:lvl6pPr>
            <a:lvl7pPr lvl="6">
              <a:spcBef>
                <a:spcPts val="0"/>
              </a:spcBef>
              <a:buNone/>
              <a:defRPr>
                <a:solidFill>
                  <a:srgbClr val="80BFB7"/>
                </a:solidFill>
              </a:defRPr>
            </a:lvl7pPr>
            <a:lvl8pPr lvl="7">
              <a:spcBef>
                <a:spcPts val="0"/>
              </a:spcBef>
              <a:buNone/>
              <a:defRPr>
                <a:solidFill>
                  <a:srgbClr val="80BFB7"/>
                </a:solidFill>
              </a:defRPr>
            </a:lvl8pPr>
            <a:lvl9pPr lvl="8">
              <a:spcBef>
                <a:spcPts val="0"/>
              </a:spcBef>
              <a:buNone/>
              <a:defRPr>
                <a:solidFill>
                  <a:srgbClr val="80BFB7"/>
                </a:solidFill>
              </a:defRPr>
            </a:lvl9pPr>
          </a:lstStyle>
          <a:p>
            <a:fld id="{00000000-1234-1234-1234-123412341234}" type="slidenum">
              <a:rPr lang="pt-PT" smtClean="0"/>
              <a:pPr/>
              <a:t>‹#›</a:t>
            </a:fld>
            <a:endParaRPr lang="pt-PT"/>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76002" y="540000"/>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Shape 7"/>
          <p:cNvSpPr txBox="1">
            <a:spLocks noGrp="1"/>
          </p:cNvSpPr>
          <p:nvPr>
            <p:ph type="body" idx="1"/>
          </p:nvPr>
        </p:nvSpPr>
        <p:spPr>
          <a:xfrm>
            <a:off x="576002" y="154800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dirty="0"/>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spcBef>
                <a:spcPts val="0"/>
              </a:spcBef>
              <a:buNone/>
              <a:defRPr sz="1200">
                <a:solidFill>
                  <a:srgbClr val="0B87A1"/>
                </a:solidFill>
                <a:latin typeface="Dosis Light"/>
                <a:ea typeface="Dosis Light"/>
                <a:cs typeface="Dosis Light"/>
                <a:sym typeface="Dosis Light"/>
              </a:defRPr>
            </a:lvl1pPr>
            <a:lvl2pPr lvl="1">
              <a:spcBef>
                <a:spcPts val="0"/>
              </a:spcBef>
              <a:buNone/>
              <a:defRPr sz="1200">
                <a:solidFill>
                  <a:srgbClr val="0B87A1"/>
                </a:solidFill>
                <a:latin typeface="Dosis Light"/>
                <a:ea typeface="Dosis Light"/>
                <a:cs typeface="Dosis Light"/>
                <a:sym typeface="Dosis Light"/>
              </a:defRPr>
            </a:lvl2pPr>
            <a:lvl3pPr lvl="2">
              <a:spcBef>
                <a:spcPts val="0"/>
              </a:spcBef>
              <a:buNone/>
              <a:defRPr sz="1200">
                <a:solidFill>
                  <a:srgbClr val="0B87A1"/>
                </a:solidFill>
                <a:latin typeface="Dosis Light"/>
                <a:ea typeface="Dosis Light"/>
                <a:cs typeface="Dosis Light"/>
                <a:sym typeface="Dosis Light"/>
              </a:defRPr>
            </a:lvl3pPr>
            <a:lvl4pPr lvl="3">
              <a:spcBef>
                <a:spcPts val="0"/>
              </a:spcBef>
              <a:buNone/>
              <a:defRPr sz="1200">
                <a:solidFill>
                  <a:srgbClr val="0B87A1"/>
                </a:solidFill>
                <a:latin typeface="Dosis Light"/>
                <a:ea typeface="Dosis Light"/>
                <a:cs typeface="Dosis Light"/>
                <a:sym typeface="Dosis Light"/>
              </a:defRPr>
            </a:lvl4pPr>
            <a:lvl5pPr lvl="4">
              <a:spcBef>
                <a:spcPts val="0"/>
              </a:spcBef>
              <a:buNone/>
              <a:defRPr sz="1200">
                <a:solidFill>
                  <a:srgbClr val="0B87A1"/>
                </a:solidFill>
                <a:latin typeface="Dosis Light"/>
                <a:ea typeface="Dosis Light"/>
                <a:cs typeface="Dosis Light"/>
                <a:sym typeface="Dosis Light"/>
              </a:defRPr>
            </a:lvl5pPr>
            <a:lvl6pPr lvl="5">
              <a:spcBef>
                <a:spcPts val="0"/>
              </a:spcBef>
              <a:buNone/>
              <a:defRPr sz="1200">
                <a:solidFill>
                  <a:srgbClr val="0B87A1"/>
                </a:solidFill>
                <a:latin typeface="Dosis Light"/>
                <a:ea typeface="Dosis Light"/>
                <a:cs typeface="Dosis Light"/>
                <a:sym typeface="Dosis Light"/>
              </a:defRPr>
            </a:lvl6pPr>
            <a:lvl7pPr lvl="6">
              <a:spcBef>
                <a:spcPts val="0"/>
              </a:spcBef>
              <a:buNone/>
              <a:defRPr sz="1200">
                <a:solidFill>
                  <a:srgbClr val="0B87A1"/>
                </a:solidFill>
                <a:latin typeface="Dosis Light"/>
                <a:ea typeface="Dosis Light"/>
                <a:cs typeface="Dosis Light"/>
                <a:sym typeface="Dosis Light"/>
              </a:defRPr>
            </a:lvl7pPr>
            <a:lvl8pPr lvl="7">
              <a:spcBef>
                <a:spcPts val="0"/>
              </a:spcBef>
              <a:buNone/>
              <a:defRPr sz="1200">
                <a:solidFill>
                  <a:srgbClr val="0B87A1"/>
                </a:solidFill>
                <a:latin typeface="Dosis Light"/>
                <a:ea typeface="Dosis Light"/>
                <a:cs typeface="Dosis Light"/>
                <a:sym typeface="Dosis Light"/>
              </a:defRPr>
            </a:lvl8pPr>
            <a:lvl9pPr lvl="8">
              <a:spcBef>
                <a:spcPts val="0"/>
              </a:spcBef>
              <a:buNone/>
              <a:defRPr sz="1200">
                <a:solidFill>
                  <a:srgbClr val="0B87A1"/>
                </a:solidFill>
                <a:latin typeface="Dosis Light"/>
                <a:ea typeface="Dosis Light"/>
                <a:cs typeface="Dosis Light"/>
                <a:sym typeface="Dosis Light"/>
              </a:defRPr>
            </a:lvl9pPr>
          </a:lstStyle>
          <a:p>
            <a:fld id="{00000000-1234-1234-1234-123412341234}" type="slidenum">
              <a:rPr lang="pt-PT" smtClean="0"/>
              <a:pPr/>
              <a:t>‹#›</a:t>
            </a:fld>
            <a:endParaRPr lang="pt-PT"/>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sv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microsoft.com/office/2007/relationships/hdphoto" Target="../media/hdphoto1.wdp"/><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microsoft.com/office/2007/relationships/hdphoto" Target="../media/hdphoto2.wdp"/><Relationship Id="rId6"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318947" y="1371595"/>
            <a:ext cx="6276151" cy="1716369"/>
          </a:xfrm>
          <a:prstGeom prst="rect">
            <a:avLst/>
          </a:prstGeom>
        </p:spPr>
        <p:txBody>
          <a:bodyPr spcFirstLastPara="1" wrap="square" lIns="91425" tIns="91425" rIns="91425" bIns="91425" anchor="t" anchorCtr="0">
            <a:noAutofit/>
          </a:bodyPr>
          <a:lstStyle/>
          <a:p>
            <a:pPr lvl="0"/>
            <a:r>
              <a:rPr lang="pt-PT" sz="4800" dirty="0">
                <a:solidFill>
                  <a:srgbClr val="0B87A1"/>
                </a:solidFill>
              </a:rPr>
              <a:t>Gestão de micro-serviços </a:t>
            </a:r>
            <a:br>
              <a:rPr lang="pt-PT" sz="4800" dirty="0">
                <a:solidFill>
                  <a:srgbClr val="0B87A1"/>
                </a:solidFill>
              </a:rPr>
            </a:br>
            <a:r>
              <a:rPr lang="pt-PT" sz="4800" dirty="0">
                <a:solidFill>
                  <a:srgbClr val="0B87A1"/>
                </a:solidFill>
              </a:rPr>
              <a:t>na Cloud e Edge</a:t>
            </a:r>
            <a:endParaRPr sz="4800" dirty="0">
              <a:solidFill>
                <a:srgbClr val="0B87A1"/>
              </a:solidFill>
            </a:endParaRPr>
          </a:p>
        </p:txBody>
      </p:sp>
      <p:pic>
        <p:nvPicPr>
          <p:cNvPr id="5" name="Picture 6" descr="http://elearning.fct.unl.pt/sites/default/files/elearning/files/logo_unl.jpg">
            <a:extLst>
              <a:ext uri="{FF2B5EF4-FFF2-40B4-BE49-F238E27FC236}">
                <a16:creationId xmlns:a16="http://schemas.microsoft.com/office/drawing/2014/main" xmlns="" id="{40C21489-8817-4BE5-BE4A-6B2995105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459" y="43177"/>
            <a:ext cx="360000" cy="360000"/>
          </a:xfrm>
          <a:prstGeom prst="ellipse">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http://elearning.fct.unl.pt/elearning/files/fct02.jpg">
            <a:extLst>
              <a:ext uri="{FF2B5EF4-FFF2-40B4-BE49-F238E27FC236}">
                <a16:creationId xmlns:a16="http://schemas.microsoft.com/office/drawing/2014/main" xmlns="" id="{5757D0D6-A025-4992-BBE8-B597CE7C98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1" t="6615" r="1173" b="5191"/>
          <a:stretch/>
        </p:blipFill>
        <p:spPr bwMode="auto">
          <a:xfrm>
            <a:off x="92831" y="61177"/>
            <a:ext cx="1733396" cy="32400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xmlns="" id="{DCBAE6C6-78C8-47AC-B9B0-5F8E22A50B4B}"/>
              </a:ext>
            </a:extLst>
          </p:cNvPr>
          <p:cNvSpPr txBox="1"/>
          <p:nvPr/>
        </p:nvSpPr>
        <p:spPr>
          <a:xfrm>
            <a:off x="2031919" y="3297222"/>
            <a:ext cx="2850204" cy="400110"/>
          </a:xfrm>
          <a:prstGeom prst="rect">
            <a:avLst/>
          </a:prstGeom>
          <a:noFill/>
        </p:spPr>
        <p:txBody>
          <a:bodyPr wrap="square" rtlCol="0">
            <a:spAutoFit/>
          </a:bodyPr>
          <a:lstStyle/>
          <a:p>
            <a:pPr algn="ctr"/>
            <a:r>
              <a:rPr lang="pt-PT" sz="2000" dirty="0">
                <a:solidFill>
                  <a:srgbClr val="003B55"/>
                </a:solidFill>
                <a:latin typeface="Titillium Web Light" panose="020B0604020202020204" charset="0"/>
              </a:rPr>
              <a:t>André Carrusca</a:t>
            </a:r>
          </a:p>
        </p:txBody>
      </p:sp>
      <p:sp>
        <p:nvSpPr>
          <p:cNvPr id="8" name="CaixaDeTexto 7">
            <a:extLst>
              <a:ext uri="{FF2B5EF4-FFF2-40B4-BE49-F238E27FC236}">
                <a16:creationId xmlns:a16="http://schemas.microsoft.com/office/drawing/2014/main" xmlns="" id="{B73B3001-2A2B-4E43-853D-463D17C771B4}"/>
              </a:ext>
            </a:extLst>
          </p:cNvPr>
          <p:cNvSpPr txBox="1"/>
          <p:nvPr/>
        </p:nvSpPr>
        <p:spPr>
          <a:xfrm>
            <a:off x="318945" y="4306700"/>
            <a:ext cx="4098099" cy="707886"/>
          </a:xfrm>
          <a:prstGeom prst="rect">
            <a:avLst/>
          </a:prstGeom>
          <a:noFill/>
        </p:spPr>
        <p:txBody>
          <a:bodyPr wrap="square" rtlCol="0">
            <a:spAutoFit/>
          </a:bodyPr>
          <a:lstStyle/>
          <a:p>
            <a:r>
              <a:rPr lang="pt-PT" sz="2000" dirty="0">
                <a:solidFill>
                  <a:srgbClr val="003B55"/>
                </a:solidFill>
                <a:latin typeface="Titillium Web Light" panose="020B0604020202020204" charset="0"/>
              </a:rPr>
              <a:t>Orientadora: Prof.ª Cecília Gomes</a:t>
            </a:r>
          </a:p>
          <a:p>
            <a:r>
              <a:rPr lang="pt-PT" sz="2000" dirty="0">
                <a:solidFill>
                  <a:srgbClr val="003B55"/>
                </a:solidFill>
                <a:latin typeface="Titillium Web Light" panose="020B0604020202020204" charset="0"/>
              </a:rPr>
              <a:t>Coorientador: Prof. João Leitão</a:t>
            </a:r>
          </a:p>
        </p:txBody>
      </p:sp>
      <p:sp>
        <p:nvSpPr>
          <p:cNvPr id="12" name="CaixaDeTexto 11">
            <a:extLst>
              <a:ext uri="{FF2B5EF4-FFF2-40B4-BE49-F238E27FC236}">
                <a16:creationId xmlns:a16="http://schemas.microsoft.com/office/drawing/2014/main" xmlns="" id="{4DD26496-5B08-4D85-ADC9-9C4B7C39EFB3}"/>
              </a:ext>
            </a:extLst>
          </p:cNvPr>
          <p:cNvSpPr txBox="1"/>
          <p:nvPr/>
        </p:nvSpPr>
        <p:spPr>
          <a:xfrm>
            <a:off x="1287171" y="955529"/>
            <a:ext cx="4339700" cy="523220"/>
          </a:xfrm>
          <a:prstGeom prst="rect">
            <a:avLst/>
          </a:prstGeom>
          <a:noFill/>
        </p:spPr>
        <p:txBody>
          <a:bodyPr wrap="square" rtlCol="0">
            <a:spAutoFit/>
          </a:bodyPr>
          <a:lstStyle/>
          <a:p>
            <a:pPr algn="ctr"/>
            <a:r>
              <a:rPr lang="pt-PT" dirty="0">
                <a:solidFill>
                  <a:schemeClr val="bg1">
                    <a:lumMod val="50000"/>
                  </a:schemeClr>
                </a:solidFill>
                <a:latin typeface="Titillium Web Light" panose="020B0604020202020204" charset="0"/>
              </a:rPr>
              <a:t>Dissertação para obtenção do Grau de Mestre em</a:t>
            </a:r>
          </a:p>
          <a:p>
            <a:pPr algn="ctr"/>
            <a:r>
              <a:rPr lang="pt-PT" dirty="0">
                <a:solidFill>
                  <a:schemeClr val="bg1">
                    <a:lumMod val="50000"/>
                  </a:schemeClr>
                </a:solidFill>
                <a:latin typeface="Titillium Web Light" panose="020B0604020202020204" charset="0"/>
              </a:rPr>
              <a:t>Engenharia Informática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2846864E-167A-472A-8245-37A6BE6D653B}"/>
              </a:ext>
            </a:extLst>
          </p:cNvPr>
          <p:cNvSpPr>
            <a:spLocks noGrp="1"/>
          </p:cNvSpPr>
          <p:nvPr>
            <p:ph type="title"/>
          </p:nvPr>
        </p:nvSpPr>
        <p:spPr/>
        <p:txBody>
          <a:bodyPr/>
          <a:lstStyle/>
          <a:p>
            <a:r>
              <a:rPr lang="pt-PT" dirty="0"/>
              <a:t>Objetivos</a:t>
            </a:r>
          </a:p>
        </p:txBody>
      </p:sp>
      <p:sp>
        <p:nvSpPr>
          <p:cNvPr id="4" name="Marcador de Posição do Texto 3">
            <a:extLst>
              <a:ext uri="{FF2B5EF4-FFF2-40B4-BE49-F238E27FC236}">
                <a16:creationId xmlns:a16="http://schemas.microsoft.com/office/drawing/2014/main" xmlns="" id="{FC44781F-36B3-4BF2-B17A-5FF26905933A}"/>
              </a:ext>
            </a:extLst>
          </p:cNvPr>
          <p:cNvSpPr>
            <a:spLocks noGrp="1"/>
          </p:cNvSpPr>
          <p:nvPr>
            <p:ph type="body" idx="1"/>
          </p:nvPr>
        </p:nvSpPr>
        <p:spPr>
          <a:xfrm>
            <a:off x="576000" y="1548001"/>
            <a:ext cx="6930269" cy="2980500"/>
          </a:xfrm>
        </p:spPr>
        <p:txBody>
          <a:bodyPr/>
          <a:lstStyle/>
          <a:p>
            <a:r>
              <a:rPr lang="pt-PT" sz="1800" dirty="0"/>
              <a:t>Sistema com replicação e migração automática dos micro-serviços na cloud e na edge, e gestão da infraestrutura</a:t>
            </a:r>
          </a:p>
          <a:p>
            <a:pPr marL="76199" indent="0">
              <a:buNone/>
            </a:pPr>
            <a:endParaRPr lang="pt-PT" sz="1000" dirty="0"/>
          </a:p>
          <a:p>
            <a:r>
              <a:rPr lang="pt-PT" sz="1800" dirty="0"/>
              <a:t>Avaliação do sistema</a:t>
            </a:r>
          </a:p>
        </p:txBody>
      </p:sp>
      <p:sp>
        <p:nvSpPr>
          <p:cNvPr id="2" name="Marcador de Posição do Número do Diapositivo 1">
            <a:extLst>
              <a:ext uri="{FF2B5EF4-FFF2-40B4-BE49-F238E27FC236}">
                <a16:creationId xmlns:a16="http://schemas.microsoft.com/office/drawing/2014/main" xmlns="" id="{E72CFAA8-DD97-4876-AE79-F65858EFA4B5}"/>
              </a:ext>
            </a:extLst>
          </p:cNvPr>
          <p:cNvSpPr>
            <a:spLocks noGrp="1"/>
          </p:cNvSpPr>
          <p:nvPr>
            <p:ph type="sldNum" idx="12"/>
          </p:nvPr>
        </p:nvSpPr>
        <p:spPr/>
        <p:txBody>
          <a:bodyPr/>
          <a:lstStyle/>
          <a:p>
            <a:fld id="{00000000-1234-1234-1234-123412341234}" type="slidenum">
              <a:rPr lang="pt-PT" smtClean="0"/>
              <a:pPr/>
              <a:t>10</a:t>
            </a:fld>
            <a:endParaRPr lang="pt-PT"/>
          </a:p>
        </p:txBody>
      </p:sp>
    </p:spTree>
    <p:extLst>
      <p:ext uri="{BB962C8B-B14F-4D97-AF65-F5344CB8AC3E}">
        <p14:creationId xmlns:p14="http://schemas.microsoft.com/office/powerpoint/2010/main" val="1565348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D05627-9D76-47DC-BAD5-91939DB76755}"/>
              </a:ext>
            </a:extLst>
          </p:cNvPr>
          <p:cNvSpPr>
            <a:spLocks noGrp="1"/>
          </p:cNvSpPr>
          <p:nvPr>
            <p:ph type="title"/>
          </p:nvPr>
        </p:nvSpPr>
        <p:spPr/>
        <p:txBody>
          <a:bodyPr/>
          <a:lstStyle/>
          <a:p>
            <a:r>
              <a:rPr lang="pt-PT" dirty="0"/>
              <a:t>Contribuições</a:t>
            </a:r>
          </a:p>
        </p:txBody>
      </p:sp>
      <p:sp>
        <p:nvSpPr>
          <p:cNvPr id="3" name="Marcador de Posição do Texto 2">
            <a:extLst>
              <a:ext uri="{FF2B5EF4-FFF2-40B4-BE49-F238E27FC236}">
                <a16:creationId xmlns:a16="http://schemas.microsoft.com/office/drawing/2014/main" xmlns="" id="{64EEFB55-FC58-4EA6-A038-E8918A11A1A0}"/>
              </a:ext>
            </a:extLst>
          </p:cNvPr>
          <p:cNvSpPr>
            <a:spLocks noGrp="1"/>
          </p:cNvSpPr>
          <p:nvPr>
            <p:ph type="body" idx="1"/>
          </p:nvPr>
        </p:nvSpPr>
        <p:spPr>
          <a:xfrm>
            <a:off x="576001" y="1548001"/>
            <a:ext cx="6761100" cy="2980500"/>
          </a:xfrm>
        </p:spPr>
        <p:txBody>
          <a:bodyPr/>
          <a:lstStyle/>
          <a:p>
            <a:r>
              <a:rPr lang="pt-PT" sz="1800" dirty="0"/>
              <a:t>Gestão de aplicações de micro-serviços na cloud e edge:</a:t>
            </a:r>
          </a:p>
          <a:p>
            <a:pPr lvl="1"/>
            <a:r>
              <a:rPr lang="pt-PT" sz="1800" dirty="0"/>
              <a:t>Replicação/migração com base em regras com múltiplos parâmetros (CPU, RAM, </a:t>
            </a:r>
            <a:r>
              <a:rPr lang="pt-PT" sz="1800" dirty="0" err="1"/>
              <a:t>transf</a:t>
            </a:r>
            <a:r>
              <a:rPr lang="pt-PT" sz="1800" dirty="0"/>
              <a:t>. de bytes)</a:t>
            </a:r>
          </a:p>
          <a:p>
            <a:pPr lvl="1"/>
            <a:r>
              <a:rPr lang="pt-PT" sz="1800" dirty="0"/>
              <a:t>Replicação/migração de micro-serviços considerando a proveniência dos acessos</a:t>
            </a:r>
          </a:p>
          <a:p>
            <a:pPr lvl="1"/>
            <a:r>
              <a:rPr lang="pt-PT" sz="1800" dirty="0">
                <a:latin typeface="Titillium Web Light" panose="020B0604020202020204" charset="0"/>
              </a:rPr>
              <a:t>Replicação/migração com base em picos de acessos (previsíveis/imprevisíveis)</a:t>
            </a:r>
          </a:p>
          <a:p>
            <a:pPr lvl="1"/>
            <a:r>
              <a:rPr lang="pt-PT" sz="1800" dirty="0">
                <a:latin typeface="Titillium Web Light" panose="020B0604020202020204" charset="0"/>
              </a:rPr>
              <a:t>Suporte às aplicações de micro-serviços (comunicação entre micro-serviços, </a:t>
            </a:r>
            <a:r>
              <a:rPr lang="pt-PT" sz="1800" dirty="0" err="1">
                <a:latin typeface="Titillium Web Light" panose="020B0604020202020204" charset="0"/>
              </a:rPr>
              <a:t>load</a:t>
            </a:r>
            <a:r>
              <a:rPr lang="pt-PT" sz="1800" dirty="0">
                <a:latin typeface="Titillium Web Light" panose="020B0604020202020204" charset="0"/>
              </a:rPr>
              <a:t> </a:t>
            </a:r>
            <a:r>
              <a:rPr lang="pt-PT" sz="1800" dirty="0" err="1">
                <a:latin typeface="Titillium Web Light" panose="020B0604020202020204" charset="0"/>
              </a:rPr>
              <a:t>balancers</a:t>
            </a:r>
            <a:r>
              <a:rPr lang="pt-PT" sz="1800" dirty="0">
                <a:latin typeface="Titillium Web Light" panose="020B0604020202020204" charset="0"/>
              </a:rPr>
              <a:t>)</a:t>
            </a:r>
            <a:endParaRPr lang="pt-PT" sz="1800" dirty="0"/>
          </a:p>
          <a:p>
            <a:r>
              <a:rPr lang="pt-PT" sz="1800" dirty="0"/>
              <a:t>Gestão automática de ambientes heterogéneos para a execução de micro-serviços</a:t>
            </a:r>
          </a:p>
        </p:txBody>
      </p:sp>
      <p:sp>
        <p:nvSpPr>
          <p:cNvPr id="4" name="Marcador de Posição do Número do Diapositivo 3">
            <a:extLst>
              <a:ext uri="{FF2B5EF4-FFF2-40B4-BE49-F238E27FC236}">
                <a16:creationId xmlns:a16="http://schemas.microsoft.com/office/drawing/2014/main" xmlns="" id="{F4BBA4C7-27D2-4E5C-835C-45601595C1C4}"/>
              </a:ext>
            </a:extLst>
          </p:cNvPr>
          <p:cNvSpPr>
            <a:spLocks noGrp="1"/>
          </p:cNvSpPr>
          <p:nvPr>
            <p:ph type="sldNum" idx="12"/>
          </p:nvPr>
        </p:nvSpPr>
        <p:spPr/>
        <p:txBody>
          <a:bodyPr/>
          <a:lstStyle/>
          <a:p>
            <a:fld id="{00000000-1234-1234-1234-123412341234}" type="slidenum">
              <a:rPr lang="pt-PT" smtClean="0"/>
              <a:pPr/>
              <a:t>11</a:t>
            </a:fld>
            <a:endParaRPr lang="pt-PT"/>
          </a:p>
        </p:txBody>
      </p:sp>
    </p:spTree>
    <p:extLst>
      <p:ext uri="{BB962C8B-B14F-4D97-AF65-F5344CB8AC3E}">
        <p14:creationId xmlns:p14="http://schemas.microsoft.com/office/powerpoint/2010/main" val="19105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xmlns="" id="{E022D46E-381B-4055-A139-5601F3BE3B57}"/>
              </a:ext>
            </a:extLst>
          </p:cNvPr>
          <p:cNvSpPr>
            <a:spLocks noGrp="1"/>
          </p:cNvSpPr>
          <p:nvPr>
            <p:ph type="sldNum" idx="12"/>
          </p:nvPr>
        </p:nvSpPr>
        <p:spPr/>
        <p:txBody>
          <a:bodyPr/>
          <a:lstStyle/>
          <a:p>
            <a:fld id="{00000000-1234-1234-1234-123412341234}" type="slidenum">
              <a:rPr lang="pt-PT" smtClean="0"/>
              <a:pPr/>
              <a:t>12</a:t>
            </a:fld>
            <a:endParaRPr lang="pt-PT" dirty="0"/>
          </a:p>
        </p:txBody>
      </p:sp>
      <p:grpSp>
        <p:nvGrpSpPr>
          <p:cNvPr id="3" name="Grupo 2">
            <a:extLst>
              <a:ext uri="{FF2B5EF4-FFF2-40B4-BE49-F238E27FC236}">
                <a16:creationId xmlns:a16="http://schemas.microsoft.com/office/drawing/2014/main" xmlns="" id="{4B8612C5-3509-45CB-A7F5-40F2A039BD12}"/>
              </a:ext>
            </a:extLst>
          </p:cNvPr>
          <p:cNvGrpSpPr>
            <a:grpSpLocks noChangeAspect="1"/>
          </p:cNvGrpSpPr>
          <p:nvPr/>
        </p:nvGrpSpPr>
        <p:grpSpPr>
          <a:xfrm>
            <a:off x="6258512" y="526509"/>
            <a:ext cx="1117419" cy="953313"/>
            <a:chOff x="5469247" y="550477"/>
            <a:chExt cx="1502793" cy="1282088"/>
          </a:xfrm>
          <a:effectLst>
            <a:outerShdw blurRad="50800" dist="38100" dir="2700000" algn="tl" rotWithShape="0">
              <a:prstClr val="black">
                <a:alpha val="40000"/>
              </a:prstClr>
            </a:outerShdw>
          </a:effectLst>
        </p:grpSpPr>
        <p:sp>
          <p:nvSpPr>
            <p:cNvPr id="12" name="Shape 4267">
              <a:extLst>
                <a:ext uri="{FF2B5EF4-FFF2-40B4-BE49-F238E27FC236}">
                  <a16:creationId xmlns:a16="http://schemas.microsoft.com/office/drawing/2014/main" xmlns="" id="{5CD8CF5B-202F-48A1-A918-07E8D45336D1}"/>
                </a:ext>
              </a:extLst>
            </p:cNvPr>
            <p:cNvSpPr>
              <a:spLocks noChangeAspect="1"/>
            </p:cNvSpPr>
            <p:nvPr/>
          </p:nvSpPr>
          <p:spPr>
            <a:xfrm rot="20572105">
              <a:off x="5618570" y="1119012"/>
              <a:ext cx="637277" cy="36000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bg1"/>
            </a:solidFill>
            <a:ln>
              <a:noFill/>
            </a:ln>
          </p:spPr>
          <p:txBody>
            <a:bodyPr spcFirstLastPara="1" wrap="square" lIns="91425" tIns="91425" rIns="91425" bIns="91425" anchor="ctr" anchorCtr="0">
              <a:noAutofit/>
            </a:bodyPr>
            <a:lstStyle/>
            <a:p>
              <a:endParaRPr dirty="0"/>
            </a:p>
          </p:txBody>
        </p:sp>
        <p:grpSp>
          <p:nvGrpSpPr>
            <p:cNvPr id="9" name="Shape 4215">
              <a:extLst>
                <a:ext uri="{FF2B5EF4-FFF2-40B4-BE49-F238E27FC236}">
                  <a16:creationId xmlns:a16="http://schemas.microsoft.com/office/drawing/2014/main" xmlns="" id="{AC44B035-6B1C-4ED2-9443-02D5C9B50E9A}"/>
                </a:ext>
              </a:extLst>
            </p:cNvPr>
            <p:cNvGrpSpPr>
              <a:grpSpLocks noChangeAspect="1"/>
            </p:cNvGrpSpPr>
            <p:nvPr/>
          </p:nvGrpSpPr>
          <p:grpSpPr>
            <a:xfrm>
              <a:off x="5469247" y="1334424"/>
              <a:ext cx="389274" cy="288000"/>
              <a:chOff x="5255200" y="3006475"/>
              <a:chExt cx="511700" cy="378575"/>
            </a:xfrm>
            <a:solidFill>
              <a:srgbClr val="0B87A1"/>
            </a:solidFill>
          </p:grpSpPr>
          <p:sp>
            <p:nvSpPr>
              <p:cNvPr id="10" name="Shape 4216">
                <a:extLst>
                  <a:ext uri="{FF2B5EF4-FFF2-40B4-BE49-F238E27FC236}">
                    <a16:creationId xmlns:a16="http://schemas.microsoft.com/office/drawing/2014/main" xmlns="" id="{E5821E71-9FCC-47FE-A806-DA8C2082A646}"/>
                  </a:ext>
                </a:extLst>
              </p:cNvPr>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w="9525">
                <a:noFill/>
              </a:ln>
            </p:spPr>
            <p:txBody>
              <a:bodyPr spcFirstLastPara="1" wrap="square" lIns="91425" tIns="91425" rIns="91425" bIns="91425" anchor="ctr" anchorCtr="0">
                <a:noAutofit/>
              </a:bodyPr>
              <a:lstStyle/>
              <a:p>
                <a:endParaRPr dirty="0"/>
              </a:p>
            </p:txBody>
          </p:sp>
          <p:sp>
            <p:nvSpPr>
              <p:cNvPr id="11" name="Shape 4217">
                <a:extLst>
                  <a:ext uri="{FF2B5EF4-FFF2-40B4-BE49-F238E27FC236}">
                    <a16:creationId xmlns:a16="http://schemas.microsoft.com/office/drawing/2014/main" xmlns="" id="{2B12C615-ADCF-445C-B369-37AEEC548AD8}"/>
                  </a:ext>
                </a:extLst>
              </p:cNvPr>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w="9525">
                <a:noFill/>
              </a:ln>
            </p:spPr>
            <p:txBody>
              <a:bodyPr spcFirstLastPara="1" wrap="square" lIns="91425" tIns="91425" rIns="91425" bIns="91425" anchor="ctr" anchorCtr="0">
                <a:noAutofit/>
              </a:bodyPr>
              <a:lstStyle/>
              <a:p>
                <a:endParaRPr dirty="0"/>
              </a:p>
            </p:txBody>
          </p:sp>
        </p:grpSp>
        <p:grpSp>
          <p:nvGrpSpPr>
            <p:cNvPr id="13" name="Shape 4318">
              <a:extLst>
                <a:ext uri="{FF2B5EF4-FFF2-40B4-BE49-F238E27FC236}">
                  <a16:creationId xmlns:a16="http://schemas.microsoft.com/office/drawing/2014/main" xmlns="" id="{F4F98494-4BD1-4A62-B022-BBBD8DCAE2A0}"/>
                </a:ext>
              </a:extLst>
            </p:cNvPr>
            <p:cNvGrpSpPr/>
            <p:nvPr/>
          </p:nvGrpSpPr>
          <p:grpSpPr>
            <a:xfrm>
              <a:off x="6496786" y="821821"/>
              <a:ext cx="451246" cy="432863"/>
              <a:chOff x="4822860" y="5169107"/>
              <a:chExt cx="539768" cy="517778"/>
            </a:xfrm>
            <a:solidFill>
              <a:schemeClr val="bg1"/>
            </a:solidFill>
          </p:grpSpPr>
          <p:sp>
            <p:nvSpPr>
              <p:cNvPr id="14" name="Shape 4319">
                <a:extLst>
                  <a:ext uri="{FF2B5EF4-FFF2-40B4-BE49-F238E27FC236}">
                    <a16:creationId xmlns:a16="http://schemas.microsoft.com/office/drawing/2014/main" xmlns="" id="{85444B60-09C3-47C9-8E72-109D05C9B052}"/>
                  </a:ext>
                </a:extLst>
              </p:cNvPr>
              <p:cNvSpPr/>
              <p:nvPr/>
            </p:nvSpPr>
            <p:spPr>
              <a:xfrm>
                <a:off x="5156834" y="5169107"/>
                <a:ext cx="161224" cy="178301"/>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endParaRPr dirty="0"/>
              </a:p>
            </p:txBody>
          </p:sp>
          <p:sp>
            <p:nvSpPr>
              <p:cNvPr id="15" name="Shape 4320">
                <a:extLst>
                  <a:ext uri="{FF2B5EF4-FFF2-40B4-BE49-F238E27FC236}">
                    <a16:creationId xmlns:a16="http://schemas.microsoft.com/office/drawing/2014/main" xmlns="" id="{B9955FCD-3EEB-4149-A76C-0FBCDD849CBC}"/>
                  </a:ext>
                </a:extLst>
              </p:cNvPr>
              <p:cNvSpPr/>
              <p:nvPr/>
            </p:nvSpPr>
            <p:spPr>
              <a:xfrm>
                <a:off x="4912608" y="5195357"/>
                <a:ext cx="128249"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endParaRPr dirty="0"/>
              </a:p>
            </p:txBody>
          </p:sp>
          <p:sp>
            <p:nvSpPr>
              <p:cNvPr id="16" name="Shape 4321">
                <a:extLst>
                  <a:ext uri="{FF2B5EF4-FFF2-40B4-BE49-F238E27FC236}">
                    <a16:creationId xmlns:a16="http://schemas.microsoft.com/office/drawing/2014/main" xmlns="" id="{240D8A53-F7F8-4B1A-BA46-7A75F3353B85}"/>
                  </a:ext>
                </a:extLst>
              </p:cNvPr>
              <p:cNvSpPr/>
              <p:nvPr/>
            </p:nvSpPr>
            <p:spPr>
              <a:xfrm>
                <a:off x="4822860" y="5451181"/>
                <a:ext cx="180124"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endParaRPr dirty="0"/>
              </a:p>
            </p:txBody>
          </p:sp>
          <p:sp>
            <p:nvSpPr>
              <p:cNvPr id="17" name="Shape 4322">
                <a:extLst>
                  <a:ext uri="{FF2B5EF4-FFF2-40B4-BE49-F238E27FC236}">
                    <a16:creationId xmlns:a16="http://schemas.microsoft.com/office/drawing/2014/main" xmlns="" id="{04D7D891-667F-4B2E-8845-421582B90815}"/>
                  </a:ext>
                </a:extLst>
              </p:cNvPr>
              <p:cNvSpPr/>
              <p:nvPr/>
            </p:nvSpPr>
            <p:spPr>
              <a:xfrm>
                <a:off x="5043256" y="5526910"/>
                <a:ext cx="89174"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endParaRPr dirty="0"/>
              </a:p>
            </p:txBody>
          </p:sp>
          <p:sp>
            <p:nvSpPr>
              <p:cNvPr id="18" name="Shape 4323">
                <a:extLst>
                  <a:ext uri="{FF2B5EF4-FFF2-40B4-BE49-F238E27FC236}">
                    <a16:creationId xmlns:a16="http://schemas.microsoft.com/office/drawing/2014/main" xmlns="" id="{035A713D-F507-42C3-813D-1CCC402942AE}"/>
                  </a:ext>
                </a:extLst>
              </p:cNvPr>
              <p:cNvSpPr/>
              <p:nvPr/>
            </p:nvSpPr>
            <p:spPr>
              <a:xfrm>
                <a:off x="5200778" y="5404187"/>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endParaRPr dirty="0"/>
              </a:p>
            </p:txBody>
          </p:sp>
          <p:sp>
            <p:nvSpPr>
              <p:cNvPr id="19" name="Shape 4324">
                <a:extLst>
                  <a:ext uri="{FF2B5EF4-FFF2-40B4-BE49-F238E27FC236}">
                    <a16:creationId xmlns:a16="http://schemas.microsoft.com/office/drawing/2014/main" xmlns="" id="{0723CD12-D79C-491C-952A-D1C74B96DD63}"/>
                  </a:ext>
                </a:extLst>
              </p:cNvPr>
              <p:cNvSpPr/>
              <p:nvPr/>
            </p:nvSpPr>
            <p:spPr>
              <a:xfrm>
                <a:off x="5001759" y="5326008"/>
                <a:ext cx="189300" cy="189926"/>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endParaRPr dirty="0"/>
              </a:p>
            </p:txBody>
          </p:sp>
        </p:grpSp>
        <p:pic>
          <p:nvPicPr>
            <p:cNvPr id="22" name="Gráfico 21" descr="Seta de Linha: Curva para a esquerda">
              <a:extLst>
                <a:ext uri="{FF2B5EF4-FFF2-40B4-BE49-F238E27FC236}">
                  <a16:creationId xmlns:a16="http://schemas.microsoft.com/office/drawing/2014/main" xmlns="" id="{CD90C108-3FC0-4E55-BB15-23E3DECF35E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rot="4867456">
              <a:off x="6114964" y="1145683"/>
              <a:ext cx="636049" cy="737716"/>
            </a:xfrm>
            <a:prstGeom prst="rect">
              <a:avLst/>
            </a:prstGeom>
          </p:spPr>
        </p:pic>
        <p:pic>
          <p:nvPicPr>
            <p:cNvPr id="23" name="Gráfico 22" descr="Seta de Linha: Curva para a esquerda">
              <a:extLst>
                <a:ext uri="{FF2B5EF4-FFF2-40B4-BE49-F238E27FC236}">
                  <a16:creationId xmlns:a16="http://schemas.microsoft.com/office/drawing/2014/main" xmlns="" id="{D5CD51E7-85E1-4F57-969E-C6E3825B59E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rot="15865001">
              <a:off x="5851980" y="540496"/>
              <a:ext cx="666573" cy="686535"/>
            </a:xfrm>
            <a:prstGeom prst="rect">
              <a:avLst/>
            </a:prstGeom>
          </p:spPr>
        </p:pic>
        <p:sp>
          <p:nvSpPr>
            <p:cNvPr id="24" name="CaixaDeTexto 23">
              <a:extLst>
                <a:ext uri="{FF2B5EF4-FFF2-40B4-BE49-F238E27FC236}">
                  <a16:creationId xmlns:a16="http://schemas.microsoft.com/office/drawing/2014/main" xmlns="" id="{B8411D72-E2E6-405D-8F0A-E6D2D0D930EC}"/>
                </a:ext>
              </a:extLst>
            </p:cNvPr>
            <p:cNvSpPr txBox="1"/>
            <p:nvPr/>
          </p:nvSpPr>
          <p:spPr>
            <a:xfrm rot="18644974">
              <a:off x="6651064" y="1007886"/>
              <a:ext cx="415837" cy="226114"/>
            </a:xfrm>
            <a:prstGeom prst="rect">
              <a:avLst/>
            </a:prstGeom>
            <a:noFill/>
          </p:spPr>
          <p:txBody>
            <a:bodyPr wrap="square" rtlCol="0">
              <a:prstTxWarp prst="textArchDown">
                <a:avLst>
                  <a:gd name="adj" fmla="val 1269971"/>
                </a:avLst>
              </a:prstTxWarp>
              <a:spAutoFit/>
            </a:bodyPr>
            <a:lstStyle/>
            <a:p>
              <a:r>
                <a:rPr lang="pt-PT" sz="800" dirty="0">
                  <a:solidFill>
                    <a:schemeClr val="bg1"/>
                  </a:solidFill>
                  <a:latin typeface="Titillium Web Light" panose="020B0604020202020204" charset="0"/>
                </a:rPr>
                <a:t>edge</a:t>
              </a:r>
            </a:p>
          </p:txBody>
        </p:sp>
        <p:sp>
          <p:nvSpPr>
            <p:cNvPr id="25" name="CaixaDeTexto 24">
              <a:extLst>
                <a:ext uri="{FF2B5EF4-FFF2-40B4-BE49-F238E27FC236}">
                  <a16:creationId xmlns:a16="http://schemas.microsoft.com/office/drawing/2014/main" xmlns="" id="{8CBC5606-2CA6-4889-A25A-9C1C5A73D7CE}"/>
                </a:ext>
              </a:extLst>
            </p:cNvPr>
            <p:cNvSpPr txBox="1"/>
            <p:nvPr/>
          </p:nvSpPr>
          <p:spPr>
            <a:xfrm rot="19853575">
              <a:off x="5617585" y="1495219"/>
              <a:ext cx="464912" cy="168708"/>
            </a:xfrm>
            <a:prstGeom prst="rect">
              <a:avLst/>
            </a:prstGeom>
            <a:noFill/>
          </p:spPr>
          <p:txBody>
            <a:bodyPr wrap="square" rtlCol="0">
              <a:prstTxWarp prst="textArchDown">
                <a:avLst>
                  <a:gd name="adj" fmla="val 671348"/>
                </a:avLst>
              </a:prstTxWarp>
              <a:spAutoFit/>
            </a:bodyPr>
            <a:lstStyle/>
            <a:p>
              <a:r>
                <a:rPr lang="pt-PT" sz="800" dirty="0">
                  <a:solidFill>
                    <a:schemeClr val="bg1"/>
                  </a:solidFill>
                  <a:latin typeface="Titillium Web Light" panose="020B0604020202020204" charset="0"/>
                </a:rPr>
                <a:t>cloud</a:t>
              </a:r>
            </a:p>
          </p:txBody>
        </p:sp>
      </p:grpSp>
      <p:sp>
        <p:nvSpPr>
          <p:cNvPr id="27" name="Título 1">
            <a:extLst>
              <a:ext uri="{FF2B5EF4-FFF2-40B4-BE49-F238E27FC236}">
                <a16:creationId xmlns:a16="http://schemas.microsoft.com/office/drawing/2014/main" xmlns="" id="{6235DB50-F570-43FC-B091-747104A9A187}"/>
              </a:ext>
            </a:extLst>
          </p:cNvPr>
          <p:cNvSpPr txBox="1">
            <a:spLocks/>
          </p:cNvSpPr>
          <p:nvPr/>
        </p:nvSpPr>
        <p:spPr>
          <a:xfrm>
            <a:off x="614831" y="718745"/>
            <a:ext cx="6761100" cy="5688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dirty="0">
                <a:solidFill>
                  <a:srgbClr val="80BFB7"/>
                </a:solidFill>
                <a:latin typeface="Dosis Light" panose="020B0604020202020204" charset="0"/>
              </a:rPr>
              <a:t>Solução</a:t>
            </a:r>
          </a:p>
        </p:txBody>
      </p:sp>
      <p:sp>
        <p:nvSpPr>
          <p:cNvPr id="28" name="Marcador de Posição do Texto 2">
            <a:extLst>
              <a:ext uri="{FF2B5EF4-FFF2-40B4-BE49-F238E27FC236}">
                <a16:creationId xmlns:a16="http://schemas.microsoft.com/office/drawing/2014/main" xmlns="" id="{6D56C667-D72D-4700-AF9B-A5708EA2D5EB}"/>
              </a:ext>
            </a:extLst>
          </p:cNvPr>
          <p:cNvSpPr txBox="1">
            <a:spLocks/>
          </p:cNvSpPr>
          <p:nvPr/>
        </p:nvSpPr>
        <p:spPr>
          <a:xfrm>
            <a:off x="665632" y="1633220"/>
            <a:ext cx="6585798" cy="28582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1800" dirty="0">
                <a:solidFill>
                  <a:schemeClr val="bg1"/>
                </a:solidFill>
                <a:effectLst>
                  <a:outerShdw blurRad="38100" dist="38100" dir="2700000" algn="tl">
                    <a:srgbClr val="000000">
                      <a:alpha val="43137"/>
                    </a:srgbClr>
                  </a:outerShdw>
                </a:effectLst>
                <a:latin typeface="Titillium Web Light" panose="020B0604020202020204" charset="0"/>
              </a:rPr>
              <a:t>Arquitetura de um sistema de gestão de micro-serviços com propriedades autonómicas:</a:t>
            </a:r>
          </a:p>
          <a:p>
            <a:endParaRPr lang="pt-PT" sz="2000" dirty="0">
              <a:solidFill>
                <a:schemeClr val="bg1"/>
              </a:solidFill>
              <a:latin typeface="Titillium Web Light" panose="020B0604020202020204" charset="0"/>
            </a:endParaRPr>
          </a:p>
          <a:p>
            <a:pPr marL="342900" indent="-342900">
              <a:lnSpc>
                <a:spcPct val="150000"/>
              </a:lnSpc>
              <a:buFont typeface="Wingdings" panose="05000000000000000000" pitchFamily="2" charset="2"/>
              <a:buChar char="§"/>
            </a:pPr>
            <a:r>
              <a:rPr lang="pt-PT" sz="2400" dirty="0">
                <a:solidFill>
                  <a:schemeClr val="bg1"/>
                </a:solidFill>
                <a:latin typeface="Titillium Web Light" panose="020B0604020202020204" charset="0"/>
              </a:rPr>
              <a:t>Componente de gestão de micro-serviços</a:t>
            </a:r>
          </a:p>
          <a:p>
            <a:pPr>
              <a:lnSpc>
                <a:spcPct val="150000"/>
              </a:lnSpc>
            </a:pPr>
            <a:endParaRPr lang="pt-PT" sz="1000" dirty="0">
              <a:solidFill>
                <a:schemeClr val="bg1"/>
              </a:solidFill>
              <a:latin typeface="Titillium Web Light" panose="020B0604020202020204" charset="0"/>
            </a:endParaRPr>
          </a:p>
          <a:p>
            <a:pPr marL="342900" indent="-342900">
              <a:lnSpc>
                <a:spcPct val="150000"/>
              </a:lnSpc>
              <a:buFont typeface="Wingdings" panose="05000000000000000000" pitchFamily="2" charset="2"/>
              <a:buChar char="§"/>
            </a:pPr>
            <a:r>
              <a:rPr lang="pt-PT" sz="1800" dirty="0">
                <a:solidFill>
                  <a:schemeClr val="bg1"/>
                </a:solidFill>
                <a:latin typeface="Titillium Web Light" panose="020B0604020202020204" charset="0"/>
              </a:rPr>
              <a:t>Componente de gestão de base de dados </a:t>
            </a:r>
            <a:r>
              <a:rPr lang="pt-PT" sz="1100" dirty="0">
                <a:solidFill>
                  <a:schemeClr val="bg1"/>
                </a:solidFill>
                <a:latin typeface="Titillium Web Light" panose="020B0604020202020204" charset="0"/>
              </a:rPr>
              <a:t>(outra dissertação)</a:t>
            </a:r>
            <a:endParaRPr lang="pt-PT" sz="1800" dirty="0">
              <a:solidFill>
                <a:schemeClr val="bg1"/>
              </a:solidFill>
              <a:latin typeface="Titillium Web Light" panose="020B0604020202020204" charset="0"/>
            </a:endParaRPr>
          </a:p>
          <a:p>
            <a:pPr marL="342900" indent="-342900">
              <a:lnSpc>
                <a:spcPct val="150000"/>
              </a:lnSpc>
              <a:buFont typeface="Wingdings" panose="05000000000000000000" pitchFamily="2" charset="2"/>
              <a:buChar char="§"/>
            </a:pPr>
            <a:r>
              <a:rPr lang="pt-PT" sz="1800" dirty="0">
                <a:solidFill>
                  <a:schemeClr val="bg1"/>
                </a:solidFill>
                <a:latin typeface="Titillium Web Light" panose="020B0604020202020204" charset="0"/>
              </a:rPr>
              <a:t>Componente de monitorização </a:t>
            </a:r>
            <a:r>
              <a:rPr lang="pt-PT" sz="1100" dirty="0">
                <a:solidFill>
                  <a:schemeClr val="bg1"/>
                </a:solidFill>
                <a:latin typeface="Titillium Web Light" panose="020B0604020202020204" charset="0"/>
              </a:rPr>
              <a:t>(outra dissertação)</a:t>
            </a:r>
            <a:endParaRPr lang="pt-PT" sz="1800" dirty="0">
              <a:solidFill>
                <a:schemeClr val="bg1"/>
              </a:solidFill>
              <a:latin typeface="Titillium Web Light" panose="020B0604020202020204" charset="0"/>
            </a:endParaRPr>
          </a:p>
        </p:txBody>
      </p:sp>
    </p:spTree>
    <p:extLst>
      <p:ext uri="{BB962C8B-B14F-4D97-AF65-F5344CB8AC3E}">
        <p14:creationId xmlns:p14="http://schemas.microsoft.com/office/powerpoint/2010/main" val="104670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1CC391CB-663A-41D4-BA06-A4B9A6F8BE17}"/>
              </a:ext>
            </a:extLst>
          </p:cNvPr>
          <p:cNvSpPr>
            <a:spLocks noGrp="1"/>
          </p:cNvSpPr>
          <p:nvPr>
            <p:ph type="title"/>
          </p:nvPr>
        </p:nvSpPr>
        <p:spPr/>
        <p:txBody>
          <a:bodyPr/>
          <a:lstStyle/>
          <a:p>
            <a:r>
              <a:rPr lang="pt-PT" dirty="0"/>
              <a:t>Arquitetura da Solução</a:t>
            </a:r>
          </a:p>
        </p:txBody>
      </p:sp>
      <p:sp>
        <p:nvSpPr>
          <p:cNvPr id="2" name="Marcador de Posição do Número do Diapositivo 1">
            <a:extLst>
              <a:ext uri="{FF2B5EF4-FFF2-40B4-BE49-F238E27FC236}">
                <a16:creationId xmlns:a16="http://schemas.microsoft.com/office/drawing/2014/main" xmlns="" id="{3EAE830D-364A-4D34-A94E-B802152E04DB}"/>
              </a:ext>
            </a:extLst>
          </p:cNvPr>
          <p:cNvSpPr>
            <a:spLocks noGrp="1"/>
          </p:cNvSpPr>
          <p:nvPr>
            <p:ph type="sldNum" idx="12"/>
          </p:nvPr>
        </p:nvSpPr>
        <p:spPr/>
        <p:txBody>
          <a:bodyPr/>
          <a:lstStyle/>
          <a:p>
            <a:fld id="{00000000-1234-1234-1234-123412341234}" type="slidenum">
              <a:rPr lang="pt-PT" smtClean="0"/>
              <a:pPr/>
              <a:t>13</a:t>
            </a:fld>
            <a:endParaRPr lang="pt-PT"/>
          </a:p>
        </p:txBody>
      </p:sp>
      <p:pic>
        <p:nvPicPr>
          <p:cNvPr id="12" name="Imagem 11">
            <a:extLst>
              <a:ext uri="{FF2B5EF4-FFF2-40B4-BE49-F238E27FC236}">
                <a16:creationId xmlns:a16="http://schemas.microsoft.com/office/drawing/2014/main" xmlns="" id="{4567681D-3694-484A-A77B-1C87FF371F04}"/>
              </a:ext>
            </a:extLst>
          </p:cNvPr>
          <p:cNvPicPr>
            <a:picLocks noChangeAspect="1"/>
          </p:cNvPicPr>
          <p:nvPr/>
        </p:nvPicPr>
        <p:blipFill>
          <a:blip r:embed="rId3"/>
          <a:stretch>
            <a:fillRect/>
          </a:stretch>
        </p:blipFill>
        <p:spPr>
          <a:xfrm>
            <a:off x="1988286" y="1570949"/>
            <a:ext cx="3936531" cy="3346052"/>
          </a:xfrm>
          <a:prstGeom prst="rect">
            <a:avLst/>
          </a:prstGeom>
        </p:spPr>
      </p:pic>
      <p:pic>
        <p:nvPicPr>
          <p:cNvPr id="13" name="Imagem 12">
            <a:extLst>
              <a:ext uri="{FF2B5EF4-FFF2-40B4-BE49-F238E27FC236}">
                <a16:creationId xmlns:a16="http://schemas.microsoft.com/office/drawing/2014/main" xmlns="" id="{B55F6676-4A2B-4393-B71E-2F95AF2D50E5}"/>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Lst>
          </a:blip>
          <a:srcRect l="-1" r="20210" b="21128"/>
          <a:stretch/>
        </p:blipFill>
        <p:spPr>
          <a:xfrm>
            <a:off x="1988287" y="1570949"/>
            <a:ext cx="3140926" cy="2639101"/>
          </a:xfrm>
          <a:prstGeom prst="rect">
            <a:avLst/>
          </a:prstGeom>
          <a:effectLst/>
        </p:spPr>
      </p:pic>
      <p:sp>
        <p:nvSpPr>
          <p:cNvPr id="15" name="Retângulo 14">
            <a:extLst>
              <a:ext uri="{FF2B5EF4-FFF2-40B4-BE49-F238E27FC236}">
                <a16:creationId xmlns:a16="http://schemas.microsoft.com/office/drawing/2014/main" xmlns="" id="{F5CC9113-6D5B-4C95-A1C1-BCE95A913608}"/>
              </a:ext>
            </a:extLst>
          </p:cNvPr>
          <p:cNvSpPr/>
          <p:nvPr/>
        </p:nvSpPr>
        <p:spPr>
          <a:xfrm>
            <a:off x="5148532" y="1570948"/>
            <a:ext cx="809622" cy="2386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6" name="Imagem 15">
            <a:extLst>
              <a:ext uri="{FF2B5EF4-FFF2-40B4-BE49-F238E27FC236}">
                <a16:creationId xmlns:a16="http://schemas.microsoft.com/office/drawing/2014/main" xmlns="" id="{926A1D4D-674E-4548-8A4E-985802F7DB98}"/>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Lst>
          </a:blip>
          <a:srcRect l="-1" t="-1" r="20210" b="51375"/>
          <a:stretch/>
        </p:blipFill>
        <p:spPr>
          <a:xfrm>
            <a:off x="1991955" y="1570948"/>
            <a:ext cx="3140926" cy="1627070"/>
          </a:xfrm>
          <a:prstGeom prst="rect">
            <a:avLst/>
          </a:prstGeom>
          <a:effectLst/>
        </p:spPr>
      </p:pic>
      <p:sp>
        <p:nvSpPr>
          <p:cNvPr id="17" name="Retângulo 16">
            <a:extLst>
              <a:ext uri="{FF2B5EF4-FFF2-40B4-BE49-F238E27FC236}">
                <a16:creationId xmlns:a16="http://schemas.microsoft.com/office/drawing/2014/main" xmlns="" id="{7B45C98F-095A-4DC8-82BD-0E8213A21053}"/>
              </a:ext>
            </a:extLst>
          </p:cNvPr>
          <p:cNvSpPr/>
          <p:nvPr/>
        </p:nvSpPr>
        <p:spPr>
          <a:xfrm>
            <a:off x="5148535" y="1570949"/>
            <a:ext cx="809622" cy="164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8" name="Imagem 17">
            <a:extLst>
              <a:ext uri="{FF2B5EF4-FFF2-40B4-BE49-F238E27FC236}">
                <a16:creationId xmlns:a16="http://schemas.microsoft.com/office/drawing/2014/main" xmlns="" id="{EBEF2309-622D-4F9A-910F-83F7BBCCC7F2}"/>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Lst>
          </a:blip>
          <a:srcRect l="-1" t="-1" r="20210" b="79058"/>
          <a:stretch/>
        </p:blipFill>
        <p:spPr>
          <a:xfrm>
            <a:off x="1990099" y="1570948"/>
            <a:ext cx="3140926" cy="700764"/>
          </a:xfrm>
          <a:prstGeom prst="rect">
            <a:avLst/>
          </a:prstGeom>
          <a:effectLst/>
        </p:spPr>
      </p:pic>
      <p:sp>
        <p:nvSpPr>
          <p:cNvPr id="19" name="Retângulo 18">
            <a:extLst>
              <a:ext uri="{FF2B5EF4-FFF2-40B4-BE49-F238E27FC236}">
                <a16:creationId xmlns:a16="http://schemas.microsoft.com/office/drawing/2014/main" xmlns="" id="{22F56AC3-B23B-4199-91A7-1E27C25FE80D}"/>
              </a:ext>
            </a:extLst>
          </p:cNvPr>
          <p:cNvSpPr/>
          <p:nvPr/>
        </p:nvSpPr>
        <p:spPr>
          <a:xfrm>
            <a:off x="5148534" y="1558988"/>
            <a:ext cx="809622" cy="679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106600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7" grpId="1"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1CC391CB-663A-41D4-BA06-A4B9A6F8BE17}"/>
              </a:ext>
            </a:extLst>
          </p:cNvPr>
          <p:cNvSpPr>
            <a:spLocks noGrp="1"/>
          </p:cNvSpPr>
          <p:nvPr>
            <p:ph type="title"/>
          </p:nvPr>
        </p:nvSpPr>
        <p:spPr/>
        <p:txBody>
          <a:bodyPr/>
          <a:lstStyle/>
          <a:p>
            <a:r>
              <a:rPr lang="pt-PT" dirty="0"/>
              <a:t>Arquitetura da Solução</a:t>
            </a:r>
          </a:p>
        </p:txBody>
      </p:sp>
      <p:sp>
        <p:nvSpPr>
          <p:cNvPr id="2" name="Marcador de Posição do Número do Diapositivo 1">
            <a:extLst>
              <a:ext uri="{FF2B5EF4-FFF2-40B4-BE49-F238E27FC236}">
                <a16:creationId xmlns:a16="http://schemas.microsoft.com/office/drawing/2014/main" xmlns="" id="{3EAE830D-364A-4D34-A94E-B802152E04DB}"/>
              </a:ext>
            </a:extLst>
          </p:cNvPr>
          <p:cNvSpPr>
            <a:spLocks noGrp="1"/>
          </p:cNvSpPr>
          <p:nvPr>
            <p:ph type="sldNum" idx="12"/>
          </p:nvPr>
        </p:nvSpPr>
        <p:spPr/>
        <p:txBody>
          <a:bodyPr/>
          <a:lstStyle/>
          <a:p>
            <a:fld id="{00000000-1234-1234-1234-123412341234}" type="slidenum">
              <a:rPr lang="pt-PT" smtClean="0"/>
              <a:pPr/>
              <a:t>14</a:t>
            </a:fld>
            <a:endParaRPr lang="pt-PT"/>
          </a:p>
        </p:txBody>
      </p:sp>
      <p:pic>
        <p:nvPicPr>
          <p:cNvPr id="12" name="Imagem 11">
            <a:extLst>
              <a:ext uri="{FF2B5EF4-FFF2-40B4-BE49-F238E27FC236}">
                <a16:creationId xmlns:a16="http://schemas.microsoft.com/office/drawing/2014/main" xmlns="" id="{4567681D-3694-484A-A77B-1C87FF371F04}"/>
              </a:ext>
            </a:extLst>
          </p:cNvPr>
          <p:cNvPicPr>
            <a:picLocks noChangeAspect="1"/>
          </p:cNvPicPr>
          <p:nvPr/>
        </p:nvPicPr>
        <p:blipFill>
          <a:blip r:embed="rId3"/>
          <a:stretch>
            <a:fillRect/>
          </a:stretch>
        </p:blipFill>
        <p:spPr>
          <a:xfrm>
            <a:off x="1988286" y="1570949"/>
            <a:ext cx="3936531" cy="3346052"/>
          </a:xfrm>
          <a:prstGeom prst="rect">
            <a:avLst/>
          </a:prstGeom>
        </p:spPr>
      </p:pic>
      <p:sp>
        <p:nvSpPr>
          <p:cNvPr id="15" name="Retângulo 14">
            <a:extLst>
              <a:ext uri="{FF2B5EF4-FFF2-40B4-BE49-F238E27FC236}">
                <a16:creationId xmlns:a16="http://schemas.microsoft.com/office/drawing/2014/main" xmlns="" id="{F5CC9113-6D5B-4C95-A1C1-BCE95A913608}"/>
              </a:ext>
            </a:extLst>
          </p:cNvPr>
          <p:cNvSpPr/>
          <p:nvPr/>
        </p:nvSpPr>
        <p:spPr>
          <a:xfrm>
            <a:off x="5148532" y="1570948"/>
            <a:ext cx="809622" cy="2386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xmlns="" id="{7B45C98F-095A-4DC8-82BD-0E8213A21053}"/>
              </a:ext>
            </a:extLst>
          </p:cNvPr>
          <p:cNvSpPr/>
          <p:nvPr/>
        </p:nvSpPr>
        <p:spPr>
          <a:xfrm>
            <a:off x="5148535" y="1570949"/>
            <a:ext cx="809622" cy="1648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xmlns="" id="{22F56AC3-B23B-4199-91A7-1E27C25FE80D}"/>
              </a:ext>
            </a:extLst>
          </p:cNvPr>
          <p:cNvSpPr/>
          <p:nvPr/>
        </p:nvSpPr>
        <p:spPr>
          <a:xfrm>
            <a:off x="5148534" y="1558988"/>
            <a:ext cx="809622" cy="679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017763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7" grpId="1" animBg="1"/>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0561D66-95A2-4687-868B-C3FF90892912}"/>
              </a:ext>
            </a:extLst>
          </p:cNvPr>
          <p:cNvSpPr>
            <a:spLocks noGrp="1"/>
          </p:cNvSpPr>
          <p:nvPr>
            <p:ph type="title"/>
          </p:nvPr>
        </p:nvSpPr>
        <p:spPr/>
        <p:txBody>
          <a:bodyPr/>
          <a:lstStyle/>
          <a:p>
            <a:r>
              <a:rPr lang="pt-PT" dirty="0"/>
              <a:t>Registo e descoberta de serviços</a:t>
            </a:r>
          </a:p>
        </p:txBody>
      </p:sp>
      <p:sp>
        <p:nvSpPr>
          <p:cNvPr id="3" name="Marcador de Posição do Texto 2">
            <a:extLst>
              <a:ext uri="{FF2B5EF4-FFF2-40B4-BE49-F238E27FC236}">
                <a16:creationId xmlns:a16="http://schemas.microsoft.com/office/drawing/2014/main" xmlns="" id="{9B83188C-218D-41B8-81BA-37B5389B932D}"/>
              </a:ext>
            </a:extLst>
          </p:cNvPr>
          <p:cNvSpPr>
            <a:spLocks noGrp="1"/>
          </p:cNvSpPr>
          <p:nvPr>
            <p:ph type="body" idx="1"/>
          </p:nvPr>
        </p:nvSpPr>
        <p:spPr>
          <a:xfrm>
            <a:off x="576001" y="1548000"/>
            <a:ext cx="5838051" cy="2980500"/>
          </a:xfrm>
        </p:spPr>
        <p:txBody>
          <a:bodyPr/>
          <a:lstStyle/>
          <a:p>
            <a:r>
              <a:rPr lang="pt-PT" sz="1800" dirty="0"/>
              <a:t>Componente de registo e descoberta de serviços e </a:t>
            </a:r>
            <a:r>
              <a:rPr lang="pt-PT" sz="1800" dirty="0" err="1"/>
              <a:t>Service</a:t>
            </a:r>
            <a:r>
              <a:rPr lang="pt-PT" sz="1800" dirty="0"/>
              <a:t> </a:t>
            </a:r>
            <a:r>
              <a:rPr lang="pt-PT" sz="1800" dirty="0" err="1"/>
              <a:t>Registry</a:t>
            </a:r>
            <a:r>
              <a:rPr lang="pt-PT" sz="1800" dirty="0"/>
              <a:t>:</a:t>
            </a:r>
          </a:p>
        </p:txBody>
      </p:sp>
      <p:sp>
        <p:nvSpPr>
          <p:cNvPr id="4" name="Marcador de Posição do Número do Diapositivo 3">
            <a:extLst>
              <a:ext uri="{FF2B5EF4-FFF2-40B4-BE49-F238E27FC236}">
                <a16:creationId xmlns:a16="http://schemas.microsoft.com/office/drawing/2014/main" xmlns="" id="{17F8077B-59CB-47CE-B88C-F78FB9AC46A2}"/>
              </a:ext>
            </a:extLst>
          </p:cNvPr>
          <p:cNvSpPr>
            <a:spLocks noGrp="1"/>
          </p:cNvSpPr>
          <p:nvPr>
            <p:ph type="sldNum" idx="12"/>
          </p:nvPr>
        </p:nvSpPr>
        <p:spPr/>
        <p:txBody>
          <a:bodyPr/>
          <a:lstStyle/>
          <a:p>
            <a:fld id="{00000000-1234-1234-1234-123412341234}" type="slidenum">
              <a:rPr lang="pt-PT" smtClean="0"/>
              <a:pPr/>
              <a:t>15</a:t>
            </a:fld>
            <a:endParaRPr lang="pt-PT"/>
          </a:p>
        </p:txBody>
      </p:sp>
      <p:pic>
        <p:nvPicPr>
          <p:cNvPr id="7" name="Imagem 6">
            <a:extLst>
              <a:ext uri="{FF2B5EF4-FFF2-40B4-BE49-F238E27FC236}">
                <a16:creationId xmlns:a16="http://schemas.microsoft.com/office/drawing/2014/main" xmlns="" id="{B50B9358-BE84-4E02-972A-200483A62FEC}"/>
              </a:ext>
            </a:extLst>
          </p:cNvPr>
          <p:cNvPicPr>
            <a:picLocks noChangeAspect="1"/>
          </p:cNvPicPr>
          <p:nvPr/>
        </p:nvPicPr>
        <p:blipFill>
          <a:blip r:embed="rId3"/>
          <a:stretch>
            <a:fillRect/>
          </a:stretch>
        </p:blipFill>
        <p:spPr>
          <a:xfrm>
            <a:off x="2320505" y="2224428"/>
            <a:ext cx="3272093" cy="24957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0920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5DEAAE5-983C-4B33-9FF5-68D834641CF8}"/>
              </a:ext>
            </a:extLst>
          </p:cNvPr>
          <p:cNvSpPr>
            <a:spLocks noGrp="1"/>
          </p:cNvSpPr>
          <p:nvPr>
            <p:ph type="title"/>
          </p:nvPr>
        </p:nvSpPr>
        <p:spPr/>
        <p:txBody>
          <a:bodyPr/>
          <a:lstStyle/>
          <a:p>
            <a:r>
              <a:rPr lang="pt-PT" dirty="0"/>
              <a:t>Balanceamento de carga</a:t>
            </a:r>
          </a:p>
        </p:txBody>
      </p:sp>
      <mc:AlternateContent xmlns:mc="http://schemas.openxmlformats.org/markup-compatibility/2006" xmlns:a14="http://schemas.microsoft.com/office/drawing/2010/main">
        <mc:Choice Requires="a14">
          <p:sp>
            <p:nvSpPr>
              <p:cNvPr id="3" name="Marcador de Posição do Texto 2">
                <a:extLst>
                  <a:ext uri="{FF2B5EF4-FFF2-40B4-BE49-F238E27FC236}">
                    <a16:creationId xmlns:a16="http://schemas.microsoft.com/office/drawing/2014/main" xmlns="" id="{67166849-209D-41EB-871E-6864225894A5}"/>
                  </a:ext>
                </a:extLst>
              </p:cNvPr>
              <p:cNvSpPr>
                <a:spLocks noGrp="1"/>
              </p:cNvSpPr>
              <p:nvPr>
                <p:ph type="body" idx="1"/>
              </p:nvPr>
            </p:nvSpPr>
            <p:spPr>
              <a:xfrm>
                <a:off x="576001" y="1548000"/>
                <a:ext cx="7282123" cy="2980500"/>
              </a:xfrm>
            </p:spPr>
            <p:txBody>
              <a:bodyPr/>
              <a:lstStyle/>
              <a:p>
                <a:r>
                  <a:rPr lang="pt-PT" sz="1800" dirty="0"/>
                  <a:t>Método de balanceamento de carga:</a:t>
                </a:r>
              </a:p>
              <a:p>
                <a:pPr lvl="1"/>
                <a:r>
                  <a:rPr lang="pt-PT" sz="1800" dirty="0"/>
                  <a:t>Menor valor: </a:t>
                </a:r>
                <a14:m>
                  <m:oMath xmlns:m="http://schemas.openxmlformats.org/officeDocument/2006/math" xmlns="">
                    <m:f>
                      <m:fPr>
                        <m:ctrlPr>
                          <a:rPr lang="pt-PT" sz="1600" i="1" dirty="0" smtClean="0">
                            <a:latin typeface="Cambria Math" panose="02040503050406030204" pitchFamily="18" charset="0"/>
                          </a:rPr>
                        </m:ctrlPr>
                      </m:fPr>
                      <m:num>
                        <m:r>
                          <m:rPr>
                            <m:sty m:val="p"/>
                          </m:rPr>
                          <a:rPr lang="pt-PT" sz="1600" i="0" dirty="0">
                            <a:latin typeface="Cambria Math" panose="02040503050406030204" pitchFamily="18" charset="0"/>
                          </a:rPr>
                          <m:t>n</m:t>
                        </m:r>
                        <m:r>
                          <a:rPr lang="pt-PT" sz="1600" i="0" dirty="0">
                            <a:latin typeface="Cambria Math" panose="02040503050406030204" pitchFamily="18" charset="0"/>
                          </a:rPr>
                          <m:t>ú</m:t>
                        </m:r>
                        <m:r>
                          <m:rPr>
                            <m:sty m:val="p"/>
                          </m:rPr>
                          <a:rPr lang="pt-PT" sz="1600" i="0" dirty="0">
                            <a:latin typeface="Cambria Math" panose="02040503050406030204" pitchFamily="18" charset="0"/>
                          </a:rPr>
                          <m:t>mero</m:t>
                        </m:r>
                        <m:r>
                          <a:rPr lang="pt-PT" sz="1600" i="0" dirty="0">
                            <a:latin typeface="Cambria Math" panose="02040503050406030204" pitchFamily="18" charset="0"/>
                          </a:rPr>
                          <m:t> </m:t>
                        </m:r>
                        <m:r>
                          <m:rPr>
                            <m:sty m:val="p"/>
                          </m:rPr>
                          <a:rPr lang="pt-PT" sz="1600" i="0" dirty="0">
                            <a:latin typeface="Cambria Math" panose="02040503050406030204" pitchFamily="18" charset="0"/>
                          </a:rPr>
                          <m:t>de</m:t>
                        </m:r>
                        <m:r>
                          <a:rPr lang="pt-PT" sz="1600" i="0" dirty="0">
                            <a:latin typeface="Cambria Math" panose="02040503050406030204" pitchFamily="18" charset="0"/>
                          </a:rPr>
                          <m:t> </m:t>
                        </m:r>
                        <m:r>
                          <m:rPr>
                            <m:sty m:val="p"/>
                          </m:rPr>
                          <a:rPr lang="pt-PT" sz="1600" i="0" dirty="0">
                            <a:latin typeface="Cambria Math" panose="02040503050406030204" pitchFamily="18" charset="0"/>
                          </a:rPr>
                          <m:t>conex</m:t>
                        </m:r>
                        <m:r>
                          <a:rPr lang="pt-PT" sz="1600" i="0" dirty="0">
                            <a:latin typeface="Cambria Math" panose="02040503050406030204" pitchFamily="18" charset="0"/>
                          </a:rPr>
                          <m:t>õ</m:t>
                        </m:r>
                        <m:r>
                          <m:rPr>
                            <m:sty m:val="p"/>
                          </m:rPr>
                          <a:rPr lang="pt-PT" sz="1600" i="0" dirty="0">
                            <a:latin typeface="Cambria Math" panose="02040503050406030204" pitchFamily="18" charset="0"/>
                          </a:rPr>
                          <m:t>es</m:t>
                        </m:r>
                      </m:num>
                      <m:den>
                        <m:r>
                          <m:rPr>
                            <m:sty m:val="p"/>
                          </m:rPr>
                          <a:rPr lang="pt-PT" sz="1600" i="0" dirty="0">
                            <a:latin typeface="Cambria Math" panose="02040503050406030204" pitchFamily="18" charset="0"/>
                          </a:rPr>
                          <m:t>peso</m:t>
                        </m:r>
                      </m:den>
                    </m:f>
                  </m:oMath>
                </a14:m>
                <a:endParaRPr lang="pt-PT" sz="1800" dirty="0">
                  <a:latin typeface="Titillium Web Light" panose="020B0604020202020204" charset="0"/>
                </a:endParaRPr>
              </a:p>
            </p:txBody>
          </p:sp>
        </mc:Choice>
        <mc:Fallback xmlns="">
          <p:sp>
            <p:nvSpPr>
              <p:cNvPr id="3" name="Marcador de Posição do Texto 2">
                <a:extLst>
                  <a:ext uri="{FF2B5EF4-FFF2-40B4-BE49-F238E27FC236}">
                    <a16:creationId xmlns:a16="http://schemas.microsoft.com/office/drawing/2014/main" id="{67166849-209D-41EB-871E-6864225894A5}"/>
                  </a:ext>
                </a:extLst>
              </p:cNvPr>
              <p:cNvSpPr>
                <a:spLocks noGrp="1" noRot="1" noChangeAspect="1" noMove="1" noResize="1" noEditPoints="1" noAdjustHandles="1" noChangeArrowheads="1" noChangeShapeType="1" noTextEdit="1"/>
              </p:cNvSpPr>
              <p:nvPr>
                <p:ph type="body" idx="1"/>
              </p:nvPr>
            </p:nvSpPr>
            <p:spPr>
              <a:xfrm>
                <a:off x="576001" y="1548000"/>
                <a:ext cx="7282123" cy="2980500"/>
              </a:xfrm>
              <a:blipFill>
                <a:blip r:embed="rId3"/>
                <a:stretch>
                  <a:fillRect l="-502" t="-2045"/>
                </a:stretch>
              </a:blipFill>
            </p:spPr>
            <p:txBody>
              <a:bodyPr/>
              <a:lstStyle/>
              <a:p>
                <a:r>
                  <a:rPr lang="pt-PT">
                    <a:noFill/>
                  </a:rPr>
                  <a:t> </a:t>
                </a:r>
              </a:p>
            </p:txBody>
          </p:sp>
        </mc:Fallback>
      </mc:AlternateContent>
      <p:sp>
        <p:nvSpPr>
          <p:cNvPr id="4" name="Marcador de Posição do Número do Diapositivo 3">
            <a:extLst>
              <a:ext uri="{FF2B5EF4-FFF2-40B4-BE49-F238E27FC236}">
                <a16:creationId xmlns:a16="http://schemas.microsoft.com/office/drawing/2014/main" xmlns="" id="{1074B667-DE27-4C8B-B5AB-0CDFDDED60CE}"/>
              </a:ext>
            </a:extLst>
          </p:cNvPr>
          <p:cNvSpPr>
            <a:spLocks noGrp="1"/>
          </p:cNvSpPr>
          <p:nvPr>
            <p:ph type="sldNum" idx="12"/>
          </p:nvPr>
        </p:nvSpPr>
        <p:spPr/>
        <p:txBody>
          <a:bodyPr/>
          <a:lstStyle/>
          <a:p>
            <a:fld id="{00000000-1234-1234-1234-123412341234}" type="slidenum">
              <a:rPr lang="pt-PT" smtClean="0"/>
              <a:pPr/>
              <a:t>16</a:t>
            </a:fld>
            <a:endParaRPr lang="pt-PT"/>
          </a:p>
        </p:txBody>
      </p:sp>
      <p:pic>
        <p:nvPicPr>
          <p:cNvPr id="7" name="Imagem 6">
            <a:extLst>
              <a:ext uri="{FF2B5EF4-FFF2-40B4-BE49-F238E27FC236}">
                <a16:creationId xmlns:a16="http://schemas.microsoft.com/office/drawing/2014/main" xmlns="" id="{5DF3BEAE-7801-48A5-99C5-2EAEAE9801B9}"/>
              </a:ext>
            </a:extLst>
          </p:cNvPr>
          <p:cNvPicPr>
            <a:picLocks noChangeAspect="1"/>
          </p:cNvPicPr>
          <p:nvPr/>
        </p:nvPicPr>
        <p:blipFill>
          <a:blip r:embed="rId4"/>
          <a:stretch>
            <a:fillRect/>
          </a:stretch>
        </p:blipFill>
        <p:spPr>
          <a:xfrm>
            <a:off x="2157300" y="2413350"/>
            <a:ext cx="3598504" cy="2439371"/>
          </a:xfrm>
          <a:prstGeom prst="rect">
            <a:avLst/>
          </a:prstGeom>
        </p:spPr>
      </p:pic>
    </p:spTree>
    <p:extLst>
      <p:ext uri="{BB962C8B-B14F-4D97-AF65-F5344CB8AC3E}">
        <p14:creationId xmlns:p14="http://schemas.microsoft.com/office/powerpoint/2010/main" val="2783808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9C6C70-7E1A-4B10-8301-0E98AFFD2D58}"/>
              </a:ext>
            </a:extLst>
          </p:cNvPr>
          <p:cNvSpPr>
            <a:spLocks noGrp="1"/>
          </p:cNvSpPr>
          <p:nvPr>
            <p:ph type="title"/>
          </p:nvPr>
        </p:nvSpPr>
        <p:spPr>
          <a:xfrm>
            <a:off x="576000" y="540001"/>
            <a:ext cx="7084888" cy="857400"/>
          </a:xfrm>
        </p:spPr>
        <p:txBody>
          <a:bodyPr/>
          <a:lstStyle/>
          <a:p>
            <a:r>
              <a:rPr lang="pt-PT" dirty="0"/>
              <a:t>Arquitetura da Solução </a:t>
            </a:r>
            <a:r>
              <a:rPr lang="pt-PT" sz="1800" dirty="0"/>
              <a:t>(exemplo)</a:t>
            </a:r>
            <a:endParaRPr lang="pt-PT" dirty="0"/>
          </a:p>
        </p:txBody>
      </p:sp>
      <p:pic>
        <p:nvPicPr>
          <p:cNvPr id="6" name="Imagem 5">
            <a:extLst>
              <a:ext uri="{FF2B5EF4-FFF2-40B4-BE49-F238E27FC236}">
                <a16:creationId xmlns:a16="http://schemas.microsoft.com/office/drawing/2014/main" xmlns="" id="{3C1F8DE0-2E4C-4B46-B9E4-7A8EE61411F0}"/>
              </a:ext>
            </a:extLst>
          </p:cNvPr>
          <p:cNvPicPr>
            <a:picLocks noChangeAspect="1"/>
          </p:cNvPicPr>
          <p:nvPr/>
        </p:nvPicPr>
        <p:blipFill>
          <a:blip r:embed="rId3"/>
          <a:stretch>
            <a:fillRect/>
          </a:stretch>
        </p:blipFill>
        <p:spPr>
          <a:xfrm>
            <a:off x="1910398" y="1379890"/>
            <a:ext cx="4416092" cy="3537111"/>
          </a:xfrm>
          <a:prstGeom prst="rect">
            <a:avLst/>
          </a:prstGeom>
          <a:effectLst>
            <a:outerShdw blurRad="50800" dist="38100" dir="2700000" algn="tl" rotWithShape="0">
              <a:prstClr val="black">
                <a:alpha val="40000"/>
              </a:prstClr>
            </a:outerShdw>
          </a:effectLst>
        </p:spPr>
      </p:pic>
      <p:sp>
        <p:nvSpPr>
          <p:cNvPr id="4" name="Marcador de Posição do Número do Diapositivo 3">
            <a:extLst>
              <a:ext uri="{FF2B5EF4-FFF2-40B4-BE49-F238E27FC236}">
                <a16:creationId xmlns:a16="http://schemas.microsoft.com/office/drawing/2014/main" xmlns="" id="{BD637167-AE10-49E1-BE5E-0C8CAC7E32A3}"/>
              </a:ext>
            </a:extLst>
          </p:cNvPr>
          <p:cNvSpPr>
            <a:spLocks noGrp="1"/>
          </p:cNvSpPr>
          <p:nvPr>
            <p:ph type="sldNum" idx="12"/>
          </p:nvPr>
        </p:nvSpPr>
        <p:spPr/>
        <p:txBody>
          <a:bodyPr/>
          <a:lstStyle/>
          <a:p>
            <a:fld id="{00000000-1234-1234-1234-123412341234}" type="slidenum">
              <a:rPr lang="pt-PT" smtClean="0"/>
              <a:pPr/>
              <a:t>17</a:t>
            </a:fld>
            <a:endParaRPr lang="pt-PT"/>
          </a:p>
        </p:txBody>
      </p:sp>
      <p:pic>
        <p:nvPicPr>
          <p:cNvPr id="7" name="Imagem 6">
            <a:extLst>
              <a:ext uri="{FF2B5EF4-FFF2-40B4-BE49-F238E27FC236}">
                <a16:creationId xmlns:a16="http://schemas.microsoft.com/office/drawing/2014/main" xmlns="" id="{28B5ACCF-85AC-49AE-834E-36702CBDB5EE}"/>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Effect>
                      <a14:sharpenSoften amount="-50000"/>
                    </a14:imgEffect>
                  </a14:imgLayer>
                </a14:imgProps>
              </a:ext>
            </a:extLst>
          </a:blip>
          <a:stretch>
            <a:fillRect/>
          </a:stretch>
        </p:blipFill>
        <p:spPr>
          <a:xfrm>
            <a:off x="1910398" y="1379890"/>
            <a:ext cx="4416092" cy="3537111"/>
          </a:xfrm>
          <a:prstGeom prst="rect">
            <a:avLst/>
          </a:prstGeom>
          <a:effectLst>
            <a:outerShdw blurRad="50800" dist="38100" dir="2700000" algn="tl" rotWithShape="0">
              <a:prstClr val="black">
                <a:alpha val="40000"/>
              </a:prstClr>
            </a:outerShdw>
          </a:effectLst>
        </p:spPr>
      </p:pic>
      <p:pic>
        <p:nvPicPr>
          <p:cNvPr id="8" name="Imagem 7">
            <a:extLst>
              <a:ext uri="{FF2B5EF4-FFF2-40B4-BE49-F238E27FC236}">
                <a16:creationId xmlns:a16="http://schemas.microsoft.com/office/drawing/2014/main" xmlns="" id="{D2175AE7-0AA9-4C34-9F4C-F97F20C87336}"/>
              </a:ext>
            </a:extLst>
          </p:cNvPr>
          <p:cNvPicPr>
            <a:picLocks noChangeAspect="1"/>
          </p:cNvPicPr>
          <p:nvPr/>
        </p:nvPicPr>
        <p:blipFill rotWithShape="1">
          <a:blip r:embed="rId6"/>
          <a:srcRect l="68703" t="15410" r="17707" b="67961"/>
          <a:stretch/>
        </p:blipFill>
        <p:spPr>
          <a:xfrm>
            <a:off x="4933950" y="1919288"/>
            <a:ext cx="600075" cy="588168"/>
          </a:xfrm>
          <a:prstGeom prst="ellipse">
            <a:avLst/>
          </a:prstGeom>
          <a:effectLst>
            <a:outerShdw blurRad="63500" sx="102000" sy="102000" algn="ctr" rotWithShape="0">
              <a:prstClr val="black">
                <a:alpha val="40000"/>
              </a:prstClr>
            </a:outerShdw>
            <a:softEdge rad="31750"/>
          </a:effectLst>
        </p:spPr>
      </p:pic>
      <p:sp>
        <p:nvSpPr>
          <p:cNvPr id="3" name="Oval 2">
            <a:extLst>
              <a:ext uri="{FF2B5EF4-FFF2-40B4-BE49-F238E27FC236}">
                <a16:creationId xmlns:a16="http://schemas.microsoft.com/office/drawing/2014/main" xmlns="" id="{349CAE9F-5A2F-4B64-941F-C1EE70CEDD00}"/>
              </a:ext>
            </a:extLst>
          </p:cNvPr>
          <p:cNvSpPr/>
          <p:nvPr/>
        </p:nvSpPr>
        <p:spPr>
          <a:xfrm>
            <a:off x="4881561" y="1857377"/>
            <a:ext cx="714105" cy="723900"/>
          </a:xfrm>
          <a:prstGeom prst="ellipse">
            <a:avLst/>
          </a:prstGeom>
          <a:noFill/>
          <a:ln w="38100">
            <a:solidFill>
              <a:srgbClr val="003B5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997500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9C6C70-7E1A-4B10-8301-0E98AFFD2D58}"/>
              </a:ext>
            </a:extLst>
          </p:cNvPr>
          <p:cNvSpPr>
            <a:spLocks noGrp="1"/>
          </p:cNvSpPr>
          <p:nvPr>
            <p:ph type="title"/>
          </p:nvPr>
        </p:nvSpPr>
        <p:spPr>
          <a:xfrm>
            <a:off x="576000" y="540001"/>
            <a:ext cx="7084888" cy="857400"/>
          </a:xfrm>
        </p:spPr>
        <p:txBody>
          <a:bodyPr/>
          <a:lstStyle/>
          <a:p>
            <a:r>
              <a:rPr lang="pt-PT" dirty="0"/>
              <a:t>Arquitetura da Solução </a:t>
            </a:r>
            <a:r>
              <a:rPr lang="pt-PT" sz="1800" dirty="0"/>
              <a:t>(exemplo)</a:t>
            </a:r>
            <a:endParaRPr lang="pt-PT" dirty="0"/>
          </a:p>
        </p:txBody>
      </p:sp>
      <p:pic>
        <p:nvPicPr>
          <p:cNvPr id="6" name="Imagem 5">
            <a:extLst>
              <a:ext uri="{FF2B5EF4-FFF2-40B4-BE49-F238E27FC236}">
                <a16:creationId xmlns:a16="http://schemas.microsoft.com/office/drawing/2014/main" xmlns="" id="{3C1F8DE0-2E4C-4B46-B9E4-7A8EE61411F0}"/>
              </a:ext>
            </a:extLst>
          </p:cNvPr>
          <p:cNvPicPr>
            <a:picLocks noChangeAspect="1"/>
          </p:cNvPicPr>
          <p:nvPr/>
        </p:nvPicPr>
        <p:blipFill>
          <a:blip r:embed="rId3"/>
          <a:stretch>
            <a:fillRect/>
          </a:stretch>
        </p:blipFill>
        <p:spPr>
          <a:xfrm>
            <a:off x="1910398" y="1379890"/>
            <a:ext cx="4416092" cy="3537111"/>
          </a:xfrm>
          <a:prstGeom prst="rect">
            <a:avLst/>
          </a:prstGeom>
          <a:effectLst>
            <a:outerShdw blurRad="50800" dist="38100" dir="2700000" algn="tl" rotWithShape="0">
              <a:prstClr val="black">
                <a:alpha val="40000"/>
              </a:prstClr>
            </a:outerShdw>
          </a:effectLst>
        </p:spPr>
      </p:pic>
      <p:sp>
        <p:nvSpPr>
          <p:cNvPr id="4" name="Marcador de Posição do Número do Diapositivo 3">
            <a:extLst>
              <a:ext uri="{FF2B5EF4-FFF2-40B4-BE49-F238E27FC236}">
                <a16:creationId xmlns:a16="http://schemas.microsoft.com/office/drawing/2014/main" xmlns="" id="{BD637167-AE10-49E1-BE5E-0C8CAC7E32A3}"/>
              </a:ext>
            </a:extLst>
          </p:cNvPr>
          <p:cNvSpPr>
            <a:spLocks noGrp="1"/>
          </p:cNvSpPr>
          <p:nvPr>
            <p:ph type="sldNum" idx="12"/>
          </p:nvPr>
        </p:nvSpPr>
        <p:spPr/>
        <p:txBody>
          <a:bodyPr/>
          <a:lstStyle/>
          <a:p>
            <a:fld id="{00000000-1234-1234-1234-123412341234}" type="slidenum">
              <a:rPr lang="pt-PT" smtClean="0"/>
              <a:pPr/>
              <a:t>18</a:t>
            </a:fld>
            <a:endParaRPr lang="pt-PT"/>
          </a:p>
        </p:txBody>
      </p:sp>
      <p:pic>
        <p:nvPicPr>
          <p:cNvPr id="8" name="Imagem 7">
            <a:extLst>
              <a:ext uri="{FF2B5EF4-FFF2-40B4-BE49-F238E27FC236}">
                <a16:creationId xmlns:a16="http://schemas.microsoft.com/office/drawing/2014/main" xmlns="" id="{D2175AE7-0AA9-4C34-9F4C-F97F20C87336}"/>
              </a:ext>
            </a:extLst>
          </p:cNvPr>
          <p:cNvPicPr>
            <a:picLocks noChangeAspect="1"/>
          </p:cNvPicPr>
          <p:nvPr/>
        </p:nvPicPr>
        <p:blipFill rotWithShape="1">
          <a:blip r:embed="rId4"/>
          <a:srcRect l="68703" t="15410" r="17707" b="67961"/>
          <a:stretch/>
        </p:blipFill>
        <p:spPr>
          <a:xfrm>
            <a:off x="4933950" y="1919288"/>
            <a:ext cx="600075" cy="588168"/>
          </a:xfrm>
          <a:prstGeom prst="ellipse">
            <a:avLst/>
          </a:prstGeom>
          <a:effectLst>
            <a:outerShdw blurRad="63500" sx="102000" sy="102000" algn="ctr" rotWithShape="0">
              <a:prstClr val="black">
                <a:alpha val="40000"/>
              </a:prstClr>
            </a:outerShdw>
            <a:softEdge rad="31750"/>
          </a:effectLst>
        </p:spPr>
      </p:pic>
      <p:sp>
        <p:nvSpPr>
          <p:cNvPr id="3" name="Oval 2">
            <a:extLst>
              <a:ext uri="{FF2B5EF4-FFF2-40B4-BE49-F238E27FC236}">
                <a16:creationId xmlns:a16="http://schemas.microsoft.com/office/drawing/2014/main" xmlns="" id="{349CAE9F-5A2F-4B64-941F-C1EE70CEDD00}"/>
              </a:ext>
            </a:extLst>
          </p:cNvPr>
          <p:cNvSpPr/>
          <p:nvPr/>
        </p:nvSpPr>
        <p:spPr>
          <a:xfrm>
            <a:off x="4881561" y="1857377"/>
            <a:ext cx="714105" cy="723900"/>
          </a:xfrm>
          <a:prstGeom prst="ellipse">
            <a:avLst/>
          </a:prstGeom>
          <a:noFill/>
          <a:ln w="38100">
            <a:solidFill>
              <a:srgbClr val="003B5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625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41077B3-8CA7-488C-BDC6-DA43ED54688F}"/>
              </a:ext>
            </a:extLst>
          </p:cNvPr>
          <p:cNvSpPr>
            <a:spLocks noGrp="1"/>
          </p:cNvSpPr>
          <p:nvPr>
            <p:ph type="title"/>
          </p:nvPr>
        </p:nvSpPr>
        <p:spPr>
          <a:xfrm>
            <a:off x="576001" y="540001"/>
            <a:ext cx="7301175" cy="857400"/>
          </a:xfrm>
        </p:spPr>
        <p:txBody>
          <a:bodyPr/>
          <a:lstStyle/>
          <a:p>
            <a:r>
              <a:rPr lang="pt-PT" dirty="0"/>
              <a:t>Componente de gestão de micro-serviços</a:t>
            </a:r>
          </a:p>
        </p:txBody>
      </p:sp>
      <p:sp>
        <p:nvSpPr>
          <p:cNvPr id="4" name="Marcador de Posição do Número do Diapositivo 3">
            <a:extLst>
              <a:ext uri="{FF2B5EF4-FFF2-40B4-BE49-F238E27FC236}">
                <a16:creationId xmlns:a16="http://schemas.microsoft.com/office/drawing/2014/main" xmlns="" id="{A06F9A7F-6E56-4ED2-A10A-49E1D708B44C}"/>
              </a:ext>
            </a:extLst>
          </p:cNvPr>
          <p:cNvSpPr>
            <a:spLocks noGrp="1"/>
          </p:cNvSpPr>
          <p:nvPr>
            <p:ph type="sldNum" idx="12"/>
          </p:nvPr>
        </p:nvSpPr>
        <p:spPr/>
        <p:txBody>
          <a:bodyPr/>
          <a:lstStyle/>
          <a:p>
            <a:fld id="{00000000-1234-1234-1234-123412341234}" type="slidenum">
              <a:rPr lang="pt-PT" smtClean="0"/>
              <a:pPr/>
              <a:t>19</a:t>
            </a:fld>
            <a:endParaRPr lang="pt-PT"/>
          </a:p>
        </p:txBody>
      </p:sp>
      <p:pic>
        <p:nvPicPr>
          <p:cNvPr id="13" name="Imagem 12">
            <a:extLst>
              <a:ext uri="{FF2B5EF4-FFF2-40B4-BE49-F238E27FC236}">
                <a16:creationId xmlns:a16="http://schemas.microsoft.com/office/drawing/2014/main" xmlns="" id="{7AE2DB03-ABB2-4909-9841-632E4BF429FF}"/>
              </a:ext>
            </a:extLst>
          </p:cNvPr>
          <p:cNvPicPr>
            <a:picLocks noChangeAspect="1"/>
          </p:cNvPicPr>
          <p:nvPr/>
        </p:nvPicPr>
        <p:blipFill>
          <a:blip r:embed="rId3"/>
          <a:stretch>
            <a:fillRect/>
          </a:stretch>
        </p:blipFill>
        <p:spPr>
          <a:xfrm>
            <a:off x="2312925" y="1617756"/>
            <a:ext cx="3827325" cy="3299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85456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4BFB475B-8CC9-4E87-90F9-15401019430D}"/>
              </a:ext>
            </a:extLst>
          </p:cNvPr>
          <p:cNvSpPr>
            <a:spLocks noGrp="1"/>
          </p:cNvSpPr>
          <p:nvPr>
            <p:ph type="title"/>
          </p:nvPr>
        </p:nvSpPr>
        <p:spPr/>
        <p:txBody>
          <a:bodyPr/>
          <a:lstStyle/>
          <a:p>
            <a:r>
              <a:rPr lang="pt-PT" dirty="0"/>
              <a:t>Sumário</a:t>
            </a:r>
          </a:p>
        </p:txBody>
      </p:sp>
      <p:sp>
        <p:nvSpPr>
          <p:cNvPr id="7" name="Marcador de Posição do Texto 6">
            <a:extLst>
              <a:ext uri="{FF2B5EF4-FFF2-40B4-BE49-F238E27FC236}">
                <a16:creationId xmlns:a16="http://schemas.microsoft.com/office/drawing/2014/main" xmlns="" id="{F86AA609-B821-4A9F-BBB4-821CB2C78445}"/>
              </a:ext>
            </a:extLst>
          </p:cNvPr>
          <p:cNvSpPr>
            <a:spLocks noGrp="1"/>
          </p:cNvSpPr>
          <p:nvPr>
            <p:ph type="body" idx="1"/>
          </p:nvPr>
        </p:nvSpPr>
        <p:spPr/>
        <p:txBody>
          <a:bodyPr/>
          <a:lstStyle/>
          <a:p>
            <a:r>
              <a:rPr lang="pt-PT" sz="1800" dirty="0"/>
              <a:t>Contexto</a:t>
            </a:r>
          </a:p>
          <a:p>
            <a:r>
              <a:rPr lang="pt-PT" sz="1800" dirty="0"/>
              <a:t>Problema</a:t>
            </a:r>
          </a:p>
          <a:p>
            <a:r>
              <a:rPr lang="pt-PT" sz="1800" dirty="0"/>
              <a:t>Objetivos</a:t>
            </a:r>
          </a:p>
          <a:p>
            <a:r>
              <a:rPr lang="pt-PT" sz="1800" dirty="0"/>
              <a:t>Solução</a:t>
            </a:r>
          </a:p>
          <a:p>
            <a:r>
              <a:rPr lang="pt-PT" sz="1800" dirty="0"/>
              <a:t>Avaliação</a:t>
            </a:r>
          </a:p>
          <a:p>
            <a:r>
              <a:rPr lang="pt-PT" sz="1800" dirty="0"/>
              <a:t>Conclusões e trabalho futuro</a:t>
            </a:r>
          </a:p>
        </p:txBody>
      </p:sp>
      <p:sp>
        <p:nvSpPr>
          <p:cNvPr id="5" name="Marcador de Posição do Número do Diapositivo 4">
            <a:extLst>
              <a:ext uri="{FF2B5EF4-FFF2-40B4-BE49-F238E27FC236}">
                <a16:creationId xmlns:a16="http://schemas.microsoft.com/office/drawing/2014/main" xmlns="" id="{82FB05E8-4738-4701-951F-B957A1CE870B}"/>
              </a:ext>
            </a:extLst>
          </p:cNvPr>
          <p:cNvSpPr>
            <a:spLocks noGrp="1"/>
          </p:cNvSpPr>
          <p:nvPr>
            <p:ph type="sldNum" idx="12"/>
          </p:nvPr>
        </p:nvSpPr>
        <p:spPr/>
        <p:txBody>
          <a:bodyPr/>
          <a:lstStyle/>
          <a:p>
            <a:fld id="{00000000-1234-1234-1234-123412341234}" type="slidenum">
              <a:rPr lang="pt-PT" smtClean="0"/>
              <a:pPr/>
              <a:t>2</a:t>
            </a:fld>
            <a:endParaRPr lang="pt-PT" dirty="0"/>
          </a:p>
        </p:txBody>
      </p:sp>
    </p:spTree>
    <p:extLst>
      <p:ext uri="{BB962C8B-B14F-4D97-AF65-F5344CB8AC3E}">
        <p14:creationId xmlns:p14="http://schemas.microsoft.com/office/powerpoint/2010/main" val="3327738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7C67535-5C0F-43BD-8136-099F9CAD644B}"/>
              </a:ext>
            </a:extLst>
          </p:cNvPr>
          <p:cNvSpPr>
            <a:spLocks noGrp="1"/>
          </p:cNvSpPr>
          <p:nvPr>
            <p:ph type="title"/>
          </p:nvPr>
        </p:nvSpPr>
        <p:spPr/>
        <p:txBody>
          <a:bodyPr/>
          <a:lstStyle/>
          <a:p>
            <a:r>
              <a:rPr lang="pt-PT" dirty="0"/>
              <a:t>Tomada de decisão </a:t>
            </a:r>
            <a:r>
              <a:rPr lang="pt-PT" sz="2000" dirty="0"/>
              <a:t>(mecanismo de regras)</a:t>
            </a:r>
            <a:endParaRPr lang="pt-PT" dirty="0"/>
          </a:p>
        </p:txBody>
      </p:sp>
      <p:sp>
        <p:nvSpPr>
          <p:cNvPr id="3" name="Marcador de Posição do Texto 2">
            <a:extLst>
              <a:ext uri="{FF2B5EF4-FFF2-40B4-BE49-F238E27FC236}">
                <a16:creationId xmlns:a16="http://schemas.microsoft.com/office/drawing/2014/main" xmlns="" id="{A87A41DB-CAE4-4E62-9FB9-BB0CD88C12A3}"/>
              </a:ext>
            </a:extLst>
          </p:cNvPr>
          <p:cNvSpPr>
            <a:spLocks noGrp="1"/>
          </p:cNvSpPr>
          <p:nvPr>
            <p:ph type="body" idx="1"/>
          </p:nvPr>
        </p:nvSpPr>
        <p:spPr>
          <a:xfrm>
            <a:off x="576002" y="1548000"/>
            <a:ext cx="7132898" cy="2980500"/>
          </a:xfrm>
        </p:spPr>
        <p:txBody>
          <a:bodyPr/>
          <a:lstStyle/>
          <a:p>
            <a:r>
              <a:rPr lang="pt-PT" sz="1800" dirty="0"/>
              <a:t>Múltiplas regras, cada uma com múltiplos parâmetros</a:t>
            </a:r>
          </a:p>
          <a:p>
            <a:r>
              <a:rPr lang="pt-PT" sz="1800" dirty="0"/>
              <a:t>Decisão baseada na regra despoletada com maior prioridade</a:t>
            </a:r>
          </a:p>
          <a:p>
            <a:r>
              <a:rPr lang="pt-PT" sz="1800" dirty="0">
                <a:effectLst>
                  <a:outerShdw blurRad="38100" dist="38100" dir="2700000" algn="tl">
                    <a:srgbClr val="000000">
                      <a:alpha val="43137"/>
                    </a:srgbClr>
                  </a:outerShdw>
                </a:effectLst>
              </a:rPr>
              <a:t>Serviços</a:t>
            </a:r>
            <a:r>
              <a:rPr lang="pt-PT" sz="1800" dirty="0"/>
              <a:t>:</a:t>
            </a:r>
          </a:p>
          <a:p>
            <a:pPr lvl="1"/>
            <a:r>
              <a:rPr lang="pt-PT" sz="1800" b="1" dirty="0"/>
              <a:t>Parâmetros</a:t>
            </a:r>
            <a:r>
              <a:rPr lang="pt-PT" sz="1800" dirty="0"/>
              <a:t>: %CPU, %RAM, bytes transferidos, …</a:t>
            </a:r>
          </a:p>
          <a:p>
            <a:pPr lvl="1"/>
            <a:r>
              <a:rPr lang="pt-PT" sz="1800" b="1" dirty="0"/>
              <a:t>Decisão</a:t>
            </a:r>
            <a:r>
              <a:rPr lang="pt-PT" sz="1800" dirty="0"/>
              <a:t>: Replicar, Migrar, Parar, Nada</a:t>
            </a:r>
          </a:p>
          <a:p>
            <a:r>
              <a:rPr lang="pt-PT" sz="1800" dirty="0">
                <a:effectLst>
                  <a:outerShdw blurRad="38100" dist="38100" dir="2700000" algn="tl">
                    <a:srgbClr val="000000">
                      <a:alpha val="43137"/>
                    </a:srgbClr>
                  </a:outerShdw>
                </a:effectLst>
              </a:rPr>
              <a:t>Nós</a:t>
            </a:r>
            <a:r>
              <a:rPr lang="pt-PT" sz="1800" dirty="0"/>
              <a:t>:</a:t>
            </a:r>
          </a:p>
          <a:p>
            <a:pPr lvl="1"/>
            <a:r>
              <a:rPr lang="pt-PT" sz="1800" b="1" dirty="0"/>
              <a:t>Parâmetros</a:t>
            </a:r>
            <a:r>
              <a:rPr lang="pt-PT" sz="1800" dirty="0"/>
              <a:t>: %CPU, %RAM</a:t>
            </a:r>
          </a:p>
          <a:p>
            <a:pPr lvl="1"/>
            <a:r>
              <a:rPr lang="pt-PT" sz="1800" b="1" dirty="0"/>
              <a:t>Decisão</a:t>
            </a:r>
            <a:r>
              <a:rPr lang="pt-PT" sz="1800" dirty="0"/>
              <a:t>: Adicionar, Parar, Nada</a:t>
            </a:r>
          </a:p>
          <a:p>
            <a:endParaRPr lang="pt-PT" sz="1800" dirty="0"/>
          </a:p>
        </p:txBody>
      </p:sp>
      <p:sp>
        <p:nvSpPr>
          <p:cNvPr id="4" name="Marcador de Posição do Número do Diapositivo 3">
            <a:extLst>
              <a:ext uri="{FF2B5EF4-FFF2-40B4-BE49-F238E27FC236}">
                <a16:creationId xmlns:a16="http://schemas.microsoft.com/office/drawing/2014/main" xmlns="" id="{4F39999C-A438-4AF0-9B4A-D121B1292EAF}"/>
              </a:ext>
            </a:extLst>
          </p:cNvPr>
          <p:cNvSpPr>
            <a:spLocks noGrp="1"/>
          </p:cNvSpPr>
          <p:nvPr>
            <p:ph type="sldNum" idx="12"/>
          </p:nvPr>
        </p:nvSpPr>
        <p:spPr/>
        <p:txBody>
          <a:bodyPr/>
          <a:lstStyle/>
          <a:p>
            <a:fld id="{00000000-1234-1234-1234-123412341234}" type="slidenum">
              <a:rPr lang="pt-PT" smtClean="0"/>
              <a:pPr/>
              <a:t>20</a:t>
            </a:fld>
            <a:endParaRPr lang="pt-PT"/>
          </a:p>
        </p:txBody>
      </p:sp>
    </p:spTree>
    <p:extLst>
      <p:ext uri="{BB962C8B-B14F-4D97-AF65-F5344CB8AC3E}">
        <p14:creationId xmlns:p14="http://schemas.microsoft.com/office/powerpoint/2010/main" val="1808565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C8CA075-8F3E-43B3-9282-2C204064BA9A}"/>
              </a:ext>
            </a:extLst>
          </p:cNvPr>
          <p:cNvSpPr>
            <a:spLocks noGrp="1"/>
          </p:cNvSpPr>
          <p:nvPr>
            <p:ph type="title"/>
          </p:nvPr>
        </p:nvSpPr>
        <p:spPr/>
        <p:txBody>
          <a:bodyPr/>
          <a:lstStyle/>
          <a:p>
            <a:r>
              <a:rPr lang="pt-PT" dirty="0"/>
              <a:t>Definição de Regras</a:t>
            </a:r>
          </a:p>
        </p:txBody>
      </p:sp>
      <p:sp>
        <p:nvSpPr>
          <p:cNvPr id="4" name="Marcador de Posição do Número do Diapositivo 3">
            <a:extLst>
              <a:ext uri="{FF2B5EF4-FFF2-40B4-BE49-F238E27FC236}">
                <a16:creationId xmlns:a16="http://schemas.microsoft.com/office/drawing/2014/main" xmlns="" id="{0E9C29F9-7ED9-46B5-8E4E-906620A6C6C6}"/>
              </a:ext>
            </a:extLst>
          </p:cNvPr>
          <p:cNvSpPr>
            <a:spLocks noGrp="1"/>
          </p:cNvSpPr>
          <p:nvPr>
            <p:ph type="sldNum" idx="12"/>
          </p:nvPr>
        </p:nvSpPr>
        <p:spPr/>
        <p:txBody>
          <a:bodyPr/>
          <a:lstStyle/>
          <a:p>
            <a:fld id="{00000000-1234-1234-1234-123412341234}" type="slidenum">
              <a:rPr lang="pt-PT" smtClean="0"/>
              <a:pPr/>
              <a:t>21</a:t>
            </a:fld>
            <a:endParaRPr lang="pt-PT"/>
          </a:p>
        </p:txBody>
      </p:sp>
      <p:pic>
        <p:nvPicPr>
          <p:cNvPr id="6" name="Imagem 5">
            <a:extLst>
              <a:ext uri="{FF2B5EF4-FFF2-40B4-BE49-F238E27FC236}">
                <a16:creationId xmlns:a16="http://schemas.microsoft.com/office/drawing/2014/main" xmlns="" id="{F8F82E5F-8784-4301-A8C5-F28E175D2B8F}"/>
              </a:ext>
            </a:extLst>
          </p:cNvPr>
          <p:cNvPicPr>
            <a:picLocks noChangeAspect="1"/>
          </p:cNvPicPr>
          <p:nvPr/>
        </p:nvPicPr>
        <p:blipFill>
          <a:blip r:embed="rId3"/>
          <a:stretch>
            <a:fillRect/>
          </a:stretch>
        </p:blipFill>
        <p:spPr>
          <a:xfrm>
            <a:off x="4072763" y="1575001"/>
            <a:ext cx="2214768" cy="3145200"/>
          </a:xfrm>
          <a:prstGeom prst="rect">
            <a:avLst/>
          </a:prstGeom>
          <a:effectLst>
            <a:outerShdw blurRad="50800" dist="38100" dir="2700000" algn="tl" rotWithShape="0">
              <a:prstClr val="black">
                <a:alpha val="40000"/>
              </a:prstClr>
            </a:outerShdw>
          </a:effectLst>
        </p:spPr>
      </p:pic>
      <p:pic>
        <p:nvPicPr>
          <p:cNvPr id="8" name="Imagem 7">
            <a:extLst>
              <a:ext uri="{FF2B5EF4-FFF2-40B4-BE49-F238E27FC236}">
                <a16:creationId xmlns:a16="http://schemas.microsoft.com/office/drawing/2014/main" xmlns="" id="{4842BE19-0DA0-4403-9F8D-165DD94687FC}"/>
              </a:ext>
            </a:extLst>
          </p:cNvPr>
          <p:cNvPicPr>
            <a:picLocks noChangeAspect="1"/>
          </p:cNvPicPr>
          <p:nvPr/>
        </p:nvPicPr>
        <p:blipFill>
          <a:blip r:embed="rId4"/>
          <a:stretch>
            <a:fillRect/>
          </a:stretch>
        </p:blipFill>
        <p:spPr>
          <a:xfrm>
            <a:off x="1311563" y="1575001"/>
            <a:ext cx="2214768" cy="3145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0995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59BB04-B2FA-41A3-9203-0ADE120BDC8C}"/>
              </a:ext>
            </a:extLst>
          </p:cNvPr>
          <p:cNvSpPr>
            <a:spLocks noGrp="1"/>
          </p:cNvSpPr>
          <p:nvPr>
            <p:ph type="title"/>
          </p:nvPr>
        </p:nvSpPr>
        <p:spPr>
          <a:xfrm>
            <a:off x="576001" y="540001"/>
            <a:ext cx="6761100" cy="857400"/>
          </a:xfrm>
        </p:spPr>
        <p:txBody>
          <a:bodyPr/>
          <a:lstStyle/>
          <a:p>
            <a:r>
              <a:rPr lang="pt-PT" dirty="0"/>
              <a:t>Processo de reconfiguração de serviços</a:t>
            </a:r>
          </a:p>
        </p:txBody>
      </p:sp>
      <p:grpSp>
        <p:nvGrpSpPr>
          <p:cNvPr id="3" name="Grupo 2">
            <a:extLst>
              <a:ext uri="{FF2B5EF4-FFF2-40B4-BE49-F238E27FC236}">
                <a16:creationId xmlns:a16="http://schemas.microsoft.com/office/drawing/2014/main" xmlns="" id="{78EBACB8-03FB-4C4A-9D5D-47F7AC344C1C}"/>
              </a:ext>
            </a:extLst>
          </p:cNvPr>
          <p:cNvGrpSpPr/>
          <p:nvPr/>
        </p:nvGrpSpPr>
        <p:grpSpPr>
          <a:xfrm>
            <a:off x="2560044" y="1757207"/>
            <a:ext cx="2700000" cy="2700000"/>
            <a:chOff x="2560044" y="1757207"/>
            <a:chExt cx="2700000" cy="2700000"/>
          </a:xfrm>
        </p:grpSpPr>
        <p:sp>
          <p:nvSpPr>
            <p:cNvPr id="157" name="Oval 156">
              <a:extLst>
                <a:ext uri="{FF2B5EF4-FFF2-40B4-BE49-F238E27FC236}">
                  <a16:creationId xmlns:a16="http://schemas.microsoft.com/office/drawing/2014/main" xmlns="" id="{14BCC50A-4609-4C3D-B623-383A7DBFAE72}"/>
                </a:ext>
              </a:extLst>
            </p:cNvPr>
            <p:cNvSpPr/>
            <p:nvPr/>
          </p:nvSpPr>
          <p:spPr>
            <a:xfrm>
              <a:off x="3268127" y="2481750"/>
              <a:ext cx="1260000" cy="1260000"/>
            </a:xfrm>
            <a:prstGeom prst="ellipse">
              <a:avLst/>
            </a:prstGeom>
            <a:solidFill>
              <a:srgbClr val="003B55"/>
            </a:solidFill>
            <a:ln w="38100">
              <a:solidFill>
                <a:srgbClr val="003B5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003B55"/>
                </a:solidFill>
              </a:endParaRPr>
            </a:p>
          </p:txBody>
        </p:sp>
        <p:sp>
          <p:nvSpPr>
            <p:cNvPr id="159" name="Retângulo 158">
              <a:extLst>
                <a:ext uri="{FF2B5EF4-FFF2-40B4-BE49-F238E27FC236}">
                  <a16:creationId xmlns:a16="http://schemas.microsoft.com/office/drawing/2014/main" xmlns="" id="{DF3EC52B-22AA-41CB-AB7A-ED24FFD73E4B}"/>
                </a:ext>
              </a:extLst>
            </p:cNvPr>
            <p:cNvSpPr/>
            <p:nvPr/>
          </p:nvSpPr>
          <p:spPr>
            <a:xfrm rot="16200000">
              <a:off x="3808127" y="2031750"/>
              <a:ext cx="180000" cy="2160000"/>
            </a:xfrm>
            <a:prstGeom prst="rect">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8" name="Retângulo 157">
              <a:extLst>
                <a:ext uri="{FF2B5EF4-FFF2-40B4-BE49-F238E27FC236}">
                  <a16:creationId xmlns:a16="http://schemas.microsoft.com/office/drawing/2014/main" xmlns="" id="{6857B520-3B85-403D-96F6-9383A9CC8A1F}"/>
                </a:ext>
              </a:extLst>
            </p:cNvPr>
            <p:cNvSpPr/>
            <p:nvPr/>
          </p:nvSpPr>
          <p:spPr>
            <a:xfrm>
              <a:off x="3804676" y="1978801"/>
              <a:ext cx="216000" cy="2160000"/>
            </a:xfrm>
            <a:prstGeom prst="rect">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0" name="Oval 159">
              <a:extLst>
                <a:ext uri="{FF2B5EF4-FFF2-40B4-BE49-F238E27FC236}">
                  <a16:creationId xmlns:a16="http://schemas.microsoft.com/office/drawing/2014/main" xmlns="" id="{51C64EA1-E696-40FF-AAA9-7F7151CF8577}"/>
                </a:ext>
              </a:extLst>
            </p:cNvPr>
            <p:cNvSpPr/>
            <p:nvPr/>
          </p:nvSpPr>
          <p:spPr>
            <a:xfrm>
              <a:off x="3538127" y="2751750"/>
              <a:ext cx="720000" cy="72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2" name="Círculo: Oco 161">
              <a:extLst>
                <a:ext uri="{FF2B5EF4-FFF2-40B4-BE49-F238E27FC236}">
                  <a16:creationId xmlns:a16="http://schemas.microsoft.com/office/drawing/2014/main" xmlns="" id="{F53948DB-E4BB-450D-B627-E5645CBD3077}"/>
                </a:ext>
              </a:extLst>
            </p:cNvPr>
            <p:cNvSpPr/>
            <p:nvPr/>
          </p:nvSpPr>
          <p:spPr>
            <a:xfrm>
              <a:off x="2560044" y="1757207"/>
              <a:ext cx="2700000" cy="2700000"/>
            </a:xfrm>
            <a:prstGeom prst="donut">
              <a:avLst>
                <a:gd name="adj" fmla="val 11863"/>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CaixaDeTexto 6">
              <a:extLst>
                <a:ext uri="{FF2B5EF4-FFF2-40B4-BE49-F238E27FC236}">
                  <a16:creationId xmlns:a16="http://schemas.microsoft.com/office/drawing/2014/main" xmlns="" id="{1EBEB657-D8D1-4FD4-982B-31C51EEBC31E}"/>
                </a:ext>
              </a:extLst>
            </p:cNvPr>
            <p:cNvSpPr txBox="1"/>
            <p:nvPr/>
          </p:nvSpPr>
          <p:spPr>
            <a:xfrm>
              <a:off x="3419478" y="2597280"/>
              <a:ext cx="385201" cy="338554"/>
            </a:xfrm>
            <a:prstGeom prst="rect">
              <a:avLst/>
            </a:prstGeom>
            <a:noFill/>
          </p:spPr>
          <p:txBody>
            <a:bodyPr wrap="square" rtlCol="0">
              <a:spAutoFit/>
            </a:bodyPr>
            <a:lstStyle/>
            <a:p>
              <a:r>
                <a:rPr lang="pt-PT" sz="1600" dirty="0">
                  <a:solidFill>
                    <a:schemeClr val="bg1"/>
                  </a:solidFill>
                  <a:latin typeface="Titillium Web Light" panose="020B0604020202020204" charset="0"/>
                </a:rPr>
                <a:t>1</a:t>
              </a:r>
            </a:p>
          </p:txBody>
        </p:sp>
        <p:sp>
          <p:nvSpPr>
            <p:cNvPr id="19" name="CaixaDeTexto 18">
              <a:extLst>
                <a:ext uri="{FF2B5EF4-FFF2-40B4-BE49-F238E27FC236}">
                  <a16:creationId xmlns:a16="http://schemas.microsoft.com/office/drawing/2014/main" xmlns="" id="{AAAF173D-AF43-4A56-90DA-33BC707124C3}"/>
                </a:ext>
              </a:extLst>
            </p:cNvPr>
            <p:cNvSpPr txBox="1"/>
            <p:nvPr/>
          </p:nvSpPr>
          <p:spPr>
            <a:xfrm>
              <a:off x="4094629" y="2587680"/>
              <a:ext cx="385201" cy="338554"/>
            </a:xfrm>
            <a:prstGeom prst="rect">
              <a:avLst/>
            </a:prstGeom>
            <a:noFill/>
          </p:spPr>
          <p:txBody>
            <a:bodyPr wrap="square" rtlCol="0">
              <a:spAutoFit/>
            </a:bodyPr>
            <a:lstStyle/>
            <a:p>
              <a:r>
                <a:rPr lang="pt-PT" sz="1600" dirty="0">
                  <a:solidFill>
                    <a:schemeClr val="bg1"/>
                  </a:solidFill>
                  <a:latin typeface="Titillium Web Light" panose="020B0604020202020204" charset="0"/>
                </a:rPr>
                <a:t>2</a:t>
              </a:r>
            </a:p>
          </p:txBody>
        </p:sp>
        <p:sp>
          <p:nvSpPr>
            <p:cNvPr id="20" name="CaixaDeTexto 19">
              <a:extLst>
                <a:ext uri="{FF2B5EF4-FFF2-40B4-BE49-F238E27FC236}">
                  <a16:creationId xmlns:a16="http://schemas.microsoft.com/office/drawing/2014/main" xmlns="" id="{9D866686-268A-4CD5-9295-A81AB7068DAC}"/>
                </a:ext>
              </a:extLst>
            </p:cNvPr>
            <p:cNvSpPr txBox="1"/>
            <p:nvPr/>
          </p:nvSpPr>
          <p:spPr>
            <a:xfrm>
              <a:off x="4094629" y="3302473"/>
              <a:ext cx="385201" cy="338554"/>
            </a:xfrm>
            <a:prstGeom prst="rect">
              <a:avLst/>
            </a:prstGeom>
            <a:noFill/>
          </p:spPr>
          <p:txBody>
            <a:bodyPr wrap="square" rtlCol="0">
              <a:spAutoFit/>
            </a:bodyPr>
            <a:lstStyle/>
            <a:p>
              <a:r>
                <a:rPr lang="pt-PT" sz="1600" dirty="0">
                  <a:solidFill>
                    <a:schemeClr val="bg1"/>
                  </a:solidFill>
                  <a:latin typeface="Titillium Web Light" panose="020B0604020202020204" charset="0"/>
                </a:rPr>
                <a:t>3</a:t>
              </a:r>
            </a:p>
          </p:txBody>
        </p:sp>
        <p:sp>
          <p:nvSpPr>
            <p:cNvPr id="21" name="CaixaDeTexto 20">
              <a:extLst>
                <a:ext uri="{FF2B5EF4-FFF2-40B4-BE49-F238E27FC236}">
                  <a16:creationId xmlns:a16="http://schemas.microsoft.com/office/drawing/2014/main" xmlns="" id="{C2591273-4143-4B16-8AB9-D37436210144}"/>
                </a:ext>
              </a:extLst>
            </p:cNvPr>
            <p:cNvSpPr txBox="1"/>
            <p:nvPr/>
          </p:nvSpPr>
          <p:spPr>
            <a:xfrm>
              <a:off x="3419477" y="3302473"/>
              <a:ext cx="385201" cy="338554"/>
            </a:xfrm>
            <a:prstGeom prst="rect">
              <a:avLst/>
            </a:prstGeom>
            <a:noFill/>
          </p:spPr>
          <p:txBody>
            <a:bodyPr wrap="square" rtlCol="0">
              <a:spAutoFit/>
            </a:bodyPr>
            <a:lstStyle/>
            <a:p>
              <a:r>
                <a:rPr lang="pt-PT" sz="1600" dirty="0">
                  <a:solidFill>
                    <a:schemeClr val="bg1"/>
                  </a:solidFill>
                  <a:latin typeface="Titillium Web Light" panose="020B0604020202020204" charset="0"/>
                </a:rPr>
                <a:t>4</a:t>
              </a:r>
            </a:p>
          </p:txBody>
        </p:sp>
        <p:sp>
          <p:nvSpPr>
            <p:cNvPr id="25" name="Oval 24">
              <a:extLst>
                <a:ext uri="{FF2B5EF4-FFF2-40B4-BE49-F238E27FC236}">
                  <a16:creationId xmlns:a16="http://schemas.microsoft.com/office/drawing/2014/main" xmlns="" id="{A881F42C-2C6C-4C27-B752-BB6FCF6FA263}"/>
                </a:ext>
              </a:extLst>
            </p:cNvPr>
            <p:cNvSpPr/>
            <p:nvPr/>
          </p:nvSpPr>
          <p:spPr>
            <a:xfrm>
              <a:off x="3576303" y="2787749"/>
              <a:ext cx="648000" cy="648000"/>
            </a:xfrm>
            <a:prstGeom prst="ellipse">
              <a:avLst/>
            </a:prstGeom>
            <a:solidFill>
              <a:schemeClr val="bg1"/>
            </a:solidFill>
            <a:ln>
              <a:solidFill>
                <a:srgbClr val="003B55"/>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a:extLst>
                <a:ext uri="{FF2B5EF4-FFF2-40B4-BE49-F238E27FC236}">
                  <a16:creationId xmlns:a16="http://schemas.microsoft.com/office/drawing/2014/main" xmlns="" id="{5A965FEA-7982-40F8-BA33-DD76864B71B6}"/>
                </a:ext>
              </a:extLst>
            </p:cNvPr>
            <p:cNvSpPr/>
            <p:nvPr/>
          </p:nvSpPr>
          <p:spPr>
            <a:xfrm rot="16200000">
              <a:off x="3808125" y="2031749"/>
              <a:ext cx="180000" cy="2160000"/>
            </a:xfrm>
            <a:prstGeom prst="rect">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a:extLst>
                <a:ext uri="{FF2B5EF4-FFF2-40B4-BE49-F238E27FC236}">
                  <a16:creationId xmlns:a16="http://schemas.microsoft.com/office/drawing/2014/main" xmlns="" id="{D43431F1-AFBB-462B-9CF3-554E3C114573}"/>
                </a:ext>
              </a:extLst>
            </p:cNvPr>
            <p:cNvSpPr/>
            <p:nvPr/>
          </p:nvSpPr>
          <p:spPr>
            <a:xfrm>
              <a:off x="3804676" y="1978801"/>
              <a:ext cx="216000" cy="2160000"/>
            </a:xfrm>
            <a:prstGeom prst="rect">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2" name="Imagem 131">
              <a:extLst>
                <a:ext uri="{FF2B5EF4-FFF2-40B4-BE49-F238E27FC236}">
                  <a16:creationId xmlns:a16="http://schemas.microsoft.com/office/drawing/2014/main" xmlns="" id="{9B085F63-E7D4-4E11-A21B-71C1C5A81656}"/>
                </a:ext>
              </a:extLst>
            </p:cNvPr>
            <p:cNvPicPr>
              <a:picLocks noChangeAspect="1"/>
            </p:cNvPicPr>
            <p:nvPr/>
          </p:nvPicPr>
          <p:blipFill>
            <a:blip r:embed="rId3"/>
            <a:stretch>
              <a:fillRect/>
            </a:stretch>
          </p:blipFill>
          <p:spPr>
            <a:xfrm>
              <a:off x="2941981" y="2661749"/>
              <a:ext cx="133547" cy="900000"/>
            </a:xfrm>
            <a:prstGeom prst="rect">
              <a:avLst/>
            </a:prstGeom>
            <a:effectLst>
              <a:outerShdw blurRad="63500" sx="102000" sy="102000" algn="ctr" rotWithShape="0">
                <a:prstClr val="black">
                  <a:alpha val="40000"/>
                </a:prstClr>
              </a:outerShdw>
            </a:effectLst>
          </p:spPr>
        </p:pic>
        <p:pic>
          <p:nvPicPr>
            <p:cNvPr id="46" name="Imagem 45">
              <a:extLst>
                <a:ext uri="{FF2B5EF4-FFF2-40B4-BE49-F238E27FC236}">
                  <a16:creationId xmlns:a16="http://schemas.microsoft.com/office/drawing/2014/main" xmlns="" id="{611597B6-AEDC-4D76-927D-529445676445}"/>
                </a:ext>
              </a:extLst>
            </p:cNvPr>
            <p:cNvPicPr>
              <a:picLocks noChangeAspect="1"/>
            </p:cNvPicPr>
            <p:nvPr/>
          </p:nvPicPr>
          <p:blipFill>
            <a:blip r:embed="rId3"/>
            <a:stretch>
              <a:fillRect/>
            </a:stretch>
          </p:blipFill>
          <p:spPr>
            <a:xfrm rot="5400000">
              <a:off x="3831355" y="1784551"/>
              <a:ext cx="133547" cy="900000"/>
            </a:xfrm>
            <a:prstGeom prst="rect">
              <a:avLst/>
            </a:prstGeom>
            <a:effectLst>
              <a:outerShdw blurRad="63500" sx="102000" sy="102000" algn="ctr" rotWithShape="0">
                <a:prstClr val="black">
                  <a:alpha val="40000"/>
                </a:prstClr>
              </a:outerShdw>
            </a:effectLst>
          </p:spPr>
        </p:pic>
        <p:pic>
          <p:nvPicPr>
            <p:cNvPr id="47" name="Imagem 46">
              <a:extLst>
                <a:ext uri="{FF2B5EF4-FFF2-40B4-BE49-F238E27FC236}">
                  <a16:creationId xmlns:a16="http://schemas.microsoft.com/office/drawing/2014/main" xmlns="" id="{EC336BDE-6EF2-4AE3-A6B9-EF1B8AA0ECA1}"/>
                </a:ext>
              </a:extLst>
            </p:cNvPr>
            <p:cNvPicPr>
              <a:picLocks noChangeAspect="1"/>
            </p:cNvPicPr>
            <p:nvPr/>
          </p:nvPicPr>
          <p:blipFill>
            <a:blip r:embed="rId3"/>
            <a:stretch>
              <a:fillRect/>
            </a:stretch>
          </p:blipFill>
          <p:spPr>
            <a:xfrm rot="10800000">
              <a:off x="4703605" y="2662505"/>
              <a:ext cx="133547" cy="900000"/>
            </a:xfrm>
            <a:prstGeom prst="rect">
              <a:avLst/>
            </a:prstGeom>
            <a:effectLst>
              <a:outerShdw blurRad="63500" sx="102000" sy="102000" algn="ctr" rotWithShape="0">
                <a:prstClr val="black">
                  <a:alpha val="40000"/>
                </a:prstClr>
              </a:outerShdw>
            </a:effectLst>
          </p:spPr>
        </p:pic>
        <p:pic>
          <p:nvPicPr>
            <p:cNvPr id="48" name="Imagem 47">
              <a:extLst>
                <a:ext uri="{FF2B5EF4-FFF2-40B4-BE49-F238E27FC236}">
                  <a16:creationId xmlns:a16="http://schemas.microsoft.com/office/drawing/2014/main" xmlns="" id="{4B4229C1-538B-45D5-93C3-D6CC1746168B}"/>
                </a:ext>
              </a:extLst>
            </p:cNvPr>
            <p:cNvPicPr>
              <a:picLocks noChangeAspect="1"/>
            </p:cNvPicPr>
            <p:nvPr/>
          </p:nvPicPr>
          <p:blipFill>
            <a:blip r:embed="rId3"/>
            <a:stretch>
              <a:fillRect/>
            </a:stretch>
          </p:blipFill>
          <p:spPr>
            <a:xfrm rot="16200000">
              <a:off x="3843273" y="3512995"/>
              <a:ext cx="133547" cy="900000"/>
            </a:xfrm>
            <a:prstGeom prst="rect">
              <a:avLst/>
            </a:prstGeom>
            <a:effectLst>
              <a:outerShdw blurRad="63500" sx="102000" sy="102000" algn="ctr" rotWithShape="0">
                <a:prstClr val="black">
                  <a:alpha val="40000"/>
                </a:prstClr>
              </a:outerShdw>
            </a:effectLst>
          </p:spPr>
        </p:pic>
      </p:grpSp>
      <p:sp>
        <p:nvSpPr>
          <p:cNvPr id="4" name="Marcador de Posição do Número do Diapositivo 3">
            <a:extLst>
              <a:ext uri="{FF2B5EF4-FFF2-40B4-BE49-F238E27FC236}">
                <a16:creationId xmlns:a16="http://schemas.microsoft.com/office/drawing/2014/main" xmlns="" id="{C8CAEB8B-18C7-46EE-8384-BF349A2F07BD}"/>
              </a:ext>
            </a:extLst>
          </p:cNvPr>
          <p:cNvSpPr>
            <a:spLocks noGrp="1"/>
          </p:cNvSpPr>
          <p:nvPr>
            <p:ph type="sldNum" idx="12"/>
          </p:nvPr>
        </p:nvSpPr>
        <p:spPr/>
        <p:txBody>
          <a:bodyPr/>
          <a:lstStyle/>
          <a:p>
            <a:fld id="{00000000-1234-1234-1234-123412341234}" type="slidenum">
              <a:rPr lang="pt-PT" smtClean="0"/>
              <a:pPr/>
              <a:t>22</a:t>
            </a:fld>
            <a:endParaRPr lang="pt-PT"/>
          </a:p>
        </p:txBody>
      </p:sp>
      <p:sp>
        <p:nvSpPr>
          <p:cNvPr id="6" name="CaixaDeTexto 5">
            <a:extLst>
              <a:ext uri="{FF2B5EF4-FFF2-40B4-BE49-F238E27FC236}">
                <a16:creationId xmlns:a16="http://schemas.microsoft.com/office/drawing/2014/main" xmlns="" id="{5416DC36-4C7E-4CA5-B9E1-F3124B41A1D9}"/>
              </a:ext>
            </a:extLst>
          </p:cNvPr>
          <p:cNvSpPr txBox="1"/>
          <p:nvPr/>
        </p:nvSpPr>
        <p:spPr>
          <a:xfrm>
            <a:off x="640232" y="1814699"/>
            <a:ext cx="2627895" cy="584775"/>
          </a:xfrm>
          <a:prstGeom prst="rect">
            <a:avLst/>
          </a:prstGeom>
          <a:noFill/>
        </p:spPr>
        <p:txBody>
          <a:bodyPr wrap="square" rtlCol="0">
            <a:spAutoFit/>
          </a:bodyPr>
          <a:lstStyle/>
          <a:p>
            <a:r>
              <a:rPr lang="pt-PT" sz="1800" dirty="0">
                <a:solidFill>
                  <a:srgbClr val="003B55"/>
                </a:solidFill>
                <a:effectLst>
                  <a:outerShdw blurRad="38100" dist="38100" dir="2700000" algn="tl">
                    <a:srgbClr val="000000">
                      <a:alpha val="43137"/>
                    </a:srgbClr>
                  </a:outerShdw>
                </a:effectLst>
                <a:latin typeface="Titillium Web Light" panose="020B0604020202020204" charset="0"/>
              </a:rPr>
              <a:t>Monitorização:</a:t>
            </a:r>
          </a:p>
          <a:p>
            <a:r>
              <a:rPr lang="pt-PT" dirty="0">
                <a:solidFill>
                  <a:srgbClr val="003B55"/>
                </a:solidFill>
                <a:latin typeface="Titillium Web Light" panose="020B0604020202020204" charset="0"/>
              </a:rPr>
              <a:t>Retirar métricas das réplicas.</a:t>
            </a:r>
          </a:p>
        </p:txBody>
      </p:sp>
      <p:sp>
        <p:nvSpPr>
          <p:cNvPr id="22" name="CaixaDeTexto 21">
            <a:extLst>
              <a:ext uri="{FF2B5EF4-FFF2-40B4-BE49-F238E27FC236}">
                <a16:creationId xmlns:a16="http://schemas.microsoft.com/office/drawing/2014/main" xmlns="" id="{6D022469-A03E-4608-92A2-EC48595230E7}"/>
              </a:ext>
            </a:extLst>
          </p:cNvPr>
          <p:cNvSpPr txBox="1"/>
          <p:nvPr/>
        </p:nvSpPr>
        <p:spPr>
          <a:xfrm>
            <a:off x="4913329" y="1819661"/>
            <a:ext cx="2541570" cy="800219"/>
          </a:xfrm>
          <a:prstGeom prst="rect">
            <a:avLst/>
          </a:prstGeom>
          <a:noFill/>
        </p:spPr>
        <p:txBody>
          <a:bodyPr wrap="square" rtlCol="0">
            <a:spAutoFit/>
          </a:bodyPr>
          <a:lstStyle/>
          <a:p>
            <a:r>
              <a:rPr lang="pt-PT" sz="1800" dirty="0">
                <a:solidFill>
                  <a:srgbClr val="003B55"/>
                </a:solidFill>
                <a:effectLst>
                  <a:outerShdw blurRad="38100" dist="38100" dir="2700000" algn="tl">
                    <a:srgbClr val="000000">
                      <a:alpha val="43137"/>
                    </a:srgbClr>
                  </a:outerShdw>
                </a:effectLst>
                <a:latin typeface="Titillium Web Light" panose="020B0604020202020204" charset="0"/>
              </a:rPr>
              <a:t>Análise:</a:t>
            </a:r>
          </a:p>
          <a:p>
            <a:r>
              <a:rPr lang="pt-PT" dirty="0">
                <a:solidFill>
                  <a:srgbClr val="003B55"/>
                </a:solidFill>
                <a:latin typeface="Titillium Web Light" panose="020B0604020202020204" charset="0"/>
              </a:rPr>
              <a:t>Para cada réplica, calcular a decisão aplicando as regras.</a:t>
            </a:r>
          </a:p>
        </p:txBody>
      </p:sp>
      <p:sp>
        <p:nvSpPr>
          <p:cNvPr id="23" name="CaixaDeTexto 22">
            <a:extLst>
              <a:ext uri="{FF2B5EF4-FFF2-40B4-BE49-F238E27FC236}">
                <a16:creationId xmlns:a16="http://schemas.microsoft.com/office/drawing/2014/main" xmlns="" id="{4D297B2B-35D1-4248-A74C-77AC1C5AE34C}"/>
              </a:ext>
            </a:extLst>
          </p:cNvPr>
          <p:cNvSpPr txBox="1"/>
          <p:nvPr/>
        </p:nvSpPr>
        <p:spPr>
          <a:xfrm>
            <a:off x="4913330" y="3740795"/>
            <a:ext cx="2541570" cy="1015663"/>
          </a:xfrm>
          <a:prstGeom prst="rect">
            <a:avLst/>
          </a:prstGeom>
          <a:noFill/>
        </p:spPr>
        <p:txBody>
          <a:bodyPr wrap="square" rtlCol="0">
            <a:spAutoFit/>
          </a:bodyPr>
          <a:lstStyle/>
          <a:p>
            <a:r>
              <a:rPr lang="pt-PT" sz="1800" dirty="0">
                <a:solidFill>
                  <a:srgbClr val="003B55"/>
                </a:solidFill>
                <a:effectLst>
                  <a:outerShdw blurRad="38100" dist="38100" dir="2700000" algn="tl">
                    <a:srgbClr val="000000">
                      <a:alpha val="43137"/>
                    </a:srgbClr>
                  </a:outerShdw>
                </a:effectLst>
                <a:latin typeface="Titillium Web Light" panose="020B0604020202020204" charset="0"/>
              </a:rPr>
              <a:t>Planeamento:</a:t>
            </a:r>
          </a:p>
          <a:p>
            <a:r>
              <a:rPr lang="pt-PT" dirty="0">
                <a:solidFill>
                  <a:srgbClr val="003B55"/>
                </a:solidFill>
                <a:latin typeface="Titillium Web Light" panose="020B0604020202020204" charset="0"/>
              </a:rPr>
              <a:t>Para cada tipo de serviço, calcular a decisão final, com base nas decisões das réplicas.</a:t>
            </a:r>
          </a:p>
        </p:txBody>
      </p:sp>
      <p:sp>
        <p:nvSpPr>
          <p:cNvPr id="24" name="CaixaDeTexto 23">
            <a:extLst>
              <a:ext uri="{FF2B5EF4-FFF2-40B4-BE49-F238E27FC236}">
                <a16:creationId xmlns:a16="http://schemas.microsoft.com/office/drawing/2014/main" xmlns="" id="{4A5D845A-0BE7-4CB8-BF43-68AA894992DA}"/>
              </a:ext>
            </a:extLst>
          </p:cNvPr>
          <p:cNvSpPr txBox="1"/>
          <p:nvPr/>
        </p:nvSpPr>
        <p:spPr>
          <a:xfrm>
            <a:off x="604983" y="3782054"/>
            <a:ext cx="2814494" cy="800219"/>
          </a:xfrm>
          <a:prstGeom prst="rect">
            <a:avLst/>
          </a:prstGeom>
          <a:noFill/>
        </p:spPr>
        <p:txBody>
          <a:bodyPr wrap="square" rtlCol="0">
            <a:spAutoFit/>
          </a:bodyPr>
          <a:lstStyle/>
          <a:p>
            <a:r>
              <a:rPr lang="pt-PT" sz="1800" dirty="0">
                <a:solidFill>
                  <a:srgbClr val="003B55"/>
                </a:solidFill>
                <a:effectLst>
                  <a:outerShdw blurRad="38100" dist="38100" dir="2700000" algn="tl">
                    <a:srgbClr val="000000">
                      <a:alpha val="43137"/>
                    </a:srgbClr>
                  </a:outerShdw>
                </a:effectLst>
                <a:latin typeface="Titillium Web Light" panose="020B0604020202020204" charset="0"/>
              </a:rPr>
              <a:t>Execução:</a:t>
            </a:r>
          </a:p>
          <a:p>
            <a:r>
              <a:rPr lang="pt-PT" dirty="0">
                <a:solidFill>
                  <a:srgbClr val="003B55"/>
                </a:solidFill>
                <a:latin typeface="Titillium Web Light" panose="020B0604020202020204" charset="0"/>
              </a:rPr>
              <a:t>Para cada tipo de serviço, invocar API para executar a decisão.</a:t>
            </a:r>
          </a:p>
        </p:txBody>
      </p:sp>
    </p:spTree>
    <p:extLst>
      <p:ext uri="{BB962C8B-B14F-4D97-AF65-F5344CB8AC3E}">
        <p14:creationId xmlns:p14="http://schemas.microsoft.com/office/powerpoint/2010/main" val="1915040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7D1CAED-EABB-4B1F-8647-3E6D22AABE71}"/>
              </a:ext>
            </a:extLst>
          </p:cNvPr>
          <p:cNvSpPr>
            <a:spLocks noGrp="1"/>
          </p:cNvSpPr>
          <p:nvPr>
            <p:ph type="ctrTitle"/>
          </p:nvPr>
        </p:nvSpPr>
        <p:spPr/>
        <p:txBody>
          <a:bodyPr/>
          <a:lstStyle/>
          <a:p>
            <a:r>
              <a:rPr lang="pt-PT" dirty="0"/>
              <a:t>Avaliação</a:t>
            </a:r>
          </a:p>
        </p:txBody>
      </p:sp>
    </p:spTree>
    <p:extLst>
      <p:ext uri="{BB962C8B-B14F-4D97-AF65-F5344CB8AC3E}">
        <p14:creationId xmlns:p14="http://schemas.microsoft.com/office/powerpoint/2010/main" val="569791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BAD20B1-85AB-4DB1-A0A9-9CBFCCB7F59D}"/>
              </a:ext>
            </a:extLst>
          </p:cNvPr>
          <p:cNvSpPr>
            <a:spLocks noGrp="1"/>
          </p:cNvSpPr>
          <p:nvPr>
            <p:ph type="title"/>
          </p:nvPr>
        </p:nvSpPr>
        <p:spPr>
          <a:xfrm>
            <a:off x="576000" y="540001"/>
            <a:ext cx="7455480" cy="857400"/>
          </a:xfrm>
        </p:spPr>
        <p:txBody>
          <a:bodyPr/>
          <a:lstStyle/>
          <a:p>
            <a:r>
              <a:rPr lang="pt-PT" dirty="0"/>
              <a:t>Caso de estudo: </a:t>
            </a:r>
            <a:r>
              <a:rPr lang="pt-PT" dirty="0" err="1"/>
              <a:t>Sock</a:t>
            </a:r>
            <a:r>
              <a:rPr lang="pt-PT" dirty="0"/>
              <a:t> </a:t>
            </a:r>
            <a:r>
              <a:rPr lang="pt-PT" dirty="0" err="1"/>
              <a:t>Shop</a:t>
            </a:r>
            <a:endParaRPr lang="pt-PT" dirty="0"/>
          </a:p>
        </p:txBody>
      </p:sp>
      <p:sp>
        <p:nvSpPr>
          <p:cNvPr id="4" name="Marcador de Posição do Número do Diapositivo 3">
            <a:extLst>
              <a:ext uri="{FF2B5EF4-FFF2-40B4-BE49-F238E27FC236}">
                <a16:creationId xmlns:a16="http://schemas.microsoft.com/office/drawing/2014/main" xmlns="" id="{972EA0E2-9D45-479D-82D1-60E646FA0590}"/>
              </a:ext>
            </a:extLst>
          </p:cNvPr>
          <p:cNvSpPr>
            <a:spLocks noGrp="1"/>
          </p:cNvSpPr>
          <p:nvPr>
            <p:ph type="sldNum" idx="12"/>
          </p:nvPr>
        </p:nvSpPr>
        <p:spPr/>
        <p:txBody>
          <a:bodyPr/>
          <a:lstStyle/>
          <a:p>
            <a:fld id="{00000000-1234-1234-1234-123412341234}" type="slidenum">
              <a:rPr lang="pt-PT" smtClean="0"/>
              <a:pPr/>
              <a:t>24</a:t>
            </a:fld>
            <a:endParaRPr lang="pt-PT"/>
          </a:p>
        </p:txBody>
      </p:sp>
      <p:pic>
        <p:nvPicPr>
          <p:cNvPr id="18" name="Imagem 17">
            <a:extLst>
              <a:ext uri="{FF2B5EF4-FFF2-40B4-BE49-F238E27FC236}">
                <a16:creationId xmlns:a16="http://schemas.microsoft.com/office/drawing/2014/main" xmlns="" id="{0FDF3FE5-B37D-412A-A37F-3936C10CCFD2}"/>
              </a:ext>
            </a:extLst>
          </p:cNvPr>
          <p:cNvPicPr>
            <a:picLocks noChangeAspect="1"/>
          </p:cNvPicPr>
          <p:nvPr/>
        </p:nvPicPr>
        <p:blipFill>
          <a:blip r:embed="rId3"/>
          <a:stretch>
            <a:fillRect/>
          </a:stretch>
        </p:blipFill>
        <p:spPr>
          <a:xfrm>
            <a:off x="2428006" y="1559362"/>
            <a:ext cx="3761779" cy="33714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35128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1952EA-495D-458C-921A-DFEB03ADADF3}"/>
              </a:ext>
            </a:extLst>
          </p:cNvPr>
          <p:cNvSpPr>
            <a:spLocks noGrp="1"/>
          </p:cNvSpPr>
          <p:nvPr>
            <p:ph type="title"/>
          </p:nvPr>
        </p:nvSpPr>
        <p:spPr/>
        <p:txBody>
          <a:bodyPr/>
          <a:lstStyle/>
          <a:p>
            <a:r>
              <a:rPr lang="pt-PT" dirty="0"/>
              <a:t>Pontos avaliados</a:t>
            </a:r>
          </a:p>
        </p:txBody>
      </p:sp>
      <p:sp>
        <p:nvSpPr>
          <p:cNvPr id="3" name="Marcador de Posição do Texto 2">
            <a:extLst>
              <a:ext uri="{FF2B5EF4-FFF2-40B4-BE49-F238E27FC236}">
                <a16:creationId xmlns:a16="http://schemas.microsoft.com/office/drawing/2014/main" xmlns="" id="{0C260A04-1D2E-46E2-8E41-B80C99F9DF03}"/>
              </a:ext>
            </a:extLst>
          </p:cNvPr>
          <p:cNvSpPr>
            <a:spLocks noGrp="1"/>
          </p:cNvSpPr>
          <p:nvPr>
            <p:ph type="body" idx="1"/>
          </p:nvPr>
        </p:nvSpPr>
        <p:spPr/>
        <p:txBody>
          <a:bodyPr/>
          <a:lstStyle/>
          <a:p>
            <a:pPr marL="76199" indent="0">
              <a:buNone/>
            </a:pPr>
            <a:r>
              <a:rPr lang="pt-PT" sz="1800" dirty="0"/>
              <a:t>Testes: </a:t>
            </a:r>
            <a:r>
              <a:rPr lang="pt-PT" sz="1800" dirty="0">
                <a:effectLst>
                  <a:outerShdw blurRad="38100" dist="38100" dir="2700000" algn="tl">
                    <a:srgbClr val="000000">
                      <a:alpha val="43137"/>
                    </a:srgbClr>
                  </a:outerShdw>
                </a:effectLst>
              </a:rPr>
              <a:t>1. Catálogo</a:t>
            </a:r>
            <a:r>
              <a:rPr lang="pt-PT" sz="1800" dirty="0"/>
              <a:t>;  </a:t>
            </a:r>
            <a:r>
              <a:rPr lang="pt-PT" sz="1800" dirty="0">
                <a:effectLst>
                  <a:outerShdw blurRad="38100" dist="38100" dir="2700000" algn="tl">
                    <a:srgbClr val="000000">
                      <a:alpha val="43137"/>
                    </a:srgbClr>
                  </a:outerShdw>
                </a:effectLst>
              </a:rPr>
              <a:t>2. Login e Registos</a:t>
            </a:r>
          </a:p>
          <a:p>
            <a:r>
              <a:rPr lang="pt-PT" sz="1800" dirty="0"/>
              <a:t>Tempos de respostas da aplicação</a:t>
            </a:r>
          </a:p>
          <a:p>
            <a:r>
              <a:rPr lang="pt-PT" sz="1800" dirty="0"/>
              <a:t>Mecanismo de replicação:</a:t>
            </a:r>
          </a:p>
          <a:p>
            <a:pPr lvl="1"/>
            <a:r>
              <a:rPr lang="pt-PT" sz="1800" dirty="0"/>
              <a:t>Quantidade de réplicas por serviço</a:t>
            </a:r>
          </a:p>
          <a:p>
            <a:pPr lvl="1"/>
            <a:r>
              <a:rPr lang="pt-PT" sz="1800" dirty="0"/>
              <a:t>Local de execução das réplicas</a:t>
            </a:r>
          </a:p>
          <a:p>
            <a:pPr lvl="1"/>
            <a:r>
              <a:rPr lang="pt-PT" sz="1800" dirty="0"/>
              <a:t>Custo de replicação</a:t>
            </a:r>
          </a:p>
          <a:p>
            <a:r>
              <a:rPr lang="pt-PT" sz="1800" dirty="0"/>
              <a:t>Mecanismo de remoção de réplicas</a:t>
            </a:r>
          </a:p>
        </p:txBody>
      </p:sp>
      <p:sp>
        <p:nvSpPr>
          <p:cNvPr id="4" name="Marcador de Posição do Número do Diapositivo 3">
            <a:extLst>
              <a:ext uri="{FF2B5EF4-FFF2-40B4-BE49-F238E27FC236}">
                <a16:creationId xmlns:a16="http://schemas.microsoft.com/office/drawing/2014/main" xmlns="" id="{63A70B93-E2FF-4690-A165-EDB3716DD654}"/>
              </a:ext>
            </a:extLst>
          </p:cNvPr>
          <p:cNvSpPr>
            <a:spLocks noGrp="1"/>
          </p:cNvSpPr>
          <p:nvPr>
            <p:ph type="sldNum" idx="12"/>
          </p:nvPr>
        </p:nvSpPr>
        <p:spPr/>
        <p:txBody>
          <a:bodyPr/>
          <a:lstStyle/>
          <a:p>
            <a:fld id="{00000000-1234-1234-1234-123412341234}" type="slidenum">
              <a:rPr lang="pt-PT" smtClean="0"/>
              <a:pPr/>
              <a:t>25</a:t>
            </a:fld>
            <a:endParaRPr lang="pt-PT"/>
          </a:p>
        </p:txBody>
      </p:sp>
    </p:spTree>
    <p:extLst>
      <p:ext uri="{BB962C8B-B14F-4D97-AF65-F5344CB8AC3E}">
        <p14:creationId xmlns:p14="http://schemas.microsoft.com/office/powerpoint/2010/main" val="2661664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8309669-6C56-43C1-A49B-5E96813CF1E7}"/>
              </a:ext>
            </a:extLst>
          </p:cNvPr>
          <p:cNvSpPr>
            <a:spLocks noGrp="1"/>
          </p:cNvSpPr>
          <p:nvPr>
            <p:ph type="title"/>
          </p:nvPr>
        </p:nvSpPr>
        <p:spPr/>
        <p:txBody>
          <a:bodyPr/>
          <a:lstStyle/>
          <a:p>
            <a:r>
              <a:rPr lang="pt-PT" dirty="0"/>
              <a:t>Cenários da avaliação</a:t>
            </a:r>
          </a:p>
        </p:txBody>
      </p:sp>
      <p:sp>
        <p:nvSpPr>
          <p:cNvPr id="3" name="Marcador de Posição do Texto 2">
            <a:extLst>
              <a:ext uri="{FF2B5EF4-FFF2-40B4-BE49-F238E27FC236}">
                <a16:creationId xmlns:a16="http://schemas.microsoft.com/office/drawing/2014/main" xmlns="" id="{1F946D40-7936-4F89-B5D8-5E22853EE015}"/>
              </a:ext>
            </a:extLst>
          </p:cNvPr>
          <p:cNvSpPr>
            <a:spLocks noGrp="1"/>
          </p:cNvSpPr>
          <p:nvPr>
            <p:ph type="body" idx="1"/>
          </p:nvPr>
        </p:nvSpPr>
        <p:spPr/>
        <p:txBody>
          <a:bodyPr/>
          <a:lstStyle/>
          <a:p>
            <a:pPr marL="76199" indent="0">
              <a:buNone/>
            </a:pPr>
            <a:r>
              <a:rPr lang="pt-PT" sz="1800" dirty="0">
                <a:effectLst>
                  <a:outerShdw blurRad="38100" dist="38100" dir="2700000" algn="tl">
                    <a:srgbClr val="000000">
                      <a:alpha val="43137"/>
                    </a:srgbClr>
                  </a:outerShdw>
                </a:effectLst>
              </a:rPr>
              <a:t>Cenário 1:</a:t>
            </a:r>
          </a:p>
          <a:p>
            <a:r>
              <a:rPr lang="pt-PT" sz="1800" dirty="0"/>
              <a:t>Replicação na cloud (EUA)</a:t>
            </a:r>
          </a:p>
          <a:p>
            <a:r>
              <a:rPr lang="pt-PT" sz="1800" dirty="0"/>
              <a:t>Clientes em Londres</a:t>
            </a:r>
          </a:p>
        </p:txBody>
      </p:sp>
      <p:sp>
        <p:nvSpPr>
          <p:cNvPr id="4" name="Marcador de Posição do Número do Diapositivo 3">
            <a:extLst>
              <a:ext uri="{FF2B5EF4-FFF2-40B4-BE49-F238E27FC236}">
                <a16:creationId xmlns:a16="http://schemas.microsoft.com/office/drawing/2014/main" xmlns="" id="{A497B7AA-2222-4519-A351-B75FDBAD7BFB}"/>
              </a:ext>
            </a:extLst>
          </p:cNvPr>
          <p:cNvSpPr>
            <a:spLocks noGrp="1"/>
          </p:cNvSpPr>
          <p:nvPr>
            <p:ph type="sldNum" idx="12"/>
          </p:nvPr>
        </p:nvSpPr>
        <p:spPr/>
        <p:txBody>
          <a:bodyPr/>
          <a:lstStyle/>
          <a:p>
            <a:fld id="{00000000-1234-1234-1234-123412341234}" type="slidenum">
              <a:rPr lang="pt-PT" smtClean="0"/>
              <a:pPr/>
              <a:t>26</a:t>
            </a:fld>
            <a:endParaRPr lang="pt-PT"/>
          </a:p>
        </p:txBody>
      </p:sp>
      <p:pic>
        <p:nvPicPr>
          <p:cNvPr id="10" name="Imagem 9">
            <a:extLst>
              <a:ext uri="{FF2B5EF4-FFF2-40B4-BE49-F238E27FC236}">
                <a16:creationId xmlns:a16="http://schemas.microsoft.com/office/drawing/2014/main" xmlns="" id="{79D28281-A807-49CA-8B89-4FF1663D9487}"/>
              </a:ext>
            </a:extLst>
          </p:cNvPr>
          <p:cNvPicPr>
            <a:picLocks noChangeAspect="1"/>
          </p:cNvPicPr>
          <p:nvPr/>
        </p:nvPicPr>
        <p:blipFill rotWithShape="1">
          <a:blip r:embed="rId3"/>
          <a:stretch/>
        </p:blipFill>
        <p:spPr>
          <a:xfrm>
            <a:off x="2084070" y="2716599"/>
            <a:ext cx="3744963" cy="18119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5517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1AF4AA-6FF8-440B-A2EB-60E60C946AD3}"/>
              </a:ext>
            </a:extLst>
          </p:cNvPr>
          <p:cNvSpPr>
            <a:spLocks noGrp="1"/>
          </p:cNvSpPr>
          <p:nvPr>
            <p:ph type="title"/>
          </p:nvPr>
        </p:nvSpPr>
        <p:spPr/>
        <p:txBody>
          <a:bodyPr/>
          <a:lstStyle/>
          <a:p>
            <a:r>
              <a:rPr lang="pt-PT" dirty="0"/>
              <a:t>Teste de carga: catálogo dos produtos</a:t>
            </a:r>
          </a:p>
        </p:txBody>
      </p:sp>
      <p:sp>
        <p:nvSpPr>
          <p:cNvPr id="3" name="Marcador de Posição do Texto 2">
            <a:extLst>
              <a:ext uri="{FF2B5EF4-FFF2-40B4-BE49-F238E27FC236}">
                <a16:creationId xmlns:a16="http://schemas.microsoft.com/office/drawing/2014/main" xmlns="" id="{30A0013E-7B73-461D-AB59-8E14C95E845E}"/>
              </a:ext>
            </a:extLst>
          </p:cNvPr>
          <p:cNvSpPr>
            <a:spLocks noGrp="1"/>
          </p:cNvSpPr>
          <p:nvPr>
            <p:ph type="body" idx="1"/>
          </p:nvPr>
        </p:nvSpPr>
        <p:spPr/>
        <p:txBody>
          <a:bodyPr/>
          <a:lstStyle/>
          <a:p>
            <a:pPr marL="76199" indent="0">
              <a:buNone/>
            </a:pPr>
            <a:r>
              <a:rPr lang="pt-PT" sz="1800" dirty="0">
                <a:effectLst>
                  <a:outerShdw blurRad="38100" dist="38100" dir="2700000" algn="tl">
                    <a:srgbClr val="000000">
                      <a:alpha val="43137"/>
                    </a:srgbClr>
                  </a:outerShdw>
                </a:effectLst>
              </a:rPr>
              <a:t>Replicação na cloud</a:t>
            </a:r>
          </a:p>
          <a:p>
            <a:r>
              <a:rPr lang="pt-PT" sz="1800" dirty="0"/>
              <a:t>Processo de reconfiguração: 25 em 25 segundos</a:t>
            </a:r>
          </a:p>
          <a:p>
            <a:r>
              <a:rPr lang="pt-PT" sz="1800" dirty="0"/>
              <a:t>Regras de replicação (</a:t>
            </a:r>
            <a:r>
              <a:rPr lang="pt-PT" sz="1800" dirty="0" err="1"/>
              <a:t>Frontend</a:t>
            </a:r>
            <a:r>
              <a:rPr lang="pt-PT" sz="1800" dirty="0"/>
              <a:t> e Catalogue):</a:t>
            </a:r>
          </a:p>
          <a:p>
            <a:pPr lvl="1"/>
            <a:r>
              <a:rPr lang="en-US" sz="1800" dirty="0" err="1"/>
              <a:t>TransmittedBytes</a:t>
            </a:r>
            <a:r>
              <a:rPr lang="en-US" sz="1800" dirty="0"/>
              <a:t>/s ≥ 4MB/s ⇒ Replicate</a:t>
            </a:r>
          </a:p>
          <a:p>
            <a:pPr lvl="1"/>
            <a:r>
              <a:rPr lang="pt-PT" sz="1800" dirty="0"/>
              <a:t>2 iterações consecutivas</a:t>
            </a:r>
            <a:endParaRPr lang="en-US" sz="1800" dirty="0"/>
          </a:p>
          <a:p>
            <a:r>
              <a:rPr lang="pt-PT" sz="1800" dirty="0"/>
              <a:t>Até 50 clientes a fazer pedidos a cada 1 a 3 segundos</a:t>
            </a:r>
          </a:p>
          <a:p>
            <a:pPr lvl="1"/>
            <a:endParaRPr lang="pt-PT" dirty="0"/>
          </a:p>
        </p:txBody>
      </p:sp>
      <p:sp>
        <p:nvSpPr>
          <p:cNvPr id="4" name="Marcador de Posição do Número do Diapositivo 3">
            <a:extLst>
              <a:ext uri="{FF2B5EF4-FFF2-40B4-BE49-F238E27FC236}">
                <a16:creationId xmlns:a16="http://schemas.microsoft.com/office/drawing/2014/main" xmlns="" id="{13F123F9-CD06-49A6-910A-6A930DDA18AD}"/>
              </a:ext>
            </a:extLst>
          </p:cNvPr>
          <p:cNvSpPr>
            <a:spLocks noGrp="1"/>
          </p:cNvSpPr>
          <p:nvPr>
            <p:ph type="sldNum" idx="12"/>
          </p:nvPr>
        </p:nvSpPr>
        <p:spPr/>
        <p:txBody>
          <a:bodyPr/>
          <a:lstStyle/>
          <a:p>
            <a:fld id="{00000000-1234-1234-1234-123412341234}" type="slidenum">
              <a:rPr lang="pt-PT" smtClean="0"/>
              <a:pPr/>
              <a:t>27</a:t>
            </a:fld>
            <a:endParaRPr lang="pt-PT"/>
          </a:p>
        </p:txBody>
      </p:sp>
      <p:pic>
        <p:nvPicPr>
          <p:cNvPr id="8" name="Imagem 7">
            <a:extLst>
              <a:ext uri="{FF2B5EF4-FFF2-40B4-BE49-F238E27FC236}">
                <a16:creationId xmlns:a16="http://schemas.microsoft.com/office/drawing/2014/main" xmlns="" id="{3A677412-D2A3-4206-81A7-C647AB3B9B52}"/>
              </a:ext>
            </a:extLst>
          </p:cNvPr>
          <p:cNvPicPr>
            <a:picLocks noChangeAspect="1"/>
          </p:cNvPicPr>
          <p:nvPr/>
        </p:nvPicPr>
        <p:blipFill>
          <a:blip r:embed="rId3"/>
          <a:stretch>
            <a:fillRect/>
          </a:stretch>
        </p:blipFill>
        <p:spPr>
          <a:xfrm>
            <a:off x="2575013" y="4197001"/>
            <a:ext cx="2763078" cy="72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3531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4F41D0B-8A4F-4C70-B29C-93BCB2C53903}"/>
              </a:ext>
            </a:extLst>
          </p:cNvPr>
          <p:cNvSpPr>
            <a:spLocks noGrp="1"/>
          </p:cNvSpPr>
          <p:nvPr>
            <p:ph type="title"/>
          </p:nvPr>
        </p:nvSpPr>
        <p:spPr/>
        <p:txBody>
          <a:bodyPr/>
          <a:lstStyle/>
          <a:p>
            <a:r>
              <a:rPr lang="pt-PT" dirty="0"/>
              <a:t>Sem replicação </a:t>
            </a:r>
            <a:r>
              <a:rPr lang="pt-PT" i="1" dirty="0"/>
              <a:t>vs</a:t>
            </a:r>
            <a:r>
              <a:rPr lang="pt-PT" dirty="0"/>
              <a:t>. Replicação na cloud</a:t>
            </a:r>
          </a:p>
        </p:txBody>
      </p:sp>
      <p:sp>
        <p:nvSpPr>
          <p:cNvPr id="4" name="Marcador de Posição do Número do Diapositivo 3">
            <a:extLst>
              <a:ext uri="{FF2B5EF4-FFF2-40B4-BE49-F238E27FC236}">
                <a16:creationId xmlns:a16="http://schemas.microsoft.com/office/drawing/2014/main" xmlns="" id="{07FE0434-0744-43C2-A417-AFB4453585F1}"/>
              </a:ext>
            </a:extLst>
          </p:cNvPr>
          <p:cNvSpPr>
            <a:spLocks noGrp="1"/>
          </p:cNvSpPr>
          <p:nvPr>
            <p:ph type="sldNum" idx="12"/>
          </p:nvPr>
        </p:nvSpPr>
        <p:spPr/>
        <p:txBody>
          <a:bodyPr/>
          <a:lstStyle/>
          <a:p>
            <a:fld id="{00000000-1234-1234-1234-123412341234}" type="slidenum">
              <a:rPr lang="pt-PT" smtClean="0"/>
              <a:pPr/>
              <a:t>28</a:t>
            </a:fld>
            <a:endParaRPr lang="pt-PT"/>
          </a:p>
        </p:txBody>
      </p:sp>
      <p:graphicFrame>
        <p:nvGraphicFramePr>
          <p:cNvPr id="15" name="Gráfico 14">
            <a:extLst>
              <a:ext uri="{FF2B5EF4-FFF2-40B4-BE49-F238E27FC236}">
                <a16:creationId xmlns:a16="http://schemas.microsoft.com/office/drawing/2014/main" xmlns="" id="{C35B2F73-64DE-4BD7-8A27-EDA5DF663EB2}"/>
              </a:ext>
            </a:extLst>
          </p:cNvPr>
          <p:cNvGraphicFramePr/>
          <p:nvPr>
            <p:extLst>
              <p:ext uri="{D42A27DB-BD31-4B8C-83A1-F6EECF244321}">
                <p14:modId xmlns:p14="http://schemas.microsoft.com/office/powerpoint/2010/main" val="3747061689"/>
              </p:ext>
            </p:extLst>
          </p:nvPr>
        </p:nvGraphicFramePr>
        <p:xfrm>
          <a:off x="640233" y="1499002"/>
          <a:ext cx="6979769" cy="3322801"/>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Conexão reta 16">
            <a:extLst>
              <a:ext uri="{FF2B5EF4-FFF2-40B4-BE49-F238E27FC236}">
                <a16:creationId xmlns:a16="http://schemas.microsoft.com/office/drawing/2014/main" xmlns="" id="{CFB433A5-6A5E-4EAB-A44C-F4E6433D8454}"/>
              </a:ext>
            </a:extLst>
          </p:cNvPr>
          <p:cNvCxnSpPr>
            <a:cxnSpLocks/>
          </p:cNvCxnSpPr>
          <p:nvPr/>
        </p:nvCxnSpPr>
        <p:spPr>
          <a:xfrm>
            <a:off x="1898654" y="4283078"/>
            <a:ext cx="1882775" cy="157163"/>
          </a:xfrm>
          <a:prstGeom prst="line">
            <a:avLst/>
          </a:prstGeom>
          <a:ln w="12700">
            <a:solidFill>
              <a:srgbClr val="3A81BA"/>
            </a:solidFill>
            <a:headEnd type="oval"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exão reta 18">
            <a:extLst>
              <a:ext uri="{FF2B5EF4-FFF2-40B4-BE49-F238E27FC236}">
                <a16:creationId xmlns:a16="http://schemas.microsoft.com/office/drawing/2014/main" xmlns="" id="{CCD85317-3286-4706-BF2A-A8EADADCBD52}"/>
              </a:ext>
            </a:extLst>
          </p:cNvPr>
          <p:cNvCxnSpPr/>
          <p:nvPr/>
        </p:nvCxnSpPr>
        <p:spPr>
          <a:xfrm>
            <a:off x="2228853" y="3160401"/>
            <a:ext cx="1901265" cy="687700"/>
          </a:xfrm>
          <a:prstGeom prst="line">
            <a:avLst/>
          </a:prstGeom>
          <a:ln w="12700">
            <a:solidFill>
              <a:srgbClr val="D89F39"/>
            </a:solidFill>
            <a:headEnd type="oval"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xmlns="" id="{A502A8A2-9AFD-4B55-9415-871CB449FB3A}"/>
              </a:ext>
            </a:extLst>
          </p:cNvPr>
          <p:cNvSpPr txBox="1"/>
          <p:nvPr/>
        </p:nvSpPr>
        <p:spPr>
          <a:xfrm>
            <a:off x="3781429" y="2232467"/>
            <a:ext cx="549943" cy="276999"/>
          </a:xfrm>
          <a:prstGeom prst="rect">
            <a:avLst/>
          </a:prstGeom>
          <a:noFill/>
        </p:spPr>
        <p:txBody>
          <a:bodyPr wrap="square" rtlCol="0">
            <a:spAutoFit/>
          </a:bodyPr>
          <a:lstStyle/>
          <a:p>
            <a:r>
              <a:rPr lang="pt-PT" sz="1200" b="1" dirty="0">
                <a:solidFill>
                  <a:srgbClr val="57A7B5"/>
                </a:solidFill>
              </a:rPr>
              <a:t>-99%</a:t>
            </a:r>
          </a:p>
        </p:txBody>
      </p:sp>
      <p:sp>
        <p:nvSpPr>
          <p:cNvPr id="23" name="CaixaDeTexto 22">
            <a:extLst>
              <a:ext uri="{FF2B5EF4-FFF2-40B4-BE49-F238E27FC236}">
                <a16:creationId xmlns:a16="http://schemas.microsoft.com/office/drawing/2014/main" xmlns="" id="{0AE1803E-BF28-4433-AF8C-0E7E8EA702CB}"/>
              </a:ext>
            </a:extLst>
          </p:cNvPr>
          <p:cNvSpPr txBox="1"/>
          <p:nvPr/>
        </p:nvSpPr>
        <p:spPr>
          <a:xfrm>
            <a:off x="2982845" y="4175856"/>
            <a:ext cx="667443" cy="276999"/>
          </a:xfrm>
          <a:prstGeom prst="rect">
            <a:avLst/>
          </a:prstGeom>
          <a:noFill/>
        </p:spPr>
        <p:txBody>
          <a:bodyPr wrap="square" rtlCol="0">
            <a:spAutoFit/>
          </a:bodyPr>
          <a:lstStyle/>
          <a:p>
            <a:r>
              <a:rPr lang="pt-PT" sz="1200" b="1" dirty="0">
                <a:solidFill>
                  <a:srgbClr val="3A81BA"/>
                </a:solidFill>
              </a:rPr>
              <a:t>-254%</a:t>
            </a:r>
          </a:p>
        </p:txBody>
      </p:sp>
      <p:sp>
        <p:nvSpPr>
          <p:cNvPr id="24" name="CaixaDeTexto 23">
            <a:extLst>
              <a:ext uri="{FF2B5EF4-FFF2-40B4-BE49-F238E27FC236}">
                <a16:creationId xmlns:a16="http://schemas.microsoft.com/office/drawing/2014/main" xmlns="" id="{05EBE811-101E-4D9F-A658-4EF5908D88A5}"/>
              </a:ext>
            </a:extLst>
          </p:cNvPr>
          <p:cNvSpPr txBox="1"/>
          <p:nvPr/>
        </p:nvSpPr>
        <p:spPr>
          <a:xfrm>
            <a:off x="3296986" y="3757541"/>
            <a:ext cx="706607" cy="276999"/>
          </a:xfrm>
          <a:prstGeom prst="rect">
            <a:avLst/>
          </a:prstGeom>
          <a:noFill/>
        </p:spPr>
        <p:txBody>
          <a:bodyPr wrap="square" rtlCol="0">
            <a:spAutoFit/>
          </a:bodyPr>
          <a:lstStyle/>
          <a:p>
            <a:r>
              <a:rPr lang="pt-PT" sz="1200" b="1" dirty="0">
                <a:solidFill>
                  <a:srgbClr val="8BAB42"/>
                </a:solidFill>
              </a:rPr>
              <a:t>-173%</a:t>
            </a:r>
          </a:p>
        </p:txBody>
      </p:sp>
      <p:sp>
        <p:nvSpPr>
          <p:cNvPr id="25" name="CaixaDeTexto 24">
            <a:extLst>
              <a:ext uri="{FF2B5EF4-FFF2-40B4-BE49-F238E27FC236}">
                <a16:creationId xmlns:a16="http://schemas.microsoft.com/office/drawing/2014/main" xmlns="" id="{FB1F0C30-F1E3-489D-9E19-F6D437A0D841}"/>
              </a:ext>
            </a:extLst>
          </p:cNvPr>
          <p:cNvSpPr txBox="1"/>
          <p:nvPr/>
        </p:nvSpPr>
        <p:spPr>
          <a:xfrm>
            <a:off x="3096935" y="3301717"/>
            <a:ext cx="667443" cy="276999"/>
          </a:xfrm>
          <a:prstGeom prst="rect">
            <a:avLst/>
          </a:prstGeom>
          <a:noFill/>
        </p:spPr>
        <p:txBody>
          <a:bodyPr wrap="square" rtlCol="0">
            <a:spAutoFit/>
          </a:bodyPr>
          <a:lstStyle/>
          <a:p>
            <a:r>
              <a:rPr lang="pt-PT" sz="1200" b="1" dirty="0">
                <a:solidFill>
                  <a:srgbClr val="D89F39"/>
                </a:solidFill>
              </a:rPr>
              <a:t>-106%</a:t>
            </a:r>
          </a:p>
        </p:txBody>
      </p:sp>
      <p:sp>
        <p:nvSpPr>
          <p:cNvPr id="3" name="CaixaDeTexto 2">
            <a:extLst>
              <a:ext uri="{FF2B5EF4-FFF2-40B4-BE49-F238E27FC236}">
                <a16:creationId xmlns:a16="http://schemas.microsoft.com/office/drawing/2014/main" xmlns="" id="{1B158391-0600-477F-B062-9DBC7B371326}"/>
              </a:ext>
            </a:extLst>
          </p:cNvPr>
          <p:cNvSpPr txBox="1"/>
          <p:nvPr/>
        </p:nvSpPr>
        <p:spPr>
          <a:xfrm>
            <a:off x="3430656" y="4729118"/>
            <a:ext cx="1603025" cy="369332"/>
          </a:xfrm>
          <a:prstGeom prst="rect">
            <a:avLst/>
          </a:prstGeom>
          <a:noFill/>
        </p:spPr>
        <p:txBody>
          <a:bodyPr wrap="square" rtlCol="0">
            <a:spAutoFit/>
          </a:bodyPr>
          <a:lstStyle/>
          <a:p>
            <a:pPr algn="ctr"/>
            <a:r>
              <a:rPr lang="pt-PT" sz="900" dirty="0" err="1">
                <a:solidFill>
                  <a:srgbClr val="003B55"/>
                </a:solidFill>
                <a:latin typeface="Titillium Web Light" panose="020B0604020202020204" charset="0"/>
              </a:rPr>
              <a:t>Frontend</a:t>
            </a:r>
            <a:r>
              <a:rPr lang="pt-PT" sz="900" dirty="0">
                <a:solidFill>
                  <a:srgbClr val="003B55"/>
                </a:solidFill>
                <a:latin typeface="Titillium Web Light" panose="020B0604020202020204" charset="0"/>
              </a:rPr>
              <a:t>: 5 réplicas</a:t>
            </a:r>
          </a:p>
          <a:p>
            <a:pPr algn="ctr"/>
            <a:r>
              <a:rPr lang="pt-PT" sz="900" dirty="0">
                <a:solidFill>
                  <a:srgbClr val="003B55"/>
                </a:solidFill>
                <a:latin typeface="Titillium Web Light" panose="020B0604020202020204" charset="0"/>
              </a:rPr>
              <a:t>Catalogue: 5 réplicas</a:t>
            </a:r>
          </a:p>
        </p:txBody>
      </p:sp>
      <p:sp>
        <p:nvSpPr>
          <p:cNvPr id="13" name="CaixaDeTexto 12">
            <a:extLst>
              <a:ext uri="{FF2B5EF4-FFF2-40B4-BE49-F238E27FC236}">
                <a16:creationId xmlns:a16="http://schemas.microsoft.com/office/drawing/2014/main" xmlns="" id="{04BCEE25-4F2C-427C-B3FB-AAB36B6EA7F4}"/>
              </a:ext>
            </a:extLst>
          </p:cNvPr>
          <p:cNvSpPr txBox="1"/>
          <p:nvPr/>
        </p:nvSpPr>
        <p:spPr>
          <a:xfrm>
            <a:off x="1576460" y="4729118"/>
            <a:ext cx="1603025" cy="369332"/>
          </a:xfrm>
          <a:prstGeom prst="rect">
            <a:avLst/>
          </a:prstGeom>
          <a:noFill/>
        </p:spPr>
        <p:txBody>
          <a:bodyPr wrap="square" rtlCol="0">
            <a:spAutoFit/>
          </a:bodyPr>
          <a:lstStyle/>
          <a:p>
            <a:pPr algn="ctr"/>
            <a:r>
              <a:rPr lang="pt-PT" sz="900" dirty="0" err="1">
                <a:solidFill>
                  <a:srgbClr val="003B55"/>
                </a:solidFill>
                <a:latin typeface="Titillium Web Light" panose="020B0604020202020204" charset="0"/>
              </a:rPr>
              <a:t>Frontend</a:t>
            </a:r>
            <a:r>
              <a:rPr lang="pt-PT" sz="900" dirty="0">
                <a:solidFill>
                  <a:srgbClr val="003B55"/>
                </a:solidFill>
                <a:latin typeface="Titillium Web Light" panose="020B0604020202020204" charset="0"/>
              </a:rPr>
              <a:t>: 1 réplica</a:t>
            </a:r>
          </a:p>
          <a:p>
            <a:pPr algn="ctr"/>
            <a:r>
              <a:rPr lang="pt-PT" sz="900" dirty="0">
                <a:solidFill>
                  <a:srgbClr val="003B55"/>
                </a:solidFill>
                <a:latin typeface="Titillium Web Light" panose="020B0604020202020204" charset="0"/>
              </a:rPr>
              <a:t>Catalogue: 1 réplica</a:t>
            </a:r>
          </a:p>
        </p:txBody>
      </p:sp>
    </p:spTree>
    <p:extLst>
      <p:ext uri="{BB962C8B-B14F-4D97-AF65-F5344CB8AC3E}">
        <p14:creationId xmlns:p14="http://schemas.microsoft.com/office/powerpoint/2010/main" val="253269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541FF3-291B-487E-A713-CF2024A04956}"/>
              </a:ext>
            </a:extLst>
          </p:cNvPr>
          <p:cNvSpPr>
            <a:spLocks noGrp="1"/>
          </p:cNvSpPr>
          <p:nvPr>
            <p:ph type="title"/>
          </p:nvPr>
        </p:nvSpPr>
        <p:spPr/>
        <p:txBody>
          <a:bodyPr/>
          <a:lstStyle/>
          <a:p>
            <a:r>
              <a:rPr lang="pt-PT" dirty="0"/>
              <a:t>Cenários da avaliação</a:t>
            </a:r>
          </a:p>
        </p:txBody>
      </p:sp>
      <p:sp>
        <p:nvSpPr>
          <p:cNvPr id="6" name="Marcador de Posição do Texto 5">
            <a:extLst>
              <a:ext uri="{FF2B5EF4-FFF2-40B4-BE49-F238E27FC236}">
                <a16:creationId xmlns:a16="http://schemas.microsoft.com/office/drawing/2014/main" xmlns="" id="{9F4C2409-C146-4A3E-9EBC-4D75449B3B9F}"/>
              </a:ext>
            </a:extLst>
          </p:cNvPr>
          <p:cNvSpPr>
            <a:spLocks noGrp="1"/>
          </p:cNvSpPr>
          <p:nvPr>
            <p:ph type="body" idx="1"/>
          </p:nvPr>
        </p:nvSpPr>
        <p:spPr/>
        <p:txBody>
          <a:bodyPr/>
          <a:lstStyle/>
          <a:p>
            <a:pPr marL="76199" indent="0">
              <a:buNone/>
            </a:pPr>
            <a:r>
              <a:rPr lang="pt-PT" sz="1800" dirty="0">
                <a:effectLst>
                  <a:outerShdw blurRad="38100" dist="38100" dir="2700000" algn="tl">
                    <a:srgbClr val="000000">
                      <a:alpha val="43137"/>
                    </a:srgbClr>
                  </a:outerShdw>
                </a:effectLst>
              </a:rPr>
              <a:t>Cenário 2:</a:t>
            </a:r>
          </a:p>
          <a:p>
            <a:r>
              <a:rPr lang="pt-PT" sz="1800" dirty="0"/>
              <a:t>Replicação na cloud (EUA) e na edge (Londres)</a:t>
            </a:r>
          </a:p>
          <a:p>
            <a:r>
              <a:rPr lang="pt-PT" sz="1800" dirty="0"/>
              <a:t>Clientes nos EUA e Londres (50%/50%)</a:t>
            </a:r>
          </a:p>
        </p:txBody>
      </p:sp>
      <p:sp>
        <p:nvSpPr>
          <p:cNvPr id="4" name="Marcador de Posição do Número do Diapositivo 3">
            <a:extLst>
              <a:ext uri="{FF2B5EF4-FFF2-40B4-BE49-F238E27FC236}">
                <a16:creationId xmlns:a16="http://schemas.microsoft.com/office/drawing/2014/main" xmlns="" id="{3C3F2309-0369-4F9E-ACBD-E3750D08203D}"/>
              </a:ext>
            </a:extLst>
          </p:cNvPr>
          <p:cNvSpPr>
            <a:spLocks noGrp="1"/>
          </p:cNvSpPr>
          <p:nvPr>
            <p:ph type="sldNum" idx="12"/>
          </p:nvPr>
        </p:nvSpPr>
        <p:spPr/>
        <p:txBody>
          <a:bodyPr/>
          <a:lstStyle/>
          <a:p>
            <a:fld id="{00000000-1234-1234-1234-123412341234}" type="slidenum">
              <a:rPr lang="pt-PT" smtClean="0"/>
              <a:pPr/>
              <a:t>29</a:t>
            </a:fld>
            <a:endParaRPr lang="pt-PT"/>
          </a:p>
        </p:txBody>
      </p:sp>
      <p:pic>
        <p:nvPicPr>
          <p:cNvPr id="5" name="Imagem 4">
            <a:extLst>
              <a:ext uri="{FF2B5EF4-FFF2-40B4-BE49-F238E27FC236}">
                <a16:creationId xmlns:a16="http://schemas.microsoft.com/office/drawing/2014/main" xmlns="" id="{B85361D0-831D-4E7C-953B-20DF4AC10E70}"/>
              </a:ext>
            </a:extLst>
          </p:cNvPr>
          <p:cNvPicPr>
            <a:picLocks noChangeAspect="1"/>
          </p:cNvPicPr>
          <p:nvPr/>
        </p:nvPicPr>
        <p:blipFill rotWithShape="1">
          <a:blip r:embed="rId3"/>
          <a:stretch/>
        </p:blipFill>
        <p:spPr>
          <a:xfrm>
            <a:off x="2227917" y="2571753"/>
            <a:ext cx="3457273" cy="24619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1831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68A044C-7B3B-4191-92F5-261AC09472B3}"/>
              </a:ext>
            </a:extLst>
          </p:cNvPr>
          <p:cNvSpPr>
            <a:spLocks noGrp="1"/>
          </p:cNvSpPr>
          <p:nvPr>
            <p:ph type="title"/>
          </p:nvPr>
        </p:nvSpPr>
        <p:spPr/>
        <p:txBody>
          <a:bodyPr/>
          <a:lstStyle/>
          <a:p>
            <a:r>
              <a:rPr lang="pt-PT" dirty="0"/>
              <a:t>Contexto</a:t>
            </a:r>
          </a:p>
        </p:txBody>
      </p:sp>
      <p:sp>
        <p:nvSpPr>
          <p:cNvPr id="15" name="Marcador de Posição do Texto 6">
            <a:extLst>
              <a:ext uri="{FF2B5EF4-FFF2-40B4-BE49-F238E27FC236}">
                <a16:creationId xmlns:a16="http://schemas.microsoft.com/office/drawing/2014/main" xmlns="" id="{E1DCFE06-7998-4402-8FA5-7241EC4247FF}"/>
              </a:ext>
            </a:extLst>
          </p:cNvPr>
          <p:cNvSpPr>
            <a:spLocks noGrp="1"/>
          </p:cNvSpPr>
          <p:nvPr>
            <p:ph type="body" idx="1"/>
          </p:nvPr>
        </p:nvSpPr>
        <p:spPr/>
        <p:txBody>
          <a:bodyPr/>
          <a:lstStyle/>
          <a:p>
            <a:r>
              <a:rPr lang="pt-PT" sz="1800" dirty="0"/>
              <a:t>Computação na </a:t>
            </a:r>
            <a:r>
              <a:rPr lang="pt-PT" sz="1800" dirty="0" err="1"/>
              <a:t>Cloud</a:t>
            </a:r>
            <a:endParaRPr lang="pt-PT" sz="1800" dirty="0"/>
          </a:p>
          <a:p>
            <a:r>
              <a:rPr lang="pt-PT" sz="1800" dirty="0"/>
              <a:t>Maior número de clientes das aplicações</a:t>
            </a:r>
          </a:p>
          <a:p>
            <a:pPr lvl="1"/>
            <a:r>
              <a:rPr lang="pt-PT" sz="1800" dirty="0"/>
              <a:t>Maior latência em operações na cloud</a:t>
            </a:r>
          </a:p>
          <a:p>
            <a:pPr lvl="1"/>
            <a:r>
              <a:rPr lang="pt-PT" sz="1800" dirty="0"/>
              <a:t>Grande quantidade de dados gerada</a:t>
            </a:r>
          </a:p>
        </p:txBody>
      </p:sp>
      <p:sp>
        <p:nvSpPr>
          <p:cNvPr id="4" name="Marcador de Posição do Número do Diapositivo 3">
            <a:extLst>
              <a:ext uri="{FF2B5EF4-FFF2-40B4-BE49-F238E27FC236}">
                <a16:creationId xmlns:a16="http://schemas.microsoft.com/office/drawing/2014/main" xmlns="" id="{A0488651-A103-41E4-A753-1BA1600EF54E}"/>
              </a:ext>
            </a:extLst>
          </p:cNvPr>
          <p:cNvSpPr>
            <a:spLocks noGrp="1"/>
          </p:cNvSpPr>
          <p:nvPr>
            <p:ph type="sldNum" idx="12"/>
          </p:nvPr>
        </p:nvSpPr>
        <p:spPr/>
        <p:txBody>
          <a:bodyPr/>
          <a:lstStyle/>
          <a:p>
            <a:fld id="{00000000-1234-1234-1234-123412341234}" type="slidenum">
              <a:rPr lang="pt-PT" smtClean="0"/>
              <a:pPr/>
              <a:t>3</a:t>
            </a:fld>
            <a:endParaRPr lang="pt-PT"/>
          </a:p>
        </p:txBody>
      </p:sp>
      <p:pic>
        <p:nvPicPr>
          <p:cNvPr id="5" name="Imagem 4">
            <a:extLst>
              <a:ext uri="{FF2B5EF4-FFF2-40B4-BE49-F238E27FC236}">
                <a16:creationId xmlns:a16="http://schemas.microsoft.com/office/drawing/2014/main" xmlns="" id="{CE63F30E-BA51-45D0-816C-E6FF91482DE9}"/>
              </a:ext>
            </a:extLst>
          </p:cNvPr>
          <p:cNvPicPr>
            <a:picLocks noChangeAspect="1"/>
          </p:cNvPicPr>
          <p:nvPr/>
        </p:nvPicPr>
        <p:blipFill>
          <a:blip r:embed="rId3"/>
          <a:stretch>
            <a:fillRect/>
          </a:stretch>
        </p:blipFill>
        <p:spPr>
          <a:xfrm>
            <a:off x="5875410" y="3284843"/>
            <a:ext cx="417095" cy="783323"/>
          </a:xfrm>
          <a:prstGeom prst="rect">
            <a:avLst/>
          </a:prstGeom>
        </p:spPr>
      </p:pic>
      <p:pic>
        <p:nvPicPr>
          <p:cNvPr id="19" name="Imagem 18">
            <a:extLst>
              <a:ext uri="{FF2B5EF4-FFF2-40B4-BE49-F238E27FC236}">
                <a16:creationId xmlns:a16="http://schemas.microsoft.com/office/drawing/2014/main" xmlns="" id="{AE8227F8-1351-4736-BFC2-BDE09A215045}"/>
              </a:ext>
            </a:extLst>
          </p:cNvPr>
          <p:cNvPicPr>
            <a:picLocks noChangeAspect="1"/>
          </p:cNvPicPr>
          <p:nvPr/>
        </p:nvPicPr>
        <p:blipFill>
          <a:blip r:embed="rId3"/>
          <a:stretch>
            <a:fillRect/>
          </a:stretch>
        </p:blipFill>
        <p:spPr>
          <a:xfrm>
            <a:off x="6635417" y="4275073"/>
            <a:ext cx="417095" cy="783323"/>
          </a:xfrm>
          <a:prstGeom prst="rect">
            <a:avLst/>
          </a:prstGeom>
        </p:spPr>
      </p:pic>
      <p:pic>
        <p:nvPicPr>
          <p:cNvPr id="20" name="Imagem 19">
            <a:extLst>
              <a:ext uri="{FF2B5EF4-FFF2-40B4-BE49-F238E27FC236}">
                <a16:creationId xmlns:a16="http://schemas.microsoft.com/office/drawing/2014/main" xmlns="" id="{148513E4-346E-4767-AB87-97EF17618768}"/>
              </a:ext>
            </a:extLst>
          </p:cNvPr>
          <p:cNvPicPr>
            <a:picLocks noChangeAspect="1"/>
          </p:cNvPicPr>
          <p:nvPr/>
        </p:nvPicPr>
        <p:blipFill>
          <a:blip r:embed="rId3"/>
          <a:stretch>
            <a:fillRect/>
          </a:stretch>
        </p:blipFill>
        <p:spPr>
          <a:xfrm>
            <a:off x="7041510" y="3440542"/>
            <a:ext cx="417095" cy="783323"/>
          </a:xfrm>
          <a:prstGeom prst="rect">
            <a:avLst/>
          </a:prstGeom>
        </p:spPr>
      </p:pic>
      <p:pic>
        <p:nvPicPr>
          <p:cNvPr id="21" name="Imagem 20">
            <a:extLst>
              <a:ext uri="{FF2B5EF4-FFF2-40B4-BE49-F238E27FC236}">
                <a16:creationId xmlns:a16="http://schemas.microsoft.com/office/drawing/2014/main" xmlns="" id="{465BFE1B-BB97-400E-BE11-5AA3354AD5FC}"/>
              </a:ext>
            </a:extLst>
          </p:cNvPr>
          <p:cNvPicPr>
            <a:picLocks noChangeAspect="1"/>
          </p:cNvPicPr>
          <p:nvPr/>
        </p:nvPicPr>
        <p:blipFill>
          <a:blip r:embed="rId3"/>
          <a:stretch>
            <a:fillRect/>
          </a:stretch>
        </p:blipFill>
        <p:spPr>
          <a:xfrm>
            <a:off x="6822574" y="2405366"/>
            <a:ext cx="417095" cy="783323"/>
          </a:xfrm>
          <a:prstGeom prst="rect">
            <a:avLst/>
          </a:prstGeom>
        </p:spPr>
      </p:pic>
      <p:pic>
        <p:nvPicPr>
          <p:cNvPr id="8" name="Imagem 7">
            <a:extLst>
              <a:ext uri="{FF2B5EF4-FFF2-40B4-BE49-F238E27FC236}">
                <a16:creationId xmlns:a16="http://schemas.microsoft.com/office/drawing/2014/main" xmlns="" id="{7A8C9AF1-126C-45F1-8DB3-16B304E96905}"/>
              </a:ext>
            </a:extLst>
          </p:cNvPr>
          <p:cNvPicPr>
            <a:picLocks noChangeAspect="1"/>
          </p:cNvPicPr>
          <p:nvPr/>
        </p:nvPicPr>
        <p:blipFill>
          <a:blip r:embed="rId4"/>
          <a:stretch>
            <a:fillRect/>
          </a:stretch>
        </p:blipFill>
        <p:spPr>
          <a:xfrm>
            <a:off x="2346197" y="3157090"/>
            <a:ext cx="2048004" cy="1614997"/>
          </a:xfrm>
          <a:prstGeom prst="rect">
            <a:avLst/>
          </a:prstGeom>
          <a:effectLst>
            <a:outerShdw blurRad="50800" dist="38100" dir="2700000" algn="tl" rotWithShape="0">
              <a:prstClr val="black">
                <a:alpha val="40000"/>
              </a:prstClr>
            </a:outerShdw>
          </a:effectLst>
        </p:spPr>
      </p:pic>
      <p:pic>
        <p:nvPicPr>
          <p:cNvPr id="10" name="Imagem 9">
            <a:extLst>
              <a:ext uri="{FF2B5EF4-FFF2-40B4-BE49-F238E27FC236}">
                <a16:creationId xmlns:a16="http://schemas.microsoft.com/office/drawing/2014/main" xmlns="" id="{1453F936-23A6-4A10-9310-E1FCC3FFCC49}"/>
              </a:ext>
            </a:extLst>
          </p:cNvPr>
          <p:cNvPicPr>
            <a:picLocks noChangeAspect="1"/>
          </p:cNvPicPr>
          <p:nvPr/>
        </p:nvPicPr>
        <p:blipFill>
          <a:blip r:embed="rId5"/>
          <a:stretch>
            <a:fillRect/>
          </a:stretch>
        </p:blipFill>
        <p:spPr>
          <a:xfrm rot="15185545">
            <a:off x="5327019" y="3568871"/>
            <a:ext cx="422916" cy="383924"/>
          </a:xfrm>
          <a:prstGeom prst="rect">
            <a:avLst/>
          </a:prstGeom>
          <a:effectLst>
            <a:outerShdw blurRad="50800" dist="38100" dir="2700000" algn="tl" rotWithShape="0">
              <a:prstClr val="black">
                <a:alpha val="40000"/>
              </a:prstClr>
            </a:outerShdw>
          </a:effectLst>
        </p:spPr>
      </p:pic>
      <p:pic>
        <p:nvPicPr>
          <p:cNvPr id="22" name="Imagem 21">
            <a:extLst>
              <a:ext uri="{FF2B5EF4-FFF2-40B4-BE49-F238E27FC236}">
                <a16:creationId xmlns:a16="http://schemas.microsoft.com/office/drawing/2014/main" xmlns="" id="{E45BA2FD-058F-4D33-8203-F9818D04209D}"/>
              </a:ext>
            </a:extLst>
          </p:cNvPr>
          <p:cNvPicPr>
            <a:picLocks noChangeAspect="1"/>
          </p:cNvPicPr>
          <p:nvPr/>
        </p:nvPicPr>
        <p:blipFill>
          <a:blip r:embed="rId5"/>
          <a:stretch>
            <a:fillRect/>
          </a:stretch>
        </p:blipFill>
        <p:spPr>
          <a:xfrm rot="14901125">
            <a:off x="6287283" y="2692983"/>
            <a:ext cx="422916" cy="383924"/>
          </a:xfrm>
          <a:prstGeom prst="rect">
            <a:avLst/>
          </a:prstGeom>
          <a:effectLst>
            <a:outerShdw blurRad="50800" dist="38100" dir="2700000" algn="tl" rotWithShape="0">
              <a:prstClr val="black">
                <a:alpha val="40000"/>
              </a:prstClr>
            </a:outerShdw>
          </a:effectLst>
        </p:spPr>
      </p:pic>
      <p:pic>
        <p:nvPicPr>
          <p:cNvPr id="23" name="Imagem 22">
            <a:extLst>
              <a:ext uri="{FF2B5EF4-FFF2-40B4-BE49-F238E27FC236}">
                <a16:creationId xmlns:a16="http://schemas.microsoft.com/office/drawing/2014/main" xmlns="" id="{9767B889-2778-42F7-920B-73CD733CAEF6}"/>
              </a:ext>
            </a:extLst>
          </p:cNvPr>
          <p:cNvPicPr>
            <a:picLocks noChangeAspect="1"/>
          </p:cNvPicPr>
          <p:nvPr/>
        </p:nvPicPr>
        <p:blipFill>
          <a:blip r:embed="rId5"/>
          <a:stretch>
            <a:fillRect/>
          </a:stretch>
        </p:blipFill>
        <p:spPr>
          <a:xfrm rot="15463171">
            <a:off x="6495289" y="3660337"/>
            <a:ext cx="422916" cy="3839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1775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1AF4AA-6FF8-440B-A2EB-60E60C946AD3}"/>
              </a:ext>
            </a:extLst>
          </p:cNvPr>
          <p:cNvSpPr>
            <a:spLocks noGrp="1"/>
          </p:cNvSpPr>
          <p:nvPr>
            <p:ph type="title"/>
          </p:nvPr>
        </p:nvSpPr>
        <p:spPr/>
        <p:txBody>
          <a:bodyPr/>
          <a:lstStyle/>
          <a:p>
            <a:r>
              <a:rPr lang="pt-PT" dirty="0"/>
              <a:t>Teste de carga: catálogo dos produtos</a:t>
            </a:r>
          </a:p>
        </p:txBody>
      </p:sp>
      <p:sp>
        <p:nvSpPr>
          <p:cNvPr id="3" name="Marcador de Posição do Texto 2">
            <a:extLst>
              <a:ext uri="{FF2B5EF4-FFF2-40B4-BE49-F238E27FC236}">
                <a16:creationId xmlns:a16="http://schemas.microsoft.com/office/drawing/2014/main" xmlns="" id="{30A0013E-7B73-461D-AB59-8E14C95E845E}"/>
              </a:ext>
            </a:extLst>
          </p:cNvPr>
          <p:cNvSpPr>
            <a:spLocks noGrp="1"/>
          </p:cNvSpPr>
          <p:nvPr>
            <p:ph type="body" idx="1"/>
          </p:nvPr>
        </p:nvSpPr>
        <p:spPr/>
        <p:txBody>
          <a:bodyPr/>
          <a:lstStyle/>
          <a:p>
            <a:pPr marL="76199" indent="0">
              <a:buNone/>
            </a:pPr>
            <a:r>
              <a:rPr lang="pt-PT" sz="1800" dirty="0">
                <a:effectLst>
                  <a:outerShdw blurRad="38100" dist="38100" dir="2700000" algn="tl">
                    <a:srgbClr val="000000">
                      <a:alpha val="43137"/>
                    </a:srgbClr>
                  </a:outerShdw>
                </a:effectLst>
              </a:rPr>
              <a:t>Replicação na cloud e edge</a:t>
            </a:r>
          </a:p>
          <a:p>
            <a:r>
              <a:rPr lang="pt-PT" sz="1800" dirty="0"/>
              <a:t>Regras de replicação (</a:t>
            </a:r>
            <a:r>
              <a:rPr lang="pt-PT" sz="1800" dirty="0" err="1"/>
              <a:t>Frontend</a:t>
            </a:r>
            <a:r>
              <a:rPr lang="pt-PT" sz="1800" dirty="0"/>
              <a:t> e Catalogue):</a:t>
            </a:r>
          </a:p>
          <a:p>
            <a:pPr lvl="1"/>
            <a:r>
              <a:rPr lang="en-US" sz="1800" dirty="0" err="1"/>
              <a:t>TransmittedBytes</a:t>
            </a:r>
            <a:r>
              <a:rPr lang="en-US" sz="1800" dirty="0"/>
              <a:t>/s ≥ 2.5MB/s ⇒ Replicate</a:t>
            </a:r>
          </a:p>
          <a:p>
            <a:pPr lvl="1"/>
            <a:r>
              <a:rPr lang="pt-PT" sz="1800" dirty="0"/>
              <a:t>2 iterações consecutivas</a:t>
            </a:r>
            <a:endParaRPr lang="en-US" sz="1800" dirty="0"/>
          </a:p>
          <a:p>
            <a:r>
              <a:rPr lang="pt-PT" sz="1800" dirty="0"/>
              <a:t>Regras de remoção (</a:t>
            </a:r>
            <a:r>
              <a:rPr lang="pt-PT" sz="1800" dirty="0" err="1"/>
              <a:t>Frontend</a:t>
            </a:r>
            <a:r>
              <a:rPr lang="pt-PT" sz="1800" dirty="0"/>
              <a:t> e Catalogue):</a:t>
            </a:r>
          </a:p>
          <a:p>
            <a:pPr lvl="1"/>
            <a:r>
              <a:rPr lang="en-US" sz="1800" dirty="0" err="1"/>
              <a:t>TransmittedBytes</a:t>
            </a:r>
            <a:r>
              <a:rPr lang="en-US" sz="1800" dirty="0"/>
              <a:t>/s &lt; 0.5MB/s ⇒ Stop</a:t>
            </a:r>
            <a:endParaRPr lang="pt-PT" sz="2000" dirty="0"/>
          </a:p>
          <a:p>
            <a:pPr lvl="1"/>
            <a:r>
              <a:rPr lang="pt-PT" sz="1800" dirty="0"/>
              <a:t>3 iterações consecutivas</a:t>
            </a:r>
          </a:p>
        </p:txBody>
      </p:sp>
      <p:sp>
        <p:nvSpPr>
          <p:cNvPr id="4" name="Marcador de Posição do Número do Diapositivo 3">
            <a:extLst>
              <a:ext uri="{FF2B5EF4-FFF2-40B4-BE49-F238E27FC236}">
                <a16:creationId xmlns:a16="http://schemas.microsoft.com/office/drawing/2014/main" xmlns="" id="{13F123F9-CD06-49A6-910A-6A930DDA18AD}"/>
              </a:ext>
            </a:extLst>
          </p:cNvPr>
          <p:cNvSpPr>
            <a:spLocks noGrp="1"/>
          </p:cNvSpPr>
          <p:nvPr>
            <p:ph type="sldNum" idx="12"/>
          </p:nvPr>
        </p:nvSpPr>
        <p:spPr/>
        <p:txBody>
          <a:bodyPr/>
          <a:lstStyle/>
          <a:p>
            <a:fld id="{00000000-1234-1234-1234-123412341234}" type="slidenum">
              <a:rPr lang="pt-PT" smtClean="0"/>
              <a:pPr/>
              <a:t>30</a:t>
            </a:fld>
            <a:endParaRPr lang="pt-PT"/>
          </a:p>
        </p:txBody>
      </p:sp>
      <p:pic>
        <p:nvPicPr>
          <p:cNvPr id="8" name="Imagem 7">
            <a:extLst>
              <a:ext uri="{FF2B5EF4-FFF2-40B4-BE49-F238E27FC236}">
                <a16:creationId xmlns:a16="http://schemas.microsoft.com/office/drawing/2014/main" xmlns="" id="{3A677412-D2A3-4206-81A7-C647AB3B9B52}"/>
              </a:ext>
            </a:extLst>
          </p:cNvPr>
          <p:cNvPicPr>
            <a:picLocks noChangeAspect="1"/>
          </p:cNvPicPr>
          <p:nvPr/>
        </p:nvPicPr>
        <p:blipFill>
          <a:blip r:embed="rId3"/>
          <a:stretch>
            <a:fillRect/>
          </a:stretch>
        </p:blipFill>
        <p:spPr>
          <a:xfrm>
            <a:off x="2575013" y="4197001"/>
            <a:ext cx="2763078" cy="72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36933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4F41D0B-8A4F-4C70-B29C-93BCB2C53903}"/>
              </a:ext>
            </a:extLst>
          </p:cNvPr>
          <p:cNvSpPr>
            <a:spLocks noGrp="1"/>
          </p:cNvSpPr>
          <p:nvPr>
            <p:ph type="title"/>
          </p:nvPr>
        </p:nvSpPr>
        <p:spPr/>
        <p:txBody>
          <a:bodyPr/>
          <a:lstStyle/>
          <a:p>
            <a:r>
              <a:rPr lang="pt-PT" dirty="0"/>
              <a:t>Replicação na cloud </a:t>
            </a:r>
            <a:r>
              <a:rPr lang="pt-PT" i="1" dirty="0"/>
              <a:t>vs</a:t>
            </a:r>
            <a:r>
              <a:rPr lang="pt-PT" dirty="0"/>
              <a:t>. Replicação na cloud e edge</a:t>
            </a:r>
          </a:p>
        </p:txBody>
      </p:sp>
      <p:sp>
        <p:nvSpPr>
          <p:cNvPr id="4" name="Marcador de Posição do Número do Diapositivo 3">
            <a:extLst>
              <a:ext uri="{FF2B5EF4-FFF2-40B4-BE49-F238E27FC236}">
                <a16:creationId xmlns:a16="http://schemas.microsoft.com/office/drawing/2014/main" xmlns="" id="{07FE0434-0744-43C2-A417-AFB4453585F1}"/>
              </a:ext>
            </a:extLst>
          </p:cNvPr>
          <p:cNvSpPr>
            <a:spLocks noGrp="1"/>
          </p:cNvSpPr>
          <p:nvPr>
            <p:ph type="sldNum" idx="12"/>
          </p:nvPr>
        </p:nvSpPr>
        <p:spPr/>
        <p:txBody>
          <a:bodyPr/>
          <a:lstStyle/>
          <a:p>
            <a:fld id="{00000000-1234-1234-1234-123412341234}" type="slidenum">
              <a:rPr lang="pt-PT" smtClean="0"/>
              <a:pPr/>
              <a:t>31</a:t>
            </a:fld>
            <a:endParaRPr lang="pt-PT"/>
          </a:p>
        </p:txBody>
      </p:sp>
      <p:graphicFrame>
        <p:nvGraphicFramePr>
          <p:cNvPr id="15" name="Gráfico 14">
            <a:extLst>
              <a:ext uri="{FF2B5EF4-FFF2-40B4-BE49-F238E27FC236}">
                <a16:creationId xmlns:a16="http://schemas.microsoft.com/office/drawing/2014/main" xmlns="" id="{C35B2F73-64DE-4BD7-8A27-EDA5DF663EB2}"/>
              </a:ext>
            </a:extLst>
          </p:cNvPr>
          <p:cNvGraphicFramePr/>
          <p:nvPr>
            <p:extLst>
              <p:ext uri="{D42A27DB-BD31-4B8C-83A1-F6EECF244321}">
                <p14:modId xmlns:p14="http://schemas.microsoft.com/office/powerpoint/2010/main" val="2287210279"/>
              </p:ext>
            </p:extLst>
          </p:nvPr>
        </p:nvGraphicFramePr>
        <p:xfrm>
          <a:off x="640233" y="1499002"/>
          <a:ext cx="6979769" cy="3322801"/>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Conexão reta 16">
            <a:extLst>
              <a:ext uri="{FF2B5EF4-FFF2-40B4-BE49-F238E27FC236}">
                <a16:creationId xmlns:a16="http://schemas.microsoft.com/office/drawing/2014/main" xmlns="" id="{CFB433A5-6A5E-4EAB-A44C-F4E6433D8454}"/>
              </a:ext>
            </a:extLst>
          </p:cNvPr>
          <p:cNvCxnSpPr>
            <a:cxnSpLocks/>
          </p:cNvCxnSpPr>
          <p:nvPr/>
        </p:nvCxnSpPr>
        <p:spPr>
          <a:xfrm>
            <a:off x="1889126" y="4387851"/>
            <a:ext cx="1892300" cy="82551"/>
          </a:xfrm>
          <a:prstGeom prst="line">
            <a:avLst/>
          </a:prstGeom>
          <a:ln w="12700">
            <a:solidFill>
              <a:srgbClr val="3A81BA"/>
            </a:solidFill>
            <a:headEnd type="oval"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exão reta 18">
            <a:extLst>
              <a:ext uri="{FF2B5EF4-FFF2-40B4-BE49-F238E27FC236}">
                <a16:creationId xmlns:a16="http://schemas.microsoft.com/office/drawing/2014/main" xmlns="" id="{CCD85317-3286-4706-BF2A-A8EADADCBD52}"/>
              </a:ext>
            </a:extLst>
          </p:cNvPr>
          <p:cNvCxnSpPr>
            <a:cxnSpLocks/>
          </p:cNvCxnSpPr>
          <p:nvPr/>
        </p:nvCxnSpPr>
        <p:spPr>
          <a:xfrm>
            <a:off x="2225678" y="3267079"/>
            <a:ext cx="1882775" cy="835025"/>
          </a:xfrm>
          <a:prstGeom prst="line">
            <a:avLst/>
          </a:prstGeom>
          <a:ln w="12700">
            <a:solidFill>
              <a:srgbClr val="D89F39"/>
            </a:solidFill>
            <a:headEnd type="oval" w="med" len="med"/>
            <a:tail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xmlns="" id="{A502A8A2-9AFD-4B55-9415-871CB449FB3A}"/>
              </a:ext>
            </a:extLst>
          </p:cNvPr>
          <p:cNvSpPr txBox="1"/>
          <p:nvPr/>
        </p:nvSpPr>
        <p:spPr>
          <a:xfrm>
            <a:off x="3833482" y="2326852"/>
            <a:ext cx="549943" cy="276999"/>
          </a:xfrm>
          <a:prstGeom prst="rect">
            <a:avLst/>
          </a:prstGeom>
          <a:noFill/>
        </p:spPr>
        <p:txBody>
          <a:bodyPr wrap="square" rtlCol="0">
            <a:spAutoFit/>
          </a:bodyPr>
          <a:lstStyle/>
          <a:p>
            <a:r>
              <a:rPr lang="pt-PT" sz="1200" b="1" dirty="0">
                <a:solidFill>
                  <a:srgbClr val="57A7B5"/>
                </a:solidFill>
              </a:rPr>
              <a:t>-95%</a:t>
            </a:r>
          </a:p>
        </p:txBody>
      </p:sp>
      <p:sp>
        <p:nvSpPr>
          <p:cNvPr id="23" name="CaixaDeTexto 22">
            <a:extLst>
              <a:ext uri="{FF2B5EF4-FFF2-40B4-BE49-F238E27FC236}">
                <a16:creationId xmlns:a16="http://schemas.microsoft.com/office/drawing/2014/main" xmlns="" id="{0AE1803E-BF28-4433-AF8C-0E7E8EA702CB}"/>
              </a:ext>
            </a:extLst>
          </p:cNvPr>
          <p:cNvSpPr txBox="1"/>
          <p:nvPr/>
        </p:nvSpPr>
        <p:spPr>
          <a:xfrm>
            <a:off x="2965102" y="4223561"/>
            <a:ext cx="668687" cy="276999"/>
          </a:xfrm>
          <a:prstGeom prst="rect">
            <a:avLst/>
          </a:prstGeom>
          <a:noFill/>
        </p:spPr>
        <p:txBody>
          <a:bodyPr wrap="square" rtlCol="0">
            <a:spAutoFit/>
          </a:bodyPr>
          <a:lstStyle/>
          <a:p>
            <a:r>
              <a:rPr lang="pt-PT" sz="1200" b="1" dirty="0">
                <a:solidFill>
                  <a:srgbClr val="3A81BA"/>
                </a:solidFill>
              </a:rPr>
              <a:t>-420%</a:t>
            </a:r>
          </a:p>
        </p:txBody>
      </p:sp>
      <p:sp>
        <p:nvSpPr>
          <p:cNvPr id="24" name="CaixaDeTexto 23">
            <a:extLst>
              <a:ext uri="{FF2B5EF4-FFF2-40B4-BE49-F238E27FC236}">
                <a16:creationId xmlns:a16="http://schemas.microsoft.com/office/drawing/2014/main" xmlns="" id="{05EBE811-101E-4D9F-A658-4EF5908D88A5}"/>
              </a:ext>
            </a:extLst>
          </p:cNvPr>
          <p:cNvSpPr txBox="1"/>
          <p:nvPr/>
        </p:nvSpPr>
        <p:spPr>
          <a:xfrm>
            <a:off x="3167065" y="3885923"/>
            <a:ext cx="667443" cy="276999"/>
          </a:xfrm>
          <a:prstGeom prst="rect">
            <a:avLst/>
          </a:prstGeom>
          <a:noFill/>
        </p:spPr>
        <p:txBody>
          <a:bodyPr wrap="square" rtlCol="0">
            <a:spAutoFit/>
          </a:bodyPr>
          <a:lstStyle/>
          <a:p>
            <a:r>
              <a:rPr lang="pt-PT" sz="1200" b="1" dirty="0">
                <a:solidFill>
                  <a:srgbClr val="8BAB42"/>
                </a:solidFill>
                <a:effectLst>
                  <a:outerShdw blurRad="38100" dist="38100" dir="2700000" algn="tl">
                    <a:srgbClr val="000000">
                      <a:alpha val="43137"/>
                    </a:srgbClr>
                  </a:outerShdw>
                </a:effectLst>
              </a:rPr>
              <a:t>-</a:t>
            </a:r>
            <a:r>
              <a:rPr lang="pt-PT" sz="1200" b="1" dirty="0">
                <a:solidFill>
                  <a:srgbClr val="8BAB42"/>
                </a:solidFill>
              </a:rPr>
              <a:t>158%</a:t>
            </a:r>
          </a:p>
        </p:txBody>
      </p:sp>
      <p:sp>
        <p:nvSpPr>
          <p:cNvPr id="25" name="CaixaDeTexto 24">
            <a:extLst>
              <a:ext uri="{FF2B5EF4-FFF2-40B4-BE49-F238E27FC236}">
                <a16:creationId xmlns:a16="http://schemas.microsoft.com/office/drawing/2014/main" xmlns="" id="{FB1F0C30-F1E3-489D-9E19-F6D437A0D841}"/>
              </a:ext>
            </a:extLst>
          </p:cNvPr>
          <p:cNvSpPr txBox="1"/>
          <p:nvPr/>
        </p:nvSpPr>
        <p:spPr>
          <a:xfrm>
            <a:off x="3205481" y="3527037"/>
            <a:ext cx="631491" cy="276999"/>
          </a:xfrm>
          <a:prstGeom prst="rect">
            <a:avLst/>
          </a:prstGeom>
          <a:noFill/>
        </p:spPr>
        <p:txBody>
          <a:bodyPr wrap="square" rtlCol="0">
            <a:spAutoFit/>
          </a:bodyPr>
          <a:lstStyle/>
          <a:p>
            <a:r>
              <a:rPr lang="pt-PT" sz="1200" b="1" dirty="0">
                <a:solidFill>
                  <a:srgbClr val="D89F39"/>
                </a:solidFill>
              </a:rPr>
              <a:t>-210%</a:t>
            </a:r>
          </a:p>
        </p:txBody>
      </p:sp>
      <p:sp>
        <p:nvSpPr>
          <p:cNvPr id="11" name="CaixaDeTexto 10">
            <a:extLst>
              <a:ext uri="{FF2B5EF4-FFF2-40B4-BE49-F238E27FC236}">
                <a16:creationId xmlns:a16="http://schemas.microsoft.com/office/drawing/2014/main" xmlns="" id="{98B2BA93-D993-42A1-A232-9472E5252DD5}"/>
              </a:ext>
            </a:extLst>
          </p:cNvPr>
          <p:cNvSpPr txBox="1"/>
          <p:nvPr/>
        </p:nvSpPr>
        <p:spPr>
          <a:xfrm>
            <a:off x="3430656" y="4729118"/>
            <a:ext cx="1603025" cy="369332"/>
          </a:xfrm>
          <a:prstGeom prst="rect">
            <a:avLst/>
          </a:prstGeom>
          <a:noFill/>
        </p:spPr>
        <p:txBody>
          <a:bodyPr wrap="square" rtlCol="0">
            <a:spAutoFit/>
          </a:bodyPr>
          <a:lstStyle/>
          <a:p>
            <a:pPr algn="ctr"/>
            <a:r>
              <a:rPr lang="pt-PT" sz="900" dirty="0" err="1">
                <a:solidFill>
                  <a:srgbClr val="003B55"/>
                </a:solidFill>
                <a:latin typeface="Titillium Web Light" panose="020B0604020202020204" charset="0"/>
              </a:rPr>
              <a:t>Frontend</a:t>
            </a:r>
            <a:r>
              <a:rPr lang="pt-PT" sz="900" dirty="0">
                <a:solidFill>
                  <a:srgbClr val="003B55"/>
                </a:solidFill>
                <a:latin typeface="Titillium Web Light" panose="020B0604020202020204" charset="0"/>
              </a:rPr>
              <a:t>: 5 réplicas</a:t>
            </a:r>
          </a:p>
          <a:p>
            <a:pPr algn="ctr"/>
            <a:r>
              <a:rPr lang="pt-PT" sz="900" dirty="0">
                <a:solidFill>
                  <a:srgbClr val="003B55"/>
                </a:solidFill>
                <a:latin typeface="Titillium Web Light" panose="020B0604020202020204" charset="0"/>
              </a:rPr>
              <a:t>Catalogue: 6 réplicas</a:t>
            </a:r>
          </a:p>
        </p:txBody>
      </p:sp>
      <p:sp>
        <p:nvSpPr>
          <p:cNvPr id="12" name="CaixaDeTexto 11">
            <a:extLst>
              <a:ext uri="{FF2B5EF4-FFF2-40B4-BE49-F238E27FC236}">
                <a16:creationId xmlns:a16="http://schemas.microsoft.com/office/drawing/2014/main" xmlns="" id="{799E56A5-B89C-4FD4-8EF0-F153E7ED3EDD}"/>
              </a:ext>
            </a:extLst>
          </p:cNvPr>
          <p:cNvSpPr txBox="1"/>
          <p:nvPr/>
        </p:nvSpPr>
        <p:spPr>
          <a:xfrm>
            <a:off x="1576460" y="4729118"/>
            <a:ext cx="1603025" cy="369332"/>
          </a:xfrm>
          <a:prstGeom prst="rect">
            <a:avLst/>
          </a:prstGeom>
          <a:noFill/>
        </p:spPr>
        <p:txBody>
          <a:bodyPr wrap="square" rtlCol="0">
            <a:spAutoFit/>
          </a:bodyPr>
          <a:lstStyle/>
          <a:p>
            <a:pPr algn="ctr"/>
            <a:r>
              <a:rPr lang="pt-PT" sz="900" dirty="0" err="1">
                <a:solidFill>
                  <a:srgbClr val="003B55"/>
                </a:solidFill>
                <a:latin typeface="Titillium Web Light" panose="020B0604020202020204" charset="0"/>
              </a:rPr>
              <a:t>Frontend</a:t>
            </a:r>
            <a:r>
              <a:rPr lang="pt-PT" sz="900" dirty="0">
                <a:solidFill>
                  <a:srgbClr val="003B55"/>
                </a:solidFill>
                <a:latin typeface="Titillium Web Light" panose="020B0604020202020204" charset="0"/>
              </a:rPr>
              <a:t>: 5 réplicas</a:t>
            </a:r>
          </a:p>
          <a:p>
            <a:pPr algn="ctr"/>
            <a:r>
              <a:rPr lang="pt-PT" sz="900" dirty="0">
                <a:solidFill>
                  <a:srgbClr val="003B55"/>
                </a:solidFill>
                <a:latin typeface="Titillium Web Light" panose="020B0604020202020204" charset="0"/>
              </a:rPr>
              <a:t>Catalogue: 5 réplicas</a:t>
            </a:r>
          </a:p>
        </p:txBody>
      </p:sp>
      <p:sp>
        <p:nvSpPr>
          <p:cNvPr id="3" name="CaixaDeTexto 2">
            <a:extLst>
              <a:ext uri="{FF2B5EF4-FFF2-40B4-BE49-F238E27FC236}">
                <a16:creationId xmlns:a16="http://schemas.microsoft.com/office/drawing/2014/main" xmlns="" id="{F6B9079F-A35A-404F-99E6-71183D90AD0B}"/>
              </a:ext>
            </a:extLst>
          </p:cNvPr>
          <p:cNvSpPr txBox="1"/>
          <p:nvPr/>
        </p:nvSpPr>
        <p:spPr>
          <a:xfrm>
            <a:off x="5554033" y="4298321"/>
            <a:ext cx="1863402" cy="261610"/>
          </a:xfrm>
          <a:prstGeom prst="rect">
            <a:avLst/>
          </a:prstGeom>
          <a:noFill/>
        </p:spPr>
        <p:txBody>
          <a:bodyPr wrap="square" rtlCol="0">
            <a:spAutoFit/>
          </a:bodyPr>
          <a:lstStyle/>
          <a:p>
            <a:r>
              <a:rPr lang="pt-PT" sz="1100" dirty="0">
                <a:solidFill>
                  <a:srgbClr val="003B55"/>
                </a:solidFill>
                <a:latin typeface="Titillium Web Light" panose="020B0604020202020204" charset="0"/>
              </a:rPr>
              <a:t>* Apenas clientes de Londres</a:t>
            </a:r>
          </a:p>
        </p:txBody>
      </p:sp>
    </p:spTree>
    <p:extLst>
      <p:ext uri="{BB962C8B-B14F-4D97-AF65-F5344CB8AC3E}">
        <p14:creationId xmlns:p14="http://schemas.microsoft.com/office/powerpoint/2010/main" val="3455209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67BD835-36F6-4F9E-BF2F-1FB795B7DE05}"/>
              </a:ext>
            </a:extLst>
          </p:cNvPr>
          <p:cNvSpPr>
            <a:spLocks noGrp="1"/>
          </p:cNvSpPr>
          <p:nvPr>
            <p:ph type="title"/>
          </p:nvPr>
        </p:nvSpPr>
        <p:spPr/>
        <p:txBody>
          <a:bodyPr/>
          <a:lstStyle/>
          <a:p>
            <a:r>
              <a:rPr lang="pt-PT" dirty="0"/>
              <a:t>Localização das réplicas</a:t>
            </a:r>
          </a:p>
        </p:txBody>
      </p:sp>
      <p:sp>
        <p:nvSpPr>
          <p:cNvPr id="3" name="Marcador de Posição do Texto 2">
            <a:extLst>
              <a:ext uri="{FF2B5EF4-FFF2-40B4-BE49-F238E27FC236}">
                <a16:creationId xmlns:a16="http://schemas.microsoft.com/office/drawing/2014/main" xmlns="" id="{73793750-E124-4456-890E-8050751E1025}"/>
              </a:ext>
            </a:extLst>
          </p:cNvPr>
          <p:cNvSpPr>
            <a:spLocks noGrp="1"/>
          </p:cNvSpPr>
          <p:nvPr>
            <p:ph type="body" idx="1"/>
          </p:nvPr>
        </p:nvSpPr>
        <p:spPr/>
        <p:txBody>
          <a:bodyPr/>
          <a:lstStyle/>
          <a:p>
            <a:r>
              <a:rPr lang="pt-PT" sz="1800" dirty="0" err="1"/>
              <a:t>Frontend</a:t>
            </a:r>
            <a:r>
              <a:rPr lang="pt-PT" sz="1800" dirty="0"/>
              <a:t>: 5 réplicas</a:t>
            </a:r>
          </a:p>
          <a:p>
            <a:r>
              <a:rPr lang="pt-PT" sz="1800" dirty="0"/>
              <a:t>Catalogue: 6 réplicas</a:t>
            </a:r>
          </a:p>
        </p:txBody>
      </p:sp>
      <p:sp>
        <p:nvSpPr>
          <p:cNvPr id="4" name="Marcador de Posição do Número do Diapositivo 3">
            <a:extLst>
              <a:ext uri="{FF2B5EF4-FFF2-40B4-BE49-F238E27FC236}">
                <a16:creationId xmlns:a16="http://schemas.microsoft.com/office/drawing/2014/main" xmlns="" id="{43914DE2-4D2A-4E9D-88A1-ABE0CB25423B}"/>
              </a:ext>
            </a:extLst>
          </p:cNvPr>
          <p:cNvSpPr>
            <a:spLocks noGrp="1"/>
          </p:cNvSpPr>
          <p:nvPr>
            <p:ph type="sldNum" idx="12"/>
          </p:nvPr>
        </p:nvSpPr>
        <p:spPr/>
        <p:txBody>
          <a:bodyPr/>
          <a:lstStyle/>
          <a:p>
            <a:fld id="{00000000-1234-1234-1234-123412341234}" type="slidenum">
              <a:rPr lang="pt-PT" smtClean="0"/>
              <a:pPr/>
              <a:t>32</a:t>
            </a:fld>
            <a:endParaRPr lang="pt-PT"/>
          </a:p>
        </p:txBody>
      </p:sp>
      <p:pic>
        <p:nvPicPr>
          <p:cNvPr id="6" name="Imagem 5">
            <a:extLst>
              <a:ext uri="{FF2B5EF4-FFF2-40B4-BE49-F238E27FC236}">
                <a16:creationId xmlns:a16="http://schemas.microsoft.com/office/drawing/2014/main" xmlns="" id="{0D260395-47C7-4735-B8B6-20AA48833C21}"/>
              </a:ext>
            </a:extLst>
          </p:cNvPr>
          <p:cNvPicPr>
            <a:picLocks noChangeAspect="1"/>
          </p:cNvPicPr>
          <p:nvPr/>
        </p:nvPicPr>
        <p:blipFill>
          <a:blip r:embed="rId3"/>
          <a:stretch>
            <a:fillRect/>
          </a:stretch>
        </p:blipFill>
        <p:spPr>
          <a:xfrm>
            <a:off x="1434718" y="2571750"/>
            <a:ext cx="5043668" cy="2345251"/>
          </a:xfrm>
          <a:prstGeom prst="rect">
            <a:avLst/>
          </a:prstGeom>
        </p:spPr>
      </p:pic>
    </p:spTree>
    <p:extLst>
      <p:ext uri="{BB962C8B-B14F-4D97-AF65-F5344CB8AC3E}">
        <p14:creationId xmlns:p14="http://schemas.microsoft.com/office/powerpoint/2010/main" val="1625255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770715-AB02-4DD2-B698-F65950674C9F}"/>
              </a:ext>
            </a:extLst>
          </p:cNvPr>
          <p:cNvSpPr>
            <a:spLocks noGrp="1"/>
          </p:cNvSpPr>
          <p:nvPr>
            <p:ph type="title"/>
          </p:nvPr>
        </p:nvSpPr>
        <p:spPr/>
        <p:txBody>
          <a:bodyPr/>
          <a:lstStyle/>
          <a:p>
            <a:r>
              <a:rPr lang="pt-PT" dirty="0"/>
              <a:t>Custos de replicação dos micro-serviços</a:t>
            </a:r>
          </a:p>
        </p:txBody>
      </p:sp>
      <p:sp>
        <p:nvSpPr>
          <p:cNvPr id="4" name="Marcador de Posição do Número do Diapositivo 3">
            <a:extLst>
              <a:ext uri="{FF2B5EF4-FFF2-40B4-BE49-F238E27FC236}">
                <a16:creationId xmlns:a16="http://schemas.microsoft.com/office/drawing/2014/main" xmlns="" id="{3F845B78-0EC8-4FBF-8726-1D67F30CB6BF}"/>
              </a:ext>
            </a:extLst>
          </p:cNvPr>
          <p:cNvSpPr>
            <a:spLocks noGrp="1"/>
          </p:cNvSpPr>
          <p:nvPr>
            <p:ph type="sldNum" idx="12"/>
          </p:nvPr>
        </p:nvSpPr>
        <p:spPr/>
        <p:txBody>
          <a:bodyPr/>
          <a:lstStyle/>
          <a:p>
            <a:fld id="{00000000-1234-1234-1234-123412341234}" type="slidenum">
              <a:rPr lang="pt-PT" smtClean="0"/>
              <a:pPr/>
              <a:t>33</a:t>
            </a:fld>
            <a:endParaRPr lang="pt-PT"/>
          </a:p>
        </p:txBody>
      </p:sp>
      <p:graphicFrame>
        <p:nvGraphicFramePr>
          <p:cNvPr id="5" name="Tabela 4">
            <a:extLst>
              <a:ext uri="{FF2B5EF4-FFF2-40B4-BE49-F238E27FC236}">
                <a16:creationId xmlns:a16="http://schemas.microsoft.com/office/drawing/2014/main" xmlns="" id="{78AF11C6-1479-4AEE-8586-300A60C6B52B}"/>
              </a:ext>
            </a:extLst>
          </p:cNvPr>
          <p:cNvGraphicFramePr>
            <a:graphicFrameLocks noGrp="1"/>
          </p:cNvGraphicFramePr>
          <p:nvPr>
            <p:extLst>
              <p:ext uri="{D42A27DB-BD31-4B8C-83A1-F6EECF244321}">
                <p14:modId xmlns:p14="http://schemas.microsoft.com/office/powerpoint/2010/main" val="1981561170"/>
              </p:ext>
            </p:extLst>
          </p:nvPr>
        </p:nvGraphicFramePr>
        <p:xfrm>
          <a:off x="741819" y="2038232"/>
          <a:ext cx="6429465" cy="2146868"/>
        </p:xfrm>
        <a:graphic>
          <a:graphicData uri="http://schemas.openxmlformats.org/drawingml/2006/table">
            <a:tbl>
              <a:tblPr firstRow="1" bandRow="1">
                <a:tableStyleId>{D27102A9-8310-4765-A935-A1911B00CA55}</a:tableStyleId>
              </a:tblPr>
              <a:tblGrid>
                <a:gridCol w="1216225">
                  <a:extLst>
                    <a:ext uri="{9D8B030D-6E8A-4147-A177-3AD203B41FA5}">
                      <a16:colId xmlns:a16="http://schemas.microsoft.com/office/drawing/2014/main" xmlns="" val="3404874047"/>
                    </a:ext>
                  </a:extLst>
                </a:gridCol>
                <a:gridCol w="1121749">
                  <a:extLst>
                    <a:ext uri="{9D8B030D-6E8A-4147-A177-3AD203B41FA5}">
                      <a16:colId xmlns:a16="http://schemas.microsoft.com/office/drawing/2014/main" xmlns="" val="3939154536"/>
                    </a:ext>
                  </a:extLst>
                </a:gridCol>
                <a:gridCol w="954087">
                  <a:extLst>
                    <a:ext uri="{9D8B030D-6E8A-4147-A177-3AD203B41FA5}">
                      <a16:colId xmlns:a16="http://schemas.microsoft.com/office/drawing/2014/main" xmlns="" val="104360216"/>
                    </a:ext>
                  </a:extLst>
                </a:gridCol>
                <a:gridCol w="1268091">
                  <a:extLst>
                    <a:ext uri="{9D8B030D-6E8A-4147-A177-3AD203B41FA5}">
                      <a16:colId xmlns:a16="http://schemas.microsoft.com/office/drawing/2014/main" xmlns="" val="3017101047"/>
                    </a:ext>
                  </a:extLst>
                </a:gridCol>
                <a:gridCol w="1094667">
                  <a:extLst>
                    <a:ext uri="{9D8B030D-6E8A-4147-A177-3AD203B41FA5}">
                      <a16:colId xmlns:a16="http://schemas.microsoft.com/office/drawing/2014/main" xmlns="" val="241654154"/>
                    </a:ext>
                  </a:extLst>
                </a:gridCol>
                <a:gridCol w="774646">
                  <a:extLst>
                    <a:ext uri="{9D8B030D-6E8A-4147-A177-3AD203B41FA5}">
                      <a16:colId xmlns:a16="http://schemas.microsoft.com/office/drawing/2014/main" xmlns="" val="997182453"/>
                    </a:ext>
                  </a:extLst>
                </a:gridCol>
              </a:tblGrid>
              <a:tr h="625787">
                <a:tc>
                  <a:txBody>
                    <a:bodyPr/>
                    <a:lstStyle/>
                    <a:p>
                      <a:pPr algn="ctr"/>
                      <a:r>
                        <a:rPr lang="pt-PT" sz="1400" dirty="0">
                          <a:solidFill>
                            <a:srgbClr val="003B55"/>
                          </a:solidFill>
                          <a:latin typeface="Titillium Web Light" panose="020B0604020202020204" charset="0"/>
                        </a:rPr>
                        <a:t>Micro-serviço</a:t>
                      </a:r>
                    </a:p>
                  </a:txBody>
                  <a:tcPr anchor="ctr"/>
                </a:tc>
                <a:tc>
                  <a:txBody>
                    <a:bodyPr/>
                    <a:lstStyle/>
                    <a:p>
                      <a:pPr algn="ctr"/>
                      <a:r>
                        <a:rPr lang="pt-PT" sz="1400" dirty="0">
                          <a:solidFill>
                            <a:srgbClr val="003B55"/>
                          </a:solidFill>
                          <a:latin typeface="Titillium Web Light" panose="020B0604020202020204" charset="0"/>
                        </a:rPr>
                        <a:t>Tamanho transferido</a:t>
                      </a:r>
                    </a:p>
                  </a:txBody>
                  <a:tcPr anchor="ctr"/>
                </a:tc>
                <a:tc>
                  <a:txBody>
                    <a:bodyPr/>
                    <a:lstStyle/>
                    <a:p>
                      <a:pPr algn="ctr"/>
                      <a:r>
                        <a:rPr lang="pt-PT" sz="1400" dirty="0">
                          <a:solidFill>
                            <a:srgbClr val="003B55"/>
                          </a:solidFill>
                          <a:latin typeface="Titillium Web Light" panose="020B0604020202020204" charset="0"/>
                        </a:rPr>
                        <a:t>Tamanho em disco</a:t>
                      </a:r>
                    </a:p>
                  </a:txBody>
                  <a:tcPr anchor="ctr"/>
                </a:tc>
                <a:tc>
                  <a:txBody>
                    <a:bodyPr/>
                    <a:lstStyle/>
                    <a:p>
                      <a:pPr algn="ctr"/>
                      <a:r>
                        <a:rPr lang="pt-PT" sz="1400" dirty="0">
                          <a:solidFill>
                            <a:srgbClr val="003B55"/>
                          </a:solidFill>
                          <a:latin typeface="Titillium Web Light" panose="020B0604020202020204" charset="0"/>
                        </a:rPr>
                        <a:t>Tempo de transferência</a:t>
                      </a:r>
                    </a:p>
                  </a:txBody>
                  <a:tcPr anchor="ctr"/>
                </a:tc>
                <a:tc>
                  <a:txBody>
                    <a:bodyPr/>
                    <a:lstStyle/>
                    <a:p>
                      <a:pPr algn="ctr"/>
                      <a:r>
                        <a:rPr lang="pt-PT" sz="1400" dirty="0">
                          <a:solidFill>
                            <a:srgbClr val="003B55"/>
                          </a:solidFill>
                          <a:latin typeface="Titillium Web Light" panose="020B0604020202020204" charset="0"/>
                        </a:rPr>
                        <a:t>Tempo de inicialização</a:t>
                      </a:r>
                    </a:p>
                  </a:txBody>
                  <a:tcPr anchor="ctr"/>
                </a:tc>
                <a:tc>
                  <a:txBody>
                    <a:bodyPr/>
                    <a:lstStyle/>
                    <a:p>
                      <a:pPr algn="ctr"/>
                      <a:r>
                        <a:rPr lang="pt-PT" sz="1400" dirty="0">
                          <a:solidFill>
                            <a:srgbClr val="003B55"/>
                          </a:solidFill>
                          <a:latin typeface="Titillium Web Light" panose="020B0604020202020204" charset="0"/>
                        </a:rPr>
                        <a:t>Tempo total</a:t>
                      </a:r>
                    </a:p>
                  </a:txBody>
                  <a:tcPr anchor="ctr"/>
                </a:tc>
                <a:extLst>
                  <a:ext uri="{0D108BD9-81ED-4DB2-BD59-A6C34878D82A}">
                    <a16:rowId xmlns:a16="http://schemas.microsoft.com/office/drawing/2014/main" xmlns="" val="2170203603"/>
                  </a:ext>
                </a:extLst>
              </a:tr>
              <a:tr h="471783">
                <a:tc>
                  <a:txBody>
                    <a:bodyPr/>
                    <a:lstStyle/>
                    <a:p>
                      <a:pPr algn="ctr"/>
                      <a:r>
                        <a:rPr lang="pt-PT" sz="1400" dirty="0" err="1">
                          <a:solidFill>
                            <a:srgbClr val="003B55"/>
                          </a:solidFill>
                          <a:latin typeface="Titillium Web Light" panose="020B0604020202020204" charset="0"/>
                        </a:rPr>
                        <a:t>Frontend</a:t>
                      </a:r>
                      <a:endParaRPr lang="pt-PT" sz="1400" dirty="0">
                        <a:solidFill>
                          <a:srgbClr val="003B55"/>
                        </a:solidFill>
                        <a:latin typeface="Titillium Web Light" panose="020B060402020202020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155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260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7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15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22 s</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358306573"/>
                  </a:ext>
                </a:extLst>
              </a:tr>
              <a:tr h="471783">
                <a:tc>
                  <a:txBody>
                    <a:bodyPr/>
                    <a:lstStyle/>
                    <a:p>
                      <a:pPr algn="ctr"/>
                      <a:r>
                        <a:rPr lang="pt-PT" sz="1400" dirty="0">
                          <a:solidFill>
                            <a:srgbClr val="003B55"/>
                          </a:solidFill>
                          <a:latin typeface="Titillium Web Light" panose="020B0604020202020204" charset="0"/>
                        </a:rPr>
                        <a:t>Catalogue</a:t>
                      </a:r>
                    </a:p>
                  </a:txBody>
                  <a:tcPr anchor="ctr">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66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103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3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7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10 s</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1407393781"/>
                  </a:ext>
                </a:extLst>
              </a:tr>
              <a:tr h="471783">
                <a:tc>
                  <a:txBody>
                    <a:bodyPr/>
                    <a:lstStyle/>
                    <a:p>
                      <a:pPr algn="ctr"/>
                      <a:r>
                        <a:rPr lang="pt-PT" sz="1400" dirty="0" err="1">
                          <a:solidFill>
                            <a:srgbClr val="003B55"/>
                          </a:solidFill>
                          <a:latin typeface="Titillium Web Light" panose="020B0604020202020204" charset="0"/>
                        </a:rPr>
                        <a:t>User</a:t>
                      </a:r>
                      <a:endParaRPr lang="pt-PT" sz="1400" dirty="0">
                        <a:solidFill>
                          <a:srgbClr val="003B55"/>
                        </a:solidFill>
                        <a:latin typeface="Titillium Web Light" panose="020B060402020202020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23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61 MB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1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2 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t-PT" sz="1400" dirty="0">
                          <a:solidFill>
                            <a:srgbClr val="003B55"/>
                          </a:solidFill>
                          <a:latin typeface="Titillium Web Light" panose="020B0604020202020204" charset="0"/>
                        </a:rPr>
                        <a:t>3 s</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xmlns="" val="2700907755"/>
                  </a:ext>
                </a:extLst>
              </a:tr>
            </a:tbl>
          </a:graphicData>
        </a:graphic>
      </p:graphicFrame>
    </p:spTree>
    <p:extLst>
      <p:ext uri="{BB962C8B-B14F-4D97-AF65-F5344CB8AC3E}">
        <p14:creationId xmlns:p14="http://schemas.microsoft.com/office/powerpoint/2010/main" val="2956416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9D1D30-269C-4BC5-B719-0520AA6F813C}"/>
              </a:ext>
            </a:extLst>
          </p:cNvPr>
          <p:cNvSpPr>
            <a:spLocks noGrp="1"/>
          </p:cNvSpPr>
          <p:nvPr>
            <p:ph type="ctrTitle"/>
          </p:nvPr>
        </p:nvSpPr>
        <p:spPr>
          <a:xfrm>
            <a:off x="576001" y="2878750"/>
            <a:ext cx="3995999" cy="1159800"/>
          </a:xfrm>
        </p:spPr>
        <p:txBody>
          <a:bodyPr/>
          <a:lstStyle/>
          <a:p>
            <a:r>
              <a:rPr lang="pt-PT" dirty="0"/>
              <a:t>Conclusões e trabalho futuro</a:t>
            </a:r>
          </a:p>
        </p:txBody>
      </p:sp>
    </p:spTree>
    <p:extLst>
      <p:ext uri="{BB962C8B-B14F-4D97-AF65-F5344CB8AC3E}">
        <p14:creationId xmlns:p14="http://schemas.microsoft.com/office/powerpoint/2010/main" val="2420797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DC514C-77B7-4476-A3C8-34F858AEABC1}"/>
              </a:ext>
            </a:extLst>
          </p:cNvPr>
          <p:cNvSpPr>
            <a:spLocks noGrp="1"/>
          </p:cNvSpPr>
          <p:nvPr>
            <p:ph type="title"/>
          </p:nvPr>
        </p:nvSpPr>
        <p:spPr/>
        <p:txBody>
          <a:bodyPr/>
          <a:lstStyle/>
          <a:p>
            <a:r>
              <a:rPr lang="pt-PT" dirty="0"/>
              <a:t>Conclusões</a:t>
            </a:r>
          </a:p>
        </p:txBody>
      </p:sp>
      <p:sp>
        <p:nvSpPr>
          <p:cNvPr id="3" name="Marcador de Posição do Texto 2">
            <a:extLst>
              <a:ext uri="{FF2B5EF4-FFF2-40B4-BE49-F238E27FC236}">
                <a16:creationId xmlns:a16="http://schemas.microsoft.com/office/drawing/2014/main" xmlns="" id="{4C259D80-991A-4AD0-AFD6-89F25268DD05}"/>
              </a:ext>
            </a:extLst>
          </p:cNvPr>
          <p:cNvSpPr>
            <a:spLocks noGrp="1"/>
          </p:cNvSpPr>
          <p:nvPr>
            <p:ph type="body" idx="1"/>
          </p:nvPr>
        </p:nvSpPr>
        <p:spPr>
          <a:xfrm>
            <a:off x="576001" y="1548001"/>
            <a:ext cx="6761100" cy="2980500"/>
          </a:xfrm>
        </p:spPr>
        <p:txBody>
          <a:bodyPr/>
          <a:lstStyle/>
          <a:p>
            <a:pPr marL="76199" indent="0">
              <a:buNone/>
            </a:pPr>
            <a:r>
              <a:rPr lang="pt-PT" sz="1800" dirty="0">
                <a:effectLst>
                  <a:outerShdw blurRad="38100" dist="38100" dir="2700000" algn="tl">
                    <a:srgbClr val="000000">
                      <a:alpha val="43137"/>
                    </a:srgbClr>
                  </a:outerShdw>
                </a:effectLst>
              </a:rPr>
              <a:t>Avaliação experimental:</a:t>
            </a:r>
            <a:endParaRPr lang="pt-PT" sz="1800" dirty="0"/>
          </a:p>
          <a:p>
            <a:r>
              <a:rPr lang="pt-PT" sz="1800" dirty="0"/>
              <a:t>Replicação de serviços validada</a:t>
            </a:r>
          </a:p>
          <a:p>
            <a:r>
              <a:rPr lang="pt-PT" sz="1800" dirty="0"/>
              <a:t>Remoção de réplicas validada</a:t>
            </a:r>
          </a:p>
          <a:p>
            <a:r>
              <a:rPr lang="pt-PT" sz="1800" dirty="0"/>
              <a:t>Menores tempos de resposta com replicação na edge</a:t>
            </a:r>
          </a:p>
          <a:p>
            <a:r>
              <a:rPr lang="pt-PT" sz="1800" dirty="0"/>
              <a:t>Custos de replicação adequados</a:t>
            </a:r>
          </a:p>
        </p:txBody>
      </p:sp>
      <p:sp>
        <p:nvSpPr>
          <p:cNvPr id="4" name="Marcador de Posição do Número do Diapositivo 3">
            <a:extLst>
              <a:ext uri="{FF2B5EF4-FFF2-40B4-BE49-F238E27FC236}">
                <a16:creationId xmlns:a16="http://schemas.microsoft.com/office/drawing/2014/main" xmlns="" id="{0C0340D8-D47C-491B-997A-FBD77D21D05D}"/>
              </a:ext>
            </a:extLst>
          </p:cNvPr>
          <p:cNvSpPr>
            <a:spLocks noGrp="1"/>
          </p:cNvSpPr>
          <p:nvPr>
            <p:ph type="sldNum" idx="12"/>
          </p:nvPr>
        </p:nvSpPr>
        <p:spPr/>
        <p:txBody>
          <a:bodyPr/>
          <a:lstStyle/>
          <a:p>
            <a:fld id="{00000000-1234-1234-1234-123412341234}" type="slidenum">
              <a:rPr lang="pt-PT" smtClean="0"/>
              <a:pPr/>
              <a:t>35</a:t>
            </a:fld>
            <a:endParaRPr lang="pt-PT"/>
          </a:p>
        </p:txBody>
      </p:sp>
    </p:spTree>
    <p:extLst>
      <p:ext uri="{BB962C8B-B14F-4D97-AF65-F5344CB8AC3E}">
        <p14:creationId xmlns:p14="http://schemas.microsoft.com/office/powerpoint/2010/main" val="2004044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216998-5837-4EF5-8FEF-F7A5592CB6CB}"/>
              </a:ext>
            </a:extLst>
          </p:cNvPr>
          <p:cNvSpPr>
            <a:spLocks noGrp="1"/>
          </p:cNvSpPr>
          <p:nvPr>
            <p:ph type="title"/>
          </p:nvPr>
        </p:nvSpPr>
        <p:spPr/>
        <p:txBody>
          <a:bodyPr/>
          <a:lstStyle/>
          <a:p>
            <a:r>
              <a:rPr lang="pt-PT" dirty="0"/>
              <a:t>Trabalho futuro</a:t>
            </a:r>
          </a:p>
        </p:txBody>
      </p:sp>
      <p:sp>
        <p:nvSpPr>
          <p:cNvPr id="3" name="Marcador de Posição do Texto 2">
            <a:extLst>
              <a:ext uri="{FF2B5EF4-FFF2-40B4-BE49-F238E27FC236}">
                <a16:creationId xmlns:a16="http://schemas.microsoft.com/office/drawing/2014/main" xmlns="" id="{A2BB31EC-C68D-4F4A-91AA-3356472DAABC}"/>
              </a:ext>
            </a:extLst>
          </p:cNvPr>
          <p:cNvSpPr>
            <a:spLocks noGrp="1"/>
          </p:cNvSpPr>
          <p:nvPr>
            <p:ph type="body" idx="1"/>
          </p:nvPr>
        </p:nvSpPr>
        <p:spPr>
          <a:xfrm>
            <a:off x="576001" y="1548001"/>
            <a:ext cx="6761100" cy="2980500"/>
          </a:xfrm>
        </p:spPr>
        <p:txBody>
          <a:bodyPr/>
          <a:lstStyle/>
          <a:p>
            <a:r>
              <a:rPr lang="pt-PT" sz="1800" dirty="0"/>
              <a:t>Implementação completa da migração de micro-serviços</a:t>
            </a:r>
          </a:p>
          <a:p>
            <a:r>
              <a:rPr lang="pt-PT" sz="1800" dirty="0"/>
              <a:t>Adição de múltiplas réplicas em simultâneo</a:t>
            </a:r>
          </a:p>
          <a:p>
            <a:r>
              <a:rPr lang="pt-PT" sz="1800" dirty="0"/>
              <a:t>Inicialização das aplicações em múltiplos locais</a:t>
            </a:r>
          </a:p>
        </p:txBody>
      </p:sp>
      <p:sp>
        <p:nvSpPr>
          <p:cNvPr id="4" name="Marcador de Posição do Número do Diapositivo 3">
            <a:extLst>
              <a:ext uri="{FF2B5EF4-FFF2-40B4-BE49-F238E27FC236}">
                <a16:creationId xmlns:a16="http://schemas.microsoft.com/office/drawing/2014/main" xmlns="" id="{4DD2A2BE-183C-42C6-A4F5-B8B7B2D0410A}"/>
              </a:ext>
            </a:extLst>
          </p:cNvPr>
          <p:cNvSpPr>
            <a:spLocks noGrp="1"/>
          </p:cNvSpPr>
          <p:nvPr>
            <p:ph type="sldNum" idx="12"/>
          </p:nvPr>
        </p:nvSpPr>
        <p:spPr/>
        <p:txBody>
          <a:bodyPr/>
          <a:lstStyle/>
          <a:p>
            <a:fld id="{00000000-1234-1234-1234-123412341234}" type="slidenum">
              <a:rPr lang="pt-PT" smtClean="0"/>
              <a:pPr/>
              <a:t>36</a:t>
            </a:fld>
            <a:endParaRPr lang="pt-PT"/>
          </a:p>
        </p:txBody>
      </p:sp>
    </p:spTree>
    <p:extLst>
      <p:ext uri="{BB962C8B-B14F-4D97-AF65-F5344CB8AC3E}">
        <p14:creationId xmlns:p14="http://schemas.microsoft.com/office/powerpoint/2010/main" val="1038769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Shape 4038"/>
          <p:cNvSpPr txBox="1">
            <a:spLocks noGrp="1"/>
          </p:cNvSpPr>
          <p:nvPr>
            <p:ph type="ctrTitle" idx="4294967295"/>
          </p:nvPr>
        </p:nvSpPr>
        <p:spPr>
          <a:xfrm>
            <a:off x="640229" y="482000"/>
            <a:ext cx="6099920" cy="817081"/>
          </a:xfrm>
          <a:prstGeom prst="rect">
            <a:avLst/>
          </a:prstGeom>
        </p:spPr>
        <p:txBody>
          <a:bodyPr spcFirstLastPara="1" wrap="square" lIns="91425" tIns="91425" rIns="91425" bIns="91425" anchor="b" anchorCtr="0">
            <a:noAutofit/>
          </a:bodyPr>
          <a:lstStyle/>
          <a:p>
            <a:r>
              <a:rPr lang="pt-PT" sz="4000" dirty="0">
                <a:solidFill>
                  <a:schemeClr val="bg1"/>
                </a:solidFill>
              </a:rPr>
              <a:t>Obrigado pela atenção!</a:t>
            </a:r>
            <a:endParaRPr sz="4000" dirty="0">
              <a:solidFill>
                <a:schemeClr val="bg1"/>
              </a:solidFill>
            </a:endParaRPr>
          </a:p>
        </p:txBody>
      </p:sp>
      <p:sp>
        <p:nvSpPr>
          <p:cNvPr id="4041" name="Shape 40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37</a:t>
            </a:fld>
            <a:endParaRPr dirty="0"/>
          </a:p>
        </p:txBody>
      </p:sp>
      <p:sp>
        <p:nvSpPr>
          <p:cNvPr id="2" name="Retângulo 1">
            <a:extLst>
              <a:ext uri="{FF2B5EF4-FFF2-40B4-BE49-F238E27FC236}">
                <a16:creationId xmlns:a16="http://schemas.microsoft.com/office/drawing/2014/main" xmlns="" id="{FB36447E-E500-45F5-A445-B65E848E8ADC}"/>
              </a:ext>
            </a:extLst>
          </p:cNvPr>
          <p:cNvSpPr/>
          <p:nvPr/>
        </p:nvSpPr>
        <p:spPr>
          <a:xfrm>
            <a:off x="6465805" y="4973286"/>
            <a:ext cx="1746607" cy="212174"/>
          </a:xfrm>
          <a:prstGeom prst="rect">
            <a:avLst/>
          </a:prstGeom>
        </p:spPr>
        <p:txBody>
          <a:bodyPr wrap="square">
            <a:spAutoFit/>
          </a:bodyPr>
          <a:lstStyle/>
          <a:p>
            <a:pPr marL="76198">
              <a:lnSpc>
                <a:spcPct val="115000"/>
              </a:lnSpc>
              <a:spcBef>
                <a:spcPts val="600"/>
              </a:spcBef>
              <a:buSzPts val="2400"/>
            </a:pPr>
            <a:r>
              <a:rPr lang="pt-PT" sz="700" i="1" dirty="0" err="1">
                <a:solidFill>
                  <a:srgbClr val="0B87A1"/>
                </a:solidFill>
                <a:latin typeface="Titillium Web Light" panose="020B0604020202020204" charset="0"/>
              </a:rPr>
              <a:t>Template</a:t>
            </a:r>
            <a:r>
              <a:rPr lang="pt-PT" sz="700" i="1" dirty="0">
                <a:solidFill>
                  <a:srgbClr val="0B87A1"/>
                </a:solidFill>
                <a:latin typeface="Titillium Web Light" panose="020B0604020202020204" charset="0"/>
              </a:rPr>
              <a:t> da apresentação: </a:t>
            </a:r>
            <a:r>
              <a:rPr lang="pt-PT" sz="700" i="1" dirty="0" err="1">
                <a:solidFill>
                  <a:srgbClr val="0B87A1"/>
                </a:solidFill>
                <a:latin typeface="Titillium Web Light" panose="020B0604020202020204" charset="0"/>
              </a:rPr>
              <a:t>SlidesCarnival</a:t>
            </a:r>
            <a:endParaRPr lang="pt-PT" sz="700" i="1" dirty="0">
              <a:solidFill>
                <a:srgbClr val="0B87A1"/>
              </a:solidFill>
              <a:latin typeface="Titillium Web Light" panose="020B0604020202020204" charset="0"/>
            </a:endParaRPr>
          </a:p>
        </p:txBody>
      </p:sp>
      <p:pic>
        <p:nvPicPr>
          <p:cNvPr id="12" name="Picture 6" descr="http://elearning.fct.unl.pt/sites/default/files/elearning/files/logo_unl.jpg">
            <a:extLst>
              <a:ext uri="{FF2B5EF4-FFF2-40B4-BE49-F238E27FC236}">
                <a16:creationId xmlns:a16="http://schemas.microsoft.com/office/drawing/2014/main" xmlns="" id="{FB6CBACB-9FE9-4CD1-9244-CF5CE8AB0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459" y="43177"/>
            <a:ext cx="360000" cy="360000"/>
          </a:xfrm>
          <a:prstGeom prst="ellipse">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xmlns="" id="{7B2821DF-EC23-4E7D-ADC8-C63474E225C8}"/>
              </a:ext>
            </a:extLst>
          </p:cNvPr>
          <p:cNvSpPr txBox="1"/>
          <p:nvPr/>
        </p:nvSpPr>
        <p:spPr>
          <a:xfrm>
            <a:off x="1735105" y="1742615"/>
            <a:ext cx="4641635" cy="461665"/>
          </a:xfrm>
          <a:prstGeom prst="rect">
            <a:avLst/>
          </a:prstGeom>
          <a:noFill/>
        </p:spPr>
        <p:txBody>
          <a:bodyPr wrap="square" rtlCol="0">
            <a:spAutoFit/>
          </a:bodyPr>
          <a:lstStyle/>
          <a:p>
            <a:pPr algn="ctr"/>
            <a:r>
              <a:rPr lang="pt-PT" sz="1200" dirty="0">
                <a:solidFill>
                  <a:schemeClr val="bg1">
                    <a:lumMod val="50000"/>
                  </a:schemeClr>
                </a:solidFill>
                <a:latin typeface="Titillium Web Light" panose="020B0604020202020204" charset="0"/>
              </a:rPr>
              <a:t>Dissertação para obtenção do Grau de Mestre em</a:t>
            </a:r>
          </a:p>
          <a:p>
            <a:pPr algn="ctr"/>
            <a:r>
              <a:rPr lang="pt-PT" sz="1200" dirty="0">
                <a:solidFill>
                  <a:schemeClr val="bg1">
                    <a:lumMod val="50000"/>
                  </a:schemeClr>
                </a:solidFill>
                <a:latin typeface="Titillium Web Light" panose="020B0604020202020204" charset="0"/>
              </a:rPr>
              <a:t>Engenharia Informática</a:t>
            </a:r>
          </a:p>
        </p:txBody>
      </p:sp>
      <p:sp>
        <p:nvSpPr>
          <p:cNvPr id="14" name="Shape 3836">
            <a:extLst>
              <a:ext uri="{FF2B5EF4-FFF2-40B4-BE49-F238E27FC236}">
                <a16:creationId xmlns:a16="http://schemas.microsoft.com/office/drawing/2014/main" xmlns="" id="{B63F27B0-CA26-40B3-B01F-BE98E514BB8D}"/>
              </a:ext>
            </a:extLst>
          </p:cNvPr>
          <p:cNvSpPr txBox="1">
            <a:spLocks/>
          </p:cNvSpPr>
          <p:nvPr/>
        </p:nvSpPr>
        <p:spPr>
          <a:xfrm>
            <a:off x="1735103" y="2162623"/>
            <a:ext cx="4641635" cy="12853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3600" dirty="0">
                <a:solidFill>
                  <a:srgbClr val="80BFB7"/>
                </a:solidFill>
                <a:latin typeface="Dosis Light" panose="020B0604020202020204" charset="0"/>
              </a:rPr>
              <a:t>Gestão de micro-serviços </a:t>
            </a:r>
            <a:br>
              <a:rPr lang="pt-PT" sz="3600" dirty="0">
                <a:solidFill>
                  <a:srgbClr val="80BFB7"/>
                </a:solidFill>
                <a:latin typeface="Dosis Light" panose="020B0604020202020204" charset="0"/>
              </a:rPr>
            </a:br>
            <a:r>
              <a:rPr lang="pt-PT" sz="3600" dirty="0">
                <a:solidFill>
                  <a:srgbClr val="80BFB7"/>
                </a:solidFill>
                <a:latin typeface="Dosis Light" panose="020B0604020202020204" charset="0"/>
              </a:rPr>
              <a:t>na Cloud e Edge</a:t>
            </a:r>
          </a:p>
        </p:txBody>
      </p:sp>
      <p:sp>
        <p:nvSpPr>
          <p:cNvPr id="15" name="CaixaDeTexto 14">
            <a:extLst>
              <a:ext uri="{FF2B5EF4-FFF2-40B4-BE49-F238E27FC236}">
                <a16:creationId xmlns:a16="http://schemas.microsoft.com/office/drawing/2014/main" xmlns="" id="{9E041EB4-D7DC-479D-BEE3-BFFDE969309B}"/>
              </a:ext>
            </a:extLst>
          </p:cNvPr>
          <p:cNvSpPr txBox="1"/>
          <p:nvPr/>
        </p:nvSpPr>
        <p:spPr>
          <a:xfrm>
            <a:off x="1735105" y="3447929"/>
            <a:ext cx="4641635" cy="338554"/>
          </a:xfrm>
          <a:prstGeom prst="rect">
            <a:avLst/>
          </a:prstGeom>
          <a:noFill/>
        </p:spPr>
        <p:txBody>
          <a:bodyPr wrap="square" rtlCol="0">
            <a:spAutoFit/>
          </a:bodyPr>
          <a:lstStyle/>
          <a:p>
            <a:pPr algn="ctr"/>
            <a:r>
              <a:rPr lang="pt-PT" sz="1600" dirty="0">
                <a:solidFill>
                  <a:srgbClr val="0B87A1"/>
                </a:solidFill>
                <a:latin typeface="Titillium Web Light" panose="020B0604020202020204" charset="0"/>
              </a:rPr>
              <a:t>André Carrusca</a:t>
            </a:r>
          </a:p>
        </p:txBody>
      </p:sp>
      <p:sp>
        <p:nvSpPr>
          <p:cNvPr id="16" name="CaixaDeTexto 15">
            <a:extLst>
              <a:ext uri="{FF2B5EF4-FFF2-40B4-BE49-F238E27FC236}">
                <a16:creationId xmlns:a16="http://schemas.microsoft.com/office/drawing/2014/main" xmlns="" id="{3C87F39C-015D-48D0-ADDF-2F2DD29B2254}"/>
              </a:ext>
            </a:extLst>
          </p:cNvPr>
          <p:cNvSpPr txBox="1"/>
          <p:nvPr/>
        </p:nvSpPr>
        <p:spPr>
          <a:xfrm>
            <a:off x="1735101" y="4132296"/>
            <a:ext cx="4098099" cy="584775"/>
          </a:xfrm>
          <a:prstGeom prst="rect">
            <a:avLst/>
          </a:prstGeom>
          <a:noFill/>
        </p:spPr>
        <p:txBody>
          <a:bodyPr wrap="square" rtlCol="0">
            <a:spAutoFit/>
          </a:bodyPr>
          <a:lstStyle/>
          <a:p>
            <a:r>
              <a:rPr lang="pt-PT" sz="1600" dirty="0">
                <a:solidFill>
                  <a:srgbClr val="0B87A1"/>
                </a:solidFill>
                <a:latin typeface="Titillium Web Light" panose="020B0604020202020204" charset="0"/>
              </a:rPr>
              <a:t>Orientadora: Prof.ª Cecília Gomes</a:t>
            </a:r>
          </a:p>
          <a:p>
            <a:r>
              <a:rPr lang="pt-PT" sz="1600" dirty="0">
                <a:solidFill>
                  <a:srgbClr val="0B87A1"/>
                </a:solidFill>
                <a:latin typeface="Titillium Web Light" panose="020B0604020202020204" charset="0"/>
              </a:rPr>
              <a:t>Coorientador: Prof. João Leitão</a:t>
            </a:r>
          </a:p>
        </p:txBody>
      </p:sp>
      <p:pic>
        <p:nvPicPr>
          <p:cNvPr id="18" name="Imagem 17">
            <a:extLst>
              <a:ext uri="{FF2B5EF4-FFF2-40B4-BE49-F238E27FC236}">
                <a16:creationId xmlns:a16="http://schemas.microsoft.com/office/drawing/2014/main" xmlns="" id="{59558C81-9339-4DF7-A8D2-627689BD9C45}"/>
              </a:ext>
            </a:extLst>
          </p:cNvPr>
          <p:cNvPicPr>
            <a:picLocks noChangeAspect="1"/>
          </p:cNvPicPr>
          <p:nvPr/>
        </p:nvPicPr>
        <p:blipFill>
          <a:blip r:embed="rId4"/>
          <a:stretch>
            <a:fillRect/>
          </a:stretch>
        </p:blipFill>
        <p:spPr>
          <a:xfrm>
            <a:off x="91534" y="43177"/>
            <a:ext cx="1734885" cy="324000"/>
          </a:xfrm>
          <a:prstGeom prst="rect">
            <a:avLst/>
          </a:prstGeom>
          <a:effectLst>
            <a:outerShdw blurRad="12700" dist="12700" dir="2400000" algn="tl" rotWithShape="0">
              <a:schemeClr val="bg1">
                <a:alpha val="60000"/>
              </a:schemeClr>
            </a:outerShdw>
          </a:effectLst>
        </p:spPr>
      </p:pic>
      <p:cxnSp>
        <p:nvCxnSpPr>
          <p:cNvPr id="20" name="Conexão reta 19">
            <a:extLst>
              <a:ext uri="{FF2B5EF4-FFF2-40B4-BE49-F238E27FC236}">
                <a16:creationId xmlns:a16="http://schemas.microsoft.com/office/drawing/2014/main" xmlns="" id="{F56D1655-8D9C-4E8A-B106-DADF728BCBCD}"/>
              </a:ext>
            </a:extLst>
          </p:cNvPr>
          <p:cNvCxnSpPr>
            <a:cxnSpLocks/>
          </p:cNvCxnSpPr>
          <p:nvPr/>
        </p:nvCxnSpPr>
        <p:spPr>
          <a:xfrm>
            <a:off x="745959" y="1273681"/>
            <a:ext cx="6388267" cy="0"/>
          </a:xfrm>
          <a:prstGeom prst="line">
            <a:avLst/>
          </a:prstGeom>
          <a:ln w="9525">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040BA055-1FE5-4617-8788-BFF6D356056E}"/>
              </a:ext>
            </a:extLst>
          </p:cNvPr>
          <p:cNvSpPr>
            <a:spLocks noGrp="1"/>
          </p:cNvSpPr>
          <p:nvPr>
            <p:ph type="title"/>
          </p:nvPr>
        </p:nvSpPr>
        <p:spPr/>
        <p:txBody>
          <a:bodyPr/>
          <a:lstStyle/>
          <a:p>
            <a:r>
              <a:rPr lang="pt-PT" dirty="0"/>
              <a:t>Extensão da Arquitetura</a:t>
            </a:r>
          </a:p>
        </p:txBody>
      </p:sp>
      <p:sp>
        <p:nvSpPr>
          <p:cNvPr id="9" name="Marcador de Posição do Texto 8">
            <a:extLst>
              <a:ext uri="{FF2B5EF4-FFF2-40B4-BE49-F238E27FC236}">
                <a16:creationId xmlns:a16="http://schemas.microsoft.com/office/drawing/2014/main" xmlns="" id="{4053D00B-2921-4BD8-AAF1-E48AAE37A1E3}"/>
              </a:ext>
            </a:extLst>
          </p:cNvPr>
          <p:cNvSpPr>
            <a:spLocks noGrp="1"/>
          </p:cNvSpPr>
          <p:nvPr>
            <p:ph type="body" idx="1"/>
          </p:nvPr>
        </p:nvSpPr>
        <p:spPr>
          <a:xfrm>
            <a:off x="576003" y="1548000"/>
            <a:ext cx="4111908" cy="2980500"/>
          </a:xfrm>
        </p:spPr>
        <p:txBody>
          <a:bodyPr/>
          <a:lstStyle/>
          <a:p>
            <a:r>
              <a:rPr lang="pt-PT" sz="1600" dirty="0">
                <a:effectLst>
                  <a:outerShdw blurRad="38100" dist="38100" dir="2700000" algn="tl">
                    <a:srgbClr val="000000">
                      <a:alpha val="43137"/>
                    </a:srgbClr>
                  </a:outerShdw>
                </a:effectLst>
              </a:rPr>
              <a:t>Componente simples:</a:t>
            </a:r>
          </a:p>
          <a:p>
            <a:pPr lvl="1"/>
            <a:r>
              <a:rPr lang="pt-PT" sz="1600" dirty="0"/>
              <a:t>Gerir infraestrutura do local</a:t>
            </a:r>
          </a:p>
          <a:p>
            <a:pPr lvl="1"/>
            <a:r>
              <a:rPr lang="pt-PT" sz="1600" dirty="0"/>
              <a:t>Análise dos serviços do local</a:t>
            </a:r>
          </a:p>
          <a:p>
            <a:pPr lvl="1"/>
            <a:r>
              <a:rPr lang="pt-PT" sz="1600" dirty="0"/>
              <a:t>Calcular as decisões dos serviços do local</a:t>
            </a:r>
          </a:p>
          <a:p>
            <a:r>
              <a:rPr lang="pt-PT" sz="1600" dirty="0">
                <a:effectLst>
                  <a:outerShdw blurRad="38100" dist="38100" dir="2700000" algn="tl">
                    <a:srgbClr val="000000">
                      <a:alpha val="43137"/>
                    </a:srgbClr>
                  </a:outerShdw>
                </a:effectLst>
              </a:rPr>
              <a:t>Componente principal:</a:t>
            </a:r>
          </a:p>
          <a:p>
            <a:pPr lvl="1"/>
            <a:r>
              <a:rPr lang="pt-PT" sz="1600" dirty="0"/>
              <a:t>Aplicar as ações, com base nas decisões dos componentes simples </a:t>
            </a:r>
          </a:p>
          <a:p>
            <a:pPr lvl="1"/>
            <a:r>
              <a:rPr lang="pt-PT" sz="1600" dirty="0"/>
              <a:t>Definição de regras</a:t>
            </a:r>
          </a:p>
          <a:p>
            <a:pPr lvl="1"/>
            <a:endParaRPr lang="pt-PT" sz="2000" dirty="0"/>
          </a:p>
          <a:p>
            <a:pPr lvl="1"/>
            <a:endParaRPr lang="pt-PT" dirty="0"/>
          </a:p>
        </p:txBody>
      </p:sp>
      <p:sp>
        <p:nvSpPr>
          <p:cNvPr id="2" name="Marcador de Posição do Número do Diapositivo 1">
            <a:extLst>
              <a:ext uri="{FF2B5EF4-FFF2-40B4-BE49-F238E27FC236}">
                <a16:creationId xmlns:a16="http://schemas.microsoft.com/office/drawing/2014/main" xmlns="" id="{1941C87A-1A47-48F7-BDB3-E2D6C72A406D}"/>
              </a:ext>
            </a:extLst>
          </p:cNvPr>
          <p:cNvSpPr>
            <a:spLocks noGrp="1"/>
          </p:cNvSpPr>
          <p:nvPr>
            <p:ph type="sldNum" idx="12"/>
          </p:nvPr>
        </p:nvSpPr>
        <p:spPr/>
        <p:txBody>
          <a:bodyPr/>
          <a:lstStyle/>
          <a:p>
            <a:fld id="{00000000-1234-1234-1234-123412341234}" type="slidenum">
              <a:rPr lang="pt-PT" smtClean="0"/>
              <a:pPr/>
              <a:t>38</a:t>
            </a:fld>
            <a:endParaRPr lang="pt-PT"/>
          </a:p>
        </p:txBody>
      </p:sp>
      <p:pic>
        <p:nvPicPr>
          <p:cNvPr id="6" name="Imagem 5">
            <a:extLst>
              <a:ext uri="{FF2B5EF4-FFF2-40B4-BE49-F238E27FC236}">
                <a16:creationId xmlns:a16="http://schemas.microsoft.com/office/drawing/2014/main" xmlns="" id="{866E6B95-06E7-48A9-B3A7-A9831BFF38F1}"/>
              </a:ext>
            </a:extLst>
          </p:cNvPr>
          <p:cNvPicPr>
            <a:picLocks noChangeAspect="1"/>
          </p:cNvPicPr>
          <p:nvPr/>
        </p:nvPicPr>
        <p:blipFill>
          <a:blip r:embed="rId2"/>
          <a:stretch>
            <a:fillRect/>
          </a:stretch>
        </p:blipFill>
        <p:spPr>
          <a:xfrm>
            <a:off x="4481758" y="1304209"/>
            <a:ext cx="3902387" cy="32992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4476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xmlns:p14="http://schemas.microsoft.com/office/powerpoint/2010/mai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0B14EF-6B52-4840-A47F-ADDD65DAF5A1}"/>
              </a:ext>
            </a:extLst>
          </p:cNvPr>
          <p:cNvSpPr>
            <a:spLocks noGrp="1"/>
          </p:cNvSpPr>
          <p:nvPr>
            <p:ph type="title"/>
          </p:nvPr>
        </p:nvSpPr>
        <p:spPr/>
        <p:txBody>
          <a:bodyPr/>
          <a:lstStyle/>
          <a:p>
            <a:r>
              <a:rPr lang="pt-PT" dirty="0"/>
              <a:t>Comparação com trabalho relacionado</a:t>
            </a:r>
          </a:p>
        </p:txBody>
      </p:sp>
      <p:sp>
        <p:nvSpPr>
          <p:cNvPr id="4" name="Marcador de Posição do Número do Diapositivo 3">
            <a:extLst>
              <a:ext uri="{FF2B5EF4-FFF2-40B4-BE49-F238E27FC236}">
                <a16:creationId xmlns:a16="http://schemas.microsoft.com/office/drawing/2014/main" xmlns="" id="{A8D7198F-A86A-4037-95BC-1D126D826597}"/>
              </a:ext>
            </a:extLst>
          </p:cNvPr>
          <p:cNvSpPr>
            <a:spLocks noGrp="1"/>
          </p:cNvSpPr>
          <p:nvPr>
            <p:ph type="sldNum" idx="12"/>
          </p:nvPr>
        </p:nvSpPr>
        <p:spPr/>
        <p:txBody>
          <a:bodyPr/>
          <a:lstStyle/>
          <a:p>
            <a:fld id="{00000000-1234-1234-1234-123412341234}" type="slidenum">
              <a:rPr lang="pt-PT" smtClean="0"/>
              <a:pPr/>
              <a:t>39</a:t>
            </a:fld>
            <a:endParaRPr lang="pt-PT"/>
          </a:p>
        </p:txBody>
      </p:sp>
      <p:graphicFrame>
        <p:nvGraphicFramePr>
          <p:cNvPr id="5" name="Tabela 4">
            <a:extLst>
              <a:ext uri="{FF2B5EF4-FFF2-40B4-BE49-F238E27FC236}">
                <a16:creationId xmlns:a16="http://schemas.microsoft.com/office/drawing/2014/main" xmlns="" id="{EAED4E98-904F-4708-AEC3-440638807B21}"/>
              </a:ext>
            </a:extLst>
          </p:cNvPr>
          <p:cNvGraphicFramePr>
            <a:graphicFrameLocks noGrp="1"/>
          </p:cNvGraphicFramePr>
          <p:nvPr>
            <p:extLst>
              <p:ext uri="{D42A27DB-BD31-4B8C-83A1-F6EECF244321}">
                <p14:modId xmlns:p14="http://schemas.microsoft.com/office/powerpoint/2010/main" val="2303972526"/>
              </p:ext>
            </p:extLst>
          </p:nvPr>
        </p:nvGraphicFramePr>
        <p:xfrm>
          <a:off x="1123467" y="1666691"/>
          <a:ext cx="5666169" cy="3383280"/>
        </p:xfrm>
        <a:graphic>
          <a:graphicData uri="http://schemas.openxmlformats.org/drawingml/2006/table">
            <a:tbl>
              <a:tblPr firstRow="1" bandRow="1">
                <a:tableStyleId>{3B4B98B0-60AC-42C2-AFA5-B58CD77FA1E5}</a:tableStyleId>
              </a:tblPr>
              <a:tblGrid>
                <a:gridCol w="324000">
                  <a:extLst>
                    <a:ext uri="{9D8B030D-6E8A-4147-A177-3AD203B41FA5}">
                      <a16:colId xmlns:a16="http://schemas.microsoft.com/office/drawing/2014/main" xmlns="" val="60929568"/>
                    </a:ext>
                  </a:extLst>
                </a:gridCol>
                <a:gridCol w="2686131">
                  <a:extLst>
                    <a:ext uri="{9D8B030D-6E8A-4147-A177-3AD203B41FA5}">
                      <a16:colId xmlns:a16="http://schemas.microsoft.com/office/drawing/2014/main" xmlns="" val="110957462"/>
                    </a:ext>
                  </a:extLst>
                </a:gridCol>
                <a:gridCol w="885346">
                  <a:extLst>
                    <a:ext uri="{9D8B030D-6E8A-4147-A177-3AD203B41FA5}">
                      <a16:colId xmlns:a16="http://schemas.microsoft.com/office/drawing/2014/main" xmlns="" val="889857438"/>
                    </a:ext>
                  </a:extLst>
                </a:gridCol>
                <a:gridCol w="885346">
                  <a:extLst>
                    <a:ext uri="{9D8B030D-6E8A-4147-A177-3AD203B41FA5}">
                      <a16:colId xmlns:a16="http://schemas.microsoft.com/office/drawing/2014/main" xmlns="" val="1416115824"/>
                    </a:ext>
                  </a:extLst>
                </a:gridCol>
                <a:gridCol w="885346">
                  <a:extLst>
                    <a:ext uri="{9D8B030D-6E8A-4147-A177-3AD203B41FA5}">
                      <a16:colId xmlns:a16="http://schemas.microsoft.com/office/drawing/2014/main" xmlns="" val="1553322892"/>
                    </a:ext>
                  </a:extLst>
                </a:gridCol>
              </a:tblGrid>
              <a:tr h="282186">
                <a:tc>
                  <a:txBody>
                    <a:bodyPr/>
                    <a:lstStyle/>
                    <a:p>
                      <a:endParaRPr lang="pt-PT" sz="1200" dirty="0">
                        <a:solidFill>
                          <a:srgbClr val="003B55"/>
                        </a:solidFill>
                        <a:latin typeface="Titillium Web Light" panose="020B0604020202020204" charset="0"/>
                      </a:endParaRPr>
                    </a:p>
                  </a:txBody>
                  <a:tcPr anchor="ctr">
                    <a:lnTlToBr w="12700" cap="flat" cmpd="sng" algn="ctr">
                      <a:noFill/>
                      <a:prstDash val="solid"/>
                      <a:round/>
                      <a:headEnd type="none" w="med" len="med"/>
                      <a:tailEnd type="none" w="med" len="med"/>
                    </a:lnTlToBr>
                  </a:tcPr>
                </a:tc>
                <a:tc>
                  <a:txBody>
                    <a:bodyPr/>
                    <a:lstStyle/>
                    <a:p>
                      <a:endParaRPr lang="pt-PT" sz="1200" dirty="0">
                        <a:solidFill>
                          <a:srgbClr val="003B55"/>
                        </a:solidFill>
                        <a:latin typeface="Titillium Web Light" panose="020B0604020202020204" charset="0"/>
                      </a:endParaRPr>
                    </a:p>
                  </a:txBody>
                  <a:tcPr anchor="ctr">
                    <a:lnTlToBr w="12700" cap="flat" cmpd="sng" algn="ctr">
                      <a:noFill/>
                      <a:prstDash val="solid"/>
                      <a:round/>
                      <a:headEnd type="none" w="med" len="med"/>
                      <a:tailEnd type="none" w="med" len="med"/>
                    </a:lnTlToBr>
                  </a:tcPr>
                </a:tc>
                <a:tc>
                  <a:txBody>
                    <a:bodyPr/>
                    <a:lstStyle/>
                    <a:p>
                      <a:pPr algn="ctr"/>
                      <a:r>
                        <a:rPr lang="pt-PT" sz="1200" dirty="0">
                          <a:solidFill>
                            <a:srgbClr val="003B55"/>
                          </a:solidFill>
                          <a:latin typeface="Titillium Web Light" panose="020B0604020202020204" charset="0"/>
                        </a:rPr>
                        <a:t>CAUS</a:t>
                      </a:r>
                    </a:p>
                  </a:txBody>
                  <a:tcPr anchor="ctr"/>
                </a:tc>
                <a:tc>
                  <a:txBody>
                    <a:bodyPr/>
                    <a:lstStyle/>
                    <a:p>
                      <a:pPr algn="ctr"/>
                      <a:r>
                        <a:rPr lang="pt-PT" sz="1200" dirty="0">
                          <a:solidFill>
                            <a:srgbClr val="003B55"/>
                          </a:solidFill>
                          <a:latin typeface="Titillium Web Light" panose="020B0604020202020204" charset="0"/>
                        </a:rPr>
                        <a:t>ENORM</a:t>
                      </a:r>
                    </a:p>
                  </a:txBody>
                  <a:tcPr anchor="ctr"/>
                </a:tc>
                <a:tc>
                  <a:txBody>
                    <a:bodyPr/>
                    <a:lstStyle/>
                    <a:p>
                      <a:pPr algn="ctr"/>
                      <a:r>
                        <a:rPr lang="pt-PT" sz="1200" dirty="0">
                          <a:solidFill>
                            <a:srgbClr val="003B55"/>
                          </a:solidFill>
                          <a:latin typeface="Titillium Web Light" panose="020B0604020202020204" charset="0"/>
                        </a:rPr>
                        <a:t>µS </a:t>
                      </a:r>
                      <a:r>
                        <a:rPr lang="pt-PT" sz="1200" dirty="0" err="1">
                          <a:solidFill>
                            <a:srgbClr val="003B55"/>
                          </a:solidFill>
                          <a:latin typeface="Titillium Web Light" panose="020B0604020202020204" charset="0"/>
                        </a:rPr>
                        <a:t>Manag</a:t>
                      </a:r>
                      <a:r>
                        <a:rPr lang="pt-PT" sz="1200" dirty="0">
                          <a:solidFill>
                            <a:srgbClr val="003B55"/>
                          </a:solidFill>
                          <a:latin typeface="Titillium Web Light" panose="020B0604020202020204" charset="0"/>
                        </a:rPr>
                        <a:t>.</a:t>
                      </a:r>
                    </a:p>
                  </a:txBody>
                  <a:tcPr anchor="ctr"/>
                </a:tc>
                <a:extLst>
                  <a:ext uri="{0D108BD9-81ED-4DB2-BD59-A6C34878D82A}">
                    <a16:rowId xmlns:a16="http://schemas.microsoft.com/office/drawing/2014/main" xmlns="" val="684438527"/>
                  </a:ext>
                </a:extLst>
              </a:tr>
              <a:tr h="251391">
                <a:tc rowSpan="6">
                  <a:txBody>
                    <a:bodyPr/>
                    <a:lstStyle/>
                    <a:p>
                      <a:pPr algn="ctr"/>
                      <a:r>
                        <a:rPr lang="pt-PT" sz="1200" dirty="0">
                          <a:solidFill>
                            <a:srgbClr val="003B55"/>
                          </a:solidFill>
                          <a:effectLst>
                            <a:outerShdw blurRad="38100" dist="38100" dir="2700000" algn="tl">
                              <a:srgbClr val="000000">
                                <a:alpha val="43137"/>
                              </a:srgbClr>
                            </a:outerShdw>
                          </a:effectLst>
                          <a:latin typeface="Titillium Web Light" panose="020B0604020202020204" charset="0"/>
                        </a:rPr>
                        <a:t>Funcionalidade</a:t>
                      </a:r>
                    </a:p>
                  </a:txBody>
                  <a:tcPr vert="vert270" anchor="ctr">
                    <a:solidFill>
                      <a:schemeClr val="bg1">
                        <a:alpha val="20000"/>
                      </a:schemeClr>
                    </a:solidFill>
                  </a:tcPr>
                </a:tc>
                <a:tc>
                  <a:txBody>
                    <a:bodyPr/>
                    <a:lstStyle/>
                    <a:p>
                      <a:r>
                        <a:rPr lang="pt-PT" sz="1200" dirty="0">
                          <a:solidFill>
                            <a:srgbClr val="003B55"/>
                          </a:solidFill>
                          <a:latin typeface="Titillium Web Light" panose="020B0604020202020204" charset="0"/>
                        </a:rPr>
                        <a:t>Utilização da cloud/edge</a:t>
                      </a:r>
                    </a:p>
                  </a:txBody>
                  <a:tcPr anchor="ctr"/>
                </a:tc>
                <a:tc>
                  <a:txBody>
                    <a:bodyPr/>
                    <a:lstStyle/>
                    <a:p>
                      <a:pPr algn="ctr"/>
                      <a:r>
                        <a:rPr lang="pt-PT" sz="1200" dirty="0" err="1">
                          <a:solidFill>
                            <a:srgbClr val="003B55"/>
                          </a:solidFill>
                          <a:latin typeface="Titillium Web Light" panose="020B0604020202020204" charset="0"/>
                        </a:rPr>
                        <a:t>Não</a:t>
                      </a:r>
                      <a:r>
                        <a:rPr lang="pt-PT" sz="1200" baseline="30000" dirty="0" err="1">
                          <a:solidFill>
                            <a:srgbClr val="003B55"/>
                          </a:solidFill>
                          <a:latin typeface="Titillium Web Light" panose="020B0604020202020204" charset="0"/>
                        </a:rPr>
                        <a:t>a</a:t>
                      </a:r>
                      <a:r>
                        <a:rPr lang="pt-PT" sz="1200" baseline="0" dirty="0">
                          <a:solidFill>
                            <a:srgbClr val="003B55"/>
                          </a:solidFill>
                          <a:latin typeface="Titillium Web Light" panose="020B0604020202020204" charset="0"/>
                        </a:rPr>
                        <a:t>/Não</a:t>
                      </a:r>
                      <a:endParaRPr lang="pt-PT" sz="1200" baseline="30000" dirty="0">
                        <a:solidFill>
                          <a:srgbClr val="003B55"/>
                        </a:solidFill>
                        <a:latin typeface="Titillium Web Light" panose="020B0604020202020204" charset="0"/>
                      </a:endParaRPr>
                    </a:p>
                  </a:txBody>
                  <a:tcPr anchor="ctr"/>
                </a:tc>
                <a:tc>
                  <a:txBody>
                    <a:bodyPr/>
                    <a:lstStyle/>
                    <a:p>
                      <a:pPr algn="ctr"/>
                      <a:r>
                        <a:rPr lang="pt-PT" sz="1200" dirty="0">
                          <a:solidFill>
                            <a:srgbClr val="003B55"/>
                          </a:solidFill>
                          <a:latin typeface="Titillium Web Light" panose="020B0604020202020204" charset="0"/>
                        </a:rPr>
                        <a:t>Sim/1 nó</a:t>
                      </a:r>
                    </a:p>
                  </a:txBody>
                  <a:tcPr anchor="ctr"/>
                </a:tc>
                <a:tc>
                  <a:txBody>
                    <a:bodyPr/>
                    <a:lstStyle/>
                    <a:p>
                      <a:pPr algn="ctr"/>
                      <a:r>
                        <a:rPr lang="pt-PT" sz="1200" dirty="0">
                          <a:solidFill>
                            <a:srgbClr val="003B55"/>
                          </a:solidFill>
                          <a:latin typeface="Titillium Web Light" panose="020B0604020202020204" charset="0"/>
                        </a:rPr>
                        <a:t>Sim/Sim</a:t>
                      </a:r>
                    </a:p>
                  </a:txBody>
                  <a:tcPr anchor="ctr"/>
                </a:tc>
                <a:extLst>
                  <a:ext uri="{0D108BD9-81ED-4DB2-BD59-A6C34878D82A}">
                    <a16:rowId xmlns:a16="http://schemas.microsoft.com/office/drawing/2014/main" xmlns="" val="3307885960"/>
                  </a:ext>
                </a:extLst>
              </a:tr>
              <a:tr h="418984">
                <a:tc vMerge="1">
                  <a:txBody>
                    <a:bodyPr/>
                    <a:lstStyle/>
                    <a:p>
                      <a:endParaRPr lang="pt-PT" sz="1200" dirty="0">
                        <a:solidFill>
                          <a:srgbClr val="003B55"/>
                        </a:solidFill>
                        <a:latin typeface="Titillium Web Light" panose="020B0604020202020204" charset="0"/>
                      </a:endParaRPr>
                    </a:p>
                  </a:txBody>
                  <a:tcPr anchor="ctr"/>
                </a:tc>
                <a:tc>
                  <a:txBody>
                    <a:bodyPr/>
                    <a:lstStyle/>
                    <a:p>
                      <a:r>
                        <a:rPr lang="pt-PT" sz="1200" dirty="0">
                          <a:solidFill>
                            <a:srgbClr val="003B55"/>
                          </a:solidFill>
                          <a:latin typeface="Titillium Web Light" panose="020B0604020202020204" charset="0"/>
                        </a:rPr>
                        <a:t>Gestão automática dos nós (cloud/edge) </a:t>
                      </a:r>
                    </a:p>
                  </a:txBody>
                  <a:tcPr anchor="ctr"/>
                </a:tc>
                <a:tc>
                  <a:txBody>
                    <a:bodyPr/>
                    <a:lstStyle/>
                    <a:p>
                      <a:pPr algn="ctr"/>
                      <a:r>
                        <a:rPr lang="pt-PT" sz="1200" dirty="0">
                          <a:solidFill>
                            <a:srgbClr val="003B55"/>
                          </a:solidFill>
                          <a:latin typeface="Titillium Web Light" panose="020B0604020202020204" charset="0"/>
                        </a:rPr>
                        <a:t>Não/Não</a:t>
                      </a:r>
                    </a:p>
                  </a:txBody>
                  <a:tcPr anchor="ctr"/>
                </a:tc>
                <a:tc>
                  <a:txBody>
                    <a:bodyPr/>
                    <a:lstStyle/>
                    <a:p>
                      <a:pPr algn="ctr"/>
                      <a:r>
                        <a:rPr lang="pt-PT" sz="1200" dirty="0">
                          <a:solidFill>
                            <a:srgbClr val="003B55"/>
                          </a:solidFill>
                          <a:latin typeface="Titillium Web Light" panose="020B0604020202020204" charset="0"/>
                        </a:rPr>
                        <a:t>Sim/1 nó</a:t>
                      </a:r>
                    </a:p>
                  </a:txBody>
                  <a:tcPr anchor="ctr"/>
                </a:tc>
                <a:tc>
                  <a:txBody>
                    <a:bodyPr/>
                    <a:lstStyle/>
                    <a:p>
                      <a:pPr algn="ctr"/>
                      <a:r>
                        <a:rPr lang="pt-PT" sz="1200" dirty="0">
                          <a:solidFill>
                            <a:srgbClr val="003B55"/>
                          </a:solidFill>
                          <a:latin typeface="Titillium Web Light" panose="020B0604020202020204" charset="0"/>
                        </a:rPr>
                        <a:t>Sim/Sim</a:t>
                      </a:r>
                    </a:p>
                  </a:txBody>
                  <a:tcPr anchor="ctr"/>
                </a:tc>
                <a:extLst>
                  <a:ext uri="{0D108BD9-81ED-4DB2-BD59-A6C34878D82A}">
                    <a16:rowId xmlns:a16="http://schemas.microsoft.com/office/drawing/2014/main" xmlns="" val="4073170107"/>
                  </a:ext>
                </a:extLst>
              </a:tr>
              <a:tr h="418984">
                <a:tc vMerge="1">
                  <a:txBody>
                    <a:bodyPr/>
                    <a:lstStyle/>
                    <a:p>
                      <a:endParaRPr lang="pt-PT" sz="1200" dirty="0">
                        <a:solidFill>
                          <a:srgbClr val="003B55"/>
                        </a:solidFill>
                        <a:latin typeface="Titillium Web Light" panose="020B0604020202020204" charset="0"/>
                      </a:endParaRPr>
                    </a:p>
                  </a:txBody>
                  <a:tcPr anchor="ctr"/>
                </a:tc>
                <a:tc>
                  <a:txBody>
                    <a:bodyPr/>
                    <a:lstStyle/>
                    <a:p>
                      <a:r>
                        <a:rPr lang="pt-PT" sz="1200" dirty="0" err="1">
                          <a:solidFill>
                            <a:srgbClr val="003B55"/>
                          </a:solidFill>
                          <a:latin typeface="Titillium Web Light" panose="020B0604020202020204" charset="0"/>
                        </a:rPr>
                        <a:t>Auto-scaling</a:t>
                      </a:r>
                      <a:r>
                        <a:rPr lang="pt-PT" sz="1200" dirty="0">
                          <a:solidFill>
                            <a:srgbClr val="003B55"/>
                          </a:solidFill>
                          <a:latin typeface="Titillium Web Light" panose="020B0604020202020204" charset="0"/>
                        </a:rPr>
                        <a:t> de serviços configurável (vários parâmetros de configuração)</a:t>
                      </a:r>
                    </a:p>
                  </a:txBody>
                  <a:tcPr anchor="ctr"/>
                </a:tc>
                <a:tc>
                  <a:txBody>
                    <a:bodyPr/>
                    <a:lstStyle/>
                    <a:p>
                      <a:pPr algn="ctr"/>
                      <a:r>
                        <a:rPr lang="pt-PT" sz="1200" dirty="0">
                          <a:solidFill>
                            <a:srgbClr val="003B55"/>
                          </a:solidFill>
                          <a:latin typeface="Titillium Web Light" panose="020B0604020202020204" charset="0"/>
                        </a:rPr>
                        <a:t>1 </a:t>
                      </a:r>
                      <a:r>
                        <a:rPr lang="pt-PT" sz="1200" dirty="0" err="1">
                          <a:solidFill>
                            <a:srgbClr val="003B55"/>
                          </a:solidFill>
                          <a:latin typeface="Titillium Web Light" panose="020B0604020202020204" charset="0"/>
                        </a:rPr>
                        <a:t>parâm</a:t>
                      </a:r>
                      <a:r>
                        <a:rPr lang="pt-PT" sz="1200" dirty="0">
                          <a:solidFill>
                            <a:srgbClr val="003B55"/>
                          </a:solidFill>
                          <a:latin typeface="Titillium Web Light" panose="020B0604020202020204" charset="0"/>
                        </a:rPr>
                        <a:t>.</a:t>
                      </a:r>
                    </a:p>
                  </a:txBody>
                  <a:tcPr anchor="ctr"/>
                </a:tc>
                <a:tc>
                  <a:txBody>
                    <a:bodyPr/>
                    <a:lstStyle/>
                    <a:p>
                      <a:pPr algn="ctr"/>
                      <a:r>
                        <a:rPr lang="pt-PT" sz="1200" dirty="0">
                          <a:solidFill>
                            <a:srgbClr val="003B55"/>
                          </a:solidFill>
                          <a:latin typeface="Titillium Web Light" panose="020B0604020202020204" charset="0"/>
                        </a:rPr>
                        <a:t>1 </a:t>
                      </a:r>
                      <a:r>
                        <a:rPr lang="pt-PT" sz="1200" dirty="0" err="1">
                          <a:solidFill>
                            <a:srgbClr val="003B55"/>
                          </a:solidFill>
                          <a:latin typeface="Titillium Web Light" panose="020B0604020202020204" charset="0"/>
                        </a:rPr>
                        <a:t>parâm.</a:t>
                      </a:r>
                      <a:r>
                        <a:rPr lang="pt-PT" sz="1200" baseline="30000" dirty="0" err="1">
                          <a:solidFill>
                            <a:srgbClr val="003B55"/>
                          </a:solidFill>
                          <a:latin typeface="Titillium Web Light" panose="020B0604020202020204" charset="0"/>
                        </a:rPr>
                        <a:t>b</a:t>
                      </a:r>
                      <a:endParaRPr lang="pt-PT" sz="1200" baseline="30000" dirty="0">
                        <a:solidFill>
                          <a:srgbClr val="003B55"/>
                        </a:solidFill>
                        <a:latin typeface="Titillium Web Light" panose="020B0604020202020204" charset="0"/>
                      </a:endParaRPr>
                    </a:p>
                  </a:txBody>
                  <a:tcPr anchor="ctr"/>
                </a:tc>
                <a:tc>
                  <a:txBody>
                    <a:bodyPr/>
                    <a:lstStyle/>
                    <a:p>
                      <a:pPr algn="ctr"/>
                      <a:r>
                        <a:rPr lang="pt-PT" sz="1200" dirty="0">
                          <a:solidFill>
                            <a:srgbClr val="003B55"/>
                          </a:solidFill>
                          <a:latin typeface="Titillium Web Light" panose="020B0604020202020204" charset="0"/>
                        </a:rPr>
                        <a:t>Sim</a:t>
                      </a:r>
                    </a:p>
                  </a:txBody>
                  <a:tcPr anchor="ctr"/>
                </a:tc>
                <a:extLst>
                  <a:ext uri="{0D108BD9-81ED-4DB2-BD59-A6C34878D82A}">
                    <a16:rowId xmlns:a16="http://schemas.microsoft.com/office/drawing/2014/main" xmlns="" val="1124084007"/>
                  </a:ext>
                </a:extLst>
              </a:tr>
              <a:tr h="418984">
                <a:tc vMerge="1">
                  <a:txBody>
                    <a:bodyPr/>
                    <a:lstStyle/>
                    <a:p>
                      <a:endParaRPr lang="pt-PT" sz="1200" dirty="0">
                        <a:solidFill>
                          <a:srgbClr val="003B55"/>
                        </a:solidFill>
                        <a:latin typeface="Titillium Web Light" panose="020B0604020202020204" charset="0"/>
                      </a:endParaRPr>
                    </a:p>
                  </a:txBody>
                  <a:tcPr anchor="ctr"/>
                </a:tc>
                <a:tc>
                  <a:txBody>
                    <a:bodyPr/>
                    <a:lstStyle/>
                    <a:p>
                      <a:r>
                        <a:rPr lang="pt-PT" sz="1200" dirty="0">
                          <a:solidFill>
                            <a:srgbClr val="003B55"/>
                          </a:solidFill>
                          <a:latin typeface="Titillium Web Light" panose="020B0604020202020204" charset="0"/>
                        </a:rPr>
                        <a:t>Local de execução de µS dinâmico (com base na origem dos acessos)</a:t>
                      </a:r>
                    </a:p>
                  </a:txBody>
                  <a:tcPr anchor="ctr"/>
                </a:tc>
                <a:tc>
                  <a:txBody>
                    <a:bodyPr/>
                    <a:lstStyle/>
                    <a:p>
                      <a:pPr algn="ctr"/>
                      <a:r>
                        <a:rPr lang="pt-PT" sz="1200" dirty="0">
                          <a:solidFill>
                            <a:srgbClr val="003B55"/>
                          </a:solidFill>
                          <a:latin typeface="Titillium Web Light" panose="020B0604020202020204" charset="0"/>
                        </a:rPr>
                        <a:t>Não</a:t>
                      </a:r>
                    </a:p>
                  </a:txBody>
                  <a:tcPr anchor="ctr"/>
                </a:tc>
                <a:tc>
                  <a:txBody>
                    <a:bodyPr/>
                    <a:lstStyle/>
                    <a:p>
                      <a:pPr algn="ctr"/>
                      <a:r>
                        <a:rPr lang="pt-PT" sz="1200" dirty="0">
                          <a:solidFill>
                            <a:srgbClr val="003B55"/>
                          </a:solidFill>
                          <a:latin typeface="Titillium Web Light" panose="020B0604020202020204" charset="0"/>
                        </a:rPr>
                        <a:t>Sim</a:t>
                      </a:r>
                    </a:p>
                  </a:txBody>
                  <a:tcPr anchor="ctr"/>
                </a:tc>
                <a:tc>
                  <a:txBody>
                    <a:bodyPr/>
                    <a:lstStyle/>
                    <a:p>
                      <a:pPr algn="ctr"/>
                      <a:r>
                        <a:rPr lang="pt-PT" sz="1200" dirty="0">
                          <a:solidFill>
                            <a:srgbClr val="003B55"/>
                          </a:solidFill>
                          <a:latin typeface="Titillium Web Light" panose="020B0604020202020204" charset="0"/>
                        </a:rPr>
                        <a:t>Sim</a:t>
                      </a:r>
                    </a:p>
                  </a:txBody>
                  <a:tcPr anchor="ctr"/>
                </a:tc>
                <a:extLst>
                  <a:ext uri="{0D108BD9-81ED-4DB2-BD59-A6C34878D82A}">
                    <a16:rowId xmlns:a16="http://schemas.microsoft.com/office/drawing/2014/main" xmlns="" val="124607233"/>
                  </a:ext>
                </a:extLst>
              </a:tr>
              <a:tr h="418984">
                <a:tc vMerge="1">
                  <a:txBody>
                    <a:bodyPr/>
                    <a:lstStyle/>
                    <a:p>
                      <a:endParaRPr lang="pt-PT" sz="1200" dirty="0">
                        <a:solidFill>
                          <a:srgbClr val="003B55"/>
                        </a:solidFill>
                        <a:latin typeface="Titillium Web Light" panose="020B0604020202020204" charset="0"/>
                      </a:endParaRPr>
                    </a:p>
                  </a:txBody>
                  <a:tcPr anchor="ctr"/>
                </a:tc>
                <a:tc>
                  <a:txBody>
                    <a:bodyPr/>
                    <a:lstStyle/>
                    <a:p>
                      <a:r>
                        <a:rPr lang="pt-PT" sz="1200" dirty="0">
                          <a:solidFill>
                            <a:srgbClr val="003B55"/>
                          </a:solidFill>
                          <a:latin typeface="Titillium Web Light" panose="020B0604020202020204" charset="0"/>
                        </a:rPr>
                        <a:t>Adaptação a picos de acessos (previsíveis/imprevisíveis) </a:t>
                      </a:r>
                    </a:p>
                  </a:txBody>
                  <a:tcPr anchor="ctr"/>
                </a:tc>
                <a:tc>
                  <a:txBody>
                    <a:bodyPr/>
                    <a:lstStyle/>
                    <a:p>
                      <a:pPr algn="ctr"/>
                      <a:r>
                        <a:rPr lang="pt-PT" sz="1200" dirty="0">
                          <a:solidFill>
                            <a:srgbClr val="003B55"/>
                          </a:solidFill>
                          <a:latin typeface="Titillium Web Light" panose="020B0604020202020204" charset="0"/>
                        </a:rPr>
                        <a:t>Não/Sim</a:t>
                      </a:r>
                    </a:p>
                  </a:txBody>
                  <a:tcPr anchor="ctr"/>
                </a:tc>
                <a:tc>
                  <a:txBody>
                    <a:bodyPr/>
                    <a:lstStyle/>
                    <a:p>
                      <a:pPr algn="ctr"/>
                      <a:r>
                        <a:rPr lang="pt-PT" sz="1200" dirty="0">
                          <a:solidFill>
                            <a:srgbClr val="003B55"/>
                          </a:solidFill>
                          <a:latin typeface="Titillium Web Light" panose="020B0604020202020204" charset="0"/>
                        </a:rPr>
                        <a:t>Não/Sim</a:t>
                      </a:r>
                    </a:p>
                  </a:txBody>
                  <a:tcPr anchor="ctr"/>
                </a:tc>
                <a:tc>
                  <a:txBody>
                    <a:bodyPr/>
                    <a:lstStyle/>
                    <a:p>
                      <a:pPr algn="ctr"/>
                      <a:r>
                        <a:rPr lang="pt-PT" sz="1200" dirty="0">
                          <a:solidFill>
                            <a:srgbClr val="003B55"/>
                          </a:solidFill>
                          <a:latin typeface="Titillium Web Light" panose="020B0604020202020204" charset="0"/>
                        </a:rPr>
                        <a:t>Sim/Sim</a:t>
                      </a:r>
                    </a:p>
                  </a:txBody>
                  <a:tcPr anchor="ctr"/>
                </a:tc>
                <a:extLst>
                  <a:ext uri="{0D108BD9-81ED-4DB2-BD59-A6C34878D82A}">
                    <a16:rowId xmlns:a16="http://schemas.microsoft.com/office/drawing/2014/main" xmlns="" val="193859050"/>
                  </a:ext>
                </a:extLst>
              </a:tr>
              <a:tr h="418984">
                <a:tc vMerge="1">
                  <a:txBody>
                    <a:bodyPr/>
                    <a:lstStyle/>
                    <a:p>
                      <a:endParaRPr lang="pt-PT" sz="1200" dirty="0">
                        <a:solidFill>
                          <a:srgbClr val="003B55"/>
                        </a:solidFill>
                        <a:latin typeface="Titillium Web Light" panose="020B0604020202020204" charset="0"/>
                      </a:endParaRPr>
                    </a:p>
                  </a:txBody>
                  <a:tcPr anchor="ctr"/>
                </a:tc>
                <a:tc>
                  <a:txBody>
                    <a:bodyPr/>
                    <a:lstStyle/>
                    <a:p>
                      <a:r>
                        <a:rPr lang="pt-PT" sz="1200" dirty="0">
                          <a:solidFill>
                            <a:srgbClr val="003B55"/>
                          </a:solidFill>
                          <a:latin typeface="Titillium Web Light" panose="020B0604020202020204" charset="0"/>
                        </a:rPr>
                        <a:t>Suporte às aplicações de µS (comunicação entre µS, </a:t>
                      </a:r>
                      <a:r>
                        <a:rPr lang="pt-PT" sz="1200" dirty="0" err="1">
                          <a:solidFill>
                            <a:srgbClr val="003B55"/>
                          </a:solidFill>
                          <a:latin typeface="Titillium Web Light" panose="020B0604020202020204" charset="0"/>
                        </a:rPr>
                        <a:t>load</a:t>
                      </a:r>
                      <a:r>
                        <a:rPr lang="pt-PT" sz="1200" dirty="0">
                          <a:solidFill>
                            <a:srgbClr val="003B55"/>
                          </a:solidFill>
                          <a:latin typeface="Titillium Web Light" panose="020B0604020202020204" charset="0"/>
                        </a:rPr>
                        <a:t> </a:t>
                      </a:r>
                      <a:r>
                        <a:rPr lang="pt-PT" sz="1200" dirty="0" err="1">
                          <a:solidFill>
                            <a:srgbClr val="003B55"/>
                          </a:solidFill>
                          <a:latin typeface="Titillium Web Light" panose="020B0604020202020204" charset="0"/>
                        </a:rPr>
                        <a:t>balancers</a:t>
                      </a:r>
                      <a:r>
                        <a:rPr lang="pt-PT" sz="1200" dirty="0">
                          <a:solidFill>
                            <a:srgbClr val="003B55"/>
                          </a:solidFill>
                          <a:latin typeface="Titillium Web Light" panose="020B0604020202020204" charset="0"/>
                        </a:rPr>
                        <a:t>)</a:t>
                      </a:r>
                    </a:p>
                  </a:txBody>
                  <a:tcPr anchor="ctr"/>
                </a:tc>
                <a:tc>
                  <a:txBody>
                    <a:bodyPr/>
                    <a:lstStyle/>
                    <a:p>
                      <a:pPr algn="ctr"/>
                      <a:r>
                        <a:rPr lang="pt-PT" sz="1200" dirty="0">
                          <a:solidFill>
                            <a:srgbClr val="003B55"/>
                          </a:solidFill>
                          <a:latin typeface="Titillium Web Light" panose="020B0604020202020204" charset="0"/>
                        </a:rPr>
                        <a:t>Não</a:t>
                      </a:r>
                    </a:p>
                  </a:txBody>
                  <a:tcPr anchor="ctr"/>
                </a:tc>
                <a:tc>
                  <a:txBody>
                    <a:bodyPr/>
                    <a:lstStyle/>
                    <a:p>
                      <a:pPr algn="ctr"/>
                      <a:r>
                        <a:rPr lang="pt-PT" sz="1200" dirty="0">
                          <a:solidFill>
                            <a:srgbClr val="003B55"/>
                          </a:solidFill>
                          <a:latin typeface="Titillium Web Light" panose="020B0604020202020204" charset="0"/>
                        </a:rPr>
                        <a:t>Não</a:t>
                      </a:r>
                    </a:p>
                  </a:txBody>
                  <a:tcPr anchor="ctr"/>
                </a:tc>
                <a:tc>
                  <a:txBody>
                    <a:bodyPr/>
                    <a:lstStyle/>
                    <a:p>
                      <a:pPr algn="ctr"/>
                      <a:r>
                        <a:rPr lang="pt-PT" sz="1200" dirty="0">
                          <a:solidFill>
                            <a:srgbClr val="003B55"/>
                          </a:solidFill>
                          <a:latin typeface="Titillium Web Light" panose="020B0604020202020204" charset="0"/>
                        </a:rPr>
                        <a:t>Sim</a:t>
                      </a:r>
                    </a:p>
                  </a:txBody>
                  <a:tcPr anchor="ctr"/>
                </a:tc>
                <a:extLst>
                  <a:ext uri="{0D108BD9-81ED-4DB2-BD59-A6C34878D82A}">
                    <a16:rowId xmlns:a16="http://schemas.microsoft.com/office/drawing/2014/main" xmlns="" val="267566258"/>
                  </a:ext>
                </a:extLst>
              </a:tr>
            </a:tbl>
          </a:graphicData>
        </a:graphic>
      </p:graphicFrame>
      <p:sp>
        <p:nvSpPr>
          <p:cNvPr id="6" name="CaixaDeTexto 5">
            <a:extLst>
              <a:ext uri="{FF2B5EF4-FFF2-40B4-BE49-F238E27FC236}">
                <a16:creationId xmlns:a16="http://schemas.microsoft.com/office/drawing/2014/main" xmlns="" id="{203C1435-70BA-4AE9-8039-A0F4E6BDA2C8}"/>
              </a:ext>
            </a:extLst>
          </p:cNvPr>
          <p:cNvSpPr txBox="1"/>
          <p:nvPr/>
        </p:nvSpPr>
        <p:spPr>
          <a:xfrm>
            <a:off x="1123467" y="4509197"/>
            <a:ext cx="5666169" cy="407804"/>
          </a:xfrm>
          <a:prstGeom prst="rect">
            <a:avLst/>
          </a:prstGeom>
          <a:noFill/>
        </p:spPr>
        <p:txBody>
          <a:bodyPr wrap="square" rtlCol="0">
            <a:spAutoFit/>
          </a:bodyPr>
          <a:lstStyle/>
          <a:p>
            <a:r>
              <a:rPr lang="pt-PT" sz="1000" baseline="30000" dirty="0">
                <a:solidFill>
                  <a:srgbClr val="003B55"/>
                </a:solidFill>
                <a:latin typeface="Titillium Web Light" panose="020B0604020202020204" charset="0"/>
              </a:rPr>
              <a:t>a</a:t>
            </a:r>
            <a:r>
              <a:rPr lang="pt-PT" sz="1000" dirty="0">
                <a:solidFill>
                  <a:srgbClr val="003B55"/>
                </a:solidFill>
                <a:latin typeface="Titillium Web Light" panose="020B0604020202020204" charset="0"/>
              </a:rPr>
              <a:t> Não diretamente, mas possível integrar num cluster do </a:t>
            </a:r>
            <a:r>
              <a:rPr lang="pt-PT" sz="1000" dirty="0" err="1">
                <a:solidFill>
                  <a:srgbClr val="003B55"/>
                </a:solidFill>
                <a:latin typeface="Titillium Web Light" panose="020B0604020202020204" charset="0"/>
              </a:rPr>
              <a:t>Kubernetes</a:t>
            </a:r>
            <a:r>
              <a:rPr lang="pt-PT" sz="1000" dirty="0">
                <a:solidFill>
                  <a:srgbClr val="003B55"/>
                </a:solidFill>
                <a:latin typeface="Titillium Web Light" panose="020B0604020202020204" charset="0"/>
              </a:rPr>
              <a:t>.</a:t>
            </a:r>
          </a:p>
          <a:p>
            <a:r>
              <a:rPr lang="pt-PT" sz="1000" baseline="30000" dirty="0">
                <a:solidFill>
                  <a:srgbClr val="003B55"/>
                </a:solidFill>
                <a:latin typeface="Titillium Web Light" panose="020B0604020202020204" charset="0"/>
              </a:rPr>
              <a:t>b</a:t>
            </a:r>
            <a:r>
              <a:rPr lang="pt-PT" sz="1000" dirty="0">
                <a:solidFill>
                  <a:srgbClr val="003B55"/>
                </a:solidFill>
                <a:latin typeface="Titillium Web Light" panose="020B0604020202020204" charset="0"/>
              </a:rPr>
              <a:t> Apenas uma réplica com alterações na quantidade dos recursos alocados.</a:t>
            </a:r>
          </a:p>
        </p:txBody>
      </p:sp>
      <p:sp>
        <p:nvSpPr>
          <p:cNvPr id="7" name="Retângulo 6">
            <a:extLst>
              <a:ext uri="{FF2B5EF4-FFF2-40B4-BE49-F238E27FC236}">
                <a16:creationId xmlns:a16="http://schemas.microsoft.com/office/drawing/2014/main" xmlns="" id="{8F81BB75-9E37-4F1D-B26D-25B82B0DA1D4}"/>
              </a:ext>
            </a:extLst>
          </p:cNvPr>
          <p:cNvSpPr/>
          <p:nvPr/>
        </p:nvSpPr>
        <p:spPr>
          <a:xfrm>
            <a:off x="5936567" y="1647641"/>
            <a:ext cx="853070" cy="2880000"/>
          </a:xfrm>
          <a:prstGeom prst="rect">
            <a:avLst/>
          </a:prstGeom>
          <a:noFill/>
          <a:ln w="38100">
            <a:solidFill>
              <a:srgbClr val="003B5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84083927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B7716F-0C1B-4EB7-8FA0-EBD464A6374A}"/>
              </a:ext>
            </a:extLst>
          </p:cNvPr>
          <p:cNvSpPr>
            <a:spLocks noGrp="1"/>
          </p:cNvSpPr>
          <p:nvPr>
            <p:ph type="title"/>
          </p:nvPr>
        </p:nvSpPr>
        <p:spPr/>
        <p:txBody>
          <a:bodyPr/>
          <a:lstStyle/>
          <a:p>
            <a:r>
              <a:rPr lang="pt-PT" dirty="0"/>
              <a:t>Contexto</a:t>
            </a:r>
          </a:p>
        </p:txBody>
      </p:sp>
      <p:sp>
        <p:nvSpPr>
          <p:cNvPr id="4" name="Marcador de Posição do Número do Diapositivo 3">
            <a:extLst>
              <a:ext uri="{FF2B5EF4-FFF2-40B4-BE49-F238E27FC236}">
                <a16:creationId xmlns:a16="http://schemas.microsoft.com/office/drawing/2014/main" xmlns="" id="{2E3DCD91-1A8B-4003-9555-2D3D70214356}"/>
              </a:ext>
            </a:extLst>
          </p:cNvPr>
          <p:cNvSpPr>
            <a:spLocks noGrp="1"/>
          </p:cNvSpPr>
          <p:nvPr>
            <p:ph type="sldNum" idx="12"/>
          </p:nvPr>
        </p:nvSpPr>
        <p:spPr/>
        <p:txBody>
          <a:bodyPr/>
          <a:lstStyle/>
          <a:p>
            <a:fld id="{00000000-1234-1234-1234-123412341234}" type="slidenum">
              <a:rPr lang="pt-PT" smtClean="0"/>
              <a:pPr/>
              <a:t>4</a:t>
            </a:fld>
            <a:endParaRPr lang="pt-PT"/>
          </a:p>
        </p:txBody>
      </p:sp>
      <p:pic>
        <p:nvPicPr>
          <p:cNvPr id="5" name="Imagem 4">
            <a:extLst>
              <a:ext uri="{FF2B5EF4-FFF2-40B4-BE49-F238E27FC236}">
                <a16:creationId xmlns:a16="http://schemas.microsoft.com/office/drawing/2014/main" xmlns="" id="{4455B3B3-8930-4807-9777-E5D1761E8753}"/>
              </a:ext>
            </a:extLst>
          </p:cNvPr>
          <p:cNvPicPr>
            <a:picLocks noChangeAspect="1"/>
          </p:cNvPicPr>
          <p:nvPr/>
        </p:nvPicPr>
        <p:blipFill>
          <a:blip r:embed="rId3"/>
          <a:stretch>
            <a:fillRect/>
          </a:stretch>
        </p:blipFill>
        <p:spPr>
          <a:xfrm>
            <a:off x="929216" y="1930799"/>
            <a:ext cx="6054669" cy="22560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3077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D82C53-5C7B-46D6-87DB-AF3DDE3EC911}"/>
              </a:ext>
            </a:extLst>
          </p:cNvPr>
          <p:cNvSpPr>
            <a:spLocks noGrp="1"/>
          </p:cNvSpPr>
          <p:nvPr>
            <p:ph type="title"/>
          </p:nvPr>
        </p:nvSpPr>
        <p:spPr/>
        <p:txBody>
          <a:bodyPr/>
          <a:lstStyle/>
          <a:p>
            <a:r>
              <a:rPr lang="pt-PT" dirty="0"/>
              <a:t>Contexto</a:t>
            </a:r>
          </a:p>
        </p:txBody>
      </p:sp>
      <p:sp>
        <p:nvSpPr>
          <p:cNvPr id="4" name="Marcador de Posição do Número do Diapositivo 3">
            <a:extLst>
              <a:ext uri="{FF2B5EF4-FFF2-40B4-BE49-F238E27FC236}">
                <a16:creationId xmlns:a16="http://schemas.microsoft.com/office/drawing/2014/main" xmlns="" id="{FD4C2653-C60A-4D6B-8D9D-AB53E3F5D281}"/>
              </a:ext>
            </a:extLst>
          </p:cNvPr>
          <p:cNvSpPr>
            <a:spLocks noGrp="1"/>
          </p:cNvSpPr>
          <p:nvPr>
            <p:ph type="sldNum" idx="12"/>
          </p:nvPr>
        </p:nvSpPr>
        <p:spPr/>
        <p:txBody>
          <a:bodyPr/>
          <a:lstStyle/>
          <a:p>
            <a:fld id="{00000000-1234-1234-1234-123412341234}" type="slidenum">
              <a:rPr lang="pt-PT" smtClean="0"/>
              <a:pPr/>
              <a:t>5</a:t>
            </a:fld>
            <a:endParaRPr lang="pt-PT"/>
          </a:p>
        </p:txBody>
      </p:sp>
      <p:pic>
        <p:nvPicPr>
          <p:cNvPr id="6" name="Imagem 5">
            <a:extLst>
              <a:ext uri="{FF2B5EF4-FFF2-40B4-BE49-F238E27FC236}">
                <a16:creationId xmlns:a16="http://schemas.microsoft.com/office/drawing/2014/main" xmlns="" id="{0D21C3D0-50A9-43D6-B558-E522000E913E}"/>
              </a:ext>
            </a:extLst>
          </p:cNvPr>
          <p:cNvPicPr>
            <a:picLocks noChangeAspect="1"/>
          </p:cNvPicPr>
          <p:nvPr/>
        </p:nvPicPr>
        <p:blipFill>
          <a:blip r:embed="rId3"/>
          <a:stretch>
            <a:fillRect/>
          </a:stretch>
        </p:blipFill>
        <p:spPr>
          <a:xfrm>
            <a:off x="1458385" y="1725959"/>
            <a:ext cx="4996333" cy="26656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0429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782E11-EF09-4B74-A788-3EC301ED4F54}"/>
              </a:ext>
            </a:extLst>
          </p:cNvPr>
          <p:cNvSpPr>
            <a:spLocks noGrp="1"/>
          </p:cNvSpPr>
          <p:nvPr>
            <p:ph type="title"/>
          </p:nvPr>
        </p:nvSpPr>
        <p:spPr/>
        <p:txBody>
          <a:bodyPr/>
          <a:lstStyle/>
          <a:p>
            <a:r>
              <a:rPr lang="pt-PT" dirty="0"/>
              <a:t>Contexto</a:t>
            </a:r>
          </a:p>
        </p:txBody>
      </p:sp>
      <p:sp>
        <p:nvSpPr>
          <p:cNvPr id="3" name="Marcador de Posição do Texto 2">
            <a:extLst>
              <a:ext uri="{FF2B5EF4-FFF2-40B4-BE49-F238E27FC236}">
                <a16:creationId xmlns:a16="http://schemas.microsoft.com/office/drawing/2014/main" xmlns="" id="{E55BB10E-31FB-4794-898F-928313E6A875}"/>
              </a:ext>
            </a:extLst>
          </p:cNvPr>
          <p:cNvSpPr>
            <a:spLocks noGrp="1"/>
          </p:cNvSpPr>
          <p:nvPr>
            <p:ph type="body" idx="1"/>
          </p:nvPr>
        </p:nvSpPr>
        <p:spPr/>
        <p:txBody>
          <a:bodyPr/>
          <a:lstStyle/>
          <a:p>
            <a:r>
              <a:rPr lang="pt-PT" sz="1800" dirty="0"/>
              <a:t>Arquitetura de Micro-serviços</a:t>
            </a:r>
          </a:p>
          <a:p>
            <a:pPr lvl="1"/>
            <a:r>
              <a:rPr lang="pt-PT" sz="1800" dirty="0"/>
              <a:t>Adequada ao </a:t>
            </a:r>
            <a:r>
              <a:rPr lang="pt-PT" sz="1800" dirty="0" err="1"/>
              <a:t>deployment</a:t>
            </a:r>
            <a:r>
              <a:rPr lang="pt-PT" sz="1800" dirty="0"/>
              <a:t> de serviços na cloud e edge</a:t>
            </a:r>
          </a:p>
        </p:txBody>
      </p:sp>
      <p:sp>
        <p:nvSpPr>
          <p:cNvPr id="4" name="Marcador de Posição do Número do Diapositivo 3">
            <a:extLst>
              <a:ext uri="{FF2B5EF4-FFF2-40B4-BE49-F238E27FC236}">
                <a16:creationId xmlns:a16="http://schemas.microsoft.com/office/drawing/2014/main" xmlns="" id="{5B54A15B-BFB7-4079-9354-028D3E73A47B}"/>
              </a:ext>
            </a:extLst>
          </p:cNvPr>
          <p:cNvSpPr>
            <a:spLocks noGrp="1"/>
          </p:cNvSpPr>
          <p:nvPr>
            <p:ph type="sldNum" idx="12"/>
          </p:nvPr>
        </p:nvSpPr>
        <p:spPr/>
        <p:txBody>
          <a:bodyPr/>
          <a:lstStyle/>
          <a:p>
            <a:fld id="{00000000-1234-1234-1234-123412341234}" type="slidenum">
              <a:rPr lang="pt-PT" smtClean="0"/>
              <a:pPr/>
              <a:t>6</a:t>
            </a:fld>
            <a:endParaRPr lang="pt-PT"/>
          </a:p>
        </p:txBody>
      </p:sp>
      <p:pic>
        <p:nvPicPr>
          <p:cNvPr id="7" name="Imagem 6">
            <a:extLst>
              <a:ext uri="{FF2B5EF4-FFF2-40B4-BE49-F238E27FC236}">
                <a16:creationId xmlns:a16="http://schemas.microsoft.com/office/drawing/2014/main" xmlns="" id="{698AE449-9D10-45FD-864C-312D42760727}"/>
              </a:ext>
            </a:extLst>
          </p:cNvPr>
          <p:cNvPicPr>
            <a:picLocks noChangeAspect="1"/>
          </p:cNvPicPr>
          <p:nvPr/>
        </p:nvPicPr>
        <p:blipFill rotWithShape="1">
          <a:blip r:embed="rId3"/>
          <a:srcRect l="41396"/>
          <a:stretch/>
        </p:blipFill>
        <p:spPr>
          <a:xfrm>
            <a:off x="2605001" y="2451151"/>
            <a:ext cx="2706263" cy="24637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6306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AB95E02-DE5D-4745-852D-349A4F64119E}"/>
              </a:ext>
            </a:extLst>
          </p:cNvPr>
          <p:cNvSpPr>
            <a:spLocks noGrp="1"/>
          </p:cNvSpPr>
          <p:nvPr>
            <p:ph type="title"/>
          </p:nvPr>
        </p:nvSpPr>
        <p:spPr/>
        <p:txBody>
          <a:bodyPr/>
          <a:lstStyle/>
          <a:p>
            <a:r>
              <a:rPr lang="pt-PT" dirty="0"/>
              <a:t>Problema Geral</a:t>
            </a:r>
          </a:p>
        </p:txBody>
      </p:sp>
      <p:sp>
        <p:nvSpPr>
          <p:cNvPr id="3" name="Marcador de Posição do Texto 2">
            <a:extLst>
              <a:ext uri="{FF2B5EF4-FFF2-40B4-BE49-F238E27FC236}">
                <a16:creationId xmlns:a16="http://schemas.microsoft.com/office/drawing/2014/main" xmlns="" id="{B4C6924B-A01A-4997-9F81-321D8C93CABD}"/>
              </a:ext>
            </a:extLst>
          </p:cNvPr>
          <p:cNvSpPr>
            <a:spLocks noGrp="1"/>
          </p:cNvSpPr>
          <p:nvPr>
            <p:ph type="body" idx="1"/>
          </p:nvPr>
        </p:nvSpPr>
        <p:spPr>
          <a:xfrm>
            <a:off x="576000" y="1548000"/>
            <a:ext cx="7205925" cy="3376425"/>
          </a:xfrm>
        </p:spPr>
        <p:txBody>
          <a:bodyPr>
            <a:noAutofit/>
          </a:bodyPr>
          <a:lstStyle/>
          <a:p>
            <a:pPr marL="76198" indent="0">
              <a:buNone/>
            </a:pPr>
            <a:r>
              <a:rPr lang="pt-PT" sz="1800" dirty="0">
                <a:effectLst>
                  <a:outerShdw blurRad="38100" dist="38100" dir="2700000" algn="tl">
                    <a:srgbClr val="000000">
                      <a:alpha val="43137"/>
                    </a:srgbClr>
                  </a:outerShdw>
                </a:effectLst>
              </a:rPr>
              <a:t>Complexidade na gestão de aplicações de micro-serviços em </a:t>
            </a:r>
            <a:r>
              <a:rPr lang="pt-PT" sz="1800" dirty="0" err="1">
                <a:effectLst>
                  <a:outerShdw blurRad="38100" dist="38100" dir="2700000" algn="tl">
                    <a:srgbClr val="000000">
                      <a:alpha val="43137"/>
                    </a:srgbClr>
                  </a:outerShdw>
                </a:effectLst>
              </a:rPr>
              <a:t>Cloud</a:t>
            </a:r>
            <a:r>
              <a:rPr lang="pt-PT" sz="1800" dirty="0">
                <a:effectLst>
                  <a:outerShdw blurRad="38100" dist="38100" dir="2700000" algn="tl">
                    <a:srgbClr val="000000">
                      <a:alpha val="43137"/>
                    </a:srgbClr>
                  </a:outerShdw>
                </a:effectLst>
              </a:rPr>
              <a:t>/</a:t>
            </a:r>
            <a:r>
              <a:rPr lang="pt-PT" sz="1800" dirty="0" err="1">
                <a:effectLst>
                  <a:outerShdw blurRad="38100" dist="38100" dir="2700000" algn="tl">
                    <a:srgbClr val="000000">
                      <a:alpha val="43137"/>
                    </a:srgbClr>
                  </a:outerShdw>
                </a:effectLst>
              </a:rPr>
              <a:t>Edge</a:t>
            </a:r>
            <a:endParaRPr lang="pt-PT" sz="1800" dirty="0">
              <a:effectLst>
                <a:outerShdw blurRad="38100" dist="38100" dir="2700000" algn="tl">
                  <a:srgbClr val="000000">
                    <a:alpha val="43137"/>
                  </a:srgbClr>
                </a:outerShdw>
              </a:effectLst>
            </a:endParaRPr>
          </a:p>
          <a:p>
            <a:r>
              <a:rPr lang="pt-PT" sz="1800" dirty="0"/>
              <a:t>Grande quantidade de serviços para gerir</a:t>
            </a:r>
          </a:p>
          <a:p>
            <a:pPr lvl="1"/>
            <a:r>
              <a:rPr lang="pt-PT" sz="1800" dirty="0"/>
              <a:t>Serviços heterogéneos</a:t>
            </a:r>
          </a:p>
          <a:p>
            <a:pPr lvl="1"/>
            <a:r>
              <a:rPr lang="pt-PT" sz="1800" dirty="0"/>
              <a:t>Serviços com diferentes níveis de interdependência</a:t>
            </a:r>
          </a:p>
          <a:p>
            <a:pPr lvl="1"/>
            <a:r>
              <a:rPr lang="pt-PT" sz="1800" dirty="0" err="1"/>
              <a:t>Upscaling</a:t>
            </a:r>
            <a:r>
              <a:rPr lang="pt-PT" sz="1800" dirty="0"/>
              <a:t> de serviços</a:t>
            </a:r>
          </a:p>
          <a:p>
            <a:pPr lvl="2"/>
            <a:r>
              <a:rPr lang="pt-PT" sz="1800" dirty="0"/>
              <a:t>Replicação dos dados</a:t>
            </a:r>
          </a:p>
          <a:p>
            <a:pPr marL="990575" lvl="2" indent="0">
              <a:buNone/>
            </a:pPr>
            <a:endParaRPr lang="pt-PT" sz="600" dirty="0"/>
          </a:p>
          <a:p>
            <a:r>
              <a:rPr lang="pt-PT" sz="1800" dirty="0"/>
              <a:t>Locais de </a:t>
            </a:r>
            <a:r>
              <a:rPr lang="pt-PT" sz="1800" dirty="0" err="1"/>
              <a:t>deployment</a:t>
            </a:r>
            <a:r>
              <a:rPr lang="pt-PT" sz="1800" dirty="0"/>
              <a:t> heterogéneos</a:t>
            </a:r>
          </a:p>
          <a:p>
            <a:pPr marL="76198" indent="0">
              <a:buNone/>
            </a:pPr>
            <a:endParaRPr lang="pt-PT" sz="600" dirty="0"/>
          </a:p>
          <a:p>
            <a:r>
              <a:rPr lang="pt-PT" sz="1800" dirty="0"/>
              <a:t>Volume de acessos variável</a:t>
            </a:r>
          </a:p>
          <a:p>
            <a:pPr lvl="1"/>
            <a:r>
              <a:rPr lang="pt-PT" sz="1800" dirty="0"/>
              <a:t>Número de clientes variável</a:t>
            </a:r>
          </a:p>
        </p:txBody>
      </p:sp>
      <p:sp>
        <p:nvSpPr>
          <p:cNvPr id="4" name="Marcador de Posição do Número do Diapositivo 3">
            <a:extLst>
              <a:ext uri="{FF2B5EF4-FFF2-40B4-BE49-F238E27FC236}">
                <a16:creationId xmlns:a16="http://schemas.microsoft.com/office/drawing/2014/main" xmlns="" id="{EB96B0BC-E66E-4429-9F1A-E74E2B17D014}"/>
              </a:ext>
            </a:extLst>
          </p:cNvPr>
          <p:cNvSpPr>
            <a:spLocks noGrp="1"/>
          </p:cNvSpPr>
          <p:nvPr>
            <p:ph type="sldNum" idx="12"/>
          </p:nvPr>
        </p:nvSpPr>
        <p:spPr/>
        <p:txBody>
          <a:bodyPr/>
          <a:lstStyle/>
          <a:p>
            <a:fld id="{00000000-1234-1234-1234-123412341234}" type="slidenum">
              <a:rPr lang="pt-PT" smtClean="0"/>
              <a:pPr/>
              <a:t>7</a:t>
            </a:fld>
            <a:endParaRPr lang="pt-PT"/>
          </a:p>
        </p:txBody>
      </p:sp>
    </p:spTree>
    <p:extLst>
      <p:ext uri="{BB962C8B-B14F-4D97-AF65-F5344CB8AC3E}">
        <p14:creationId xmlns:p14="http://schemas.microsoft.com/office/powerpoint/2010/main" val="1594135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FEC4926-DF7D-4A78-A17B-E3F21115B054}"/>
              </a:ext>
            </a:extLst>
          </p:cNvPr>
          <p:cNvSpPr>
            <a:spLocks noGrp="1"/>
          </p:cNvSpPr>
          <p:nvPr>
            <p:ph type="title"/>
          </p:nvPr>
        </p:nvSpPr>
        <p:spPr/>
        <p:txBody>
          <a:bodyPr/>
          <a:lstStyle/>
          <a:p>
            <a:r>
              <a:rPr lang="pt-PT" dirty="0"/>
              <a:t>Problema</a:t>
            </a:r>
          </a:p>
        </p:txBody>
      </p:sp>
      <p:sp>
        <p:nvSpPr>
          <p:cNvPr id="3" name="Marcador de Posição do Texto 2">
            <a:extLst>
              <a:ext uri="{FF2B5EF4-FFF2-40B4-BE49-F238E27FC236}">
                <a16:creationId xmlns:a16="http://schemas.microsoft.com/office/drawing/2014/main" xmlns="" id="{E2917D71-027F-46A8-BEA1-0E231D486D46}"/>
              </a:ext>
            </a:extLst>
          </p:cNvPr>
          <p:cNvSpPr>
            <a:spLocks noGrp="1"/>
          </p:cNvSpPr>
          <p:nvPr>
            <p:ph type="body" idx="1"/>
          </p:nvPr>
        </p:nvSpPr>
        <p:spPr>
          <a:xfrm>
            <a:off x="576001" y="1548001"/>
            <a:ext cx="6961623" cy="2980500"/>
          </a:xfrm>
        </p:spPr>
        <p:txBody>
          <a:bodyPr/>
          <a:lstStyle/>
          <a:p>
            <a:r>
              <a:rPr lang="pt-PT" sz="1800" dirty="0"/>
              <a:t>Replicação/Migração automática de micro-serviços</a:t>
            </a:r>
          </a:p>
          <a:p>
            <a:pPr lvl="1"/>
            <a:r>
              <a:rPr lang="pt-PT" sz="1800" dirty="0"/>
              <a:t>Quais, quando, e para onde replicar/migrar os serviços?</a:t>
            </a:r>
          </a:p>
          <a:p>
            <a:pPr lvl="1"/>
            <a:endParaRPr lang="pt-PT" sz="2000" dirty="0"/>
          </a:p>
        </p:txBody>
      </p:sp>
      <p:sp>
        <p:nvSpPr>
          <p:cNvPr id="4" name="Marcador de Posição do Número do Diapositivo 3">
            <a:extLst>
              <a:ext uri="{FF2B5EF4-FFF2-40B4-BE49-F238E27FC236}">
                <a16:creationId xmlns:a16="http://schemas.microsoft.com/office/drawing/2014/main" xmlns="" id="{0484D299-89B8-455C-B951-E1E506A59591}"/>
              </a:ext>
            </a:extLst>
          </p:cNvPr>
          <p:cNvSpPr>
            <a:spLocks noGrp="1"/>
          </p:cNvSpPr>
          <p:nvPr>
            <p:ph type="sldNum" idx="12"/>
          </p:nvPr>
        </p:nvSpPr>
        <p:spPr/>
        <p:txBody>
          <a:bodyPr/>
          <a:lstStyle/>
          <a:p>
            <a:fld id="{00000000-1234-1234-1234-123412341234}" type="slidenum">
              <a:rPr lang="pt-PT" smtClean="0"/>
              <a:pPr/>
              <a:t>8</a:t>
            </a:fld>
            <a:endParaRPr lang="pt-PT"/>
          </a:p>
        </p:txBody>
      </p:sp>
      <p:pic>
        <p:nvPicPr>
          <p:cNvPr id="5" name="Imagem 4">
            <a:extLst>
              <a:ext uri="{FF2B5EF4-FFF2-40B4-BE49-F238E27FC236}">
                <a16:creationId xmlns:a16="http://schemas.microsoft.com/office/drawing/2014/main" xmlns="" id="{FB28FA2C-C798-4C8A-BCFC-40C2DBBB5E5D}"/>
              </a:ext>
            </a:extLst>
          </p:cNvPr>
          <p:cNvPicPr>
            <a:picLocks noChangeAspect="1"/>
          </p:cNvPicPr>
          <p:nvPr/>
        </p:nvPicPr>
        <p:blipFill>
          <a:blip r:embed="rId3"/>
          <a:stretch>
            <a:fillRect/>
          </a:stretch>
        </p:blipFill>
        <p:spPr>
          <a:xfrm>
            <a:off x="2438400" y="2453282"/>
            <a:ext cx="3229558" cy="24616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86729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723964C-857E-4CAB-86AD-4B223F0735FD}"/>
              </a:ext>
            </a:extLst>
          </p:cNvPr>
          <p:cNvSpPr>
            <a:spLocks noGrp="1"/>
          </p:cNvSpPr>
          <p:nvPr>
            <p:ph type="title"/>
          </p:nvPr>
        </p:nvSpPr>
        <p:spPr/>
        <p:txBody>
          <a:bodyPr/>
          <a:lstStyle/>
          <a:p>
            <a:r>
              <a:rPr lang="pt-PT" dirty="0"/>
              <a:t>Problema</a:t>
            </a:r>
          </a:p>
        </p:txBody>
      </p:sp>
      <p:sp>
        <p:nvSpPr>
          <p:cNvPr id="3" name="Marcador de Posição do Texto 2">
            <a:extLst>
              <a:ext uri="{FF2B5EF4-FFF2-40B4-BE49-F238E27FC236}">
                <a16:creationId xmlns:a16="http://schemas.microsoft.com/office/drawing/2014/main" xmlns="" id="{48CA3CFC-0EF3-43F6-A1EE-E7D2B97FC90B}"/>
              </a:ext>
            </a:extLst>
          </p:cNvPr>
          <p:cNvSpPr>
            <a:spLocks noGrp="1"/>
          </p:cNvSpPr>
          <p:nvPr>
            <p:ph type="body" idx="1"/>
          </p:nvPr>
        </p:nvSpPr>
        <p:spPr/>
        <p:txBody>
          <a:bodyPr/>
          <a:lstStyle/>
          <a:p>
            <a:r>
              <a:rPr lang="pt-PT" sz="1800" dirty="0">
                <a:effectLst>
                  <a:outerShdw blurRad="38100" dist="38100" dir="2700000" algn="tl">
                    <a:srgbClr val="000000">
                      <a:alpha val="43137"/>
                    </a:srgbClr>
                  </a:outerShdw>
                </a:effectLst>
              </a:rPr>
              <a:t>Quais?</a:t>
            </a:r>
            <a:r>
              <a:rPr lang="pt-PT" sz="1800" dirty="0"/>
              <a:t> </a:t>
            </a:r>
          </a:p>
          <a:p>
            <a:pPr lvl="1"/>
            <a:r>
              <a:rPr lang="pt-PT" sz="1800" dirty="0"/>
              <a:t>Serviços com muitos acessos, sobrecarregados nos recursos</a:t>
            </a:r>
          </a:p>
          <a:p>
            <a:r>
              <a:rPr lang="pt-PT" sz="1800" dirty="0">
                <a:effectLst>
                  <a:outerShdw blurRad="38100" dist="38100" dir="2700000" algn="tl">
                    <a:srgbClr val="000000">
                      <a:alpha val="43137"/>
                    </a:srgbClr>
                  </a:outerShdw>
                </a:effectLst>
              </a:rPr>
              <a:t>Quando?</a:t>
            </a:r>
          </a:p>
          <a:p>
            <a:pPr lvl="1"/>
            <a:r>
              <a:rPr lang="pt-PT" sz="1800" dirty="0"/>
              <a:t>Antecipadamente, no momento</a:t>
            </a:r>
          </a:p>
          <a:p>
            <a:r>
              <a:rPr lang="pt-PT" sz="1800" dirty="0">
                <a:effectLst>
                  <a:outerShdw blurRad="38100" dist="38100" dir="2700000" algn="tl">
                    <a:srgbClr val="000000">
                      <a:alpha val="43137"/>
                    </a:srgbClr>
                  </a:outerShdw>
                </a:effectLst>
              </a:rPr>
              <a:t>Onde?</a:t>
            </a:r>
          </a:p>
          <a:p>
            <a:pPr lvl="1"/>
            <a:r>
              <a:rPr lang="pt-PT" sz="1800" dirty="0"/>
              <a:t>Que local: cloud, edge</a:t>
            </a:r>
          </a:p>
        </p:txBody>
      </p:sp>
      <p:sp>
        <p:nvSpPr>
          <p:cNvPr id="4" name="Marcador de Posição do Número do Diapositivo 3">
            <a:extLst>
              <a:ext uri="{FF2B5EF4-FFF2-40B4-BE49-F238E27FC236}">
                <a16:creationId xmlns:a16="http://schemas.microsoft.com/office/drawing/2014/main" xmlns="" id="{A3A63E69-2583-450B-B4BB-84CBACD947DB}"/>
              </a:ext>
            </a:extLst>
          </p:cNvPr>
          <p:cNvSpPr>
            <a:spLocks noGrp="1"/>
          </p:cNvSpPr>
          <p:nvPr>
            <p:ph type="sldNum" idx="12"/>
          </p:nvPr>
        </p:nvSpPr>
        <p:spPr/>
        <p:txBody>
          <a:bodyPr/>
          <a:lstStyle/>
          <a:p>
            <a:fld id="{00000000-1234-1234-1234-123412341234}" type="slidenum">
              <a:rPr lang="pt-PT" smtClean="0"/>
              <a:pPr/>
              <a:t>9</a:t>
            </a:fld>
            <a:endParaRPr lang="pt-PT"/>
          </a:p>
        </p:txBody>
      </p:sp>
    </p:spTree>
    <p:extLst>
      <p:ext uri="{BB962C8B-B14F-4D97-AF65-F5344CB8AC3E}">
        <p14:creationId xmlns:p14="http://schemas.microsoft.com/office/powerpoint/2010/main" val="94733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30865</TotalTime>
  <Words>5512</Words>
  <Application>Microsoft Macintosh PowerPoint</Application>
  <PresentationFormat>On-screen Show (16:9)</PresentationFormat>
  <Paragraphs>518</Paragraphs>
  <Slides>39</Slides>
  <Notes>36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Cambria Math</vt:lpstr>
      <vt:lpstr>Dosis Light</vt:lpstr>
      <vt:lpstr>Titillium Web Light</vt:lpstr>
      <vt:lpstr>Mowbray template</vt:lpstr>
      <vt:lpstr>Gestão de micro-serviços  na Cloud e Edge</vt:lpstr>
      <vt:lpstr>Sumário</vt:lpstr>
      <vt:lpstr>Contexto</vt:lpstr>
      <vt:lpstr>Contexto</vt:lpstr>
      <vt:lpstr>Contexto</vt:lpstr>
      <vt:lpstr>Contexto</vt:lpstr>
      <vt:lpstr>Problema Geral</vt:lpstr>
      <vt:lpstr>Problema</vt:lpstr>
      <vt:lpstr>Problema</vt:lpstr>
      <vt:lpstr>Objetivos</vt:lpstr>
      <vt:lpstr>Contribuições</vt:lpstr>
      <vt:lpstr>PowerPoint Presentation</vt:lpstr>
      <vt:lpstr>Arquitetura da Solução</vt:lpstr>
      <vt:lpstr>Arquitetura da Solução</vt:lpstr>
      <vt:lpstr>Registo e descoberta de serviços</vt:lpstr>
      <vt:lpstr>Balanceamento de carga</vt:lpstr>
      <vt:lpstr>Arquitetura da Solução (exemplo)</vt:lpstr>
      <vt:lpstr>Arquitetura da Solução (exemplo)</vt:lpstr>
      <vt:lpstr>Componente de gestão de micro-serviços</vt:lpstr>
      <vt:lpstr>Tomada de decisão (mecanismo de regras)</vt:lpstr>
      <vt:lpstr>Definição de Regras</vt:lpstr>
      <vt:lpstr>Processo de reconfiguração de serviços</vt:lpstr>
      <vt:lpstr>Avaliação</vt:lpstr>
      <vt:lpstr>Caso de estudo: Sock Shop</vt:lpstr>
      <vt:lpstr>Pontos avaliados</vt:lpstr>
      <vt:lpstr>Cenários da avaliação</vt:lpstr>
      <vt:lpstr>Teste de carga: catálogo dos produtos</vt:lpstr>
      <vt:lpstr>Sem replicação vs. Replicação na cloud</vt:lpstr>
      <vt:lpstr>Cenários da avaliação</vt:lpstr>
      <vt:lpstr>Teste de carga: catálogo dos produtos</vt:lpstr>
      <vt:lpstr>Replicação na cloud vs. Replicação na cloud e edge</vt:lpstr>
      <vt:lpstr>Localização das réplicas</vt:lpstr>
      <vt:lpstr>Custos de replicação dos micro-serviços</vt:lpstr>
      <vt:lpstr>Conclusões e trabalho futuro</vt:lpstr>
      <vt:lpstr>Conclusões</vt:lpstr>
      <vt:lpstr>Trabalho futuro</vt:lpstr>
      <vt:lpstr>Obrigado pela atenção!</vt:lpstr>
      <vt:lpstr>Extensão da Arquitetura</vt:lpstr>
      <vt:lpstr>Comparação com trabalho relacionado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de micro-serviços na Cloud e Edge</dc:title>
  <dc:creator>André Carrusca</dc:creator>
  <cp:lastModifiedBy>cassini</cp:lastModifiedBy>
  <cp:revision>669</cp:revision>
  <cp:lastPrinted>2018-02-23T18:51:39Z</cp:lastPrinted>
  <dcterms:modified xsi:type="dcterms:W3CDTF">2018-12-17T23:47:41Z</dcterms:modified>
</cp:coreProperties>
</file>