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5" r:id="rId4"/>
    <p:sldId id="266" r:id="rId5"/>
    <p:sldId id="267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9" r:id="rId16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0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4DC8B-8F28-4F4B-896A-9FF3FDF929B1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3A42D-87CA-4C0A-BF7C-DB342362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0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F66EB-8E34-4204-AD05-A64EF2717AAE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72861-E0D1-49AA-A891-8EDA1938F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6028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05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62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36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4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3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0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9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2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7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2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20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65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7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2861-E0D1-49AA-A891-8EDA1938F3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2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Waypoint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Files Summary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7" name="Table 2"/>
          <p:cNvGraphicFramePr/>
          <p:nvPr>
            <p:extLst>
              <p:ext uri="{D42A27DB-BD31-4B8C-83A1-F6EECF244321}">
                <p14:modId xmlns:p14="http://schemas.microsoft.com/office/powerpoint/2010/main" val="4030223324"/>
              </p:ext>
            </p:extLst>
          </p:nvPr>
        </p:nvGraphicFramePr>
        <p:xfrm>
          <a:off x="960174" y="1563120"/>
          <a:ext cx="8158931" cy="3200400"/>
        </p:xfrm>
        <a:graphic>
          <a:graphicData uri="http://schemas.openxmlformats.org/drawingml/2006/table">
            <a:tbl>
              <a:tblPr firstRow="1"/>
              <a:tblGrid>
                <a:gridCol w="2260080"/>
                <a:gridCol w="1524600"/>
                <a:gridCol w="4374251"/>
              </a:tblGrid>
              <a:tr h="347760">
                <a:tc>
                  <a:txBody>
                    <a:bodyPr/>
                    <a:lstStyle/>
                    <a:p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filename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Column headers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Notes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3B3"/>
                    </a:solidFill>
                  </a:tcPr>
                </a:tc>
              </a:tr>
              <a:tr h="56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churchlot_with_cars.csv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Pos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x,y,z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, yaw(rad)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Yaw is in rad (+/- Pi)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sim_waypoints.csv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x,y,z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yaw(?)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Yaw is constant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– bad?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Same path as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wpt_yaw</a:t>
                      </a:r>
                      <a:r>
                        <a:rPr lang="en-US" sz="1800" b="0" strike="noStrike" spc="-1" baseline="0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and </a:t>
                      </a:r>
                      <a:r>
                        <a:rPr lang="en-US" sz="1800" b="0" strike="noStrike" spc="-1" baseline="0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wpt_yaw_const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wp_yaw.txt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x,y,z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yaw(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deg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4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wp_yaw_const.txt</a:t>
                      </a: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x,y,z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yaw(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deg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Identical to wp_yaw.txt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Yaw is in </a:t>
                      </a:r>
                      <a:r>
                        <a:rPr lang="en-US" sz="1800" b="0" strike="noStrike" spc="-1" dirty="0" err="1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deg</a:t>
                      </a: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(0-360)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twist_controller: launch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373760" y="1410840"/>
            <a:ext cx="7404120" cy="572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launch files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dbw.launch – runs dbw_node.py and sets params below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dbw_test.launch – loads rosbag dbw_test.rosbag.bag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Assigns topics from rosbag: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/vehicle/throttle_cmd   =/actual/throttle_cmd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/vehicle/steering_cmd =/actual/steering_cmd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/vehicle/brake_cmd     =/actual/brake_cmd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dbw_sim.launch - runs dbw_node.py and sets params below 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Units?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param name="vehicle_mass"      value="1736.35"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param name="fuel_capacity"       value="13.5"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param name="brake_deadband" value="0.1"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param name="decel_limit"           value="-5.0"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param name="accel_limit"           value="1.0"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param name="wheel_radius"       value="0.2413"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param name="wheel_base"         value="2.8498"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param name="steer_ratio"           value="14.8"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param name="max_lat_accel"     value="3.0"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param name="max_steer_angle" value="8.0"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twist_controller: dbw_node.py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373760" y="1410840"/>
            <a:ext cx="740412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node calls the throttle, steering and brake controllers, it publishes the commands to the car/simulator.</a:t>
            </a:r>
          </a:p>
          <a:p>
            <a:endParaRPr lang="en-US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 model parameters are provided for use in the control design.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twist_controller: low_pass.py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370954" y="2148840"/>
                <a:ext cx="5021055" cy="88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𝑡𝑎𝑢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𝑡𝑠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𝑡𝑎𝑢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𝑡𝑠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𝑡𝑎𝑢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𝑡𝑠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𝑝𝑟𝑒𝑣𝑖𝑜𝑢𝑠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954" y="2148840"/>
                <a:ext cx="5021055" cy="8850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stomShape 2"/>
          <p:cNvSpPr/>
          <p:nvPr/>
        </p:nvSpPr>
        <p:spPr>
          <a:xfrm>
            <a:off x="1399639" y="1563120"/>
            <a:ext cx="7404120" cy="495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Low Pass Filter: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twist_controller: dbw_node.py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1373760" y="1410840"/>
            <a:ext cx="740412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launch files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twist_controller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pid.py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Isosceles Triangle 1"/>
          <p:cNvSpPr/>
          <p:nvPr/>
        </p:nvSpPr>
        <p:spPr>
          <a:xfrm rot="5400000">
            <a:off x="5658927" y="2622432"/>
            <a:ext cx="983411" cy="8367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Kp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5658927" y="3870388"/>
            <a:ext cx="983411" cy="8367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Ki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rot="5400000">
            <a:off x="5658927" y="5118344"/>
            <a:ext cx="983411" cy="8367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Kd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5938" y="2723074"/>
            <a:ext cx="1250830" cy="55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3"/>
            <a:endCxn id="2" idx="3"/>
          </p:cNvCxnSpPr>
          <p:nvPr/>
        </p:nvCxnSpPr>
        <p:spPr>
          <a:xfrm>
            <a:off x="2406768" y="2999120"/>
            <a:ext cx="3325484" cy="416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94427" y="4063053"/>
            <a:ext cx="483079" cy="465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</a:t>
            </a:r>
            <a:endParaRPr lang="en-US" b="1" dirty="0"/>
          </a:p>
        </p:txBody>
      </p:sp>
      <p:cxnSp>
        <p:nvCxnSpPr>
          <p:cNvPr id="15" name="Elbow Connector 14"/>
          <p:cNvCxnSpPr>
            <a:stCxn id="2" idx="0"/>
            <a:endCxn id="13" idx="0"/>
          </p:cNvCxnSpPr>
          <p:nvPr/>
        </p:nvCxnSpPr>
        <p:spPr>
          <a:xfrm>
            <a:off x="6569014" y="3040814"/>
            <a:ext cx="866953" cy="102223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0"/>
            <a:endCxn id="13" idx="4"/>
          </p:cNvCxnSpPr>
          <p:nvPr/>
        </p:nvCxnSpPr>
        <p:spPr>
          <a:xfrm flipV="1">
            <a:off x="6569014" y="4528879"/>
            <a:ext cx="866953" cy="100784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  <a:endCxn id="13" idx="2"/>
          </p:cNvCxnSpPr>
          <p:nvPr/>
        </p:nvCxnSpPr>
        <p:spPr>
          <a:xfrm>
            <a:off x="6569014" y="4288770"/>
            <a:ext cx="625413" cy="71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6"/>
            <a:endCxn id="67" idx="1"/>
          </p:cNvCxnSpPr>
          <p:nvPr/>
        </p:nvCxnSpPr>
        <p:spPr>
          <a:xfrm flipV="1">
            <a:off x="7677506" y="4288770"/>
            <a:ext cx="1321193" cy="71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65229" y="4063053"/>
            <a:ext cx="681487" cy="61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prev</a:t>
            </a:r>
            <a:endParaRPr lang="en-US" dirty="0"/>
          </a:p>
        </p:txBody>
      </p:sp>
      <p:cxnSp>
        <p:nvCxnSpPr>
          <p:cNvPr id="32" name="Elbow Connector 31"/>
          <p:cNvCxnSpPr>
            <a:stCxn id="3" idx="3"/>
            <a:endCxn id="28" idx="0"/>
          </p:cNvCxnSpPr>
          <p:nvPr/>
        </p:nvCxnSpPr>
        <p:spPr>
          <a:xfrm>
            <a:off x="2406768" y="2999120"/>
            <a:ext cx="99205" cy="106393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6"/>
            <a:endCxn id="8" idx="3"/>
          </p:cNvCxnSpPr>
          <p:nvPr/>
        </p:nvCxnSpPr>
        <p:spPr>
          <a:xfrm>
            <a:off x="1781353" y="5536725"/>
            <a:ext cx="395089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298274" y="5303812"/>
            <a:ext cx="483079" cy="465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-</a:t>
            </a:r>
            <a:endParaRPr lang="en-US" b="1" dirty="0"/>
          </a:p>
        </p:txBody>
      </p:sp>
      <p:cxnSp>
        <p:nvCxnSpPr>
          <p:cNvPr id="40" name="Elbow Connector 39"/>
          <p:cNvCxnSpPr>
            <a:stCxn id="28" idx="1"/>
            <a:endCxn id="37" idx="0"/>
          </p:cNvCxnSpPr>
          <p:nvPr/>
        </p:nvCxnSpPr>
        <p:spPr>
          <a:xfrm rot="10800000" flipV="1">
            <a:off x="1539815" y="4372884"/>
            <a:ext cx="625415" cy="93092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" idx="1"/>
            <a:endCxn id="37" idx="2"/>
          </p:cNvCxnSpPr>
          <p:nvPr/>
        </p:nvCxnSpPr>
        <p:spPr>
          <a:xfrm rot="10800000" flipH="1" flipV="1">
            <a:off x="1155938" y="2999119"/>
            <a:ext cx="142336" cy="2537605"/>
          </a:xfrm>
          <a:prstGeom prst="bentConnector3">
            <a:avLst>
              <a:gd name="adj1" fmla="val -16060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Isosceles Triangle 48"/>
          <p:cNvSpPr/>
          <p:nvPr/>
        </p:nvSpPr>
        <p:spPr>
          <a:xfrm rot="5400000">
            <a:off x="2109155" y="5118345"/>
            <a:ext cx="983411" cy="836762"/>
          </a:xfrm>
          <a:prstGeom prst="triangle">
            <a:avLst>
              <a:gd name="adj" fmla="val 50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1/</a:t>
            </a:r>
            <a:r>
              <a:rPr lang="en-US" sz="1400" dirty="0" err="1" smtClean="0"/>
              <a:t>Ts</a:t>
            </a:r>
            <a:endParaRPr lang="en-US" sz="1400" dirty="0"/>
          </a:p>
        </p:txBody>
      </p:sp>
      <p:sp>
        <p:nvSpPr>
          <p:cNvPr id="52" name="Isosceles Triangle 51"/>
          <p:cNvSpPr/>
          <p:nvPr/>
        </p:nvSpPr>
        <p:spPr>
          <a:xfrm rot="5400000">
            <a:off x="3549769" y="3870389"/>
            <a:ext cx="983411" cy="836762"/>
          </a:xfrm>
          <a:prstGeom prst="triangle">
            <a:avLst>
              <a:gd name="adj" fmla="val 50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1/</a:t>
            </a:r>
            <a:r>
              <a:rPr lang="en-US" sz="1400" dirty="0" err="1" smtClean="0"/>
              <a:t>Ts</a:t>
            </a:r>
            <a:endParaRPr lang="en-US" sz="1400" dirty="0"/>
          </a:p>
        </p:txBody>
      </p:sp>
      <p:cxnSp>
        <p:nvCxnSpPr>
          <p:cNvPr id="53" name="Elbow Connector 52"/>
          <p:cNvCxnSpPr>
            <a:stCxn id="3" idx="3"/>
            <a:endCxn id="52" idx="3"/>
          </p:cNvCxnSpPr>
          <p:nvPr/>
        </p:nvCxnSpPr>
        <p:spPr>
          <a:xfrm>
            <a:off x="2406768" y="2999120"/>
            <a:ext cx="1216326" cy="129828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843731" y="4063053"/>
            <a:ext cx="483079" cy="465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</a:t>
            </a:r>
            <a:endParaRPr lang="en-US" b="1" dirty="0"/>
          </a:p>
        </p:txBody>
      </p:sp>
      <p:cxnSp>
        <p:nvCxnSpPr>
          <p:cNvPr id="55" name="Straight Arrow Connector 54"/>
          <p:cNvCxnSpPr>
            <a:stCxn id="52" idx="0"/>
            <a:endCxn id="54" idx="2"/>
          </p:cNvCxnSpPr>
          <p:nvPr/>
        </p:nvCxnSpPr>
        <p:spPr>
          <a:xfrm flipV="1">
            <a:off x="4459856" y="4295966"/>
            <a:ext cx="383875" cy="14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6"/>
            <a:endCxn id="7" idx="3"/>
          </p:cNvCxnSpPr>
          <p:nvPr/>
        </p:nvCxnSpPr>
        <p:spPr>
          <a:xfrm flipV="1">
            <a:off x="5326810" y="4288770"/>
            <a:ext cx="405442" cy="71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7" idx="0"/>
            <a:endCxn id="54" idx="0"/>
          </p:cNvCxnSpPr>
          <p:nvPr/>
        </p:nvCxnSpPr>
        <p:spPr>
          <a:xfrm flipH="1" flipV="1">
            <a:off x="5085271" y="4063053"/>
            <a:ext cx="1483743" cy="225717"/>
          </a:xfrm>
          <a:prstGeom prst="bentConnector4">
            <a:avLst>
              <a:gd name="adj1" fmla="val -20349"/>
              <a:gd name="adj2" fmla="val 28663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771289" y="2287442"/>
            <a:ext cx="10064" cy="421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413940" y="19363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998699" y="410410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923359" y="3961139"/>
            <a:ext cx="698740" cy="676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7985901" y="4130855"/>
            <a:ext cx="565027" cy="315827"/>
            <a:chOff x="7203053" y="1443428"/>
            <a:chExt cx="1518252" cy="520044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203053" y="1963472"/>
              <a:ext cx="638358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7841411" y="1443428"/>
              <a:ext cx="362309" cy="52004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203720" y="1446597"/>
              <a:ext cx="517585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7907325" y="46634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354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hurchlot_with_cars.csv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954" y="4209116"/>
            <a:ext cx="4378867" cy="3278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241" y="1125949"/>
            <a:ext cx="4435580" cy="33210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8792" y="5271653"/>
            <a:ext cx="52839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Total Waypoints: </a:t>
            </a:r>
            <a:r>
              <a:rPr lang="en-US" dirty="0" smtClean="0"/>
              <a:t>61</a:t>
            </a:r>
          </a:p>
          <a:p>
            <a:r>
              <a:rPr lang="en-US" b="1" dirty="0" smtClean="0"/>
              <a:t>Distance Traveled Over Entire Waypoint Path: </a:t>
            </a:r>
            <a:r>
              <a:rPr lang="en-US" dirty="0" smtClean="0"/>
              <a:t>68.4871</a:t>
            </a:r>
          </a:p>
          <a:p>
            <a:r>
              <a:rPr lang="en-US" b="1" dirty="0" smtClean="0"/>
              <a:t>Column Headers: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x,Pos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y,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z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yaw(rad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Yaw goes from +/- pi (rad)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72068" y="5054058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unit of distance traveled </a:t>
            </a:r>
          </a:p>
          <a:p>
            <a:r>
              <a:rPr lang="en-US" dirty="0" smtClean="0"/>
              <a:t>between waypoints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9407" y="1052990"/>
            <a:ext cx="5702131" cy="426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8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im_waypoints.csv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883" y="4108950"/>
            <a:ext cx="4362742" cy="3266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1516" y="5002300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between waypoints </a:t>
            </a:r>
          </a:p>
          <a:p>
            <a:r>
              <a:rPr lang="en-US" dirty="0" smtClean="0"/>
              <a:t>not constant, speed changing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883" y="979761"/>
            <a:ext cx="4325242" cy="3238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0067" y="2495422"/>
            <a:ext cx="182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Yaw angle bad?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8792" y="5271653"/>
            <a:ext cx="52839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Total Waypoints: </a:t>
            </a:r>
            <a:r>
              <a:rPr lang="en-US" dirty="0" smtClean="0"/>
              <a:t>11011</a:t>
            </a:r>
          </a:p>
          <a:p>
            <a:r>
              <a:rPr lang="en-US" b="1" dirty="0" smtClean="0"/>
              <a:t>Distance Traveled Over Entire Waypoint Path: </a:t>
            </a:r>
            <a:r>
              <a:rPr lang="en-US" dirty="0" smtClean="0"/>
              <a:t>7014.1148</a:t>
            </a:r>
          </a:p>
          <a:p>
            <a:r>
              <a:rPr lang="en-US" b="1" dirty="0" smtClean="0"/>
              <a:t>Column Headers: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x,Pos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y,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z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yaw(rad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Yaw is constant, doesn’t make sense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61" y="1053885"/>
            <a:ext cx="5633190" cy="421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3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883" y="4001033"/>
            <a:ext cx="4401015" cy="3295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wpt_yaw_const.txt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1516" y="5002300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between waypoints </a:t>
            </a:r>
          </a:p>
          <a:p>
            <a:r>
              <a:rPr lang="en-US" dirty="0" smtClean="0"/>
              <a:t>not constant, speed changing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8792" y="5271653"/>
            <a:ext cx="5283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Total Waypoints: </a:t>
            </a:r>
            <a:r>
              <a:rPr lang="en-US" dirty="0" smtClean="0"/>
              <a:t>10902</a:t>
            </a:r>
          </a:p>
          <a:p>
            <a:r>
              <a:rPr lang="en-US" b="1" dirty="0" smtClean="0"/>
              <a:t>Distance Traveled Over Entire Waypoint Path: </a:t>
            </a:r>
            <a:r>
              <a:rPr lang="en-US" dirty="0" smtClean="0"/>
              <a:t>6968.739</a:t>
            </a:r>
          </a:p>
          <a:p>
            <a:r>
              <a:rPr lang="en-US" b="1" dirty="0" smtClean="0"/>
              <a:t>Column Headers: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x,Pos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y,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z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yaw(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deg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Yaw goes from 0 to 360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deg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Same path as sim_waypoints.csv, but yaw is correct in this file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33" y="1098998"/>
            <a:ext cx="5456550" cy="40855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098" y="458721"/>
            <a:ext cx="4731061" cy="354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5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443" y="3832810"/>
            <a:ext cx="4850369" cy="3631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wpt_yaw.txt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1516" y="5002300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between waypoints </a:t>
            </a:r>
          </a:p>
          <a:p>
            <a:r>
              <a:rPr lang="en-US" dirty="0" smtClean="0"/>
              <a:t>not constant, speed changing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8792" y="5271653"/>
            <a:ext cx="52839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Total Waypoints: </a:t>
            </a:r>
            <a:r>
              <a:rPr lang="en-US" dirty="0" smtClean="0"/>
              <a:t>10902</a:t>
            </a:r>
          </a:p>
          <a:p>
            <a:r>
              <a:rPr lang="en-US" b="1" dirty="0" smtClean="0"/>
              <a:t>Distance Traveled Over Entire Waypoint Path: </a:t>
            </a:r>
            <a:r>
              <a:rPr lang="en-US" dirty="0" smtClean="0"/>
              <a:t>6968.739</a:t>
            </a:r>
          </a:p>
          <a:p>
            <a:r>
              <a:rPr lang="en-US" b="1" dirty="0" smtClean="0"/>
              <a:t>Column Headers: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x,Pos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y,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z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yaw(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deg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Yaw goes from 0 to 360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deg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Same path as sim_waypoints.csv, but yaw is correct in this file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165" y="236597"/>
            <a:ext cx="4686662" cy="35090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92" y="1147882"/>
            <a:ext cx="5449455" cy="40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0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Waypoint File Format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914400" y="1573560"/>
            <a:ext cx="84121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quaternion_from_euler(roll(rad), pitch(rad), yaw(rad))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waypoint_loader.py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373760" y="1756440"/>
            <a:ext cx="740412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0.27778 is km/hr to m/s conversion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3.6 is m/s to km/hr conversion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waypoints are in /world frame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 speed set in launch file (in km/hr)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waypoint_updater.py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373760" y="1756800"/>
            <a:ext cx="740412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Hardcoded number of waypoints to publish (200)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waypoint_follower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373760" y="1756800"/>
            <a:ext cx="740412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AKA pure_pursuit node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clear if this requires changes at this time</a:t>
            </a: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newvalue1" value=""/>
</sisl>
</file>

<file path=customXml/itemProps1.xml><?xml version="1.0" encoding="utf-8"?>
<ds:datastoreItem xmlns:ds="http://schemas.openxmlformats.org/officeDocument/2006/customXml" ds:itemID="{84A53E0D-132B-4506-85B3-C345EE4C0EF7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546</Words>
  <Application>Microsoft Office PowerPoint</Application>
  <PresentationFormat>Custom</PresentationFormat>
  <Paragraphs>124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DejaVu Sans</vt:lpstr>
      <vt:lpstr>Symbol</vt:lpstr>
      <vt:lpstr>Wingdings</vt:lpstr>
      <vt:lpstr>Office Theme</vt:lpstr>
      <vt:lpstr>PowerPoint Presentation</vt:lpstr>
      <vt:lpstr>churchlot_with_cars.csv</vt:lpstr>
      <vt:lpstr>sim_waypoints.csv</vt:lpstr>
      <vt:lpstr>wpt_yaw_const.txt</vt:lpstr>
      <vt:lpstr>wpt_yaw.txt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Stewart, Andrew</cp:lastModifiedBy>
  <cp:revision>24</cp:revision>
  <dcterms:created xsi:type="dcterms:W3CDTF">2017-08-31T20:33:00Z</dcterms:created>
  <dcterms:modified xsi:type="dcterms:W3CDTF">2017-09-01T18:37:28Z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e2e7a751-9938-49f4-be3b-f78b3c950d09</vt:lpwstr>
  </property>
  <property fmtid="{D5CDD505-2E9C-101B-9397-08002B2CF9AE}" pid="3" name="bjSaver">
    <vt:lpwstr>TUeOanLpxzhypracuyY92WJBiBbtrRuL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5" name="bjDocumentLabelXML-0">
    <vt:lpwstr>ames.com/2008/01/sie/internal/label"&gt;&lt;element uid="id_protectivemarking_newvalue1" value="" /&gt;&lt;/sisl&gt;</vt:lpwstr>
  </property>
  <property fmtid="{D5CDD505-2E9C-101B-9397-08002B2CF9AE}" pid="6" name="bjDocumentSecurityLabel">
    <vt:lpwstr>Honeywell Unrestricted</vt:lpwstr>
  </property>
  <property fmtid="{D5CDD505-2E9C-101B-9397-08002B2CF9AE}" pid="7" name="BJClassification">
    <vt:lpwstr>Honeywell Unrestricted</vt:lpwstr>
  </property>
</Properties>
</file>