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8" r:id="rId3"/>
    <p:sldId id="269" r:id="rId4"/>
    <p:sldId id="270" r:id="rId5"/>
    <p:sldId id="257" r:id="rId6"/>
    <p:sldId id="258" r:id="rId7"/>
    <p:sldId id="259" r:id="rId8"/>
    <p:sldId id="261" r:id="rId9"/>
    <p:sldId id="262" r:id="rId10"/>
    <p:sldId id="271" r:id="rId11"/>
    <p:sldId id="272" r:id="rId12"/>
    <p:sldId id="265" r:id="rId13"/>
    <p:sldId id="278" r:id="rId14"/>
    <p:sldId id="276" r:id="rId15"/>
    <p:sldId id="281" r:id="rId16"/>
    <p:sldId id="282" r:id="rId17"/>
    <p:sldId id="267" r:id="rId18"/>
    <p:sldId id="280" r:id="rId19"/>
    <p:sldId id="277" r:id="rId20"/>
    <p:sldId id="266" r:id="rId21"/>
    <p:sldId id="273" r:id="rId22"/>
    <p:sldId id="275"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cheal komuhendo" initials="rk" lastIdx="1" clrIdx="0">
    <p:extLst>
      <p:ext uri="{19B8F6BF-5375-455C-9EA6-DF929625EA0E}">
        <p15:presenceInfo xmlns:p15="http://schemas.microsoft.com/office/powerpoint/2012/main" userId="d88a74a741c425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3" autoAdjust="0"/>
    <p:restoredTop sz="94607" autoAdjust="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2C86F-4A2D-4626-A0AA-6F1FB8EFB446}" type="datetimeFigureOut">
              <a:rPr lang="en-US" smtClean="0"/>
              <a:t>9/4/2020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1AF2B-5FCD-47A0-825D-A4952FFF1367}" type="slidenum">
              <a:rPr lang="en-US" smtClean="0"/>
              <a:t>‹#›</a:t>
            </a:fld>
            <a:endParaRPr lang="en-US"/>
          </a:p>
        </p:txBody>
      </p:sp>
    </p:spTree>
    <p:extLst>
      <p:ext uri="{BB962C8B-B14F-4D97-AF65-F5344CB8AC3E}">
        <p14:creationId xmlns:p14="http://schemas.microsoft.com/office/powerpoint/2010/main" val="2545382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01AF2B-5FCD-47A0-825D-A4952FFF1367}" type="slidenum">
              <a:rPr lang="en-US" smtClean="0"/>
              <a:t>5</a:t>
            </a:fld>
            <a:endParaRPr lang="en-US"/>
          </a:p>
        </p:txBody>
      </p:sp>
    </p:spTree>
    <p:extLst>
      <p:ext uri="{BB962C8B-B14F-4D97-AF65-F5344CB8AC3E}">
        <p14:creationId xmlns:p14="http://schemas.microsoft.com/office/powerpoint/2010/main" val="158808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20 million cases,  over 700k death worldwide as of Aug 2020.</a:t>
            </a:r>
          </a:p>
          <a:p>
            <a:r>
              <a:rPr lang="en-US" dirty="0"/>
              <a:t>Every country was affected, in most ways, (economically, financially, socially etc.)</a:t>
            </a:r>
          </a:p>
          <a:p>
            <a:endParaRPr lang="en-US" dirty="0"/>
          </a:p>
        </p:txBody>
      </p:sp>
      <p:sp>
        <p:nvSpPr>
          <p:cNvPr id="4" name="Slide Number Placeholder 3"/>
          <p:cNvSpPr>
            <a:spLocks noGrp="1"/>
          </p:cNvSpPr>
          <p:nvPr>
            <p:ph type="sldNum" sz="quarter" idx="5"/>
          </p:nvPr>
        </p:nvSpPr>
        <p:spPr/>
        <p:txBody>
          <a:bodyPr/>
          <a:lstStyle/>
          <a:p>
            <a:fld id="{9601AF2B-5FCD-47A0-825D-A4952FFF1367}" type="slidenum">
              <a:rPr lang="en-US" smtClean="0"/>
              <a:t>9</a:t>
            </a:fld>
            <a:endParaRPr lang="en-US"/>
          </a:p>
        </p:txBody>
      </p:sp>
    </p:spTree>
    <p:extLst>
      <p:ext uri="{BB962C8B-B14F-4D97-AF65-F5344CB8AC3E}">
        <p14:creationId xmlns:p14="http://schemas.microsoft.com/office/powerpoint/2010/main" val="2903628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8A2230-04CB-441E-9157-E70EC1ED1AFA}"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012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68A2230-04CB-441E-9157-E70EC1ED1AFA}" type="datetimeFigureOut">
              <a:rPr lang="en-US" smtClean="0"/>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16519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A2230-04CB-441E-9157-E70EC1ED1AFA}"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2020660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A2230-04CB-441E-9157-E70EC1ED1AFA}"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32591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A2230-04CB-441E-9157-E70EC1ED1AFA}"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2350168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A2230-04CB-441E-9157-E70EC1ED1AFA}"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02453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A2230-04CB-441E-9157-E70EC1ED1AFA}"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3105422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A2230-04CB-441E-9157-E70EC1ED1AFA}"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2352725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A2230-04CB-441E-9157-E70EC1ED1AFA}"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2021926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A2230-04CB-441E-9157-E70EC1ED1AFA}"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188121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A2230-04CB-441E-9157-E70EC1ED1AFA}"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79487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8A2230-04CB-441E-9157-E70EC1ED1AFA}"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1514256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8A2230-04CB-441E-9157-E70EC1ED1AFA}" type="datetimeFigureOut">
              <a:rPr lang="en-US" smtClean="0"/>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132893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8A2230-04CB-441E-9157-E70EC1ED1AFA}" type="datetimeFigureOut">
              <a:rPr lang="en-US" smtClean="0"/>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293377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A2230-04CB-441E-9157-E70EC1ED1AFA}" type="datetimeFigureOut">
              <a:rPr lang="en-US" smtClean="0"/>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187473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8A2230-04CB-441E-9157-E70EC1ED1AFA}"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826861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8A2230-04CB-441E-9157-E70EC1ED1AFA}"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8F30D-6659-4D7E-9B76-45ED87996A1D}" type="slidenum">
              <a:rPr lang="en-US" smtClean="0"/>
              <a:t>‹#›</a:t>
            </a:fld>
            <a:endParaRPr lang="en-US"/>
          </a:p>
        </p:txBody>
      </p:sp>
    </p:spTree>
    <p:extLst>
      <p:ext uri="{BB962C8B-B14F-4D97-AF65-F5344CB8AC3E}">
        <p14:creationId xmlns:p14="http://schemas.microsoft.com/office/powerpoint/2010/main" val="604145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68A2230-04CB-441E-9157-E70EC1ED1AFA}" type="datetimeFigureOut">
              <a:rPr lang="en-US" smtClean="0"/>
              <a:t>9/4/2020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288F30D-6659-4D7E-9B76-45ED87996A1D}" type="slidenum">
              <a:rPr lang="en-US" smtClean="0"/>
              <a:t>‹#›</a:t>
            </a:fld>
            <a:endParaRPr lang="en-US"/>
          </a:p>
        </p:txBody>
      </p:sp>
    </p:spTree>
    <p:extLst>
      <p:ext uri="{BB962C8B-B14F-4D97-AF65-F5344CB8AC3E}">
        <p14:creationId xmlns:p14="http://schemas.microsoft.com/office/powerpoint/2010/main" val="6889432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calculatorsoup.com/calculators/algebra/percent-difference-calculator.ph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www.cdc.gov/media/subtopic/images.htm" TargetMode="External"/><Relationship Id="rId2" Type="http://schemas.openxmlformats.org/officeDocument/2006/relationships/hyperlink" Target="https://www.cdc.gov/coronavirus/types.html" TargetMode="External"/><Relationship Id="rId1" Type="http://schemas.openxmlformats.org/officeDocument/2006/relationships/slideLayout" Target="../slideLayouts/slideLayout2.xml"/><Relationship Id="rId4" Type="http://schemas.openxmlformats.org/officeDocument/2006/relationships/hyperlink" Target="https://coronavirus.jhu.edu/map.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953B-48A5-4BE2-A654-E18CAE941E62}"/>
              </a:ext>
            </a:extLst>
          </p:cNvPr>
          <p:cNvSpPr>
            <a:spLocks noGrp="1"/>
          </p:cNvSpPr>
          <p:nvPr>
            <p:ph type="ctrTitle"/>
          </p:nvPr>
        </p:nvSpPr>
        <p:spPr/>
        <p:txBody>
          <a:bodyPr>
            <a:normAutofit fontScale="90000"/>
          </a:bodyPr>
          <a:lstStyle/>
          <a:p>
            <a:r>
              <a:rPr lang="en-US" dirty="0"/>
              <a:t>Effects of COVID-19 on the homeless population in the state of California</a:t>
            </a:r>
          </a:p>
        </p:txBody>
      </p:sp>
      <p:sp>
        <p:nvSpPr>
          <p:cNvPr id="3" name="Subtitle 2">
            <a:extLst>
              <a:ext uri="{FF2B5EF4-FFF2-40B4-BE49-F238E27FC236}">
                <a16:creationId xmlns:a16="http://schemas.microsoft.com/office/drawing/2014/main" id="{932E3B1B-6D23-433D-A9C0-3B9405692CD7}"/>
              </a:ext>
            </a:extLst>
          </p:cNvPr>
          <p:cNvSpPr>
            <a:spLocks noGrp="1"/>
          </p:cNvSpPr>
          <p:nvPr>
            <p:ph type="subTitle" idx="1"/>
          </p:nvPr>
        </p:nvSpPr>
        <p:spPr/>
        <p:txBody>
          <a:bodyPr/>
          <a:lstStyle/>
          <a:p>
            <a:r>
              <a:rPr lang="en-US" dirty="0">
                <a:solidFill>
                  <a:schemeClr val="tx1"/>
                </a:solidFill>
              </a:rPr>
              <a:t>By DFT (Racheal, Elijah and Mark)</a:t>
            </a:r>
          </a:p>
        </p:txBody>
      </p:sp>
    </p:spTree>
    <p:extLst>
      <p:ext uri="{BB962C8B-B14F-4D97-AF65-F5344CB8AC3E}">
        <p14:creationId xmlns:p14="http://schemas.microsoft.com/office/powerpoint/2010/main" val="298443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3874-3EB5-432E-92F9-FB9C85F0ABC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BDADDF7-59DA-41D7-944C-AC199D95E71B}"/>
              </a:ext>
            </a:extLst>
          </p:cNvPr>
          <p:cNvSpPr>
            <a:spLocks noGrp="1"/>
          </p:cNvSpPr>
          <p:nvPr>
            <p:ph idx="1"/>
          </p:nvPr>
        </p:nvSpPr>
        <p:spPr/>
        <p:txBody>
          <a:bodyPr/>
          <a:lstStyle/>
          <a:p>
            <a:r>
              <a:rPr lang="en-US" dirty="0">
                <a:solidFill>
                  <a:schemeClr val="tx1"/>
                </a:solidFill>
              </a:rPr>
              <a:t>Details about data used </a:t>
            </a:r>
          </a:p>
          <a:p>
            <a:r>
              <a:rPr lang="en-US" dirty="0">
                <a:solidFill>
                  <a:schemeClr val="tx1"/>
                </a:solidFill>
              </a:rPr>
              <a:t>What we did to :</a:t>
            </a:r>
          </a:p>
          <a:p>
            <a:pPr lvl="1"/>
            <a:r>
              <a:rPr lang="en-US" dirty="0">
                <a:solidFill>
                  <a:schemeClr val="tx1"/>
                </a:solidFill>
              </a:rPr>
              <a:t>Gather/find data</a:t>
            </a:r>
          </a:p>
          <a:p>
            <a:pPr lvl="1"/>
            <a:r>
              <a:rPr lang="en-US" dirty="0">
                <a:solidFill>
                  <a:schemeClr val="tx1"/>
                </a:solidFill>
              </a:rPr>
              <a:t>Manipulate/wrangle data </a:t>
            </a:r>
          </a:p>
          <a:p>
            <a:pPr lvl="1"/>
            <a:r>
              <a:rPr lang="en-US" dirty="0">
                <a:solidFill>
                  <a:schemeClr val="tx1"/>
                </a:solidFill>
              </a:rPr>
              <a:t>Create new variables</a:t>
            </a:r>
          </a:p>
          <a:p>
            <a:r>
              <a:rPr lang="en-US" dirty="0">
                <a:solidFill>
                  <a:schemeClr val="tx1"/>
                </a:solidFill>
              </a:rPr>
              <a:t>Important variables and their summary statistics</a:t>
            </a:r>
          </a:p>
          <a:p>
            <a:r>
              <a:rPr lang="en-US" dirty="0">
                <a:solidFill>
                  <a:schemeClr val="tx1"/>
                </a:solidFill>
              </a:rPr>
              <a:t>Sample size</a:t>
            </a:r>
          </a:p>
        </p:txBody>
      </p:sp>
    </p:spTree>
    <p:extLst>
      <p:ext uri="{BB962C8B-B14F-4D97-AF65-F5344CB8AC3E}">
        <p14:creationId xmlns:p14="http://schemas.microsoft.com/office/powerpoint/2010/main" val="140996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08EE-AAB8-49E7-B2E3-8055A958E767}"/>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A40E466E-DF68-40BF-8528-8EC5815DD9E6}"/>
              </a:ext>
            </a:extLst>
          </p:cNvPr>
          <p:cNvSpPr>
            <a:spLocks noGrp="1"/>
          </p:cNvSpPr>
          <p:nvPr>
            <p:ph idx="1"/>
          </p:nvPr>
        </p:nvSpPr>
        <p:spPr/>
        <p:txBody>
          <a:bodyPr/>
          <a:lstStyle/>
          <a:p>
            <a:r>
              <a:rPr lang="en-US" dirty="0">
                <a:solidFill>
                  <a:schemeClr val="tx1"/>
                </a:solidFill>
              </a:rPr>
              <a:t>This is the format that the results will take </a:t>
            </a:r>
          </a:p>
          <a:p>
            <a:pPr lvl="1"/>
            <a:r>
              <a:rPr lang="en-US" dirty="0">
                <a:solidFill>
                  <a:schemeClr val="tx1"/>
                </a:solidFill>
              </a:rPr>
              <a:t> the question </a:t>
            </a:r>
          </a:p>
          <a:p>
            <a:pPr lvl="1"/>
            <a:r>
              <a:rPr lang="en-US" dirty="0">
                <a:solidFill>
                  <a:schemeClr val="tx1"/>
                </a:solidFill>
              </a:rPr>
              <a:t>The Analysis used </a:t>
            </a:r>
          </a:p>
          <a:p>
            <a:pPr lvl="1"/>
            <a:r>
              <a:rPr lang="en-US" dirty="0">
                <a:solidFill>
                  <a:schemeClr val="tx1"/>
                </a:solidFill>
              </a:rPr>
              <a:t>What are the observations and conclusions from the tests done </a:t>
            </a:r>
          </a:p>
        </p:txBody>
      </p:sp>
    </p:spTree>
    <p:extLst>
      <p:ext uri="{BB962C8B-B14F-4D97-AF65-F5344CB8AC3E}">
        <p14:creationId xmlns:p14="http://schemas.microsoft.com/office/powerpoint/2010/main" val="3204704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136525"/>
            <a:ext cx="10515600" cy="1711325"/>
          </a:xfrm>
        </p:spPr>
        <p:txBody>
          <a:bodyPr/>
          <a:lstStyle/>
          <a:p>
            <a:r>
              <a:rPr lang="en-US" dirty="0"/>
              <a:t>QN1: Are the homeless cases equal to the general public cases.</a:t>
            </a: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1638300"/>
            <a:ext cx="5981700" cy="4933949"/>
          </a:xfrm>
        </p:spPr>
        <p:txBody>
          <a:bodyPr/>
          <a:lstStyle/>
          <a:p>
            <a:r>
              <a:rPr lang="en-US" dirty="0">
                <a:solidFill>
                  <a:schemeClr val="tx1"/>
                </a:solidFill>
              </a:rPr>
              <a:t>We ran a one proportional z-test </a:t>
            </a:r>
          </a:p>
          <a:p>
            <a:pPr lvl="1"/>
            <a:r>
              <a:rPr lang="en-US" dirty="0">
                <a:solidFill>
                  <a:schemeClr val="tx1"/>
                </a:solidFill>
              </a:rPr>
              <a:t>A one proportion z-test is used to compare an observed proportion to a theoretical one, when there are only 2 categories</a:t>
            </a:r>
          </a:p>
          <a:p>
            <a:r>
              <a:rPr lang="en-US" dirty="0">
                <a:solidFill>
                  <a:schemeClr val="tx1"/>
                </a:solidFill>
              </a:rPr>
              <a:t>The homeless cases are not equal to the general public cases. In fact that the homeless cases are only 3.8% of the positive COVID19 cases observed in San Francisco. </a:t>
            </a:r>
          </a:p>
        </p:txBody>
      </p:sp>
      <p:pic>
        <p:nvPicPr>
          <p:cNvPr id="7" name="Picture 6" descr="A picture containing drawing&#10;&#10;Description automatically generated">
            <a:extLst>
              <a:ext uri="{FF2B5EF4-FFF2-40B4-BE49-F238E27FC236}">
                <a16:creationId xmlns:a16="http://schemas.microsoft.com/office/drawing/2014/main" id="{C04874EE-3CF1-47B2-9132-4CCAC5F55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9900" y="1154429"/>
            <a:ext cx="4274820" cy="5133085"/>
          </a:xfrm>
          <a:prstGeom prst="rect">
            <a:avLst/>
          </a:prstGeom>
        </p:spPr>
      </p:pic>
    </p:spTree>
    <p:extLst>
      <p:ext uri="{BB962C8B-B14F-4D97-AF65-F5344CB8AC3E}">
        <p14:creationId xmlns:p14="http://schemas.microsoft.com/office/powerpoint/2010/main" val="2766681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335E-FA1B-4222-A09A-B3A71C8E39B8}"/>
              </a:ext>
            </a:extLst>
          </p:cNvPr>
          <p:cNvSpPr>
            <a:spLocks noGrp="1"/>
          </p:cNvSpPr>
          <p:nvPr>
            <p:ph type="title"/>
          </p:nvPr>
        </p:nvSpPr>
        <p:spPr/>
        <p:txBody>
          <a:bodyPr/>
          <a:lstStyle/>
          <a:p>
            <a:r>
              <a:rPr lang="en-US" dirty="0"/>
              <a:t>Not affected the same?!</a:t>
            </a:r>
          </a:p>
        </p:txBody>
      </p:sp>
      <p:pic>
        <p:nvPicPr>
          <p:cNvPr id="4" name="Content Placeholder 3">
            <a:extLst>
              <a:ext uri="{FF2B5EF4-FFF2-40B4-BE49-F238E27FC236}">
                <a16:creationId xmlns:a16="http://schemas.microsoft.com/office/drawing/2014/main" id="{1F5BAD6A-D879-44FA-960F-4374F56B7CA0}"/>
              </a:ext>
            </a:extLst>
          </p:cNvPr>
          <p:cNvPicPr>
            <a:picLocks noGrp="1" noChangeAspect="1"/>
          </p:cNvPicPr>
          <p:nvPr>
            <p:ph idx="1"/>
          </p:nvPr>
        </p:nvPicPr>
        <p:blipFill>
          <a:blip r:embed="rId2"/>
          <a:stretch>
            <a:fillRect/>
          </a:stretch>
        </p:blipFill>
        <p:spPr>
          <a:xfrm>
            <a:off x="7177481" y="1107347"/>
            <a:ext cx="5014519" cy="5079106"/>
          </a:xfrm>
          <a:prstGeom prst="rect">
            <a:avLst/>
          </a:prstGeom>
        </p:spPr>
      </p:pic>
      <p:sp>
        <p:nvSpPr>
          <p:cNvPr id="8" name="TextBox 7">
            <a:extLst>
              <a:ext uri="{FF2B5EF4-FFF2-40B4-BE49-F238E27FC236}">
                <a16:creationId xmlns:a16="http://schemas.microsoft.com/office/drawing/2014/main" id="{387A22C6-00CA-41DA-9BA8-62E70E7145DE}"/>
              </a:ext>
            </a:extLst>
          </p:cNvPr>
          <p:cNvSpPr txBox="1"/>
          <p:nvPr/>
        </p:nvSpPr>
        <p:spPr>
          <a:xfrm>
            <a:off x="639660" y="1951672"/>
            <a:ext cx="5014520" cy="923330"/>
          </a:xfrm>
          <a:prstGeom prst="rect">
            <a:avLst/>
          </a:prstGeom>
          <a:noFill/>
        </p:spPr>
        <p:txBody>
          <a:bodyPr wrap="square">
            <a:spAutoFit/>
          </a:bodyPr>
          <a:lstStyle/>
          <a:p>
            <a:r>
              <a:rPr lang="en-US" dirty="0"/>
              <a:t>How hard then did the homeless population get affect by </a:t>
            </a:r>
          </a:p>
          <a:p>
            <a:r>
              <a:rPr lang="en-US" dirty="0"/>
              <a:t>the covid-19 pandemic ?</a:t>
            </a:r>
          </a:p>
        </p:txBody>
      </p:sp>
    </p:spTree>
    <p:extLst>
      <p:ext uri="{BB962C8B-B14F-4D97-AF65-F5344CB8AC3E}">
        <p14:creationId xmlns:p14="http://schemas.microsoft.com/office/powerpoint/2010/main" val="2965014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515600" cy="2035174"/>
          </a:xfrm>
        </p:spPr>
        <p:txBody>
          <a:bodyPr>
            <a:normAutofit/>
          </a:bodyPr>
          <a:lstStyle/>
          <a:p>
            <a:r>
              <a:rPr lang="en-US" dirty="0"/>
              <a:t>QN2: </a:t>
            </a:r>
            <a:r>
              <a:rPr lang="en-US" b="1" i="0" dirty="0">
                <a:solidFill>
                  <a:srgbClr val="000000"/>
                </a:solidFill>
                <a:effectLst/>
                <a:latin typeface="Helvetica Neue"/>
              </a:rPr>
              <a:t> </a:t>
            </a:r>
            <a:r>
              <a:rPr lang="en-US" dirty="0">
                <a:solidFill>
                  <a:schemeClr val="bg2"/>
                </a:solidFill>
              </a:rPr>
              <a:t>How hard then did the homeless population get affect by </a:t>
            </a:r>
            <a:br>
              <a:rPr lang="en-US" dirty="0">
                <a:solidFill>
                  <a:schemeClr val="bg2"/>
                </a:solidFill>
              </a:rPr>
            </a:br>
            <a:r>
              <a:rPr lang="en-US" dirty="0">
                <a:solidFill>
                  <a:schemeClr val="bg2"/>
                </a:solidFill>
              </a:rPr>
              <a:t>the covid-19 pandemic ?</a:t>
            </a: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2400299"/>
            <a:ext cx="10515600" cy="3776663"/>
          </a:xfrm>
        </p:spPr>
        <p:txBody>
          <a:bodyPr>
            <a:normAutofit/>
          </a:bodyPr>
          <a:lstStyle/>
          <a:p>
            <a:r>
              <a:rPr lang="en-US" i="0" dirty="0">
                <a:solidFill>
                  <a:schemeClr val="tx1"/>
                </a:solidFill>
                <a:effectLst/>
              </a:rPr>
              <a:t>Online sources have stated that the homeless population was hit 80% harder compared to the general public in the last few months?</a:t>
            </a:r>
          </a:p>
          <a:p>
            <a:r>
              <a:rPr lang="en-US" dirty="0">
                <a:solidFill>
                  <a:schemeClr val="tx1"/>
                </a:solidFill>
              </a:rPr>
              <a:t>Is this true?</a:t>
            </a:r>
            <a:endParaRPr lang="en-US" i="0" dirty="0">
              <a:solidFill>
                <a:schemeClr val="tx1"/>
              </a:solidFill>
              <a:effectLst/>
            </a:endParaRPr>
          </a:p>
          <a:p>
            <a:endParaRPr lang="en-US" i="0" dirty="0">
              <a:solidFill>
                <a:schemeClr val="tx1"/>
              </a:solidFill>
              <a:effectLst/>
            </a:endParaRPr>
          </a:p>
          <a:p>
            <a:endParaRPr lang="en-US" dirty="0">
              <a:solidFill>
                <a:schemeClr val="tx1"/>
              </a:solidFill>
            </a:endParaRPr>
          </a:p>
          <a:p>
            <a:pPr marL="0" indent="0">
              <a:buNone/>
            </a:pPr>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5" name="Picture 4">
            <a:extLst>
              <a:ext uri="{FF2B5EF4-FFF2-40B4-BE49-F238E27FC236}">
                <a16:creationId xmlns:a16="http://schemas.microsoft.com/office/drawing/2014/main" id="{C563AE9E-03B4-49BD-8A54-16D281CE6D3E}"/>
              </a:ext>
            </a:extLst>
          </p:cNvPr>
          <p:cNvPicPr>
            <a:picLocks noChangeAspect="1"/>
          </p:cNvPicPr>
          <p:nvPr/>
        </p:nvPicPr>
        <p:blipFill>
          <a:blip r:embed="rId2"/>
          <a:stretch>
            <a:fillRect/>
          </a:stretch>
        </p:blipFill>
        <p:spPr>
          <a:xfrm>
            <a:off x="1228421" y="4288630"/>
            <a:ext cx="3850415" cy="1812165"/>
          </a:xfrm>
          <a:prstGeom prst="rect">
            <a:avLst/>
          </a:prstGeom>
        </p:spPr>
      </p:pic>
      <p:pic>
        <p:nvPicPr>
          <p:cNvPr id="6" name="Picture 5">
            <a:extLst>
              <a:ext uri="{FF2B5EF4-FFF2-40B4-BE49-F238E27FC236}">
                <a16:creationId xmlns:a16="http://schemas.microsoft.com/office/drawing/2014/main" id="{B790A1A5-223D-4569-B34E-F8532A381195}"/>
              </a:ext>
            </a:extLst>
          </p:cNvPr>
          <p:cNvPicPr>
            <a:picLocks noChangeAspect="1"/>
          </p:cNvPicPr>
          <p:nvPr/>
        </p:nvPicPr>
        <p:blipFill>
          <a:blip r:embed="rId3"/>
          <a:stretch>
            <a:fillRect/>
          </a:stretch>
        </p:blipFill>
        <p:spPr>
          <a:xfrm>
            <a:off x="7113166" y="4288630"/>
            <a:ext cx="2057400" cy="1888332"/>
          </a:xfrm>
          <a:prstGeom prst="rect">
            <a:avLst/>
          </a:prstGeom>
        </p:spPr>
      </p:pic>
      <p:pic>
        <p:nvPicPr>
          <p:cNvPr id="8" name="Picture 7">
            <a:extLst>
              <a:ext uri="{FF2B5EF4-FFF2-40B4-BE49-F238E27FC236}">
                <a16:creationId xmlns:a16="http://schemas.microsoft.com/office/drawing/2014/main" id="{D5553084-B61B-4A17-BB86-94ACC60867F2}"/>
              </a:ext>
            </a:extLst>
          </p:cNvPr>
          <p:cNvPicPr>
            <a:picLocks noChangeAspect="1"/>
          </p:cNvPicPr>
          <p:nvPr/>
        </p:nvPicPr>
        <p:blipFill>
          <a:blip r:embed="rId4"/>
          <a:stretch>
            <a:fillRect/>
          </a:stretch>
        </p:blipFill>
        <p:spPr>
          <a:xfrm>
            <a:off x="5391827" y="4477147"/>
            <a:ext cx="1408345" cy="1435129"/>
          </a:xfrm>
          <a:prstGeom prst="rect">
            <a:avLst/>
          </a:prstGeom>
        </p:spPr>
      </p:pic>
    </p:spTree>
    <p:extLst>
      <p:ext uri="{BB962C8B-B14F-4D97-AF65-F5344CB8AC3E}">
        <p14:creationId xmlns:p14="http://schemas.microsoft.com/office/powerpoint/2010/main" val="1512967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515600" cy="2035174"/>
          </a:xfrm>
        </p:spPr>
        <p:txBody>
          <a:bodyPr>
            <a:normAutofit/>
          </a:bodyPr>
          <a:lstStyle/>
          <a:p>
            <a:r>
              <a:rPr lang="en-US" dirty="0"/>
              <a:t>QN2: </a:t>
            </a:r>
            <a:r>
              <a:rPr lang="en-US" b="1" i="0" dirty="0">
                <a:solidFill>
                  <a:srgbClr val="000000"/>
                </a:solidFill>
                <a:effectLst/>
                <a:latin typeface="Helvetica Neue"/>
              </a:rPr>
              <a:t> </a:t>
            </a:r>
            <a:r>
              <a:rPr lang="en-US" i="0" dirty="0">
                <a:solidFill>
                  <a:schemeClr val="bg2"/>
                </a:solidFill>
                <a:effectLst/>
              </a:rPr>
              <a:t>Online source has stated that the homeless population was hit 80% harder compared to the general public?</a:t>
            </a:r>
            <a:endParaRPr lang="en-US" dirty="0">
              <a:solidFill>
                <a:schemeClr val="bg2"/>
              </a:solidFill>
            </a:endParaRP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1005980" y="2400299"/>
            <a:ext cx="10515600" cy="1467026"/>
          </a:xfrm>
        </p:spPr>
        <p:txBody>
          <a:bodyPr>
            <a:normAutofit fontScale="25000" lnSpcReduction="20000"/>
          </a:bodyPr>
          <a:lstStyle/>
          <a:p>
            <a:endParaRPr lang="en-US" dirty="0">
              <a:solidFill>
                <a:schemeClr val="tx1"/>
              </a:solidFill>
            </a:endParaRPr>
          </a:p>
          <a:p>
            <a:endParaRPr lang="en-US" dirty="0">
              <a:solidFill>
                <a:schemeClr val="tx1"/>
              </a:solidFill>
            </a:endParaRPr>
          </a:p>
          <a:p>
            <a:endParaRPr lang="en-US" sz="7200" dirty="0">
              <a:solidFill>
                <a:schemeClr val="tx1"/>
              </a:solidFill>
            </a:endParaRPr>
          </a:p>
          <a:p>
            <a:r>
              <a:rPr lang="en-US" sz="7200" dirty="0">
                <a:solidFill>
                  <a:schemeClr val="tx1"/>
                </a:solidFill>
              </a:rPr>
              <a:t>We ran Two Proportion z-test analysis.</a:t>
            </a:r>
          </a:p>
          <a:p>
            <a:pPr lvl="1"/>
            <a:r>
              <a:rPr lang="en-US" sz="7200" dirty="0">
                <a:solidFill>
                  <a:schemeClr val="tx1"/>
                </a:solidFill>
              </a:rPr>
              <a:t>Two Proportion z-test will determine the proportions of the cases in the 2 populations </a:t>
            </a:r>
          </a:p>
          <a:p>
            <a:pPr marL="457200" lvl="1" indent="0">
              <a:buNone/>
            </a:pPr>
            <a:r>
              <a:rPr lang="en-US" sz="7200" dirty="0">
                <a:solidFill>
                  <a:schemeClr val="tx1"/>
                </a:solidFill>
              </a:rPr>
              <a:t>	so we can know the difference in percentage</a:t>
            </a: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p:txBody>
      </p:sp>
      <p:sp>
        <p:nvSpPr>
          <p:cNvPr id="4" name="Content Placeholder 2">
            <a:extLst>
              <a:ext uri="{FF2B5EF4-FFF2-40B4-BE49-F238E27FC236}">
                <a16:creationId xmlns:a16="http://schemas.microsoft.com/office/drawing/2014/main" id="{25B5D238-FFBF-4659-BD17-C7AD1DB981FA}"/>
              </a:ext>
            </a:extLst>
          </p:cNvPr>
          <p:cNvSpPr txBox="1">
            <a:spLocks/>
          </p:cNvSpPr>
          <p:nvPr/>
        </p:nvSpPr>
        <p:spPr>
          <a:xfrm>
            <a:off x="670420" y="3859983"/>
            <a:ext cx="10515600" cy="203517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lvl="1"/>
            <a:r>
              <a:rPr lang="en-US" dirty="0">
                <a:solidFill>
                  <a:schemeClr val="tx1"/>
                </a:solidFill>
              </a:rPr>
              <a:t>We discovered that the homeless were impacted by 2.51% compared to its own population. And the general public were impacted by 0.71 compared to its own population. </a:t>
            </a:r>
          </a:p>
          <a:p>
            <a:pPr marL="457200" lvl="1" indent="0">
              <a:buFont typeface="Wingdings 3" panose="05040102010807070707" pitchFamily="18" charset="2"/>
              <a:buNone/>
            </a:pPr>
            <a:endParaRPr lang="en-US" dirty="0">
              <a:solidFill>
                <a:schemeClr val="tx1"/>
              </a:solidFill>
            </a:endParaRPr>
          </a:p>
          <a:p>
            <a:pPr marL="457200" lvl="1" indent="0">
              <a:buFont typeface="Wingdings 3" panose="05040102010807070707" pitchFamily="18" charset="2"/>
              <a:buNone/>
            </a:pPr>
            <a:endParaRPr lang="en-US" dirty="0"/>
          </a:p>
        </p:txBody>
      </p:sp>
    </p:spTree>
    <p:extLst>
      <p:ext uri="{BB962C8B-B14F-4D97-AF65-F5344CB8AC3E}">
        <p14:creationId xmlns:p14="http://schemas.microsoft.com/office/powerpoint/2010/main" val="1251050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515600" cy="2035174"/>
          </a:xfrm>
        </p:spPr>
        <p:txBody>
          <a:bodyPr>
            <a:normAutofit/>
          </a:bodyPr>
          <a:lstStyle/>
          <a:p>
            <a:r>
              <a:rPr lang="en-US" dirty="0"/>
              <a:t>QN2: </a:t>
            </a:r>
            <a:r>
              <a:rPr lang="en-US" b="1" i="0" dirty="0">
                <a:solidFill>
                  <a:srgbClr val="000000"/>
                </a:solidFill>
                <a:effectLst/>
                <a:latin typeface="Helvetica Neue"/>
              </a:rPr>
              <a:t> </a:t>
            </a:r>
            <a:r>
              <a:rPr lang="en-US" i="0" dirty="0">
                <a:solidFill>
                  <a:schemeClr val="bg2"/>
                </a:solidFill>
                <a:effectLst/>
              </a:rPr>
              <a:t>Online source has stated that the homeless population was hit 80% harder compared to the general public?</a:t>
            </a:r>
            <a:endParaRPr lang="en-US" dirty="0">
              <a:solidFill>
                <a:schemeClr val="bg2"/>
              </a:solidFill>
            </a:endParaRP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2400299"/>
            <a:ext cx="10515600" cy="3941778"/>
          </a:xfrm>
        </p:spPr>
        <p:txBody>
          <a:bodyPr>
            <a:normAutofit/>
          </a:bodyPr>
          <a:lstStyle/>
          <a:p>
            <a:pPr lvl="1"/>
            <a:r>
              <a:rPr lang="en-US" dirty="0">
                <a:solidFill>
                  <a:schemeClr val="tx1"/>
                </a:solidFill>
              </a:rPr>
              <a:t>Using this tool @ </a:t>
            </a:r>
            <a:r>
              <a:rPr lang="en-US" sz="1500" dirty="0">
                <a:solidFill>
                  <a:schemeClr val="tx1"/>
                </a:solidFill>
                <a:hlinkClick r:id="rId2">
                  <a:extLst>
                    <a:ext uri="{A12FA001-AC4F-418D-AE19-62706E023703}">
                      <ahyp:hlinkClr xmlns:ahyp="http://schemas.microsoft.com/office/drawing/2018/hyperlinkcolor" val="tx"/>
                    </a:ext>
                  </a:extLst>
                </a:hlinkClick>
              </a:rPr>
              <a:t>https://www.calculatorsoup.com/calculators/algebra/percent-difference-calculator.php</a:t>
            </a:r>
            <a:r>
              <a:rPr lang="en-US" sz="1500" dirty="0">
                <a:solidFill>
                  <a:schemeClr val="tx1"/>
                </a:solidFill>
              </a:rPr>
              <a:t> </a:t>
            </a:r>
          </a:p>
          <a:p>
            <a:pPr marL="457200" lvl="1" indent="0">
              <a:buNone/>
            </a:pPr>
            <a:r>
              <a:rPr lang="en-US" sz="1500" dirty="0">
                <a:solidFill>
                  <a:schemeClr val="tx1"/>
                </a:solidFill>
              </a:rPr>
              <a:t>    </a:t>
            </a:r>
            <a:r>
              <a:rPr lang="en-US" dirty="0">
                <a:solidFill>
                  <a:schemeClr val="tx1"/>
                </a:solidFill>
              </a:rPr>
              <a:t>we conclude that the Homeless population was hit </a:t>
            </a:r>
            <a:r>
              <a:rPr lang="en-US" sz="3600" dirty="0">
                <a:solidFill>
                  <a:srgbClr val="C00000"/>
                </a:solidFill>
              </a:rPr>
              <a:t>112%</a:t>
            </a:r>
            <a:r>
              <a:rPr lang="en-US" sz="3600" dirty="0">
                <a:solidFill>
                  <a:schemeClr val="tx1"/>
                </a:solidFill>
              </a:rPr>
              <a:t> </a:t>
            </a:r>
            <a:r>
              <a:rPr lang="en-US" dirty="0">
                <a:solidFill>
                  <a:schemeClr val="tx1"/>
                </a:solidFill>
              </a:rPr>
              <a:t>harder than   the general public. </a:t>
            </a: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solidFill>
                <a:schemeClr val="tx1"/>
              </a:solidFill>
            </a:endParaRPr>
          </a:p>
          <a:p>
            <a:pPr marL="457200" lvl="1" indent="0">
              <a:buNone/>
            </a:pPr>
            <a:endParaRPr lang="en-US" dirty="0"/>
          </a:p>
        </p:txBody>
      </p:sp>
      <p:pic>
        <p:nvPicPr>
          <p:cNvPr id="9" name="Picture 8">
            <a:extLst>
              <a:ext uri="{FF2B5EF4-FFF2-40B4-BE49-F238E27FC236}">
                <a16:creationId xmlns:a16="http://schemas.microsoft.com/office/drawing/2014/main" id="{EA7BEB95-5AAA-4624-BEAB-5234368A31F6}"/>
              </a:ext>
            </a:extLst>
          </p:cNvPr>
          <p:cNvPicPr>
            <a:picLocks noChangeAspect="1"/>
          </p:cNvPicPr>
          <p:nvPr/>
        </p:nvPicPr>
        <p:blipFill>
          <a:blip r:embed="rId3"/>
          <a:stretch>
            <a:fillRect/>
          </a:stretch>
        </p:blipFill>
        <p:spPr>
          <a:xfrm>
            <a:off x="4636271" y="4257805"/>
            <a:ext cx="2181225" cy="2000250"/>
          </a:xfrm>
          <a:prstGeom prst="rect">
            <a:avLst/>
          </a:prstGeom>
        </p:spPr>
      </p:pic>
    </p:spTree>
    <p:extLst>
      <p:ext uri="{BB962C8B-B14F-4D97-AF65-F5344CB8AC3E}">
        <p14:creationId xmlns:p14="http://schemas.microsoft.com/office/powerpoint/2010/main" val="176772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515600" cy="2035174"/>
          </a:xfrm>
        </p:spPr>
        <p:txBody>
          <a:bodyPr>
            <a:normAutofit fontScale="90000"/>
          </a:bodyPr>
          <a:lstStyle/>
          <a:p>
            <a:r>
              <a:rPr lang="en-US" dirty="0"/>
              <a:t>QN: </a:t>
            </a:r>
            <a:r>
              <a:rPr lang="en-US" b="1" i="0" dirty="0">
                <a:solidFill>
                  <a:srgbClr val="000000"/>
                </a:solidFill>
                <a:effectLst/>
                <a:latin typeface="Helvetica Neue"/>
              </a:rPr>
              <a:t> </a:t>
            </a:r>
            <a:r>
              <a:rPr lang="en-US" i="0" dirty="0">
                <a:solidFill>
                  <a:srgbClr val="000000"/>
                </a:solidFill>
                <a:effectLst/>
              </a:rPr>
              <a:t>Are the number of homeless cases affecting the general public. Are the homeless spreading COVID19 because they have no homes?</a:t>
            </a:r>
            <a:endParaRPr lang="en-US" dirty="0"/>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2400299"/>
            <a:ext cx="10515600" cy="3776663"/>
          </a:xfrm>
        </p:spPr>
        <p:txBody>
          <a:bodyPr/>
          <a:lstStyle/>
          <a:p>
            <a:r>
              <a:rPr lang="en-US" dirty="0"/>
              <a:t>We ran linear regression predictive analysis.</a:t>
            </a:r>
          </a:p>
          <a:p>
            <a:pPr lvl="1"/>
            <a:r>
              <a:rPr lang="en-US" dirty="0"/>
              <a:t>Linear regression will be used to explain the relationship between the homeless population and the general public population.</a:t>
            </a:r>
          </a:p>
          <a:p>
            <a:r>
              <a:rPr lang="en-US" dirty="0"/>
              <a:t>We discovered that the homeless population was responsible </a:t>
            </a:r>
            <a:r>
              <a:rPr lang="en-US"/>
              <a:t>for 96</a:t>
            </a:r>
            <a:r>
              <a:rPr lang="en-US" dirty="0"/>
              <a:t>% of the spread of COVID19 to the general public. The 4% can be explained by other factors. </a:t>
            </a:r>
          </a:p>
          <a:p>
            <a:r>
              <a:rPr lang="en-US" dirty="0"/>
              <a:t>How ever, we found a lot of variance, the data was not evenly distributed.</a:t>
            </a:r>
          </a:p>
        </p:txBody>
      </p:sp>
    </p:spTree>
    <p:extLst>
      <p:ext uri="{BB962C8B-B14F-4D97-AF65-F5344CB8AC3E}">
        <p14:creationId xmlns:p14="http://schemas.microsoft.com/office/powerpoint/2010/main" val="2763260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515600" cy="2035174"/>
          </a:xfrm>
        </p:spPr>
        <p:txBody>
          <a:bodyPr>
            <a:normAutofit/>
          </a:bodyPr>
          <a:lstStyle/>
          <a:p>
            <a:r>
              <a:rPr lang="en-US" dirty="0"/>
              <a:t>QN2: </a:t>
            </a:r>
            <a:r>
              <a:rPr lang="en-US" b="1" i="0" dirty="0">
                <a:solidFill>
                  <a:srgbClr val="000000"/>
                </a:solidFill>
                <a:effectLst/>
                <a:latin typeface="Helvetica Neue"/>
              </a:rPr>
              <a:t> </a:t>
            </a:r>
            <a:r>
              <a:rPr lang="en-US" i="0" dirty="0">
                <a:solidFill>
                  <a:schemeClr val="bg2"/>
                </a:solidFill>
                <a:effectLst/>
              </a:rPr>
              <a:t>Online source has stated that the homeless population was hit 80% harder compared to the general public?</a:t>
            </a:r>
            <a:endParaRPr lang="en-US" dirty="0">
              <a:solidFill>
                <a:schemeClr val="bg2"/>
              </a:solidFill>
            </a:endParaRP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2400299"/>
            <a:ext cx="10515600" cy="3776663"/>
          </a:xfrm>
        </p:spPr>
        <p:txBody>
          <a:bodyPr>
            <a:normAutofit/>
          </a:bodyPr>
          <a:lstStyle/>
          <a:p>
            <a:r>
              <a:rPr lang="en-US" dirty="0">
                <a:solidFill>
                  <a:schemeClr val="tx1"/>
                </a:solidFill>
              </a:rPr>
              <a:t>First, We ran Goodness of Fit Chi-Squares analysis.</a:t>
            </a:r>
          </a:p>
          <a:p>
            <a:pPr lvl="1"/>
            <a:r>
              <a:rPr lang="en-US" dirty="0">
                <a:solidFill>
                  <a:schemeClr val="tx1"/>
                </a:solidFill>
              </a:rPr>
              <a:t>Goodness of Fit Chi-Squares will determine whether this percentage is true or not . </a:t>
            </a:r>
          </a:p>
          <a:p>
            <a:pPr lvl="1"/>
            <a:r>
              <a:rPr lang="en-US" dirty="0">
                <a:solidFill>
                  <a:schemeClr val="tx1"/>
                </a:solidFill>
              </a:rPr>
              <a:t>We discovered that this percentage isn’t even close to the real data.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2285171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a:xfrm>
            <a:off x="838200" y="365125"/>
            <a:ext cx="10515600" cy="2035174"/>
          </a:xfrm>
        </p:spPr>
        <p:txBody>
          <a:bodyPr>
            <a:normAutofit fontScale="90000"/>
          </a:bodyPr>
          <a:lstStyle/>
          <a:p>
            <a:r>
              <a:rPr lang="en-US" dirty="0"/>
              <a:t>QN: </a:t>
            </a:r>
            <a:r>
              <a:rPr lang="en-US" b="1" i="0" dirty="0">
                <a:solidFill>
                  <a:srgbClr val="000000"/>
                </a:solidFill>
                <a:effectLst/>
                <a:latin typeface="Helvetica Neue"/>
              </a:rPr>
              <a:t> </a:t>
            </a:r>
            <a:r>
              <a:rPr lang="en-US" i="0" dirty="0">
                <a:solidFill>
                  <a:srgbClr val="000000"/>
                </a:solidFill>
                <a:effectLst/>
              </a:rPr>
              <a:t>Have the rooms availability in the homeless shelters been affected by the </a:t>
            </a:r>
            <a:r>
              <a:rPr lang="en-US" i="0" dirty="0" err="1">
                <a:solidFill>
                  <a:srgbClr val="000000"/>
                </a:solidFill>
                <a:effectLst/>
              </a:rPr>
              <a:t>covid</a:t>
            </a:r>
            <a:r>
              <a:rPr lang="en-US" i="0" dirty="0">
                <a:solidFill>
                  <a:srgbClr val="000000"/>
                </a:solidFill>
                <a:effectLst/>
              </a:rPr>
              <a:t> cases in the county of San Francisco?</a:t>
            </a:r>
            <a:endParaRPr lang="en-US" dirty="0"/>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a:xfrm>
            <a:off x="838200" y="2400299"/>
            <a:ext cx="10515600" cy="3776663"/>
          </a:xfrm>
        </p:spPr>
        <p:txBody>
          <a:bodyPr/>
          <a:lstStyle/>
          <a:p>
            <a:r>
              <a:rPr lang="en-US" dirty="0"/>
              <a:t>We ran Independent Chi-Square analysis.</a:t>
            </a:r>
          </a:p>
          <a:p>
            <a:pPr lvl="1"/>
            <a:r>
              <a:rPr lang="en-US" dirty="0"/>
              <a:t>Independent Chi-Square will determine whether “homeless cases" is influencing "rooms availability". </a:t>
            </a:r>
          </a:p>
          <a:p>
            <a:pPr lvl="1"/>
            <a:r>
              <a:rPr lang="en-US" dirty="0"/>
              <a:t>We discovered that as the homeless cases increased, the rooms availability decreased in the county of San Francisco especially in the later months of June and July.</a:t>
            </a:r>
          </a:p>
        </p:txBody>
      </p:sp>
    </p:spTree>
    <p:extLst>
      <p:ext uri="{BB962C8B-B14F-4D97-AF65-F5344CB8AC3E}">
        <p14:creationId xmlns:p14="http://schemas.microsoft.com/office/powerpoint/2010/main" val="294578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3610-4C91-4759-B0D9-E8B590BE3506}"/>
              </a:ext>
            </a:extLst>
          </p:cNvPr>
          <p:cNvSpPr>
            <a:spLocks noGrp="1"/>
          </p:cNvSpPr>
          <p:nvPr>
            <p:ph type="title"/>
          </p:nvPr>
        </p:nvSpPr>
        <p:spPr/>
        <p:txBody>
          <a:bodyPr/>
          <a:lstStyle/>
          <a:p>
            <a:r>
              <a:rPr lang="en-US" dirty="0"/>
              <a:t>Racheal</a:t>
            </a:r>
          </a:p>
        </p:txBody>
      </p:sp>
      <p:sp>
        <p:nvSpPr>
          <p:cNvPr id="3" name="Content Placeholder 2">
            <a:extLst>
              <a:ext uri="{FF2B5EF4-FFF2-40B4-BE49-F238E27FC236}">
                <a16:creationId xmlns:a16="http://schemas.microsoft.com/office/drawing/2014/main" id="{3BD577B9-839F-4F83-8848-2656FE4E4323}"/>
              </a:ext>
            </a:extLst>
          </p:cNvPr>
          <p:cNvSpPr>
            <a:spLocks noGrp="1"/>
          </p:cNvSpPr>
          <p:nvPr>
            <p:ph idx="1"/>
          </p:nvPr>
        </p:nvSpPr>
        <p:spPr/>
        <p:txBody>
          <a:bodyPr/>
          <a:lstStyle/>
          <a:p>
            <a:r>
              <a:rPr lang="en-US" dirty="0">
                <a:solidFill>
                  <a:schemeClr val="tx1"/>
                </a:solidFill>
              </a:rPr>
              <a:t>Bachelors degree in Biology from UMass Boston</a:t>
            </a:r>
          </a:p>
          <a:p>
            <a:r>
              <a:rPr lang="en-US" dirty="0">
                <a:solidFill>
                  <a:schemeClr val="tx1"/>
                </a:solidFill>
              </a:rPr>
              <a:t>I am a Lab Technician that specializes in Plasmid DNA extractions.</a:t>
            </a:r>
          </a:p>
          <a:p>
            <a:r>
              <a:rPr lang="en-US" dirty="0">
                <a:solidFill>
                  <a:schemeClr val="tx1"/>
                </a:solidFill>
              </a:rPr>
              <a:t>I don’t know how I got here, I just followed the will of God for my life.</a:t>
            </a:r>
          </a:p>
          <a:p>
            <a:r>
              <a:rPr lang="en-US" dirty="0">
                <a:solidFill>
                  <a:schemeClr val="tx1"/>
                </a:solidFill>
              </a:rPr>
              <a:t>Free time? What free time?: I like to take naps, teach kids at church, sing and dance. </a:t>
            </a:r>
          </a:p>
          <a:p>
            <a:r>
              <a:rPr lang="en-US" dirty="0">
                <a:solidFill>
                  <a:schemeClr val="tx1"/>
                </a:solidFill>
              </a:rPr>
              <a:t>Favorite fruit is watermelon</a:t>
            </a:r>
          </a:p>
        </p:txBody>
      </p:sp>
    </p:spTree>
    <p:extLst>
      <p:ext uri="{BB962C8B-B14F-4D97-AF65-F5344CB8AC3E}">
        <p14:creationId xmlns:p14="http://schemas.microsoft.com/office/powerpoint/2010/main" val="965260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0C92-8C33-47A9-94A2-801A38F6B3E0}"/>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9875D5FB-597C-43A6-B437-0B3C198EC566}"/>
              </a:ext>
            </a:extLst>
          </p:cNvPr>
          <p:cNvSpPr>
            <a:spLocks noGrp="1"/>
          </p:cNvSpPr>
          <p:nvPr>
            <p:ph idx="1"/>
          </p:nvPr>
        </p:nvSpPr>
        <p:spPr/>
        <p:txBody>
          <a:bodyPr>
            <a:normAutofit fontScale="92500" lnSpcReduction="10000"/>
          </a:bodyPr>
          <a:lstStyle/>
          <a:p>
            <a:r>
              <a:rPr lang="en-US" dirty="0"/>
              <a:t>Here is a summary of our discoveries :</a:t>
            </a:r>
          </a:p>
          <a:p>
            <a:pPr lvl="1"/>
            <a:r>
              <a:rPr lang="en-US" dirty="0"/>
              <a:t> Only 3.8% of COVID19 cases in San Francisco are homeless</a:t>
            </a:r>
          </a:p>
          <a:p>
            <a:pPr lvl="1"/>
            <a:r>
              <a:rPr lang="en-US" dirty="0"/>
              <a:t>2.5% of the homeless population has been affect by COVID19</a:t>
            </a:r>
          </a:p>
          <a:p>
            <a:pPr lvl="1"/>
            <a:r>
              <a:rPr lang="en-US" dirty="0"/>
              <a:t>Only 0.7% of the general public population has been affected by COVID19</a:t>
            </a:r>
          </a:p>
          <a:p>
            <a:pPr lvl="1"/>
            <a:r>
              <a:rPr lang="en-US" dirty="0"/>
              <a:t>Homeless population has been affected 111% harder than the general public </a:t>
            </a:r>
          </a:p>
          <a:p>
            <a:pPr lvl="1"/>
            <a:r>
              <a:rPr lang="en-US" dirty="0"/>
              <a:t>Towns that started out with fewer cases were faced wit an exponential growth in COVID19 cases</a:t>
            </a:r>
          </a:p>
          <a:p>
            <a:pPr lvl="1"/>
            <a:r>
              <a:rPr lang="en-US" dirty="0"/>
              <a:t>The homeless population are spreading COVID19 to the general public because they do not have homes and resources.</a:t>
            </a:r>
          </a:p>
        </p:txBody>
      </p:sp>
    </p:spTree>
    <p:extLst>
      <p:ext uri="{BB962C8B-B14F-4D97-AF65-F5344CB8AC3E}">
        <p14:creationId xmlns:p14="http://schemas.microsoft.com/office/powerpoint/2010/main" val="808064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4ABF-6700-42B4-8DC2-A9C553802349}"/>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F8FF6509-9566-4270-9830-E9736732D511}"/>
              </a:ext>
            </a:extLst>
          </p:cNvPr>
          <p:cNvSpPr>
            <a:spLocks noGrp="1"/>
          </p:cNvSpPr>
          <p:nvPr>
            <p:ph idx="1"/>
          </p:nvPr>
        </p:nvSpPr>
        <p:spPr/>
        <p:txBody>
          <a:bodyPr/>
          <a:lstStyle/>
          <a:p>
            <a:r>
              <a:rPr lang="en-US" dirty="0"/>
              <a:t>How do our finding impact the world at large ?</a:t>
            </a:r>
          </a:p>
          <a:p>
            <a:r>
              <a:rPr lang="en-US" dirty="0"/>
              <a:t>What’s important about this work?</a:t>
            </a:r>
          </a:p>
          <a:p>
            <a:r>
              <a:rPr lang="en-US" dirty="0"/>
              <a:t>Big picture information</a:t>
            </a:r>
          </a:p>
        </p:txBody>
      </p:sp>
    </p:spTree>
    <p:extLst>
      <p:ext uri="{BB962C8B-B14F-4D97-AF65-F5344CB8AC3E}">
        <p14:creationId xmlns:p14="http://schemas.microsoft.com/office/powerpoint/2010/main" val="116506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A9E5-2E88-4817-9958-14EEE121A83B}"/>
              </a:ext>
            </a:extLst>
          </p:cNvPr>
          <p:cNvSpPr>
            <a:spLocks noGrp="1"/>
          </p:cNvSpPr>
          <p:nvPr>
            <p:ph type="title"/>
          </p:nvPr>
        </p:nvSpPr>
        <p:spPr>
          <a:xfrm>
            <a:off x="838200" y="2270125"/>
            <a:ext cx="10515600" cy="1325563"/>
          </a:xfrm>
        </p:spPr>
        <p:txBody>
          <a:bodyPr>
            <a:noAutofit/>
          </a:bodyPr>
          <a:lstStyle/>
          <a:p>
            <a:pPr algn="ctr"/>
            <a:r>
              <a:rPr lang="en-US" sz="9600" dirty="0"/>
              <a:t>QUESTIONS?</a:t>
            </a:r>
          </a:p>
        </p:txBody>
      </p:sp>
    </p:spTree>
    <p:extLst>
      <p:ext uri="{BB962C8B-B14F-4D97-AF65-F5344CB8AC3E}">
        <p14:creationId xmlns:p14="http://schemas.microsoft.com/office/powerpoint/2010/main" val="1088550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F15A-0D6A-4078-B7AC-40B46686C7DE}"/>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81D600BF-F155-407F-ACE0-F887C21236EE}"/>
              </a:ext>
            </a:extLst>
          </p:cNvPr>
          <p:cNvSpPr>
            <a:spLocks noGrp="1"/>
          </p:cNvSpPr>
          <p:nvPr>
            <p:ph idx="1"/>
          </p:nvPr>
        </p:nvSpPr>
        <p:spPr/>
        <p:txBody>
          <a:bodyPr>
            <a:normAutofit/>
          </a:bodyPr>
          <a:lstStyle/>
          <a:p>
            <a:pPr marL="0" indent="0">
              <a:buNone/>
            </a:pPr>
            <a:r>
              <a:rPr lang="en-US" sz="2000" dirty="0"/>
              <a:t>Coronavirus</a:t>
            </a:r>
          </a:p>
          <a:p>
            <a:r>
              <a:rPr lang="en-US" sz="2000" dirty="0">
                <a:hlinkClick r:id="rId2"/>
              </a:rPr>
              <a:t>https://www.cdc.gov/coronavirus/types.html</a:t>
            </a:r>
            <a:endParaRPr lang="en-US" sz="2000" dirty="0"/>
          </a:p>
          <a:p>
            <a:r>
              <a:rPr lang="en-US" sz="2000" dirty="0">
                <a:hlinkClick r:id="rId3"/>
              </a:rPr>
              <a:t>https://www.cdc.gov/media/subtopic/images.htm</a:t>
            </a:r>
            <a:endParaRPr lang="en-US" sz="2000" dirty="0"/>
          </a:p>
          <a:p>
            <a:r>
              <a:rPr lang="en-US" sz="2000" dirty="0">
                <a:hlinkClick r:id="rId4"/>
              </a:rPr>
              <a:t>https://coronavirus.jhu.edu/map.html</a:t>
            </a:r>
            <a:endParaRPr lang="en-US" sz="2000" dirty="0"/>
          </a:p>
        </p:txBody>
      </p:sp>
    </p:spTree>
    <p:extLst>
      <p:ext uri="{BB962C8B-B14F-4D97-AF65-F5344CB8AC3E}">
        <p14:creationId xmlns:p14="http://schemas.microsoft.com/office/powerpoint/2010/main" val="127668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3610-4C91-4759-B0D9-E8B590BE3506}"/>
              </a:ext>
            </a:extLst>
          </p:cNvPr>
          <p:cNvSpPr>
            <a:spLocks noGrp="1"/>
          </p:cNvSpPr>
          <p:nvPr>
            <p:ph type="title"/>
          </p:nvPr>
        </p:nvSpPr>
        <p:spPr/>
        <p:txBody>
          <a:bodyPr/>
          <a:lstStyle/>
          <a:p>
            <a:r>
              <a:rPr lang="en-US" dirty="0"/>
              <a:t>Elijah</a:t>
            </a:r>
          </a:p>
        </p:txBody>
      </p:sp>
      <p:sp>
        <p:nvSpPr>
          <p:cNvPr id="3" name="Content Placeholder 2">
            <a:extLst>
              <a:ext uri="{FF2B5EF4-FFF2-40B4-BE49-F238E27FC236}">
                <a16:creationId xmlns:a16="http://schemas.microsoft.com/office/drawing/2014/main" id="{3BD577B9-839F-4F83-8848-2656FE4E4323}"/>
              </a:ext>
            </a:extLst>
          </p:cNvPr>
          <p:cNvSpPr>
            <a:spLocks noGrp="1"/>
          </p:cNvSpPr>
          <p:nvPr>
            <p:ph idx="1"/>
          </p:nvPr>
        </p:nvSpPr>
        <p:spPr/>
        <p:txBody>
          <a:bodyPr/>
          <a:lstStyle/>
          <a:p>
            <a:r>
              <a:rPr lang="en-US" dirty="0">
                <a:solidFill>
                  <a:schemeClr val="tx1"/>
                </a:solidFill>
              </a:rPr>
              <a:t>AS in science from  New Mexico Military Institute </a:t>
            </a:r>
          </a:p>
          <a:p>
            <a:r>
              <a:rPr lang="en-US" dirty="0">
                <a:solidFill>
                  <a:schemeClr val="tx1"/>
                </a:solidFill>
              </a:rPr>
              <a:t>I am a CNC machine operator for Sauer Machining LLC</a:t>
            </a:r>
          </a:p>
          <a:p>
            <a:r>
              <a:rPr lang="en-US" dirty="0">
                <a:solidFill>
                  <a:schemeClr val="tx1"/>
                </a:solidFill>
              </a:rPr>
              <a:t>I am an avid reader and podcast listener and love to go in-depth in to the newest technologies and fields as well as a good Tolkien novel.  </a:t>
            </a:r>
          </a:p>
          <a:p>
            <a:r>
              <a:rPr lang="en-US" dirty="0">
                <a:solidFill>
                  <a:schemeClr val="tx1"/>
                </a:solidFill>
              </a:rPr>
              <a:t>Peach_ specifically my hometown Fredericksburg peaches </a:t>
            </a:r>
          </a:p>
          <a:p>
            <a:endParaRPr lang="en-US" dirty="0"/>
          </a:p>
        </p:txBody>
      </p:sp>
    </p:spTree>
    <p:extLst>
      <p:ext uri="{BB962C8B-B14F-4D97-AF65-F5344CB8AC3E}">
        <p14:creationId xmlns:p14="http://schemas.microsoft.com/office/powerpoint/2010/main" val="49987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3610-4C91-4759-B0D9-E8B590BE3506}"/>
              </a:ext>
            </a:extLst>
          </p:cNvPr>
          <p:cNvSpPr>
            <a:spLocks noGrp="1"/>
          </p:cNvSpPr>
          <p:nvPr>
            <p:ph type="title"/>
          </p:nvPr>
        </p:nvSpPr>
        <p:spPr/>
        <p:txBody>
          <a:bodyPr/>
          <a:lstStyle/>
          <a:p>
            <a:r>
              <a:rPr lang="en-US" dirty="0"/>
              <a:t>Mark</a:t>
            </a:r>
          </a:p>
        </p:txBody>
      </p:sp>
      <p:sp>
        <p:nvSpPr>
          <p:cNvPr id="3" name="Content Placeholder 2">
            <a:extLst>
              <a:ext uri="{FF2B5EF4-FFF2-40B4-BE49-F238E27FC236}">
                <a16:creationId xmlns:a16="http://schemas.microsoft.com/office/drawing/2014/main" id="{3BD577B9-839F-4F83-8848-2656FE4E4323}"/>
              </a:ext>
            </a:extLst>
          </p:cNvPr>
          <p:cNvSpPr>
            <a:spLocks noGrp="1"/>
          </p:cNvSpPr>
          <p:nvPr>
            <p:ph idx="1"/>
          </p:nvPr>
        </p:nvSpPr>
        <p:spPr>
          <a:xfrm>
            <a:off x="684212" y="863602"/>
            <a:ext cx="8534400" cy="3840138"/>
          </a:xfrm>
        </p:spPr>
        <p:txBody>
          <a:bodyPr>
            <a:normAutofit lnSpcReduction="10000"/>
          </a:bodyPr>
          <a:lstStyle/>
          <a:p>
            <a:r>
              <a:rPr lang="en-US" dirty="0">
                <a:solidFill>
                  <a:schemeClr val="tx1"/>
                </a:solidFill>
              </a:rPr>
              <a:t>Senior year in computer and information science BS oversees.</a:t>
            </a:r>
          </a:p>
          <a:p>
            <a:r>
              <a:rPr lang="en-US" dirty="0">
                <a:solidFill>
                  <a:schemeClr val="tx1"/>
                </a:solidFill>
              </a:rPr>
              <a:t>IT Support Engineer for the past 4 years. Prior to the </a:t>
            </a:r>
            <a:r>
              <a:rPr lang="en-US" dirty="0" err="1">
                <a:solidFill>
                  <a:schemeClr val="tx1"/>
                </a:solidFill>
              </a:rPr>
              <a:t>covid</a:t>
            </a:r>
            <a:r>
              <a:rPr lang="en-US" dirty="0">
                <a:solidFill>
                  <a:schemeClr val="tx1"/>
                </a:solidFill>
              </a:rPr>
              <a:t> shutdown, I worked for PCC Structurals Inc which specializes in Jet Engine Manufacturing world widely and I was one of the people responsible for 2 big manufactures. </a:t>
            </a:r>
          </a:p>
          <a:p>
            <a:r>
              <a:rPr lang="en-US" dirty="0">
                <a:solidFill>
                  <a:schemeClr val="tx1"/>
                </a:solidFill>
              </a:rPr>
              <a:t>I enjoy playing the piano and worship God with it in my free time, get together with my friends on the weekend. We hang out, watch movies and play games. So much fun. </a:t>
            </a:r>
          </a:p>
          <a:p>
            <a:r>
              <a:rPr lang="en-US" dirty="0">
                <a:solidFill>
                  <a:schemeClr val="tx1"/>
                </a:solidFill>
              </a:rPr>
              <a:t>I adore bananas. I’m known by “The king of bananas” among my friends and family. The sweetest fruit on the plant that everybody loves. </a:t>
            </a:r>
          </a:p>
          <a:p>
            <a:endParaRPr lang="en-US" dirty="0"/>
          </a:p>
        </p:txBody>
      </p:sp>
    </p:spTree>
    <p:extLst>
      <p:ext uri="{BB962C8B-B14F-4D97-AF65-F5344CB8AC3E}">
        <p14:creationId xmlns:p14="http://schemas.microsoft.com/office/powerpoint/2010/main" val="229769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824E-D1EC-4F94-9986-567B20CFA1E4}"/>
              </a:ext>
            </a:extLst>
          </p:cNvPr>
          <p:cNvSpPr>
            <a:spLocks noGrp="1"/>
          </p:cNvSpPr>
          <p:nvPr>
            <p:ph type="title"/>
          </p:nvPr>
        </p:nvSpPr>
        <p:spPr/>
        <p:txBody>
          <a:bodyPr/>
          <a:lstStyle/>
          <a:p>
            <a:r>
              <a:rPr lang="en-US" dirty="0"/>
              <a:t>Project introduction ? Background</a:t>
            </a:r>
          </a:p>
        </p:txBody>
      </p:sp>
      <p:sp>
        <p:nvSpPr>
          <p:cNvPr id="3" name="Content Placeholder 2">
            <a:extLst>
              <a:ext uri="{FF2B5EF4-FFF2-40B4-BE49-F238E27FC236}">
                <a16:creationId xmlns:a16="http://schemas.microsoft.com/office/drawing/2014/main" id="{EBB3FD2F-9977-4D9A-B6B5-CE9E743E0E66}"/>
              </a:ext>
            </a:extLst>
          </p:cNvPr>
          <p:cNvSpPr>
            <a:spLocks noGrp="1"/>
          </p:cNvSpPr>
          <p:nvPr>
            <p:ph idx="1"/>
          </p:nvPr>
        </p:nvSpPr>
        <p:spPr/>
        <p:txBody>
          <a:bodyPr/>
          <a:lstStyle/>
          <a:p>
            <a:r>
              <a:rPr lang="en-US" dirty="0">
                <a:solidFill>
                  <a:schemeClr val="tx1"/>
                </a:solidFill>
              </a:rPr>
              <a:t>What is COVID-19</a:t>
            </a:r>
          </a:p>
          <a:p>
            <a:r>
              <a:rPr lang="en-US" dirty="0">
                <a:solidFill>
                  <a:schemeClr val="tx1"/>
                </a:solidFill>
              </a:rPr>
              <a:t>What are the impacts of COVID-19 to the world in General</a:t>
            </a:r>
          </a:p>
          <a:p>
            <a:r>
              <a:rPr lang="en-US" dirty="0">
                <a:solidFill>
                  <a:schemeClr val="tx1"/>
                </a:solidFill>
              </a:rPr>
              <a:t>Why we chose California </a:t>
            </a:r>
          </a:p>
        </p:txBody>
      </p:sp>
    </p:spTree>
    <p:extLst>
      <p:ext uri="{BB962C8B-B14F-4D97-AF65-F5344CB8AC3E}">
        <p14:creationId xmlns:p14="http://schemas.microsoft.com/office/powerpoint/2010/main" val="402912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9AAA-5BEB-4CE6-AFB1-6C785AB4BE46}"/>
              </a:ext>
            </a:extLst>
          </p:cNvPr>
          <p:cNvSpPr>
            <a:spLocks noGrp="1"/>
          </p:cNvSpPr>
          <p:nvPr>
            <p:ph type="title"/>
          </p:nvPr>
        </p:nvSpPr>
        <p:spPr>
          <a:xfrm>
            <a:off x="838200" y="0"/>
            <a:ext cx="10515600" cy="1325563"/>
          </a:xfrm>
        </p:spPr>
        <p:txBody>
          <a:bodyPr/>
          <a:lstStyle/>
          <a:p>
            <a:r>
              <a:rPr lang="en-US" b="1" dirty="0"/>
              <a:t>What is COVID-19</a:t>
            </a:r>
          </a:p>
        </p:txBody>
      </p:sp>
      <p:pic>
        <p:nvPicPr>
          <p:cNvPr id="5" name="Content Placeholder 4" descr="A close up of a flower&#10;&#10;Description automatically generated">
            <a:extLst>
              <a:ext uri="{FF2B5EF4-FFF2-40B4-BE49-F238E27FC236}">
                <a16:creationId xmlns:a16="http://schemas.microsoft.com/office/drawing/2014/main" id="{BDCAFEEB-75DC-49D0-B3E3-22E58EFFA35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4177" b="98526" l="2917" r="90000">
                        <a14:foregroundMark x1="44444" y1="19656" x2="18056" y2="19165"/>
                        <a14:foregroundMark x1="18056" y1="19165" x2="24583" y2="14988"/>
                        <a14:foregroundMark x1="24583" y1="14988" x2="17917" y2="16462"/>
                        <a14:foregroundMark x1="17917" y1="16462" x2="21667" y2="17199"/>
                        <a14:foregroundMark x1="16806" y1="14988" x2="18056" y2="16953"/>
                        <a14:foregroundMark x1="14167" y1="18673" x2="18472" y2="18673"/>
                        <a14:foregroundMark x1="13472" y1="16462" x2="17361" y2="16462"/>
                        <a14:foregroundMark x1="14028" y1="16216" x2="17778" y2="16216"/>
                        <a14:foregroundMark x1="22639" y1="18182" x2="26667" y2="18182"/>
                        <a14:foregroundMark x1="44861" y1="19902" x2="35556" y2="19902"/>
                        <a14:foregroundMark x1="43611" y1="18182" x2="36667" y2="18182"/>
                        <a14:foregroundMark x1="42639" y1="17199" x2="38472" y2="17199"/>
                        <a14:foregroundMark x1="46389" y1="12285" x2="52639" y2="8600"/>
                        <a14:foregroundMark x1="52639" y1="8600" x2="52778" y2="8600"/>
                        <a14:foregroundMark x1="45833" y1="7371" x2="49306" y2="5897"/>
                        <a14:foregroundMark x1="77222" y1="47912" x2="75139" y2="62899"/>
                        <a14:foregroundMark x1="53333" y1="89681" x2="60000" y2="89681"/>
                        <a14:foregroundMark x1="60000" y1="89681" x2="65000" y2="89435"/>
                        <a14:foregroundMark x1="46111" y1="90172" x2="50833" y2="90172"/>
                        <a14:foregroundMark x1="48056" y1="92383" x2="49583" y2="92383"/>
                        <a14:foregroundMark x1="83611" y1="53071" x2="84722" y2="59214"/>
                        <a14:foregroundMark x1="82222" y1="42015" x2="84167" y2="38821"/>
                        <a14:foregroundMark x1="15833" y1="33415" x2="23889" y2="36364"/>
                        <a14:foregroundMark x1="15139" y1="49386" x2="22222" y2="50614"/>
                        <a14:foregroundMark x1="15694" y1="52088" x2="30139" y2="53071"/>
                        <a14:foregroundMark x1="32083" y1="52580" x2="23889" y2="52580"/>
                        <a14:foregroundMark x1="22361" y1="37838" x2="34167" y2="38084"/>
                        <a14:foregroundMark x1="23750" y1="37101" x2="31944" y2="37346"/>
                        <a14:foregroundMark x1="25833" y1="18182" x2="32222" y2="18182"/>
                        <a14:foregroundMark x1="32222" y1="18182" x2="26389" y2="19165"/>
                        <a14:foregroundMark x1="32083" y1="17936" x2="31250" y2="19165"/>
                        <a14:foregroundMark x1="30942" y1="87469" x2="33056" y2="87469"/>
                        <a14:foregroundMark x1="9813" y1="95390" x2="10000" y2="95086"/>
                        <a14:foregroundMark x1="8889" y1="91892" x2="24306" y2="92383"/>
                        <a14:foregroundMark x1="24306" y1="92383" x2="26111" y2="91155"/>
                        <a14:foregroundMark x1="7778" y1="87715" x2="15000" y2="87715"/>
                        <a14:foregroundMark x1="15000" y1="87715" x2="25972" y2="87469"/>
                        <a14:foregroundMark x1="25972" y1="94349" x2="26944" y2="87715"/>
                        <a14:foregroundMark x1="26944" y1="86732" x2="28889" y2="86486"/>
                        <a14:foregroundMark x1="26528" y1="86241" x2="28750" y2="86241"/>
                        <a14:foregroundMark x1="57222" y1="4177" x2="63889" y2="6388"/>
                        <a14:foregroundMark x1="63889" y1="6388" x2="58472" y2="4177"/>
                        <a14:foregroundMark x1="58472" y1="4177" x2="58472" y2="4177"/>
                        <a14:foregroundMark x1="16806" y1="84767" x2="9722" y2="84767"/>
                        <a14:foregroundMark x1="9722" y1="84767" x2="16250" y2="84767"/>
                        <a14:foregroundMark x1="16250" y1="84767" x2="29722" y2="83784"/>
                        <a14:foregroundMark x1="29722" y1="83784" x2="29722" y2="83784"/>
                        <a14:foregroundMark x1="29861" y1="84767" x2="30833" y2="96560"/>
                        <a14:foregroundMark x1="30833" y1="96560" x2="10139" y2="99509"/>
                        <a14:foregroundMark x1="10139" y1="99509" x2="6389" y2="89435"/>
                        <a14:foregroundMark x1="6389" y1="89435" x2="9722" y2="83784"/>
                        <a14:foregroundMark x1="9722" y1="83292" x2="5417" y2="91892"/>
                        <a14:foregroundMark x1="5417" y1="91892" x2="9861" y2="98771"/>
                        <a14:foregroundMark x1="7778" y1="85749" x2="8750" y2="90909"/>
                        <a14:foregroundMark x1="8750" y1="83784" x2="2917" y2="87224"/>
                        <a14:backgroundMark x1="43447" y1="16865" x2="45556" y2="6143"/>
                        <a14:backgroundMark x1="49315" y1="5866" x2="52222" y2="5651"/>
                        <a14:backgroundMark x1="45556" y1="6143" x2="46233" y2="6093"/>
                        <a14:backgroundMark x1="58345" y1="942" x2="58611" y2="737"/>
                        <a14:backgroundMark x1="52222" y1="5651" x2="57628" y2="1493"/>
                        <a14:backgroundMark x1="58611" y1="737" x2="65139" y2="1966"/>
                        <a14:backgroundMark x1="65139" y1="1966" x2="67778" y2="12531"/>
                        <a14:backgroundMark x1="67778" y1="12531" x2="74444" y2="8845"/>
                        <a14:backgroundMark x1="84581" y1="37121" x2="85278" y2="39066"/>
                        <a14:backgroundMark x1="74444" y1="8845" x2="84292" y2="36314"/>
                        <a14:backgroundMark x1="85278" y1="39066" x2="81111" y2="47912"/>
                        <a14:backgroundMark x1="81111" y1="47912" x2="82743" y2="53547"/>
                        <a14:backgroundMark x1="83776" y1="59732" x2="82361" y2="69533"/>
                        <a14:backgroundMark x1="82361" y1="69533" x2="81944" y2="68305"/>
                        <a14:backgroundMark x1="13583" y1="16154" x2="11806" y2="16216"/>
                        <a14:backgroundMark x1="11806" y1="16216" x2="13441" y2="16550"/>
                        <a14:backgroundMark x1="3889" y1="18673" x2="1250" y2="74447"/>
                      </a14:backgroundRemoval>
                    </a14:imgEffect>
                  </a14:imgLayer>
                </a14:imgProps>
              </a:ext>
              <a:ext uri="{28A0092B-C50C-407E-A947-70E740481C1C}">
                <a14:useLocalDpi xmlns:a14="http://schemas.microsoft.com/office/drawing/2010/main" val="0"/>
              </a:ext>
            </a:extLst>
          </a:blip>
          <a:stretch>
            <a:fillRect/>
          </a:stretch>
        </p:blipFill>
        <p:spPr>
          <a:xfrm>
            <a:off x="6227898" y="1325563"/>
            <a:ext cx="5964102" cy="4812432"/>
          </a:xfrm>
        </p:spPr>
      </p:pic>
      <p:sp>
        <p:nvSpPr>
          <p:cNvPr id="6" name="TextBox 5">
            <a:extLst>
              <a:ext uri="{FF2B5EF4-FFF2-40B4-BE49-F238E27FC236}">
                <a16:creationId xmlns:a16="http://schemas.microsoft.com/office/drawing/2014/main" id="{83F44E57-163A-440F-9BBE-0BF83A93EAC0}"/>
              </a:ext>
            </a:extLst>
          </p:cNvPr>
          <p:cNvSpPr txBox="1"/>
          <p:nvPr/>
        </p:nvSpPr>
        <p:spPr>
          <a:xfrm>
            <a:off x="315775" y="1022784"/>
            <a:ext cx="5780225" cy="5632311"/>
          </a:xfrm>
          <a:prstGeom prst="rect">
            <a:avLst/>
          </a:prstGeom>
          <a:noFill/>
        </p:spPr>
        <p:txBody>
          <a:bodyPr wrap="square" rtlCol="0">
            <a:spAutoFit/>
          </a:bodyPr>
          <a:lstStyle/>
          <a:p>
            <a:r>
              <a:rPr lang="en-US" sz="2400" dirty="0"/>
              <a:t>COVID-19 is caused by a coronavirus </a:t>
            </a:r>
          </a:p>
          <a:p>
            <a:endParaRPr lang="en-US" sz="2400" b="1" dirty="0"/>
          </a:p>
          <a:p>
            <a:r>
              <a:rPr lang="en-US" sz="2400" b="1" dirty="0"/>
              <a:t>WAIT!! What is a coronavirus?</a:t>
            </a:r>
          </a:p>
          <a:p>
            <a:r>
              <a:rPr lang="en-US" sz="2400" dirty="0"/>
              <a:t>      Coronaviruses are viruses that are name fir the crown-like spikes on their surfaces.</a:t>
            </a:r>
          </a:p>
          <a:p>
            <a:endParaRPr lang="en-US" sz="2400" dirty="0"/>
          </a:p>
          <a:p>
            <a:r>
              <a:rPr lang="en-US" sz="2400" dirty="0"/>
              <a:t>There are coronaviruses that cause disease in humans and in animals.</a:t>
            </a:r>
          </a:p>
          <a:p>
            <a:endParaRPr lang="en-US" sz="2400" dirty="0"/>
          </a:p>
          <a:p>
            <a:r>
              <a:rPr lang="en-US" sz="2400" dirty="0"/>
              <a:t>Sometimes animal corona viruses evolve and become a new human coronavirus. </a:t>
            </a:r>
          </a:p>
          <a:p>
            <a:r>
              <a:rPr lang="en-US" sz="2400" dirty="0"/>
              <a:t>For example </a:t>
            </a:r>
            <a:r>
              <a:rPr lang="en-US" sz="2400" b="1" dirty="0"/>
              <a:t>SARS from 2003 </a:t>
            </a:r>
            <a:r>
              <a:rPr lang="en-US" sz="2400" dirty="0"/>
              <a:t>and now </a:t>
            </a:r>
            <a:r>
              <a:rPr lang="en-US" sz="2400" b="1" dirty="0"/>
              <a:t>COVID-19</a:t>
            </a:r>
          </a:p>
        </p:txBody>
      </p:sp>
    </p:spTree>
    <p:extLst>
      <p:ext uri="{BB962C8B-B14F-4D97-AF65-F5344CB8AC3E}">
        <p14:creationId xmlns:p14="http://schemas.microsoft.com/office/powerpoint/2010/main" val="97281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9AAA-5BEB-4CE6-AFB1-6C785AB4BE46}"/>
              </a:ext>
            </a:extLst>
          </p:cNvPr>
          <p:cNvSpPr>
            <a:spLocks noGrp="1"/>
          </p:cNvSpPr>
          <p:nvPr>
            <p:ph type="title"/>
          </p:nvPr>
        </p:nvSpPr>
        <p:spPr>
          <a:xfrm>
            <a:off x="838200" y="0"/>
            <a:ext cx="10515600" cy="1325563"/>
          </a:xfrm>
        </p:spPr>
        <p:txBody>
          <a:bodyPr/>
          <a:lstStyle/>
          <a:p>
            <a:r>
              <a:rPr lang="en-US" b="1" dirty="0"/>
              <a:t>What is COVID-19</a:t>
            </a:r>
          </a:p>
        </p:txBody>
      </p:sp>
      <p:sp>
        <p:nvSpPr>
          <p:cNvPr id="6" name="TextBox 5">
            <a:extLst>
              <a:ext uri="{FF2B5EF4-FFF2-40B4-BE49-F238E27FC236}">
                <a16:creationId xmlns:a16="http://schemas.microsoft.com/office/drawing/2014/main" id="{83F44E57-163A-440F-9BBE-0BF83A93EAC0}"/>
              </a:ext>
            </a:extLst>
          </p:cNvPr>
          <p:cNvSpPr txBox="1"/>
          <p:nvPr/>
        </p:nvSpPr>
        <p:spPr>
          <a:xfrm>
            <a:off x="731520" y="1351508"/>
            <a:ext cx="5364480" cy="4154984"/>
          </a:xfrm>
          <a:prstGeom prst="rect">
            <a:avLst/>
          </a:prstGeom>
          <a:noFill/>
        </p:spPr>
        <p:txBody>
          <a:bodyPr wrap="square" rtlCol="0">
            <a:spAutoFit/>
          </a:bodyPr>
          <a:lstStyle/>
          <a:p>
            <a:r>
              <a:rPr lang="en-US" sz="2400" dirty="0"/>
              <a:t>It is caused by a novel coronavirus, named Severe Acute Respiratory Syndrome coronavirus 2 </a:t>
            </a:r>
            <a:r>
              <a:rPr lang="en-US" sz="2400" b="1" dirty="0"/>
              <a:t>(SARS-CoV-2). </a:t>
            </a:r>
          </a:p>
          <a:p>
            <a:endParaRPr lang="en-US" sz="2400" dirty="0"/>
          </a:p>
          <a:p>
            <a:r>
              <a:rPr lang="en-US" sz="2400" dirty="0"/>
              <a:t> It was identified as the cause of an outbreak of respiratory illness first detected in Wuhan China in 2019. </a:t>
            </a:r>
          </a:p>
          <a:p>
            <a:endParaRPr lang="en-US" sz="2400" dirty="0"/>
          </a:p>
          <a:p>
            <a:r>
              <a:rPr lang="en-US" sz="2400" dirty="0"/>
              <a:t>The illness caused by the virus has been named coronavirus disease 2019   </a:t>
            </a:r>
            <a:r>
              <a:rPr lang="en-US" sz="2400" b="1" dirty="0"/>
              <a:t>(COVID-19).</a:t>
            </a:r>
          </a:p>
        </p:txBody>
      </p:sp>
      <p:pic>
        <p:nvPicPr>
          <p:cNvPr id="7" name="Content Placeholder 4" descr="A close up of a flower&#10;&#10;Description automatically generated">
            <a:extLst>
              <a:ext uri="{FF2B5EF4-FFF2-40B4-BE49-F238E27FC236}">
                <a16:creationId xmlns:a16="http://schemas.microsoft.com/office/drawing/2014/main" id="{C95BD394-5F34-429E-B152-57C99F55596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177" b="98526" l="2917" r="90000">
                        <a14:foregroundMark x1="44444" y1="19656" x2="18056" y2="19165"/>
                        <a14:foregroundMark x1="18056" y1="19165" x2="24583" y2="14988"/>
                        <a14:foregroundMark x1="24583" y1="14988" x2="17917" y2="16462"/>
                        <a14:foregroundMark x1="17917" y1="16462" x2="21667" y2="17199"/>
                        <a14:foregroundMark x1="16806" y1="14988" x2="18056" y2="16953"/>
                        <a14:foregroundMark x1="14167" y1="18673" x2="18472" y2="18673"/>
                        <a14:foregroundMark x1="13472" y1="16462" x2="17361" y2="16462"/>
                        <a14:foregroundMark x1="14028" y1="16216" x2="17778" y2="16216"/>
                        <a14:foregroundMark x1="22639" y1="18182" x2="26667" y2="18182"/>
                        <a14:foregroundMark x1="44861" y1="19902" x2="35556" y2="19902"/>
                        <a14:foregroundMark x1="43611" y1="18182" x2="36667" y2="18182"/>
                        <a14:foregroundMark x1="42639" y1="17199" x2="38472" y2="17199"/>
                        <a14:foregroundMark x1="46389" y1="12285" x2="52639" y2="8600"/>
                        <a14:foregroundMark x1="52639" y1="8600" x2="52778" y2="8600"/>
                        <a14:foregroundMark x1="45833" y1="7371" x2="49306" y2="5897"/>
                        <a14:foregroundMark x1="77222" y1="47912" x2="75139" y2="62899"/>
                        <a14:foregroundMark x1="53333" y1="89681" x2="60000" y2="89681"/>
                        <a14:foregroundMark x1="60000" y1="89681" x2="65000" y2="89435"/>
                        <a14:foregroundMark x1="46111" y1="90172" x2="50833" y2="90172"/>
                        <a14:foregroundMark x1="48056" y1="92383" x2="49583" y2="92383"/>
                        <a14:foregroundMark x1="83611" y1="53071" x2="84722" y2="59214"/>
                        <a14:foregroundMark x1="82222" y1="42015" x2="84167" y2="38821"/>
                        <a14:foregroundMark x1="15833" y1="33415" x2="23889" y2="36364"/>
                        <a14:foregroundMark x1="15139" y1="49386" x2="22222" y2="50614"/>
                        <a14:foregroundMark x1="15694" y1="52088" x2="30139" y2="53071"/>
                        <a14:foregroundMark x1="32083" y1="52580" x2="23889" y2="52580"/>
                        <a14:foregroundMark x1="22361" y1="37838" x2="34167" y2="38084"/>
                        <a14:foregroundMark x1="23750" y1="37101" x2="31944" y2="37346"/>
                        <a14:foregroundMark x1="25833" y1="18182" x2="32222" y2="18182"/>
                        <a14:foregroundMark x1="32222" y1="18182" x2="26389" y2="19165"/>
                        <a14:foregroundMark x1="32083" y1="17936" x2="31250" y2="19165"/>
                        <a14:foregroundMark x1="30942" y1="87469" x2="33056" y2="87469"/>
                        <a14:foregroundMark x1="9813" y1="95390" x2="10000" y2="95086"/>
                        <a14:foregroundMark x1="8889" y1="91892" x2="24306" y2="92383"/>
                        <a14:foregroundMark x1="24306" y1="92383" x2="26111" y2="91155"/>
                        <a14:foregroundMark x1="7778" y1="87715" x2="15000" y2="87715"/>
                        <a14:foregroundMark x1="15000" y1="87715" x2="25972" y2="87469"/>
                        <a14:foregroundMark x1="25972" y1="94349" x2="26944" y2="87715"/>
                        <a14:foregroundMark x1="26944" y1="86732" x2="28889" y2="86486"/>
                        <a14:foregroundMark x1="26528" y1="86241" x2="28750" y2="86241"/>
                        <a14:foregroundMark x1="57222" y1="4177" x2="63889" y2="6388"/>
                        <a14:foregroundMark x1="63889" y1="6388" x2="58472" y2="4177"/>
                        <a14:foregroundMark x1="58472" y1="4177" x2="58472" y2="4177"/>
                        <a14:foregroundMark x1="16806" y1="84767" x2="9722" y2="84767"/>
                        <a14:foregroundMark x1="9722" y1="84767" x2="16250" y2="84767"/>
                        <a14:foregroundMark x1="16250" y1="84767" x2="29722" y2="83784"/>
                        <a14:foregroundMark x1="29722" y1="83784" x2="29722" y2="83784"/>
                        <a14:foregroundMark x1="29861" y1="84767" x2="30833" y2="96560"/>
                        <a14:foregroundMark x1="30833" y1="96560" x2="10139" y2="99509"/>
                        <a14:foregroundMark x1="10139" y1="99509" x2="6389" y2="89435"/>
                        <a14:foregroundMark x1="6389" y1="89435" x2="9722" y2="83784"/>
                        <a14:foregroundMark x1="9722" y1="83292" x2="5417" y2="91892"/>
                        <a14:foregroundMark x1="5417" y1="91892" x2="9861" y2="98771"/>
                        <a14:foregroundMark x1="7778" y1="85749" x2="8750" y2="90909"/>
                        <a14:foregroundMark x1="8750" y1="83784" x2="2917" y2="87224"/>
                        <a14:backgroundMark x1="43447" y1="16865" x2="45556" y2="6143"/>
                        <a14:backgroundMark x1="49315" y1="5866" x2="52222" y2="5651"/>
                        <a14:backgroundMark x1="45556" y1="6143" x2="46233" y2="6093"/>
                        <a14:backgroundMark x1="58345" y1="942" x2="58611" y2="737"/>
                        <a14:backgroundMark x1="52222" y1="5651" x2="57628" y2="1493"/>
                        <a14:backgroundMark x1="58611" y1="737" x2="65139" y2="1966"/>
                        <a14:backgroundMark x1="65139" y1="1966" x2="67778" y2="12531"/>
                        <a14:backgroundMark x1="67778" y1="12531" x2="74444" y2="8845"/>
                        <a14:backgroundMark x1="84581" y1="37121" x2="85278" y2="39066"/>
                        <a14:backgroundMark x1="74444" y1="8845" x2="84292" y2="36314"/>
                        <a14:backgroundMark x1="85278" y1="39066" x2="81111" y2="47912"/>
                        <a14:backgroundMark x1="81111" y1="47912" x2="82743" y2="53547"/>
                        <a14:backgroundMark x1="83776" y1="59732" x2="82361" y2="69533"/>
                        <a14:backgroundMark x1="82361" y1="69533" x2="81944" y2="68305"/>
                        <a14:backgroundMark x1="13583" y1="16154" x2="11806" y2="16216"/>
                        <a14:backgroundMark x1="11806" y1="16216" x2="13441" y2="16550"/>
                        <a14:backgroundMark x1="3889" y1="18673" x2="1250" y2="74447"/>
                      </a14:backgroundRemoval>
                    </a14:imgEffect>
                  </a14:imgLayer>
                </a14:imgProps>
              </a:ext>
              <a:ext uri="{28A0092B-C50C-407E-A947-70E740481C1C}">
                <a14:useLocalDpi xmlns:a14="http://schemas.microsoft.com/office/drawing/2010/main" val="0"/>
              </a:ext>
            </a:extLst>
          </a:blip>
          <a:stretch>
            <a:fillRect/>
          </a:stretch>
        </p:blipFill>
        <p:spPr>
          <a:xfrm>
            <a:off x="6227898" y="1325563"/>
            <a:ext cx="5964102" cy="4812432"/>
          </a:xfrm>
          <a:prstGeom prst="rect">
            <a:avLst/>
          </a:prstGeom>
        </p:spPr>
      </p:pic>
    </p:spTree>
    <p:extLst>
      <p:ext uri="{BB962C8B-B14F-4D97-AF65-F5344CB8AC3E}">
        <p14:creationId xmlns:p14="http://schemas.microsoft.com/office/powerpoint/2010/main" val="338264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9AAA-5BEB-4CE6-AFB1-6C785AB4BE46}"/>
              </a:ext>
            </a:extLst>
          </p:cNvPr>
          <p:cNvSpPr>
            <a:spLocks noGrp="1"/>
          </p:cNvSpPr>
          <p:nvPr>
            <p:ph type="title"/>
          </p:nvPr>
        </p:nvSpPr>
        <p:spPr>
          <a:xfrm>
            <a:off x="838200" y="0"/>
            <a:ext cx="10515600" cy="1325563"/>
          </a:xfrm>
        </p:spPr>
        <p:txBody>
          <a:bodyPr/>
          <a:lstStyle/>
          <a:p>
            <a:r>
              <a:rPr lang="en-US" b="1" dirty="0"/>
              <a:t>What is COVID-19</a:t>
            </a:r>
          </a:p>
        </p:txBody>
      </p:sp>
      <p:sp>
        <p:nvSpPr>
          <p:cNvPr id="3" name="TextBox 2">
            <a:extLst>
              <a:ext uri="{FF2B5EF4-FFF2-40B4-BE49-F238E27FC236}">
                <a16:creationId xmlns:a16="http://schemas.microsoft.com/office/drawing/2014/main" id="{740F2699-66B0-4B6D-ABC2-50E722CF656F}"/>
              </a:ext>
            </a:extLst>
          </p:cNvPr>
          <p:cNvSpPr txBox="1"/>
          <p:nvPr/>
        </p:nvSpPr>
        <p:spPr>
          <a:xfrm>
            <a:off x="524933" y="2082800"/>
            <a:ext cx="5148235" cy="2677656"/>
          </a:xfrm>
          <a:prstGeom prst="rect">
            <a:avLst/>
          </a:prstGeom>
          <a:noFill/>
        </p:spPr>
        <p:txBody>
          <a:bodyPr wrap="square" rtlCol="0">
            <a:spAutoFit/>
          </a:bodyPr>
          <a:lstStyle/>
          <a:p>
            <a:r>
              <a:rPr lang="en-US" sz="2400" dirty="0"/>
              <a:t>SARS-CoV-2 is presumed to have been transmitted through bats, but this has not been confirmed. So the origin is still </a:t>
            </a:r>
            <a:r>
              <a:rPr lang="en-US" sz="2400" b="1" dirty="0"/>
              <a:t>unknown </a:t>
            </a:r>
          </a:p>
          <a:p>
            <a:endParaRPr lang="en-US" sz="2400" b="1" dirty="0"/>
          </a:p>
          <a:p>
            <a:r>
              <a:rPr lang="en-US" sz="2400" dirty="0"/>
              <a:t>There is currently no vaccine for coronaviruses. </a:t>
            </a:r>
          </a:p>
        </p:txBody>
      </p:sp>
      <p:pic>
        <p:nvPicPr>
          <p:cNvPr id="8" name="Content Placeholder 4" descr="A close up of a flower&#10;&#10;Description automatically generated">
            <a:extLst>
              <a:ext uri="{FF2B5EF4-FFF2-40B4-BE49-F238E27FC236}">
                <a16:creationId xmlns:a16="http://schemas.microsoft.com/office/drawing/2014/main" id="{9C87633F-65AB-4BDD-8B3E-D5EB33CC524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177" b="98526" l="2917" r="90000">
                        <a14:foregroundMark x1="44444" y1="19656" x2="18056" y2="19165"/>
                        <a14:foregroundMark x1="18056" y1="19165" x2="24583" y2="14988"/>
                        <a14:foregroundMark x1="24583" y1="14988" x2="17917" y2="16462"/>
                        <a14:foregroundMark x1="17917" y1="16462" x2="21667" y2="17199"/>
                        <a14:foregroundMark x1="16806" y1="14988" x2="18056" y2="16953"/>
                        <a14:foregroundMark x1="14167" y1="18673" x2="18472" y2="18673"/>
                        <a14:foregroundMark x1="13472" y1="16462" x2="17361" y2="16462"/>
                        <a14:foregroundMark x1="14028" y1="16216" x2="17778" y2="16216"/>
                        <a14:foregroundMark x1="22639" y1="18182" x2="26667" y2="18182"/>
                        <a14:foregroundMark x1="44861" y1="19902" x2="35556" y2="19902"/>
                        <a14:foregroundMark x1="43611" y1="18182" x2="36667" y2="18182"/>
                        <a14:foregroundMark x1="42639" y1="17199" x2="38472" y2="17199"/>
                        <a14:foregroundMark x1="46389" y1="12285" x2="52639" y2="8600"/>
                        <a14:foregroundMark x1="52639" y1="8600" x2="52778" y2="8600"/>
                        <a14:foregroundMark x1="45833" y1="7371" x2="49306" y2="5897"/>
                        <a14:foregroundMark x1="77222" y1="47912" x2="75139" y2="62899"/>
                        <a14:foregroundMark x1="53333" y1="89681" x2="60000" y2="89681"/>
                        <a14:foregroundMark x1="60000" y1="89681" x2="65000" y2="89435"/>
                        <a14:foregroundMark x1="46111" y1="90172" x2="50833" y2="90172"/>
                        <a14:foregroundMark x1="48056" y1="92383" x2="49583" y2="92383"/>
                        <a14:foregroundMark x1="83611" y1="53071" x2="84722" y2="59214"/>
                        <a14:foregroundMark x1="82222" y1="42015" x2="84167" y2="38821"/>
                        <a14:foregroundMark x1="15833" y1="33415" x2="23889" y2="36364"/>
                        <a14:foregroundMark x1="15139" y1="49386" x2="22222" y2="50614"/>
                        <a14:foregroundMark x1="15694" y1="52088" x2="30139" y2="53071"/>
                        <a14:foregroundMark x1="32083" y1="52580" x2="23889" y2="52580"/>
                        <a14:foregroundMark x1="22361" y1="37838" x2="34167" y2="38084"/>
                        <a14:foregroundMark x1="23750" y1="37101" x2="31944" y2="37346"/>
                        <a14:foregroundMark x1="25833" y1="18182" x2="32222" y2="18182"/>
                        <a14:foregroundMark x1="32222" y1="18182" x2="26389" y2="19165"/>
                        <a14:foregroundMark x1="32083" y1="17936" x2="31250" y2="19165"/>
                        <a14:foregroundMark x1="30942" y1="87469" x2="33056" y2="87469"/>
                        <a14:foregroundMark x1="9813" y1="95390" x2="10000" y2="95086"/>
                        <a14:foregroundMark x1="8889" y1="91892" x2="24306" y2="92383"/>
                        <a14:foregroundMark x1="24306" y1="92383" x2="26111" y2="91155"/>
                        <a14:foregroundMark x1="7778" y1="87715" x2="15000" y2="87715"/>
                        <a14:foregroundMark x1="15000" y1="87715" x2="25972" y2="87469"/>
                        <a14:foregroundMark x1="25972" y1="94349" x2="26944" y2="87715"/>
                        <a14:foregroundMark x1="26944" y1="86732" x2="28889" y2="86486"/>
                        <a14:foregroundMark x1="26528" y1="86241" x2="28750" y2="86241"/>
                        <a14:foregroundMark x1="57222" y1="4177" x2="63889" y2="6388"/>
                        <a14:foregroundMark x1="63889" y1="6388" x2="58472" y2="4177"/>
                        <a14:foregroundMark x1="58472" y1="4177" x2="58472" y2="4177"/>
                        <a14:foregroundMark x1="16806" y1="84767" x2="9722" y2="84767"/>
                        <a14:foregroundMark x1="9722" y1="84767" x2="16250" y2="84767"/>
                        <a14:foregroundMark x1="16250" y1="84767" x2="29722" y2="83784"/>
                        <a14:foregroundMark x1="29722" y1="83784" x2="29722" y2="83784"/>
                        <a14:foregroundMark x1="29861" y1="84767" x2="30833" y2="96560"/>
                        <a14:foregroundMark x1="30833" y1="96560" x2="10139" y2="99509"/>
                        <a14:foregroundMark x1="10139" y1="99509" x2="6389" y2="89435"/>
                        <a14:foregroundMark x1="6389" y1="89435" x2="9722" y2="83784"/>
                        <a14:foregroundMark x1="9722" y1="83292" x2="5417" y2="91892"/>
                        <a14:foregroundMark x1="5417" y1="91892" x2="9861" y2="98771"/>
                        <a14:foregroundMark x1="7778" y1="85749" x2="8750" y2="90909"/>
                        <a14:foregroundMark x1="8750" y1="83784" x2="2917" y2="87224"/>
                        <a14:backgroundMark x1="43447" y1="16865" x2="45556" y2="6143"/>
                        <a14:backgroundMark x1="49315" y1="5866" x2="52222" y2="5651"/>
                        <a14:backgroundMark x1="45556" y1="6143" x2="46233" y2="6093"/>
                        <a14:backgroundMark x1="58345" y1="942" x2="58611" y2="737"/>
                        <a14:backgroundMark x1="52222" y1="5651" x2="57628" y2="1493"/>
                        <a14:backgroundMark x1="58611" y1="737" x2="65139" y2="1966"/>
                        <a14:backgroundMark x1="65139" y1="1966" x2="67778" y2="12531"/>
                        <a14:backgroundMark x1="67778" y1="12531" x2="74444" y2="8845"/>
                        <a14:backgroundMark x1="84581" y1="37121" x2="85278" y2="39066"/>
                        <a14:backgroundMark x1="74444" y1="8845" x2="84292" y2="36314"/>
                        <a14:backgroundMark x1="85278" y1="39066" x2="81111" y2="47912"/>
                        <a14:backgroundMark x1="81111" y1="47912" x2="82743" y2="53547"/>
                        <a14:backgroundMark x1="83776" y1="59732" x2="82361" y2="69533"/>
                        <a14:backgroundMark x1="82361" y1="69533" x2="81944" y2="68305"/>
                        <a14:backgroundMark x1="13583" y1="16154" x2="11806" y2="16216"/>
                        <a14:backgroundMark x1="11806" y1="16216" x2="13441" y2="16550"/>
                        <a14:backgroundMark x1="3889" y1="18673" x2="1250" y2="74447"/>
                      </a14:backgroundRemoval>
                    </a14:imgEffect>
                  </a14:imgLayer>
                </a14:imgProps>
              </a:ext>
              <a:ext uri="{28A0092B-C50C-407E-A947-70E740481C1C}">
                <a14:useLocalDpi xmlns:a14="http://schemas.microsoft.com/office/drawing/2010/main" val="0"/>
              </a:ext>
            </a:extLst>
          </a:blip>
          <a:stretch>
            <a:fillRect/>
          </a:stretch>
        </p:blipFill>
        <p:spPr>
          <a:xfrm>
            <a:off x="6227898" y="1325563"/>
            <a:ext cx="5964102" cy="4812432"/>
          </a:xfrm>
          <a:prstGeom prst="rect">
            <a:avLst/>
          </a:prstGeom>
        </p:spPr>
      </p:pic>
    </p:spTree>
    <p:extLst>
      <p:ext uri="{BB962C8B-B14F-4D97-AF65-F5344CB8AC3E}">
        <p14:creationId xmlns:p14="http://schemas.microsoft.com/office/powerpoint/2010/main" val="376389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A0B3-9761-496D-BE50-CBBF4D707068}"/>
              </a:ext>
            </a:extLst>
          </p:cNvPr>
          <p:cNvSpPr>
            <a:spLocks noGrp="1"/>
          </p:cNvSpPr>
          <p:nvPr>
            <p:ph type="title"/>
          </p:nvPr>
        </p:nvSpPr>
        <p:spPr>
          <a:xfrm>
            <a:off x="838200" y="-125763"/>
            <a:ext cx="10515600" cy="1325563"/>
          </a:xfrm>
        </p:spPr>
        <p:txBody>
          <a:bodyPr/>
          <a:lstStyle/>
          <a:p>
            <a:pPr algn="ctr"/>
            <a:r>
              <a:rPr lang="en-US" dirty="0"/>
              <a:t>IMPACT OF COVID-19 </a:t>
            </a:r>
          </a:p>
        </p:txBody>
      </p:sp>
      <p:pic>
        <p:nvPicPr>
          <p:cNvPr id="5" name="Content Placeholder 4" descr="A screen shot of a computer&#10;&#10;Description automatically generated">
            <a:extLst>
              <a:ext uri="{FF2B5EF4-FFF2-40B4-BE49-F238E27FC236}">
                <a16:creationId xmlns:a16="http://schemas.microsoft.com/office/drawing/2014/main" id="{85C9F263-6881-40BC-8889-7777F39153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69315"/>
            <a:ext cx="12192000" cy="4901275"/>
          </a:xfrm>
        </p:spPr>
      </p:pic>
    </p:spTree>
    <p:extLst>
      <p:ext uri="{BB962C8B-B14F-4D97-AF65-F5344CB8AC3E}">
        <p14:creationId xmlns:p14="http://schemas.microsoft.com/office/powerpoint/2010/main" val="122617846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1186</Words>
  <Application>Microsoft Office PowerPoint</Application>
  <PresentationFormat>Widescreen</PresentationFormat>
  <Paragraphs>123</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Century Gothic</vt:lpstr>
      <vt:lpstr>Helvetica Neue</vt:lpstr>
      <vt:lpstr>Wingdings 3</vt:lpstr>
      <vt:lpstr>Slice</vt:lpstr>
      <vt:lpstr>Effects of COVID-19 on the homeless population in the state of California</vt:lpstr>
      <vt:lpstr>Racheal</vt:lpstr>
      <vt:lpstr>Elijah</vt:lpstr>
      <vt:lpstr>Mark</vt:lpstr>
      <vt:lpstr>Project introduction ? Background</vt:lpstr>
      <vt:lpstr>What is COVID-19</vt:lpstr>
      <vt:lpstr>What is COVID-19</vt:lpstr>
      <vt:lpstr>What is COVID-19</vt:lpstr>
      <vt:lpstr>IMPACT OF COVID-19 </vt:lpstr>
      <vt:lpstr>Methods</vt:lpstr>
      <vt:lpstr>Results </vt:lpstr>
      <vt:lpstr>QN1: Are the homeless cases equal to the general public cases.</vt:lpstr>
      <vt:lpstr>Not affected the same?!</vt:lpstr>
      <vt:lpstr>QN2:  How hard then did the homeless population get affect by  the covid-19 pandemic ?</vt:lpstr>
      <vt:lpstr>QN2:  Online source has stated that the homeless population was hit 80% harder compared to the general public?</vt:lpstr>
      <vt:lpstr>QN2:  Online source has stated that the homeless population was hit 80% harder compared to the general public?</vt:lpstr>
      <vt:lpstr>QN:  Are the number of homeless cases affecting the general public. Are the homeless spreading COVID19 because they have no homes?</vt:lpstr>
      <vt:lpstr>QN2:  Online source has stated that the homeless population was hit 80% harder compared to the general public?</vt:lpstr>
      <vt:lpstr>QN:  Have the rooms availability in the homeless shelters been affected by the covid cases in the county of San Francisco?</vt:lpstr>
      <vt:lpstr>Summary </vt:lpstr>
      <vt:lpstr>Conclusions </vt:lpstr>
      <vt:lpstr>QUESTIONS?</vt:lpstr>
      <vt:lpstr>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racheal komuhendo</dc:creator>
  <cp:lastModifiedBy>Mark Piano</cp:lastModifiedBy>
  <cp:revision>59</cp:revision>
  <dcterms:created xsi:type="dcterms:W3CDTF">2020-08-07T01:04:44Z</dcterms:created>
  <dcterms:modified xsi:type="dcterms:W3CDTF">2020-09-05T00:45:25Z</dcterms:modified>
</cp:coreProperties>
</file>