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64" r:id="rId5"/>
    <p:sldId id="258" r:id="rId6"/>
    <p:sldId id="259" r:id="rId7"/>
    <p:sldId id="261" r:id="rId8"/>
    <p:sldId id="262" r:id="rId9"/>
    <p:sldId id="265" r:id="rId10"/>
    <p:sldId id="267" r:id="rId11"/>
    <p:sldId id="268" r:id="rId12"/>
    <p:sldId id="269" r:id="rId13"/>
    <p:sldId id="266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al komuhendo" initials="rk" lastIdx="1" clrIdx="0">
    <p:extLst>
      <p:ext uri="{19B8F6BF-5375-455C-9EA6-DF929625EA0E}">
        <p15:presenceInfo xmlns:p15="http://schemas.microsoft.com/office/powerpoint/2012/main" userId="d88a74a741c425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07" autoAdjust="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2C86F-4A2D-4626-A0AA-6F1FB8EFB44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AF2B-5FCD-47A0-825D-A4952FFF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8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AF2B-5FCD-47A0-825D-A4952FFF13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20 million cases,  over 700k death worldwide as of Aug 2020.</a:t>
            </a:r>
          </a:p>
          <a:p>
            <a:r>
              <a:rPr lang="en-US" dirty="0"/>
              <a:t>Every country was affected, in most ways, (economically, financially, socially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AF2B-5FCD-47A0-825D-A4952FFF13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2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7A08-662F-4BF2-8791-729BD44EF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EB1F7-407F-4E0D-AB15-9FADC2776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0E03-B532-45B1-B68E-3EA9EF46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10261-3011-40EE-9899-917DBAEC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100E0-65F7-4ED2-9B2E-A1B703BB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1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5EE6-8A17-4AE0-B615-021EDC5B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03A3A-3BC4-4B59-9483-E48839B01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FFBD5-9F4E-44DD-AD50-473D41E4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D0F1B-529E-4BB4-8F54-D16915F7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F679-132E-4C44-AB7C-C5FBEB75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4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DB7B9-9360-43D4-BA80-880A4A155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59C6E-A455-4AE4-BEA5-FE4AD7CC1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B3EF7-9C61-47B2-9582-BA8C0D62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9BA62-C26D-4400-882C-96A0E999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2315C-9107-4224-9774-CB26BDED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5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C358-D9D4-4F5C-BE70-05B98252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F183-497E-42C6-85AA-0F2A558F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E279-99D3-4932-9A07-095545D2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7E40-C40D-4347-87FA-A1B24614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CA2B-A830-4DFD-A42A-C6B94B2D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78AC-B37F-44A4-B605-94820C0E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BA6C1-6BA0-4056-9F20-2B0AF2D7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B7668-E7A9-49BF-BE50-21B5C20B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8CA83-6FA2-4F48-9D61-A693BF52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71F22-40CE-400C-A7A6-93F46FDF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0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4040-64CA-43D4-A39D-754E82D0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087B-D736-4F2F-B169-D24896488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D72D5-3C77-4881-8B89-19B12CAE2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F0457-5B41-441B-9DF9-F7ACD20F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8CE56-578F-4127-94A2-549EFBAF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33E11-6C6D-487F-A5EC-323BE9C9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1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A0FB-2174-4D45-B8E2-110B6758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13B18-978A-406C-B1FA-0B901A8F0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17DC7-707C-44B6-991D-362D64117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CDA98-9727-411F-9547-30E3F2511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1F1E1-B30A-4864-BDE1-E1F4C65B5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4516E-37D6-43F2-B2A3-330CBE86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3C6A8-4696-4C2E-A555-82B64078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512EC-6D1F-449E-B3B7-BD405B56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1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6EC7-7C6A-416B-81F8-F2E1B34C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86548-8A46-4509-B4B4-CD0A8C76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7AC62-BEA5-45CE-8D7E-37BFC6D1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3AA24-05E0-41DC-A80A-A897252F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95FE4-B00B-4DBD-98FD-EA3A8DA6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AD9E9-8A43-48E2-B6E8-36BCC208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01663-4722-47A0-BE49-B8B004A6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5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2901-DF35-4444-8705-AC62BA07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0829-E1C9-4570-8E70-AC00853B7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7F0A8-4DD8-46B4-8C57-886923CE6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18A1-8F22-4AEF-B0C9-F58FB23F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CD83-4C12-4D39-B352-FEA1186F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3F4F6-116B-49B7-B927-F44CFE0B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9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E1AA-AEA8-4F85-A2B0-B46CC85D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E08E9-BDF6-4C47-9395-21761429E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E754C-9B39-41F5-A215-FA773DBE2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6FC6D-F684-4925-86FC-8B1A6F6A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E301E-B4F0-4899-8947-6B327B1A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2601A-A0D2-4291-A4C9-BCB05EA2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7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11BF0-1C57-450D-B425-E582D706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B763-28D1-4A4F-85DE-28F97843D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7207-4AB9-4388-A9B7-E10E11354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61E0-0AC6-4578-991C-203142A7C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A657F-E3C3-4A44-BB1D-67C02EA43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media/subtopic/images.htm" TargetMode="External"/><Relationship Id="rId2" Type="http://schemas.openxmlformats.org/officeDocument/2006/relationships/hyperlink" Target="https://www.cdc.gov/coronavirus/typ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ronavirus.jhu.edu/map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953B-48A5-4BE2-A654-E18CAE941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Effects of COVID-19 on the homeless population in the state of California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E3B1B-6D23-433D-A9C0-3B9405692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DFT (Racheal, Elijah and Mark)</a:t>
            </a:r>
          </a:p>
        </p:txBody>
      </p:sp>
    </p:spTree>
    <p:extLst>
      <p:ext uri="{BB962C8B-B14F-4D97-AF65-F5344CB8AC3E}">
        <p14:creationId xmlns:p14="http://schemas.microsoft.com/office/powerpoint/2010/main" val="298443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0C92-8C33-47A9-94A2-801A38F6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35174"/>
          </a:xfrm>
        </p:spPr>
        <p:txBody>
          <a:bodyPr>
            <a:normAutofit fontScale="90000"/>
          </a:bodyPr>
          <a:lstStyle/>
          <a:p>
            <a:r>
              <a:rPr lang="en-US" dirty="0"/>
              <a:t>QN: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i="0" dirty="0">
                <a:solidFill>
                  <a:srgbClr val="000000"/>
                </a:solidFill>
                <a:effectLst/>
              </a:rPr>
              <a:t>Are the number of homeless cases affecting the general public. Are the homeless spreading COVID19 because they have no homes?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D5FB-597C-43A6-B437-0B3C198E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299"/>
            <a:ext cx="10515600" cy="3776663"/>
          </a:xfrm>
        </p:spPr>
        <p:txBody>
          <a:bodyPr/>
          <a:lstStyle/>
          <a:p>
            <a:r>
              <a:rPr lang="en-US" dirty="0"/>
              <a:t>We ran linear regression predictive analysis.</a:t>
            </a:r>
          </a:p>
          <a:p>
            <a:pPr lvl="1"/>
            <a:r>
              <a:rPr lang="en-US" dirty="0"/>
              <a:t>Linear regression will be used to explain the relationship between the homeless population and the general public population.</a:t>
            </a:r>
          </a:p>
          <a:p>
            <a:r>
              <a:rPr lang="en-US" dirty="0"/>
              <a:t>We discovered that the homeless population was responsible for 996% of the spread of COVID19 to the general public. The 4% can be explained by other factors. </a:t>
            </a:r>
          </a:p>
          <a:p>
            <a:r>
              <a:rPr lang="en-US" dirty="0"/>
              <a:t>How ever, we found a lot of variance, the data was not evenly distributed.</a:t>
            </a:r>
          </a:p>
        </p:txBody>
      </p:sp>
    </p:spTree>
    <p:extLst>
      <p:ext uri="{BB962C8B-B14F-4D97-AF65-F5344CB8AC3E}">
        <p14:creationId xmlns:p14="http://schemas.microsoft.com/office/powerpoint/2010/main" val="276326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0C92-8C33-47A9-94A2-801A38F6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35174"/>
          </a:xfrm>
        </p:spPr>
        <p:txBody>
          <a:bodyPr>
            <a:normAutofit/>
          </a:bodyPr>
          <a:lstStyle/>
          <a:p>
            <a:r>
              <a:rPr lang="en-US" dirty="0"/>
              <a:t>QN: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i="0" dirty="0">
                <a:solidFill>
                  <a:srgbClr val="000000"/>
                </a:solidFill>
                <a:effectLst/>
              </a:rPr>
              <a:t>Have the rooms availability in the homeless shelters been affected by the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covid</a:t>
            </a:r>
            <a:r>
              <a:rPr lang="en-US" i="0" dirty="0">
                <a:solidFill>
                  <a:srgbClr val="000000"/>
                </a:solidFill>
                <a:effectLst/>
              </a:rPr>
              <a:t> cases in the county of San Francisco?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D5FB-597C-43A6-B437-0B3C198E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299"/>
            <a:ext cx="10515600" cy="3776663"/>
          </a:xfrm>
        </p:spPr>
        <p:txBody>
          <a:bodyPr/>
          <a:lstStyle/>
          <a:p>
            <a:r>
              <a:rPr lang="en-US" dirty="0"/>
              <a:t>We ran the Independent Chi-Square analysis.</a:t>
            </a:r>
          </a:p>
          <a:p>
            <a:pPr lvl="1"/>
            <a:r>
              <a:rPr lang="en-US" dirty="0"/>
              <a:t>Independent Chi-Square will be used to explain the relationship between the Shelter’s rooms availability and the homeless cases.</a:t>
            </a:r>
          </a:p>
          <a:p>
            <a:r>
              <a:rPr lang="en-US" dirty="0"/>
              <a:t>We discovered that as the homeless cases increased the rooms availability decreased especially, in the later months of June and July.</a:t>
            </a:r>
          </a:p>
        </p:txBody>
      </p:sp>
    </p:spTree>
    <p:extLst>
      <p:ext uri="{BB962C8B-B14F-4D97-AF65-F5344CB8AC3E}">
        <p14:creationId xmlns:p14="http://schemas.microsoft.com/office/powerpoint/2010/main" val="319432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0C92-8C33-47A9-94A2-801A38F6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35174"/>
          </a:xfrm>
        </p:spPr>
        <p:txBody>
          <a:bodyPr>
            <a:normAutofit/>
          </a:bodyPr>
          <a:lstStyle/>
          <a:p>
            <a:r>
              <a:rPr lang="en-US" dirty="0"/>
              <a:t>QN: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i="0" dirty="0">
                <a:solidFill>
                  <a:srgbClr val="000000"/>
                </a:solidFill>
                <a:effectLst/>
              </a:rPr>
              <a:t>Online source has stated that the homeless population was hit 80% harder compared to the public.?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D5FB-597C-43A6-B437-0B3C198E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299"/>
            <a:ext cx="10515600" cy="37766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ran the Goodness of Fit Chi-Squares analysis.</a:t>
            </a:r>
          </a:p>
          <a:p>
            <a:pPr lvl="1"/>
            <a:r>
              <a:rPr lang="en-US" dirty="0"/>
              <a:t>Goodness of Fit Chi-Squares Analysis will be used to explain the relationship between the observed and expected values from that online source..</a:t>
            </a:r>
          </a:p>
          <a:p>
            <a:r>
              <a:rPr lang="en-US" dirty="0"/>
              <a:t>We discovered first that this stats is not even close to be true, then we ran the two proportion z test analysis and found that the impact in each population as follows; the homeless was impacted by 2.5% in their population. The general public was impacted by 0.71% in their population. Comparing the percentage to each other. We can conclude that the homeless was impacted 111.8% harder than the general public. </a:t>
            </a:r>
          </a:p>
        </p:txBody>
      </p:sp>
    </p:spTree>
    <p:extLst>
      <p:ext uri="{BB962C8B-B14F-4D97-AF65-F5344CB8AC3E}">
        <p14:creationId xmlns:p14="http://schemas.microsoft.com/office/powerpoint/2010/main" val="7308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0C92-8C33-47A9-94A2-801A38F6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D5FB-597C-43A6-B437-0B3C198EC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6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F15A-0D6A-4078-B7AC-40B46686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00BF-F155-407F-ACE0-F887C2123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Coronavirus</a:t>
            </a:r>
          </a:p>
          <a:p>
            <a:r>
              <a:rPr lang="en-US" sz="2000" dirty="0">
                <a:hlinkClick r:id="rId2"/>
              </a:rPr>
              <a:t>https://www.cdc.gov/coronavirus/types.html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https://www.cdc.gov/media/subtopic/images.htm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https://coronavirus.jhu.edu/map.html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668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824E-D1EC-4F94-9986-567B20CF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Presentation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3FD2F-9977-4D9A-B6B5-CE9E743E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COVID-19</a:t>
            </a:r>
          </a:p>
          <a:p>
            <a:r>
              <a:rPr lang="en-US" dirty="0"/>
              <a:t>What are the impacts of COVID-19 to the world in General</a:t>
            </a:r>
          </a:p>
          <a:p>
            <a:r>
              <a:rPr lang="en-US" dirty="0"/>
              <a:t>Why we chose California </a:t>
            </a:r>
          </a:p>
        </p:txBody>
      </p:sp>
    </p:spTree>
    <p:extLst>
      <p:ext uri="{BB962C8B-B14F-4D97-AF65-F5344CB8AC3E}">
        <p14:creationId xmlns:p14="http://schemas.microsoft.com/office/powerpoint/2010/main" val="402912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043B-3880-4E51-A104-492328CE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68946-1436-49DF-99C4-3099F7F18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Title Slide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Your Background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Project Introduction / Background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Methods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Summary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Conclusions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5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9718-8B84-4DBA-AB23-D7555D1F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47145-3EC6-42DB-BBD7-9FCEE02FF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2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What is COVID-19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DCAFEEB-75DC-49D0-B3E3-22E58EF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7" b="98526" l="2917" r="90000">
                        <a14:foregroundMark x1="44444" y1="19656" x2="18056" y2="19165"/>
                        <a14:foregroundMark x1="18056" y1="19165" x2="24583" y2="14988"/>
                        <a14:foregroundMark x1="24583" y1="14988" x2="17917" y2="16462"/>
                        <a14:foregroundMark x1="17917" y1="16462" x2="21667" y2="17199"/>
                        <a14:foregroundMark x1="16806" y1="14988" x2="18056" y2="16953"/>
                        <a14:foregroundMark x1="14167" y1="18673" x2="18472" y2="18673"/>
                        <a14:foregroundMark x1="13472" y1="16462" x2="17361" y2="16462"/>
                        <a14:foregroundMark x1="14028" y1="16216" x2="17778" y2="16216"/>
                        <a14:foregroundMark x1="22639" y1="18182" x2="26667" y2="18182"/>
                        <a14:foregroundMark x1="44861" y1="19902" x2="35556" y2="19902"/>
                        <a14:foregroundMark x1="43611" y1="18182" x2="36667" y2="18182"/>
                        <a14:foregroundMark x1="42639" y1="17199" x2="38472" y2="17199"/>
                        <a14:foregroundMark x1="46389" y1="12285" x2="52639" y2="8600"/>
                        <a14:foregroundMark x1="52639" y1="8600" x2="52778" y2="8600"/>
                        <a14:foregroundMark x1="45833" y1="7371" x2="49306" y2="5897"/>
                        <a14:foregroundMark x1="77222" y1="47912" x2="75139" y2="62899"/>
                        <a14:foregroundMark x1="53333" y1="89681" x2="60000" y2="89681"/>
                        <a14:foregroundMark x1="60000" y1="89681" x2="65000" y2="89435"/>
                        <a14:foregroundMark x1="46111" y1="90172" x2="50833" y2="90172"/>
                        <a14:foregroundMark x1="48056" y1="92383" x2="49583" y2="92383"/>
                        <a14:foregroundMark x1="83611" y1="53071" x2="84722" y2="59214"/>
                        <a14:foregroundMark x1="82222" y1="42015" x2="84167" y2="38821"/>
                        <a14:foregroundMark x1="15833" y1="33415" x2="23889" y2="36364"/>
                        <a14:foregroundMark x1="15139" y1="49386" x2="22222" y2="50614"/>
                        <a14:foregroundMark x1="15694" y1="52088" x2="30139" y2="53071"/>
                        <a14:foregroundMark x1="32083" y1="52580" x2="23889" y2="52580"/>
                        <a14:foregroundMark x1="22361" y1="37838" x2="34167" y2="38084"/>
                        <a14:foregroundMark x1="23750" y1="37101" x2="31944" y2="37346"/>
                        <a14:foregroundMark x1="25833" y1="18182" x2="32222" y2="18182"/>
                        <a14:foregroundMark x1="32222" y1="18182" x2="26389" y2="19165"/>
                        <a14:foregroundMark x1="32083" y1="17936" x2="31250" y2="19165"/>
                        <a14:foregroundMark x1="30942" y1="87469" x2="33056" y2="87469"/>
                        <a14:foregroundMark x1="9813" y1="95390" x2="10000" y2="95086"/>
                        <a14:foregroundMark x1="8889" y1="91892" x2="24306" y2="92383"/>
                        <a14:foregroundMark x1="24306" y1="92383" x2="26111" y2="91155"/>
                        <a14:foregroundMark x1="7778" y1="87715" x2="15000" y2="87715"/>
                        <a14:foregroundMark x1="15000" y1="87715" x2="25972" y2="87469"/>
                        <a14:foregroundMark x1="25972" y1="94349" x2="26944" y2="87715"/>
                        <a14:foregroundMark x1="26944" y1="86732" x2="28889" y2="86486"/>
                        <a14:foregroundMark x1="26528" y1="86241" x2="28750" y2="86241"/>
                        <a14:foregroundMark x1="57222" y1="4177" x2="63889" y2="6388"/>
                        <a14:foregroundMark x1="63889" y1="6388" x2="58472" y2="4177"/>
                        <a14:foregroundMark x1="58472" y1="4177" x2="58472" y2="4177"/>
                        <a14:foregroundMark x1="16806" y1="84767" x2="9722" y2="84767"/>
                        <a14:foregroundMark x1="9722" y1="84767" x2="16250" y2="84767"/>
                        <a14:foregroundMark x1="16250" y1="84767" x2="29722" y2="83784"/>
                        <a14:foregroundMark x1="29722" y1="83784" x2="29722" y2="83784"/>
                        <a14:foregroundMark x1="29861" y1="84767" x2="30833" y2="96560"/>
                        <a14:foregroundMark x1="30833" y1="96560" x2="10139" y2="99509"/>
                        <a14:foregroundMark x1="10139" y1="99509" x2="6389" y2="89435"/>
                        <a14:foregroundMark x1="6389" y1="89435" x2="9722" y2="83784"/>
                        <a14:foregroundMark x1="9722" y1="83292" x2="5417" y2="91892"/>
                        <a14:foregroundMark x1="5417" y1="91892" x2="9861" y2="98771"/>
                        <a14:foregroundMark x1="7778" y1="85749" x2="8750" y2="90909"/>
                        <a14:foregroundMark x1="8750" y1="83784" x2="2917" y2="87224"/>
                        <a14:backgroundMark x1="43447" y1="16865" x2="45556" y2="6143"/>
                        <a14:backgroundMark x1="49315" y1="5866" x2="52222" y2="5651"/>
                        <a14:backgroundMark x1="45556" y1="6143" x2="46233" y2="6093"/>
                        <a14:backgroundMark x1="58345" y1="942" x2="58611" y2="737"/>
                        <a14:backgroundMark x1="52222" y1="5651" x2="57628" y2="1493"/>
                        <a14:backgroundMark x1="58611" y1="737" x2="65139" y2="1966"/>
                        <a14:backgroundMark x1="65139" y1="1966" x2="67778" y2="12531"/>
                        <a14:backgroundMark x1="67778" y1="12531" x2="74444" y2="8845"/>
                        <a14:backgroundMark x1="84581" y1="37121" x2="85278" y2="39066"/>
                        <a14:backgroundMark x1="74444" y1="8845" x2="84292" y2="36314"/>
                        <a14:backgroundMark x1="85278" y1="39066" x2="81111" y2="47912"/>
                        <a14:backgroundMark x1="81111" y1="47912" x2="82743" y2="53547"/>
                        <a14:backgroundMark x1="83776" y1="59732" x2="82361" y2="69533"/>
                        <a14:backgroundMark x1="82361" y1="69533" x2="81944" y2="68305"/>
                        <a14:backgroundMark x1="13583" y1="16154" x2="11806" y2="16216"/>
                        <a14:backgroundMark x1="11806" y1="16216" x2="13441" y2="16550"/>
                        <a14:backgroundMark x1="3889" y1="18673" x2="1250" y2="74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58" y="1022784"/>
            <a:ext cx="7933688" cy="47520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44E57-163A-440F-9BBE-0BF83A93EAC0}"/>
              </a:ext>
            </a:extLst>
          </p:cNvPr>
          <p:cNvSpPr txBox="1"/>
          <p:nvPr/>
        </p:nvSpPr>
        <p:spPr>
          <a:xfrm>
            <a:off x="315775" y="1022784"/>
            <a:ext cx="57802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COVID-19 is caused by a coronavirus …</a:t>
            </a:r>
          </a:p>
          <a:p>
            <a:endParaRPr lang="en-US" sz="2400" b="1" dirty="0"/>
          </a:p>
          <a:p>
            <a:r>
              <a:rPr lang="en-US" sz="2400" b="1" dirty="0"/>
              <a:t>WAIT!! What is a coronavirus?</a:t>
            </a:r>
          </a:p>
          <a:p>
            <a:r>
              <a:rPr lang="en-US" sz="2400" dirty="0"/>
              <a:t>      Coronaviruses are viruses that are name fir the crown-like spikes on their surfaces.</a:t>
            </a:r>
          </a:p>
          <a:p>
            <a:endParaRPr lang="en-US" sz="2400" dirty="0"/>
          </a:p>
          <a:p>
            <a:r>
              <a:rPr lang="en-US" sz="2400" dirty="0"/>
              <a:t>There are coronaviruses that cause disease in humans and in animals.</a:t>
            </a:r>
          </a:p>
          <a:p>
            <a:endParaRPr lang="en-US" sz="2400" dirty="0"/>
          </a:p>
          <a:p>
            <a:r>
              <a:rPr lang="en-US" sz="2400" dirty="0"/>
              <a:t>Sometimes animal corona viruses evolve and become a new human coronavirus. </a:t>
            </a:r>
          </a:p>
          <a:p>
            <a:r>
              <a:rPr lang="en-US" sz="2400" dirty="0"/>
              <a:t>For example </a:t>
            </a:r>
            <a:r>
              <a:rPr lang="en-US" sz="2400" b="1" dirty="0"/>
              <a:t>SARS from 2003 </a:t>
            </a:r>
            <a:r>
              <a:rPr lang="en-US" sz="2400" dirty="0"/>
              <a:t>and now </a:t>
            </a:r>
            <a:r>
              <a:rPr lang="en-US" sz="2400" b="1" dirty="0"/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97281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COVID-19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DCAFEEB-75DC-49D0-B3E3-22E58EF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7" b="98526" l="2917" r="90000">
                        <a14:foregroundMark x1="44444" y1="19656" x2="18056" y2="19165"/>
                        <a14:foregroundMark x1="18056" y1="19165" x2="24583" y2="14988"/>
                        <a14:foregroundMark x1="24583" y1="14988" x2="17917" y2="16462"/>
                        <a14:foregroundMark x1="17917" y1="16462" x2="21667" y2="17199"/>
                        <a14:foregroundMark x1="16806" y1="14988" x2="18056" y2="16953"/>
                        <a14:foregroundMark x1="14167" y1="18673" x2="18472" y2="18673"/>
                        <a14:foregroundMark x1="13472" y1="16462" x2="17361" y2="16462"/>
                        <a14:foregroundMark x1="14028" y1="16216" x2="17778" y2="16216"/>
                        <a14:foregroundMark x1="22639" y1="18182" x2="26667" y2="18182"/>
                        <a14:foregroundMark x1="44861" y1="19902" x2="35556" y2="19902"/>
                        <a14:foregroundMark x1="43611" y1="18182" x2="36667" y2="18182"/>
                        <a14:foregroundMark x1="42639" y1="17199" x2="38472" y2="17199"/>
                        <a14:foregroundMark x1="46389" y1="12285" x2="52639" y2="8600"/>
                        <a14:foregroundMark x1="52639" y1="8600" x2="52778" y2="8600"/>
                        <a14:foregroundMark x1="45833" y1="7371" x2="49306" y2="5897"/>
                        <a14:foregroundMark x1="77222" y1="47912" x2="75139" y2="62899"/>
                        <a14:foregroundMark x1="53333" y1="89681" x2="60000" y2="89681"/>
                        <a14:foregroundMark x1="60000" y1="89681" x2="65000" y2="89435"/>
                        <a14:foregroundMark x1="46111" y1="90172" x2="50833" y2="90172"/>
                        <a14:foregroundMark x1="48056" y1="92383" x2="49583" y2="92383"/>
                        <a14:foregroundMark x1="83611" y1="53071" x2="84722" y2="59214"/>
                        <a14:foregroundMark x1="82222" y1="42015" x2="84167" y2="38821"/>
                        <a14:foregroundMark x1="15833" y1="33415" x2="23889" y2="36364"/>
                        <a14:foregroundMark x1="15139" y1="49386" x2="22222" y2="50614"/>
                        <a14:foregroundMark x1="15694" y1="52088" x2="30139" y2="53071"/>
                        <a14:foregroundMark x1="32083" y1="52580" x2="23889" y2="52580"/>
                        <a14:foregroundMark x1="22361" y1="37838" x2="34167" y2="38084"/>
                        <a14:foregroundMark x1="23750" y1="37101" x2="31944" y2="37346"/>
                        <a14:foregroundMark x1="25833" y1="18182" x2="32222" y2="18182"/>
                        <a14:foregroundMark x1="32222" y1="18182" x2="26389" y2="19165"/>
                        <a14:foregroundMark x1="32083" y1="17936" x2="31250" y2="19165"/>
                        <a14:foregroundMark x1="30942" y1="87469" x2="33056" y2="87469"/>
                        <a14:foregroundMark x1="9813" y1="95390" x2="10000" y2="95086"/>
                        <a14:foregroundMark x1="8889" y1="91892" x2="24306" y2="92383"/>
                        <a14:foregroundMark x1="24306" y1="92383" x2="26111" y2="91155"/>
                        <a14:foregroundMark x1="7778" y1="87715" x2="15000" y2="87715"/>
                        <a14:foregroundMark x1="15000" y1="87715" x2="25972" y2="87469"/>
                        <a14:foregroundMark x1="25972" y1="94349" x2="26944" y2="87715"/>
                        <a14:foregroundMark x1="26944" y1="86732" x2="28889" y2="86486"/>
                        <a14:foregroundMark x1="26528" y1="86241" x2="28750" y2="86241"/>
                        <a14:foregroundMark x1="57222" y1="4177" x2="63889" y2="6388"/>
                        <a14:foregroundMark x1="63889" y1="6388" x2="58472" y2="4177"/>
                        <a14:foregroundMark x1="58472" y1="4177" x2="58472" y2="4177"/>
                        <a14:foregroundMark x1="16806" y1="84767" x2="9722" y2="84767"/>
                        <a14:foregroundMark x1="9722" y1="84767" x2="16250" y2="84767"/>
                        <a14:foregroundMark x1="16250" y1="84767" x2="29722" y2="83784"/>
                        <a14:foregroundMark x1="29722" y1="83784" x2="29722" y2="83784"/>
                        <a14:foregroundMark x1="29861" y1="84767" x2="30833" y2="96560"/>
                        <a14:foregroundMark x1="30833" y1="96560" x2="10139" y2="99509"/>
                        <a14:foregroundMark x1="10139" y1="99509" x2="6389" y2="89435"/>
                        <a14:foregroundMark x1="6389" y1="89435" x2="9722" y2="83784"/>
                        <a14:foregroundMark x1="9722" y1="83292" x2="5417" y2="91892"/>
                        <a14:foregroundMark x1="5417" y1="91892" x2="9861" y2="98771"/>
                        <a14:foregroundMark x1="7778" y1="85749" x2="8750" y2="90909"/>
                        <a14:foregroundMark x1="8750" y1="83784" x2="2917" y2="87224"/>
                        <a14:backgroundMark x1="43447" y1="16865" x2="45556" y2="6143"/>
                        <a14:backgroundMark x1="49315" y1="5866" x2="52222" y2="5651"/>
                        <a14:backgroundMark x1="45556" y1="6143" x2="46233" y2="6093"/>
                        <a14:backgroundMark x1="58345" y1="942" x2="58611" y2="737"/>
                        <a14:backgroundMark x1="52222" y1="5651" x2="57628" y2="1493"/>
                        <a14:backgroundMark x1="58611" y1="737" x2="65139" y2="1966"/>
                        <a14:backgroundMark x1="65139" y1="1966" x2="67778" y2="12531"/>
                        <a14:backgroundMark x1="67778" y1="12531" x2="74444" y2="8845"/>
                        <a14:backgroundMark x1="84581" y1="37121" x2="85278" y2="39066"/>
                        <a14:backgroundMark x1="74444" y1="8845" x2="84292" y2="36314"/>
                        <a14:backgroundMark x1="85278" y1="39066" x2="81111" y2="47912"/>
                        <a14:backgroundMark x1="81111" y1="47912" x2="82743" y2="53547"/>
                        <a14:backgroundMark x1="83776" y1="59732" x2="82361" y2="69533"/>
                        <a14:backgroundMark x1="82361" y1="69533" x2="81944" y2="68305"/>
                        <a14:backgroundMark x1="13583" y1="16154" x2="11806" y2="16216"/>
                        <a14:backgroundMark x1="11806" y1="16216" x2="13441" y2="16550"/>
                        <a14:backgroundMark x1="3889" y1="18673" x2="1250" y2="74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168" y="1256765"/>
            <a:ext cx="7517944" cy="42497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44E57-163A-440F-9BBE-0BF83A93EAC0}"/>
              </a:ext>
            </a:extLst>
          </p:cNvPr>
          <p:cNvSpPr txBox="1"/>
          <p:nvPr/>
        </p:nvSpPr>
        <p:spPr>
          <a:xfrm>
            <a:off x="731520" y="1351508"/>
            <a:ext cx="53644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caused by a novel coronavirus, named Severe Acute Respiratory Syndrome coronavirus 2 </a:t>
            </a:r>
            <a:r>
              <a:rPr lang="en-US" sz="2400" b="1" dirty="0"/>
              <a:t>(SARS-CoV-2). </a:t>
            </a:r>
          </a:p>
          <a:p>
            <a:endParaRPr lang="en-US" sz="2400" dirty="0"/>
          </a:p>
          <a:p>
            <a:r>
              <a:rPr lang="en-US" sz="2400" dirty="0"/>
              <a:t> It was identified as the cause of an outbreak of respiratory illness first detected in Wuhan China in 2019. </a:t>
            </a:r>
          </a:p>
          <a:p>
            <a:endParaRPr lang="en-US" sz="2400" dirty="0"/>
          </a:p>
          <a:p>
            <a:r>
              <a:rPr lang="en-US" sz="2400" dirty="0"/>
              <a:t>The illness caused by the virus has been named coronavirus disease 2019   </a:t>
            </a:r>
            <a:r>
              <a:rPr lang="en-US" sz="2400" b="1" dirty="0"/>
              <a:t>(COVID-19).</a:t>
            </a:r>
          </a:p>
        </p:txBody>
      </p:sp>
    </p:spTree>
    <p:extLst>
      <p:ext uri="{BB962C8B-B14F-4D97-AF65-F5344CB8AC3E}">
        <p14:creationId xmlns:p14="http://schemas.microsoft.com/office/powerpoint/2010/main" val="338264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COVID-19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DCAFEEB-75DC-49D0-B3E3-22E58EF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7" b="98526" l="2917" r="90000">
                        <a14:foregroundMark x1="44444" y1="19656" x2="18056" y2="19165"/>
                        <a14:foregroundMark x1="18056" y1="19165" x2="24583" y2="14988"/>
                        <a14:foregroundMark x1="24583" y1="14988" x2="17917" y2="16462"/>
                        <a14:foregroundMark x1="17917" y1="16462" x2="21667" y2="17199"/>
                        <a14:foregroundMark x1="16806" y1="14988" x2="18056" y2="16953"/>
                        <a14:foregroundMark x1="14167" y1="18673" x2="18472" y2="18673"/>
                        <a14:foregroundMark x1="13472" y1="16462" x2="17361" y2="16462"/>
                        <a14:foregroundMark x1="14028" y1="16216" x2="17778" y2="16216"/>
                        <a14:foregroundMark x1="22639" y1="18182" x2="26667" y2="18182"/>
                        <a14:foregroundMark x1="44861" y1="19902" x2="35556" y2="19902"/>
                        <a14:foregroundMark x1="43611" y1="18182" x2="36667" y2="18182"/>
                        <a14:foregroundMark x1="42639" y1="17199" x2="38472" y2="17199"/>
                        <a14:foregroundMark x1="46389" y1="12285" x2="52639" y2="8600"/>
                        <a14:foregroundMark x1="52639" y1="8600" x2="52778" y2="8600"/>
                        <a14:foregroundMark x1="45833" y1="7371" x2="49306" y2="5897"/>
                        <a14:foregroundMark x1="77222" y1="47912" x2="75139" y2="62899"/>
                        <a14:foregroundMark x1="53333" y1="89681" x2="60000" y2="89681"/>
                        <a14:foregroundMark x1="60000" y1="89681" x2="65000" y2="89435"/>
                        <a14:foregroundMark x1="46111" y1="90172" x2="50833" y2="90172"/>
                        <a14:foregroundMark x1="48056" y1="92383" x2="49583" y2="92383"/>
                        <a14:foregroundMark x1="83611" y1="53071" x2="84722" y2="59214"/>
                        <a14:foregroundMark x1="82222" y1="42015" x2="84167" y2="38821"/>
                        <a14:foregroundMark x1="15833" y1="33415" x2="23889" y2="36364"/>
                        <a14:foregroundMark x1="15139" y1="49386" x2="22222" y2="50614"/>
                        <a14:foregroundMark x1="15694" y1="52088" x2="30139" y2="53071"/>
                        <a14:foregroundMark x1="32083" y1="52580" x2="23889" y2="52580"/>
                        <a14:foregroundMark x1="22361" y1="37838" x2="34167" y2="38084"/>
                        <a14:foregroundMark x1="23750" y1="37101" x2="31944" y2="37346"/>
                        <a14:foregroundMark x1="25833" y1="18182" x2="32222" y2="18182"/>
                        <a14:foregroundMark x1="32222" y1="18182" x2="26389" y2="19165"/>
                        <a14:foregroundMark x1="32083" y1="17936" x2="31250" y2="19165"/>
                        <a14:foregroundMark x1="30942" y1="87469" x2="33056" y2="87469"/>
                        <a14:foregroundMark x1="9813" y1="95390" x2="10000" y2="95086"/>
                        <a14:foregroundMark x1="8889" y1="91892" x2="24306" y2="92383"/>
                        <a14:foregroundMark x1="24306" y1="92383" x2="26111" y2="91155"/>
                        <a14:foregroundMark x1="7778" y1="87715" x2="15000" y2="87715"/>
                        <a14:foregroundMark x1="15000" y1="87715" x2="25972" y2="87469"/>
                        <a14:foregroundMark x1="25972" y1="94349" x2="26944" y2="87715"/>
                        <a14:foregroundMark x1="26944" y1="86732" x2="28889" y2="86486"/>
                        <a14:foregroundMark x1="26528" y1="86241" x2="28750" y2="86241"/>
                        <a14:foregroundMark x1="57222" y1="4177" x2="63889" y2="6388"/>
                        <a14:foregroundMark x1="63889" y1="6388" x2="58472" y2="4177"/>
                        <a14:foregroundMark x1="58472" y1="4177" x2="58472" y2="4177"/>
                        <a14:foregroundMark x1="16806" y1="84767" x2="9722" y2="84767"/>
                        <a14:foregroundMark x1="9722" y1="84767" x2="16250" y2="84767"/>
                        <a14:foregroundMark x1="16250" y1="84767" x2="29722" y2="83784"/>
                        <a14:foregroundMark x1="29722" y1="83784" x2="29722" y2="83784"/>
                        <a14:foregroundMark x1="29861" y1="84767" x2="30833" y2="96560"/>
                        <a14:foregroundMark x1="30833" y1="96560" x2="10139" y2="99509"/>
                        <a14:foregroundMark x1="10139" y1="99509" x2="6389" y2="89435"/>
                        <a14:foregroundMark x1="6389" y1="89435" x2="9722" y2="83784"/>
                        <a14:foregroundMark x1="9722" y1="83292" x2="5417" y2="91892"/>
                        <a14:foregroundMark x1="5417" y1="91892" x2="9861" y2="98771"/>
                        <a14:foregroundMark x1="7778" y1="85749" x2="8750" y2="90909"/>
                        <a14:foregroundMark x1="8750" y1="83784" x2="2917" y2="87224"/>
                        <a14:backgroundMark x1="43447" y1="16865" x2="45556" y2="6143"/>
                        <a14:backgroundMark x1="49315" y1="5866" x2="52222" y2="5651"/>
                        <a14:backgroundMark x1="45556" y1="6143" x2="46233" y2="6093"/>
                        <a14:backgroundMark x1="58345" y1="942" x2="58611" y2="737"/>
                        <a14:backgroundMark x1="52222" y1="5651" x2="57628" y2="1493"/>
                        <a14:backgroundMark x1="58611" y1="737" x2="65139" y2="1966"/>
                        <a14:backgroundMark x1="65139" y1="1966" x2="67778" y2="12531"/>
                        <a14:backgroundMark x1="67778" y1="12531" x2="74444" y2="8845"/>
                        <a14:backgroundMark x1="84581" y1="37121" x2="85278" y2="39066"/>
                        <a14:backgroundMark x1="74444" y1="8845" x2="84292" y2="36314"/>
                        <a14:backgroundMark x1="85278" y1="39066" x2="81111" y2="47912"/>
                        <a14:backgroundMark x1="81111" y1="47912" x2="82743" y2="53547"/>
                        <a14:backgroundMark x1="83776" y1="59732" x2="82361" y2="69533"/>
                        <a14:backgroundMark x1="82361" y1="69533" x2="81944" y2="68305"/>
                        <a14:backgroundMark x1="13583" y1="16154" x2="11806" y2="16216"/>
                        <a14:backgroundMark x1="11806" y1="16216" x2="13441" y2="16550"/>
                        <a14:backgroundMark x1="3889" y1="18673" x2="1250" y2="74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168" y="1256765"/>
            <a:ext cx="7517944" cy="424972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0F2699-66B0-4B6D-ABC2-50E722CF656F}"/>
              </a:ext>
            </a:extLst>
          </p:cNvPr>
          <p:cNvSpPr txBox="1"/>
          <p:nvPr/>
        </p:nvSpPr>
        <p:spPr>
          <a:xfrm>
            <a:off x="524933" y="2082800"/>
            <a:ext cx="51482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SARS-CoV-2 is presumed to have been transmitted through bats, but this has not been confirmed. So the origin is still </a:t>
            </a:r>
            <a:r>
              <a:rPr lang="en-US" sz="2400" b="1" dirty="0"/>
              <a:t>unknown </a:t>
            </a:r>
          </a:p>
          <a:p>
            <a:endParaRPr lang="en-US" sz="2400" b="1" dirty="0"/>
          </a:p>
          <a:p>
            <a:r>
              <a:rPr lang="en-US" sz="2400" dirty="0"/>
              <a:t>There is currently no vaccine for coronaviruses. </a:t>
            </a:r>
          </a:p>
        </p:txBody>
      </p:sp>
    </p:spTree>
    <p:extLst>
      <p:ext uri="{BB962C8B-B14F-4D97-AF65-F5344CB8AC3E}">
        <p14:creationId xmlns:p14="http://schemas.microsoft.com/office/powerpoint/2010/main" val="376389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A0B3-9761-496D-BE50-CBBF4D70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57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IMPACT OF COVID-19 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5C9F263-6881-40BC-8889-7777F3915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9315"/>
            <a:ext cx="12192000" cy="4901275"/>
          </a:xfrm>
        </p:spPr>
      </p:pic>
    </p:spTree>
    <p:extLst>
      <p:ext uri="{BB962C8B-B14F-4D97-AF65-F5344CB8AC3E}">
        <p14:creationId xmlns:p14="http://schemas.microsoft.com/office/powerpoint/2010/main" val="122617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0C92-8C33-47A9-94A2-801A38F6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11325"/>
          </a:xfrm>
        </p:spPr>
        <p:txBody>
          <a:bodyPr/>
          <a:lstStyle/>
          <a:p>
            <a:r>
              <a:rPr lang="en-US" dirty="0"/>
              <a:t>QN: Are the homeless cases equal to the general public cases.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D5FB-597C-43A6-B437-0B3C198E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299"/>
            <a:ext cx="10515600" cy="3776663"/>
          </a:xfrm>
        </p:spPr>
        <p:txBody>
          <a:bodyPr/>
          <a:lstStyle/>
          <a:p>
            <a:r>
              <a:rPr lang="en-US" dirty="0"/>
              <a:t>We ran a one proportional z-test </a:t>
            </a:r>
          </a:p>
          <a:p>
            <a:pPr lvl="1"/>
            <a:r>
              <a:rPr lang="en-US" dirty="0"/>
              <a:t>A one proportion z-test is used to compare an observed proportion to a theoretical one, when there are only 2 categories</a:t>
            </a:r>
          </a:p>
          <a:p>
            <a:r>
              <a:rPr lang="en-US" dirty="0"/>
              <a:t>We discovered that , the homeless cases are not equal to the general public cases. In fact that the homeless cases are only 3.8% of the positive COVID19 cases observed in San Francisco. </a:t>
            </a:r>
          </a:p>
        </p:txBody>
      </p:sp>
    </p:spTree>
    <p:extLst>
      <p:ext uri="{BB962C8B-B14F-4D97-AF65-F5344CB8AC3E}">
        <p14:creationId xmlns:p14="http://schemas.microsoft.com/office/powerpoint/2010/main" val="276668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Microsoft Office PowerPoint</Application>
  <PresentationFormat>Widescreen</PresentationFormat>
  <Paragraphs>63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Montserrat</vt:lpstr>
      <vt:lpstr>Office Theme</vt:lpstr>
      <vt:lpstr>Effects of COVID-19 on the homeless population in the state of California</vt:lpstr>
      <vt:lpstr>Overview of the Presentation </vt:lpstr>
      <vt:lpstr>Overview</vt:lpstr>
      <vt:lpstr>Background</vt:lpstr>
      <vt:lpstr>What is COVID-19</vt:lpstr>
      <vt:lpstr>What is COVID-19</vt:lpstr>
      <vt:lpstr>What is COVID-19</vt:lpstr>
      <vt:lpstr>IMPACT OF COVID-19 </vt:lpstr>
      <vt:lpstr>QN: Are the homeless cases equal to the general public cases.</vt:lpstr>
      <vt:lpstr>QN:  Are the number of homeless cases affecting the general public. Are the homeless spreading COVID19 because they have no homes?</vt:lpstr>
      <vt:lpstr>QN:  Have the rooms availability in the homeless shelters been affected by the covid cases in the county of San Francisco?</vt:lpstr>
      <vt:lpstr>QN:  Online source has stated that the homeless population was hit 80% harder compared to the public.?</vt:lpstr>
      <vt:lpstr>PowerPoint Presentation</vt:lpstr>
      <vt:lpstr>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racheal komuhendo</dc:creator>
  <cp:lastModifiedBy>Mark Piano</cp:lastModifiedBy>
  <cp:revision>27</cp:revision>
  <dcterms:created xsi:type="dcterms:W3CDTF">2020-08-07T01:04:44Z</dcterms:created>
  <dcterms:modified xsi:type="dcterms:W3CDTF">2020-08-29T23:08:03Z</dcterms:modified>
</cp:coreProperties>
</file>