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7" r:id="rId1"/>
    <p:sldMasterId id="2147483648" r:id="rId2"/>
  </p:sldMasterIdLst>
  <p:notesMasterIdLst>
    <p:notesMasterId r:id="rId37"/>
  </p:notesMasterIdLst>
  <p:sldIdLst>
    <p:sldId id="256" r:id="rId3"/>
    <p:sldId id="268" r:id="rId4"/>
    <p:sldId id="269" r:id="rId5"/>
    <p:sldId id="270" r:id="rId6"/>
    <p:sldId id="257" r:id="rId7"/>
    <p:sldId id="258" r:id="rId8"/>
    <p:sldId id="259" r:id="rId9"/>
    <p:sldId id="261" r:id="rId10"/>
    <p:sldId id="262" r:id="rId11"/>
    <p:sldId id="271" r:id="rId12"/>
    <p:sldId id="284" r:id="rId13"/>
    <p:sldId id="285" r:id="rId14"/>
    <p:sldId id="272" r:id="rId15"/>
    <p:sldId id="265" r:id="rId16"/>
    <p:sldId id="278" r:id="rId17"/>
    <p:sldId id="276" r:id="rId18"/>
    <p:sldId id="281" r:id="rId19"/>
    <p:sldId id="282" r:id="rId20"/>
    <p:sldId id="297" r:id="rId21"/>
    <p:sldId id="286" r:id="rId22"/>
    <p:sldId id="277" r:id="rId23"/>
    <p:sldId id="287" r:id="rId24"/>
    <p:sldId id="267" r:id="rId25"/>
    <p:sldId id="288" r:id="rId26"/>
    <p:sldId id="291" r:id="rId27"/>
    <p:sldId id="289" r:id="rId28"/>
    <p:sldId id="292" r:id="rId29"/>
    <p:sldId id="296" r:id="rId30"/>
    <p:sldId id="293" r:id="rId31"/>
    <p:sldId id="294" r:id="rId32"/>
    <p:sldId id="266" r:id="rId33"/>
    <p:sldId id="273" r:id="rId34"/>
    <p:sldId id="275" r:id="rId35"/>
    <p:sldId id="26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cheal komuhendo" initials="rk" lastIdx="1" clrIdx="0">
    <p:extLst>
      <p:ext uri="{19B8F6BF-5375-455C-9EA6-DF929625EA0E}">
        <p15:presenceInfo xmlns:p15="http://schemas.microsoft.com/office/powerpoint/2012/main" userId="d88a74a741c4251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3" autoAdjust="0"/>
    <p:restoredTop sz="94607" autoAdjust="0"/>
  </p:normalViewPr>
  <p:slideViewPr>
    <p:cSldViewPr snapToGrid="0">
      <p:cViewPr varScale="1">
        <p:scale>
          <a:sx n="116" d="100"/>
          <a:sy n="116" d="100"/>
        </p:scale>
        <p:origin x="102"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F2C86F-4A2D-4626-A0AA-6F1FB8EFB446}" type="datetimeFigureOut">
              <a:rPr lang="en-US" smtClean="0"/>
              <a:t>9/7/2020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01AF2B-5FCD-47A0-825D-A4952FFF1367}" type="slidenum">
              <a:rPr lang="en-US" smtClean="0"/>
              <a:t>‹#›</a:t>
            </a:fld>
            <a:endParaRPr lang="en-US"/>
          </a:p>
        </p:txBody>
      </p:sp>
    </p:spTree>
    <p:extLst>
      <p:ext uri="{BB962C8B-B14F-4D97-AF65-F5344CB8AC3E}">
        <p14:creationId xmlns:p14="http://schemas.microsoft.com/office/powerpoint/2010/main" val="2545382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01AF2B-5FCD-47A0-825D-A4952FFF1367}" type="slidenum">
              <a:rPr lang="en-US" smtClean="0"/>
              <a:t>5</a:t>
            </a:fld>
            <a:endParaRPr lang="en-US"/>
          </a:p>
        </p:txBody>
      </p:sp>
    </p:spTree>
    <p:extLst>
      <p:ext uri="{BB962C8B-B14F-4D97-AF65-F5344CB8AC3E}">
        <p14:creationId xmlns:p14="http://schemas.microsoft.com/office/powerpoint/2010/main" val="158808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20 million cases,  over 700k death worldwide as of Aug 2020.</a:t>
            </a:r>
          </a:p>
          <a:p>
            <a:r>
              <a:rPr lang="en-US" dirty="0"/>
              <a:t>Every country was affected, in most ways, (economically, financially, socially etc.)</a:t>
            </a:r>
          </a:p>
          <a:p>
            <a:endParaRPr lang="en-US" dirty="0"/>
          </a:p>
        </p:txBody>
      </p:sp>
      <p:sp>
        <p:nvSpPr>
          <p:cNvPr id="4" name="Slide Number Placeholder 3"/>
          <p:cNvSpPr>
            <a:spLocks noGrp="1"/>
          </p:cNvSpPr>
          <p:nvPr>
            <p:ph type="sldNum" sz="quarter" idx="5"/>
          </p:nvPr>
        </p:nvSpPr>
        <p:spPr/>
        <p:txBody>
          <a:bodyPr/>
          <a:lstStyle/>
          <a:p>
            <a:fld id="{9601AF2B-5FCD-47A0-825D-A4952FFF1367}" type="slidenum">
              <a:rPr lang="en-US" smtClean="0"/>
              <a:t>9</a:t>
            </a:fld>
            <a:endParaRPr lang="en-US"/>
          </a:p>
        </p:txBody>
      </p:sp>
    </p:spTree>
    <p:extLst>
      <p:ext uri="{BB962C8B-B14F-4D97-AF65-F5344CB8AC3E}">
        <p14:creationId xmlns:p14="http://schemas.microsoft.com/office/powerpoint/2010/main" val="2903628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A68A2230-04CB-441E-9157-E70EC1ED1AFA}" type="datetimeFigureOut">
              <a:rPr lang="en-US" smtClean="0"/>
              <a:t>9/7/2020</a:t>
            </a:fld>
            <a:endParaRPr lang="en-US"/>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2288F30D-6659-4D7E-9B76-45ED87996A1D}"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616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8A2230-04CB-441E-9157-E70EC1ED1AFA}"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8F30D-6659-4D7E-9B76-45ED87996A1D}" type="slidenum">
              <a:rPr lang="en-US" smtClean="0"/>
              <a:t>‹#›</a:t>
            </a:fld>
            <a:endParaRPr lang="en-US"/>
          </a:p>
        </p:txBody>
      </p:sp>
    </p:spTree>
    <p:extLst>
      <p:ext uri="{BB962C8B-B14F-4D97-AF65-F5344CB8AC3E}">
        <p14:creationId xmlns:p14="http://schemas.microsoft.com/office/powerpoint/2010/main" val="4111337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8A2230-04CB-441E-9157-E70EC1ED1AFA}"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8F30D-6659-4D7E-9B76-45ED87996A1D}" type="slidenum">
              <a:rPr lang="en-US" smtClean="0"/>
              <a:t>‹#›</a:t>
            </a:fld>
            <a:endParaRPr lang="en-US"/>
          </a:p>
        </p:txBody>
      </p:sp>
    </p:spTree>
    <p:extLst>
      <p:ext uri="{BB962C8B-B14F-4D97-AF65-F5344CB8AC3E}">
        <p14:creationId xmlns:p14="http://schemas.microsoft.com/office/powerpoint/2010/main" val="1531789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34040-64CA-43D4-A39D-754E82D08B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33087B-D736-4F2F-B169-D248964885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4D72D5-3C77-4881-8B89-19B12CAE28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DF0457-5B41-441B-9DF9-F7ACD20F5262}"/>
              </a:ext>
            </a:extLst>
          </p:cNvPr>
          <p:cNvSpPr>
            <a:spLocks noGrp="1"/>
          </p:cNvSpPr>
          <p:nvPr>
            <p:ph type="dt" sz="half" idx="10"/>
          </p:nvPr>
        </p:nvSpPr>
        <p:spPr/>
        <p:txBody>
          <a:bodyPr/>
          <a:lstStyle/>
          <a:p>
            <a:fld id="{A68A2230-04CB-441E-9157-E70EC1ED1AFA}" type="datetimeFigureOut">
              <a:rPr lang="en-US" smtClean="0"/>
              <a:t>9/7/2020</a:t>
            </a:fld>
            <a:endParaRPr lang="en-US"/>
          </a:p>
        </p:txBody>
      </p:sp>
      <p:sp>
        <p:nvSpPr>
          <p:cNvPr id="6" name="Footer Placeholder 5">
            <a:extLst>
              <a:ext uri="{FF2B5EF4-FFF2-40B4-BE49-F238E27FC236}">
                <a16:creationId xmlns:a16="http://schemas.microsoft.com/office/drawing/2014/main" id="{E018CE56-578F-4127-94A2-549EFBAFFE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833E11-6C6D-487F-A5EC-323BE9C9C424}"/>
              </a:ext>
            </a:extLst>
          </p:cNvPr>
          <p:cNvSpPr>
            <a:spLocks noGrp="1"/>
          </p:cNvSpPr>
          <p:nvPr>
            <p:ph type="sldNum" sz="quarter" idx="12"/>
          </p:nvPr>
        </p:nvSpPr>
        <p:spPr/>
        <p:txBody>
          <a:bodyPr/>
          <a:lstStyle/>
          <a:p>
            <a:fld id="{2288F30D-6659-4D7E-9B76-45ED87996A1D}" type="slidenum">
              <a:rPr lang="en-US" smtClean="0"/>
              <a:t>‹#›</a:t>
            </a:fld>
            <a:endParaRPr lang="en-US"/>
          </a:p>
        </p:txBody>
      </p:sp>
    </p:spTree>
    <p:extLst>
      <p:ext uri="{BB962C8B-B14F-4D97-AF65-F5344CB8AC3E}">
        <p14:creationId xmlns:p14="http://schemas.microsoft.com/office/powerpoint/2010/main" val="526011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8A2230-04CB-441E-9157-E70EC1ED1AFA}"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8F30D-6659-4D7E-9B76-45ED87996A1D}" type="slidenum">
              <a:rPr lang="en-US" smtClean="0"/>
              <a:t>‹#›</a:t>
            </a:fld>
            <a:endParaRPr lang="en-US"/>
          </a:p>
        </p:txBody>
      </p:sp>
    </p:spTree>
    <p:extLst>
      <p:ext uri="{BB962C8B-B14F-4D97-AF65-F5344CB8AC3E}">
        <p14:creationId xmlns:p14="http://schemas.microsoft.com/office/powerpoint/2010/main" val="108082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8A2230-04CB-441E-9157-E70EC1ED1AFA}"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8F30D-6659-4D7E-9B76-45ED87996A1D}"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052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8A2230-04CB-441E-9157-E70EC1ED1AFA}" type="datetimeFigureOut">
              <a:rPr lang="en-US" smtClean="0"/>
              <a:t>9/7/2020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88F30D-6659-4D7E-9B76-45ED87996A1D}" type="slidenum">
              <a:rPr lang="en-US" smtClean="0"/>
              <a:t>‹#›</a:t>
            </a:fld>
            <a:endParaRPr lang="en-US"/>
          </a:p>
        </p:txBody>
      </p:sp>
    </p:spTree>
    <p:extLst>
      <p:ext uri="{BB962C8B-B14F-4D97-AF65-F5344CB8AC3E}">
        <p14:creationId xmlns:p14="http://schemas.microsoft.com/office/powerpoint/2010/main" val="1382118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8A2230-04CB-441E-9157-E70EC1ED1AFA}" type="datetimeFigureOut">
              <a:rPr lang="en-US" smtClean="0"/>
              <a:t>9/7/2020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88F30D-6659-4D7E-9B76-45ED87996A1D}" type="slidenum">
              <a:rPr lang="en-US" smtClean="0"/>
              <a:t>‹#›</a:t>
            </a:fld>
            <a:endParaRPr lang="en-US"/>
          </a:p>
        </p:txBody>
      </p:sp>
    </p:spTree>
    <p:extLst>
      <p:ext uri="{BB962C8B-B14F-4D97-AF65-F5344CB8AC3E}">
        <p14:creationId xmlns:p14="http://schemas.microsoft.com/office/powerpoint/2010/main" val="90072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8A2230-04CB-441E-9157-E70EC1ED1AFA}" type="datetimeFigureOut">
              <a:rPr lang="en-US" smtClean="0"/>
              <a:t>9/7/2020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88F30D-6659-4D7E-9B76-45ED87996A1D}" type="slidenum">
              <a:rPr lang="en-US" smtClean="0"/>
              <a:t>‹#›</a:t>
            </a:fld>
            <a:endParaRPr lang="en-US"/>
          </a:p>
        </p:txBody>
      </p:sp>
    </p:spTree>
    <p:extLst>
      <p:ext uri="{BB962C8B-B14F-4D97-AF65-F5344CB8AC3E}">
        <p14:creationId xmlns:p14="http://schemas.microsoft.com/office/powerpoint/2010/main" val="3434328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8A2230-04CB-441E-9157-E70EC1ED1AFA}" type="datetimeFigureOut">
              <a:rPr lang="en-US" smtClean="0"/>
              <a:t>9/7/2020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88F30D-6659-4D7E-9B76-45ED87996A1D}" type="slidenum">
              <a:rPr lang="en-US" smtClean="0"/>
              <a:t>‹#›</a:t>
            </a:fld>
            <a:endParaRPr lang="en-US"/>
          </a:p>
        </p:txBody>
      </p:sp>
    </p:spTree>
    <p:extLst>
      <p:ext uri="{BB962C8B-B14F-4D97-AF65-F5344CB8AC3E}">
        <p14:creationId xmlns:p14="http://schemas.microsoft.com/office/powerpoint/2010/main" val="2518856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8A2230-04CB-441E-9157-E70EC1ED1AFA}" type="datetimeFigureOut">
              <a:rPr lang="en-US" smtClean="0"/>
              <a:t>9/7/2020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88F30D-6659-4D7E-9B76-45ED87996A1D}" type="slidenum">
              <a:rPr lang="en-US" smtClean="0"/>
              <a:t>‹#›</a:t>
            </a:fld>
            <a:endParaRPr lang="en-US"/>
          </a:p>
        </p:txBody>
      </p:sp>
    </p:spTree>
    <p:extLst>
      <p:ext uri="{BB962C8B-B14F-4D97-AF65-F5344CB8AC3E}">
        <p14:creationId xmlns:p14="http://schemas.microsoft.com/office/powerpoint/2010/main" val="2607301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8A2230-04CB-441E-9157-E70EC1ED1AFA}" type="datetimeFigureOut">
              <a:rPr lang="en-US" smtClean="0"/>
              <a:t>9/7/2020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288F30D-6659-4D7E-9B76-45ED87996A1D}" type="slidenum">
              <a:rPr lang="en-US" smtClean="0"/>
              <a:t>‹#›</a:t>
            </a:fld>
            <a:endParaRPr lang="en-US"/>
          </a:p>
        </p:txBody>
      </p:sp>
    </p:spTree>
    <p:extLst>
      <p:ext uri="{BB962C8B-B14F-4D97-AF65-F5344CB8AC3E}">
        <p14:creationId xmlns:p14="http://schemas.microsoft.com/office/powerpoint/2010/main" val="2592244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A68A2230-04CB-441E-9157-E70EC1ED1AFA}" type="datetimeFigureOut">
              <a:rPr lang="en-US" smtClean="0"/>
              <a:t>9/7/2020</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2288F30D-6659-4D7E-9B76-45ED87996A1D}" type="slidenum">
              <a:rPr lang="en-US" smtClean="0"/>
              <a:t>‹#›</a:t>
            </a:fld>
            <a:endParaRPr lang="en-US"/>
          </a:p>
        </p:txBody>
      </p:sp>
    </p:spTree>
    <p:extLst>
      <p:ext uri="{BB962C8B-B14F-4D97-AF65-F5344CB8AC3E}">
        <p14:creationId xmlns:p14="http://schemas.microsoft.com/office/powerpoint/2010/main" val="905429292"/>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11BF0-1C57-450D-B425-E582D70626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B9B763-28D1-4A4F-85DE-28F97843DA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EF7207-4AB9-4388-A9B7-E10E11354C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8A2230-04CB-441E-9157-E70EC1ED1AFA}" type="datetimeFigureOut">
              <a:rPr lang="en-US" smtClean="0"/>
              <a:t>9/7/2020</a:t>
            </a:fld>
            <a:endParaRPr lang="en-US"/>
          </a:p>
        </p:txBody>
      </p:sp>
      <p:sp>
        <p:nvSpPr>
          <p:cNvPr id="5" name="Footer Placeholder 4">
            <a:extLst>
              <a:ext uri="{FF2B5EF4-FFF2-40B4-BE49-F238E27FC236}">
                <a16:creationId xmlns:a16="http://schemas.microsoft.com/office/drawing/2014/main" id="{5C9861E0-0AC6-4578-991C-203142A7C4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7A657F-E3C3-4A44-BB1D-67C02EA430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88F30D-6659-4D7E-9B76-45ED87996A1D}" type="slidenum">
              <a:rPr lang="en-US" smtClean="0"/>
              <a:t>‹#›</a:t>
            </a:fld>
            <a:endParaRPr lang="en-US"/>
          </a:p>
        </p:txBody>
      </p:sp>
    </p:spTree>
    <p:extLst>
      <p:ext uri="{BB962C8B-B14F-4D97-AF65-F5344CB8AC3E}">
        <p14:creationId xmlns:p14="http://schemas.microsoft.com/office/powerpoint/2010/main" val="3943048169"/>
      </p:ext>
    </p:extLst>
  </p:cSld>
  <p:clrMap bg1="lt1" tx1="dk1" bg2="lt2" tx2="dk2" accent1="accent1" accent2="accent2" accent3="accent3" accent4="accent4" accent5="accent5" accent6="accent6" hlink="hlink" folHlink="folHlink"/>
  <p:sldLayoutIdLst>
    <p:sldLayoutId id="214748365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hyperlink" Target="https://www.cdc.gov/media/subtopic/images.htm" TargetMode="External"/><Relationship Id="rId2" Type="http://schemas.openxmlformats.org/officeDocument/2006/relationships/hyperlink" Target="https://www.cdc.gov/coronavirus/types.html" TargetMode="External"/><Relationship Id="rId1" Type="http://schemas.openxmlformats.org/officeDocument/2006/relationships/slideLayout" Target="../slideLayouts/slideLayout2.xml"/><Relationship Id="rId5" Type="http://schemas.openxmlformats.org/officeDocument/2006/relationships/hyperlink" Target="https://www.calculatorsoup.com/calculators/algebra/percent-difference-calculator.php" TargetMode="External"/><Relationship Id="rId4" Type="http://schemas.openxmlformats.org/officeDocument/2006/relationships/hyperlink" Target="https://coronavirus.jhu.edu/map.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0953B-48A5-4BE2-A654-E18CAE941E62}"/>
              </a:ext>
            </a:extLst>
          </p:cNvPr>
          <p:cNvSpPr>
            <a:spLocks noGrp="1"/>
          </p:cNvSpPr>
          <p:nvPr>
            <p:ph type="ctrTitle"/>
          </p:nvPr>
        </p:nvSpPr>
        <p:spPr>
          <a:xfrm>
            <a:off x="1676724" y="1738410"/>
            <a:ext cx="8673506" cy="2926080"/>
          </a:xfrm>
        </p:spPr>
        <p:txBody>
          <a:bodyPr>
            <a:normAutofit fontScale="90000"/>
          </a:bodyPr>
          <a:lstStyle/>
          <a:p>
            <a:r>
              <a:rPr lang="en-US" dirty="0"/>
              <a:t>Effects of COVID-19 on San Francisco population</a:t>
            </a:r>
            <a:br>
              <a:rPr lang="en-US" dirty="0"/>
            </a:br>
            <a:endParaRPr lang="en-US" dirty="0"/>
          </a:p>
        </p:txBody>
      </p:sp>
      <p:sp>
        <p:nvSpPr>
          <p:cNvPr id="3" name="Subtitle 2">
            <a:extLst>
              <a:ext uri="{FF2B5EF4-FFF2-40B4-BE49-F238E27FC236}">
                <a16:creationId xmlns:a16="http://schemas.microsoft.com/office/drawing/2014/main" id="{932E3B1B-6D23-433D-A9C0-3B9405692CD7}"/>
              </a:ext>
            </a:extLst>
          </p:cNvPr>
          <p:cNvSpPr>
            <a:spLocks noGrp="1"/>
          </p:cNvSpPr>
          <p:nvPr>
            <p:ph type="subTitle" idx="1"/>
          </p:nvPr>
        </p:nvSpPr>
        <p:spPr>
          <a:xfrm>
            <a:off x="1676724" y="4892434"/>
            <a:ext cx="8767860" cy="1388165"/>
          </a:xfrm>
        </p:spPr>
        <p:txBody>
          <a:bodyPr/>
          <a:lstStyle/>
          <a:p>
            <a:r>
              <a:rPr lang="en-US" dirty="0">
                <a:solidFill>
                  <a:schemeClr val="tx1"/>
                </a:solidFill>
              </a:rPr>
              <a:t>By DFT (Racheal, Elijah and Mark)</a:t>
            </a:r>
          </a:p>
        </p:txBody>
      </p:sp>
    </p:spTree>
    <p:extLst>
      <p:ext uri="{BB962C8B-B14F-4D97-AF65-F5344CB8AC3E}">
        <p14:creationId xmlns:p14="http://schemas.microsoft.com/office/powerpoint/2010/main" val="2984437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83874-3EB5-432E-92F9-FB9C85F0ABC1}"/>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7BDADDF7-59DA-41D7-944C-AC199D95E71B}"/>
              </a:ext>
            </a:extLst>
          </p:cNvPr>
          <p:cNvSpPr>
            <a:spLocks noGrp="1"/>
          </p:cNvSpPr>
          <p:nvPr>
            <p:ph idx="1"/>
          </p:nvPr>
        </p:nvSpPr>
        <p:spPr>
          <a:xfrm>
            <a:off x="830179" y="1965960"/>
            <a:ext cx="9872871" cy="4038600"/>
          </a:xfrm>
        </p:spPr>
        <p:txBody>
          <a:bodyPr>
            <a:normAutofit/>
          </a:bodyPr>
          <a:lstStyle/>
          <a:p>
            <a:r>
              <a:rPr lang="en-US" dirty="0">
                <a:solidFill>
                  <a:schemeClr val="tx1"/>
                </a:solidFill>
              </a:rPr>
              <a:t>What we did to :</a:t>
            </a:r>
          </a:p>
          <a:p>
            <a:pPr lvl="1"/>
            <a:r>
              <a:rPr lang="en-US" dirty="0">
                <a:solidFill>
                  <a:schemeClr val="tx1"/>
                </a:solidFill>
              </a:rPr>
              <a:t>Gather/find data</a:t>
            </a:r>
          </a:p>
          <a:p>
            <a:pPr lvl="1"/>
            <a:r>
              <a:rPr lang="en-US" dirty="0">
                <a:solidFill>
                  <a:schemeClr val="tx1"/>
                </a:solidFill>
              </a:rPr>
              <a:t>Manipulate/wrangle data </a:t>
            </a:r>
          </a:p>
          <a:p>
            <a:pPr lvl="1"/>
            <a:r>
              <a:rPr lang="en-US" dirty="0">
                <a:solidFill>
                  <a:schemeClr val="tx1"/>
                </a:solidFill>
              </a:rPr>
              <a:t>Create new variables</a:t>
            </a:r>
          </a:p>
          <a:p>
            <a:r>
              <a:rPr lang="en-US" dirty="0">
                <a:solidFill>
                  <a:schemeClr val="tx1"/>
                </a:solidFill>
              </a:rPr>
              <a:t>Important variables and their summary statistics	</a:t>
            </a:r>
          </a:p>
          <a:p>
            <a:pPr lvl="2"/>
            <a:r>
              <a:rPr lang="en-US" dirty="0">
                <a:solidFill>
                  <a:schemeClr val="tx1"/>
                </a:solidFill>
              </a:rPr>
              <a:t>Homeless population (cumulative and percentage) – 246 COVID-19 cases </a:t>
            </a:r>
          </a:p>
          <a:p>
            <a:pPr lvl="2"/>
            <a:r>
              <a:rPr lang="en-US" dirty="0">
                <a:solidFill>
                  <a:schemeClr val="tx1"/>
                </a:solidFill>
              </a:rPr>
              <a:t>General population (cumulative and percentage)  - 6177 COVID-19 cases </a:t>
            </a:r>
          </a:p>
          <a:p>
            <a:pPr lvl="2"/>
            <a:r>
              <a:rPr lang="en-US" dirty="0">
                <a:solidFill>
                  <a:schemeClr val="tx1"/>
                </a:solidFill>
              </a:rPr>
              <a:t>Rooms occupied</a:t>
            </a:r>
          </a:p>
          <a:p>
            <a:pPr lvl="2"/>
            <a:r>
              <a:rPr lang="en-US" dirty="0">
                <a:solidFill>
                  <a:schemeClr val="tx1"/>
                </a:solidFill>
              </a:rPr>
              <a:t>County – San Francisco</a:t>
            </a:r>
          </a:p>
        </p:txBody>
      </p:sp>
    </p:spTree>
    <p:extLst>
      <p:ext uri="{BB962C8B-B14F-4D97-AF65-F5344CB8AC3E}">
        <p14:creationId xmlns:p14="http://schemas.microsoft.com/office/powerpoint/2010/main" val="1409966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F9278A3-BD88-48E9-ADA8-DFA54F8B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06979E64-410D-4CA1-A8A9-ACDE69862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08003"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7">
            <a:extLst>
              <a:ext uri="{FF2B5EF4-FFF2-40B4-BE49-F238E27FC236}">
                <a16:creationId xmlns:a16="http://schemas.microsoft.com/office/drawing/2014/main" id="{021DE2B2-9F4C-4BE0-88D6-90B781F1D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08004"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8">
            <a:extLst>
              <a:ext uri="{FF2B5EF4-FFF2-40B4-BE49-F238E27FC236}">
                <a16:creationId xmlns:a16="http://schemas.microsoft.com/office/drawing/2014/main" id="{F4CBF41C-B31A-498E-8DE8-06450A0BE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66816" y="1352302"/>
            <a:ext cx="518205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ECF3D73-D849-4D0B-8C1A-E12BF09318C1}"/>
              </a:ext>
            </a:extLst>
          </p:cNvPr>
          <p:cNvSpPr>
            <a:spLocks noGrp="1"/>
          </p:cNvSpPr>
          <p:nvPr>
            <p:ph type="title"/>
          </p:nvPr>
        </p:nvSpPr>
        <p:spPr>
          <a:xfrm>
            <a:off x="6850221" y="1833036"/>
            <a:ext cx="4330061" cy="1541083"/>
          </a:xfrm>
        </p:spPr>
        <p:txBody>
          <a:bodyPr vert="horz" lIns="91440" tIns="45720" rIns="91440" bIns="45720" rtlCol="0" anchor="ctr">
            <a:normAutofit/>
          </a:bodyPr>
          <a:lstStyle/>
          <a:p>
            <a:r>
              <a:rPr lang="en-US" sz="3600" dirty="0">
                <a:solidFill>
                  <a:srgbClr val="FFFFFF"/>
                </a:solidFill>
              </a:rPr>
              <a:t>     </a:t>
            </a:r>
            <a:r>
              <a:rPr lang="en-US" sz="4000" kern="1200" dirty="0">
                <a:solidFill>
                  <a:srgbClr val="FFFFFF"/>
                </a:solidFill>
                <a:latin typeface="+mj-lt"/>
                <a:ea typeface="+mj-ea"/>
                <a:cs typeface="+mj-cs"/>
              </a:rPr>
              <a:t>Data Sources </a:t>
            </a:r>
          </a:p>
        </p:txBody>
      </p:sp>
      <p:cxnSp>
        <p:nvCxnSpPr>
          <p:cNvPr id="30" name="Straight Connector 29">
            <a:extLst>
              <a:ext uri="{FF2B5EF4-FFF2-40B4-BE49-F238E27FC236}">
                <a16:creationId xmlns:a16="http://schemas.microsoft.com/office/drawing/2014/main" id="{AC39C20E-446B-4706-9FAB-EB5663931D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44197" y="3276929"/>
            <a:ext cx="5423419" cy="0"/>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pic>
        <p:nvPicPr>
          <p:cNvPr id="10" name="Content Placeholder 9" descr="A picture containing drawing, light&#10;&#10;Description automatically generated">
            <a:extLst>
              <a:ext uri="{FF2B5EF4-FFF2-40B4-BE49-F238E27FC236}">
                <a16:creationId xmlns:a16="http://schemas.microsoft.com/office/drawing/2014/main" id="{20506632-AA2E-475B-B626-DA694D6B7D6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21824" y="1520979"/>
            <a:ext cx="5617997" cy="1836246"/>
          </a:xfrm>
        </p:spPr>
      </p:pic>
      <p:sp>
        <p:nvSpPr>
          <p:cNvPr id="11" name="TextBox 10">
            <a:extLst>
              <a:ext uri="{FF2B5EF4-FFF2-40B4-BE49-F238E27FC236}">
                <a16:creationId xmlns:a16="http://schemas.microsoft.com/office/drawing/2014/main" id="{62E0F69F-3D07-4BB6-B097-840EB7D2FEBA}"/>
              </a:ext>
            </a:extLst>
          </p:cNvPr>
          <p:cNvSpPr txBox="1"/>
          <p:nvPr/>
        </p:nvSpPr>
        <p:spPr>
          <a:xfrm>
            <a:off x="7361499" y="3429000"/>
            <a:ext cx="3159888" cy="1754326"/>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Kaggle </a:t>
            </a:r>
          </a:p>
          <a:p>
            <a:r>
              <a:rPr lang="en-US" sz="3600" dirty="0">
                <a:latin typeface="Times New Roman" panose="02020603050405020304" pitchFamily="18" charset="0"/>
                <a:cs typeface="Times New Roman" panose="02020603050405020304" pitchFamily="18" charset="0"/>
              </a:rPr>
              <a:t>California.gov </a:t>
            </a:r>
          </a:p>
          <a:p>
            <a:r>
              <a:rPr lang="en-US" sz="3600" dirty="0">
                <a:latin typeface="Times New Roman" panose="02020603050405020304" pitchFamily="18" charset="0"/>
                <a:cs typeface="Times New Roman" panose="02020603050405020304" pitchFamily="18" charset="0"/>
              </a:rPr>
              <a:t>Census.gov </a:t>
            </a:r>
          </a:p>
        </p:txBody>
      </p:sp>
      <p:pic>
        <p:nvPicPr>
          <p:cNvPr id="6" name="Picture 5">
            <a:extLst>
              <a:ext uri="{FF2B5EF4-FFF2-40B4-BE49-F238E27FC236}">
                <a16:creationId xmlns:a16="http://schemas.microsoft.com/office/drawing/2014/main" id="{C410F727-3291-498E-AA08-455FB40BFD65}"/>
              </a:ext>
            </a:extLst>
          </p:cNvPr>
          <p:cNvPicPr>
            <a:picLocks noChangeAspect="1"/>
          </p:cNvPicPr>
          <p:nvPr/>
        </p:nvPicPr>
        <p:blipFill>
          <a:blip r:embed="rId3"/>
          <a:stretch>
            <a:fillRect/>
          </a:stretch>
        </p:blipFill>
        <p:spPr>
          <a:xfrm>
            <a:off x="643128" y="3807632"/>
            <a:ext cx="5801985" cy="2040762"/>
          </a:xfrm>
          <a:prstGeom prst="rect">
            <a:avLst/>
          </a:prstGeom>
        </p:spPr>
      </p:pic>
      <p:sp>
        <p:nvSpPr>
          <p:cNvPr id="13" name="Content Placeholder 12">
            <a:extLst>
              <a:ext uri="{FF2B5EF4-FFF2-40B4-BE49-F238E27FC236}">
                <a16:creationId xmlns:a16="http://schemas.microsoft.com/office/drawing/2014/main" id="{E55756C2-697A-4C97-ABFB-D7F97DFA4A3D}"/>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1107092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B630B-CA6F-4F55-8D79-7D9AE90D999F}"/>
              </a:ext>
            </a:extLst>
          </p:cNvPr>
          <p:cNvSpPr>
            <a:spLocks noGrp="1"/>
          </p:cNvSpPr>
          <p:nvPr>
            <p:ph type="title"/>
          </p:nvPr>
        </p:nvSpPr>
        <p:spPr/>
        <p:txBody>
          <a:bodyPr/>
          <a:lstStyle/>
          <a:p>
            <a:pPr algn="ctr"/>
            <a:r>
              <a:rPr lang="en-US" dirty="0"/>
              <a:t>Software used</a:t>
            </a:r>
          </a:p>
        </p:txBody>
      </p:sp>
      <p:pic>
        <p:nvPicPr>
          <p:cNvPr id="13" name="Picture 12" descr="A picture containing drawing&#10;&#10;Description automatically generated">
            <a:extLst>
              <a:ext uri="{FF2B5EF4-FFF2-40B4-BE49-F238E27FC236}">
                <a16:creationId xmlns:a16="http://schemas.microsoft.com/office/drawing/2014/main" id="{BA5FBA42-1695-4914-B71B-586E946FB6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2477" y="2182062"/>
            <a:ext cx="4716044" cy="1584201"/>
          </a:xfrm>
          <a:prstGeom prst="rect">
            <a:avLst/>
          </a:prstGeom>
        </p:spPr>
      </p:pic>
      <p:pic>
        <p:nvPicPr>
          <p:cNvPr id="21" name="Content Placeholder 20" descr="A close up of a logo&#10;&#10;Description automatically generated">
            <a:extLst>
              <a:ext uri="{FF2B5EF4-FFF2-40B4-BE49-F238E27FC236}">
                <a16:creationId xmlns:a16="http://schemas.microsoft.com/office/drawing/2014/main" id="{7F56A607-6FC1-4F48-8FC0-F5D31260CE4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61016" y="1588995"/>
            <a:ext cx="3698987" cy="1933019"/>
          </a:xfrm>
        </p:spPr>
      </p:pic>
      <p:pic>
        <p:nvPicPr>
          <p:cNvPr id="23" name="Picture 22" descr="A drawing of a face&#10;&#10;Description automatically generated">
            <a:extLst>
              <a:ext uri="{FF2B5EF4-FFF2-40B4-BE49-F238E27FC236}">
                <a16:creationId xmlns:a16="http://schemas.microsoft.com/office/drawing/2014/main" id="{CE54595C-283F-4FC4-BCF7-366C973A88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0028" y="4009453"/>
            <a:ext cx="3609975" cy="1266825"/>
          </a:xfrm>
          <a:prstGeom prst="rect">
            <a:avLst/>
          </a:prstGeom>
        </p:spPr>
      </p:pic>
      <p:pic>
        <p:nvPicPr>
          <p:cNvPr id="25" name="Picture 24" descr="A close up of a sign&#10;&#10;Description automatically generated">
            <a:extLst>
              <a:ext uri="{FF2B5EF4-FFF2-40B4-BE49-F238E27FC236}">
                <a16:creationId xmlns:a16="http://schemas.microsoft.com/office/drawing/2014/main" id="{6D93F4ED-BFEB-4110-943D-2E7B502D0A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8264" y="4182427"/>
            <a:ext cx="3228975" cy="1419225"/>
          </a:xfrm>
          <a:prstGeom prst="rect">
            <a:avLst/>
          </a:prstGeom>
        </p:spPr>
      </p:pic>
    </p:spTree>
    <p:extLst>
      <p:ext uri="{BB962C8B-B14F-4D97-AF65-F5344CB8AC3E}">
        <p14:creationId xmlns:p14="http://schemas.microsoft.com/office/powerpoint/2010/main" val="371574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D08EE-AAB8-49E7-B2E3-8055A958E767}"/>
              </a:ext>
            </a:extLst>
          </p:cNvPr>
          <p:cNvSpPr>
            <a:spLocks noGrp="1"/>
          </p:cNvSpPr>
          <p:nvPr>
            <p:ph type="title"/>
          </p:nvPr>
        </p:nvSpPr>
        <p:spPr>
          <a:xfrm>
            <a:off x="1" y="642552"/>
            <a:ext cx="11846010" cy="4860324"/>
          </a:xfrm>
        </p:spPr>
        <p:txBody>
          <a:bodyPr>
            <a:normAutofit/>
          </a:bodyPr>
          <a:lstStyle/>
          <a:p>
            <a:pPr algn="ctr"/>
            <a:r>
              <a:rPr lang="en-US" sz="8000" dirty="0"/>
              <a:t>Results </a:t>
            </a:r>
          </a:p>
        </p:txBody>
      </p:sp>
      <p:sp>
        <p:nvSpPr>
          <p:cNvPr id="3" name="Content Placeholder 2">
            <a:extLst>
              <a:ext uri="{FF2B5EF4-FFF2-40B4-BE49-F238E27FC236}">
                <a16:creationId xmlns:a16="http://schemas.microsoft.com/office/drawing/2014/main" id="{A40E466E-DF68-40BF-8528-8EC5815DD9E6}"/>
              </a:ext>
            </a:extLst>
          </p:cNvPr>
          <p:cNvSpPr>
            <a:spLocks noGrp="1"/>
          </p:cNvSpPr>
          <p:nvPr>
            <p:ph idx="1"/>
          </p:nvPr>
        </p:nvSpPr>
        <p:spPr>
          <a:xfrm>
            <a:off x="716692" y="5173360"/>
            <a:ext cx="10299179" cy="922639"/>
          </a:xfrm>
        </p:spPr>
        <p:txBody>
          <a:bodyPr/>
          <a:lstStyle/>
          <a:p>
            <a:endParaRPr lang="en-US" dirty="0">
              <a:solidFill>
                <a:schemeClr val="tx1"/>
              </a:solidFill>
            </a:endParaRPr>
          </a:p>
        </p:txBody>
      </p:sp>
    </p:spTree>
    <p:extLst>
      <p:ext uri="{BB962C8B-B14F-4D97-AF65-F5344CB8AC3E}">
        <p14:creationId xmlns:p14="http://schemas.microsoft.com/office/powerpoint/2010/main" val="3204704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B0C92-8C33-47A9-94A2-801A38F6B3E0}"/>
              </a:ext>
            </a:extLst>
          </p:cNvPr>
          <p:cNvSpPr>
            <a:spLocks noGrp="1"/>
          </p:cNvSpPr>
          <p:nvPr>
            <p:ph type="title"/>
          </p:nvPr>
        </p:nvSpPr>
        <p:spPr>
          <a:xfrm>
            <a:off x="575553" y="710457"/>
            <a:ext cx="5105400" cy="2023015"/>
          </a:xfrm>
        </p:spPr>
        <p:txBody>
          <a:bodyPr>
            <a:normAutofit fontScale="90000"/>
          </a:bodyPr>
          <a:lstStyle/>
          <a:p>
            <a:r>
              <a:rPr lang="en-US" dirty="0"/>
              <a:t>QN1: Are the homeless cases equal to the general public cases.</a:t>
            </a:r>
          </a:p>
        </p:txBody>
      </p:sp>
      <p:sp>
        <p:nvSpPr>
          <p:cNvPr id="3" name="Content Placeholder 2">
            <a:extLst>
              <a:ext uri="{FF2B5EF4-FFF2-40B4-BE49-F238E27FC236}">
                <a16:creationId xmlns:a16="http://schemas.microsoft.com/office/drawing/2014/main" id="{9875D5FB-597C-43A6-B437-0B3C198EC566}"/>
              </a:ext>
            </a:extLst>
          </p:cNvPr>
          <p:cNvSpPr>
            <a:spLocks noGrp="1"/>
          </p:cNvSpPr>
          <p:nvPr>
            <p:ph idx="1"/>
          </p:nvPr>
        </p:nvSpPr>
        <p:spPr>
          <a:xfrm>
            <a:off x="711740" y="2941806"/>
            <a:ext cx="4161817" cy="1425913"/>
          </a:xfrm>
        </p:spPr>
        <p:txBody>
          <a:bodyPr>
            <a:normAutofit fontScale="92500" lnSpcReduction="10000"/>
          </a:bodyPr>
          <a:lstStyle/>
          <a:p>
            <a:r>
              <a:rPr lang="en-US" dirty="0">
                <a:solidFill>
                  <a:schemeClr val="tx1"/>
                </a:solidFill>
              </a:rPr>
              <a:t>The homeless cases are not equal to the general public cases. In fact that the homeless cases are only 3.8% of the positive COVID19 cases observed in San Francisco. </a:t>
            </a:r>
          </a:p>
        </p:txBody>
      </p:sp>
      <p:pic>
        <p:nvPicPr>
          <p:cNvPr id="7" name="Picture 6" descr="A picture containing drawing&#10;&#10;Description automatically generated">
            <a:extLst>
              <a:ext uri="{FF2B5EF4-FFF2-40B4-BE49-F238E27FC236}">
                <a16:creationId xmlns:a16="http://schemas.microsoft.com/office/drawing/2014/main" id="{C04874EE-3CF1-47B2-9132-4CCAC5F55D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971" y="608597"/>
            <a:ext cx="4697649" cy="5640806"/>
          </a:xfrm>
          <a:prstGeom prst="rect">
            <a:avLst/>
          </a:prstGeom>
        </p:spPr>
      </p:pic>
    </p:spTree>
    <p:extLst>
      <p:ext uri="{BB962C8B-B14F-4D97-AF65-F5344CB8AC3E}">
        <p14:creationId xmlns:p14="http://schemas.microsoft.com/office/powerpoint/2010/main" val="2766681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D335E-FA1B-4222-A09A-B3A71C8E39B8}"/>
              </a:ext>
            </a:extLst>
          </p:cNvPr>
          <p:cNvSpPr>
            <a:spLocks noGrp="1"/>
          </p:cNvSpPr>
          <p:nvPr>
            <p:ph type="title"/>
          </p:nvPr>
        </p:nvSpPr>
        <p:spPr>
          <a:xfrm>
            <a:off x="639660" y="544263"/>
            <a:ext cx="9875520" cy="1356360"/>
          </a:xfrm>
        </p:spPr>
        <p:txBody>
          <a:bodyPr/>
          <a:lstStyle/>
          <a:p>
            <a:r>
              <a:rPr lang="en-US" dirty="0"/>
              <a:t>Not affected the same?!</a:t>
            </a:r>
          </a:p>
        </p:txBody>
      </p:sp>
      <p:pic>
        <p:nvPicPr>
          <p:cNvPr id="4" name="Content Placeholder 3">
            <a:extLst>
              <a:ext uri="{FF2B5EF4-FFF2-40B4-BE49-F238E27FC236}">
                <a16:creationId xmlns:a16="http://schemas.microsoft.com/office/drawing/2014/main" id="{1F5BAD6A-D879-44FA-960F-4374F56B7CA0}"/>
              </a:ext>
            </a:extLst>
          </p:cNvPr>
          <p:cNvPicPr>
            <a:picLocks noGrp="1" noChangeAspect="1"/>
          </p:cNvPicPr>
          <p:nvPr>
            <p:ph idx="1"/>
          </p:nvPr>
        </p:nvPicPr>
        <p:blipFill>
          <a:blip r:embed="rId2"/>
          <a:stretch>
            <a:fillRect/>
          </a:stretch>
        </p:blipFill>
        <p:spPr>
          <a:xfrm>
            <a:off x="6469728" y="1024647"/>
            <a:ext cx="5322776" cy="4808706"/>
          </a:xfrm>
          <a:prstGeom prst="rect">
            <a:avLst/>
          </a:prstGeom>
        </p:spPr>
      </p:pic>
      <p:sp>
        <p:nvSpPr>
          <p:cNvPr id="8" name="TextBox 7">
            <a:extLst>
              <a:ext uri="{FF2B5EF4-FFF2-40B4-BE49-F238E27FC236}">
                <a16:creationId xmlns:a16="http://schemas.microsoft.com/office/drawing/2014/main" id="{387A22C6-00CA-41DA-9BA8-62E70E7145DE}"/>
              </a:ext>
            </a:extLst>
          </p:cNvPr>
          <p:cNvSpPr txBox="1"/>
          <p:nvPr/>
        </p:nvSpPr>
        <p:spPr>
          <a:xfrm>
            <a:off x="639660" y="1951672"/>
            <a:ext cx="5014520" cy="1384995"/>
          </a:xfrm>
          <a:prstGeom prst="rect">
            <a:avLst/>
          </a:prstGeom>
          <a:noFill/>
        </p:spPr>
        <p:txBody>
          <a:bodyPr wrap="square">
            <a:spAutoFit/>
          </a:bodyPr>
          <a:lstStyle/>
          <a:p>
            <a:r>
              <a:rPr lang="en-US" sz="2800" dirty="0"/>
              <a:t>How hard then did the homeless population get affect by </a:t>
            </a:r>
          </a:p>
          <a:p>
            <a:r>
              <a:rPr lang="en-US" sz="2800" dirty="0"/>
              <a:t>the covid-19 pandemic ?</a:t>
            </a:r>
          </a:p>
        </p:txBody>
      </p:sp>
    </p:spTree>
    <p:extLst>
      <p:ext uri="{BB962C8B-B14F-4D97-AF65-F5344CB8AC3E}">
        <p14:creationId xmlns:p14="http://schemas.microsoft.com/office/powerpoint/2010/main" val="2965014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B0C92-8C33-47A9-94A2-801A38F6B3E0}"/>
              </a:ext>
            </a:extLst>
          </p:cNvPr>
          <p:cNvSpPr>
            <a:spLocks noGrp="1"/>
          </p:cNvSpPr>
          <p:nvPr>
            <p:ph type="title"/>
          </p:nvPr>
        </p:nvSpPr>
        <p:spPr>
          <a:xfrm>
            <a:off x="838200" y="612843"/>
            <a:ext cx="10515600" cy="1711289"/>
          </a:xfrm>
        </p:spPr>
        <p:txBody>
          <a:bodyPr>
            <a:normAutofit fontScale="90000"/>
          </a:bodyPr>
          <a:lstStyle/>
          <a:p>
            <a:r>
              <a:rPr lang="en-US" dirty="0"/>
              <a:t>QN2: </a:t>
            </a:r>
            <a:r>
              <a:rPr lang="en-US" b="1" i="0" dirty="0">
                <a:solidFill>
                  <a:srgbClr val="000000"/>
                </a:solidFill>
                <a:effectLst/>
                <a:latin typeface="Helvetica Neue"/>
              </a:rPr>
              <a:t> </a:t>
            </a:r>
            <a:r>
              <a:rPr lang="en-US" dirty="0">
                <a:solidFill>
                  <a:schemeClr val="accent6">
                    <a:lumMod val="75000"/>
                  </a:schemeClr>
                </a:solidFill>
              </a:rPr>
              <a:t>How hard then did the homeless population get affect by </a:t>
            </a:r>
            <a:br>
              <a:rPr lang="en-US" dirty="0">
                <a:solidFill>
                  <a:schemeClr val="accent6">
                    <a:lumMod val="75000"/>
                  </a:schemeClr>
                </a:solidFill>
              </a:rPr>
            </a:br>
            <a:r>
              <a:rPr lang="en-US" dirty="0">
                <a:solidFill>
                  <a:schemeClr val="accent6">
                    <a:lumMod val="75000"/>
                  </a:schemeClr>
                </a:solidFill>
              </a:rPr>
              <a:t>the covid-19 pandemic ?</a:t>
            </a:r>
          </a:p>
        </p:txBody>
      </p:sp>
      <p:sp>
        <p:nvSpPr>
          <p:cNvPr id="3" name="Content Placeholder 2">
            <a:extLst>
              <a:ext uri="{FF2B5EF4-FFF2-40B4-BE49-F238E27FC236}">
                <a16:creationId xmlns:a16="http://schemas.microsoft.com/office/drawing/2014/main" id="{9875D5FB-597C-43A6-B437-0B3C198EC566}"/>
              </a:ext>
            </a:extLst>
          </p:cNvPr>
          <p:cNvSpPr>
            <a:spLocks noGrp="1"/>
          </p:cNvSpPr>
          <p:nvPr>
            <p:ph idx="1"/>
          </p:nvPr>
        </p:nvSpPr>
        <p:spPr>
          <a:xfrm>
            <a:off x="871151" y="2357959"/>
            <a:ext cx="10515600" cy="3776663"/>
          </a:xfrm>
        </p:spPr>
        <p:txBody>
          <a:bodyPr>
            <a:normAutofit/>
          </a:bodyPr>
          <a:lstStyle/>
          <a:p>
            <a:r>
              <a:rPr lang="en-US" i="0" dirty="0">
                <a:solidFill>
                  <a:schemeClr val="tx1"/>
                </a:solidFill>
                <a:effectLst/>
              </a:rPr>
              <a:t>Online sources have stated that the homeless population was hit </a:t>
            </a:r>
            <a:r>
              <a:rPr lang="en-US" sz="2400" i="0" dirty="0">
                <a:solidFill>
                  <a:srgbClr val="FF0000"/>
                </a:solidFill>
                <a:effectLst/>
                <a:latin typeface="Calibri" panose="020F0502020204030204" pitchFamily="34" charset="0"/>
                <a:cs typeface="Calibri" panose="020F0502020204030204" pitchFamily="34" charset="0"/>
              </a:rPr>
              <a:t>80% </a:t>
            </a:r>
            <a:r>
              <a:rPr lang="en-US" i="0" dirty="0">
                <a:solidFill>
                  <a:schemeClr val="tx1"/>
                </a:solidFill>
                <a:effectLst/>
              </a:rPr>
              <a:t>harder compared to the general public in the last few months?</a:t>
            </a:r>
          </a:p>
          <a:p>
            <a:r>
              <a:rPr lang="en-US" dirty="0">
                <a:solidFill>
                  <a:schemeClr val="tx1"/>
                </a:solidFill>
              </a:rPr>
              <a:t>Is this true?</a:t>
            </a:r>
            <a:endParaRPr lang="en-US" i="0" dirty="0">
              <a:solidFill>
                <a:schemeClr val="tx1"/>
              </a:solidFill>
              <a:effectLst/>
            </a:endParaRPr>
          </a:p>
          <a:p>
            <a:endParaRPr lang="en-US" i="0" dirty="0">
              <a:solidFill>
                <a:schemeClr val="tx1"/>
              </a:solidFill>
              <a:effectLst/>
            </a:endParaRPr>
          </a:p>
          <a:p>
            <a:endParaRPr lang="en-US" dirty="0">
              <a:solidFill>
                <a:schemeClr val="tx1"/>
              </a:solidFill>
            </a:endParaRPr>
          </a:p>
          <a:p>
            <a:pPr marL="0" indent="0">
              <a:buNone/>
            </a:pPr>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6" name="Picture 5">
            <a:extLst>
              <a:ext uri="{FF2B5EF4-FFF2-40B4-BE49-F238E27FC236}">
                <a16:creationId xmlns:a16="http://schemas.microsoft.com/office/drawing/2014/main" id="{B790A1A5-223D-4569-B34E-F8532A38119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21" b="97093" l="7870" r="95833">
                        <a14:foregroundMark x1="28241" y1="8721" x2="18056" y2="8721"/>
                        <a14:foregroundMark x1="8796" y1="20349" x2="10648" y2="45349"/>
                        <a14:foregroundMark x1="10648" y1="45349" x2="8796" y2="19767"/>
                        <a14:foregroundMark x1="8796" y1="19767" x2="9722" y2="18605"/>
                        <a14:foregroundMark x1="21296" y1="88953" x2="24074" y2="97674"/>
                        <a14:foregroundMark x1="70370" y1="18023" x2="57407" y2="40698"/>
                        <a14:foregroundMark x1="57407" y1="40698" x2="82407" y2="41279"/>
                        <a14:foregroundMark x1="82407" y1="41279" x2="83333" y2="15698"/>
                        <a14:foregroundMark x1="83333" y1="15698" x2="57870" y2="26744"/>
                        <a14:foregroundMark x1="57870" y1="26744" x2="84121" y2="35685"/>
                        <a14:foregroundMark x1="84134" y1="35357" x2="64815" y2="22674"/>
                        <a14:foregroundMark x1="64815" y1="22674" x2="58796" y2="47674"/>
                        <a14:foregroundMark x1="58796" y1="47674" x2="81944" y2="56395"/>
                        <a14:foregroundMark x1="81944" y1="56395" x2="90335" y2="44103"/>
                        <a14:foregroundMark x1="84710" y1="20889" x2="66667" y2="13953"/>
                        <a14:foregroundMark x1="66667" y1="13953" x2="64352" y2="15698"/>
                        <a14:foregroundMark x1="82870" y1="23837" x2="82870" y2="23837"/>
                        <a14:foregroundMark x1="86246" y1="20532" x2="68981" y2="11047"/>
                        <a14:foregroundMark x1="68981" y1="11047" x2="53704" y2="33721"/>
                        <a14:foregroundMark x1="53704" y1="33721" x2="53704" y2="34884"/>
                        <a14:foregroundMark x1="87872" y1="20634" x2="74074" y2="8721"/>
                        <a14:foregroundMark x1="72222" y1="55233" x2="72222" y2="55233"/>
                        <a14:foregroundMark x1="69444" y1="54070" x2="69907" y2="59302"/>
                        <a14:foregroundMark x1="71759" y1="86628" x2="75000" y2="96512"/>
                        <a14:foregroundMark x1="72222" y1="86047" x2="72222" y2="86047"/>
                        <a14:foregroundMark x1="31019" y1="17442" x2="23148" y2="52326"/>
                        <a14:foregroundMark x1="27778" y1="18023" x2="36574" y2="45349"/>
                        <a14:foregroundMark x1="36574" y1="45349" x2="28241" y2="56395"/>
                        <a14:foregroundMark x1="26852" y1="58140" x2="25926" y2="80233"/>
                        <a14:foregroundMark x1="23611" y1="55814" x2="20833" y2="81395"/>
                        <a14:foregroundMark x1="27778" y1="55814" x2="27778" y2="55814"/>
                        <a14:foregroundMark x1="23611" y1="83721" x2="23611" y2="83721"/>
                        <a14:foregroundMark x1="19444" y1="33140" x2="21759" y2="40698"/>
                        <a14:foregroundMark x1="91667" y1="26163" x2="92593" y2="41860"/>
                        <a14:foregroundMark x1="91667" y1="23256" x2="92130" y2="35465"/>
                        <a14:backgroundMark x1="91757" y1="41938" x2="91667" y2="44186"/>
                        <a14:backgroundMark x1="92593" y1="20930" x2="92502" y2="23206"/>
                      </a14:backgroundRemoval>
                    </a14:imgEffect>
                  </a14:imgLayer>
                </a14:imgProps>
              </a:ext>
            </a:extLst>
          </a:blip>
          <a:stretch>
            <a:fillRect/>
          </a:stretch>
        </p:blipFill>
        <p:spPr>
          <a:xfrm>
            <a:off x="8612452" y="3810833"/>
            <a:ext cx="2057400" cy="1888332"/>
          </a:xfrm>
          <a:prstGeom prst="rect">
            <a:avLst/>
          </a:prstGeom>
        </p:spPr>
      </p:pic>
      <p:pic>
        <p:nvPicPr>
          <p:cNvPr id="8" name="Picture 7">
            <a:extLst>
              <a:ext uri="{FF2B5EF4-FFF2-40B4-BE49-F238E27FC236}">
                <a16:creationId xmlns:a16="http://schemas.microsoft.com/office/drawing/2014/main" id="{D5553084-B61B-4A17-BB86-94ACC60867F2}"/>
              </a:ext>
            </a:extLst>
          </p:cNvPr>
          <p:cNvPicPr>
            <a:picLocks noChangeAspect="1"/>
          </p:cNvPicPr>
          <p:nvPr/>
        </p:nvPicPr>
        <p:blipFill>
          <a:blip r:embed="rId4"/>
          <a:stretch>
            <a:fillRect/>
          </a:stretch>
        </p:blipFill>
        <p:spPr>
          <a:xfrm>
            <a:off x="6071286" y="3999350"/>
            <a:ext cx="1408345" cy="1435129"/>
          </a:xfrm>
          <a:prstGeom prst="rect">
            <a:avLst/>
          </a:prstGeom>
        </p:spPr>
      </p:pic>
      <p:pic>
        <p:nvPicPr>
          <p:cNvPr id="7" name="Picture 6" descr="A close up of a sign&#10;&#10;Description automatically generated">
            <a:extLst>
              <a:ext uri="{FF2B5EF4-FFF2-40B4-BE49-F238E27FC236}">
                <a16:creationId xmlns:a16="http://schemas.microsoft.com/office/drawing/2014/main" id="{786A847E-FCCF-4E89-A232-9EDF74BDDA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74649" y="3622715"/>
            <a:ext cx="2209800" cy="2076450"/>
          </a:xfrm>
          <a:prstGeom prst="rect">
            <a:avLst/>
          </a:prstGeom>
        </p:spPr>
      </p:pic>
    </p:spTree>
    <p:extLst>
      <p:ext uri="{BB962C8B-B14F-4D97-AF65-F5344CB8AC3E}">
        <p14:creationId xmlns:p14="http://schemas.microsoft.com/office/powerpoint/2010/main" val="1512967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B0C92-8C33-47A9-94A2-801A38F6B3E0}"/>
              </a:ext>
            </a:extLst>
          </p:cNvPr>
          <p:cNvSpPr>
            <a:spLocks noGrp="1"/>
          </p:cNvSpPr>
          <p:nvPr>
            <p:ph type="title"/>
          </p:nvPr>
        </p:nvSpPr>
        <p:spPr>
          <a:xfrm>
            <a:off x="838200" y="365125"/>
            <a:ext cx="10515600" cy="2035174"/>
          </a:xfrm>
        </p:spPr>
        <p:txBody>
          <a:bodyPr>
            <a:normAutofit/>
          </a:bodyPr>
          <a:lstStyle/>
          <a:p>
            <a:r>
              <a:rPr lang="en-US" dirty="0"/>
              <a:t>QN2: </a:t>
            </a:r>
            <a:r>
              <a:rPr lang="en-US" b="1" i="0" dirty="0">
                <a:solidFill>
                  <a:srgbClr val="000000"/>
                </a:solidFill>
                <a:effectLst/>
                <a:latin typeface="Helvetica Neue"/>
              </a:rPr>
              <a:t> </a:t>
            </a:r>
            <a:r>
              <a:rPr lang="en-US" i="0" dirty="0">
                <a:solidFill>
                  <a:schemeClr val="accent6">
                    <a:lumMod val="75000"/>
                  </a:schemeClr>
                </a:solidFill>
                <a:effectLst/>
              </a:rPr>
              <a:t>Online source has stated that the homeless population was hit 80% harder compared to the general public?</a:t>
            </a:r>
            <a:endParaRPr lang="en-US" dirty="0">
              <a:solidFill>
                <a:schemeClr val="accent6">
                  <a:lumMod val="75000"/>
                </a:schemeClr>
              </a:solidFill>
            </a:endParaRPr>
          </a:p>
        </p:txBody>
      </p:sp>
      <p:sp>
        <p:nvSpPr>
          <p:cNvPr id="3" name="Content Placeholder 2">
            <a:extLst>
              <a:ext uri="{FF2B5EF4-FFF2-40B4-BE49-F238E27FC236}">
                <a16:creationId xmlns:a16="http://schemas.microsoft.com/office/drawing/2014/main" id="{9875D5FB-597C-43A6-B437-0B3C198EC566}"/>
              </a:ext>
            </a:extLst>
          </p:cNvPr>
          <p:cNvSpPr>
            <a:spLocks noGrp="1"/>
          </p:cNvSpPr>
          <p:nvPr>
            <p:ph idx="1"/>
          </p:nvPr>
        </p:nvSpPr>
        <p:spPr>
          <a:xfrm>
            <a:off x="1005980" y="2400299"/>
            <a:ext cx="10515600" cy="1467026"/>
          </a:xfrm>
        </p:spPr>
        <p:txBody>
          <a:bodyPr>
            <a:normAutofit fontScale="55000" lnSpcReduction="20000"/>
          </a:bodyPr>
          <a:lstStyle/>
          <a:p>
            <a:pPr marL="45720" indent="0">
              <a:buNone/>
            </a:pPr>
            <a:endParaRPr lang="en-US" sz="7200" dirty="0">
              <a:solidFill>
                <a:schemeClr val="tx1"/>
              </a:solidFill>
            </a:endParaRPr>
          </a:p>
          <a:p>
            <a:r>
              <a:rPr lang="en-US" sz="3300" dirty="0">
                <a:solidFill>
                  <a:schemeClr val="tx1"/>
                </a:solidFill>
              </a:rPr>
              <a:t>We ran Two Proportion z-test analysis.</a:t>
            </a:r>
          </a:p>
          <a:p>
            <a:pPr lvl="1"/>
            <a:r>
              <a:rPr lang="en-US" sz="3300" dirty="0">
                <a:solidFill>
                  <a:schemeClr val="tx1"/>
                </a:solidFill>
              </a:rPr>
              <a:t>Two Proportion z-test determines the proportions of the cases in each population so we can compare the difference in percentage in the total population.</a:t>
            </a:r>
          </a:p>
          <a:p>
            <a:pPr marL="457200" lvl="1" indent="0">
              <a:buNone/>
            </a:pPr>
            <a:endParaRPr lang="en-US" dirty="0">
              <a:solidFill>
                <a:schemeClr val="tx1"/>
              </a:solidFill>
            </a:endParaRPr>
          </a:p>
          <a:p>
            <a:pPr marL="457200" lvl="1" indent="0">
              <a:buNone/>
            </a:pPr>
            <a:endParaRPr lang="en-US" dirty="0">
              <a:solidFill>
                <a:schemeClr val="tx1"/>
              </a:solidFill>
            </a:endParaRPr>
          </a:p>
          <a:p>
            <a:pPr marL="457200" lvl="1" indent="0">
              <a:buNone/>
            </a:pPr>
            <a:endParaRPr lang="en-US" dirty="0">
              <a:solidFill>
                <a:schemeClr val="tx1"/>
              </a:solidFill>
            </a:endParaRPr>
          </a:p>
          <a:p>
            <a:pPr marL="457200" lvl="1" indent="0">
              <a:buNone/>
            </a:pPr>
            <a:endParaRPr lang="en-US" dirty="0">
              <a:solidFill>
                <a:schemeClr val="tx1"/>
              </a:solidFill>
            </a:endParaRPr>
          </a:p>
          <a:p>
            <a:pPr marL="457200" lvl="1" indent="0">
              <a:buNone/>
            </a:pPr>
            <a:endParaRPr lang="en-US" dirty="0">
              <a:solidFill>
                <a:schemeClr val="tx1"/>
              </a:solidFill>
            </a:endParaRPr>
          </a:p>
        </p:txBody>
      </p:sp>
      <p:sp>
        <p:nvSpPr>
          <p:cNvPr id="4" name="Content Placeholder 2">
            <a:extLst>
              <a:ext uri="{FF2B5EF4-FFF2-40B4-BE49-F238E27FC236}">
                <a16:creationId xmlns:a16="http://schemas.microsoft.com/office/drawing/2014/main" id="{25B5D238-FFBF-4659-BD17-C7AD1DB981FA}"/>
              </a:ext>
            </a:extLst>
          </p:cNvPr>
          <p:cNvSpPr txBox="1">
            <a:spLocks/>
          </p:cNvSpPr>
          <p:nvPr/>
        </p:nvSpPr>
        <p:spPr>
          <a:xfrm>
            <a:off x="670420" y="3859983"/>
            <a:ext cx="10515600" cy="203517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lvl="1"/>
            <a:r>
              <a:rPr lang="en-US" dirty="0">
                <a:solidFill>
                  <a:schemeClr val="tx1"/>
                </a:solidFill>
              </a:rPr>
              <a:t>We have discovered that 2.51% of the homeless population were impacted. And 0.71% of the general public population were impacted. </a:t>
            </a:r>
          </a:p>
          <a:p>
            <a:pPr marL="457200" lvl="1" indent="0">
              <a:buFont typeface="Wingdings 3" panose="05040102010807070707" pitchFamily="18" charset="2"/>
              <a:buNone/>
            </a:pPr>
            <a:endParaRPr lang="en-US" dirty="0">
              <a:solidFill>
                <a:schemeClr val="tx1"/>
              </a:solidFill>
            </a:endParaRPr>
          </a:p>
          <a:p>
            <a:pPr marL="457200" lvl="1" indent="0">
              <a:buFont typeface="Wingdings 3" panose="05040102010807070707" pitchFamily="18" charset="2"/>
              <a:buNone/>
            </a:pPr>
            <a:endParaRPr lang="en-US" dirty="0"/>
          </a:p>
        </p:txBody>
      </p:sp>
    </p:spTree>
    <p:extLst>
      <p:ext uri="{BB962C8B-B14F-4D97-AF65-F5344CB8AC3E}">
        <p14:creationId xmlns:p14="http://schemas.microsoft.com/office/powerpoint/2010/main" val="125105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B0C92-8C33-47A9-94A2-801A38F6B3E0}"/>
              </a:ext>
            </a:extLst>
          </p:cNvPr>
          <p:cNvSpPr>
            <a:spLocks noGrp="1"/>
          </p:cNvSpPr>
          <p:nvPr>
            <p:ph type="title"/>
          </p:nvPr>
        </p:nvSpPr>
        <p:spPr>
          <a:xfrm>
            <a:off x="838200" y="365125"/>
            <a:ext cx="10515600" cy="2035174"/>
          </a:xfrm>
        </p:spPr>
        <p:txBody>
          <a:bodyPr>
            <a:normAutofit/>
          </a:bodyPr>
          <a:lstStyle/>
          <a:p>
            <a:r>
              <a:rPr lang="en-US" dirty="0"/>
              <a:t>QN2: </a:t>
            </a:r>
            <a:r>
              <a:rPr lang="en-US" b="1" i="0" dirty="0">
                <a:solidFill>
                  <a:srgbClr val="000000"/>
                </a:solidFill>
                <a:effectLst/>
                <a:latin typeface="Helvetica Neue"/>
              </a:rPr>
              <a:t> </a:t>
            </a:r>
            <a:r>
              <a:rPr lang="en-US" i="0" dirty="0">
                <a:solidFill>
                  <a:schemeClr val="accent6">
                    <a:lumMod val="75000"/>
                  </a:schemeClr>
                </a:solidFill>
                <a:effectLst/>
              </a:rPr>
              <a:t>Online source has stated that the homeless population was hit 80% harder compared to the general public?</a:t>
            </a:r>
            <a:endParaRPr lang="en-US" dirty="0">
              <a:solidFill>
                <a:schemeClr val="accent6">
                  <a:lumMod val="75000"/>
                </a:schemeClr>
              </a:solidFill>
            </a:endParaRPr>
          </a:p>
        </p:txBody>
      </p:sp>
      <p:sp>
        <p:nvSpPr>
          <p:cNvPr id="3" name="Content Placeholder 2">
            <a:extLst>
              <a:ext uri="{FF2B5EF4-FFF2-40B4-BE49-F238E27FC236}">
                <a16:creationId xmlns:a16="http://schemas.microsoft.com/office/drawing/2014/main" id="{9875D5FB-597C-43A6-B437-0B3C198EC566}"/>
              </a:ext>
            </a:extLst>
          </p:cNvPr>
          <p:cNvSpPr>
            <a:spLocks noGrp="1"/>
          </p:cNvSpPr>
          <p:nvPr>
            <p:ph idx="1"/>
          </p:nvPr>
        </p:nvSpPr>
        <p:spPr>
          <a:xfrm>
            <a:off x="329514" y="2594919"/>
            <a:ext cx="11450594" cy="3747158"/>
          </a:xfrm>
        </p:spPr>
        <p:txBody>
          <a:bodyPr>
            <a:normAutofit/>
          </a:bodyPr>
          <a:lstStyle/>
          <a:p>
            <a:pPr lvl="1"/>
            <a:r>
              <a:rPr lang="en-US" dirty="0">
                <a:solidFill>
                  <a:schemeClr val="tx1"/>
                </a:solidFill>
              </a:rPr>
              <a:t>Using the </a:t>
            </a:r>
            <a:r>
              <a:rPr lang="en-US" i="0" dirty="0">
                <a:solidFill>
                  <a:srgbClr val="000000"/>
                </a:solidFill>
                <a:effectLst/>
              </a:rPr>
              <a:t>Percentage Difference Calculator </a:t>
            </a:r>
            <a:r>
              <a:rPr lang="en-US" dirty="0">
                <a:solidFill>
                  <a:schemeClr val="tx1"/>
                </a:solidFill>
              </a:rPr>
              <a:t>we concluded that the Homeless population was hit </a:t>
            </a:r>
            <a:r>
              <a:rPr lang="en-US" sz="3600" dirty="0">
                <a:solidFill>
                  <a:srgbClr val="C00000"/>
                </a:solidFill>
              </a:rPr>
              <a:t>112%</a:t>
            </a:r>
            <a:r>
              <a:rPr lang="en-US" sz="3600" dirty="0">
                <a:solidFill>
                  <a:schemeClr val="tx1"/>
                </a:solidFill>
              </a:rPr>
              <a:t> </a:t>
            </a:r>
            <a:r>
              <a:rPr lang="en-US" dirty="0">
                <a:solidFill>
                  <a:schemeClr val="tx1"/>
                </a:solidFill>
              </a:rPr>
              <a:t>harder than   the general public. </a:t>
            </a:r>
          </a:p>
          <a:p>
            <a:pPr marL="457200" lvl="1" indent="0">
              <a:buNone/>
            </a:pPr>
            <a:endParaRPr lang="en-US" dirty="0">
              <a:solidFill>
                <a:schemeClr val="tx1"/>
              </a:solidFill>
            </a:endParaRPr>
          </a:p>
          <a:p>
            <a:pPr marL="457200" lvl="1" indent="0">
              <a:buNone/>
            </a:pPr>
            <a:endParaRPr lang="en-US" dirty="0">
              <a:solidFill>
                <a:schemeClr val="tx1"/>
              </a:solidFill>
            </a:endParaRPr>
          </a:p>
          <a:p>
            <a:pPr marL="457200" lvl="1" indent="0">
              <a:buNone/>
            </a:pPr>
            <a:endParaRPr lang="en-US" dirty="0">
              <a:solidFill>
                <a:schemeClr val="tx1"/>
              </a:solidFill>
            </a:endParaRPr>
          </a:p>
          <a:p>
            <a:pPr marL="457200" lvl="1" indent="0">
              <a:buNone/>
            </a:pPr>
            <a:endParaRPr lang="en-US" dirty="0"/>
          </a:p>
        </p:txBody>
      </p:sp>
      <p:pic>
        <p:nvPicPr>
          <p:cNvPr id="9" name="Picture 8">
            <a:extLst>
              <a:ext uri="{FF2B5EF4-FFF2-40B4-BE49-F238E27FC236}">
                <a16:creationId xmlns:a16="http://schemas.microsoft.com/office/drawing/2014/main" id="{EA7BEB95-5AAA-4624-BEAB-5234368A31F6}"/>
              </a:ext>
            </a:extLst>
          </p:cNvPr>
          <p:cNvPicPr>
            <a:picLocks noChangeAspect="1"/>
          </p:cNvPicPr>
          <p:nvPr/>
        </p:nvPicPr>
        <p:blipFill>
          <a:blip r:embed="rId2"/>
          <a:stretch>
            <a:fillRect/>
          </a:stretch>
        </p:blipFill>
        <p:spPr>
          <a:xfrm>
            <a:off x="4735125" y="3895340"/>
            <a:ext cx="2181225" cy="2000250"/>
          </a:xfrm>
          <a:prstGeom prst="rect">
            <a:avLst/>
          </a:prstGeom>
        </p:spPr>
      </p:pic>
    </p:spTree>
    <p:extLst>
      <p:ext uri="{BB962C8B-B14F-4D97-AF65-F5344CB8AC3E}">
        <p14:creationId xmlns:p14="http://schemas.microsoft.com/office/powerpoint/2010/main" val="1767728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3041D-89FB-4B84-9A9A-812BBDAED9F0}"/>
              </a:ext>
            </a:extLst>
          </p:cNvPr>
          <p:cNvSpPr>
            <a:spLocks noGrp="1"/>
          </p:cNvSpPr>
          <p:nvPr>
            <p:ph type="title"/>
          </p:nvPr>
        </p:nvSpPr>
        <p:spPr/>
        <p:txBody>
          <a:bodyPr/>
          <a:lstStyle/>
          <a:p>
            <a:endParaRPr lang="en-US"/>
          </a:p>
        </p:txBody>
      </p:sp>
      <p:pic>
        <p:nvPicPr>
          <p:cNvPr id="5" name="Content Placeholder 4" descr="A close up of a map&#10;&#10;Description automatically generated">
            <a:extLst>
              <a:ext uri="{FF2B5EF4-FFF2-40B4-BE49-F238E27FC236}">
                <a16:creationId xmlns:a16="http://schemas.microsoft.com/office/drawing/2014/main" id="{9BE76C91-6B46-46C5-A6F2-C967A5E9EF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1966" y="411892"/>
            <a:ext cx="10557587" cy="5651157"/>
          </a:xfrm>
        </p:spPr>
      </p:pic>
    </p:spTree>
    <p:extLst>
      <p:ext uri="{BB962C8B-B14F-4D97-AF65-F5344CB8AC3E}">
        <p14:creationId xmlns:p14="http://schemas.microsoft.com/office/powerpoint/2010/main" val="2611787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53610-4C91-4759-B0D9-E8B590BE3506}"/>
              </a:ext>
            </a:extLst>
          </p:cNvPr>
          <p:cNvSpPr>
            <a:spLocks noGrp="1"/>
          </p:cNvSpPr>
          <p:nvPr>
            <p:ph type="title"/>
          </p:nvPr>
        </p:nvSpPr>
        <p:spPr/>
        <p:txBody>
          <a:bodyPr/>
          <a:lstStyle/>
          <a:p>
            <a:r>
              <a:rPr lang="en-US" dirty="0"/>
              <a:t>Racheal</a:t>
            </a:r>
          </a:p>
        </p:txBody>
      </p:sp>
      <p:sp>
        <p:nvSpPr>
          <p:cNvPr id="3" name="Content Placeholder 2">
            <a:extLst>
              <a:ext uri="{FF2B5EF4-FFF2-40B4-BE49-F238E27FC236}">
                <a16:creationId xmlns:a16="http://schemas.microsoft.com/office/drawing/2014/main" id="{3BD577B9-839F-4F83-8848-2656FE4E4323}"/>
              </a:ext>
            </a:extLst>
          </p:cNvPr>
          <p:cNvSpPr>
            <a:spLocks noGrp="1"/>
          </p:cNvSpPr>
          <p:nvPr>
            <p:ph idx="1"/>
          </p:nvPr>
        </p:nvSpPr>
        <p:spPr/>
        <p:txBody>
          <a:bodyPr/>
          <a:lstStyle/>
          <a:p>
            <a:r>
              <a:rPr lang="en-US" dirty="0">
                <a:solidFill>
                  <a:schemeClr val="tx1"/>
                </a:solidFill>
              </a:rPr>
              <a:t>Bachelors degree in Biology from UMass Boston</a:t>
            </a:r>
          </a:p>
          <a:p>
            <a:r>
              <a:rPr lang="en-US" dirty="0">
                <a:solidFill>
                  <a:schemeClr val="tx1"/>
                </a:solidFill>
              </a:rPr>
              <a:t>I am a Lab Technician that specializes in Plasmid DNA extractions.</a:t>
            </a:r>
          </a:p>
          <a:p>
            <a:r>
              <a:rPr lang="en-US" dirty="0">
                <a:solidFill>
                  <a:schemeClr val="tx1"/>
                </a:solidFill>
              </a:rPr>
              <a:t>I don’t know how I got here, I just followed the will of God for my life.</a:t>
            </a:r>
          </a:p>
          <a:p>
            <a:r>
              <a:rPr lang="en-US" dirty="0">
                <a:solidFill>
                  <a:schemeClr val="tx1"/>
                </a:solidFill>
              </a:rPr>
              <a:t>Free time? What free time?: I like to take naps, teach kids at church, sing and dance. </a:t>
            </a:r>
          </a:p>
          <a:p>
            <a:r>
              <a:rPr lang="en-US" dirty="0">
                <a:solidFill>
                  <a:schemeClr val="tx1"/>
                </a:solidFill>
              </a:rPr>
              <a:t>Favorite fruit is watermelon</a:t>
            </a:r>
          </a:p>
        </p:txBody>
      </p:sp>
    </p:spTree>
    <p:extLst>
      <p:ext uri="{BB962C8B-B14F-4D97-AF65-F5344CB8AC3E}">
        <p14:creationId xmlns:p14="http://schemas.microsoft.com/office/powerpoint/2010/main" val="965260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B0C92-8C33-47A9-94A2-801A38F6B3E0}"/>
              </a:ext>
            </a:extLst>
          </p:cNvPr>
          <p:cNvSpPr>
            <a:spLocks noGrp="1"/>
          </p:cNvSpPr>
          <p:nvPr>
            <p:ph type="title"/>
          </p:nvPr>
        </p:nvSpPr>
        <p:spPr>
          <a:xfrm>
            <a:off x="838200" y="365125"/>
            <a:ext cx="10208741" cy="1340107"/>
          </a:xfrm>
        </p:spPr>
        <p:txBody>
          <a:bodyPr>
            <a:normAutofit/>
          </a:bodyPr>
          <a:lstStyle/>
          <a:p>
            <a:r>
              <a:rPr lang="en-US" dirty="0"/>
              <a:t>Impact on the Homeless Shelters </a:t>
            </a:r>
          </a:p>
        </p:txBody>
      </p:sp>
      <p:sp>
        <p:nvSpPr>
          <p:cNvPr id="3" name="Content Placeholder 2">
            <a:extLst>
              <a:ext uri="{FF2B5EF4-FFF2-40B4-BE49-F238E27FC236}">
                <a16:creationId xmlns:a16="http://schemas.microsoft.com/office/drawing/2014/main" id="{9875D5FB-597C-43A6-B437-0B3C198EC566}"/>
              </a:ext>
            </a:extLst>
          </p:cNvPr>
          <p:cNvSpPr>
            <a:spLocks noGrp="1"/>
          </p:cNvSpPr>
          <p:nvPr>
            <p:ph idx="1"/>
          </p:nvPr>
        </p:nvSpPr>
        <p:spPr>
          <a:xfrm>
            <a:off x="838200" y="1861751"/>
            <a:ext cx="10515600" cy="4232832"/>
          </a:xfrm>
        </p:spPr>
        <p:txBody>
          <a:bodyPr/>
          <a:lstStyle/>
          <a:p>
            <a:r>
              <a:rPr lang="en-US" dirty="0"/>
              <a:t>Since we observed a huge impact, we wanted to check the homeless shelter, if they were affected by the increased numbers of cases. </a:t>
            </a:r>
          </a:p>
        </p:txBody>
      </p:sp>
      <p:pic>
        <p:nvPicPr>
          <p:cNvPr id="5" name="Picture 4" descr="A drawing of a person&#10;&#10;Description automatically generated">
            <a:extLst>
              <a:ext uri="{FF2B5EF4-FFF2-40B4-BE49-F238E27FC236}">
                <a16:creationId xmlns:a16="http://schemas.microsoft.com/office/drawing/2014/main" id="{C8E1E3A9-850D-4B9C-BDF0-D28AA2EC3F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8062" y="2702011"/>
            <a:ext cx="3217388" cy="3217388"/>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A3CD9F77-8556-4D8F-AEDD-3133A799AA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826" y="3480921"/>
            <a:ext cx="1659567" cy="1659567"/>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72937401-D35D-44D6-86C7-3683327301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2990" y="2702011"/>
            <a:ext cx="1659567" cy="1659567"/>
          </a:xfrm>
          <a:prstGeom prst="rect">
            <a:avLst/>
          </a:prstGeom>
        </p:spPr>
      </p:pic>
      <p:pic>
        <p:nvPicPr>
          <p:cNvPr id="11" name="Picture 10">
            <a:extLst>
              <a:ext uri="{FF2B5EF4-FFF2-40B4-BE49-F238E27FC236}">
                <a16:creationId xmlns:a16="http://schemas.microsoft.com/office/drawing/2014/main" id="{CE063A39-4173-4E8B-A09D-28B4BBEBDD43}"/>
              </a:ext>
            </a:extLst>
          </p:cNvPr>
          <p:cNvPicPr>
            <a:picLocks noChangeAspect="1"/>
          </p:cNvPicPr>
          <p:nvPr/>
        </p:nvPicPr>
        <p:blipFill>
          <a:blip r:embed="rId4"/>
          <a:stretch>
            <a:fillRect/>
          </a:stretch>
        </p:blipFill>
        <p:spPr>
          <a:xfrm>
            <a:off x="2687776" y="4564949"/>
            <a:ext cx="1664352" cy="1658256"/>
          </a:xfrm>
          <a:prstGeom prst="rect">
            <a:avLst/>
          </a:prstGeom>
        </p:spPr>
      </p:pic>
      <p:pic>
        <p:nvPicPr>
          <p:cNvPr id="13" name="Picture 12">
            <a:extLst>
              <a:ext uri="{FF2B5EF4-FFF2-40B4-BE49-F238E27FC236}">
                <a16:creationId xmlns:a16="http://schemas.microsoft.com/office/drawing/2014/main" id="{70ED540F-72FF-4081-9AE3-2DDE3989500E}"/>
              </a:ext>
            </a:extLst>
          </p:cNvPr>
          <p:cNvPicPr>
            <a:picLocks noChangeAspect="1"/>
          </p:cNvPicPr>
          <p:nvPr/>
        </p:nvPicPr>
        <p:blipFill>
          <a:blip r:embed="rId4"/>
          <a:stretch>
            <a:fillRect/>
          </a:stretch>
        </p:blipFill>
        <p:spPr>
          <a:xfrm>
            <a:off x="4488984" y="3708885"/>
            <a:ext cx="1664352" cy="1658256"/>
          </a:xfrm>
          <a:prstGeom prst="rect">
            <a:avLst/>
          </a:prstGeom>
        </p:spPr>
      </p:pic>
    </p:spTree>
    <p:extLst>
      <p:ext uri="{BB962C8B-B14F-4D97-AF65-F5344CB8AC3E}">
        <p14:creationId xmlns:p14="http://schemas.microsoft.com/office/powerpoint/2010/main" val="1917083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B0C92-8C33-47A9-94A2-801A38F6B3E0}"/>
              </a:ext>
            </a:extLst>
          </p:cNvPr>
          <p:cNvSpPr>
            <a:spLocks noGrp="1"/>
          </p:cNvSpPr>
          <p:nvPr>
            <p:ph type="title"/>
          </p:nvPr>
        </p:nvSpPr>
        <p:spPr>
          <a:xfrm>
            <a:off x="838199" y="365125"/>
            <a:ext cx="10786353" cy="2035174"/>
          </a:xfrm>
        </p:spPr>
        <p:txBody>
          <a:bodyPr>
            <a:normAutofit/>
          </a:bodyPr>
          <a:lstStyle/>
          <a:p>
            <a:r>
              <a:rPr lang="en-US" dirty="0"/>
              <a:t>QN3: </a:t>
            </a:r>
            <a:r>
              <a:rPr lang="en-US" b="1" i="0" dirty="0">
                <a:solidFill>
                  <a:srgbClr val="000000"/>
                </a:solidFill>
                <a:effectLst/>
                <a:latin typeface="Helvetica Neue"/>
              </a:rPr>
              <a:t> </a:t>
            </a:r>
            <a:r>
              <a:rPr lang="en-US" i="0" dirty="0">
                <a:solidFill>
                  <a:srgbClr val="000000"/>
                </a:solidFill>
                <a:effectLst/>
              </a:rPr>
              <a:t>Have the rooms available in the homeless shelters been affected by the COVID-19 cases then?</a:t>
            </a:r>
            <a:endParaRPr lang="en-US" dirty="0"/>
          </a:p>
        </p:txBody>
      </p:sp>
      <p:sp>
        <p:nvSpPr>
          <p:cNvPr id="3" name="Content Placeholder 2">
            <a:extLst>
              <a:ext uri="{FF2B5EF4-FFF2-40B4-BE49-F238E27FC236}">
                <a16:creationId xmlns:a16="http://schemas.microsoft.com/office/drawing/2014/main" id="{9875D5FB-597C-43A6-B437-0B3C198EC566}"/>
              </a:ext>
            </a:extLst>
          </p:cNvPr>
          <p:cNvSpPr>
            <a:spLocks noGrp="1"/>
          </p:cNvSpPr>
          <p:nvPr>
            <p:ph idx="1"/>
          </p:nvPr>
        </p:nvSpPr>
        <p:spPr>
          <a:xfrm>
            <a:off x="838200" y="2986391"/>
            <a:ext cx="10515600" cy="3190571"/>
          </a:xfrm>
        </p:spPr>
        <p:txBody>
          <a:bodyPr/>
          <a:lstStyle/>
          <a:p>
            <a:r>
              <a:rPr lang="en-US" dirty="0"/>
              <a:t>We ran Independent Chi-Square analysis.</a:t>
            </a:r>
          </a:p>
          <a:p>
            <a:pPr lvl="2"/>
            <a:r>
              <a:rPr lang="en-US" dirty="0"/>
              <a:t>Independent Chi-Square determines whether “homeless cases" is influencing "rooms availability". </a:t>
            </a:r>
          </a:p>
          <a:p>
            <a:pPr marL="548640" lvl="2" indent="0">
              <a:buNone/>
            </a:pPr>
            <a:endParaRPr lang="en-US" dirty="0"/>
          </a:p>
          <a:p>
            <a:r>
              <a:rPr lang="en-US" dirty="0"/>
              <a:t>We have discovered that, as the homeless cases increased, the rooms available decreased especially in the later months of June and July.</a:t>
            </a:r>
          </a:p>
          <a:p>
            <a:endParaRPr lang="en-US" dirty="0"/>
          </a:p>
          <a:p>
            <a:pPr lvl="2"/>
            <a:endParaRPr lang="en-US" dirty="0"/>
          </a:p>
        </p:txBody>
      </p:sp>
    </p:spTree>
    <p:extLst>
      <p:ext uri="{BB962C8B-B14F-4D97-AF65-F5344CB8AC3E}">
        <p14:creationId xmlns:p14="http://schemas.microsoft.com/office/powerpoint/2010/main" val="2945788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75D5FB-597C-43A6-B437-0B3C198EC566}"/>
              </a:ext>
            </a:extLst>
          </p:cNvPr>
          <p:cNvSpPr>
            <a:spLocks noGrp="1"/>
          </p:cNvSpPr>
          <p:nvPr>
            <p:ph idx="1"/>
          </p:nvPr>
        </p:nvSpPr>
        <p:spPr>
          <a:xfrm>
            <a:off x="838200" y="2986391"/>
            <a:ext cx="10515600" cy="3190571"/>
          </a:xfrm>
        </p:spPr>
        <p:txBody>
          <a:bodyPr/>
          <a:lstStyle/>
          <a:p>
            <a:endParaRPr lang="en-US" dirty="0"/>
          </a:p>
          <a:p>
            <a:endParaRPr lang="en-US" dirty="0"/>
          </a:p>
          <a:p>
            <a:pPr lvl="2"/>
            <a:endParaRPr lang="en-US" dirty="0"/>
          </a:p>
        </p:txBody>
      </p:sp>
      <p:pic>
        <p:nvPicPr>
          <p:cNvPr id="5" name="Picture 4" descr="A close up of a map&#10;&#10;Description automatically generated">
            <a:extLst>
              <a:ext uri="{FF2B5EF4-FFF2-40B4-BE49-F238E27FC236}">
                <a16:creationId xmlns:a16="http://schemas.microsoft.com/office/drawing/2014/main" id="{B269826D-FEAE-4B87-BECE-2AAD383C8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735" y="250743"/>
            <a:ext cx="11240530" cy="6356514"/>
          </a:xfrm>
          <a:prstGeom prst="rect">
            <a:avLst/>
          </a:prstGeom>
        </p:spPr>
      </p:pic>
    </p:spTree>
    <p:extLst>
      <p:ext uri="{BB962C8B-B14F-4D97-AF65-F5344CB8AC3E}">
        <p14:creationId xmlns:p14="http://schemas.microsoft.com/office/powerpoint/2010/main" val="1474135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B0C92-8C33-47A9-94A2-801A38F6B3E0}"/>
              </a:ext>
            </a:extLst>
          </p:cNvPr>
          <p:cNvSpPr>
            <a:spLocks noGrp="1"/>
          </p:cNvSpPr>
          <p:nvPr>
            <p:ph type="title"/>
          </p:nvPr>
        </p:nvSpPr>
        <p:spPr>
          <a:xfrm>
            <a:off x="838200" y="365125"/>
            <a:ext cx="10793628" cy="1504864"/>
          </a:xfrm>
        </p:spPr>
        <p:txBody>
          <a:bodyPr>
            <a:normAutofit fontScale="90000"/>
          </a:bodyPr>
          <a:lstStyle/>
          <a:p>
            <a:r>
              <a:rPr lang="en-US" sz="3600" dirty="0"/>
              <a:t>QN4: </a:t>
            </a:r>
            <a:r>
              <a:rPr lang="en-US" sz="3600" b="1" i="0" dirty="0">
                <a:solidFill>
                  <a:srgbClr val="000000"/>
                </a:solidFill>
                <a:effectLst/>
                <a:latin typeface="Helvetica Neue"/>
              </a:rPr>
              <a:t> </a:t>
            </a:r>
            <a:r>
              <a:rPr lang="en-US" sz="3600" i="0" dirty="0">
                <a:solidFill>
                  <a:srgbClr val="000000"/>
                </a:solidFill>
                <a:effectLst/>
              </a:rPr>
              <a:t>Are the number of homeless cases affecting the general public. Are the homeless spreading COVID19 because they have no rooms available?</a:t>
            </a:r>
            <a:endParaRPr lang="en-US" sz="3600" dirty="0"/>
          </a:p>
        </p:txBody>
      </p:sp>
      <p:sp>
        <p:nvSpPr>
          <p:cNvPr id="3" name="Content Placeholder 2">
            <a:extLst>
              <a:ext uri="{FF2B5EF4-FFF2-40B4-BE49-F238E27FC236}">
                <a16:creationId xmlns:a16="http://schemas.microsoft.com/office/drawing/2014/main" id="{9875D5FB-597C-43A6-B437-0B3C198EC566}"/>
              </a:ext>
            </a:extLst>
          </p:cNvPr>
          <p:cNvSpPr>
            <a:spLocks noGrp="1"/>
          </p:cNvSpPr>
          <p:nvPr>
            <p:ph idx="1"/>
          </p:nvPr>
        </p:nvSpPr>
        <p:spPr>
          <a:xfrm>
            <a:off x="838200" y="1869989"/>
            <a:ext cx="10515600" cy="4306973"/>
          </a:xfrm>
        </p:spPr>
        <p:txBody>
          <a:bodyPr/>
          <a:lstStyle/>
          <a:p>
            <a:r>
              <a:rPr lang="en-US" dirty="0"/>
              <a:t>We ran linear regression predictive analysis.</a:t>
            </a:r>
          </a:p>
          <a:p>
            <a:pPr lvl="1"/>
            <a:r>
              <a:rPr lang="en-US" dirty="0"/>
              <a:t>Linear regression explains the relationship between the homeless population and the general public population cases.</a:t>
            </a:r>
          </a:p>
        </p:txBody>
      </p:sp>
      <p:pic>
        <p:nvPicPr>
          <p:cNvPr id="5" name="Picture 4" descr="A group of people walking down a street&#10;&#10;Description automatically generated">
            <a:extLst>
              <a:ext uri="{FF2B5EF4-FFF2-40B4-BE49-F238E27FC236}">
                <a16:creationId xmlns:a16="http://schemas.microsoft.com/office/drawing/2014/main" id="{C62CBE3A-080E-4EB4-BFCA-E359AA9BFC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39311"/>
            <a:ext cx="4945973" cy="2782110"/>
          </a:xfrm>
          <a:prstGeom prst="rect">
            <a:avLst/>
          </a:prstGeom>
        </p:spPr>
      </p:pic>
      <p:pic>
        <p:nvPicPr>
          <p:cNvPr id="7" name="Picture 6" descr="A bag of luggage&#10;&#10;Description automatically generated">
            <a:extLst>
              <a:ext uri="{FF2B5EF4-FFF2-40B4-BE49-F238E27FC236}">
                <a16:creationId xmlns:a16="http://schemas.microsoft.com/office/drawing/2014/main" id="{C3DD96C7-A9C5-49EE-B1B1-9E40E45FA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0778" y="2638897"/>
            <a:ext cx="5672036" cy="3781357"/>
          </a:xfrm>
          <a:prstGeom prst="rect">
            <a:avLst/>
          </a:prstGeom>
        </p:spPr>
      </p:pic>
    </p:spTree>
    <p:extLst>
      <p:ext uri="{BB962C8B-B14F-4D97-AF65-F5344CB8AC3E}">
        <p14:creationId xmlns:p14="http://schemas.microsoft.com/office/powerpoint/2010/main" val="2763260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B0C92-8C33-47A9-94A2-801A38F6B3E0}"/>
              </a:ext>
            </a:extLst>
          </p:cNvPr>
          <p:cNvSpPr>
            <a:spLocks noGrp="1"/>
          </p:cNvSpPr>
          <p:nvPr>
            <p:ph type="title"/>
          </p:nvPr>
        </p:nvSpPr>
        <p:spPr>
          <a:xfrm>
            <a:off x="838200" y="365125"/>
            <a:ext cx="10941908" cy="1562529"/>
          </a:xfrm>
        </p:spPr>
        <p:txBody>
          <a:bodyPr>
            <a:normAutofit fontScale="90000"/>
          </a:bodyPr>
          <a:lstStyle/>
          <a:p>
            <a:r>
              <a:rPr lang="en-US" dirty="0"/>
              <a:t>QN4: </a:t>
            </a:r>
            <a:r>
              <a:rPr lang="en-US" b="1" i="0" dirty="0">
                <a:solidFill>
                  <a:srgbClr val="000000"/>
                </a:solidFill>
                <a:effectLst/>
                <a:latin typeface="Helvetica Neue"/>
              </a:rPr>
              <a:t> </a:t>
            </a:r>
            <a:r>
              <a:rPr lang="en-US" i="0" dirty="0">
                <a:solidFill>
                  <a:srgbClr val="000000"/>
                </a:solidFill>
                <a:effectLst/>
              </a:rPr>
              <a:t>Are the number of homeless cases affecting the general public. Are the homeless spreading COVID19 because they have no rooms available?</a:t>
            </a:r>
            <a:endParaRPr lang="en-US" dirty="0"/>
          </a:p>
        </p:txBody>
      </p:sp>
      <p:sp>
        <p:nvSpPr>
          <p:cNvPr id="3" name="Content Placeholder 2">
            <a:extLst>
              <a:ext uri="{FF2B5EF4-FFF2-40B4-BE49-F238E27FC236}">
                <a16:creationId xmlns:a16="http://schemas.microsoft.com/office/drawing/2014/main" id="{9875D5FB-597C-43A6-B437-0B3C198EC566}"/>
              </a:ext>
            </a:extLst>
          </p:cNvPr>
          <p:cNvSpPr>
            <a:spLocks noGrp="1"/>
          </p:cNvSpPr>
          <p:nvPr>
            <p:ph idx="1"/>
          </p:nvPr>
        </p:nvSpPr>
        <p:spPr>
          <a:xfrm>
            <a:off x="838200" y="2400299"/>
            <a:ext cx="10515600" cy="3776663"/>
          </a:xfrm>
        </p:spPr>
        <p:txBody>
          <a:bodyPr/>
          <a:lstStyle/>
          <a:p>
            <a:r>
              <a:rPr lang="en-US" dirty="0"/>
              <a:t>We have discovered that this model accounts for 92% of an overlap in the 2 population cases. We see that there is a relationship between the two populations cases hence, there is a possibility that the homeless are contributing to the spread of COVID-19 to the general public.</a:t>
            </a:r>
          </a:p>
          <a:p>
            <a:r>
              <a:rPr lang="en-US" dirty="0"/>
              <a:t>How ever, we found a lot of variance, and outliers.</a:t>
            </a:r>
          </a:p>
          <a:p>
            <a:endParaRPr lang="en-US" dirty="0"/>
          </a:p>
          <a:p>
            <a:endParaRPr lang="en-US" dirty="0"/>
          </a:p>
        </p:txBody>
      </p:sp>
    </p:spTree>
    <p:extLst>
      <p:ext uri="{BB962C8B-B14F-4D97-AF65-F5344CB8AC3E}">
        <p14:creationId xmlns:p14="http://schemas.microsoft.com/office/powerpoint/2010/main" val="2072978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AC22D-8F10-42B1-B58F-2E92331BEEC7}"/>
              </a:ext>
            </a:extLst>
          </p:cNvPr>
          <p:cNvSpPr>
            <a:spLocks noGrp="1"/>
          </p:cNvSpPr>
          <p:nvPr>
            <p:ph type="title"/>
          </p:nvPr>
        </p:nvSpPr>
        <p:spPr/>
        <p:txBody>
          <a:bodyPr/>
          <a:lstStyle/>
          <a:p>
            <a:r>
              <a:rPr lang="en-US"/>
              <a:t>QN5 : How is San Francisco compared to the other counties?</a:t>
            </a:r>
            <a:endParaRPr lang="en-US" dirty="0"/>
          </a:p>
        </p:txBody>
      </p:sp>
      <p:pic>
        <p:nvPicPr>
          <p:cNvPr id="6" name="Content Placeholder 5" descr="A drawing of a face&#10;&#10;Description automatically generated">
            <a:extLst>
              <a:ext uri="{FF2B5EF4-FFF2-40B4-BE49-F238E27FC236}">
                <a16:creationId xmlns:a16="http://schemas.microsoft.com/office/drawing/2014/main" id="{E8F7971A-069F-4E62-84C8-86D0087BF7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1362" y="2444156"/>
            <a:ext cx="4558979" cy="2995430"/>
          </a:xfrm>
        </p:spPr>
      </p:pic>
    </p:spTree>
    <p:extLst>
      <p:ext uri="{BB962C8B-B14F-4D97-AF65-F5344CB8AC3E}">
        <p14:creationId xmlns:p14="http://schemas.microsoft.com/office/powerpoint/2010/main" val="1492567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79BDF-3F56-4AE6-A7CC-6C13E395CBC2}"/>
              </a:ext>
            </a:extLst>
          </p:cNvPr>
          <p:cNvSpPr>
            <a:spLocks noGrp="1"/>
          </p:cNvSpPr>
          <p:nvPr>
            <p:ph type="title"/>
          </p:nvPr>
        </p:nvSpPr>
        <p:spPr/>
        <p:txBody>
          <a:bodyPr>
            <a:normAutofit/>
          </a:bodyPr>
          <a:lstStyle/>
          <a:p>
            <a:endParaRPr lang="en-US" dirty="0"/>
          </a:p>
        </p:txBody>
      </p:sp>
      <p:pic>
        <p:nvPicPr>
          <p:cNvPr id="6" name="Content Placeholder 5" descr="A screenshot of a cell phone&#10;&#10;Description automatically generated">
            <a:extLst>
              <a:ext uri="{FF2B5EF4-FFF2-40B4-BE49-F238E27FC236}">
                <a16:creationId xmlns:a16="http://schemas.microsoft.com/office/drawing/2014/main" id="{A60FFFBE-9A56-491F-A355-09771147DD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407" y="515566"/>
            <a:ext cx="10783186" cy="5732834"/>
          </a:xfrm>
        </p:spPr>
      </p:pic>
    </p:spTree>
    <p:extLst>
      <p:ext uri="{BB962C8B-B14F-4D97-AF65-F5344CB8AC3E}">
        <p14:creationId xmlns:p14="http://schemas.microsoft.com/office/powerpoint/2010/main" val="4265477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9304-2EA7-4857-B7CD-F4D91FFAEF1C}"/>
              </a:ext>
            </a:extLst>
          </p:cNvPr>
          <p:cNvSpPr>
            <a:spLocks noGrp="1"/>
          </p:cNvSpPr>
          <p:nvPr>
            <p:ph type="title"/>
          </p:nvPr>
        </p:nvSpPr>
        <p:spPr>
          <a:xfrm>
            <a:off x="1143000" y="252920"/>
            <a:ext cx="9875520" cy="661241"/>
          </a:xfrm>
        </p:spPr>
        <p:txBody>
          <a:bodyPr>
            <a:normAutofit fontScale="90000"/>
          </a:bodyPr>
          <a:lstStyle/>
          <a:p>
            <a:pPr algn="ctr"/>
            <a:r>
              <a:rPr lang="en-US" dirty="0"/>
              <a:t>Change in cases % by month</a:t>
            </a:r>
          </a:p>
        </p:txBody>
      </p:sp>
      <p:pic>
        <p:nvPicPr>
          <p:cNvPr id="5" name="Content Placeholder 4" descr="A picture containing clock&#10;&#10;Description automatically generated">
            <a:extLst>
              <a:ext uri="{FF2B5EF4-FFF2-40B4-BE49-F238E27FC236}">
                <a16:creationId xmlns:a16="http://schemas.microsoft.com/office/drawing/2014/main" id="{4853194F-338F-41DA-99AA-AC3BB4D2A2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0135" y="857011"/>
            <a:ext cx="4581525" cy="2695575"/>
          </a:xfrm>
        </p:spPr>
      </p:pic>
      <p:pic>
        <p:nvPicPr>
          <p:cNvPr id="7" name="Picture 6" descr="A screenshot of a cell phone&#10;&#10;Description automatically generated">
            <a:extLst>
              <a:ext uri="{FF2B5EF4-FFF2-40B4-BE49-F238E27FC236}">
                <a16:creationId xmlns:a16="http://schemas.microsoft.com/office/drawing/2014/main" id="{89995B25-0644-42E3-8BD2-42E73ED087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6996" y="857011"/>
            <a:ext cx="4461664" cy="2680709"/>
          </a:xfrm>
          <a:prstGeom prst="rect">
            <a:avLst/>
          </a:prstGeom>
        </p:spPr>
      </p:pic>
      <p:pic>
        <p:nvPicPr>
          <p:cNvPr id="9" name="Picture 8" descr="A picture containing sitting, monitor, clock, refrigerator&#10;&#10;Description automatically generated">
            <a:extLst>
              <a:ext uri="{FF2B5EF4-FFF2-40B4-BE49-F238E27FC236}">
                <a16:creationId xmlns:a16="http://schemas.microsoft.com/office/drawing/2014/main" id="{F77E591E-576A-4F17-9D0F-3365B44732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0135" y="3761989"/>
            <a:ext cx="4581525" cy="2752725"/>
          </a:xfrm>
          <a:prstGeom prst="rect">
            <a:avLst/>
          </a:prstGeom>
        </p:spPr>
      </p:pic>
      <p:pic>
        <p:nvPicPr>
          <p:cNvPr id="13" name="Picture 12" descr="A picture containing clock&#10;&#10;Description automatically generated">
            <a:extLst>
              <a:ext uri="{FF2B5EF4-FFF2-40B4-BE49-F238E27FC236}">
                <a16:creationId xmlns:a16="http://schemas.microsoft.com/office/drawing/2014/main" id="{654B58D4-9010-4F6A-B28A-E0C924F2A3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6996" y="3761988"/>
            <a:ext cx="4461664" cy="2752724"/>
          </a:xfrm>
          <a:prstGeom prst="rect">
            <a:avLst/>
          </a:prstGeom>
        </p:spPr>
      </p:pic>
    </p:spTree>
    <p:extLst>
      <p:ext uri="{BB962C8B-B14F-4D97-AF65-F5344CB8AC3E}">
        <p14:creationId xmlns:p14="http://schemas.microsoft.com/office/powerpoint/2010/main" val="1487763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BC0D-5313-45F7-BE12-730B33134E1C}"/>
              </a:ext>
            </a:extLst>
          </p:cNvPr>
          <p:cNvSpPr>
            <a:spLocks noGrp="1"/>
          </p:cNvSpPr>
          <p:nvPr>
            <p:ph type="title"/>
          </p:nvPr>
        </p:nvSpPr>
        <p:spPr>
          <a:xfrm>
            <a:off x="1143000" y="223736"/>
            <a:ext cx="9875520" cy="787941"/>
          </a:xfrm>
        </p:spPr>
        <p:txBody>
          <a:bodyPr/>
          <a:lstStyle/>
          <a:p>
            <a:pPr algn="ctr"/>
            <a:r>
              <a:rPr lang="en-US" dirty="0"/>
              <a:t>First shall be last</a:t>
            </a:r>
          </a:p>
        </p:txBody>
      </p:sp>
      <p:pic>
        <p:nvPicPr>
          <p:cNvPr id="5" name="Content Placeholder 4" descr="A close up of a map&#10;&#10;Description automatically generated">
            <a:extLst>
              <a:ext uri="{FF2B5EF4-FFF2-40B4-BE49-F238E27FC236}">
                <a16:creationId xmlns:a16="http://schemas.microsoft.com/office/drawing/2014/main" id="{60A81008-53D2-46B4-B071-54F8138903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9715" y="807396"/>
            <a:ext cx="10716028" cy="5833353"/>
          </a:xfrm>
        </p:spPr>
      </p:pic>
    </p:spTree>
    <p:extLst>
      <p:ext uri="{BB962C8B-B14F-4D97-AF65-F5344CB8AC3E}">
        <p14:creationId xmlns:p14="http://schemas.microsoft.com/office/powerpoint/2010/main" val="16458917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A79BD-E735-40FC-83FF-13B3A9EC73FA}"/>
              </a:ext>
            </a:extLst>
          </p:cNvPr>
          <p:cNvSpPr>
            <a:spLocks noGrp="1"/>
          </p:cNvSpPr>
          <p:nvPr>
            <p:ph type="title"/>
          </p:nvPr>
        </p:nvSpPr>
        <p:spPr>
          <a:xfrm>
            <a:off x="420129" y="263611"/>
            <a:ext cx="11392929" cy="947351"/>
          </a:xfrm>
        </p:spPr>
        <p:txBody>
          <a:bodyPr>
            <a:normAutofit/>
          </a:bodyPr>
          <a:lstStyle/>
          <a:p>
            <a:pPr algn="ctr"/>
            <a:r>
              <a:rPr lang="en-US" sz="4000" dirty="0"/>
              <a:t>How the counties dealt with COVID-19 by month</a:t>
            </a:r>
          </a:p>
        </p:txBody>
      </p:sp>
      <p:pic>
        <p:nvPicPr>
          <p:cNvPr id="5" name="Content Placeholder 4" descr="A close up of a map&#10;&#10;Description automatically generated">
            <a:extLst>
              <a:ext uri="{FF2B5EF4-FFF2-40B4-BE49-F238E27FC236}">
                <a16:creationId xmlns:a16="http://schemas.microsoft.com/office/drawing/2014/main" id="{53AA069E-BAC4-4116-A965-BCF5BC521528}"/>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656" b="99738" l="2174" r="99719">
                        <a14:foregroundMark x1="4769" y1="5381" x2="70266" y2="8661"/>
                        <a14:foregroundMark x1="70266" y1="8661" x2="4698" y2="25197"/>
                        <a14:foregroundMark x1="4698" y1="25197" x2="77139" y2="38583"/>
                        <a14:foregroundMark x1="77139" y1="38583" x2="62412" y2="39370"/>
                        <a14:foregroundMark x1="2174" y1="6562" x2="3296" y2="70210"/>
                        <a14:foregroundMark x1="3296" y1="70210" x2="7854" y2="98163"/>
                        <a14:foregroundMark x1="7854" y1="98163" x2="15919" y2="98425"/>
                        <a14:foregroundMark x1="15919" y1="98425" x2="92146" y2="90682"/>
                        <a14:foregroundMark x1="92146" y1="90682" x2="98597" y2="90814"/>
                        <a14:foregroundMark x1="98597" y1="90814" x2="97616" y2="1969"/>
                        <a14:foregroundMark x1="97616" y1="1969" x2="81978" y2="3937"/>
                        <a14:foregroundMark x1="81978" y1="3937" x2="84011" y2="37270"/>
                        <a14:foregroundMark x1="84011" y1="37270" x2="74825" y2="61549"/>
                        <a14:foregroundMark x1="74825" y1="61549" x2="79453" y2="69948"/>
                        <a14:foregroundMark x1="79453" y1="69948" x2="88920" y2="77428"/>
                        <a14:foregroundMark x1="88920" y1="77428" x2="63604" y2="92651"/>
                        <a14:foregroundMark x1="63604" y1="92651" x2="48597" y2="93307"/>
                        <a14:foregroundMark x1="48597" y1="93307" x2="56311" y2="88320"/>
                        <a14:foregroundMark x1="56311" y1="88320" x2="2174" y2="91864"/>
                        <a14:foregroundMark x1="94460" y1="3675" x2="86396" y2="3412"/>
                        <a14:foregroundMark x1="86396" y1="3412" x2="93128" y2="14829"/>
                        <a14:foregroundMark x1="93128" y1="14829" x2="86886" y2="24409"/>
                        <a14:foregroundMark x1="86886" y1="24409" x2="96564" y2="25459"/>
                        <a14:foregroundMark x1="96564" y1="25459" x2="93969" y2="41339"/>
                        <a14:foregroundMark x1="93969" y1="41339" x2="94180" y2="42913"/>
                        <a14:foregroundMark x1="8541" y1="1117" x2="17742" y2="4068"/>
                        <a14:foregroundMark x1="17742" y1="4068" x2="24684" y2="3281"/>
                        <a14:foregroundMark x1="24684" y1="3281" x2="71318" y2="6955"/>
                        <a14:foregroundMark x1="71318" y1="6955" x2="98738" y2="2493"/>
                        <a14:foregroundMark x1="98738" y1="2493" x2="98036" y2="68110"/>
                        <a14:foregroundMark x1="98036" y1="68110" x2="96424" y2="82808"/>
                        <a14:foregroundMark x1="88499" y1="99344" x2="39130" y2="98425"/>
                        <a14:foregroundMark x1="39130" y1="98425" x2="32749" y2="95276"/>
                        <a14:foregroundMark x1="32749" y1="95276" x2="3647" y2="96588"/>
                        <a14:foregroundMark x1="3647" y1="96588" x2="11010" y2="97769"/>
                        <a14:foregroundMark x1="11010" y1="97769" x2="18022" y2="97113"/>
                        <a14:foregroundMark x1="18022" y1="97113" x2="31206" y2="99344"/>
                        <a14:foregroundMark x1="31206" y1="99344" x2="38569" y2="99213"/>
                        <a14:foregroundMark x1="38569" y1="99213" x2="52244" y2="99738"/>
                        <a14:foregroundMark x1="52244" y1="99738" x2="73703" y2="96063"/>
                        <a14:foregroundMark x1="73703" y1="96063" x2="82118" y2="96063"/>
                        <a14:foregroundMark x1="82118" y1="96063" x2="88499" y2="96063"/>
                        <a14:foregroundMark x1="88499" y1="96063" x2="94881" y2="96194"/>
                        <a14:foregroundMark x1="94881" y1="96194" x2="90112" y2="99738"/>
                        <a14:foregroundMark x1="85975" y1="1312" x2="94530" y2="3675"/>
                        <a14:foregroundMark x1="94530" y1="3675" x2="87518" y2="3150"/>
                        <a14:foregroundMark x1="87518" y1="3150" x2="99719" y2="656"/>
                        <a14:backgroundMark x1="701" y1="1050" x2="7223" y2="525"/>
                        <a14:backgroundMark x1="7223" y1="525" x2="561" y2="656"/>
                        <a14:backgroundMark x1="561" y1="656" x2="7924" y2="2756"/>
                        <a14:backgroundMark x1="7924" y1="2756" x2="5540" y2="262"/>
                      </a14:backgroundRemoval>
                    </a14:imgEffect>
                  </a14:imgLayer>
                </a14:imgProps>
              </a:ext>
              <a:ext uri="{28A0092B-C50C-407E-A947-70E740481C1C}">
                <a14:useLocalDpi xmlns:a14="http://schemas.microsoft.com/office/drawing/2010/main" val="0"/>
              </a:ext>
            </a:extLst>
          </a:blip>
          <a:stretch>
            <a:fillRect/>
          </a:stretch>
        </p:blipFill>
        <p:spPr>
          <a:xfrm>
            <a:off x="1666116" y="1051299"/>
            <a:ext cx="9471441" cy="5061177"/>
          </a:xfrm>
        </p:spPr>
      </p:pic>
    </p:spTree>
    <p:extLst>
      <p:ext uri="{BB962C8B-B14F-4D97-AF65-F5344CB8AC3E}">
        <p14:creationId xmlns:p14="http://schemas.microsoft.com/office/powerpoint/2010/main" val="293763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53610-4C91-4759-B0D9-E8B590BE3506}"/>
              </a:ext>
            </a:extLst>
          </p:cNvPr>
          <p:cNvSpPr>
            <a:spLocks noGrp="1"/>
          </p:cNvSpPr>
          <p:nvPr>
            <p:ph type="title"/>
          </p:nvPr>
        </p:nvSpPr>
        <p:spPr/>
        <p:txBody>
          <a:bodyPr/>
          <a:lstStyle/>
          <a:p>
            <a:r>
              <a:rPr lang="en-US" dirty="0"/>
              <a:t>Elijah</a:t>
            </a:r>
          </a:p>
        </p:txBody>
      </p:sp>
      <p:sp>
        <p:nvSpPr>
          <p:cNvPr id="3" name="Content Placeholder 2">
            <a:extLst>
              <a:ext uri="{FF2B5EF4-FFF2-40B4-BE49-F238E27FC236}">
                <a16:creationId xmlns:a16="http://schemas.microsoft.com/office/drawing/2014/main" id="{3BD577B9-839F-4F83-8848-2656FE4E4323}"/>
              </a:ext>
            </a:extLst>
          </p:cNvPr>
          <p:cNvSpPr>
            <a:spLocks noGrp="1"/>
          </p:cNvSpPr>
          <p:nvPr>
            <p:ph idx="1"/>
          </p:nvPr>
        </p:nvSpPr>
        <p:spPr/>
        <p:txBody>
          <a:bodyPr/>
          <a:lstStyle/>
          <a:p>
            <a:r>
              <a:rPr lang="en-US" dirty="0">
                <a:solidFill>
                  <a:schemeClr val="tx1"/>
                </a:solidFill>
              </a:rPr>
              <a:t>AS in science from  New Mexico Military Institute </a:t>
            </a:r>
          </a:p>
          <a:p>
            <a:r>
              <a:rPr lang="en-US" dirty="0">
                <a:solidFill>
                  <a:schemeClr val="tx1"/>
                </a:solidFill>
              </a:rPr>
              <a:t>I am a CNC machine operator for Sauer Machining LLC</a:t>
            </a:r>
          </a:p>
          <a:p>
            <a:r>
              <a:rPr lang="en-US" dirty="0">
                <a:solidFill>
                  <a:schemeClr val="tx1"/>
                </a:solidFill>
              </a:rPr>
              <a:t>I am an avid reader and podcast listener and love to go in-depth in to the newest technologies and fields as well as a good Tolkien novel.  </a:t>
            </a:r>
          </a:p>
          <a:p>
            <a:r>
              <a:rPr lang="en-US" dirty="0">
                <a:solidFill>
                  <a:schemeClr val="tx1"/>
                </a:solidFill>
              </a:rPr>
              <a:t>Peach_ specifically my hometown Fredericksburg peaches </a:t>
            </a:r>
          </a:p>
          <a:p>
            <a:endParaRPr lang="en-US" dirty="0"/>
          </a:p>
        </p:txBody>
      </p:sp>
    </p:spTree>
    <p:extLst>
      <p:ext uri="{BB962C8B-B14F-4D97-AF65-F5344CB8AC3E}">
        <p14:creationId xmlns:p14="http://schemas.microsoft.com/office/powerpoint/2010/main" val="499878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19FFB-C197-4BC0-BD13-09376E9D7D64}"/>
              </a:ext>
            </a:extLst>
          </p:cNvPr>
          <p:cNvSpPr>
            <a:spLocks noGrp="1"/>
          </p:cNvSpPr>
          <p:nvPr>
            <p:ph type="title"/>
          </p:nvPr>
        </p:nvSpPr>
        <p:spPr>
          <a:xfrm>
            <a:off x="1143000" y="359924"/>
            <a:ext cx="10637196" cy="710120"/>
          </a:xfrm>
        </p:spPr>
        <p:txBody>
          <a:bodyPr/>
          <a:lstStyle/>
          <a:p>
            <a:r>
              <a:rPr lang="en-US" dirty="0"/>
              <a:t>Percent of cases over time</a:t>
            </a:r>
          </a:p>
        </p:txBody>
      </p:sp>
      <p:pic>
        <p:nvPicPr>
          <p:cNvPr id="5" name="Content Placeholder 4" descr="A screenshot of a cell phone&#10;&#10;Description automatically generated">
            <a:extLst>
              <a:ext uri="{FF2B5EF4-FFF2-40B4-BE49-F238E27FC236}">
                <a16:creationId xmlns:a16="http://schemas.microsoft.com/office/drawing/2014/main" id="{91A1AAEB-F073-4760-ABBB-96364D2C21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5512" y="1161700"/>
            <a:ext cx="9453008" cy="5336376"/>
          </a:xfrm>
        </p:spPr>
      </p:pic>
    </p:spTree>
    <p:extLst>
      <p:ext uri="{BB962C8B-B14F-4D97-AF65-F5344CB8AC3E}">
        <p14:creationId xmlns:p14="http://schemas.microsoft.com/office/powerpoint/2010/main" val="1544846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B0C92-8C33-47A9-94A2-801A38F6B3E0}"/>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9875D5FB-597C-43A6-B437-0B3C198EC566}"/>
              </a:ext>
            </a:extLst>
          </p:cNvPr>
          <p:cNvSpPr>
            <a:spLocks noGrp="1"/>
          </p:cNvSpPr>
          <p:nvPr>
            <p:ph idx="1"/>
          </p:nvPr>
        </p:nvSpPr>
        <p:spPr/>
        <p:txBody>
          <a:bodyPr>
            <a:normAutofit/>
          </a:bodyPr>
          <a:lstStyle/>
          <a:p>
            <a:r>
              <a:rPr lang="en-US" dirty="0"/>
              <a:t>Here is a summary of our discoveries :</a:t>
            </a:r>
          </a:p>
          <a:p>
            <a:pPr lvl="1"/>
            <a:r>
              <a:rPr lang="en-US" dirty="0"/>
              <a:t> Only 3.8% of COVID19 cases in San Francisco are homeless</a:t>
            </a:r>
          </a:p>
          <a:p>
            <a:pPr lvl="1"/>
            <a:r>
              <a:rPr lang="en-US" dirty="0"/>
              <a:t>2.5% of the homeless population has been affect by COVID19</a:t>
            </a:r>
          </a:p>
          <a:p>
            <a:pPr lvl="1"/>
            <a:r>
              <a:rPr lang="en-US" dirty="0"/>
              <a:t>Only 0.7% of the general public population has been affected by COVID19</a:t>
            </a:r>
          </a:p>
          <a:p>
            <a:pPr lvl="1"/>
            <a:r>
              <a:rPr lang="en-US" dirty="0"/>
              <a:t>Homeless population has been affected 111% harder than the general public </a:t>
            </a:r>
          </a:p>
          <a:p>
            <a:pPr lvl="1"/>
            <a:r>
              <a:rPr lang="en-US" dirty="0"/>
              <a:t>Towns that started out with fewer cases were faced wit an exponential growth in COVID19 cases</a:t>
            </a:r>
          </a:p>
          <a:p>
            <a:pPr lvl="1"/>
            <a:r>
              <a:rPr lang="en-US" dirty="0"/>
              <a:t>The homeless population are spreading COVID19 to the general public because they do not have homes and resources.</a:t>
            </a:r>
          </a:p>
        </p:txBody>
      </p:sp>
    </p:spTree>
    <p:extLst>
      <p:ext uri="{BB962C8B-B14F-4D97-AF65-F5344CB8AC3E}">
        <p14:creationId xmlns:p14="http://schemas.microsoft.com/office/powerpoint/2010/main" val="8080641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84ABF-6700-42B4-8DC2-A9C553802349}"/>
              </a:ext>
            </a:extLst>
          </p:cNvPr>
          <p:cNvSpPr>
            <a:spLocks noGrp="1"/>
          </p:cNvSpPr>
          <p:nvPr>
            <p:ph type="title"/>
          </p:nvPr>
        </p:nvSpPr>
        <p:spPr/>
        <p:txBody>
          <a:bodyPr/>
          <a:lstStyle/>
          <a:p>
            <a:r>
              <a:rPr lang="en-US" dirty="0"/>
              <a:t>Conclusions </a:t>
            </a:r>
          </a:p>
        </p:txBody>
      </p:sp>
      <p:sp>
        <p:nvSpPr>
          <p:cNvPr id="3" name="Content Placeholder 2">
            <a:extLst>
              <a:ext uri="{FF2B5EF4-FFF2-40B4-BE49-F238E27FC236}">
                <a16:creationId xmlns:a16="http://schemas.microsoft.com/office/drawing/2014/main" id="{F8FF6509-9566-4270-9830-E9736732D511}"/>
              </a:ext>
            </a:extLst>
          </p:cNvPr>
          <p:cNvSpPr>
            <a:spLocks noGrp="1"/>
          </p:cNvSpPr>
          <p:nvPr>
            <p:ph idx="1"/>
          </p:nvPr>
        </p:nvSpPr>
        <p:spPr/>
        <p:txBody>
          <a:bodyPr/>
          <a:lstStyle/>
          <a:p>
            <a:r>
              <a:rPr lang="en-US" dirty="0"/>
              <a:t>How do our finding impact the world at large ?</a:t>
            </a:r>
          </a:p>
          <a:p>
            <a:r>
              <a:rPr lang="en-US" dirty="0"/>
              <a:t>What’s important about this work?</a:t>
            </a:r>
          </a:p>
          <a:p>
            <a:r>
              <a:rPr lang="en-US" dirty="0"/>
              <a:t>Big picture information</a:t>
            </a:r>
          </a:p>
        </p:txBody>
      </p:sp>
    </p:spTree>
    <p:extLst>
      <p:ext uri="{BB962C8B-B14F-4D97-AF65-F5344CB8AC3E}">
        <p14:creationId xmlns:p14="http://schemas.microsoft.com/office/powerpoint/2010/main" val="1165062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FA9E5-2E88-4817-9958-14EEE121A83B}"/>
              </a:ext>
            </a:extLst>
          </p:cNvPr>
          <p:cNvSpPr>
            <a:spLocks noGrp="1"/>
          </p:cNvSpPr>
          <p:nvPr>
            <p:ph type="title"/>
          </p:nvPr>
        </p:nvSpPr>
        <p:spPr>
          <a:xfrm>
            <a:off x="838200" y="2270125"/>
            <a:ext cx="10515600" cy="1325563"/>
          </a:xfrm>
        </p:spPr>
        <p:txBody>
          <a:bodyPr>
            <a:noAutofit/>
          </a:bodyPr>
          <a:lstStyle/>
          <a:p>
            <a:pPr algn="ctr"/>
            <a:r>
              <a:rPr lang="en-US" sz="9600" dirty="0"/>
              <a:t>QUESTIONS?</a:t>
            </a:r>
          </a:p>
        </p:txBody>
      </p:sp>
    </p:spTree>
    <p:extLst>
      <p:ext uri="{BB962C8B-B14F-4D97-AF65-F5344CB8AC3E}">
        <p14:creationId xmlns:p14="http://schemas.microsoft.com/office/powerpoint/2010/main" val="10885502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5F15A-0D6A-4078-B7AC-40B46686C7DE}"/>
              </a:ext>
            </a:extLst>
          </p:cNvPr>
          <p:cNvSpPr>
            <a:spLocks noGrp="1"/>
          </p:cNvSpPr>
          <p:nvPr>
            <p:ph type="title"/>
          </p:nvPr>
        </p:nvSpPr>
        <p:spPr/>
        <p:txBody>
          <a:bodyPr/>
          <a:lstStyle/>
          <a:p>
            <a:r>
              <a:rPr lang="en-US" dirty="0"/>
              <a:t>Sources </a:t>
            </a:r>
          </a:p>
        </p:txBody>
      </p:sp>
      <p:sp>
        <p:nvSpPr>
          <p:cNvPr id="3" name="Content Placeholder 2">
            <a:extLst>
              <a:ext uri="{FF2B5EF4-FFF2-40B4-BE49-F238E27FC236}">
                <a16:creationId xmlns:a16="http://schemas.microsoft.com/office/drawing/2014/main" id="{81D600BF-F155-407F-ACE0-F887C21236EE}"/>
              </a:ext>
            </a:extLst>
          </p:cNvPr>
          <p:cNvSpPr>
            <a:spLocks noGrp="1"/>
          </p:cNvSpPr>
          <p:nvPr>
            <p:ph idx="1"/>
          </p:nvPr>
        </p:nvSpPr>
        <p:spPr/>
        <p:txBody>
          <a:bodyPr>
            <a:normAutofit/>
          </a:bodyPr>
          <a:lstStyle/>
          <a:p>
            <a:r>
              <a:rPr lang="en-US" sz="2000" dirty="0">
                <a:hlinkClick r:id="rId2"/>
              </a:rPr>
              <a:t>https://www.cdc.gov/coronavirus/types.html</a:t>
            </a:r>
            <a:endParaRPr lang="en-US" sz="2000" dirty="0"/>
          </a:p>
          <a:p>
            <a:r>
              <a:rPr lang="en-US" sz="2000" dirty="0">
                <a:hlinkClick r:id="rId3"/>
              </a:rPr>
              <a:t>https://www.cdc.gov/media/subtopic/images.htm</a:t>
            </a:r>
            <a:endParaRPr lang="en-US" sz="2000" dirty="0"/>
          </a:p>
          <a:p>
            <a:r>
              <a:rPr lang="en-US" sz="2000" dirty="0">
                <a:hlinkClick r:id="rId4"/>
              </a:rPr>
              <a:t>https://coronavirus.jhu.edu/map.html</a:t>
            </a:r>
            <a:endParaRPr lang="en-US" sz="2000" dirty="0"/>
          </a:p>
          <a:p>
            <a:r>
              <a:rPr lang="en-US" sz="1400" b="1" i="0" dirty="0">
                <a:solidFill>
                  <a:srgbClr val="000000"/>
                </a:solidFill>
                <a:effectLst/>
              </a:rPr>
              <a:t>Percentage Difference Calculator</a:t>
            </a:r>
            <a:r>
              <a:rPr lang="en-US" sz="1800" b="1" i="0" dirty="0">
                <a:solidFill>
                  <a:schemeClr val="tx1"/>
                </a:solidFill>
                <a:effectLst/>
              </a:rPr>
              <a:t>-</a:t>
            </a:r>
            <a:r>
              <a:rPr lang="en-US" sz="1800" dirty="0">
                <a:solidFill>
                  <a:schemeClr val="tx1"/>
                </a:solidFill>
              </a:rPr>
              <a:t> </a:t>
            </a:r>
            <a:r>
              <a:rPr lang="en-US" sz="2000" dirty="0">
                <a:solidFill>
                  <a:schemeClr val="tx1"/>
                </a:solidFill>
                <a:hlinkClick r:id="rId5">
                  <a:extLst>
                    <a:ext uri="{A12FA001-AC4F-418D-AE19-62706E023703}">
                      <ahyp:hlinkClr xmlns:ahyp="http://schemas.microsoft.com/office/drawing/2018/hyperlinkcolor" val="tx"/>
                    </a:ext>
                  </a:extLst>
                </a:hlinkClick>
              </a:rPr>
              <a:t>https://www.calculatorsoup.com/calculators/algebra/percent-difference-calculator.php</a:t>
            </a:r>
            <a:r>
              <a:rPr lang="en-US" sz="2000" dirty="0">
                <a:solidFill>
                  <a:schemeClr val="tx1"/>
                </a:solidFill>
              </a:rPr>
              <a:t> </a:t>
            </a:r>
          </a:p>
          <a:p>
            <a:endParaRPr lang="en-US" sz="2000" dirty="0"/>
          </a:p>
        </p:txBody>
      </p:sp>
    </p:spTree>
    <p:extLst>
      <p:ext uri="{BB962C8B-B14F-4D97-AF65-F5344CB8AC3E}">
        <p14:creationId xmlns:p14="http://schemas.microsoft.com/office/powerpoint/2010/main" val="1276680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53610-4C91-4759-B0D9-E8B590BE3506}"/>
              </a:ext>
            </a:extLst>
          </p:cNvPr>
          <p:cNvSpPr>
            <a:spLocks noGrp="1"/>
          </p:cNvSpPr>
          <p:nvPr>
            <p:ph type="title"/>
          </p:nvPr>
        </p:nvSpPr>
        <p:spPr/>
        <p:txBody>
          <a:bodyPr/>
          <a:lstStyle/>
          <a:p>
            <a:r>
              <a:rPr lang="en-US" dirty="0"/>
              <a:t>Mark</a:t>
            </a:r>
          </a:p>
        </p:txBody>
      </p:sp>
      <p:sp>
        <p:nvSpPr>
          <p:cNvPr id="3" name="Content Placeholder 2">
            <a:extLst>
              <a:ext uri="{FF2B5EF4-FFF2-40B4-BE49-F238E27FC236}">
                <a16:creationId xmlns:a16="http://schemas.microsoft.com/office/drawing/2014/main" id="{3BD577B9-839F-4F83-8848-2656FE4E4323}"/>
              </a:ext>
            </a:extLst>
          </p:cNvPr>
          <p:cNvSpPr>
            <a:spLocks noGrp="1"/>
          </p:cNvSpPr>
          <p:nvPr>
            <p:ph idx="1"/>
          </p:nvPr>
        </p:nvSpPr>
        <p:spPr>
          <a:xfrm>
            <a:off x="752305" y="1855823"/>
            <a:ext cx="9875519" cy="3840138"/>
          </a:xfrm>
        </p:spPr>
        <p:txBody>
          <a:bodyPr>
            <a:normAutofit/>
          </a:bodyPr>
          <a:lstStyle/>
          <a:p>
            <a:r>
              <a:rPr lang="en-US" dirty="0">
                <a:solidFill>
                  <a:schemeClr val="tx1"/>
                </a:solidFill>
              </a:rPr>
              <a:t>Senior year in computer and information </a:t>
            </a:r>
            <a:r>
              <a:rPr lang="en-US">
                <a:solidFill>
                  <a:schemeClr val="tx1"/>
                </a:solidFill>
              </a:rPr>
              <a:t>science BS.</a:t>
            </a:r>
            <a:endParaRPr lang="en-US" dirty="0">
              <a:solidFill>
                <a:schemeClr val="tx1"/>
              </a:solidFill>
            </a:endParaRPr>
          </a:p>
          <a:p>
            <a:r>
              <a:rPr lang="en-US" dirty="0">
                <a:solidFill>
                  <a:schemeClr val="tx1"/>
                </a:solidFill>
              </a:rPr>
              <a:t>IT Support Engineer for the past 4 years. Prior to the COVID-19 shutdown, I worked for PCC Structurals Inc which specializes in Jet Engine Manufacturing worldwide and I was one of the people in charge of 2 big manufactures. </a:t>
            </a:r>
          </a:p>
          <a:p>
            <a:r>
              <a:rPr lang="en-US" dirty="0">
                <a:solidFill>
                  <a:schemeClr val="tx1"/>
                </a:solidFill>
              </a:rPr>
              <a:t>I enjoy playing the piano and worship God with it in my free time, get together with my friends on the weekend. We hangout, watch movies and play games. So much fun. </a:t>
            </a:r>
          </a:p>
          <a:p>
            <a:r>
              <a:rPr lang="en-US" dirty="0">
                <a:solidFill>
                  <a:schemeClr val="tx1"/>
                </a:solidFill>
              </a:rPr>
              <a:t>I adore bananas. I’m known by “The king of bananas” among my friends and family. The sweetest fruit on the plant that everybody loves. </a:t>
            </a:r>
          </a:p>
          <a:p>
            <a:endParaRPr lang="en-US" dirty="0"/>
          </a:p>
        </p:txBody>
      </p:sp>
    </p:spTree>
    <p:extLst>
      <p:ext uri="{BB962C8B-B14F-4D97-AF65-F5344CB8AC3E}">
        <p14:creationId xmlns:p14="http://schemas.microsoft.com/office/powerpoint/2010/main" val="2297697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5C6675A-4C2D-4EBB-930F-F5B3758AB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BFC824E-D1EC-4F94-9986-567B20CFA1E4}"/>
              </a:ext>
            </a:extLst>
          </p:cNvPr>
          <p:cNvSpPr>
            <a:spLocks noGrp="1"/>
          </p:cNvSpPr>
          <p:nvPr>
            <p:ph type="title"/>
          </p:nvPr>
        </p:nvSpPr>
        <p:spPr>
          <a:xfrm>
            <a:off x="4441783" y="609600"/>
            <a:ext cx="6693061" cy="1356360"/>
          </a:xfrm>
        </p:spPr>
        <p:txBody>
          <a:bodyPr>
            <a:normAutofit/>
          </a:bodyPr>
          <a:lstStyle/>
          <a:p>
            <a:r>
              <a:rPr lang="en-US">
                <a:solidFill>
                  <a:srgbClr val="FFFFFF"/>
                </a:solidFill>
              </a:rPr>
              <a:t>Background</a:t>
            </a:r>
          </a:p>
        </p:txBody>
      </p:sp>
      <p:pic>
        <p:nvPicPr>
          <p:cNvPr id="5" name="Content Placeholder 4" descr="A close up of a logo&#10;&#10;Description automatically generated">
            <a:extLst>
              <a:ext uri="{FF2B5EF4-FFF2-40B4-BE49-F238E27FC236}">
                <a16:creationId xmlns:a16="http://schemas.microsoft.com/office/drawing/2014/main" id="{CBB7DD53-D464-40F9-8EAC-35C636AAD2A8}"/>
              </a:ext>
            </a:extLst>
          </p:cNvPr>
          <p:cNvPicPr>
            <a:picLocks noChangeAspect="1"/>
          </p:cNvPicPr>
          <p:nvPr/>
        </p:nvPicPr>
        <p:blipFill rotWithShape="1">
          <a:blip r:embed="rId3">
            <a:extLst>
              <a:ext uri="{28A0092B-C50C-407E-A947-70E740481C1C}">
                <a14:useLocalDpi xmlns:a14="http://schemas.microsoft.com/office/drawing/2010/main" val="0"/>
              </a:ext>
            </a:extLst>
          </a:blip>
          <a:srcRect l="43" r="3" b="3"/>
          <a:stretch/>
        </p:blipFill>
        <p:spPr>
          <a:xfrm>
            <a:off x="232861" y="243840"/>
            <a:ext cx="3646837" cy="6377939"/>
          </a:xfrm>
          <a:prstGeom prst="rect">
            <a:avLst/>
          </a:prstGeom>
        </p:spPr>
      </p:pic>
      <p:sp>
        <p:nvSpPr>
          <p:cNvPr id="9" name="Content Placeholder 8">
            <a:extLst>
              <a:ext uri="{FF2B5EF4-FFF2-40B4-BE49-F238E27FC236}">
                <a16:creationId xmlns:a16="http://schemas.microsoft.com/office/drawing/2014/main" id="{47E74ECF-9BD6-418B-812C-596D5E47D8FD}"/>
              </a:ext>
            </a:extLst>
          </p:cNvPr>
          <p:cNvSpPr>
            <a:spLocks noGrp="1"/>
          </p:cNvSpPr>
          <p:nvPr>
            <p:ph idx="1"/>
          </p:nvPr>
        </p:nvSpPr>
        <p:spPr>
          <a:xfrm>
            <a:off x="4816997" y="1965960"/>
            <a:ext cx="6358307" cy="3485147"/>
          </a:xfrm>
        </p:spPr>
        <p:txBody>
          <a:bodyPr>
            <a:normAutofit/>
          </a:bodyPr>
          <a:lstStyle/>
          <a:p>
            <a:pPr>
              <a:buClr>
                <a:schemeClr val="accent6">
                  <a:lumMod val="75000"/>
                </a:schemeClr>
              </a:buClr>
            </a:pPr>
            <a:r>
              <a:rPr lang="en-US" sz="3200" dirty="0">
                <a:solidFill>
                  <a:srgbClr val="FFFFFF"/>
                </a:solidFill>
              </a:rPr>
              <a:t>Concern for homeless population</a:t>
            </a:r>
          </a:p>
          <a:p>
            <a:pPr>
              <a:buClr>
                <a:schemeClr val="accent6">
                  <a:lumMod val="75000"/>
                </a:schemeClr>
              </a:buClr>
            </a:pPr>
            <a:r>
              <a:rPr lang="en-US" sz="3200" dirty="0">
                <a:solidFill>
                  <a:srgbClr val="FFFFFF"/>
                </a:solidFill>
              </a:rPr>
              <a:t>How COVID-19 affected them</a:t>
            </a:r>
          </a:p>
          <a:p>
            <a:pPr>
              <a:buClr>
                <a:schemeClr val="accent6">
                  <a:lumMod val="75000"/>
                </a:schemeClr>
              </a:buClr>
            </a:pPr>
            <a:r>
              <a:rPr lang="en-US" sz="3200" dirty="0">
                <a:solidFill>
                  <a:srgbClr val="FFFFFF"/>
                </a:solidFill>
              </a:rPr>
              <a:t>What resources did they have </a:t>
            </a:r>
          </a:p>
          <a:p>
            <a:pPr>
              <a:buClr>
                <a:schemeClr val="accent6">
                  <a:lumMod val="75000"/>
                </a:schemeClr>
              </a:buClr>
            </a:pPr>
            <a:r>
              <a:rPr lang="en-US" sz="3200" dirty="0">
                <a:solidFill>
                  <a:srgbClr val="FFFFFF"/>
                </a:solidFill>
              </a:rPr>
              <a:t>Datasets</a:t>
            </a:r>
          </a:p>
          <a:p>
            <a:endParaRPr lang="en-US" sz="3200" dirty="0">
              <a:solidFill>
                <a:srgbClr val="FFFFFF"/>
              </a:solidFill>
            </a:endParaRPr>
          </a:p>
          <a:p>
            <a:endParaRPr lang="en-US" dirty="0">
              <a:solidFill>
                <a:srgbClr val="FFFFFF"/>
              </a:solidFill>
            </a:endParaRPr>
          </a:p>
        </p:txBody>
      </p:sp>
      <p:sp>
        <p:nvSpPr>
          <p:cNvPr id="16" name="Rectangle 15">
            <a:extLst>
              <a:ext uri="{FF2B5EF4-FFF2-40B4-BE49-F238E27FC236}">
                <a16:creationId xmlns:a16="http://schemas.microsoft.com/office/drawing/2014/main" id="{DED3F12F-0371-457E-A3DB-308133F007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3840"/>
            <a:ext cx="11724640" cy="6377939"/>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9123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B9AAA-5BEB-4CE6-AFB1-6C785AB4BE46}"/>
              </a:ext>
            </a:extLst>
          </p:cNvPr>
          <p:cNvSpPr>
            <a:spLocks noGrp="1"/>
          </p:cNvSpPr>
          <p:nvPr>
            <p:ph type="title"/>
          </p:nvPr>
        </p:nvSpPr>
        <p:spPr>
          <a:xfrm>
            <a:off x="838200" y="0"/>
            <a:ext cx="10515600" cy="1325563"/>
          </a:xfrm>
        </p:spPr>
        <p:txBody>
          <a:bodyPr/>
          <a:lstStyle/>
          <a:p>
            <a:r>
              <a:rPr lang="en-US" b="1" dirty="0"/>
              <a:t>What is COVID-19</a:t>
            </a:r>
          </a:p>
        </p:txBody>
      </p:sp>
      <p:pic>
        <p:nvPicPr>
          <p:cNvPr id="5" name="Content Placeholder 4" descr="A close up of a flower&#10;&#10;Description automatically generated">
            <a:extLst>
              <a:ext uri="{FF2B5EF4-FFF2-40B4-BE49-F238E27FC236}">
                <a16:creationId xmlns:a16="http://schemas.microsoft.com/office/drawing/2014/main" id="{BDCAFEEB-75DC-49D0-B3E3-22E58EFFA359}"/>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4177" b="98526" l="2917" r="90000">
                        <a14:foregroundMark x1="44444" y1="19656" x2="18056" y2="19165"/>
                        <a14:foregroundMark x1="18056" y1="19165" x2="24583" y2="14988"/>
                        <a14:foregroundMark x1="24583" y1="14988" x2="17917" y2="16462"/>
                        <a14:foregroundMark x1="17917" y1="16462" x2="21667" y2="17199"/>
                        <a14:foregroundMark x1="16806" y1="14988" x2="18056" y2="16953"/>
                        <a14:foregroundMark x1="14167" y1="18673" x2="18472" y2="18673"/>
                        <a14:foregroundMark x1="13472" y1="16462" x2="17361" y2="16462"/>
                        <a14:foregroundMark x1="14028" y1="16216" x2="17778" y2="16216"/>
                        <a14:foregroundMark x1="22639" y1="18182" x2="26667" y2="18182"/>
                        <a14:foregroundMark x1="44861" y1="19902" x2="35556" y2="19902"/>
                        <a14:foregroundMark x1="43611" y1="18182" x2="36667" y2="18182"/>
                        <a14:foregroundMark x1="42639" y1="17199" x2="38472" y2="17199"/>
                        <a14:foregroundMark x1="46389" y1="12285" x2="52639" y2="8600"/>
                        <a14:foregroundMark x1="52639" y1="8600" x2="52778" y2="8600"/>
                        <a14:foregroundMark x1="45833" y1="7371" x2="49306" y2="5897"/>
                        <a14:foregroundMark x1="77222" y1="47912" x2="75139" y2="62899"/>
                        <a14:foregroundMark x1="53333" y1="89681" x2="60000" y2="89681"/>
                        <a14:foregroundMark x1="60000" y1="89681" x2="65000" y2="89435"/>
                        <a14:foregroundMark x1="46111" y1="90172" x2="50833" y2="90172"/>
                        <a14:foregroundMark x1="48056" y1="92383" x2="49583" y2="92383"/>
                        <a14:foregroundMark x1="83611" y1="53071" x2="84722" y2="59214"/>
                        <a14:foregroundMark x1="82222" y1="42015" x2="84167" y2="38821"/>
                        <a14:foregroundMark x1="15833" y1="33415" x2="23889" y2="36364"/>
                        <a14:foregroundMark x1="15139" y1="49386" x2="22222" y2="50614"/>
                        <a14:foregroundMark x1="15694" y1="52088" x2="30139" y2="53071"/>
                        <a14:foregroundMark x1="32083" y1="52580" x2="23889" y2="52580"/>
                        <a14:foregroundMark x1="22361" y1="37838" x2="34167" y2="38084"/>
                        <a14:foregroundMark x1="23750" y1="37101" x2="31944" y2="37346"/>
                        <a14:foregroundMark x1="25833" y1="18182" x2="32222" y2="18182"/>
                        <a14:foregroundMark x1="32222" y1="18182" x2="26389" y2="19165"/>
                        <a14:foregroundMark x1="32083" y1="17936" x2="31250" y2="19165"/>
                        <a14:foregroundMark x1="30942" y1="87469" x2="33056" y2="87469"/>
                        <a14:foregroundMark x1="9813" y1="95390" x2="10000" y2="95086"/>
                        <a14:foregroundMark x1="8889" y1="91892" x2="24306" y2="92383"/>
                        <a14:foregroundMark x1="24306" y1="92383" x2="26111" y2="91155"/>
                        <a14:foregroundMark x1="7778" y1="87715" x2="15000" y2="87715"/>
                        <a14:foregroundMark x1="15000" y1="87715" x2="25972" y2="87469"/>
                        <a14:foregroundMark x1="25972" y1="94349" x2="26944" y2="87715"/>
                        <a14:foregroundMark x1="26944" y1="86732" x2="28889" y2="86486"/>
                        <a14:foregroundMark x1="26528" y1="86241" x2="28750" y2="86241"/>
                        <a14:foregroundMark x1="57222" y1="4177" x2="63889" y2="6388"/>
                        <a14:foregroundMark x1="63889" y1="6388" x2="58472" y2="4177"/>
                        <a14:foregroundMark x1="58472" y1="4177" x2="58472" y2="4177"/>
                        <a14:foregroundMark x1="16806" y1="84767" x2="9722" y2="84767"/>
                        <a14:foregroundMark x1="9722" y1="84767" x2="16250" y2="84767"/>
                        <a14:foregroundMark x1="16250" y1="84767" x2="29722" y2="83784"/>
                        <a14:foregroundMark x1="29722" y1="83784" x2="29722" y2="83784"/>
                        <a14:foregroundMark x1="29861" y1="84767" x2="30833" y2="96560"/>
                        <a14:foregroundMark x1="30833" y1="96560" x2="10139" y2="99509"/>
                        <a14:foregroundMark x1="10139" y1="99509" x2="6389" y2="89435"/>
                        <a14:foregroundMark x1="6389" y1="89435" x2="9722" y2="83784"/>
                        <a14:foregroundMark x1="9722" y1="83292" x2="5417" y2="91892"/>
                        <a14:foregroundMark x1="5417" y1="91892" x2="9861" y2="98771"/>
                        <a14:foregroundMark x1="7778" y1="85749" x2="8750" y2="90909"/>
                        <a14:foregroundMark x1="8750" y1="83784" x2="2917" y2="87224"/>
                        <a14:backgroundMark x1="43447" y1="16865" x2="45556" y2="6143"/>
                        <a14:backgroundMark x1="49315" y1="5866" x2="52222" y2="5651"/>
                        <a14:backgroundMark x1="45556" y1="6143" x2="46233" y2="6093"/>
                        <a14:backgroundMark x1="58345" y1="942" x2="58611" y2="737"/>
                        <a14:backgroundMark x1="52222" y1="5651" x2="57628" y2="1493"/>
                        <a14:backgroundMark x1="58611" y1="737" x2="65139" y2="1966"/>
                        <a14:backgroundMark x1="65139" y1="1966" x2="67778" y2="12531"/>
                        <a14:backgroundMark x1="67778" y1="12531" x2="74444" y2="8845"/>
                        <a14:backgroundMark x1="84581" y1="37121" x2="85278" y2="39066"/>
                        <a14:backgroundMark x1="74444" y1="8845" x2="84292" y2="36314"/>
                        <a14:backgroundMark x1="85278" y1="39066" x2="81111" y2="47912"/>
                        <a14:backgroundMark x1="81111" y1="47912" x2="82743" y2="53547"/>
                        <a14:backgroundMark x1="83776" y1="59732" x2="82361" y2="69533"/>
                        <a14:backgroundMark x1="82361" y1="69533" x2="81944" y2="68305"/>
                        <a14:backgroundMark x1="13583" y1="16154" x2="11806" y2="16216"/>
                        <a14:backgroundMark x1="11806" y1="16216" x2="13441" y2="16550"/>
                        <a14:backgroundMark x1="3889" y1="18673" x2="1250" y2="74447"/>
                      </a14:backgroundRemoval>
                    </a14:imgEffect>
                  </a14:imgLayer>
                </a14:imgProps>
              </a:ext>
              <a:ext uri="{28A0092B-C50C-407E-A947-70E740481C1C}">
                <a14:useLocalDpi xmlns:a14="http://schemas.microsoft.com/office/drawing/2010/main" val="0"/>
              </a:ext>
            </a:extLst>
          </a:blip>
          <a:stretch>
            <a:fillRect/>
          </a:stretch>
        </p:blipFill>
        <p:spPr>
          <a:xfrm>
            <a:off x="6333774" y="1325563"/>
            <a:ext cx="5858226" cy="3311525"/>
          </a:xfrm>
        </p:spPr>
      </p:pic>
      <p:sp>
        <p:nvSpPr>
          <p:cNvPr id="6" name="TextBox 5">
            <a:extLst>
              <a:ext uri="{FF2B5EF4-FFF2-40B4-BE49-F238E27FC236}">
                <a16:creationId xmlns:a16="http://schemas.microsoft.com/office/drawing/2014/main" id="{83F44E57-163A-440F-9BBE-0BF83A93EAC0}"/>
              </a:ext>
            </a:extLst>
          </p:cNvPr>
          <p:cNvSpPr txBox="1"/>
          <p:nvPr/>
        </p:nvSpPr>
        <p:spPr>
          <a:xfrm>
            <a:off x="315775" y="1022784"/>
            <a:ext cx="5780225" cy="5632311"/>
          </a:xfrm>
          <a:prstGeom prst="rect">
            <a:avLst/>
          </a:prstGeom>
          <a:noFill/>
        </p:spPr>
        <p:txBody>
          <a:bodyPr wrap="square" rtlCol="0">
            <a:spAutoFit/>
          </a:bodyPr>
          <a:lstStyle/>
          <a:p>
            <a:r>
              <a:rPr lang="en-US" sz="2400" dirty="0"/>
              <a:t>COVID-19 is caused by a coronavirus </a:t>
            </a:r>
          </a:p>
          <a:p>
            <a:endParaRPr lang="en-US" sz="2400" b="1" dirty="0"/>
          </a:p>
          <a:p>
            <a:r>
              <a:rPr lang="en-US" sz="2400" b="1" dirty="0"/>
              <a:t>WAIT!! What is a coronavirus?</a:t>
            </a:r>
          </a:p>
          <a:p>
            <a:r>
              <a:rPr lang="en-US" sz="2400" dirty="0"/>
              <a:t>      Coronaviruses are viruses that are name fir the crown-like spikes on their surfaces.</a:t>
            </a:r>
          </a:p>
          <a:p>
            <a:endParaRPr lang="en-US" sz="2400" dirty="0"/>
          </a:p>
          <a:p>
            <a:r>
              <a:rPr lang="en-US" sz="2400" dirty="0"/>
              <a:t>There are coronaviruses that cause disease in humans and in animals.</a:t>
            </a:r>
          </a:p>
          <a:p>
            <a:endParaRPr lang="en-US" sz="2400" dirty="0"/>
          </a:p>
          <a:p>
            <a:r>
              <a:rPr lang="en-US" sz="2400" dirty="0"/>
              <a:t>Sometimes animal corona viruses evolve and become a new human coronavirus. </a:t>
            </a:r>
          </a:p>
          <a:p>
            <a:r>
              <a:rPr lang="en-US" sz="2400" dirty="0"/>
              <a:t>For example </a:t>
            </a:r>
            <a:r>
              <a:rPr lang="en-US" sz="2400" b="1" dirty="0"/>
              <a:t>SARS from 2003 </a:t>
            </a:r>
            <a:r>
              <a:rPr lang="en-US" sz="2400" dirty="0"/>
              <a:t>and now </a:t>
            </a:r>
            <a:r>
              <a:rPr lang="en-US" sz="2400" b="1" dirty="0"/>
              <a:t>COVID-19</a:t>
            </a:r>
          </a:p>
        </p:txBody>
      </p:sp>
    </p:spTree>
    <p:extLst>
      <p:ext uri="{BB962C8B-B14F-4D97-AF65-F5344CB8AC3E}">
        <p14:creationId xmlns:p14="http://schemas.microsoft.com/office/powerpoint/2010/main" val="972810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B9AAA-5BEB-4CE6-AFB1-6C785AB4BE46}"/>
              </a:ext>
            </a:extLst>
          </p:cNvPr>
          <p:cNvSpPr>
            <a:spLocks noGrp="1"/>
          </p:cNvSpPr>
          <p:nvPr>
            <p:ph type="title"/>
          </p:nvPr>
        </p:nvSpPr>
        <p:spPr>
          <a:xfrm>
            <a:off x="7558564" y="609600"/>
            <a:ext cx="3912583" cy="1356360"/>
          </a:xfrm>
        </p:spPr>
        <p:txBody>
          <a:bodyPr vert="horz" lIns="91440" tIns="45720" rIns="91440" bIns="45720" rtlCol="0" anchor="ctr">
            <a:normAutofit/>
          </a:bodyPr>
          <a:lstStyle/>
          <a:p>
            <a:r>
              <a:rPr lang="en-US" sz="3200" b="1"/>
              <a:t>What is COVID-19</a:t>
            </a:r>
          </a:p>
        </p:txBody>
      </p:sp>
      <p:pic>
        <p:nvPicPr>
          <p:cNvPr id="7" name="Content Placeholder 4" descr="A close up of a flower&#10;&#10;Description automatically generated">
            <a:extLst>
              <a:ext uri="{FF2B5EF4-FFF2-40B4-BE49-F238E27FC236}">
                <a16:creationId xmlns:a16="http://schemas.microsoft.com/office/drawing/2014/main" id="{C95BD394-5F34-429E-B152-57C99F55596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177" b="98526" l="2917" r="90000">
                        <a14:foregroundMark x1="44444" y1="19656" x2="18056" y2="19165"/>
                        <a14:foregroundMark x1="18056" y1="19165" x2="24583" y2="14988"/>
                        <a14:foregroundMark x1="24583" y1="14988" x2="17917" y2="16462"/>
                        <a14:foregroundMark x1="17917" y1="16462" x2="21667" y2="17199"/>
                        <a14:foregroundMark x1="16806" y1="14988" x2="18056" y2="16953"/>
                        <a14:foregroundMark x1="14167" y1="18673" x2="18472" y2="18673"/>
                        <a14:foregroundMark x1="13472" y1="16462" x2="17361" y2="16462"/>
                        <a14:foregroundMark x1="14028" y1="16216" x2="17778" y2="16216"/>
                        <a14:foregroundMark x1="22639" y1="18182" x2="26667" y2="18182"/>
                        <a14:foregroundMark x1="44861" y1="19902" x2="35556" y2="19902"/>
                        <a14:foregroundMark x1="43611" y1="18182" x2="36667" y2="18182"/>
                        <a14:foregroundMark x1="42639" y1="17199" x2="38472" y2="17199"/>
                        <a14:foregroundMark x1="46389" y1="12285" x2="52639" y2="8600"/>
                        <a14:foregroundMark x1="52639" y1="8600" x2="52778" y2="8600"/>
                        <a14:foregroundMark x1="45833" y1="7371" x2="49306" y2="5897"/>
                        <a14:foregroundMark x1="77222" y1="47912" x2="75139" y2="62899"/>
                        <a14:foregroundMark x1="53333" y1="89681" x2="60000" y2="89681"/>
                        <a14:foregroundMark x1="60000" y1="89681" x2="65000" y2="89435"/>
                        <a14:foregroundMark x1="46111" y1="90172" x2="50833" y2="90172"/>
                        <a14:foregroundMark x1="48056" y1="92383" x2="49583" y2="92383"/>
                        <a14:foregroundMark x1="83611" y1="53071" x2="84722" y2="59214"/>
                        <a14:foregroundMark x1="82222" y1="42015" x2="84167" y2="38821"/>
                        <a14:foregroundMark x1="15833" y1="33415" x2="23889" y2="36364"/>
                        <a14:foregroundMark x1="15139" y1="49386" x2="22222" y2="50614"/>
                        <a14:foregroundMark x1="15694" y1="52088" x2="30139" y2="53071"/>
                        <a14:foregroundMark x1="32083" y1="52580" x2="23889" y2="52580"/>
                        <a14:foregroundMark x1="22361" y1="37838" x2="34167" y2="38084"/>
                        <a14:foregroundMark x1="23750" y1="37101" x2="31944" y2="37346"/>
                        <a14:foregroundMark x1="25833" y1="18182" x2="32222" y2="18182"/>
                        <a14:foregroundMark x1="32222" y1="18182" x2="26389" y2="19165"/>
                        <a14:foregroundMark x1="32083" y1="17936" x2="31250" y2="19165"/>
                        <a14:foregroundMark x1="30942" y1="87469" x2="33056" y2="87469"/>
                        <a14:foregroundMark x1="9813" y1="95390" x2="10000" y2="95086"/>
                        <a14:foregroundMark x1="8889" y1="91892" x2="24306" y2="92383"/>
                        <a14:foregroundMark x1="24306" y1="92383" x2="26111" y2="91155"/>
                        <a14:foregroundMark x1="7778" y1="87715" x2="15000" y2="87715"/>
                        <a14:foregroundMark x1="15000" y1="87715" x2="25972" y2="87469"/>
                        <a14:foregroundMark x1="25972" y1="94349" x2="26944" y2="87715"/>
                        <a14:foregroundMark x1="26944" y1="86732" x2="28889" y2="86486"/>
                        <a14:foregroundMark x1="26528" y1="86241" x2="28750" y2="86241"/>
                        <a14:foregroundMark x1="57222" y1="4177" x2="63889" y2="6388"/>
                        <a14:foregroundMark x1="63889" y1="6388" x2="58472" y2="4177"/>
                        <a14:foregroundMark x1="58472" y1="4177" x2="58472" y2="4177"/>
                        <a14:foregroundMark x1="16806" y1="84767" x2="9722" y2="84767"/>
                        <a14:foregroundMark x1="9722" y1="84767" x2="16250" y2="84767"/>
                        <a14:foregroundMark x1="16250" y1="84767" x2="29722" y2="83784"/>
                        <a14:foregroundMark x1="29722" y1="83784" x2="29722" y2="83784"/>
                        <a14:foregroundMark x1="29861" y1="84767" x2="30833" y2="96560"/>
                        <a14:foregroundMark x1="30833" y1="96560" x2="10139" y2="99509"/>
                        <a14:foregroundMark x1="10139" y1="99509" x2="6389" y2="89435"/>
                        <a14:foregroundMark x1="6389" y1="89435" x2="9722" y2="83784"/>
                        <a14:foregroundMark x1="9722" y1="83292" x2="5417" y2="91892"/>
                        <a14:foregroundMark x1="5417" y1="91892" x2="9861" y2="98771"/>
                        <a14:foregroundMark x1="7778" y1="85749" x2="8750" y2="90909"/>
                        <a14:foregroundMark x1="8750" y1="83784" x2="2917" y2="87224"/>
                        <a14:backgroundMark x1="43447" y1="16865" x2="45556" y2="6143"/>
                        <a14:backgroundMark x1="49315" y1="5866" x2="52222" y2="5651"/>
                        <a14:backgroundMark x1="45556" y1="6143" x2="46233" y2="6093"/>
                        <a14:backgroundMark x1="58345" y1="942" x2="58611" y2="737"/>
                        <a14:backgroundMark x1="52222" y1="5651" x2="57628" y2="1493"/>
                        <a14:backgroundMark x1="58611" y1="737" x2="65139" y2="1966"/>
                        <a14:backgroundMark x1="65139" y1="1966" x2="67778" y2="12531"/>
                        <a14:backgroundMark x1="67778" y1="12531" x2="74444" y2="8845"/>
                        <a14:backgroundMark x1="84581" y1="37121" x2="85278" y2="39066"/>
                        <a14:backgroundMark x1="74444" y1="8845" x2="84292" y2="36314"/>
                        <a14:backgroundMark x1="85278" y1="39066" x2="81111" y2="47912"/>
                        <a14:backgroundMark x1="81111" y1="47912" x2="82743" y2="53547"/>
                        <a14:backgroundMark x1="83776" y1="59732" x2="82361" y2="69533"/>
                        <a14:backgroundMark x1="82361" y1="69533" x2="81944" y2="68305"/>
                        <a14:backgroundMark x1="13583" y1="16154" x2="11806" y2="16216"/>
                        <a14:backgroundMark x1="11806" y1="16216" x2="13441" y2="16550"/>
                        <a14:backgroundMark x1="3889" y1="18673" x2="1250" y2="74447"/>
                      </a14:backgroundRemoval>
                    </a14:imgEffect>
                  </a14:imgLayer>
                </a14:imgProps>
              </a:ext>
              <a:ext uri="{28A0092B-C50C-407E-A947-70E740481C1C}">
                <a14:useLocalDpi xmlns:a14="http://schemas.microsoft.com/office/drawing/2010/main" val="0"/>
              </a:ext>
            </a:extLst>
          </a:blip>
          <a:stretch>
            <a:fillRect/>
          </a:stretch>
        </p:blipFill>
        <p:spPr>
          <a:xfrm>
            <a:off x="872064" y="1720135"/>
            <a:ext cx="6045576" cy="3415749"/>
          </a:xfrm>
          <a:prstGeom prst="rect">
            <a:avLst/>
          </a:prstGeom>
        </p:spPr>
      </p:pic>
      <p:sp>
        <p:nvSpPr>
          <p:cNvPr id="6" name="TextBox 5">
            <a:extLst>
              <a:ext uri="{FF2B5EF4-FFF2-40B4-BE49-F238E27FC236}">
                <a16:creationId xmlns:a16="http://schemas.microsoft.com/office/drawing/2014/main" id="{83F44E57-163A-440F-9BBE-0BF83A93EAC0}"/>
              </a:ext>
            </a:extLst>
          </p:cNvPr>
          <p:cNvSpPr txBox="1"/>
          <p:nvPr/>
        </p:nvSpPr>
        <p:spPr>
          <a:xfrm>
            <a:off x="7558564" y="2057400"/>
            <a:ext cx="3912583" cy="4038600"/>
          </a:xfrm>
          <a:prstGeom prst="rect">
            <a:avLst/>
          </a:prstGeom>
        </p:spPr>
        <p:txBody>
          <a:bodyPr vert="horz" lIns="91440" tIns="45720" rIns="91440" bIns="45720" rtlCol="0">
            <a:normAutofit/>
          </a:bodyPr>
          <a:lstStyle/>
          <a:p>
            <a:pPr indent="-182880" defTabSz="914400">
              <a:lnSpc>
                <a:spcPct val="90000"/>
              </a:lnSpc>
              <a:spcAft>
                <a:spcPts val="600"/>
              </a:spcAft>
              <a:buClr>
                <a:schemeClr val="accent1"/>
              </a:buClr>
              <a:buSzPct val="80000"/>
              <a:buFont typeface="Corbel" pitchFamily="34" charset="0"/>
              <a:buChar char="•"/>
            </a:pPr>
            <a:r>
              <a:rPr lang="en-US" sz="1600" dirty="0"/>
              <a:t>It is caused by a novel coronavirus, named Severe Acute Respiratory Syndrome coronavirus 2 </a:t>
            </a:r>
            <a:r>
              <a:rPr lang="en-US" sz="1600" b="1" dirty="0"/>
              <a:t>(SARS-CoV-2). </a:t>
            </a:r>
          </a:p>
          <a:p>
            <a:pPr indent="-182880" defTabSz="914400">
              <a:lnSpc>
                <a:spcPct val="90000"/>
              </a:lnSpc>
              <a:spcAft>
                <a:spcPts val="600"/>
              </a:spcAft>
              <a:buClr>
                <a:schemeClr val="accent1"/>
              </a:buClr>
              <a:buSzPct val="80000"/>
              <a:buFont typeface="Corbel" pitchFamily="34" charset="0"/>
              <a:buChar char="•"/>
            </a:pPr>
            <a:endParaRPr lang="en-US" sz="1600" dirty="0"/>
          </a:p>
          <a:p>
            <a:pPr indent="-182880" defTabSz="914400">
              <a:lnSpc>
                <a:spcPct val="90000"/>
              </a:lnSpc>
              <a:spcAft>
                <a:spcPts val="600"/>
              </a:spcAft>
              <a:buClr>
                <a:schemeClr val="accent1"/>
              </a:buClr>
              <a:buSzPct val="80000"/>
              <a:buFont typeface="Corbel" pitchFamily="34" charset="0"/>
              <a:buChar char="•"/>
            </a:pPr>
            <a:r>
              <a:rPr lang="en-US" sz="1600" dirty="0"/>
              <a:t> It was identified as the cause of an outbreak of respiratory illness first detected in Wuhan China in 2019. </a:t>
            </a:r>
          </a:p>
          <a:p>
            <a:pPr indent="-182880" defTabSz="914400">
              <a:lnSpc>
                <a:spcPct val="90000"/>
              </a:lnSpc>
              <a:spcAft>
                <a:spcPts val="600"/>
              </a:spcAft>
              <a:buClr>
                <a:schemeClr val="accent1"/>
              </a:buClr>
              <a:buSzPct val="80000"/>
              <a:buFont typeface="Corbel" pitchFamily="34" charset="0"/>
              <a:buChar char="•"/>
            </a:pPr>
            <a:endParaRPr lang="en-US" sz="1600" dirty="0"/>
          </a:p>
          <a:p>
            <a:pPr indent="-182880" defTabSz="914400">
              <a:lnSpc>
                <a:spcPct val="90000"/>
              </a:lnSpc>
              <a:spcAft>
                <a:spcPts val="600"/>
              </a:spcAft>
              <a:buClr>
                <a:schemeClr val="accent1"/>
              </a:buClr>
              <a:buSzPct val="80000"/>
              <a:buFont typeface="Corbel" pitchFamily="34" charset="0"/>
              <a:buChar char="•"/>
            </a:pPr>
            <a:r>
              <a:rPr lang="en-US" sz="1600" dirty="0"/>
              <a:t>The illness caused by the virus has been named coronavirus disease 2019   </a:t>
            </a:r>
            <a:r>
              <a:rPr lang="en-US" sz="1600" b="1" dirty="0"/>
              <a:t>(COVID-19).</a:t>
            </a:r>
          </a:p>
        </p:txBody>
      </p:sp>
    </p:spTree>
    <p:extLst>
      <p:ext uri="{BB962C8B-B14F-4D97-AF65-F5344CB8AC3E}">
        <p14:creationId xmlns:p14="http://schemas.microsoft.com/office/powerpoint/2010/main" val="3382649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B9AAA-5BEB-4CE6-AFB1-6C785AB4BE46}"/>
              </a:ext>
            </a:extLst>
          </p:cNvPr>
          <p:cNvSpPr>
            <a:spLocks noGrp="1"/>
          </p:cNvSpPr>
          <p:nvPr>
            <p:ph type="title"/>
          </p:nvPr>
        </p:nvSpPr>
        <p:spPr>
          <a:xfrm>
            <a:off x="1006642" y="494165"/>
            <a:ext cx="10515600" cy="1325563"/>
          </a:xfrm>
        </p:spPr>
        <p:txBody>
          <a:bodyPr/>
          <a:lstStyle/>
          <a:p>
            <a:r>
              <a:rPr lang="en-US" b="1" dirty="0"/>
              <a:t>What is COVID-19</a:t>
            </a:r>
          </a:p>
        </p:txBody>
      </p:sp>
      <p:sp>
        <p:nvSpPr>
          <p:cNvPr id="3" name="TextBox 2">
            <a:extLst>
              <a:ext uri="{FF2B5EF4-FFF2-40B4-BE49-F238E27FC236}">
                <a16:creationId xmlns:a16="http://schemas.microsoft.com/office/drawing/2014/main" id="{740F2699-66B0-4B6D-ABC2-50E722CF656F}"/>
              </a:ext>
            </a:extLst>
          </p:cNvPr>
          <p:cNvSpPr txBox="1"/>
          <p:nvPr/>
        </p:nvSpPr>
        <p:spPr>
          <a:xfrm>
            <a:off x="524933" y="2082800"/>
            <a:ext cx="5148235" cy="2677656"/>
          </a:xfrm>
          <a:prstGeom prst="rect">
            <a:avLst/>
          </a:prstGeom>
          <a:noFill/>
        </p:spPr>
        <p:txBody>
          <a:bodyPr wrap="square" rtlCol="0">
            <a:spAutoFit/>
          </a:bodyPr>
          <a:lstStyle/>
          <a:p>
            <a:r>
              <a:rPr lang="en-US" sz="2400" dirty="0"/>
              <a:t>SARS-CoV-2 is presumed to have been transmitted through bats, but this has not been confirmed. So the origin is still </a:t>
            </a:r>
            <a:r>
              <a:rPr lang="en-US" sz="2400" b="1" dirty="0"/>
              <a:t>unknown </a:t>
            </a:r>
          </a:p>
          <a:p>
            <a:endParaRPr lang="en-US" sz="2400" b="1" dirty="0"/>
          </a:p>
          <a:p>
            <a:r>
              <a:rPr lang="en-US" sz="2400" dirty="0"/>
              <a:t>There is currently no vaccine for coronaviruses. </a:t>
            </a:r>
          </a:p>
        </p:txBody>
      </p:sp>
      <p:pic>
        <p:nvPicPr>
          <p:cNvPr id="5" name="Picture 4">
            <a:extLst>
              <a:ext uri="{FF2B5EF4-FFF2-40B4-BE49-F238E27FC236}">
                <a16:creationId xmlns:a16="http://schemas.microsoft.com/office/drawing/2014/main" id="{63473AA4-3A53-444C-AB45-1E235F52722A}"/>
              </a:ext>
            </a:extLst>
          </p:cNvPr>
          <p:cNvPicPr>
            <a:picLocks noChangeAspect="1"/>
          </p:cNvPicPr>
          <p:nvPr/>
        </p:nvPicPr>
        <p:blipFill>
          <a:blip r:embed="rId2"/>
          <a:stretch>
            <a:fillRect/>
          </a:stretch>
        </p:blipFill>
        <p:spPr>
          <a:xfrm>
            <a:off x="5673168" y="1971587"/>
            <a:ext cx="6047756" cy="3420152"/>
          </a:xfrm>
          <a:prstGeom prst="rect">
            <a:avLst/>
          </a:prstGeom>
        </p:spPr>
      </p:pic>
    </p:spTree>
    <p:extLst>
      <p:ext uri="{BB962C8B-B14F-4D97-AF65-F5344CB8AC3E}">
        <p14:creationId xmlns:p14="http://schemas.microsoft.com/office/powerpoint/2010/main" val="3763892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BA0B3-9761-496D-BE50-CBBF4D707068}"/>
              </a:ext>
            </a:extLst>
          </p:cNvPr>
          <p:cNvSpPr>
            <a:spLocks noGrp="1"/>
          </p:cNvSpPr>
          <p:nvPr>
            <p:ph type="title"/>
          </p:nvPr>
        </p:nvSpPr>
        <p:spPr>
          <a:xfrm>
            <a:off x="838200" y="-125763"/>
            <a:ext cx="10515600" cy="1325563"/>
          </a:xfrm>
        </p:spPr>
        <p:txBody>
          <a:bodyPr/>
          <a:lstStyle/>
          <a:p>
            <a:pPr algn="ctr"/>
            <a:r>
              <a:rPr lang="en-US" dirty="0"/>
              <a:t>IMPACT OF COVID-19 </a:t>
            </a:r>
          </a:p>
        </p:txBody>
      </p:sp>
      <p:pic>
        <p:nvPicPr>
          <p:cNvPr id="3" name="Picture 2">
            <a:extLst>
              <a:ext uri="{FF2B5EF4-FFF2-40B4-BE49-F238E27FC236}">
                <a16:creationId xmlns:a16="http://schemas.microsoft.com/office/drawing/2014/main" id="{1176E97D-D6C7-462D-AE75-92EB59BB7788}"/>
              </a:ext>
            </a:extLst>
          </p:cNvPr>
          <p:cNvPicPr>
            <a:picLocks noChangeAspect="1"/>
          </p:cNvPicPr>
          <p:nvPr/>
        </p:nvPicPr>
        <p:blipFill>
          <a:blip r:embed="rId3"/>
          <a:stretch>
            <a:fillRect/>
          </a:stretch>
        </p:blipFill>
        <p:spPr>
          <a:xfrm>
            <a:off x="420998" y="2090971"/>
            <a:ext cx="4127465" cy="3918857"/>
          </a:xfrm>
          <a:prstGeom prst="rect">
            <a:avLst/>
          </a:prstGeom>
        </p:spPr>
      </p:pic>
      <p:pic>
        <p:nvPicPr>
          <p:cNvPr id="6" name="Picture 5" descr="A view of a city street&#10;&#10;Description automatically generated">
            <a:extLst>
              <a:ext uri="{FF2B5EF4-FFF2-40B4-BE49-F238E27FC236}">
                <a16:creationId xmlns:a16="http://schemas.microsoft.com/office/drawing/2014/main" id="{DE01EC17-6FA5-4913-A152-2112D4EEF4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6631" y="1084148"/>
            <a:ext cx="5293383" cy="3964927"/>
          </a:xfrm>
          <a:prstGeom prst="rect">
            <a:avLst/>
          </a:prstGeom>
        </p:spPr>
      </p:pic>
      <p:pic>
        <p:nvPicPr>
          <p:cNvPr id="8" name="Picture 7" descr="A close up of a sign&#10;&#10;Description automatically generated">
            <a:extLst>
              <a:ext uri="{FF2B5EF4-FFF2-40B4-BE49-F238E27FC236}">
                <a16:creationId xmlns:a16="http://schemas.microsoft.com/office/drawing/2014/main" id="{8B24F14D-A030-4802-97DA-E1FB8FBE25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38740" y="3451273"/>
            <a:ext cx="4127466" cy="2746641"/>
          </a:xfrm>
          <a:prstGeom prst="rect">
            <a:avLst/>
          </a:prstGeom>
        </p:spPr>
      </p:pic>
      <p:pic>
        <p:nvPicPr>
          <p:cNvPr id="16" name="Content Placeholder 15" descr="A screenshot of a computer screen&#10;&#10;Description automatically generated">
            <a:extLst>
              <a:ext uri="{FF2B5EF4-FFF2-40B4-BE49-F238E27FC236}">
                <a16:creationId xmlns:a16="http://schemas.microsoft.com/office/drawing/2014/main" id="{BFB35982-96D9-4E9A-B8DE-DA7C4DC98582}"/>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244471" y="1199800"/>
            <a:ext cx="11703058" cy="4917873"/>
          </a:xfrm>
        </p:spPr>
      </p:pic>
    </p:spTree>
    <p:extLst>
      <p:ext uri="{BB962C8B-B14F-4D97-AF65-F5344CB8AC3E}">
        <p14:creationId xmlns:p14="http://schemas.microsoft.com/office/powerpoint/2010/main" val="122617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sis">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1191</Words>
  <Application>Microsoft Office PowerPoint</Application>
  <PresentationFormat>Widescreen</PresentationFormat>
  <Paragraphs>124</Paragraphs>
  <Slides>34</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34</vt:i4>
      </vt:variant>
    </vt:vector>
  </HeadingPairs>
  <TitlesOfParts>
    <vt:vector size="43" baseType="lpstr">
      <vt:lpstr>Arial</vt:lpstr>
      <vt:lpstr>Calibri</vt:lpstr>
      <vt:lpstr>Calibri Light</vt:lpstr>
      <vt:lpstr>Corbel</vt:lpstr>
      <vt:lpstr>Helvetica Neue</vt:lpstr>
      <vt:lpstr>Times New Roman</vt:lpstr>
      <vt:lpstr>Wingdings 3</vt:lpstr>
      <vt:lpstr>Basis</vt:lpstr>
      <vt:lpstr>Office Theme</vt:lpstr>
      <vt:lpstr>Effects of COVID-19 on San Francisco population </vt:lpstr>
      <vt:lpstr>Racheal</vt:lpstr>
      <vt:lpstr>Elijah</vt:lpstr>
      <vt:lpstr>Mark</vt:lpstr>
      <vt:lpstr>Background</vt:lpstr>
      <vt:lpstr>What is COVID-19</vt:lpstr>
      <vt:lpstr>What is COVID-19</vt:lpstr>
      <vt:lpstr>What is COVID-19</vt:lpstr>
      <vt:lpstr>IMPACT OF COVID-19 </vt:lpstr>
      <vt:lpstr>Methods</vt:lpstr>
      <vt:lpstr>     Data Sources </vt:lpstr>
      <vt:lpstr>Software used</vt:lpstr>
      <vt:lpstr>Results </vt:lpstr>
      <vt:lpstr>QN1: Are the homeless cases equal to the general public cases.</vt:lpstr>
      <vt:lpstr>Not affected the same?!</vt:lpstr>
      <vt:lpstr>QN2:  How hard then did the homeless population get affect by  the covid-19 pandemic ?</vt:lpstr>
      <vt:lpstr>QN2:  Online source has stated that the homeless population was hit 80% harder compared to the general public?</vt:lpstr>
      <vt:lpstr>QN2:  Online source has stated that the homeless population was hit 80% harder compared to the general public?</vt:lpstr>
      <vt:lpstr>PowerPoint Presentation</vt:lpstr>
      <vt:lpstr>Impact on the Homeless Shelters </vt:lpstr>
      <vt:lpstr>QN3:  Have the rooms available in the homeless shelters been affected by the COVID-19 cases then?</vt:lpstr>
      <vt:lpstr>PowerPoint Presentation</vt:lpstr>
      <vt:lpstr>QN4:  Are the number of homeless cases affecting the general public. Are the homeless spreading COVID19 because they have no rooms available?</vt:lpstr>
      <vt:lpstr>QN4:  Are the number of homeless cases affecting the general public. Are the homeless spreading COVID19 because they have no rooms available?</vt:lpstr>
      <vt:lpstr>QN5 : How is San Francisco compared to the other counties?</vt:lpstr>
      <vt:lpstr>PowerPoint Presentation</vt:lpstr>
      <vt:lpstr>Change in cases % by month</vt:lpstr>
      <vt:lpstr>First shall be last</vt:lpstr>
      <vt:lpstr>How the counties dealt with COVID-19 by month</vt:lpstr>
      <vt:lpstr>Percent of cases over time</vt:lpstr>
      <vt:lpstr>Summary </vt:lpstr>
      <vt:lpstr>Conclusions </vt:lpstr>
      <vt:lpstr>QUESTIONS?</vt:lpstr>
      <vt:lpstr>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Effects of COVID-19 on San Francisco population</dc:title>
  <dc:creator>racheal komuhendo</dc:creator>
  <cp:lastModifiedBy>racheal komuhendo</cp:lastModifiedBy>
  <cp:revision>22</cp:revision>
  <dcterms:created xsi:type="dcterms:W3CDTF">2020-09-05T02:17:17Z</dcterms:created>
  <dcterms:modified xsi:type="dcterms:W3CDTF">2020-09-08T02:55:08Z</dcterms:modified>
</cp:coreProperties>
</file>