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579" r:id="rId2"/>
    <p:sldId id="707" r:id="rId3"/>
    <p:sldId id="718" r:id="rId4"/>
    <p:sldId id="719" r:id="rId5"/>
    <p:sldId id="720" r:id="rId6"/>
    <p:sldId id="740" r:id="rId7"/>
    <p:sldId id="741" r:id="rId8"/>
    <p:sldId id="742" r:id="rId9"/>
    <p:sldId id="743" r:id="rId10"/>
    <p:sldId id="745" r:id="rId11"/>
    <p:sldId id="744" r:id="rId12"/>
    <p:sldId id="746" r:id="rId13"/>
    <p:sldId id="747" r:id="rId14"/>
    <p:sldId id="748" r:id="rId15"/>
    <p:sldId id="749" r:id="rId16"/>
    <p:sldId id="750" r:id="rId17"/>
    <p:sldId id="751" r:id="rId18"/>
    <p:sldId id="752" r:id="rId19"/>
    <p:sldId id="753" r:id="rId20"/>
    <p:sldId id="754" r:id="rId21"/>
    <p:sldId id="755" r:id="rId22"/>
    <p:sldId id="756" r:id="rId23"/>
    <p:sldId id="757" r:id="rId24"/>
    <p:sldId id="758" r:id="rId25"/>
    <p:sldId id="759" r:id="rId26"/>
    <p:sldId id="760" r:id="rId27"/>
    <p:sldId id="761" r:id="rId28"/>
    <p:sldId id="762" r:id="rId29"/>
    <p:sldId id="763" r:id="rId30"/>
    <p:sldId id="764" r:id="rId31"/>
    <p:sldId id="706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C"/>
    <a:srgbClr val="D8222A"/>
    <a:srgbClr val="2D93F8"/>
    <a:srgbClr val="2B5392"/>
    <a:srgbClr val="E52D2D"/>
    <a:srgbClr val="317DB9"/>
    <a:srgbClr val="2E699B"/>
    <a:srgbClr val="1C3561"/>
    <a:srgbClr val="2C5292"/>
    <a:srgbClr val="4B5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9880"/>
  </p:normalViewPr>
  <p:slideViewPr>
    <p:cSldViewPr snapToGrid="0" snapToObjects="1">
      <p:cViewPr varScale="1">
        <p:scale>
          <a:sx n="101" d="100"/>
          <a:sy n="101" d="100"/>
        </p:scale>
        <p:origin x="7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428D1B3-D95B-C040-BA6A-3E3DB701AC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6A74D18-5D44-A34F-8999-314620A317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71CD8-A8A1-7B49-B1CB-109F8C2A0D16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44CA84-BB82-1644-AA7B-83F9C73A25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84B654-2251-2947-BB4F-8731464DA4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C6C4F-3991-9140-B345-AD2B3EEA32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290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783B7-2F14-0E4D-B5AF-0875B2E732DE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6B5C0-C4D0-724D-9F55-B431542C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35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310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835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950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633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805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725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564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974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77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381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38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090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73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713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8852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602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6361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1719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9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4254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6959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84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все рисуем диаграммы, в различных нотациях, в различных инструментах.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Где-то красивее, где-то в UML, а где-то и в Microsoft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Visio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4066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82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943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994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851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528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909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644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40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9ADBE38-5B1A-BF44-BFD5-22FC42358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450" y="589816"/>
            <a:ext cx="4038600" cy="596900"/>
          </a:xfrm>
          <a:prstGeom prst="rect">
            <a:avLst/>
          </a:prstGeom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F3C05BBF-08E0-7540-829F-D6B09A49BD35}"/>
              </a:ext>
            </a:extLst>
          </p:cNvPr>
          <p:cNvCxnSpPr>
            <a:cxnSpLocks/>
          </p:cNvCxnSpPr>
          <p:nvPr userDrawn="1"/>
        </p:nvCxnSpPr>
        <p:spPr>
          <a:xfrm>
            <a:off x="6585364" y="4629019"/>
            <a:ext cx="16442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FE62C56F-44DD-204D-B9BA-633EC54B2D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5364" y="4801308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ts val="5300"/>
              </a:lnSpc>
              <a:spcBef>
                <a:spcPct val="0"/>
              </a:spcBef>
              <a:buNone/>
              <a:defRPr lang="ru-RU" sz="40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38815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94566-9430-7349-96E8-2D1C2CAF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1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A3BA7-7A70-F549-AE54-D176D627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277033"/>
            <a:ext cx="6172200" cy="3584017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8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819086-2831-9641-8289-944CD41DF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77034"/>
            <a:ext cx="3932237" cy="35919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A51B85-F1A0-FF4E-A656-40C8407A1F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0B130E-DA8F-2545-9D2D-E700B25D3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9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33"/>
          </p:nvPr>
        </p:nvSpPr>
        <p:spPr>
          <a:xfrm flipH="1">
            <a:off x="3183947" y="0"/>
            <a:ext cx="9007098" cy="6865292"/>
          </a:xfrm>
          <a:custGeom>
            <a:avLst/>
            <a:gdLst>
              <a:gd name="connsiteX0" fmla="*/ 7465574 w 18015370"/>
              <a:gd name="connsiteY0" fmla="*/ 0 h 13732174"/>
              <a:gd name="connsiteX1" fmla="*/ 0 w 18015370"/>
              <a:gd name="connsiteY1" fmla="*/ 0 h 13732174"/>
              <a:gd name="connsiteX2" fmla="*/ 0 w 18015370"/>
              <a:gd name="connsiteY2" fmla="*/ 13717588 h 13732174"/>
              <a:gd name="connsiteX3" fmla="*/ 30782 w 18015370"/>
              <a:gd name="connsiteY3" fmla="*/ 13717588 h 13732174"/>
              <a:gd name="connsiteX4" fmla="*/ 30782 w 18015370"/>
              <a:gd name="connsiteY4" fmla="*/ 13732174 h 13732174"/>
              <a:gd name="connsiteX5" fmla="*/ 6210318 w 18015370"/>
              <a:gd name="connsiteY5" fmla="*/ 13732174 h 13732174"/>
              <a:gd name="connsiteX6" fmla="*/ 6224904 w 18015370"/>
              <a:gd name="connsiteY6" fmla="*/ 13717588 h 13732174"/>
              <a:gd name="connsiteX7" fmla="*/ 17966310 w 18015370"/>
              <a:gd name="connsiteY7" fmla="*/ 13717588 h 13732174"/>
              <a:gd name="connsiteX8" fmla="*/ 17983162 w 18015370"/>
              <a:gd name="connsiteY8" fmla="*/ 13582568 h 13732174"/>
              <a:gd name="connsiteX9" fmla="*/ 18015370 w 18015370"/>
              <a:gd name="connsiteY9" fmla="*/ 12934586 h 13732174"/>
              <a:gd name="connsiteX10" fmla="*/ 15954192 w 18015370"/>
              <a:gd name="connsiteY10" fmla="*/ 8154390 h 1373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15370" h="13732174">
                <a:moveTo>
                  <a:pt x="7465574" y="0"/>
                </a:moveTo>
                <a:lnTo>
                  <a:pt x="0" y="0"/>
                </a:lnTo>
                <a:lnTo>
                  <a:pt x="0" y="13717588"/>
                </a:lnTo>
                <a:lnTo>
                  <a:pt x="30782" y="13717588"/>
                </a:lnTo>
                <a:lnTo>
                  <a:pt x="30782" y="13732174"/>
                </a:lnTo>
                <a:lnTo>
                  <a:pt x="6210318" y="13732174"/>
                </a:lnTo>
                <a:lnTo>
                  <a:pt x="6224904" y="13717588"/>
                </a:lnTo>
                <a:lnTo>
                  <a:pt x="17966310" y="13717588"/>
                </a:lnTo>
                <a:lnTo>
                  <a:pt x="17983162" y="13582568"/>
                </a:lnTo>
                <a:cubicBezTo>
                  <a:pt x="18004634" y="13367108"/>
                  <a:pt x="18015370" y="13150846"/>
                  <a:pt x="18015370" y="12934586"/>
                </a:cubicBezTo>
                <a:cubicBezTo>
                  <a:pt x="18015370" y="11204492"/>
                  <a:pt x="17328306" y="9474406"/>
                  <a:pt x="15954192" y="8154390"/>
                </a:cubicBez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400" dirty="0"/>
            </a:lvl1pPr>
          </a:lstStyle>
          <a:p>
            <a:pPr lvl="0" algn="ctr"/>
            <a:endParaRPr lang="ru-RU" dirty="0"/>
          </a:p>
        </p:txBody>
      </p:sp>
      <p:sp>
        <p:nvSpPr>
          <p:cNvPr id="11" name="Полилиния 10"/>
          <p:cNvSpPr/>
          <p:nvPr userDrawn="1"/>
        </p:nvSpPr>
        <p:spPr>
          <a:xfrm rot="5400000" flipH="1">
            <a:off x="6998460" y="-1639110"/>
            <a:ext cx="3566026" cy="6846999"/>
          </a:xfrm>
          <a:custGeom>
            <a:avLst/>
            <a:gdLst>
              <a:gd name="connsiteX0" fmla="*/ 7703250 w 7703250"/>
              <a:gd name="connsiteY0" fmla="*/ 0 h 14789986"/>
              <a:gd name="connsiteX1" fmla="*/ 7703250 w 7703250"/>
              <a:gd name="connsiteY1" fmla="*/ 14789986 h 14789986"/>
              <a:gd name="connsiteX2" fmla="*/ 1336545 w 7703250"/>
              <a:gd name="connsiteY2" fmla="*/ 8423282 h 14789986"/>
              <a:gd name="connsiteX3" fmla="*/ 1336545 w 7703250"/>
              <a:gd name="connsiteY3" fmla="*/ 1969881 h 14789986"/>
              <a:gd name="connsiteX4" fmla="*/ 3306428 w 7703250"/>
              <a:gd name="connsiteY4" fmla="*/ 0 h 1478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03250" h="14789986">
                <a:moveTo>
                  <a:pt x="7703250" y="0"/>
                </a:moveTo>
                <a:lnTo>
                  <a:pt x="7703250" y="14789986"/>
                </a:lnTo>
                <a:lnTo>
                  <a:pt x="1336545" y="8423282"/>
                </a:lnTo>
                <a:cubicBezTo>
                  <a:pt x="-445514" y="6641226"/>
                  <a:pt x="-445514" y="3751940"/>
                  <a:pt x="1336545" y="1969881"/>
                </a:cubicBezTo>
                <a:lnTo>
                  <a:pt x="33064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9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340126E-F867-074B-AAD7-AC9890D0E5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C6735F5-28E5-6648-8C2B-C86CA36126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27AB5C9F-EA13-AC46-9A60-DB8B84FD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57" y="585276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81233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33"/>
          </p:nvPr>
        </p:nvSpPr>
        <p:spPr>
          <a:xfrm flipH="1">
            <a:off x="3183947" y="0"/>
            <a:ext cx="9007098" cy="6865292"/>
          </a:xfrm>
          <a:custGeom>
            <a:avLst/>
            <a:gdLst>
              <a:gd name="connsiteX0" fmla="*/ 7465574 w 18015370"/>
              <a:gd name="connsiteY0" fmla="*/ 0 h 13732174"/>
              <a:gd name="connsiteX1" fmla="*/ 0 w 18015370"/>
              <a:gd name="connsiteY1" fmla="*/ 0 h 13732174"/>
              <a:gd name="connsiteX2" fmla="*/ 0 w 18015370"/>
              <a:gd name="connsiteY2" fmla="*/ 13717588 h 13732174"/>
              <a:gd name="connsiteX3" fmla="*/ 30782 w 18015370"/>
              <a:gd name="connsiteY3" fmla="*/ 13717588 h 13732174"/>
              <a:gd name="connsiteX4" fmla="*/ 30782 w 18015370"/>
              <a:gd name="connsiteY4" fmla="*/ 13732174 h 13732174"/>
              <a:gd name="connsiteX5" fmla="*/ 6210318 w 18015370"/>
              <a:gd name="connsiteY5" fmla="*/ 13732174 h 13732174"/>
              <a:gd name="connsiteX6" fmla="*/ 6224904 w 18015370"/>
              <a:gd name="connsiteY6" fmla="*/ 13717588 h 13732174"/>
              <a:gd name="connsiteX7" fmla="*/ 17966310 w 18015370"/>
              <a:gd name="connsiteY7" fmla="*/ 13717588 h 13732174"/>
              <a:gd name="connsiteX8" fmla="*/ 17983162 w 18015370"/>
              <a:gd name="connsiteY8" fmla="*/ 13582568 h 13732174"/>
              <a:gd name="connsiteX9" fmla="*/ 18015370 w 18015370"/>
              <a:gd name="connsiteY9" fmla="*/ 12934586 h 13732174"/>
              <a:gd name="connsiteX10" fmla="*/ 15954192 w 18015370"/>
              <a:gd name="connsiteY10" fmla="*/ 8154390 h 1373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15370" h="13732174">
                <a:moveTo>
                  <a:pt x="7465574" y="0"/>
                </a:moveTo>
                <a:lnTo>
                  <a:pt x="0" y="0"/>
                </a:lnTo>
                <a:lnTo>
                  <a:pt x="0" y="13717588"/>
                </a:lnTo>
                <a:lnTo>
                  <a:pt x="30782" y="13717588"/>
                </a:lnTo>
                <a:lnTo>
                  <a:pt x="30782" y="13732174"/>
                </a:lnTo>
                <a:lnTo>
                  <a:pt x="6210318" y="13732174"/>
                </a:lnTo>
                <a:lnTo>
                  <a:pt x="6224904" y="13717588"/>
                </a:lnTo>
                <a:lnTo>
                  <a:pt x="17966310" y="13717588"/>
                </a:lnTo>
                <a:lnTo>
                  <a:pt x="17983162" y="13582568"/>
                </a:lnTo>
                <a:cubicBezTo>
                  <a:pt x="18004634" y="13367108"/>
                  <a:pt x="18015370" y="13150846"/>
                  <a:pt x="18015370" y="12934586"/>
                </a:cubicBezTo>
                <a:cubicBezTo>
                  <a:pt x="18015370" y="11204492"/>
                  <a:pt x="17328306" y="9474406"/>
                  <a:pt x="15954192" y="8154390"/>
                </a:cubicBez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400" dirty="0"/>
            </a:lvl1pPr>
          </a:lstStyle>
          <a:p>
            <a:pPr lvl="0" algn="ctr"/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4196" y="837012"/>
            <a:ext cx="4031746" cy="136799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0" i="0" kern="1200" spc="0" baseline="0" dirty="0">
                <a:solidFill>
                  <a:schemeClr val="tx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NAME OF YOUR </a:t>
            </a:r>
            <a:r>
              <a:rPr lang="ru-RU" dirty="0"/>
              <a:t>                       </a:t>
            </a:r>
            <a:r>
              <a:rPr lang="en-US" dirty="0"/>
              <a:t>TOP SLIDE</a:t>
            </a:r>
            <a:endParaRPr lang="ru-RU" dirty="0"/>
          </a:p>
        </p:txBody>
      </p:sp>
      <p:sp>
        <p:nvSpPr>
          <p:cNvPr id="9" name="Текст 3"/>
          <p:cNvSpPr>
            <a:spLocks noGrp="1"/>
          </p:cNvSpPr>
          <p:nvPr>
            <p:ph type="body" sz="quarter" idx="15" hasCustomPrompt="1"/>
          </p:nvPr>
        </p:nvSpPr>
        <p:spPr>
          <a:xfrm>
            <a:off x="804195" y="477014"/>
            <a:ext cx="4030476" cy="331192"/>
          </a:xfrm>
          <a:prstGeom prst="rect">
            <a:avLst/>
          </a:prstGeom>
        </p:spPr>
        <p:txBody>
          <a:bodyPr/>
          <a:lstStyle>
            <a:lvl1pPr algn="l">
              <a:defRPr lang="en-US" sz="1400" b="0" i="0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- Name your company -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804195" y="3069002"/>
            <a:ext cx="2123659" cy="2519988"/>
          </a:xfrm>
          <a:prstGeom prst="rect">
            <a:avLst/>
          </a:prstGeom>
        </p:spPr>
        <p:txBody>
          <a:bodyPr/>
          <a:lstStyle>
            <a:lvl1pPr algn="l">
              <a:defRPr lang="en-US" sz="1400" b="0" i="0" kern="120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 algn="l" defTabSz="1219079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Example text</a:t>
            </a:r>
          </a:p>
        </p:txBody>
      </p:sp>
      <p:sp>
        <p:nvSpPr>
          <p:cNvPr id="11" name="Полилиния 10"/>
          <p:cNvSpPr/>
          <p:nvPr userDrawn="1"/>
        </p:nvSpPr>
        <p:spPr>
          <a:xfrm rot="5400000" flipH="1">
            <a:off x="6998460" y="-1639110"/>
            <a:ext cx="3566026" cy="6846999"/>
          </a:xfrm>
          <a:custGeom>
            <a:avLst/>
            <a:gdLst>
              <a:gd name="connsiteX0" fmla="*/ 7703250 w 7703250"/>
              <a:gd name="connsiteY0" fmla="*/ 0 h 14789986"/>
              <a:gd name="connsiteX1" fmla="*/ 7703250 w 7703250"/>
              <a:gd name="connsiteY1" fmla="*/ 14789986 h 14789986"/>
              <a:gd name="connsiteX2" fmla="*/ 1336545 w 7703250"/>
              <a:gd name="connsiteY2" fmla="*/ 8423282 h 14789986"/>
              <a:gd name="connsiteX3" fmla="*/ 1336545 w 7703250"/>
              <a:gd name="connsiteY3" fmla="*/ 1969881 h 14789986"/>
              <a:gd name="connsiteX4" fmla="*/ 3306428 w 7703250"/>
              <a:gd name="connsiteY4" fmla="*/ 0 h 1478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03250" h="14789986">
                <a:moveTo>
                  <a:pt x="7703250" y="0"/>
                </a:moveTo>
                <a:lnTo>
                  <a:pt x="7703250" y="14789986"/>
                </a:lnTo>
                <a:lnTo>
                  <a:pt x="1336545" y="8423282"/>
                </a:lnTo>
                <a:cubicBezTo>
                  <a:pt x="-445514" y="6641226"/>
                  <a:pt x="-445514" y="3751940"/>
                  <a:pt x="1336545" y="1969881"/>
                </a:cubicBezTo>
                <a:lnTo>
                  <a:pt x="33064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181173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AF68-5760-4379-AFE1-3D2CCACD6FE0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EA23-8EF7-462E-85AA-D177969DF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82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ый треугольник 19">
            <a:extLst>
              <a:ext uri="{FF2B5EF4-FFF2-40B4-BE49-F238E27FC236}">
                <a16:creationId xmlns:a16="http://schemas.microsoft.com/office/drawing/2014/main" id="{97900449-F9D6-BA44-A31F-D7A168F96441}"/>
              </a:ext>
            </a:extLst>
          </p:cNvPr>
          <p:cNvSpPr/>
          <p:nvPr userDrawn="1"/>
        </p:nvSpPr>
        <p:spPr>
          <a:xfrm flipH="1">
            <a:off x="2270234" y="0"/>
            <a:ext cx="9953297" cy="6916428"/>
          </a:xfrm>
          <a:prstGeom prst="rtTriangle">
            <a:avLst/>
          </a:prstGeom>
          <a:solidFill>
            <a:srgbClr val="2C5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972EEFE4-FB9E-BF46-85AA-E18CFB217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586" y="3734977"/>
            <a:ext cx="536569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4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B037399-DA8A-4C43-9ADA-3486893B0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586" y="1210748"/>
            <a:ext cx="10515600" cy="1500187"/>
          </a:xfrm>
          <a:prstGeom prst="rect">
            <a:avLst/>
          </a:prstGeom>
        </p:spPr>
        <p:txBody>
          <a:bodyPr anchor="b"/>
          <a:lstStyle>
            <a:lvl1pPr marL="0" algn="l" defTabSz="914400" rtl="0" eaLnBrk="1" latinLnBrk="0" hangingPunct="1">
              <a:lnSpc>
                <a:spcPts val="3800"/>
              </a:lnSpc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CB0FE34-6325-F242-B491-EEA6F18F8A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450" y="589816"/>
            <a:ext cx="40386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62D76D6-4269-7D47-A382-30DB7F7492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ED925-7255-184B-B600-AD17A82F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57" y="449884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ts val="3800"/>
              </a:lnSpc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6ADEE23-C350-E04E-B8DD-E4311F8C9A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1857" y="1298703"/>
            <a:ext cx="10622029" cy="52344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подзаголовка, образец подзаголовка, образец подзаголовка, образец подзаголовка, образец подзаголовка, образец подзаголовка</a:t>
            </a:r>
            <a:endParaRPr lang="en-US" dirty="0"/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35CED6DD-11F4-3640-9502-226D70475FE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0125" y="2314797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6" name="Текст 13">
            <a:extLst>
              <a:ext uri="{FF2B5EF4-FFF2-40B4-BE49-F238E27FC236}">
                <a16:creationId xmlns:a16="http://schemas.microsoft.com/office/drawing/2014/main" id="{48961DE6-1FA8-9D47-B998-6EDFBDDD06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7069" y="3878734"/>
            <a:ext cx="2306563" cy="41031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32260FE-8AF7-024A-B2CD-5336FDBADA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84612" y="352199"/>
            <a:ext cx="2445088" cy="361381"/>
          </a:xfrm>
          <a:prstGeom prst="rect">
            <a:avLst/>
          </a:prstGeom>
        </p:spPr>
      </p:pic>
      <p:sp>
        <p:nvSpPr>
          <p:cNvPr id="50" name="Текст 13">
            <a:extLst>
              <a:ext uri="{FF2B5EF4-FFF2-40B4-BE49-F238E27FC236}">
                <a16:creationId xmlns:a16="http://schemas.microsoft.com/office/drawing/2014/main" id="{50707094-0C9A-7E49-9EB0-E95003BA66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069" y="4335443"/>
            <a:ext cx="2306563" cy="21976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 под заголовком</a:t>
            </a:r>
          </a:p>
        </p:txBody>
      </p:sp>
      <p:sp>
        <p:nvSpPr>
          <p:cNvPr id="51" name="Рисунок 4">
            <a:extLst>
              <a:ext uri="{FF2B5EF4-FFF2-40B4-BE49-F238E27FC236}">
                <a16:creationId xmlns:a16="http://schemas.microsoft.com/office/drawing/2014/main" id="{7167CAC5-344B-ED4F-A5EC-0DD8BBBE770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04056" y="2322754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52" name="Текст 13">
            <a:extLst>
              <a:ext uri="{FF2B5EF4-FFF2-40B4-BE49-F238E27FC236}">
                <a16:creationId xmlns:a16="http://schemas.microsoft.com/office/drawing/2014/main" id="{2A2ADEE3-FC11-564A-9F22-A8A30DEA69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81000" y="3886691"/>
            <a:ext cx="2306563" cy="41031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53" name="Текст 13">
            <a:extLst>
              <a:ext uri="{FF2B5EF4-FFF2-40B4-BE49-F238E27FC236}">
                <a16:creationId xmlns:a16="http://schemas.microsoft.com/office/drawing/2014/main" id="{A4404104-0313-864B-91E7-CAB3405BCB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81000" y="4343400"/>
            <a:ext cx="2306563" cy="21976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 под заголовком</a:t>
            </a:r>
          </a:p>
        </p:txBody>
      </p:sp>
      <p:sp>
        <p:nvSpPr>
          <p:cNvPr id="54" name="Рисунок 4">
            <a:extLst>
              <a:ext uri="{FF2B5EF4-FFF2-40B4-BE49-F238E27FC236}">
                <a16:creationId xmlns:a16="http://schemas.microsoft.com/office/drawing/2014/main" id="{C190F894-EB66-8345-B5F3-3A59696016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78600" y="2314797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55" name="Текст 13">
            <a:extLst>
              <a:ext uri="{FF2B5EF4-FFF2-40B4-BE49-F238E27FC236}">
                <a16:creationId xmlns:a16="http://schemas.microsoft.com/office/drawing/2014/main" id="{09389D26-0BEF-EA40-A496-312D8C5038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55544" y="3878734"/>
            <a:ext cx="2306563" cy="41031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56" name="Текст 13">
            <a:extLst>
              <a:ext uri="{FF2B5EF4-FFF2-40B4-BE49-F238E27FC236}">
                <a16:creationId xmlns:a16="http://schemas.microsoft.com/office/drawing/2014/main" id="{89491531-AD0A-1D44-B9EC-2BE6BAC490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55544" y="4335443"/>
            <a:ext cx="2306563" cy="21976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 под заголовком</a:t>
            </a:r>
          </a:p>
        </p:txBody>
      </p:sp>
      <p:sp>
        <p:nvSpPr>
          <p:cNvPr id="57" name="Рисунок 4">
            <a:extLst>
              <a:ext uri="{FF2B5EF4-FFF2-40B4-BE49-F238E27FC236}">
                <a16:creationId xmlns:a16="http://schemas.microsoft.com/office/drawing/2014/main" id="{259AF906-E5DA-9C4B-A908-BB69647D81F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0331" y="2287473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58" name="Текст 13">
            <a:extLst>
              <a:ext uri="{FF2B5EF4-FFF2-40B4-BE49-F238E27FC236}">
                <a16:creationId xmlns:a16="http://schemas.microsoft.com/office/drawing/2014/main" id="{5D65943B-F02B-B541-A00A-9EA60931A6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17275" y="3851410"/>
            <a:ext cx="2306563" cy="41031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59" name="Текст 13">
            <a:extLst>
              <a:ext uri="{FF2B5EF4-FFF2-40B4-BE49-F238E27FC236}">
                <a16:creationId xmlns:a16="http://schemas.microsoft.com/office/drawing/2014/main" id="{317E742F-17AF-6F4C-B372-B21962C944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17275" y="4308119"/>
            <a:ext cx="2306563" cy="21976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 под заголовком</a:t>
            </a:r>
          </a:p>
        </p:txBody>
      </p:sp>
    </p:spTree>
    <p:extLst>
      <p:ext uri="{BB962C8B-B14F-4D97-AF65-F5344CB8AC3E}">
        <p14:creationId xmlns:p14="http://schemas.microsoft.com/office/powerpoint/2010/main" val="213558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823FC32-1D4B-0249-BF21-969AAD7AE88B}"/>
              </a:ext>
            </a:extLst>
          </p:cNvPr>
          <p:cNvSpPr/>
          <p:nvPr userDrawn="1"/>
        </p:nvSpPr>
        <p:spPr>
          <a:xfrm>
            <a:off x="-1" y="0"/>
            <a:ext cx="3633019" cy="6872836"/>
          </a:xfrm>
          <a:prstGeom prst="rect">
            <a:avLst/>
          </a:prstGeom>
          <a:solidFill>
            <a:srgbClr val="2D5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70D9CBA-C8C6-8448-9128-B772F8FBAE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129" y="9103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Число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89B064-12D4-A64E-A883-31F4F92E6D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7623" y="367011"/>
            <a:ext cx="7662739" cy="4740836"/>
          </a:xfrm>
          <a:prstGeom prst="rect">
            <a:avLst/>
          </a:prstGeom>
        </p:spPr>
      </p:pic>
      <p:sp>
        <p:nvSpPr>
          <p:cNvPr id="15" name="Объект 2">
            <a:extLst>
              <a:ext uri="{FF2B5EF4-FFF2-40B4-BE49-F238E27FC236}">
                <a16:creationId xmlns:a16="http://schemas.microsoft.com/office/drawing/2014/main" id="{C889005E-4F9F-EF45-A776-E0B7B437D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8129" y="2932178"/>
            <a:ext cx="3134889" cy="4351338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2CFAD87-8A55-7E4E-85FB-DEF79F9888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9C8C40-D39C-BE46-91F6-BDB9874129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4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27784804-39F4-7646-A32C-F5EBA6024C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7826" y="18256"/>
            <a:ext cx="4857750" cy="6858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205AC-192F-234A-B2DA-E6DAD3DD6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9966" y="2266969"/>
            <a:ext cx="161925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ru-RU" sz="66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00</a:t>
            </a:r>
          </a:p>
        </p:txBody>
      </p:sp>
      <p:sp>
        <p:nvSpPr>
          <p:cNvPr id="23" name="Текст 13">
            <a:extLst>
              <a:ext uri="{FF2B5EF4-FFF2-40B4-BE49-F238E27FC236}">
                <a16:creationId xmlns:a16="http://schemas.microsoft.com/office/drawing/2014/main" id="{75B40E99-6245-8949-8F6D-1E6ED389C6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19966" y="3605876"/>
            <a:ext cx="2571584" cy="1747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4" name="Текст 13">
            <a:extLst>
              <a:ext uri="{FF2B5EF4-FFF2-40B4-BE49-F238E27FC236}">
                <a16:creationId xmlns:a16="http://schemas.microsoft.com/office/drawing/2014/main" id="{5BA3E0E6-4A81-F845-8374-48218CF27E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58669" y="3611302"/>
            <a:ext cx="2571584" cy="1747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17E06DDE-1CD1-834D-8E70-E983BC6A5F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58669" y="2266969"/>
            <a:ext cx="5869868" cy="1747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 smtClean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 smtClean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 smtClean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 smtClean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00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5F2A84-FB2A-C648-B480-0E6F10B0BC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4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F0D68CAB-A8C0-9D4E-B038-C16062BCD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0772" y="4363243"/>
            <a:ext cx="3743028" cy="23143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9D33A-B1E7-1840-9DE4-3C03168B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57" y="585276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45F78-B975-974F-A37B-47A77B9E77A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62857" y="2675731"/>
            <a:ext cx="5181600" cy="1325563"/>
          </a:xfrm>
          <a:prstGeom prst="rect">
            <a:avLst/>
          </a:prstGeom>
        </p:spPr>
        <p:txBody>
          <a:bodyPr/>
          <a:lstStyle>
            <a:lvl1pPr mar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algn="l" defTabSz="802020" rtl="0" eaLnBrk="1" latinLnBrk="0" hangingPunct="1">
              <a:lnSpc>
                <a:spcPct val="90000"/>
              </a:lnSpc>
              <a:spcBef>
                <a:spcPct val="0"/>
              </a:spcBef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lvl="0"/>
            <a:r>
              <a:rPr lang="ru-RU" dirty="0"/>
              <a:t>Заголовок таблицы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2C4D3B74-5F4F-6C41-A5DC-81E53D7385A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87621842"/>
              </p:ext>
            </p:extLst>
          </p:nvPr>
        </p:nvGraphicFramePr>
        <p:xfrm>
          <a:off x="751822" y="3078685"/>
          <a:ext cx="5937107" cy="2400956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723612">
                  <a:extLst>
                    <a:ext uri="{9D8B030D-6E8A-4147-A177-3AD203B41FA5}">
                      <a16:colId xmlns:a16="http://schemas.microsoft.com/office/drawing/2014/main" val="580105534"/>
                    </a:ext>
                  </a:extLst>
                </a:gridCol>
                <a:gridCol w="2213495">
                  <a:extLst>
                    <a:ext uri="{9D8B030D-6E8A-4147-A177-3AD203B41FA5}">
                      <a16:colId xmlns:a16="http://schemas.microsoft.com/office/drawing/2014/main" val="2055404238"/>
                    </a:ext>
                  </a:extLst>
                </a:gridCol>
              </a:tblGrid>
              <a:tr h="446620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10747"/>
                  </a:ext>
                </a:extLst>
              </a:tr>
              <a:tr h="446620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288125"/>
                  </a:ext>
                </a:extLst>
              </a:tr>
              <a:tr h="614476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832067"/>
                  </a:ext>
                </a:extLst>
              </a:tr>
              <a:tr h="446620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0143166"/>
                  </a:ext>
                </a:extLst>
              </a:tr>
              <a:tr h="446620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40754"/>
                  </a:ext>
                </a:extLst>
              </a:tr>
            </a:tbl>
          </a:graphicData>
        </a:graphic>
      </p:graphicFrame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A68842E-57B1-A44E-994E-F2579E6D6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sp>
        <p:nvSpPr>
          <p:cNvPr id="19" name="Рисунок 4">
            <a:extLst>
              <a:ext uri="{FF2B5EF4-FFF2-40B4-BE49-F238E27FC236}">
                <a16:creationId xmlns:a16="http://schemas.microsoft.com/office/drawing/2014/main" id="{063CB0DE-4BAA-3F45-B271-294C4191E07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610772" y="2348322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FFC17E16-FE03-764A-AA7F-DFB9B93F6A9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610772" y="353933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dirty="0"/>
              <a:t>Заголовок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946E13-5A7D-D544-982A-826C79B1A7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0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F0D68CAB-A8C0-9D4E-B038-C16062BCD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0772" y="4363243"/>
            <a:ext cx="3743028" cy="23143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9D33A-B1E7-1840-9DE4-3C03168B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57" y="585276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45F78-B975-974F-A37B-47A77B9E77A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62857" y="2675731"/>
            <a:ext cx="5181600" cy="1325563"/>
          </a:xfrm>
          <a:prstGeom prst="rect">
            <a:avLst/>
          </a:prstGeom>
        </p:spPr>
        <p:txBody>
          <a:bodyPr/>
          <a:lstStyle>
            <a:lvl1pPr mar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algn="l" defTabSz="802020" rtl="0" eaLnBrk="1" latinLnBrk="0" hangingPunct="1">
              <a:lnSpc>
                <a:spcPct val="90000"/>
              </a:lnSpc>
              <a:spcBef>
                <a:spcPct val="0"/>
              </a:spcBef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lvl="0"/>
            <a:r>
              <a:rPr lang="ru-RU" dirty="0"/>
              <a:t>Заголовок таблицы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A68842E-57B1-A44E-994E-F2579E6D6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sp>
        <p:nvSpPr>
          <p:cNvPr id="19" name="Рисунок 4">
            <a:extLst>
              <a:ext uri="{FF2B5EF4-FFF2-40B4-BE49-F238E27FC236}">
                <a16:creationId xmlns:a16="http://schemas.microsoft.com/office/drawing/2014/main" id="{063CB0DE-4BAA-3F45-B271-294C4191E07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610772" y="2348322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FFC17E16-FE03-764A-AA7F-DFB9B93F6A9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610772" y="353933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dirty="0"/>
              <a:t>Заголовок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946E13-5A7D-D544-982A-826C79B1A7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8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Рисунок 4">
            <a:extLst>
              <a:ext uri="{FF2B5EF4-FFF2-40B4-BE49-F238E27FC236}">
                <a16:creationId xmlns:a16="http://schemas.microsoft.com/office/drawing/2014/main" id="{C4CA7B46-2F96-614A-838A-2E47CF4A278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8200" y="168201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29" name="Рисунок 4">
            <a:extLst>
              <a:ext uri="{FF2B5EF4-FFF2-40B4-BE49-F238E27FC236}">
                <a16:creationId xmlns:a16="http://schemas.microsoft.com/office/drawing/2014/main" id="{861579BD-3D10-0F47-A313-C9714E74549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50052" y="168929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0" name="Рисунок 4">
            <a:extLst>
              <a:ext uri="{FF2B5EF4-FFF2-40B4-BE49-F238E27FC236}">
                <a16:creationId xmlns:a16="http://schemas.microsoft.com/office/drawing/2014/main" id="{DC15F2C2-6925-9840-A263-A9FE6D0D50A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67917" y="168201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1" name="Рисунок 4">
            <a:extLst>
              <a:ext uri="{FF2B5EF4-FFF2-40B4-BE49-F238E27FC236}">
                <a16:creationId xmlns:a16="http://schemas.microsoft.com/office/drawing/2014/main" id="{4310709A-6095-DB44-9B5E-AE7C888858F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879769" y="168929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2" name="Рисунок 4">
            <a:extLst>
              <a:ext uri="{FF2B5EF4-FFF2-40B4-BE49-F238E27FC236}">
                <a16:creationId xmlns:a16="http://schemas.microsoft.com/office/drawing/2014/main" id="{8F68A599-0708-514A-BEFB-E7DD1D00615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842953" y="282419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3" name="Рисунок 4">
            <a:extLst>
              <a:ext uri="{FF2B5EF4-FFF2-40B4-BE49-F238E27FC236}">
                <a16:creationId xmlns:a16="http://schemas.microsoft.com/office/drawing/2014/main" id="{CD6E9C51-F264-4249-AAA1-46A790EAB21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854805" y="283147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4" name="Рисунок 4">
            <a:extLst>
              <a:ext uri="{FF2B5EF4-FFF2-40B4-BE49-F238E27FC236}">
                <a16:creationId xmlns:a16="http://schemas.microsoft.com/office/drawing/2014/main" id="{6E3E01DB-FF7A-504D-8CF4-7F8DB4DF352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872670" y="282419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5" name="Рисунок 4">
            <a:extLst>
              <a:ext uri="{FF2B5EF4-FFF2-40B4-BE49-F238E27FC236}">
                <a16:creationId xmlns:a16="http://schemas.microsoft.com/office/drawing/2014/main" id="{10D9CA36-B958-4246-9A18-3E9EB7E1AA4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884522" y="283147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6" name="Рисунок 4">
            <a:extLst>
              <a:ext uri="{FF2B5EF4-FFF2-40B4-BE49-F238E27FC236}">
                <a16:creationId xmlns:a16="http://schemas.microsoft.com/office/drawing/2014/main" id="{2B1B5766-BA31-B34C-8CE1-E0E3C1E9AAA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68003" y="283147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7" name="Рисунок 4">
            <a:extLst>
              <a:ext uri="{FF2B5EF4-FFF2-40B4-BE49-F238E27FC236}">
                <a16:creationId xmlns:a16="http://schemas.microsoft.com/office/drawing/2014/main" id="{22B4A78B-BDA5-074E-BB55-DD84E213CD7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08472" y="168929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8" name="Рисунок 4">
            <a:extLst>
              <a:ext uri="{FF2B5EF4-FFF2-40B4-BE49-F238E27FC236}">
                <a16:creationId xmlns:a16="http://schemas.microsoft.com/office/drawing/2014/main" id="{24C92142-AAA2-5642-87F1-E924BCCE3F9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0632" y="394946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9" name="Рисунок 4">
            <a:extLst>
              <a:ext uri="{FF2B5EF4-FFF2-40B4-BE49-F238E27FC236}">
                <a16:creationId xmlns:a16="http://schemas.microsoft.com/office/drawing/2014/main" id="{A0ECE587-F98A-764D-AF8F-CF6B7E4B8DE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02484" y="395674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0" name="Рисунок 4">
            <a:extLst>
              <a:ext uri="{FF2B5EF4-FFF2-40B4-BE49-F238E27FC236}">
                <a16:creationId xmlns:a16="http://schemas.microsoft.com/office/drawing/2014/main" id="{E117289B-D1D2-B046-AB98-AE0DC118F71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820349" y="394946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1" name="Рисунок 4">
            <a:extLst>
              <a:ext uri="{FF2B5EF4-FFF2-40B4-BE49-F238E27FC236}">
                <a16:creationId xmlns:a16="http://schemas.microsoft.com/office/drawing/2014/main" id="{E3D0B968-3999-6647-9252-3778A4A2B71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832201" y="395674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2" name="Рисунок 4">
            <a:extLst>
              <a:ext uri="{FF2B5EF4-FFF2-40B4-BE49-F238E27FC236}">
                <a16:creationId xmlns:a16="http://schemas.microsoft.com/office/drawing/2014/main" id="{6457A155-09BB-0E4A-A38E-CFE33CCF197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960904" y="395674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3" name="Рисунок 4">
            <a:extLst>
              <a:ext uri="{FF2B5EF4-FFF2-40B4-BE49-F238E27FC236}">
                <a16:creationId xmlns:a16="http://schemas.microsoft.com/office/drawing/2014/main" id="{FD5E06E2-1BE4-AC45-80BA-4F68EB14759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822943" y="506903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4" name="Рисунок 4">
            <a:extLst>
              <a:ext uri="{FF2B5EF4-FFF2-40B4-BE49-F238E27FC236}">
                <a16:creationId xmlns:a16="http://schemas.microsoft.com/office/drawing/2014/main" id="{C729838A-66C9-FF47-BAE8-7CA67D13528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834795" y="507631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5" name="Рисунок 4">
            <a:extLst>
              <a:ext uri="{FF2B5EF4-FFF2-40B4-BE49-F238E27FC236}">
                <a16:creationId xmlns:a16="http://schemas.microsoft.com/office/drawing/2014/main" id="{0A15CA53-5650-5D4A-8689-61396F7A1AE6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852660" y="506903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6" name="Рисунок 4">
            <a:extLst>
              <a:ext uri="{FF2B5EF4-FFF2-40B4-BE49-F238E27FC236}">
                <a16:creationId xmlns:a16="http://schemas.microsoft.com/office/drawing/2014/main" id="{62CA8F52-470B-094B-B063-81AF8C842E1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864512" y="507631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7" name="Рисунок 4">
            <a:extLst>
              <a:ext uri="{FF2B5EF4-FFF2-40B4-BE49-F238E27FC236}">
                <a16:creationId xmlns:a16="http://schemas.microsoft.com/office/drawing/2014/main" id="{777DE816-A309-1642-A67E-532169FC1572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47993" y="507631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F5DEA6EE-0CB7-324D-B494-703C637B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57" y="585276"/>
            <a:ext cx="10515600" cy="6334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84DCB329-E0C7-D240-AB49-C7A4B61489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A8A1FAA-70FD-194B-9AC4-38997F08B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6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518840-F692-C344-A762-DC53AB112ABA}"/>
              </a:ext>
            </a:extLst>
          </p:cNvPr>
          <p:cNvSpPr/>
          <p:nvPr userDrawn="1"/>
        </p:nvSpPr>
        <p:spPr>
          <a:xfrm>
            <a:off x="3511825" y="1792503"/>
            <a:ext cx="6785113" cy="4078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FC50D203-BD79-2542-B12A-7A2A360C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377" y="2160898"/>
            <a:ext cx="5601073" cy="1325563"/>
          </a:xfrm>
          <a:prstGeom prst="rect">
            <a:avLst/>
          </a:prstGeom>
        </p:spPr>
        <p:txBody>
          <a:bodyPr/>
          <a:lstStyle>
            <a:lvl1pPr marL="0" algn="l" defTabSz="802020" rtl="0" eaLnBrk="1" latinLnBrk="0" hangingPunct="1">
              <a:lnSpc>
                <a:spcPct val="90000"/>
              </a:lnSpc>
              <a:spcBef>
                <a:spcPct val="0"/>
              </a:spcBef>
              <a:defRPr lang="ru-RU" sz="36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47EF6C-3AC8-6140-908E-6B1BDDF53203}"/>
              </a:ext>
            </a:extLst>
          </p:cNvPr>
          <p:cNvCxnSpPr/>
          <p:nvPr userDrawn="1"/>
        </p:nvCxnSpPr>
        <p:spPr>
          <a:xfrm>
            <a:off x="4600820" y="4737505"/>
            <a:ext cx="1917700" cy="0"/>
          </a:xfrm>
          <a:prstGeom prst="line">
            <a:avLst/>
          </a:prstGeom>
          <a:ln>
            <a:solidFill>
              <a:srgbClr val="D921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7">
            <a:extLst>
              <a:ext uri="{FF2B5EF4-FFF2-40B4-BE49-F238E27FC236}">
                <a16:creationId xmlns:a16="http://schemas.microsoft.com/office/drawing/2014/main" id="{5AB26928-AD67-1143-B951-9BF66C1100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03046" y="1706892"/>
            <a:ext cx="1709392" cy="96153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3" name="Рисунок 7">
            <a:extLst>
              <a:ext uri="{FF2B5EF4-FFF2-40B4-BE49-F238E27FC236}">
                <a16:creationId xmlns:a16="http://schemas.microsoft.com/office/drawing/2014/main" id="{36F4FB93-D5E9-194A-AD78-EEE1D7EAD9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03046" y="2844935"/>
            <a:ext cx="1709392" cy="96153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4" name="Рисунок 7">
            <a:extLst>
              <a:ext uri="{FF2B5EF4-FFF2-40B4-BE49-F238E27FC236}">
                <a16:creationId xmlns:a16="http://schemas.microsoft.com/office/drawing/2014/main" id="{0FE9FB26-AB25-A448-A185-2B6B5404C1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78590" y="3982978"/>
            <a:ext cx="1709392" cy="96153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5" name="Рисунок 7">
            <a:extLst>
              <a:ext uri="{FF2B5EF4-FFF2-40B4-BE49-F238E27FC236}">
                <a16:creationId xmlns:a16="http://schemas.microsoft.com/office/drawing/2014/main" id="{CE184DB0-7FF0-1E43-A657-5880457A29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78590" y="5121021"/>
            <a:ext cx="1709392" cy="96153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33E5C545-0FCB-3A4C-A3EC-EB4BF64B2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5427" y="2992399"/>
            <a:ext cx="5157787" cy="526798"/>
          </a:xfrm>
          <a:prstGeom prst="rect">
            <a:avLst/>
          </a:prstGeom>
        </p:spPr>
        <p:txBody>
          <a:bodyPr/>
          <a:lstStyle>
            <a:lvl1pPr marL="0" indent="0" algn="l" defTabSz="80202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algn="l" defTabSz="802020" rtl="0" eaLnBrk="1" latinLnBrk="0" hangingPunct="1">
              <a:lnSpc>
                <a:spcPts val="2400"/>
              </a:lnSpc>
              <a:spcBef>
                <a:spcPct val="0"/>
              </a:spcBef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algn="l" defTabSz="802020" rtl="0" eaLnBrk="1" latinLnBrk="0" hangingPunct="1">
              <a:lnSpc>
                <a:spcPts val="2400"/>
              </a:lnSpc>
              <a:spcBef>
                <a:spcPct val="0"/>
              </a:spcBef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 algn="l" defTabSz="802020" rtl="0" eaLnBrk="1" latinLnBrk="0" hangingPunct="1">
              <a:lnSpc>
                <a:spcPts val="2400"/>
              </a:lnSpc>
              <a:spcBef>
                <a:spcPct val="0"/>
              </a:spcBef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0" algn="l" defTabSz="802020" rtl="0" eaLnBrk="1" latinLnBrk="0" hangingPunct="1">
              <a:lnSpc>
                <a:spcPts val="2400"/>
              </a:lnSpc>
              <a:spcBef>
                <a:spcPct val="0"/>
              </a:spcBef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C875A66D-8D48-C746-AA62-EF3E26C1D3C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495427" y="4904786"/>
            <a:ext cx="5157787" cy="432469"/>
          </a:xfrm>
          <a:prstGeom prst="rect">
            <a:avLst/>
          </a:prstGeom>
        </p:spPr>
        <p:txBody>
          <a:bodyPr/>
          <a:lstStyle>
            <a:lvl1pPr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802020" rtl="0" eaLnBrk="1" latinLnBrk="0" hangingPunct="1">
              <a:lnSpc>
                <a:spcPts val="24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dirty="0"/>
              <a:t>Образец текста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0CFC8C66-826C-B74C-A2F2-27C72A72DD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90D2786-A704-B74C-B702-FC4E3DBC85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6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EA735E-A84F-3D4C-9FD4-F4F3CF08A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7922E-2675-544F-A729-217DD3053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C2CB7-09FF-A44F-A2D0-3C8C920D427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A068488-A0CD-4749-B6D5-694146F6B729}"/>
              </a:ext>
            </a:extLst>
          </p:cNvPr>
          <p:cNvSpPr txBox="1">
            <a:spLocks/>
          </p:cNvSpPr>
          <p:nvPr userDrawn="1"/>
        </p:nvSpPr>
        <p:spPr>
          <a:xfrm>
            <a:off x="6501245" y="4740210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ts val="5300"/>
              </a:lnSpc>
              <a:spcBef>
                <a:spcPct val="0"/>
              </a:spcBef>
              <a:buNone/>
              <a:defRPr lang="ru-RU" sz="38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4000" dirty="0"/>
              <a:t>Образец </a:t>
            </a:r>
            <a:br>
              <a:rPr lang="ru-RU" sz="4000" dirty="0"/>
            </a:br>
            <a:r>
              <a:rPr lang="ru-RU" sz="4000" dirty="0"/>
              <a:t>заголовка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DCF2DB-BB5F-A146-90E9-E9EB29D40EE3}"/>
              </a:ext>
            </a:extLst>
          </p:cNvPr>
          <p:cNvCxnSpPr>
            <a:cxnSpLocks/>
          </p:cNvCxnSpPr>
          <p:nvPr userDrawn="1"/>
        </p:nvCxnSpPr>
        <p:spPr>
          <a:xfrm>
            <a:off x="6585364" y="4629019"/>
            <a:ext cx="16442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65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4" r:id="rId5"/>
    <p:sldLayoutId id="2147483652" r:id="rId6"/>
    <p:sldLayoutId id="2147483662" r:id="rId7"/>
    <p:sldLayoutId id="2147483655" r:id="rId8"/>
    <p:sldLayoutId id="2147483657" r:id="rId9"/>
    <p:sldLayoutId id="2147483656" r:id="rId10"/>
    <p:sldLayoutId id="2147483663" r:id="rId11"/>
    <p:sldLayoutId id="2147483665" r:id="rId12"/>
    <p:sldLayoutId id="214748366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3.emf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3.emf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9.emf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mailto:MPermyakov@sportmaster.ru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://plantuml.com/ru/guide" TargetMode="External"/><Relationship Id="rId7" Type="http://schemas.openxmlformats.org/officeDocument/2006/relationships/hyperlink" Target="https://github.com/maxim-part/plantU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eal-world-plantuml.com/" TargetMode="External"/><Relationship Id="rId5" Type="http://schemas.openxmlformats.org/officeDocument/2006/relationships/hyperlink" Target="https://plantuml.com/ru/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://plantuml.com/plantuml" TargetMode="External"/><Relationship Id="rId9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3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9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1458A4-C8AC-1F4A-8FF3-C49B8E108022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183947" y="0"/>
            <a:ext cx="9007098" cy="6865292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633312D-E61C-9F4D-BD36-43A07996D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11" y="442012"/>
            <a:ext cx="2888940" cy="426982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24B89E6-B243-DE42-B8B9-645C6BE04E3C}"/>
              </a:ext>
            </a:extLst>
          </p:cNvPr>
          <p:cNvSpPr txBox="1">
            <a:spLocks/>
          </p:cNvSpPr>
          <p:nvPr/>
        </p:nvSpPr>
        <p:spPr>
          <a:xfrm>
            <a:off x="658511" y="2918863"/>
            <a:ext cx="4795231" cy="587896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ts val="3800"/>
              </a:lnSpc>
              <a:spcBef>
                <a:spcPct val="0"/>
              </a:spcBef>
              <a:buNone/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lnSpc>
                <a:spcPts val="4200"/>
              </a:lnSpc>
            </a:pPr>
            <a:r>
              <a:rPr lang="en-US" sz="3600" dirty="0" err="1"/>
              <a:t>PlantUML</a:t>
            </a:r>
            <a:endParaRPr lang="ru-RU" sz="3600" dirty="0"/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87DDA701-D2BB-4044-84C6-80D565AB28D2}"/>
              </a:ext>
            </a:extLst>
          </p:cNvPr>
          <p:cNvSpPr/>
          <p:nvPr/>
        </p:nvSpPr>
        <p:spPr>
          <a:xfrm rot="5400000" flipH="1">
            <a:off x="4255805" y="-1078195"/>
            <a:ext cx="6865292" cy="9007098"/>
          </a:xfrm>
          <a:custGeom>
            <a:avLst/>
            <a:gdLst>
              <a:gd name="connsiteX0" fmla="*/ 13717588 w 13717588"/>
              <a:gd name="connsiteY0" fmla="*/ 28922 h 18015369"/>
              <a:gd name="connsiteX1" fmla="*/ 13717588 w 13717588"/>
              <a:gd name="connsiteY1" fmla="*/ 6114367 h 18015369"/>
              <a:gd name="connsiteX2" fmla="*/ 13717587 w 13717588"/>
              <a:gd name="connsiteY2" fmla="*/ 6114368 h 18015369"/>
              <a:gd name="connsiteX3" fmla="*/ 13717587 w 13717588"/>
              <a:gd name="connsiteY3" fmla="*/ 7465574 h 18015369"/>
              <a:gd name="connsiteX4" fmla="*/ 5563199 w 13717588"/>
              <a:gd name="connsiteY4" fmla="*/ 15954192 h 18015369"/>
              <a:gd name="connsiteX5" fmla="*/ 783002 w 13717588"/>
              <a:gd name="connsiteY5" fmla="*/ 18015369 h 18015369"/>
              <a:gd name="connsiteX6" fmla="*/ 135020 w 13717588"/>
              <a:gd name="connsiteY6" fmla="*/ 17983161 h 18015369"/>
              <a:gd name="connsiteX7" fmla="*/ 0 w 13717588"/>
              <a:gd name="connsiteY7" fmla="*/ 17966309 h 18015369"/>
              <a:gd name="connsiteX8" fmla="*/ 0 w 13717588"/>
              <a:gd name="connsiteY8" fmla="*/ 6208459 h 18015369"/>
              <a:gd name="connsiteX9" fmla="*/ 0 w 13717588"/>
              <a:gd name="connsiteY9" fmla="*/ 28922 h 18015369"/>
              <a:gd name="connsiteX10" fmla="*/ 0 w 13717588"/>
              <a:gd name="connsiteY10" fmla="*/ 0 h 18015369"/>
              <a:gd name="connsiteX11" fmla="*/ 13717587 w 13717588"/>
              <a:gd name="connsiteY11" fmla="*/ 0 h 18015369"/>
              <a:gd name="connsiteX12" fmla="*/ 13717587 w 13717588"/>
              <a:gd name="connsiteY12" fmla="*/ 28922 h 1801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17588" h="18015369">
                <a:moveTo>
                  <a:pt x="13717588" y="28922"/>
                </a:moveTo>
                <a:lnTo>
                  <a:pt x="13717588" y="6114367"/>
                </a:lnTo>
                <a:lnTo>
                  <a:pt x="13717587" y="6114368"/>
                </a:lnTo>
                <a:lnTo>
                  <a:pt x="13717587" y="7465574"/>
                </a:lnTo>
                <a:lnTo>
                  <a:pt x="5563199" y="15954192"/>
                </a:lnTo>
                <a:cubicBezTo>
                  <a:pt x="4243183" y="17328306"/>
                  <a:pt x="2513097" y="18015369"/>
                  <a:pt x="783002" y="18015369"/>
                </a:cubicBezTo>
                <a:cubicBezTo>
                  <a:pt x="566742" y="18015369"/>
                  <a:pt x="350480" y="18004633"/>
                  <a:pt x="135020" y="17983161"/>
                </a:cubicBezTo>
                <a:lnTo>
                  <a:pt x="0" y="17966309"/>
                </a:lnTo>
                <a:lnTo>
                  <a:pt x="0" y="6208459"/>
                </a:lnTo>
                <a:lnTo>
                  <a:pt x="0" y="28922"/>
                </a:lnTo>
                <a:lnTo>
                  <a:pt x="0" y="0"/>
                </a:lnTo>
                <a:lnTo>
                  <a:pt x="13717587" y="0"/>
                </a:lnTo>
                <a:lnTo>
                  <a:pt x="13717587" y="28922"/>
                </a:lnTo>
                <a:close/>
              </a:path>
            </a:pathLst>
          </a:custGeom>
          <a:gradFill flip="none" rotWithShape="1">
            <a:gsLst>
              <a:gs pos="0">
                <a:srgbClr val="2C5292">
                  <a:alpha val="89000"/>
                </a:srgbClr>
              </a:gs>
              <a:gs pos="67000">
                <a:srgbClr val="4B5CD8">
                  <a:alpha val="18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0368EE-A45B-8740-9F86-50458A1FF63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447" y="1450828"/>
            <a:ext cx="1889582" cy="930619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859FE8-8701-AC40-BBB0-6BFD2B350C7C}"/>
              </a:ext>
            </a:extLst>
          </p:cNvPr>
          <p:cNvSpPr/>
          <p:nvPr/>
        </p:nvSpPr>
        <p:spPr>
          <a:xfrm>
            <a:off x="4340560" y="5324544"/>
            <a:ext cx="9007098" cy="874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100"/>
              </a:lnSpc>
            </a:pPr>
            <a:r>
              <a:rPr lang="ru-RU" sz="6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БЕРИ</a:t>
            </a:r>
            <a:r>
              <a:rPr lang="en-US" sz="6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6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ДЕЛАЙ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03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7C802-BEC6-554C-A242-8C5CA043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57" y="449884"/>
            <a:ext cx="9016409" cy="51189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2400" dirty="0" err="1"/>
              <a:t>PlantUML</a:t>
            </a:r>
            <a:r>
              <a:rPr lang="ru-RU" sz="2400" dirty="0"/>
              <a:t>: диаграмма как код</a:t>
            </a:r>
            <a:endParaRPr lang="ru-RU" sz="2400" dirty="0">
              <a:solidFill>
                <a:srgbClr val="2B5392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C9469A0-6048-FA4B-A8FE-C0519988F48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392" y="6019604"/>
            <a:ext cx="1013389" cy="49871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18178EA-0808-064C-BBB6-BCD784625D8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7950" y="2887766"/>
            <a:ext cx="563064" cy="49871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FF0F1E-9683-8045-83DD-DCD104150B3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1264" y="3320004"/>
            <a:ext cx="541056" cy="54105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FB5028A-2452-6E40-B09F-C4BDF90E964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2244" y="3224707"/>
            <a:ext cx="541056" cy="541056"/>
          </a:xfrm>
          <a:prstGeom prst="rect">
            <a:avLst/>
          </a:prstGeom>
        </p:spPr>
      </p:pic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5DA1D69B-70FF-D24C-A56A-53D9BE5EE92F}"/>
              </a:ext>
            </a:extLst>
          </p:cNvPr>
          <p:cNvSpPr/>
          <p:nvPr/>
        </p:nvSpPr>
        <p:spPr>
          <a:xfrm>
            <a:off x="461453" y="2305238"/>
            <a:ext cx="6096000" cy="23709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ru-RU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ru-RU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startuml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actor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"Брат 1"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solidFill>
                  <a:srgbClr val="FF5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ru-RU" sz="2000" dirty="0">
              <a:solidFill>
                <a:srgbClr val="FF5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actor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"Брат 2"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solidFill>
                  <a:srgbClr val="FF5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ru-RU" sz="2000" dirty="0">
              <a:solidFill>
                <a:srgbClr val="FF5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err="1">
                <a:solidFill>
                  <a:schemeClr val="accent2">
                    <a:lumMod val="2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solidFill>
                  <a:srgbClr val="FF5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 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 чем сила, брат?</a:t>
            </a:r>
            <a:endParaRPr lang="ru-RU" sz="2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err="1">
                <a:solidFill>
                  <a:schemeClr val="accent2">
                    <a:lumMod val="2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solidFill>
                  <a:srgbClr val="FF5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 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 диаграммах, брат!</a:t>
            </a:r>
            <a:endParaRPr lang="ru-RU" sz="2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200"/>
              </a:spcAft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ru-RU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ru-RU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enduml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680" y="2096818"/>
            <a:ext cx="4642785" cy="257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5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7C802-BEC6-554C-A242-8C5CA043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57" y="449884"/>
            <a:ext cx="9016409" cy="51189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ru-RU" sz="2400" dirty="0"/>
              <a:t>Общий обзор </a:t>
            </a:r>
            <a:r>
              <a:rPr lang="en-US" sz="2400" dirty="0" err="1"/>
              <a:t>PlantUML</a:t>
            </a:r>
            <a:endParaRPr lang="ru-RU" sz="2400" dirty="0">
              <a:solidFill>
                <a:srgbClr val="2B5392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C9469A0-6048-FA4B-A8FE-C0519988F48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392" y="6019604"/>
            <a:ext cx="1013389" cy="498715"/>
          </a:xfrm>
          <a:prstGeom prst="rect">
            <a:avLst/>
          </a:prstGeom>
        </p:spPr>
      </p:pic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E30EA2CE-7E24-B64B-8605-5444BBBA772D}"/>
              </a:ext>
            </a:extLst>
          </p:cNvPr>
          <p:cNvSpPr/>
          <p:nvPr/>
        </p:nvSpPr>
        <p:spPr>
          <a:xfrm>
            <a:off x="502162" y="175858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C586C0"/>
                </a:solidFill>
                <a:latin typeface="Consolas" panose="020B0609020204030204" pitchFamily="49" charset="0"/>
              </a:rPr>
              <a:t>startuml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&lt;size:36&gt;</a:t>
            </a:r>
            <a:r>
              <a:rPr lang="ru-RU" dirty="0">
                <a:solidFill>
                  <a:srgbClr val="FFC000"/>
                </a:solidFill>
                <a:latin typeface="Consolas" panose="020B0609020204030204" pitchFamily="49" charset="0"/>
              </a:rPr>
              <a:t>Выбор&lt;/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size&gt;\n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Богатырь"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b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:b: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Коня потеряешь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FF505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b: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Жизнь потеряешь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FF505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b: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up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Жив будешь, да себя позабудешь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FF505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b: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down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Отступление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C586C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C586C0"/>
                </a:solidFill>
                <a:latin typeface="Consolas" panose="020B0609020204030204" pitchFamily="49" charset="0"/>
              </a:rPr>
              <a:t>enduml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257" y="1120615"/>
            <a:ext cx="4514850" cy="36004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18178EA-0808-064C-BBB6-BCD784625D8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6630" y="3069689"/>
            <a:ext cx="563064" cy="49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99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90A5875-F6A8-4A48-B437-8E6617D0328F}"/>
              </a:ext>
            </a:extLst>
          </p:cNvPr>
          <p:cNvSpPr/>
          <p:nvPr/>
        </p:nvSpPr>
        <p:spPr>
          <a:xfrm>
            <a:off x="297358" y="172196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C586C0"/>
                </a:solidFill>
                <a:latin typeface="Consolas" panose="020B0609020204030204" pitchFamily="49" charset="0"/>
              </a:rPr>
              <a:t>startuml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participant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Покупатель"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B5CEA8"/>
                </a:solidFill>
                <a:latin typeface="Consolas" panose="020B0609020204030204" pitchFamily="49" charset="0"/>
              </a:rPr>
              <a:t>LightGreen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Продавец КИС РМ"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5050"/>
                </a:solidFill>
                <a:latin typeface="Consolas" panose="020B0609020204030204" pitchFamily="49" charset="0"/>
              </a:rPr>
              <a:t>sm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#red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5050"/>
                </a:solidFill>
                <a:latin typeface="Consolas" panose="020B0609020204030204" pitchFamily="49" charset="0"/>
              </a:rPr>
              <a:t>sm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Товар \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Товар2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&lt;--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5050"/>
                </a:solidFill>
                <a:latin typeface="Consolas" panose="020B0609020204030204" pitchFamily="49" charset="0"/>
              </a:rPr>
              <a:t>sm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Сумма к оплата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5050"/>
                </a:solidFill>
                <a:latin typeface="Consolas" panose="020B0609020204030204" pitchFamily="49" charset="0"/>
              </a:rPr>
              <a:t>sm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Деньги</a:t>
            </a:r>
          </a:p>
          <a:p>
            <a:r>
              <a:rPr lang="en-US" dirty="0" err="1">
                <a:solidFill>
                  <a:srgbClr val="FF5050"/>
                </a:solidFill>
                <a:latin typeface="Consolas" panose="020B0609020204030204" pitchFamily="49" charset="0"/>
              </a:rPr>
              <a:t>sm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--&gt;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Кассовый чек</a:t>
            </a: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C586C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C586C0"/>
                </a:solidFill>
                <a:latin typeface="Consolas" panose="020B0609020204030204" pitchFamily="49" charset="0"/>
              </a:rPr>
              <a:t>enduml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7C802-BEC6-554C-A242-8C5CA043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57" y="449884"/>
            <a:ext cx="9016409" cy="51189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ru-RU" sz="2400" dirty="0"/>
              <a:t>Общий обзор </a:t>
            </a:r>
            <a:r>
              <a:rPr lang="en-US" sz="2400" dirty="0" err="1"/>
              <a:t>PlantUML</a:t>
            </a:r>
            <a:endParaRPr lang="ru-RU" sz="2400" dirty="0">
              <a:solidFill>
                <a:srgbClr val="2B5392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C9469A0-6048-FA4B-A8FE-C0519988F48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392" y="6019604"/>
            <a:ext cx="1013389" cy="49871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18178EA-0808-064C-BBB6-BCD784625D8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1826" y="2971025"/>
            <a:ext cx="563064" cy="498714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7346" y="1154199"/>
            <a:ext cx="3064503" cy="427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6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AF24F60-8D07-4E44-BCF9-62AB43438543}"/>
              </a:ext>
            </a:extLst>
          </p:cNvPr>
          <p:cNvSpPr/>
          <p:nvPr/>
        </p:nvSpPr>
        <p:spPr>
          <a:xfrm>
            <a:off x="268016" y="1058601"/>
            <a:ext cx="86585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startuml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actor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CE9178"/>
                </a:solidFill>
                <a:latin typeface="Consolas" panose="020B0609020204030204" pitchFamily="49" charset="0"/>
              </a:rPr>
              <a:t>Кассир"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participant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ClubPro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F5050"/>
                </a:solidFill>
                <a:latin typeface="Consolas" panose="020B0609020204030204" pitchFamily="49" charset="0"/>
              </a:rPr>
              <a:t>cp</a:t>
            </a:r>
            <a:endParaRPr lang="en-US" sz="16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F5050"/>
                </a:solidFill>
                <a:latin typeface="Consolas" panose="020B0609020204030204" pitchFamily="49" charset="0"/>
              </a:rPr>
              <a:t>cp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Запрос идентификации клиента по клубной карте</a:t>
            </a:r>
          </a:p>
          <a:p>
            <a:r>
              <a:rPr lang="en-US" sz="1600" dirty="0">
                <a:solidFill>
                  <a:srgbClr val="2D5291"/>
                </a:solidFill>
                <a:latin typeface="Consolas" panose="020B0609020204030204" pitchFamily="49" charset="0"/>
              </a:rPr>
              <a:t>alt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>
                <a:solidFill>
                  <a:srgbClr val="00B0F0"/>
                </a:solidFill>
                <a:latin typeface="Consolas" panose="020B0609020204030204" pitchFamily="49" charset="0"/>
              </a:rPr>
              <a:t>идентификация успешна</a:t>
            </a:r>
          </a:p>
          <a:p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FF5050"/>
                </a:solidFill>
                <a:latin typeface="Consolas" panose="020B0609020204030204" pitchFamily="49" charset="0"/>
              </a:rPr>
              <a:t>cp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идентификация успешна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>
                <a:solidFill>
                  <a:srgbClr val="00B0F0"/>
                </a:solidFill>
                <a:latin typeface="Consolas" panose="020B0609020204030204" pitchFamily="49" charset="0"/>
              </a:rPr>
              <a:t>Отказ по причине </a:t>
            </a:r>
            <a:r>
              <a:rPr lang="ru-RU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отсутсвия</a:t>
            </a:r>
            <a:r>
              <a:rPr lang="ru-RU" sz="1600" dirty="0">
                <a:solidFill>
                  <a:srgbClr val="00B0F0"/>
                </a:solidFill>
                <a:latin typeface="Consolas" panose="020B0609020204030204" pitchFamily="49" charset="0"/>
              </a:rPr>
              <a:t> связи</a:t>
            </a:r>
          </a:p>
          <a:p>
            <a:r>
              <a:rPr lang="ru-RU" sz="1600" dirty="0">
                <a:solidFill>
                  <a:srgbClr val="569CD6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group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>
                <a:solidFill>
                  <a:srgbClr val="00B0F0"/>
                </a:solidFill>
                <a:latin typeface="Consolas" panose="020B0609020204030204" pitchFamily="49" charset="0"/>
              </a:rPr>
              <a:t>повторный запрос</a:t>
            </a:r>
          </a:p>
          <a:p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F5050"/>
                </a:solidFill>
                <a:latin typeface="Consolas" panose="020B0609020204030204" pitchFamily="49" charset="0"/>
              </a:rPr>
              <a:t>cp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Отправка запроса идентификации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ru-RU" sz="1600" dirty="0">
                <a:solidFill>
                  <a:srgbClr val="569CD6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loop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10 </a:t>
            </a:r>
            <a:r>
              <a:rPr lang="ru-RU" sz="1600" dirty="0">
                <a:solidFill>
                  <a:srgbClr val="00B0F0"/>
                </a:solidFill>
                <a:latin typeface="Consolas" panose="020B0609020204030204" pitchFamily="49" charset="0"/>
              </a:rPr>
              <a:t>раз</a:t>
            </a:r>
          </a:p>
          <a:p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F5050"/>
                </a:solidFill>
                <a:latin typeface="Consolas" panose="020B0609020204030204" pitchFamily="49" charset="0"/>
              </a:rPr>
              <a:t>cp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запрос идентификации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ru-RU" sz="1600" dirty="0">
                <a:solidFill>
                  <a:srgbClr val="569CD6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end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F5050"/>
                </a:solidFill>
                <a:latin typeface="Consolas" panose="020B0609020204030204" pitchFamily="49" charset="0"/>
              </a:rPr>
              <a:t>cp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Окончание отправки запросов</a:t>
            </a:r>
          </a:p>
          <a:p>
            <a:r>
              <a:rPr lang="ru-RU" sz="1600" dirty="0">
                <a:solidFill>
                  <a:srgbClr val="569CD6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end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>
                <a:solidFill>
                  <a:srgbClr val="00B0F0"/>
                </a:solidFill>
                <a:latin typeface="Consolas" panose="020B0609020204030204" pitchFamily="49" charset="0"/>
              </a:rPr>
              <a:t>Другой тип отказа идентификации</a:t>
            </a:r>
          </a:p>
          <a:p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FF5050"/>
                </a:solidFill>
                <a:latin typeface="Consolas" panose="020B0609020204030204" pitchFamily="49" charset="0"/>
              </a:rPr>
              <a:t>cp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обратитесь в службу поддержки ошибка 100011</a:t>
            </a:r>
          </a:p>
          <a:p>
            <a:r>
              <a:rPr lang="en-US" sz="1600" dirty="0">
                <a:solidFill>
                  <a:srgbClr val="2D5291"/>
                </a:solidFill>
                <a:latin typeface="Consolas" panose="020B0609020204030204" pitchFamily="49" charset="0"/>
              </a:rPr>
              <a:t>end alt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enduml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7C802-BEC6-554C-A242-8C5CA043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57" y="449884"/>
            <a:ext cx="9016409" cy="51189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ru-RU" sz="2400" dirty="0"/>
              <a:t>Общий обзор </a:t>
            </a:r>
            <a:r>
              <a:rPr lang="en-US" sz="2400" dirty="0" err="1"/>
              <a:t>PlantUML</a:t>
            </a:r>
            <a:endParaRPr lang="ru-RU" sz="2400" dirty="0">
              <a:solidFill>
                <a:srgbClr val="2B5392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C9469A0-6048-FA4B-A8FE-C0519988F48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392" y="6019604"/>
            <a:ext cx="1013389" cy="49871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18178EA-0808-064C-BBB6-BCD784625D8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5169" y="3076520"/>
            <a:ext cx="563064" cy="498714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D1CDA8-96BC-CB43-BF8F-DC358BBDDA29}"/>
              </a:ext>
            </a:extLst>
          </p:cNvPr>
          <p:cNvSpPr/>
          <p:nvPr/>
        </p:nvSpPr>
        <p:spPr>
          <a:xfrm>
            <a:off x="7634081" y="1258661"/>
            <a:ext cx="1138858" cy="78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0A9166A-1A4E-834F-9420-C5252AACF1D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4255" y="1190321"/>
            <a:ext cx="338253" cy="338253"/>
          </a:xfrm>
          <a:prstGeom prst="rect">
            <a:avLst/>
          </a:prstGeom>
        </p:spPr>
      </p:pic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86FB49C2-2EE2-7240-8606-307469C59D3D}"/>
              </a:ext>
            </a:extLst>
          </p:cNvPr>
          <p:cNvSpPr/>
          <p:nvPr/>
        </p:nvSpPr>
        <p:spPr>
          <a:xfrm>
            <a:off x="7605448" y="5190492"/>
            <a:ext cx="1138858" cy="78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4081" y="1258661"/>
            <a:ext cx="3978650" cy="463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9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7C802-BEC6-554C-A242-8C5CA043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57" y="449884"/>
            <a:ext cx="9016409" cy="51189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ru-RU" sz="2400" dirty="0"/>
              <a:t>Общий обзор </a:t>
            </a:r>
            <a:r>
              <a:rPr lang="en-US" sz="2400" dirty="0" err="1"/>
              <a:t>PlantUML</a:t>
            </a:r>
            <a:endParaRPr lang="ru-RU" sz="2400" dirty="0">
              <a:solidFill>
                <a:srgbClr val="2B5392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9D7B4F9-B429-0146-8595-A65A9FC63B41}"/>
              </a:ext>
            </a:extLst>
          </p:cNvPr>
          <p:cNvSpPr/>
          <p:nvPr/>
        </p:nvSpPr>
        <p:spPr>
          <a:xfrm>
            <a:off x="297358" y="1418222"/>
            <a:ext cx="835314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'Легенда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legend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..**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Условные обозначения**..</a:t>
            </a:r>
          </a:p>
          <a:p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_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user_cog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— 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Сотрудник</a:t>
            </a:r>
          </a:p>
          <a:p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_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user_check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— 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Контролёр</a:t>
            </a:r>
          </a:p>
          <a:p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endlegend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'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Спецификация диаграммы состояний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CE9178"/>
                </a:solidFill>
                <a:latin typeface="Consolas" panose="020B0609020204030204" pitchFamily="49" charset="0"/>
              </a:rPr>
              <a:t>Документ формируется"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prepare_doc</a:t>
            </a:r>
            <a:endParaRPr lang="en-US" sz="16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[*]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--&gt;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prepare_doc</a:t>
            </a:r>
            <a:endParaRPr lang="en-US" sz="16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CE9178"/>
                </a:solidFill>
                <a:latin typeface="Consolas" panose="020B0609020204030204" pitchFamily="49" charset="0"/>
              </a:rPr>
              <a:t>Документ на проверке"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check_doc</a:t>
            </a:r>
            <a:endParaRPr lang="en-US" sz="16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prepare_doc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--&gt;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check_doc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user_cog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Передать на проверку</a:t>
            </a:r>
          </a:p>
          <a:p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check_doc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--&gt;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prepare_doc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user_check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Отправить на доработку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CE9178"/>
                </a:solidFill>
                <a:latin typeface="Consolas" panose="020B0609020204030204" pitchFamily="49" charset="0"/>
              </a:rPr>
              <a:t>Документ проверен"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ready_doc</a:t>
            </a:r>
            <a:endParaRPr lang="en-US" sz="16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check_doc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--&gt;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ready_doc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user_check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Установить отметку Проверено</a:t>
            </a:r>
            <a:endParaRPr lang="en-US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A8DAFE-C539-3E44-BBE8-37F423FB65B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392" y="6019604"/>
            <a:ext cx="1013389" cy="49871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A409D8C-49F6-1E4E-870F-6183FA1E2AB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1997" y="2805179"/>
            <a:ext cx="563064" cy="49871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474CC46-FD5D-164F-97F9-8E91A5DF8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9396" y="1028432"/>
            <a:ext cx="2226810" cy="516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9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7C802-BEC6-554C-A242-8C5CA043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57" y="449884"/>
            <a:ext cx="9016409" cy="51189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ru-RU" sz="2400" dirty="0"/>
              <a:t>Общий обзор </a:t>
            </a:r>
            <a:r>
              <a:rPr lang="en-US" sz="2400" dirty="0" err="1"/>
              <a:t>PlantUML</a:t>
            </a:r>
            <a:endParaRPr lang="ru-RU" sz="2400" dirty="0">
              <a:solidFill>
                <a:srgbClr val="2B5392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A8DAFE-C539-3E44-BBE8-37F423FB65B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392" y="6019604"/>
            <a:ext cx="1013389" cy="49871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2DF9593-8E06-8A48-B4AC-99DE67E98E3F}"/>
              </a:ext>
            </a:extLst>
          </p:cNvPr>
          <p:cNvSpPr/>
          <p:nvPr/>
        </p:nvSpPr>
        <p:spPr>
          <a:xfrm>
            <a:off x="297358" y="1592288"/>
            <a:ext cx="648170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"_qc 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Consolas" panose="020B0609020204030204" pitchFamily="49" charset="0"/>
              </a:rPr>
              <a:t>[[https://confluence.app.local/pages/viewpage.action?pageId=375465616 </a:t>
            </a:r>
            <a:r>
              <a:rPr lang="ru-RU" sz="1600" dirty="0">
                <a:solidFill>
                  <a:schemeClr val="accent2">
                    <a:lumMod val="25000"/>
                  </a:schemeClr>
                </a:solidFill>
                <a:latin typeface="Consolas" panose="020B0609020204030204" pitchFamily="49" charset="0"/>
              </a:rPr>
              <a:t>условие один]]"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cond1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"_cc </a:t>
            </a:r>
            <a:r>
              <a:rPr lang="ru-RU" sz="1600" dirty="0">
                <a:solidFill>
                  <a:srgbClr val="CE9178"/>
                </a:solidFill>
                <a:latin typeface="Consolas" panose="020B0609020204030204" pitchFamily="49" charset="0"/>
              </a:rPr>
              <a:t>вариант раз"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&lt;&lt;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outcome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&gt;&gt;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ch1</a:t>
            </a:r>
          </a:p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cond1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--&gt;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ch1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да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"_qc </a:t>
            </a:r>
            <a:r>
              <a:rPr lang="ru-RU" sz="1600" dirty="0">
                <a:solidFill>
                  <a:srgbClr val="CE9178"/>
                </a:solidFill>
                <a:latin typeface="Consolas" panose="020B0609020204030204" pitchFamily="49" charset="0"/>
              </a:rPr>
              <a:t>условие два"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cond2</a:t>
            </a:r>
          </a:p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cond1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--&gt;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cond2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нет</a:t>
            </a:r>
          </a:p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cond2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--&gt;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ch1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нет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"_qc </a:t>
            </a:r>
            <a:r>
              <a:rPr lang="ru-RU" sz="1600" dirty="0">
                <a:solidFill>
                  <a:srgbClr val="CE9178"/>
                </a:solidFill>
                <a:latin typeface="Consolas" panose="020B0609020204030204" pitchFamily="49" charset="0"/>
              </a:rPr>
              <a:t>условие три"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cond3</a:t>
            </a:r>
          </a:p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cond2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--&gt;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cond3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да</a:t>
            </a:r>
          </a:p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cond3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--&gt;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ch1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пустое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"_cc </a:t>
            </a:r>
            <a:r>
              <a:rPr lang="ru-RU" sz="1600" dirty="0">
                <a:solidFill>
                  <a:srgbClr val="CE9178"/>
                </a:solidFill>
                <a:latin typeface="Consolas" panose="020B0609020204030204" pitchFamily="49" charset="0"/>
              </a:rPr>
              <a:t>вариант два"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&lt;&lt;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outcome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&gt;&gt;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ch2</a:t>
            </a:r>
          </a:p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cond3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--&gt;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ch2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заполнено</a:t>
            </a:r>
            <a:endParaRPr lang="ru-RU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2574AA-CE00-5040-B2EF-BD75D9F7D48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1997" y="2805179"/>
            <a:ext cx="563064" cy="49871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DA2646-8284-E142-97A2-5E3447287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068" y="1446420"/>
            <a:ext cx="3354390" cy="396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13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7C802-BEC6-554C-A242-8C5CA043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57" y="449884"/>
            <a:ext cx="9016409" cy="51189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ru-RU" sz="2400" dirty="0"/>
              <a:t>Общий обзор </a:t>
            </a:r>
            <a:r>
              <a:rPr lang="en-US" sz="2400" dirty="0" err="1"/>
              <a:t>PlantUML</a:t>
            </a:r>
            <a:endParaRPr lang="ru-RU" sz="2400" dirty="0">
              <a:solidFill>
                <a:srgbClr val="2B5392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A8DAFE-C539-3E44-BBE8-37F423FB65B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392" y="6019604"/>
            <a:ext cx="1013389" cy="498715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62CC4E3-A591-3045-BED2-938554EF0EDB}"/>
              </a:ext>
            </a:extLst>
          </p:cNvPr>
          <p:cNvSpPr/>
          <p:nvPr/>
        </p:nvSpPr>
        <p:spPr>
          <a:xfrm>
            <a:off x="1823340" y="2656420"/>
            <a:ext cx="114412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user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>
                <a:solidFill>
                  <a:srgbClr val="C586C0"/>
                </a:solidFill>
                <a:latin typeface="Consolas" panose="020B0609020204030204" pitchFamily="49" charset="0"/>
              </a:rPr>
              <a:t>--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user_profile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"У пользователя один профиль"</a:t>
            </a:r>
          </a:p>
          <a:p>
            <a:r>
              <a:rPr lang="ru-RU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user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>
                <a:solidFill>
                  <a:srgbClr val="C586C0"/>
                </a:solidFill>
                <a:latin typeface="Consolas" panose="020B0609020204030204" pitchFamily="49" charset="0"/>
              </a:rPr>
              <a:t>--&gt;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session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"Пользователь можем создавать\n много сессий"</a:t>
            </a:r>
          </a:p>
          <a:p>
            <a:r>
              <a:rPr lang="ru-RU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user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>
                <a:solidFill>
                  <a:srgbClr val="C586C0"/>
                </a:solidFill>
                <a:latin typeface="Consolas" panose="020B0609020204030204" pitchFamily="49" charset="0"/>
              </a:rPr>
              <a:t>--&gt;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"*"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user_group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"Пользователь состоит в нескольких группах"</a:t>
            </a:r>
          </a:p>
          <a:p>
            <a:r>
              <a:rPr lang="ru-RU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group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>
                <a:solidFill>
                  <a:srgbClr val="C586C0"/>
                </a:solidFill>
                <a:latin typeface="Consolas" panose="020B0609020204030204" pitchFamily="49" charset="0"/>
              </a:rPr>
              <a:t>--&gt;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"0..N"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user_group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"Группа включает несколько пользователей"</a:t>
            </a:r>
            <a:endParaRPr lang="ru-RU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4925D05-300D-7E40-B9EE-915CE72D26C5}"/>
              </a:ext>
            </a:extLst>
          </p:cNvPr>
          <p:cNvSpPr/>
          <p:nvPr/>
        </p:nvSpPr>
        <p:spPr>
          <a:xfrm>
            <a:off x="1823340" y="1173770"/>
            <a:ext cx="92482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!define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D5291"/>
                </a:solidFill>
                <a:latin typeface="Consolas" panose="020B0609020204030204" pitchFamily="49" charset="0"/>
              </a:rPr>
              <a:t>Table(</a:t>
            </a:r>
            <a:r>
              <a:rPr lang="en-US" sz="1600" dirty="0" err="1">
                <a:solidFill>
                  <a:srgbClr val="2D5291"/>
                </a:solidFill>
                <a:latin typeface="Consolas" panose="020B0609020204030204" pitchFamily="49" charset="0"/>
              </a:rPr>
              <a:t>name,desc</a:t>
            </a:r>
            <a:r>
              <a:rPr lang="en-US" sz="1600" dirty="0">
                <a:solidFill>
                  <a:srgbClr val="2D5291"/>
                </a:solidFill>
                <a:latin typeface="Consolas" panose="020B0609020204030204" pitchFamily="49" charset="0"/>
              </a:rPr>
              <a:t>) class 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desc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#FFAAAA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</a:t>
            </a:r>
          </a:p>
          <a:p>
            <a:r>
              <a:rPr lang="ru-RU" sz="1600" dirty="0">
                <a:solidFill>
                  <a:srgbClr val="4EC9B0"/>
                </a:solidFill>
                <a:latin typeface="Consolas" panose="020B0609020204030204" pitchFamily="49" charset="0"/>
              </a:rPr>
              <a:t>!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define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D5291"/>
                </a:solidFill>
                <a:latin typeface="Consolas" panose="020B0609020204030204" pitchFamily="49" charset="0"/>
              </a:rPr>
              <a:t>primary_key</a:t>
            </a:r>
            <a:r>
              <a:rPr lang="en-US" sz="1600" dirty="0">
                <a:solidFill>
                  <a:srgbClr val="2D5291"/>
                </a:solidFill>
                <a:latin typeface="Consolas" panose="020B0609020204030204" pitchFamily="49" charset="0"/>
              </a:rPr>
              <a:t>(x) &lt;b&gt;x&lt;/b&gt;</a:t>
            </a:r>
            <a:endParaRPr lang="en-US" sz="1600" b="0" dirty="0">
              <a:solidFill>
                <a:srgbClr val="2D52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ED5C7B3-D800-A64D-865A-08C56A130EA3}"/>
              </a:ext>
            </a:extLst>
          </p:cNvPr>
          <p:cNvSpPr/>
          <p:nvPr/>
        </p:nvSpPr>
        <p:spPr>
          <a:xfrm>
            <a:off x="1823340" y="1747567"/>
            <a:ext cx="87429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5291"/>
                </a:solidFill>
                <a:latin typeface="Consolas" panose="020B0609020204030204" pitchFamily="49" charset="0"/>
              </a:rPr>
              <a:t>Table(group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"group\n(</a:t>
            </a:r>
            <a:r>
              <a:rPr lang="ru-RU" sz="1600" dirty="0">
                <a:solidFill>
                  <a:srgbClr val="CE9178"/>
                </a:solidFill>
                <a:latin typeface="Consolas" panose="020B0609020204030204" pitchFamily="49" charset="0"/>
              </a:rPr>
              <a:t>группы пользователей)"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ru-RU" sz="1600" dirty="0">
                <a:solidFill>
                  <a:srgbClr val="2D529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D5291"/>
                </a:solidFill>
                <a:latin typeface="Consolas" panose="020B0609020204030204" pitchFamily="49" charset="0"/>
              </a:rPr>
              <a:t>primary_key</a:t>
            </a:r>
            <a:r>
              <a:rPr lang="en-US" sz="1600" dirty="0">
                <a:solidFill>
                  <a:srgbClr val="2D5291"/>
                </a:solidFill>
                <a:latin typeface="Consolas" panose="020B0609020204030204" pitchFamily="49" charset="0"/>
              </a:rPr>
              <a:t>(id) number[9]</a:t>
            </a:r>
          </a:p>
          <a:p>
            <a:r>
              <a:rPr lang="ru-RU" sz="1600" dirty="0">
                <a:solidFill>
                  <a:srgbClr val="2D529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D5291"/>
                </a:solidFill>
                <a:latin typeface="Consolas" panose="020B0609020204030204" pitchFamily="49" charset="0"/>
              </a:rPr>
              <a:t>not_null</a:t>
            </a:r>
            <a:r>
              <a:rPr lang="en-US" sz="1600" dirty="0">
                <a:solidFill>
                  <a:srgbClr val="2D5291"/>
                </a:solidFill>
                <a:latin typeface="Consolas" panose="020B0609020204030204" pitchFamily="49" charset="0"/>
              </a:rPr>
              <a:t>(name) varchar2[32 char]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53B14E6-6218-BB49-9BC7-CC35BC312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957" y="4488631"/>
            <a:ext cx="5991441" cy="214079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3673083-58AD-E142-9CA4-DB59CF2D471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935507" y="3976661"/>
            <a:ext cx="542998" cy="48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79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855C88D-F45C-0344-9020-8F9B0A840F2F}"/>
              </a:ext>
            </a:extLst>
          </p:cNvPr>
          <p:cNvSpPr/>
          <p:nvPr/>
        </p:nvSpPr>
        <p:spPr>
          <a:xfrm>
            <a:off x="486392" y="1289953"/>
            <a:ext cx="739082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participant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Alice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participant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"The **Famous** Bob"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Bob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Alice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Bob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: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hello --there--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... Some ~~long delay~~ ...</a:t>
            </a:r>
          </a:p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Bob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Alice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ok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note left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This is **bold**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This is //italics//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This is ""monospaced""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end note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Alice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Bob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 //well formatted// message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note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</a:rPr>
              <a:t>right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of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Alice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 is &lt;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back:cadetblue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&gt;&lt;size:18&gt;displayed&lt;/size&gt;&lt;/back&gt;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__left of__ Alice.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end note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7C802-BEC6-554C-A242-8C5CA043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57" y="449884"/>
            <a:ext cx="9016409" cy="51189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ru-RU" sz="2400" dirty="0"/>
              <a:t>Форматирование</a:t>
            </a:r>
            <a:endParaRPr lang="ru-RU" sz="2400" dirty="0">
              <a:solidFill>
                <a:srgbClr val="2B5392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A8DAFE-C539-3E44-BBE8-37F423FB65B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392" y="6019604"/>
            <a:ext cx="1013389" cy="4987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2574AA-CE00-5040-B2EF-BD75D9F7D48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1997" y="2805179"/>
            <a:ext cx="563064" cy="49871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CA9B64-0559-8345-82A9-92425CC33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1023" y="1159829"/>
            <a:ext cx="38671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4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олилиния 29">
            <a:extLst>
              <a:ext uri="{FF2B5EF4-FFF2-40B4-BE49-F238E27FC236}">
                <a16:creationId xmlns:a16="http://schemas.microsoft.com/office/drawing/2014/main" id="{548C1992-2FCD-A845-B7D8-BE43DFCD8929}"/>
              </a:ext>
            </a:extLst>
          </p:cNvPr>
          <p:cNvSpPr/>
          <p:nvPr/>
        </p:nvSpPr>
        <p:spPr>
          <a:xfrm rot="16200000">
            <a:off x="1017483" y="-1017483"/>
            <a:ext cx="6981442" cy="9016408"/>
          </a:xfrm>
          <a:custGeom>
            <a:avLst/>
            <a:gdLst>
              <a:gd name="connsiteX0" fmla="*/ 13717588 w 13717588"/>
              <a:gd name="connsiteY0" fmla="*/ 28922 h 18015369"/>
              <a:gd name="connsiteX1" fmla="*/ 13717588 w 13717588"/>
              <a:gd name="connsiteY1" fmla="*/ 6114367 h 18015369"/>
              <a:gd name="connsiteX2" fmla="*/ 13717587 w 13717588"/>
              <a:gd name="connsiteY2" fmla="*/ 6114368 h 18015369"/>
              <a:gd name="connsiteX3" fmla="*/ 13717587 w 13717588"/>
              <a:gd name="connsiteY3" fmla="*/ 7465574 h 18015369"/>
              <a:gd name="connsiteX4" fmla="*/ 5563199 w 13717588"/>
              <a:gd name="connsiteY4" fmla="*/ 15954192 h 18015369"/>
              <a:gd name="connsiteX5" fmla="*/ 783002 w 13717588"/>
              <a:gd name="connsiteY5" fmla="*/ 18015369 h 18015369"/>
              <a:gd name="connsiteX6" fmla="*/ 135020 w 13717588"/>
              <a:gd name="connsiteY6" fmla="*/ 17983161 h 18015369"/>
              <a:gd name="connsiteX7" fmla="*/ 0 w 13717588"/>
              <a:gd name="connsiteY7" fmla="*/ 17966309 h 18015369"/>
              <a:gd name="connsiteX8" fmla="*/ 0 w 13717588"/>
              <a:gd name="connsiteY8" fmla="*/ 6208459 h 18015369"/>
              <a:gd name="connsiteX9" fmla="*/ 0 w 13717588"/>
              <a:gd name="connsiteY9" fmla="*/ 28922 h 18015369"/>
              <a:gd name="connsiteX10" fmla="*/ 0 w 13717588"/>
              <a:gd name="connsiteY10" fmla="*/ 0 h 18015369"/>
              <a:gd name="connsiteX11" fmla="*/ 13717587 w 13717588"/>
              <a:gd name="connsiteY11" fmla="*/ 0 h 18015369"/>
              <a:gd name="connsiteX12" fmla="*/ 13717587 w 13717588"/>
              <a:gd name="connsiteY12" fmla="*/ 28922 h 1801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17588" h="18015369">
                <a:moveTo>
                  <a:pt x="13717588" y="28922"/>
                </a:moveTo>
                <a:lnTo>
                  <a:pt x="13717588" y="6114367"/>
                </a:lnTo>
                <a:lnTo>
                  <a:pt x="13717587" y="6114368"/>
                </a:lnTo>
                <a:lnTo>
                  <a:pt x="13717587" y="7465574"/>
                </a:lnTo>
                <a:lnTo>
                  <a:pt x="5563199" y="15954192"/>
                </a:lnTo>
                <a:cubicBezTo>
                  <a:pt x="4243183" y="17328306"/>
                  <a:pt x="2513097" y="18015369"/>
                  <a:pt x="783002" y="18015369"/>
                </a:cubicBezTo>
                <a:cubicBezTo>
                  <a:pt x="566742" y="18015369"/>
                  <a:pt x="350480" y="18004633"/>
                  <a:pt x="135020" y="17983161"/>
                </a:cubicBezTo>
                <a:lnTo>
                  <a:pt x="0" y="17966309"/>
                </a:lnTo>
                <a:lnTo>
                  <a:pt x="0" y="6208459"/>
                </a:lnTo>
                <a:lnTo>
                  <a:pt x="0" y="28922"/>
                </a:lnTo>
                <a:lnTo>
                  <a:pt x="0" y="0"/>
                </a:lnTo>
                <a:lnTo>
                  <a:pt x="13717587" y="0"/>
                </a:lnTo>
                <a:lnTo>
                  <a:pt x="13717587" y="28922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7C802-BEC6-554C-A242-8C5CA043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57" y="449884"/>
            <a:ext cx="9016409" cy="51189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2400" dirty="0"/>
              <a:t>Confluence</a:t>
            </a:r>
            <a:endParaRPr lang="ru-RU" sz="2400" dirty="0">
              <a:solidFill>
                <a:srgbClr val="2B5392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A8DAFE-C539-3E44-BBE8-37F423FB65B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392" y="6019604"/>
            <a:ext cx="1013389" cy="49871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6ECC74-FEE9-5A46-BD47-1048A475BB92}"/>
              </a:ext>
            </a:extLst>
          </p:cNvPr>
          <p:cNvSpPr/>
          <p:nvPr/>
        </p:nvSpPr>
        <p:spPr>
          <a:xfrm>
            <a:off x="533996" y="1866595"/>
            <a:ext cx="6029078" cy="633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Установка одного бесплатного плагина и:</a:t>
            </a:r>
          </a:p>
          <a:p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EDC0167-F3FE-1D43-AC69-7AACDE240E9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343" y="2543237"/>
            <a:ext cx="341042" cy="302066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9E160F3-7D02-FC4C-A16A-4110D0210719}"/>
              </a:ext>
            </a:extLst>
          </p:cNvPr>
          <p:cNvSpPr/>
          <p:nvPr/>
        </p:nvSpPr>
        <p:spPr>
          <a:xfrm>
            <a:off x="993086" y="2500102"/>
            <a:ext cx="2230098" cy="3560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00"/>
              </a:lnSpc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Совместная работа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87C9E506-851C-9544-960F-1E9311969E5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343" y="3052109"/>
            <a:ext cx="341042" cy="302066"/>
          </a:xfrm>
          <a:prstGeom prst="rect">
            <a:avLst/>
          </a:prstGeo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757D3CE-4F75-3B4B-979D-A282DC1EFD2A}"/>
              </a:ext>
            </a:extLst>
          </p:cNvPr>
          <p:cNvSpPr/>
          <p:nvPr/>
        </p:nvSpPr>
        <p:spPr>
          <a:xfrm>
            <a:off x="993086" y="3008974"/>
            <a:ext cx="4163319" cy="651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00"/>
              </a:lnSpc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Редактирование прямо из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Confluence</a:t>
            </a:r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300"/>
              </a:lnSpc>
            </a:pPr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0EBE73A-85A0-8946-99F9-BAF8BC57437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343" y="3532804"/>
            <a:ext cx="341042" cy="302066"/>
          </a:xfrm>
          <a:prstGeom prst="rect">
            <a:avLst/>
          </a:prstGeom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199A4FE-D60F-4D4C-9AC2-DD12589A4DCD}"/>
              </a:ext>
            </a:extLst>
          </p:cNvPr>
          <p:cNvSpPr/>
          <p:nvPr/>
        </p:nvSpPr>
        <p:spPr>
          <a:xfrm>
            <a:off x="993086" y="3489669"/>
            <a:ext cx="2037353" cy="651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00"/>
              </a:lnSpc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Дружба с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Draw.io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300"/>
              </a:lnSpc>
            </a:pPr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426B625E-F406-0048-932F-2CE69F0BF9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98213" y="1474039"/>
            <a:ext cx="2959727" cy="278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3415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олилиния 29">
            <a:extLst>
              <a:ext uri="{FF2B5EF4-FFF2-40B4-BE49-F238E27FC236}">
                <a16:creationId xmlns:a16="http://schemas.microsoft.com/office/drawing/2014/main" id="{548C1992-2FCD-A845-B7D8-BE43DFCD8929}"/>
              </a:ext>
            </a:extLst>
          </p:cNvPr>
          <p:cNvSpPr/>
          <p:nvPr/>
        </p:nvSpPr>
        <p:spPr>
          <a:xfrm rot="16200000">
            <a:off x="990979" y="-1017483"/>
            <a:ext cx="6981442" cy="9016408"/>
          </a:xfrm>
          <a:custGeom>
            <a:avLst/>
            <a:gdLst>
              <a:gd name="connsiteX0" fmla="*/ 13717588 w 13717588"/>
              <a:gd name="connsiteY0" fmla="*/ 28922 h 18015369"/>
              <a:gd name="connsiteX1" fmla="*/ 13717588 w 13717588"/>
              <a:gd name="connsiteY1" fmla="*/ 6114367 h 18015369"/>
              <a:gd name="connsiteX2" fmla="*/ 13717587 w 13717588"/>
              <a:gd name="connsiteY2" fmla="*/ 6114368 h 18015369"/>
              <a:gd name="connsiteX3" fmla="*/ 13717587 w 13717588"/>
              <a:gd name="connsiteY3" fmla="*/ 7465574 h 18015369"/>
              <a:gd name="connsiteX4" fmla="*/ 5563199 w 13717588"/>
              <a:gd name="connsiteY4" fmla="*/ 15954192 h 18015369"/>
              <a:gd name="connsiteX5" fmla="*/ 783002 w 13717588"/>
              <a:gd name="connsiteY5" fmla="*/ 18015369 h 18015369"/>
              <a:gd name="connsiteX6" fmla="*/ 135020 w 13717588"/>
              <a:gd name="connsiteY6" fmla="*/ 17983161 h 18015369"/>
              <a:gd name="connsiteX7" fmla="*/ 0 w 13717588"/>
              <a:gd name="connsiteY7" fmla="*/ 17966309 h 18015369"/>
              <a:gd name="connsiteX8" fmla="*/ 0 w 13717588"/>
              <a:gd name="connsiteY8" fmla="*/ 6208459 h 18015369"/>
              <a:gd name="connsiteX9" fmla="*/ 0 w 13717588"/>
              <a:gd name="connsiteY9" fmla="*/ 28922 h 18015369"/>
              <a:gd name="connsiteX10" fmla="*/ 0 w 13717588"/>
              <a:gd name="connsiteY10" fmla="*/ 0 h 18015369"/>
              <a:gd name="connsiteX11" fmla="*/ 13717587 w 13717588"/>
              <a:gd name="connsiteY11" fmla="*/ 0 h 18015369"/>
              <a:gd name="connsiteX12" fmla="*/ 13717587 w 13717588"/>
              <a:gd name="connsiteY12" fmla="*/ 28922 h 1801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17588" h="18015369">
                <a:moveTo>
                  <a:pt x="13717588" y="28922"/>
                </a:moveTo>
                <a:lnTo>
                  <a:pt x="13717588" y="6114367"/>
                </a:lnTo>
                <a:lnTo>
                  <a:pt x="13717587" y="6114368"/>
                </a:lnTo>
                <a:lnTo>
                  <a:pt x="13717587" y="7465574"/>
                </a:lnTo>
                <a:lnTo>
                  <a:pt x="5563199" y="15954192"/>
                </a:lnTo>
                <a:cubicBezTo>
                  <a:pt x="4243183" y="17328306"/>
                  <a:pt x="2513097" y="18015369"/>
                  <a:pt x="783002" y="18015369"/>
                </a:cubicBezTo>
                <a:cubicBezTo>
                  <a:pt x="566742" y="18015369"/>
                  <a:pt x="350480" y="18004633"/>
                  <a:pt x="135020" y="17983161"/>
                </a:cubicBezTo>
                <a:lnTo>
                  <a:pt x="0" y="17966309"/>
                </a:lnTo>
                <a:lnTo>
                  <a:pt x="0" y="6208459"/>
                </a:lnTo>
                <a:lnTo>
                  <a:pt x="0" y="28922"/>
                </a:lnTo>
                <a:lnTo>
                  <a:pt x="0" y="0"/>
                </a:lnTo>
                <a:lnTo>
                  <a:pt x="13717587" y="0"/>
                </a:lnTo>
                <a:lnTo>
                  <a:pt x="13717587" y="28922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7C802-BEC6-554C-A242-8C5CA043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57" y="449884"/>
            <a:ext cx="9016409" cy="51189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2400" dirty="0"/>
              <a:t>Confluence</a:t>
            </a:r>
            <a:r>
              <a:rPr lang="ru-RU" sz="2400" dirty="0"/>
              <a:t>. Пример</a:t>
            </a:r>
            <a:endParaRPr lang="ru-RU" sz="2400" dirty="0">
              <a:solidFill>
                <a:srgbClr val="2B5392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A8DAFE-C539-3E44-BBE8-37F423FB65B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392" y="6019604"/>
            <a:ext cx="1013389" cy="49871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0F33DAD-DD91-8549-A750-562855E4871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2" b="1"/>
          <a:stretch/>
        </p:blipFill>
        <p:spPr>
          <a:xfrm>
            <a:off x="1721522" y="1073840"/>
            <a:ext cx="2850875" cy="4956996"/>
          </a:xfrm>
          <a:prstGeom prst="rect">
            <a:avLst/>
          </a:prstGeom>
          <a:effectLst>
            <a:outerShdw blurRad="572316" dist="50800" dir="5400000" algn="ctr" rotWithShape="0">
              <a:srgbClr val="000000">
                <a:alpha val="8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0012817-092F-A142-90CD-5FADCA8B221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6075" y="2941518"/>
            <a:ext cx="563064" cy="49871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41BBD0D-6463-B14B-BE1C-957F9024BF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2818" y="1073840"/>
            <a:ext cx="4355802" cy="4956996"/>
          </a:xfrm>
          <a:prstGeom prst="rect">
            <a:avLst/>
          </a:prstGeom>
          <a:effectLst>
            <a:outerShdw blurRad="497540" dist="50800" dir="5400000" sx="99000" sy="99000" algn="ctr" rotWithShape="0">
              <a:srgbClr val="000000">
                <a:alpha val="1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499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>
            <a:extLst>
              <a:ext uri="{FF2B5EF4-FFF2-40B4-BE49-F238E27FC236}">
                <a16:creationId xmlns:a16="http://schemas.microsoft.com/office/drawing/2014/main" id="{8A17400A-537B-C747-9176-3871617959CD}"/>
              </a:ext>
            </a:extLst>
          </p:cNvPr>
          <p:cNvSpPr/>
          <p:nvPr/>
        </p:nvSpPr>
        <p:spPr>
          <a:xfrm rot="16200000">
            <a:off x="1017483" y="-1017483"/>
            <a:ext cx="6981442" cy="9016408"/>
          </a:xfrm>
          <a:custGeom>
            <a:avLst/>
            <a:gdLst>
              <a:gd name="connsiteX0" fmla="*/ 13717588 w 13717588"/>
              <a:gd name="connsiteY0" fmla="*/ 28922 h 18015369"/>
              <a:gd name="connsiteX1" fmla="*/ 13717588 w 13717588"/>
              <a:gd name="connsiteY1" fmla="*/ 6114367 h 18015369"/>
              <a:gd name="connsiteX2" fmla="*/ 13717587 w 13717588"/>
              <a:gd name="connsiteY2" fmla="*/ 6114368 h 18015369"/>
              <a:gd name="connsiteX3" fmla="*/ 13717587 w 13717588"/>
              <a:gd name="connsiteY3" fmla="*/ 7465574 h 18015369"/>
              <a:gd name="connsiteX4" fmla="*/ 5563199 w 13717588"/>
              <a:gd name="connsiteY4" fmla="*/ 15954192 h 18015369"/>
              <a:gd name="connsiteX5" fmla="*/ 783002 w 13717588"/>
              <a:gd name="connsiteY5" fmla="*/ 18015369 h 18015369"/>
              <a:gd name="connsiteX6" fmla="*/ 135020 w 13717588"/>
              <a:gd name="connsiteY6" fmla="*/ 17983161 h 18015369"/>
              <a:gd name="connsiteX7" fmla="*/ 0 w 13717588"/>
              <a:gd name="connsiteY7" fmla="*/ 17966309 h 18015369"/>
              <a:gd name="connsiteX8" fmla="*/ 0 w 13717588"/>
              <a:gd name="connsiteY8" fmla="*/ 6208459 h 18015369"/>
              <a:gd name="connsiteX9" fmla="*/ 0 w 13717588"/>
              <a:gd name="connsiteY9" fmla="*/ 28922 h 18015369"/>
              <a:gd name="connsiteX10" fmla="*/ 0 w 13717588"/>
              <a:gd name="connsiteY10" fmla="*/ 0 h 18015369"/>
              <a:gd name="connsiteX11" fmla="*/ 13717587 w 13717588"/>
              <a:gd name="connsiteY11" fmla="*/ 0 h 18015369"/>
              <a:gd name="connsiteX12" fmla="*/ 13717587 w 13717588"/>
              <a:gd name="connsiteY12" fmla="*/ 28922 h 1801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17588" h="18015369">
                <a:moveTo>
                  <a:pt x="13717588" y="28922"/>
                </a:moveTo>
                <a:lnTo>
                  <a:pt x="13717588" y="6114367"/>
                </a:lnTo>
                <a:lnTo>
                  <a:pt x="13717587" y="6114368"/>
                </a:lnTo>
                <a:lnTo>
                  <a:pt x="13717587" y="7465574"/>
                </a:lnTo>
                <a:lnTo>
                  <a:pt x="5563199" y="15954192"/>
                </a:lnTo>
                <a:cubicBezTo>
                  <a:pt x="4243183" y="17328306"/>
                  <a:pt x="2513097" y="18015369"/>
                  <a:pt x="783002" y="18015369"/>
                </a:cubicBezTo>
                <a:cubicBezTo>
                  <a:pt x="566742" y="18015369"/>
                  <a:pt x="350480" y="18004633"/>
                  <a:pt x="135020" y="17983161"/>
                </a:cubicBezTo>
                <a:lnTo>
                  <a:pt x="0" y="17966309"/>
                </a:lnTo>
                <a:lnTo>
                  <a:pt x="0" y="6208459"/>
                </a:lnTo>
                <a:lnTo>
                  <a:pt x="0" y="28922"/>
                </a:lnTo>
                <a:lnTo>
                  <a:pt x="0" y="0"/>
                </a:lnTo>
                <a:lnTo>
                  <a:pt x="13717587" y="0"/>
                </a:lnTo>
                <a:lnTo>
                  <a:pt x="13717587" y="28922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0DA0AFD-933F-BF48-AB65-E198E906E9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857" y="1301516"/>
            <a:ext cx="4254965" cy="4254965"/>
          </a:xfrm>
          <a:prstGeom prst="ellipse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7C802-BEC6-554C-A242-8C5CA043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57" y="449884"/>
            <a:ext cx="9016409" cy="51189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ru-RU" sz="2400" dirty="0">
                <a:solidFill>
                  <a:srgbClr val="2B5392"/>
                </a:solidFill>
              </a:rPr>
              <a:t>О себе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F29B6F-DE07-384F-8DF3-5E8BF7E8C23F}"/>
              </a:ext>
            </a:extLst>
          </p:cNvPr>
          <p:cNvSpPr txBox="1"/>
          <p:nvPr/>
        </p:nvSpPr>
        <p:spPr>
          <a:xfrm>
            <a:off x="5515862" y="2032820"/>
            <a:ext cx="65246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Старший аналитик-программист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D93F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MPermyakov@sportmaster.ru</a:t>
            </a:r>
            <a:endParaRPr lang="en-US" sz="1600" dirty="0">
              <a:solidFill>
                <a:srgbClr val="2D93F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9A55DAC-87E1-8F46-9CAA-8420A3C90900}"/>
              </a:ext>
            </a:extLst>
          </p:cNvPr>
          <p:cNvSpPr/>
          <p:nvPr/>
        </p:nvSpPr>
        <p:spPr>
          <a:xfrm>
            <a:off x="5515862" y="1540056"/>
            <a:ext cx="4919909" cy="492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ru-RU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Максим Пермяков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E1231E6-A01E-6048-9108-ED5BEE5C616B}"/>
              </a:ext>
            </a:extLst>
          </p:cNvPr>
          <p:cNvSpPr/>
          <p:nvPr/>
        </p:nvSpPr>
        <p:spPr>
          <a:xfrm>
            <a:off x="5515862" y="3120767"/>
            <a:ext cx="6096000" cy="151984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1980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рисовании диаграмм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 лет в ИТ 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 2016 года с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PlantUML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Внедрил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PlantUML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более 30 командах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 Lab</a:t>
            </a:r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86419E5-B496-7B41-A150-4C7DA0C98BB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392" y="6019604"/>
            <a:ext cx="1013389" cy="49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19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олилиния 29">
            <a:extLst>
              <a:ext uri="{FF2B5EF4-FFF2-40B4-BE49-F238E27FC236}">
                <a16:creationId xmlns:a16="http://schemas.microsoft.com/office/drawing/2014/main" id="{548C1992-2FCD-A845-B7D8-BE43DFCD8929}"/>
              </a:ext>
            </a:extLst>
          </p:cNvPr>
          <p:cNvSpPr/>
          <p:nvPr/>
        </p:nvSpPr>
        <p:spPr>
          <a:xfrm rot="16200000">
            <a:off x="1017483" y="-1017483"/>
            <a:ext cx="6981442" cy="9016408"/>
          </a:xfrm>
          <a:custGeom>
            <a:avLst/>
            <a:gdLst>
              <a:gd name="connsiteX0" fmla="*/ 13717588 w 13717588"/>
              <a:gd name="connsiteY0" fmla="*/ 28922 h 18015369"/>
              <a:gd name="connsiteX1" fmla="*/ 13717588 w 13717588"/>
              <a:gd name="connsiteY1" fmla="*/ 6114367 h 18015369"/>
              <a:gd name="connsiteX2" fmla="*/ 13717587 w 13717588"/>
              <a:gd name="connsiteY2" fmla="*/ 6114368 h 18015369"/>
              <a:gd name="connsiteX3" fmla="*/ 13717587 w 13717588"/>
              <a:gd name="connsiteY3" fmla="*/ 7465574 h 18015369"/>
              <a:gd name="connsiteX4" fmla="*/ 5563199 w 13717588"/>
              <a:gd name="connsiteY4" fmla="*/ 15954192 h 18015369"/>
              <a:gd name="connsiteX5" fmla="*/ 783002 w 13717588"/>
              <a:gd name="connsiteY5" fmla="*/ 18015369 h 18015369"/>
              <a:gd name="connsiteX6" fmla="*/ 135020 w 13717588"/>
              <a:gd name="connsiteY6" fmla="*/ 17983161 h 18015369"/>
              <a:gd name="connsiteX7" fmla="*/ 0 w 13717588"/>
              <a:gd name="connsiteY7" fmla="*/ 17966309 h 18015369"/>
              <a:gd name="connsiteX8" fmla="*/ 0 w 13717588"/>
              <a:gd name="connsiteY8" fmla="*/ 6208459 h 18015369"/>
              <a:gd name="connsiteX9" fmla="*/ 0 w 13717588"/>
              <a:gd name="connsiteY9" fmla="*/ 28922 h 18015369"/>
              <a:gd name="connsiteX10" fmla="*/ 0 w 13717588"/>
              <a:gd name="connsiteY10" fmla="*/ 0 h 18015369"/>
              <a:gd name="connsiteX11" fmla="*/ 13717587 w 13717588"/>
              <a:gd name="connsiteY11" fmla="*/ 0 h 18015369"/>
              <a:gd name="connsiteX12" fmla="*/ 13717587 w 13717588"/>
              <a:gd name="connsiteY12" fmla="*/ 28922 h 1801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17588" h="18015369">
                <a:moveTo>
                  <a:pt x="13717588" y="28922"/>
                </a:moveTo>
                <a:lnTo>
                  <a:pt x="13717588" y="6114367"/>
                </a:lnTo>
                <a:lnTo>
                  <a:pt x="13717587" y="6114368"/>
                </a:lnTo>
                <a:lnTo>
                  <a:pt x="13717587" y="7465574"/>
                </a:lnTo>
                <a:lnTo>
                  <a:pt x="5563199" y="15954192"/>
                </a:lnTo>
                <a:cubicBezTo>
                  <a:pt x="4243183" y="17328306"/>
                  <a:pt x="2513097" y="18015369"/>
                  <a:pt x="783002" y="18015369"/>
                </a:cubicBezTo>
                <a:cubicBezTo>
                  <a:pt x="566742" y="18015369"/>
                  <a:pt x="350480" y="18004633"/>
                  <a:pt x="135020" y="17983161"/>
                </a:cubicBezTo>
                <a:lnTo>
                  <a:pt x="0" y="17966309"/>
                </a:lnTo>
                <a:lnTo>
                  <a:pt x="0" y="6208459"/>
                </a:lnTo>
                <a:lnTo>
                  <a:pt x="0" y="28922"/>
                </a:lnTo>
                <a:lnTo>
                  <a:pt x="0" y="0"/>
                </a:lnTo>
                <a:lnTo>
                  <a:pt x="13717587" y="0"/>
                </a:lnTo>
                <a:lnTo>
                  <a:pt x="13717587" y="28922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7C802-BEC6-554C-A242-8C5CA043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57" y="449884"/>
            <a:ext cx="9016409" cy="51189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ru-RU" sz="2400" dirty="0"/>
              <a:t>Шаблоны</a:t>
            </a:r>
            <a:endParaRPr lang="ru-RU" sz="2400" dirty="0">
              <a:solidFill>
                <a:srgbClr val="2B5392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A8DAFE-C539-3E44-BBE8-37F423FB65B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392" y="6019604"/>
            <a:ext cx="1013389" cy="49871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0012817-092F-A142-90CD-5FADCA8B22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7126" y="2992007"/>
            <a:ext cx="563064" cy="498714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EEC7F09-E6F8-B942-84E8-869004A47EC4}"/>
              </a:ext>
            </a:extLst>
          </p:cNvPr>
          <p:cNvSpPr/>
          <p:nvPr/>
        </p:nvSpPr>
        <p:spPr>
          <a:xfrm>
            <a:off x="1499781" y="2888394"/>
            <a:ext cx="25523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4EC9B0"/>
                </a:solidFill>
                <a:latin typeface="Consolas" panose="020B0609020204030204" pitchFamily="49" charset="0"/>
              </a:rPr>
              <a:t>!define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CEA3A5A-16AA-FB40-8670-47DEC45988E6}"/>
              </a:ext>
            </a:extLst>
          </p:cNvPr>
          <p:cNvSpPr/>
          <p:nvPr/>
        </p:nvSpPr>
        <p:spPr>
          <a:xfrm>
            <a:off x="6537643" y="3925713"/>
            <a:ext cx="39052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5AAC"/>
                </a:solidFill>
                <a:latin typeface="Consolas" panose="020B0609020204030204" pitchFamily="49" charset="0"/>
              </a:rPr>
              <a:t>!</a:t>
            </a:r>
            <a:r>
              <a:rPr lang="en-US" sz="4800" dirty="0" err="1">
                <a:solidFill>
                  <a:srgbClr val="005AAC"/>
                </a:solidFill>
                <a:latin typeface="Consolas" panose="020B0609020204030204" pitchFamily="49" charset="0"/>
              </a:rPr>
              <a:t>includeurl</a:t>
            </a:r>
            <a:endParaRPr lang="en-US" sz="4800" b="0" dirty="0">
              <a:solidFill>
                <a:srgbClr val="005AA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3812FEC-CE68-964E-9530-06A89E966B69}"/>
              </a:ext>
            </a:extLst>
          </p:cNvPr>
          <p:cNvSpPr/>
          <p:nvPr/>
        </p:nvSpPr>
        <p:spPr>
          <a:xfrm>
            <a:off x="6537643" y="1961849"/>
            <a:ext cx="28905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5AAC"/>
                </a:solidFill>
                <a:latin typeface="Consolas" panose="020B0609020204030204" pitchFamily="49" charset="0"/>
              </a:rPr>
              <a:t>!include</a:t>
            </a:r>
            <a:endParaRPr lang="en-US" sz="4800" b="0" dirty="0">
              <a:solidFill>
                <a:srgbClr val="005AA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473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2348F3B-264F-2F43-AF9C-D1A57D52A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713" y="4217131"/>
            <a:ext cx="5910970" cy="225904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7C802-BEC6-554C-A242-8C5CA043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57" y="449884"/>
            <a:ext cx="9016409" cy="51189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ru-RU" sz="2400" dirty="0"/>
              <a:t>Шаблоны. </a:t>
            </a:r>
            <a:r>
              <a:rPr lang="en-US" sz="2400" b="0" dirty="0"/>
              <a:t>Define</a:t>
            </a:r>
            <a:endParaRPr lang="ru-RU" sz="2400" b="0" dirty="0">
              <a:solidFill>
                <a:srgbClr val="2B5392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A8DAFE-C539-3E44-BBE8-37F423FB65B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392" y="6019604"/>
            <a:ext cx="1013389" cy="49871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B230C7E-6DFE-2545-A17E-B8E53D8FF608}"/>
              </a:ext>
            </a:extLst>
          </p:cNvPr>
          <p:cNvSpPr/>
          <p:nvPr/>
        </p:nvSpPr>
        <p:spPr>
          <a:xfrm>
            <a:off x="2311688" y="2510730"/>
            <a:ext cx="114412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user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>
                <a:solidFill>
                  <a:srgbClr val="C586C0"/>
                </a:solidFill>
                <a:latin typeface="Consolas" panose="020B0609020204030204" pitchFamily="49" charset="0"/>
              </a:rPr>
              <a:t>--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user_profile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"У пользователя один профиль"</a:t>
            </a:r>
          </a:p>
          <a:p>
            <a:r>
              <a:rPr lang="ru-RU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user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>
                <a:solidFill>
                  <a:srgbClr val="C586C0"/>
                </a:solidFill>
                <a:latin typeface="Consolas" panose="020B0609020204030204" pitchFamily="49" charset="0"/>
              </a:rPr>
              <a:t>--&gt;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session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"Пользователь можем создавать\n много сессий"</a:t>
            </a:r>
          </a:p>
          <a:p>
            <a:r>
              <a:rPr lang="ru-RU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user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>
                <a:solidFill>
                  <a:srgbClr val="C586C0"/>
                </a:solidFill>
                <a:latin typeface="Consolas" panose="020B0609020204030204" pitchFamily="49" charset="0"/>
              </a:rPr>
              <a:t>--&gt;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"*"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user_group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"Пользователь состоит в нескольких группах"</a:t>
            </a:r>
          </a:p>
          <a:p>
            <a:r>
              <a:rPr lang="ru-RU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group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>
                <a:solidFill>
                  <a:srgbClr val="C586C0"/>
                </a:solidFill>
                <a:latin typeface="Consolas" panose="020B0609020204030204" pitchFamily="49" charset="0"/>
              </a:rPr>
              <a:t>--&gt;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"</a:t>
            </a:r>
            <a:r>
              <a:rPr lang="ru-RU" sz="1600" dirty="0">
                <a:solidFill>
                  <a:srgbClr val="C586C0"/>
                </a:solidFill>
                <a:latin typeface="Consolas" panose="020B0609020204030204" pitchFamily="49" charset="0"/>
              </a:rPr>
              <a:t>0..</a:t>
            </a:r>
            <a:r>
              <a:rPr lang="ru-RU" sz="16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" </a:t>
            </a:r>
            <a:r>
              <a:rPr lang="ru-RU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user_group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"Группа включает несколько пользователей"</a:t>
            </a:r>
            <a:endParaRPr lang="ru-RU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01DD42C-6823-A749-B62C-5E9E6F3540DD}"/>
              </a:ext>
            </a:extLst>
          </p:cNvPr>
          <p:cNvSpPr/>
          <p:nvPr/>
        </p:nvSpPr>
        <p:spPr>
          <a:xfrm>
            <a:off x="2311688" y="1160432"/>
            <a:ext cx="92482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!define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D5291"/>
                </a:solidFill>
                <a:latin typeface="Consolas" panose="020B0609020204030204" pitchFamily="49" charset="0"/>
              </a:rPr>
              <a:t>Table(</a:t>
            </a:r>
            <a:r>
              <a:rPr lang="en-US" sz="1600" dirty="0" err="1">
                <a:solidFill>
                  <a:srgbClr val="2D5291"/>
                </a:solidFill>
                <a:latin typeface="Consolas" panose="020B0609020204030204" pitchFamily="49" charset="0"/>
              </a:rPr>
              <a:t>name,desc</a:t>
            </a:r>
            <a:r>
              <a:rPr lang="en-US" sz="1600" dirty="0">
                <a:solidFill>
                  <a:srgbClr val="2D5291"/>
                </a:solidFill>
                <a:latin typeface="Consolas" panose="020B0609020204030204" pitchFamily="49" charset="0"/>
              </a:rPr>
              <a:t>) class 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desc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#FFAAAA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</a:t>
            </a:r>
          </a:p>
          <a:p>
            <a:r>
              <a:rPr lang="ru-RU" sz="1600" dirty="0">
                <a:solidFill>
                  <a:srgbClr val="4EC9B0"/>
                </a:solidFill>
                <a:latin typeface="Consolas" panose="020B0609020204030204" pitchFamily="49" charset="0"/>
              </a:rPr>
              <a:t>!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define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D5291"/>
                </a:solidFill>
                <a:latin typeface="Consolas" panose="020B0609020204030204" pitchFamily="49" charset="0"/>
              </a:rPr>
              <a:t>primary_key</a:t>
            </a:r>
            <a:r>
              <a:rPr lang="en-US" sz="1600" dirty="0">
                <a:solidFill>
                  <a:srgbClr val="2D5291"/>
                </a:solidFill>
                <a:latin typeface="Consolas" panose="020B0609020204030204" pitchFamily="49" charset="0"/>
              </a:rPr>
              <a:t>(x) &lt;b&gt;x&lt;/b&gt;</a:t>
            </a:r>
            <a:endParaRPr lang="en-US" sz="1600" b="0" dirty="0">
              <a:solidFill>
                <a:srgbClr val="2D52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FB42EFF-9582-5A4F-B0F9-24B04D568E24}"/>
              </a:ext>
            </a:extLst>
          </p:cNvPr>
          <p:cNvSpPr/>
          <p:nvPr/>
        </p:nvSpPr>
        <p:spPr>
          <a:xfrm>
            <a:off x="2311688" y="1637973"/>
            <a:ext cx="87429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5291"/>
                </a:solidFill>
                <a:latin typeface="Consolas" panose="020B0609020204030204" pitchFamily="49" charset="0"/>
              </a:rPr>
              <a:t>Table(group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"group\n(</a:t>
            </a:r>
            <a:r>
              <a:rPr lang="ru-RU" sz="1600" dirty="0">
                <a:solidFill>
                  <a:srgbClr val="CE9178"/>
                </a:solidFill>
                <a:latin typeface="Consolas" panose="020B0609020204030204" pitchFamily="49" charset="0"/>
              </a:rPr>
              <a:t>группы пользователей)"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ru-RU" sz="1600" dirty="0">
                <a:solidFill>
                  <a:srgbClr val="2D529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D5291"/>
                </a:solidFill>
                <a:latin typeface="Consolas" panose="020B0609020204030204" pitchFamily="49" charset="0"/>
              </a:rPr>
              <a:t>primary_key</a:t>
            </a:r>
            <a:r>
              <a:rPr lang="en-US" sz="1600" dirty="0">
                <a:solidFill>
                  <a:srgbClr val="2D5291"/>
                </a:solidFill>
                <a:latin typeface="Consolas" panose="020B0609020204030204" pitchFamily="49" charset="0"/>
              </a:rPr>
              <a:t>(id) number[9]</a:t>
            </a:r>
          </a:p>
          <a:p>
            <a:r>
              <a:rPr lang="ru-RU" sz="1600" dirty="0">
                <a:solidFill>
                  <a:srgbClr val="2D529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D5291"/>
                </a:solidFill>
                <a:latin typeface="Consolas" panose="020B0609020204030204" pitchFamily="49" charset="0"/>
              </a:rPr>
              <a:t>not_null</a:t>
            </a:r>
            <a:r>
              <a:rPr lang="en-US" sz="1600" dirty="0">
                <a:solidFill>
                  <a:srgbClr val="2D5291"/>
                </a:solidFill>
                <a:latin typeface="Consolas" panose="020B0609020204030204" pitchFamily="49" charset="0"/>
              </a:rPr>
              <a:t>(name) varchar2[32 char]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8BC0BAB-C2D1-3D42-BDA2-591E4264EEB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935507" y="3976661"/>
            <a:ext cx="542998" cy="48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72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7C802-BEC6-554C-A242-8C5CA043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57" y="449884"/>
            <a:ext cx="9016409" cy="51189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ru-RU" sz="2400" dirty="0"/>
              <a:t>Шаблоны. </a:t>
            </a:r>
            <a:r>
              <a:rPr lang="en-US" sz="2400" b="0" dirty="0" err="1"/>
              <a:t>Archimate</a:t>
            </a:r>
            <a:endParaRPr lang="ru-RU" sz="2400" b="0" dirty="0">
              <a:solidFill>
                <a:srgbClr val="2B5392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A8DAFE-C539-3E44-BBE8-37F423FB65B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392" y="6019604"/>
            <a:ext cx="1013389" cy="49871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8B3855E-D79F-E447-A090-B3DF53F0BAD1}"/>
              </a:ext>
            </a:extLst>
          </p:cNvPr>
          <p:cNvSpPr/>
          <p:nvPr/>
        </p:nvSpPr>
        <p:spPr>
          <a:xfrm>
            <a:off x="461857" y="1233276"/>
            <a:ext cx="116740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 err="1">
                <a:solidFill>
                  <a:schemeClr val="accent2">
                    <a:lumMod val="25000"/>
                  </a:schemeClr>
                </a:solidFill>
                <a:latin typeface="Consolas" panose="020B0609020204030204" pitchFamily="49" charset="0"/>
              </a:rPr>
              <a:t>includeurl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https://raw.githubusercontent.com/ebbypeter/Archimate-PlantUML/master/Archimate.puml</a:t>
            </a:r>
          </a:p>
          <a:p>
            <a:r>
              <a:rPr lang="en-US" dirty="0" err="1">
                <a:solidFill>
                  <a:srgbClr val="2D5291"/>
                </a:solidFill>
                <a:latin typeface="Consolas" panose="020B0609020204030204" pitchFamily="49" charset="0"/>
              </a:rPr>
              <a:t>Business_Object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5050"/>
                </a:solidFill>
                <a:latin typeface="Consolas" panose="020B0609020204030204" pitchFamily="49" charset="0"/>
              </a:rPr>
              <a:t>businessObject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"A Business Object"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2E9F442-C87F-DD4A-AF1C-7B6911F24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957" y="2156606"/>
            <a:ext cx="5776085" cy="458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23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7C802-BEC6-554C-A242-8C5CA043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57" y="449884"/>
            <a:ext cx="9016409" cy="51189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ru-RU" sz="2400" dirty="0"/>
              <a:t>Шаблоны. </a:t>
            </a:r>
            <a:r>
              <a:rPr lang="en-US" sz="2400" b="0" dirty="0"/>
              <a:t>C4 c4model.com</a:t>
            </a:r>
            <a:endParaRPr lang="ru-RU" sz="2400" b="0" dirty="0">
              <a:solidFill>
                <a:srgbClr val="2B5392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A8DAFE-C539-3E44-BBE8-37F423FB65B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392" y="6019604"/>
            <a:ext cx="1013389" cy="49871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A8CD587-B6FD-B647-A40B-85FFA84CEE68}"/>
              </a:ext>
            </a:extLst>
          </p:cNvPr>
          <p:cNvSpPr/>
          <p:nvPr/>
        </p:nvSpPr>
        <p:spPr>
          <a:xfrm>
            <a:off x="461857" y="1233276"/>
            <a:ext cx="11674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 err="1">
                <a:solidFill>
                  <a:schemeClr val="accent2">
                    <a:lumMod val="25000"/>
                  </a:schemeClr>
                </a:solidFill>
                <a:latin typeface="Consolas" panose="020B0609020204030204" pitchFamily="49" charset="0"/>
              </a:rPr>
              <a:t>includeurl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https://raw.githubusercontent.com/ebbypeter/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С4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/master/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С4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puml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6D9856-C729-E047-B654-BC9DA6DEC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992" y="1874107"/>
            <a:ext cx="8856015" cy="410908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AD3512-0BCE-FF49-8A8F-A1D862837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956" y="1877534"/>
            <a:ext cx="10477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91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D44B6F42-518E-3E44-BAE5-F647BA81B83D}"/>
              </a:ext>
            </a:extLst>
          </p:cNvPr>
          <p:cNvSpPr/>
          <p:nvPr/>
        </p:nvSpPr>
        <p:spPr>
          <a:xfrm rot="16200000">
            <a:off x="1017483" y="-1017483"/>
            <a:ext cx="6981442" cy="9016408"/>
          </a:xfrm>
          <a:custGeom>
            <a:avLst/>
            <a:gdLst>
              <a:gd name="connsiteX0" fmla="*/ 13717588 w 13717588"/>
              <a:gd name="connsiteY0" fmla="*/ 28922 h 18015369"/>
              <a:gd name="connsiteX1" fmla="*/ 13717588 w 13717588"/>
              <a:gd name="connsiteY1" fmla="*/ 6114367 h 18015369"/>
              <a:gd name="connsiteX2" fmla="*/ 13717587 w 13717588"/>
              <a:gd name="connsiteY2" fmla="*/ 6114368 h 18015369"/>
              <a:gd name="connsiteX3" fmla="*/ 13717587 w 13717588"/>
              <a:gd name="connsiteY3" fmla="*/ 7465574 h 18015369"/>
              <a:gd name="connsiteX4" fmla="*/ 5563199 w 13717588"/>
              <a:gd name="connsiteY4" fmla="*/ 15954192 h 18015369"/>
              <a:gd name="connsiteX5" fmla="*/ 783002 w 13717588"/>
              <a:gd name="connsiteY5" fmla="*/ 18015369 h 18015369"/>
              <a:gd name="connsiteX6" fmla="*/ 135020 w 13717588"/>
              <a:gd name="connsiteY6" fmla="*/ 17983161 h 18015369"/>
              <a:gd name="connsiteX7" fmla="*/ 0 w 13717588"/>
              <a:gd name="connsiteY7" fmla="*/ 17966309 h 18015369"/>
              <a:gd name="connsiteX8" fmla="*/ 0 w 13717588"/>
              <a:gd name="connsiteY8" fmla="*/ 6208459 h 18015369"/>
              <a:gd name="connsiteX9" fmla="*/ 0 w 13717588"/>
              <a:gd name="connsiteY9" fmla="*/ 28922 h 18015369"/>
              <a:gd name="connsiteX10" fmla="*/ 0 w 13717588"/>
              <a:gd name="connsiteY10" fmla="*/ 0 h 18015369"/>
              <a:gd name="connsiteX11" fmla="*/ 13717587 w 13717588"/>
              <a:gd name="connsiteY11" fmla="*/ 0 h 18015369"/>
              <a:gd name="connsiteX12" fmla="*/ 13717587 w 13717588"/>
              <a:gd name="connsiteY12" fmla="*/ 28922 h 1801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17588" h="18015369">
                <a:moveTo>
                  <a:pt x="13717588" y="28922"/>
                </a:moveTo>
                <a:lnTo>
                  <a:pt x="13717588" y="6114367"/>
                </a:lnTo>
                <a:lnTo>
                  <a:pt x="13717587" y="6114368"/>
                </a:lnTo>
                <a:lnTo>
                  <a:pt x="13717587" y="7465574"/>
                </a:lnTo>
                <a:lnTo>
                  <a:pt x="5563199" y="15954192"/>
                </a:lnTo>
                <a:cubicBezTo>
                  <a:pt x="4243183" y="17328306"/>
                  <a:pt x="2513097" y="18015369"/>
                  <a:pt x="783002" y="18015369"/>
                </a:cubicBezTo>
                <a:cubicBezTo>
                  <a:pt x="566742" y="18015369"/>
                  <a:pt x="350480" y="18004633"/>
                  <a:pt x="135020" y="17983161"/>
                </a:cubicBezTo>
                <a:lnTo>
                  <a:pt x="0" y="17966309"/>
                </a:lnTo>
                <a:lnTo>
                  <a:pt x="0" y="6208459"/>
                </a:lnTo>
                <a:lnTo>
                  <a:pt x="0" y="28922"/>
                </a:lnTo>
                <a:lnTo>
                  <a:pt x="0" y="0"/>
                </a:lnTo>
                <a:lnTo>
                  <a:pt x="13717587" y="0"/>
                </a:lnTo>
                <a:lnTo>
                  <a:pt x="13717587" y="28922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7C802-BEC6-554C-A242-8C5CA043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57" y="449884"/>
            <a:ext cx="9016409" cy="51189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2400" dirty="0"/>
              <a:t>Git</a:t>
            </a:r>
            <a:endParaRPr lang="ru-RU" sz="2400" b="0" dirty="0">
              <a:solidFill>
                <a:srgbClr val="2B5392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A8DAFE-C539-3E44-BBE8-37F423FB65B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392" y="6019604"/>
            <a:ext cx="1013389" cy="4987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5292E59-411B-B743-853D-7A313947A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5" y="1055066"/>
            <a:ext cx="7524750" cy="5353050"/>
          </a:xfrm>
          <a:prstGeom prst="rect">
            <a:avLst/>
          </a:prstGeom>
          <a:effectLst>
            <a:outerShdw blurRad="434288" dist="50800" dir="5400000" algn="ctr" rotWithShape="0">
              <a:srgbClr val="000000">
                <a:alpha val="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8231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D44B6F42-518E-3E44-BAE5-F647BA81B83D}"/>
              </a:ext>
            </a:extLst>
          </p:cNvPr>
          <p:cNvSpPr/>
          <p:nvPr/>
        </p:nvSpPr>
        <p:spPr>
          <a:xfrm rot="16200000">
            <a:off x="1017483" y="-1017483"/>
            <a:ext cx="6981442" cy="9016408"/>
          </a:xfrm>
          <a:custGeom>
            <a:avLst/>
            <a:gdLst>
              <a:gd name="connsiteX0" fmla="*/ 13717588 w 13717588"/>
              <a:gd name="connsiteY0" fmla="*/ 28922 h 18015369"/>
              <a:gd name="connsiteX1" fmla="*/ 13717588 w 13717588"/>
              <a:gd name="connsiteY1" fmla="*/ 6114367 h 18015369"/>
              <a:gd name="connsiteX2" fmla="*/ 13717587 w 13717588"/>
              <a:gd name="connsiteY2" fmla="*/ 6114368 h 18015369"/>
              <a:gd name="connsiteX3" fmla="*/ 13717587 w 13717588"/>
              <a:gd name="connsiteY3" fmla="*/ 7465574 h 18015369"/>
              <a:gd name="connsiteX4" fmla="*/ 5563199 w 13717588"/>
              <a:gd name="connsiteY4" fmla="*/ 15954192 h 18015369"/>
              <a:gd name="connsiteX5" fmla="*/ 783002 w 13717588"/>
              <a:gd name="connsiteY5" fmla="*/ 18015369 h 18015369"/>
              <a:gd name="connsiteX6" fmla="*/ 135020 w 13717588"/>
              <a:gd name="connsiteY6" fmla="*/ 17983161 h 18015369"/>
              <a:gd name="connsiteX7" fmla="*/ 0 w 13717588"/>
              <a:gd name="connsiteY7" fmla="*/ 17966309 h 18015369"/>
              <a:gd name="connsiteX8" fmla="*/ 0 w 13717588"/>
              <a:gd name="connsiteY8" fmla="*/ 6208459 h 18015369"/>
              <a:gd name="connsiteX9" fmla="*/ 0 w 13717588"/>
              <a:gd name="connsiteY9" fmla="*/ 28922 h 18015369"/>
              <a:gd name="connsiteX10" fmla="*/ 0 w 13717588"/>
              <a:gd name="connsiteY10" fmla="*/ 0 h 18015369"/>
              <a:gd name="connsiteX11" fmla="*/ 13717587 w 13717588"/>
              <a:gd name="connsiteY11" fmla="*/ 0 h 18015369"/>
              <a:gd name="connsiteX12" fmla="*/ 13717587 w 13717588"/>
              <a:gd name="connsiteY12" fmla="*/ 28922 h 1801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17588" h="18015369">
                <a:moveTo>
                  <a:pt x="13717588" y="28922"/>
                </a:moveTo>
                <a:lnTo>
                  <a:pt x="13717588" y="6114367"/>
                </a:lnTo>
                <a:lnTo>
                  <a:pt x="13717587" y="6114368"/>
                </a:lnTo>
                <a:lnTo>
                  <a:pt x="13717587" y="7465574"/>
                </a:lnTo>
                <a:lnTo>
                  <a:pt x="5563199" y="15954192"/>
                </a:lnTo>
                <a:cubicBezTo>
                  <a:pt x="4243183" y="17328306"/>
                  <a:pt x="2513097" y="18015369"/>
                  <a:pt x="783002" y="18015369"/>
                </a:cubicBezTo>
                <a:cubicBezTo>
                  <a:pt x="566742" y="18015369"/>
                  <a:pt x="350480" y="18004633"/>
                  <a:pt x="135020" y="17983161"/>
                </a:cubicBezTo>
                <a:lnTo>
                  <a:pt x="0" y="17966309"/>
                </a:lnTo>
                <a:lnTo>
                  <a:pt x="0" y="6208459"/>
                </a:lnTo>
                <a:lnTo>
                  <a:pt x="0" y="28922"/>
                </a:lnTo>
                <a:lnTo>
                  <a:pt x="0" y="0"/>
                </a:lnTo>
                <a:lnTo>
                  <a:pt x="13717587" y="0"/>
                </a:lnTo>
                <a:lnTo>
                  <a:pt x="13717587" y="28922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7C802-BEC6-554C-A242-8C5CA043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57" y="449884"/>
            <a:ext cx="9016409" cy="51189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2400" dirty="0"/>
              <a:t>Git</a:t>
            </a:r>
            <a:endParaRPr lang="ru-RU" sz="2400" b="0" dirty="0">
              <a:solidFill>
                <a:srgbClr val="2B5392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A8DAFE-C539-3E44-BBE8-37F423FB65B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392" y="6019604"/>
            <a:ext cx="1013389" cy="49871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DD3EC24-C54C-B44E-8C89-00FFD34B045E}"/>
              </a:ext>
            </a:extLst>
          </p:cNvPr>
          <p:cNvSpPr/>
          <p:nvPr/>
        </p:nvSpPr>
        <p:spPr>
          <a:xfrm>
            <a:off x="342869" y="1254480"/>
            <a:ext cx="123764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sz="1600" dirty="0" err="1">
                <a:solidFill>
                  <a:schemeClr val="accent2">
                    <a:lumMod val="25000"/>
                  </a:schemeClr>
                </a:solidFill>
                <a:latin typeface="Consolas" panose="020B0609020204030204" pitchFamily="49" charset="0"/>
              </a:rPr>
              <a:t>includeurl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https://raw.githubusercontent.com/maxim-part/plantUML/master/proc_container.puml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2D5291"/>
                </a:solidFill>
                <a:latin typeface="Consolas" panose="020B0609020204030204" pitchFamily="49" charset="0"/>
              </a:rPr>
              <a:t>DrawPP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675B48-52BB-E443-A7E3-1A52C0EB8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57" y="2174520"/>
            <a:ext cx="8020050" cy="3429000"/>
          </a:xfrm>
          <a:prstGeom prst="rect">
            <a:avLst/>
          </a:prstGeom>
          <a:effectLst>
            <a:outerShdw blurRad="339152" dist="50800" dir="5400000" algn="ctr" rotWithShape="0">
              <a:srgbClr val="000000">
                <a:alpha val="1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1371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9F25826E-0D37-AB49-92E9-A4548A4AD433}"/>
              </a:ext>
            </a:extLst>
          </p:cNvPr>
          <p:cNvSpPr/>
          <p:nvPr/>
        </p:nvSpPr>
        <p:spPr>
          <a:xfrm rot="16200000">
            <a:off x="1017483" y="-1017483"/>
            <a:ext cx="6981442" cy="9016408"/>
          </a:xfrm>
          <a:custGeom>
            <a:avLst/>
            <a:gdLst>
              <a:gd name="connsiteX0" fmla="*/ 13717588 w 13717588"/>
              <a:gd name="connsiteY0" fmla="*/ 28922 h 18015369"/>
              <a:gd name="connsiteX1" fmla="*/ 13717588 w 13717588"/>
              <a:gd name="connsiteY1" fmla="*/ 6114367 h 18015369"/>
              <a:gd name="connsiteX2" fmla="*/ 13717587 w 13717588"/>
              <a:gd name="connsiteY2" fmla="*/ 6114368 h 18015369"/>
              <a:gd name="connsiteX3" fmla="*/ 13717587 w 13717588"/>
              <a:gd name="connsiteY3" fmla="*/ 7465574 h 18015369"/>
              <a:gd name="connsiteX4" fmla="*/ 5563199 w 13717588"/>
              <a:gd name="connsiteY4" fmla="*/ 15954192 h 18015369"/>
              <a:gd name="connsiteX5" fmla="*/ 783002 w 13717588"/>
              <a:gd name="connsiteY5" fmla="*/ 18015369 h 18015369"/>
              <a:gd name="connsiteX6" fmla="*/ 135020 w 13717588"/>
              <a:gd name="connsiteY6" fmla="*/ 17983161 h 18015369"/>
              <a:gd name="connsiteX7" fmla="*/ 0 w 13717588"/>
              <a:gd name="connsiteY7" fmla="*/ 17966309 h 18015369"/>
              <a:gd name="connsiteX8" fmla="*/ 0 w 13717588"/>
              <a:gd name="connsiteY8" fmla="*/ 6208459 h 18015369"/>
              <a:gd name="connsiteX9" fmla="*/ 0 w 13717588"/>
              <a:gd name="connsiteY9" fmla="*/ 28922 h 18015369"/>
              <a:gd name="connsiteX10" fmla="*/ 0 w 13717588"/>
              <a:gd name="connsiteY10" fmla="*/ 0 h 18015369"/>
              <a:gd name="connsiteX11" fmla="*/ 13717587 w 13717588"/>
              <a:gd name="connsiteY11" fmla="*/ 0 h 18015369"/>
              <a:gd name="connsiteX12" fmla="*/ 13717587 w 13717588"/>
              <a:gd name="connsiteY12" fmla="*/ 28922 h 1801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17588" h="18015369">
                <a:moveTo>
                  <a:pt x="13717588" y="28922"/>
                </a:moveTo>
                <a:lnTo>
                  <a:pt x="13717588" y="6114367"/>
                </a:lnTo>
                <a:lnTo>
                  <a:pt x="13717587" y="6114368"/>
                </a:lnTo>
                <a:lnTo>
                  <a:pt x="13717587" y="7465574"/>
                </a:lnTo>
                <a:lnTo>
                  <a:pt x="5563199" y="15954192"/>
                </a:lnTo>
                <a:cubicBezTo>
                  <a:pt x="4243183" y="17328306"/>
                  <a:pt x="2513097" y="18015369"/>
                  <a:pt x="783002" y="18015369"/>
                </a:cubicBezTo>
                <a:cubicBezTo>
                  <a:pt x="566742" y="18015369"/>
                  <a:pt x="350480" y="18004633"/>
                  <a:pt x="135020" y="17983161"/>
                </a:cubicBezTo>
                <a:lnTo>
                  <a:pt x="0" y="17966309"/>
                </a:lnTo>
                <a:lnTo>
                  <a:pt x="0" y="6208459"/>
                </a:lnTo>
                <a:lnTo>
                  <a:pt x="0" y="28922"/>
                </a:lnTo>
                <a:lnTo>
                  <a:pt x="0" y="0"/>
                </a:lnTo>
                <a:lnTo>
                  <a:pt x="13717587" y="0"/>
                </a:lnTo>
                <a:lnTo>
                  <a:pt x="13717587" y="28922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F7E8714-6F0E-A747-988B-FE3D9A57D7D9}"/>
              </a:ext>
            </a:extLst>
          </p:cNvPr>
          <p:cNvSpPr/>
          <p:nvPr/>
        </p:nvSpPr>
        <p:spPr>
          <a:xfrm>
            <a:off x="1031701" y="2161682"/>
            <a:ext cx="6096000" cy="13445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>
              <a:lnSpc>
                <a:spcPts val="34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Плохие диаграммы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>
              <a:lnSpc>
                <a:spcPts val="34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Большие диаграммы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>
              <a:lnSpc>
                <a:spcPts val="34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Важные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диаграммы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A0823FE1-2645-C843-8B1B-8E48E4ABE8E2}"/>
              </a:ext>
            </a:extLst>
          </p:cNvPr>
          <p:cNvSpPr/>
          <p:nvPr/>
        </p:nvSpPr>
        <p:spPr>
          <a:xfrm>
            <a:off x="461857" y="1623641"/>
            <a:ext cx="54010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2B539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Когда </a:t>
            </a:r>
            <a:r>
              <a:rPr lang="en-US" sz="2000" b="1" dirty="0" err="1">
                <a:solidFill>
                  <a:srgbClr val="2B539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PlantUML</a:t>
            </a:r>
            <a:r>
              <a:rPr lang="en-US" sz="2000" b="1" dirty="0">
                <a:solidFill>
                  <a:srgbClr val="2B539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b="1" dirty="0">
                <a:solidFill>
                  <a:srgbClr val="2B539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 поможет: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4A0977D-8920-334B-A71A-72CA25A1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57" y="449884"/>
            <a:ext cx="9016409" cy="51189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ru-RU" sz="2400" dirty="0"/>
              <a:t>Ложка в бочке</a:t>
            </a:r>
            <a:endParaRPr lang="ru-RU" sz="2400" b="0" dirty="0">
              <a:solidFill>
                <a:srgbClr val="2B539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C178EC-47B2-E245-8E92-76F1B18E2F7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0889" y="2023751"/>
            <a:ext cx="3797841" cy="374963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C01D656-39A5-FF4F-8B9D-243A4A8DF31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252" y="2265919"/>
            <a:ext cx="341042" cy="30206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8DD8F22-CCAE-174F-981E-B8E7366ED18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252" y="2725722"/>
            <a:ext cx="341042" cy="30206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6835EC4-356A-9744-ADF1-69472434B71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485" y="3188848"/>
            <a:ext cx="341042" cy="30206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64A8B63-86A0-2D44-B8E0-0E33B8DF6C2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392" y="6019604"/>
            <a:ext cx="1013389" cy="49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99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9F25826E-0D37-AB49-92E9-A4548A4AD433}"/>
              </a:ext>
            </a:extLst>
          </p:cNvPr>
          <p:cNvSpPr/>
          <p:nvPr/>
        </p:nvSpPr>
        <p:spPr>
          <a:xfrm rot="16200000">
            <a:off x="1016325" y="-1030735"/>
            <a:ext cx="6981442" cy="9016408"/>
          </a:xfrm>
          <a:custGeom>
            <a:avLst/>
            <a:gdLst>
              <a:gd name="connsiteX0" fmla="*/ 13717588 w 13717588"/>
              <a:gd name="connsiteY0" fmla="*/ 28922 h 18015369"/>
              <a:gd name="connsiteX1" fmla="*/ 13717588 w 13717588"/>
              <a:gd name="connsiteY1" fmla="*/ 6114367 h 18015369"/>
              <a:gd name="connsiteX2" fmla="*/ 13717587 w 13717588"/>
              <a:gd name="connsiteY2" fmla="*/ 6114368 h 18015369"/>
              <a:gd name="connsiteX3" fmla="*/ 13717587 w 13717588"/>
              <a:gd name="connsiteY3" fmla="*/ 7465574 h 18015369"/>
              <a:gd name="connsiteX4" fmla="*/ 5563199 w 13717588"/>
              <a:gd name="connsiteY4" fmla="*/ 15954192 h 18015369"/>
              <a:gd name="connsiteX5" fmla="*/ 783002 w 13717588"/>
              <a:gd name="connsiteY5" fmla="*/ 18015369 h 18015369"/>
              <a:gd name="connsiteX6" fmla="*/ 135020 w 13717588"/>
              <a:gd name="connsiteY6" fmla="*/ 17983161 h 18015369"/>
              <a:gd name="connsiteX7" fmla="*/ 0 w 13717588"/>
              <a:gd name="connsiteY7" fmla="*/ 17966309 h 18015369"/>
              <a:gd name="connsiteX8" fmla="*/ 0 w 13717588"/>
              <a:gd name="connsiteY8" fmla="*/ 6208459 h 18015369"/>
              <a:gd name="connsiteX9" fmla="*/ 0 w 13717588"/>
              <a:gd name="connsiteY9" fmla="*/ 28922 h 18015369"/>
              <a:gd name="connsiteX10" fmla="*/ 0 w 13717588"/>
              <a:gd name="connsiteY10" fmla="*/ 0 h 18015369"/>
              <a:gd name="connsiteX11" fmla="*/ 13717587 w 13717588"/>
              <a:gd name="connsiteY11" fmla="*/ 0 h 18015369"/>
              <a:gd name="connsiteX12" fmla="*/ 13717587 w 13717588"/>
              <a:gd name="connsiteY12" fmla="*/ 28922 h 1801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17588" h="18015369">
                <a:moveTo>
                  <a:pt x="13717588" y="28922"/>
                </a:moveTo>
                <a:lnTo>
                  <a:pt x="13717588" y="6114367"/>
                </a:lnTo>
                <a:lnTo>
                  <a:pt x="13717587" y="6114368"/>
                </a:lnTo>
                <a:lnTo>
                  <a:pt x="13717587" y="7465574"/>
                </a:lnTo>
                <a:lnTo>
                  <a:pt x="5563199" y="15954192"/>
                </a:lnTo>
                <a:cubicBezTo>
                  <a:pt x="4243183" y="17328306"/>
                  <a:pt x="2513097" y="18015369"/>
                  <a:pt x="783002" y="18015369"/>
                </a:cubicBezTo>
                <a:cubicBezTo>
                  <a:pt x="566742" y="18015369"/>
                  <a:pt x="350480" y="18004633"/>
                  <a:pt x="135020" y="17983161"/>
                </a:cubicBezTo>
                <a:lnTo>
                  <a:pt x="0" y="17966309"/>
                </a:lnTo>
                <a:lnTo>
                  <a:pt x="0" y="6208459"/>
                </a:lnTo>
                <a:lnTo>
                  <a:pt x="0" y="28922"/>
                </a:lnTo>
                <a:lnTo>
                  <a:pt x="0" y="0"/>
                </a:lnTo>
                <a:lnTo>
                  <a:pt x="13717587" y="0"/>
                </a:lnTo>
                <a:lnTo>
                  <a:pt x="13717587" y="28922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4A0977D-8920-334B-A71A-72CA25A1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57" y="449884"/>
            <a:ext cx="9016409" cy="51189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ru-RU" sz="2400" dirty="0"/>
              <a:t>Полезные ссылки</a:t>
            </a:r>
            <a:endParaRPr lang="ru-RU" sz="2400" b="0" dirty="0">
              <a:solidFill>
                <a:srgbClr val="2B539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F5FA9-C9BF-FF42-BF9B-7BBBD79565CD}"/>
              </a:ext>
            </a:extLst>
          </p:cNvPr>
          <p:cNvSpPr txBox="1"/>
          <p:nvPr/>
        </p:nvSpPr>
        <p:spPr>
          <a:xfrm>
            <a:off x="1059018" y="1336510"/>
            <a:ext cx="66471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Актуальная версия документации</a:t>
            </a:r>
            <a:r>
              <a:rPr lang="ru-RU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005AA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http://plantuml.com/ru/guide</a:t>
            </a:r>
            <a:endParaRPr lang="ru-RU" dirty="0">
              <a:solidFill>
                <a:srgbClr val="005AA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2D529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Попробовать писать на </a:t>
            </a:r>
            <a:r>
              <a:rPr lang="en-US" dirty="0" err="1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PlantUML</a:t>
            </a:r>
            <a:r>
              <a:rPr lang="en-US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005AA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http://plantuml.com/plantuml </a:t>
            </a:r>
            <a:r>
              <a:rPr lang="ru-RU" dirty="0">
                <a:solidFill>
                  <a:srgbClr val="005AA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или </a:t>
            </a:r>
            <a:r>
              <a:rPr lang="en-US" dirty="0">
                <a:solidFill>
                  <a:srgbClr val="005AA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https://www.planttext.com/</a:t>
            </a:r>
            <a:endParaRPr lang="ru-RU" dirty="0">
              <a:solidFill>
                <a:srgbClr val="005AA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2D529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err="1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PlantUML</a:t>
            </a:r>
            <a:r>
              <a:rPr lang="en-US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 </a:t>
            </a:r>
            <a:r>
              <a:rPr lang="ru-RU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в двух словах</a:t>
            </a:r>
            <a:r>
              <a:rPr lang="ru-RU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US" dirty="0">
                <a:solidFill>
                  <a:srgbClr val="005AA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https://plantuml.com/ru/</a:t>
            </a:r>
            <a:endParaRPr lang="ru-RU" dirty="0">
              <a:solidFill>
                <a:srgbClr val="005AA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2D529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6"/>
              </a:rPr>
              <a:t>Примеры из реальной жизни</a:t>
            </a:r>
            <a:r>
              <a:rPr lang="ru-RU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</a:t>
            </a:r>
          </a:p>
          <a:p>
            <a:r>
              <a:rPr lang="en-US" dirty="0">
                <a:solidFill>
                  <a:srgbClr val="005AA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https://real-world-plantuml.com/</a:t>
            </a:r>
            <a:endParaRPr lang="ru-RU" dirty="0">
              <a:solidFill>
                <a:srgbClr val="005AA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2D529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dirty="0" err="1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7"/>
              </a:rPr>
              <a:t>Репозиторий</a:t>
            </a:r>
            <a:r>
              <a:rPr lang="ru-RU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7"/>
              </a:rPr>
              <a:t> для сегодняшнего выступления</a:t>
            </a:r>
            <a:r>
              <a:rPr lang="ru-RU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https://github.com/maxim-part/plantUML</a:t>
            </a:r>
            <a:endParaRPr lang="ru-RU" dirty="0">
              <a:solidFill>
                <a:srgbClr val="2D529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01A69EB-4650-894D-B4FF-04A0A4AE5CE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957" y="1390498"/>
            <a:ext cx="341042" cy="30206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0F66B23-F5D7-6142-8FC4-34C105EBB76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957" y="2179003"/>
            <a:ext cx="341042" cy="30206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2F284B5-F14C-1F41-BF92-569EB7D1119A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957" y="3296136"/>
            <a:ext cx="341042" cy="30206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1A6BCD0-5CD6-6D40-9D1F-076C5257831F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957" y="4124399"/>
            <a:ext cx="341042" cy="30206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E6E3092-186C-234D-8800-C11D91291B6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957" y="4967972"/>
            <a:ext cx="341042" cy="302066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1BF091D0-0BD0-7141-9073-B09F5A042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7555" y="1742366"/>
            <a:ext cx="3352488" cy="337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8710AC2-D542-7B43-91D1-D4F3A215E34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392" y="6019604"/>
            <a:ext cx="1013389" cy="49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97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9F25826E-0D37-AB49-92E9-A4548A4AD433}"/>
              </a:ext>
            </a:extLst>
          </p:cNvPr>
          <p:cNvSpPr/>
          <p:nvPr/>
        </p:nvSpPr>
        <p:spPr>
          <a:xfrm rot="16200000">
            <a:off x="1017483" y="-1017483"/>
            <a:ext cx="6981442" cy="9016408"/>
          </a:xfrm>
          <a:custGeom>
            <a:avLst/>
            <a:gdLst>
              <a:gd name="connsiteX0" fmla="*/ 13717588 w 13717588"/>
              <a:gd name="connsiteY0" fmla="*/ 28922 h 18015369"/>
              <a:gd name="connsiteX1" fmla="*/ 13717588 w 13717588"/>
              <a:gd name="connsiteY1" fmla="*/ 6114367 h 18015369"/>
              <a:gd name="connsiteX2" fmla="*/ 13717587 w 13717588"/>
              <a:gd name="connsiteY2" fmla="*/ 6114368 h 18015369"/>
              <a:gd name="connsiteX3" fmla="*/ 13717587 w 13717588"/>
              <a:gd name="connsiteY3" fmla="*/ 7465574 h 18015369"/>
              <a:gd name="connsiteX4" fmla="*/ 5563199 w 13717588"/>
              <a:gd name="connsiteY4" fmla="*/ 15954192 h 18015369"/>
              <a:gd name="connsiteX5" fmla="*/ 783002 w 13717588"/>
              <a:gd name="connsiteY5" fmla="*/ 18015369 h 18015369"/>
              <a:gd name="connsiteX6" fmla="*/ 135020 w 13717588"/>
              <a:gd name="connsiteY6" fmla="*/ 17983161 h 18015369"/>
              <a:gd name="connsiteX7" fmla="*/ 0 w 13717588"/>
              <a:gd name="connsiteY7" fmla="*/ 17966309 h 18015369"/>
              <a:gd name="connsiteX8" fmla="*/ 0 w 13717588"/>
              <a:gd name="connsiteY8" fmla="*/ 6208459 h 18015369"/>
              <a:gd name="connsiteX9" fmla="*/ 0 w 13717588"/>
              <a:gd name="connsiteY9" fmla="*/ 28922 h 18015369"/>
              <a:gd name="connsiteX10" fmla="*/ 0 w 13717588"/>
              <a:gd name="connsiteY10" fmla="*/ 0 h 18015369"/>
              <a:gd name="connsiteX11" fmla="*/ 13717587 w 13717588"/>
              <a:gd name="connsiteY11" fmla="*/ 0 h 18015369"/>
              <a:gd name="connsiteX12" fmla="*/ 13717587 w 13717588"/>
              <a:gd name="connsiteY12" fmla="*/ 28922 h 1801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17588" h="18015369">
                <a:moveTo>
                  <a:pt x="13717588" y="28922"/>
                </a:moveTo>
                <a:lnTo>
                  <a:pt x="13717588" y="6114367"/>
                </a:lnTo>
                <a:lnTo>
                  <a:pt x="13717587" y="6114368"/>
                </a:lnTo>
                <a:lnTo>
                  <a:pt x="13717587" y="7465574"/>
                </a:lnTo>
                <a:lnTo>
                  <a:pt x="5563199" y="15954192"/>
                </a:lnTo>
                <a:cubicBezTo>
                  <a:pt x="4243183" y="17328306"/>
                  <a:pt x="2513097" y="18015369"/>
                  <a:pt x="783002" y="18015369"/>
                </a:cubicBezTo>
                <a:cubicBezTo>
                  <a:pt x="566742" y="18015369"/>
                  <a:pt x="350480" y="18004633"/>
                  <a:pt x="135020" y="17983161"/>
                </a:cubicBezTo>
                <a:lnTo>
                  <a:pt x="0" y="17966309"/>
                </a:lnTo>
                <a:lnTo>
                  <a:pt x="0" y="6208459"/>
                </a:lnTo>
                <a:lnTo>
                  <a:pt x="0" y="28922"/>
                </a:lnTo>
                <a:lnTo>
                  <a:pt x="0" y="0"/>
                </a:lnTo>
                <a:lnTo>
                  <a:pt x="13717587" y="0"/>
                </a:lnTo>
                <a:lnTo>
                  <a:pt x="13717587" y="28922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4A0977D-8920-334B-A71A-72CA25A1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57" y="449884"/>
            <a:ext cx="9016409" cy="51189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ru-RU" sz="2400" dirty="0"/>
              <a:t>Бери и делай</a:t>
            </a:r>
            <a:endParaRPr lang="ru-RU" sz="2400" b="0" dirty="0">
              <a:solidFill>
                <a:srgbClr val="2B5392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771B416-0CAB-984F-A312-740E5F09845B}"/>
              </a:ext>
            </a:extLst>
          </p:cNvPr>
          <p:cNvSpPr/>
          <p:nvPr/>
        </p:nvSpPr>
        <p:spPr>
          <a:xfrm>
            <a:off x="1031664" y="1414705"/>
            <a:ext cx="10128672" cy="2800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ts val="3600"/>
              </a:lnSpc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VS Code +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Extensions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PlantUML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>
              <a:lnSpc>
                <a:spcPts val="36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Плагин для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Confluence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>
              <a:lnSpc>
                <a:spcPts val="36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Расскажи коллегам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>
              <a:lnSpc>
                <a:spcPts val="36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Ссылки для декомпозиции</a:t>
            </a:r>
          </a:p>
          <a:p>
            <a:pPr marL="0" lvl="1">
              <a:lnSpc>
                <a:spcPts val="36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Шаблоны и стандарты</a:t>
            </a:r>
          </a:p>
          <a:p>
            <a:pPr marL="0" lvl="1">
              <a:lnSpc>
                <a:spcPts val="36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Все в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39C1BDE-9C13-3F46-92BA-7BBF3FBEFF4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957" y="1540295"/>
            <a:ext cx="341042" cy="30206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C7EB5C4-DC64-C54B-9E0D-38EB97080D2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957" y="2026049"/>
            <a:ext cx="341042" cy="30206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DECF05A-ED79-0045-94DD-72906BCB2B1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957" y="2480386"/>
            <a:ext cx="341042" cy="30206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E917762-C8C6-1B4B-BB19-74DD865BA6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957" y="2929462"/>
            <a:ext cx="341042" cy="3020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34D4E2D-C79F-F748-9AE0-25B5ECA2BA1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957" y="3383983"/>
            <a:ext cx="341042" cy="30206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2CEF0A4-1DDA-DA4E-BAD5-359577B69C0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554" y="3820577"/>
            <a:ext cx="341042" cy="302066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03D666F-F9DD-6947-B4DF-4EFC9D715B6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8671" y="1873544"/>
            <a:ext cx="3594140" cy="358775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D7C165F-FE6C-8941-A541-540E43DA41F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392" y="6019604"/>
            <a:ext cx="1013389" cy="49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19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9F25826E-0D37-AB49-92E9-A4548A4AD433}"/>
              </a:ext>
            </a:extLst>
          </p:cNvPr>
          <p:cNvSpPr/>
          <p:nvPr/>
        </p:nvSpPr>
        <p:spPr>
          <a:xfrm rot="16200000">
            <a:off x="1017483" y="-1017483"/>
            <a:ext cx="6981442" cy="9016408"/>
          </a:xfrm>
          <a:custGeom>
            <a:avLst/>
            <a:gdLst>
              <a:gd name="connsiteX0" fmla="*/ 13717588 w 13717588"/>
              <a:gd name="connsiteY0" fmla="*/ 28922 h 18015369"/>
              <a:gd name="connsiteX1" fmla="*/ 13717588 w 13717588"/>
              <a:gd name="connsiteY1" fmla="*/ 6114367 h 18015369"/>
              <a:gd name="connsiteX2" fmla="*/ 13717587 w 13717588"/>
              <a:gd name="connsiteY2" fmla="*/ 6114368 h 18015369"/>
              <a:gd name="connsiteX3" fmla="*/ 13717587 w 13717588"/>
              <a:gd name="connsiteY3" fmla="*/ 7465574 h 18015369"/>
              <a:gd name="connsiteX4" fmla="*/ 5563199 w 13717588"/>
              <a:gd name="connsiteY4" fmla="*/ 15954192 h 18015369"/>
              <a:gd name="connsiteX5" fmla="*/ 783002 w 13717588"/>
              <a:gd name="connsiteY5" fmla="*/ 18015369 h 18015369"/>
              <a:gd name="connsiteX6" fmla="*/ 135020 w 13717588"/>
              <a:gd name="connsiteY6" fmla="*/ 17983161 h 18015369"/>
              <a:gd name="connsiteX7" fmla="*/ 0 w 13717588"/>
              <a:gd name="connsiteY7" fmla="*/ 17966309 h 18015369"/>
              <a:gd name="connsiteX8" fmla="*/ 0 w 13717588"/>
              <a:gd name="connsiteY8" fmla="*/ 6208459 h 18015369"/>
              <a:gd name="connsiteX9" fmla="*/ 0 w 13717588"/>
              <a:gd name="connsiteY9" fmla="*/ 28922 h 18015369"/>
              <a:gd name="connsiteX10" fmla="*/ 0 w 13717588"/>
              <a:gd name="connsiteY10" fmla="*/ 0 h 18015369"/>
              <a:gd name="connsiteX11" fmla="*/ 13717587 w 13717588"/>
              <a:gd name="connsiteY11" fmla="*/ 0 h 18015369"/>
              <a:gd name="connsiteX12" fmla="*/ 13717587 w 13717588"/>
              <a:gd name="connsiteY12" fmla="*/ 28922 h 1801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17588" h="18015369">
                <a:moveTo>
                  <a:pt x="13717588" y="28922"/>
                </a:moveTo>
                <a:lnTo>
                  <a:pt x="13717588" y="6114367"/>
                </a:lnTo>
                <a:lnTo>
                  <a:pt x="13717587" y="6114368"/>
                </a:lnTo>
                <a:lnTo>
                  <a:pt x="13717587" y="7465574"/>
                </a:lnTo>
                <a:lnTo>
                  <a:pt x="5563199" y="15954192"/>
                </a:lnTo>
                <a:cubicBezTo>
                  <a:pt x="4243183" y="17328306"/>
                  <a:pt x="2513097" y="18015369"/>
                  <a:pt x="783002" y="18015369"/>
                </a:cubicBezTo>
                <a:cubicBezTo>
                  <a:pt x="566742" y="18015369"/>
                  <a:pt x="350480" y="18004633"/>
                  <a:pt x="135020" y="17983161"/>
                </a:cubicBezTo>
                <a:lnTo>
                  <a:pt x="0" y="17966309"/>
                </a:lnTo>
                <a:lnTo>
                  <a:pt x="0" y="6208459"/>
                </a:lnTo>
                <a:lnTo>
                  <a:pt x="0" y="28922"/>
                </a:lnTo>
                <a:lnTo>
                  <a:pt x="0" y="0"/>
                </a:lnTo>
                <a:lnTo>
                  <a:pt x="13717587" y="0"/>
                </a:lnTo>
                <a:lnTo>
                  <a:pt x="13717587" y="28922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4A0977D-8920-334B-A71A-72CA25A1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57" y="449884"/>
            <a:ext cx="9016409" cy="51189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ru-RU" sz="2400" dirty="0"/>
              <a:t>Мысли о будущем</a:t>
            </a:r>
            <a:endParaRPr lang="ru-RU" sz="2400" b="0" dirty="0">
              <a:solidFill>
                <a:srgbClr val="2B5392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771B416-0CAB-984F-A312-740E5F09845B}"/>
              </a:ext>
            </a:extLst>
          </p:cNvPr>
          <p:cNvSpPr/>
          <p:nvPr/>
        </p:nvSpPr>
        <p:spPr>
          <a:xfrm>
            <a:off x="1031664" y="1414705"/>
            <a:ext cx="10128672" cy="1761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Стандартизация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>
              <a:lnSpc>
                <a:spcPts val="33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Автоматическая генерация диаграмм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>
              <a:lnSpc>
                <a:spcPts val="33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Актуальные диаграммы в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Wiki</a:t>
            </a:r>
          </a:p>
          <a:p>
            <a:pPr marL="0" lvl="1">
              <a:lnSpc>
                <a:spcPts val="3600"/>
              </a:lnSpc>
            </a:pPr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39C1BDE-9C13-3F46-92BA-7BBF3FBEFF4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957" y="1527043"/>
            <a:ext cx="341042" cy="30206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C7EB5C4-DC64-C54B-9E0D-38EB97080D2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957" y="1946537"/>
            <a:ext cx="341042" cy="30206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DECF05A-ED79-0045-94DD-72906BCB2B1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957" y="2374370"/>
            <a:ext cx="341042" cy="302066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03D666F-F9DD-6947-B4DF-4EFC9D715B6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8671" y="1873544"/>
            <a:ext cx="3594140" cy="358775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0D3462A-F174-D94B-A6DC-E74E1FA7441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392" y="6019604"/>
            <a:ext cx="1013389" cy="49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8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>
            <a:extLst>
              <a:ext uri="{FF2B5EF4-FFF2-40B4-BE49-F238E27FC236}">
                <a16:creationId xmlns:a16="http://schemas.microsoft.com/office/drawing/2014/main" id="{8A17400A-537B-C747-9176-3871617959CD}"/>
              </a:ext>
            </a:extLst>
          </p:cNvPr>
          <p:cNvSpPr/>
          <p:nvPr/>
        </p:nvSpPr>
        <p:spPr>
          <a:xfrm rot="16200000">
            <a:off x="926795" y="-1045068"/>
            <a:ext cx="6981442" cy="9016408"/>
          </a:xfrm>
          <a:custGeom>
            <a:avLst/>
            <a:gdLst>
              <a:gd name="connsiteX0" fmla="*/ 13717588 w 13717588"/>
              <a:gd name="connsiteY0" fmla="*/ 28922 h 18015369"/>
              <a:gd name="connsiteX1" fmla="*/ 13717588 w 13717588"/>
              <a:gd name="connsiteY1" fmla="*/ 6114367 h 18015369"/>
              <a:gd name="connsiteX2" fmla="*/ 13717587 w 13717588"/>
              <a:gd name="connsiteY2" fmla="*/ 6114368 h 18015369"/>
              <a:gd name="connsiteX3" fmla="*/ 13717587 w 13717588"/>
              <a:gd name="connsiteY3" fmla="*/ 7465574 h 18015369"/>
              <a:gd name="connsiteX4" fmla="*/ 5563199 w 13717588"/>
              <a:gd name="connsiteY4" fmla="*/ 15954192 h 18015369"/>
              <a:gd name="connsiteX5" fmla="*/ 783002 w 13717588"/>
              <a:gd name="connsiteY5" fmla="*/ 18015369 h 18015369"/>
              <a:gd name="connsiteX6" fmla="*/ 135020 w 13717588"/>
              <a:gd name="connsiteY6" fmla="*/ 17983161 h 18015369"/>
              <a:gd name="connsiteX7" fmla="*/ 0 w 13717588"/>
              <a:gd name="connsiteY7" fmla="*/ 17966309 h 18015369"/>
              <a:gd name="connsiteX8" fmla="*/ 0 w 13717588"/>
              <a:gd name="connsiteY8" fmla="*/ 6208459 h 18015369"/>
              <a:gd name="connsiteX9" fmla="*/ 0 w 13717588"/>
              <a:gd name="connsiteY9" fmla="*/ 28922 h 18015369"/>
              <a:gd name="connsiteX10" fmla="*/ 0 w 13717588"/>
              <a:gd name="connsiteY10" fmla="*/ 0 h 18015369"/>
              <a:gd name="connsiteX11" fmla="*/ 13717587 w 13717588"/>
              <a:gd name="connsiteY11" fmla="*/ 0 h 18015369"/>
              <a:gd name="connsiteX12" fmla="*/ 13717587 w 13717588"/>
              <a:gd name="connsiteY12" fmla="*/ 28922 h 1801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17588" h="18015369">
                <a:moveTo>
                  <a:pt x="13717588" y="28922"/>
                </a:moveTo>
                <a:lnTo>
                  <a:pt x="13717588" y="6114367"/>
                </a:lnTo>
                <a:lnTo>
                  <a:pt x="13717587" y="6114368"/>
                </a:lnTo>
                <a:lnTo>
                  <a:pt x="13717587" y="7465574"/>
                </a:lnTo>
                <a:lnTo>
                  <a:pt x="5563199" y="15954192"/>
                </a:lnTo>
                <a:cubicBezTo>
                  <a:pt x="4243183" y="17328306"/>
                  <a:pt x="2513097" y="18015369"/>
                  <a:pt x="783002" y="18015369"/>
                </a:cubicBezTo>
                <a:cubicBezTo>
                  <a:pt x="566742" y="18015369"/>
                  <a:pt x="350480" y="18004633"/>
                  <a:pt x="135020" y="17983161"/>
                </a:cubicBezTo>
                <a:lnTo>
                  <a:pt x="0" y="17966309"/>
                </a:lnTo>
                <a:lnTo>
                  <a:pt x="0" y="6208459"/>
                </a:lnTo>
                <a:lnTo>
                  <a:pt x="0" y="28922"/>
                </a:lnTo>
                <a:lnTo>
                  <a:pt x="0" y="0"/>
                </a:lnTo>
                <a:lnTo>
                  <a:pt x="13717587" y="0"/>
                </a:lnTo>
                <a:lnTo>
                  <a:pt x="13717587" y="28922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7C802-BEC6-554C-A242-8C5CA043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57" y="449884"/>
            <a:ext cx="9016409" cy="51189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ru-RU" sz="2400" dirty="0"/>
              <a:t>Все мы рисуем диаграммы</a:t>
            </a:r>
            <a:endParaRPr lang="ru-RU" sz="2400" dirty="0">
              <a:solidFill>
                <a:srgbClr val="2B5392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7E88C46-4882-9943-9A18-FB155A40C15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5124" y="1123535"/>
            <a:ext cx="3342078" cy="4896069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AD48D98-146F-874A-B4AB-C90C3D234FC7}"/>
              </a:ext>
            </a:extLst>
          </p:cNvPr>
          <p:cNvSpPr/>
          <p:nvPr/>
        </p:nvSpPr>
        <p:spPr>
          <a:xfrm>
            <a:off x="466397" y="1439247"/>
            <a:ext cx="6728881" cy="1203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ts val="3000"/>
              </a:lnSpc>
            </a:pPr>
            <a:r>
              <a:rPr lang="ru-RU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Большинство инструментов сосредоточено на визуальном представлении:</a:t>
            </a:r>
          </a:p>
          <a:p>
            <a:pPr marL="0" lvl="1">
              <a:lnSpc>
                <a:spcPts val="3000"/>
              </a:lnSpc>
            </a:pPr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CE69A29-5496-6F41-9367-7EAB3F3248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509" y="2545584"/>
            <a:ext cx="341042" cy="30206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5D8C327-0F25-5640-9D52-E2625A091003}"/>
              </a:ext>
            </a:extLst>
          </p:cNvPr>
          <p:cNvSpPr/>
          <p:nvPr/>
        </p:nvSpPr>
        <p:spPr>
          <a:xfrm>
            <a:off x="982037" y="2434219"/>
            <a:ext cx="6096000" cy="25788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>
              <a:lnSpc>
                <a:spcPts val="33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Мы рисуем диаграммы</a:t>
            </a:r>
          </a:p>
          <a:p>
            <a:pPr marL="0" lvl="1">
              <a:lnSpc>
                <a:spcPts val="33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Мы располагаем блоки</a:t>
            </a:r>
          </a:p>
          <a:p>
            <a:pPr marL="0" lvl="1">
              <a:lnSpc>
                <a:spcPts val="33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Мы устанавливаем связи</a:t>
            </a:r>
          </a:p>
          <a:p>
            <a:pPr marL="0" lvl="1">
              <a:lnSpc>
                <a:spcPts val="33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marL="0" lvl="1">
              <a:lnSpc>
                <a:spcPts val="33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Проблемы начинаются, когда нужно модифицировать диаграмму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6390F56-ECFC-4742-98A8-4882BBDD51E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509" y="2982635"/>
            <a:ext cx="341042" cy="30206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955B377-31F8-EF43-845B-3C178426505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509" y="3393452"/>
            <a:ext cx="341042" cy="30206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EB4D719-0CC2-0348-921C-FAE8ADDE760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509" y="4249704"/>
            <a:ext cx="341042" cy="30206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E023BCE-7F3F-1F40-8E36-2FA17401A88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392" y="6019604"/>
            <a:ext cx="1013389" cy="49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66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4A0977D-8920-334B-A71A-72CA25A1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57" y="449884"/>
            <a:ext cx="9016409" cy="51189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ru-RU" sz="2400" dirty="0"/>
              <a:t>Вопросы</a:t>
            </a:r>
            <a:endParaRPr lang="ru-RU" sz="2400" b="0" dirty="0">
              <a:solidFill>
                <a:srgbClr val="2B5392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C568AF-77BF-2C4E-AEBD-58A44730F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3760" y="1381859"/>
            <a:ext cx="4581526" cy="439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AC150AE-577F-7045-90E3-D86849A9ADC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392" y="6019604"/>
            <a:ext cx="1013389" cy="49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48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олилиния 59">
            <a:extLst>
              <a:ext uri="{FF2B5EF4-FFF2-40B4-BE49-F238E27FC236}">
                <a16:creationId xmlns:a16="http://schemas.microsoft.com/office/drawing/2014/main" id="{63E5E304-24CD-0947-8FD2-419589FA2437}"/>
              </a:ext>
            </a:extLst>
          </p:cNvPr>
          <p:cNvSpPr/>
          <p:nvPr/>
        </p:nvSpPr>
        <p:spPr>
          <a:xfrm rot="16200000">
            <a:off x="1075486" y="-1075486"/>
            <a:ext cx="6865436" cy="9016408"/>
          </a:xfrm>
          <a:custGeom>
            <a:avLst/>
            <a:gdLst>
              <a:gd name="connsiteX0" fmla="*/ 13717588 w 13717588"/>
              <a:gd name="connsiteY0" fmla="*/ 28922 h 18015369"/>
              <a:gd name="connsiteX1" fmla="*/ 13717588 w 13717588"/>
              <a:gd name="connsiteY1" fmla="*/ 6114367 h 18015369"/>
              <a:gd name="connsiteX2" fmla="*/ 13717587 w 13717588"/>
              <a:gd name="connsiteY2" fmla="*/ 6114368 h 18015369"/>
              <a:gd name="connsiteX3" fmla="*/ 13717587 w 13717588"/>
              <a:gd name="connsiteY3" fmla="*/ 7465574 h 18015369"/>
              <a:gd name="connsiteX4" fmla="*/ 5563199 w 13717588"/>
              <a:gd name="connsiteY4" fmla="*/ 15954192 h 18015369"/>
              <a:gd name="connsiteX5" fmla="*/ 783002 w 13717588"/>
              <a:gd name="connsiteY5" fmla="*/ 18015369 h 18015369"/>
              <a:gd name="connsiteX6" fmla="*/ 135020 w 13717588"/>
              <a:gd name="connsiteY6" fmla="*/ 17983161 h 18015369"/>
              <a:gd name="connsiteX7" fmla="*/ 0 w 13717588"/>
              <a:gd name="connsiteY7" fmla="*/ 17966309 h 18015369"/>
              <a:gd name="connsiteX8" fmla="*/ 0 w 13717588"/>
              <a:gd name="connsiteY8" fmla="*/ 6208459 h 18015369"/>
              <a:gd name="connsiteX9" fmla="*/ 0 w 13717588"/>
              <a:gd name="connsiteY9" fmla="*/ 28922 h 18015369"/>
              <a:gd name="connsiteX10" fmla="*/ 0 w 13717588"/>
              <a:gd name="connsiteY10" fmla="*/ 0 h 18015369"/>
              <a:gd name="connsiteX11" fmla="*/ 13717587 w 13717588"/>
              <a:gd name="connsiteY11" fmla="*/ 0 h 18015369"/>
              <a:gd name="connsiteX12" fmla="*/ 13717587 w 13717588"/>
              <a:gd name="connsiteY12" fmla="*/ 28922 h 1801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17588" h="18015369">
                <a:moveTo>
                  <a:pt x="13717588" y="28922"/>
                </a:moveTo>
                <a:lnTo>
                  <a:pt x="13717588" y="6114367"/>
                </a:lnTo>
                <a:lnTo>
                  <a:pt x="13717587" y="6114368"/>
                </a:lnTo>
                <a:lnTo>
                  <a:pt x="13717587" y="7465574"/>
                </a:lnTo>
                <a:lnTo>
                  <a:pt x="5563199" y="15954192"/>
                </a:lnTo>
                <a:cubicBezTo>
                  <a:pt x="4243183" y="17328306"/>
                  <a:pt x="2513097" y="18015369"/>
                  <a:pt x="783002" y="18015369"/>
                </a:cubicBezTo>
                <a:cubicBezTo>
                  <a:pt x="566742" y="18015369"/>
                  <a:pt x="350480" y="18004633"/>
                  <a:pt x="135020" y="17983161"/>
                </a:cubicBezTo>
                <a:lnTo>
                  <a:pt x="0" y="17966309"/>
                </a:lnTo>
                <a:lnTo>
                  <a:pt x="0" y="6208459"/>
                </a:lnTo>
                <a:lnTo>
                  <a:pt x="0" y="28922"/>
                </a:lnTo>
                <a:lnTo>
                  <a:pt x="0" y="0"/>
                </a:lnTo>
                <a:lnTo>
                  <a:pt x="13717587" y="0"/>
                </a:lnTo>
                <a:lnTo>
                  <a:pt x="13717587" y="28922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7C802-BEC6-554C-A242-8C5CA043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312" y="2199654"/>
            <a:ext cx="6295375" cy="1325563"/>
          </a:xfrm>
        </p:spPr>
        <p:txBody>
          <a:bodyPr>
            <a:noAutofit/>
          </a:bodyPr>
          <a:lstStyle/>
          <a:p>
            <a:pPr algn="ctr">
              <a:lnSpc>
                <a:spcPts val="4800"/>
              </a:lnSpc>
            </a:pPr>
            <a:r>
              <a:rPr lang="ru-RU" sz="4000" dirty="0"/>
              <a:t>Спасибо!</a:t>
            </a:r>
            <a:endParaRPr lang="ru-RU" sz="4000" b="0" dirty="0">
              <a:latin typeface="Co Headline Corp" panose="020B0503060202020204" pitchFamily="34" charset="0"/>
            </a:endParaRPr>
          </a:p>
        </p:txBody>
      </p:sp>
      <p:pic>
        <p:nvPicPr>
          <p:cNvPr id="4" name="Picture 2" descr="http://qrcoder.ru/code/?https%3A%2F%2Fgithub.com%2Fmaxim-part%2FplantUML&amp;4&amp;0">
            <a:extLst>
              <a:ext uri="{FF2B5EF4-FFF2-40B4-BE49-F238E27FC236}">
                <a16:creationId xmlns:a16="http://schemas.microsoft.com/office/drawing/2014/main" id="{0BDF613D-D3A7-9041-B77E-70B8D605E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0518" y="3404365"/>
            <a:ext cx="1790962" cy="179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00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>
            <a:extLst>
              <a:ext uri="{FF2B5EF4-FFF2-40B4-BE49-F238E27FC236}">
                <a16:creationId xmlns:a16="http://schemas.microsoft.com/office/drawing/2014/main" id="{8A17400A-537B-C747-9176-3871617959CD}"/>
              </a:ext>
            </a:extLst>
          </p:cNvPr>
          <p:cNvSpPr/>
          <p:nvPr/>
        </p:nvSpPr>
        <p:spPr>
          <a:xfrm rot="16200000">
            <a:off x="1017483" y="-1017483"/>
            <a:ext cx="6981442" cy="9016408"/>
          </a:xfrm>
          <a:custGeom>
            <a:avLst/>
            <a:gdLst>
              <a:gd name="connsiteX0" fmla="*/ 13717588 w 13717588"/>
              <a:gd name="connsiteY0" fmla="*/ 28922 h 18015369"/>
              <a:gd name="connsiteX1" fmla="*/ 13717588 w 13717588"/>
              <a:gd name="connsiteY1" fmla="*/ 6114367 h 18015369"/>
              <a:gd name="connsiteX2" fmla="*/ 13717587 w 13717588"/>
              <a:gd name="connsiteY2" fmla="*/ 6114368 h 18015369"/>
              <a:gd name="connsiteX3" fmla="*/ 13717587 w 13717588"/>
              <a:gd name="connsiteY3" fmla="*/ 7465574 h 18015369"/>
              <a:gd name="connsiteX4" fmla="*/ 5563199 w 13717588"/>
              <a:gd name="connsiteY4" fmla="*/ 15954192 h 18015369"/>
              <a:gd name="connsiteX5" fmla="*/ 783002 w 13717588"/>
              <a:gd name="connsiteY5" fmla="*/ 18015369 h 18015369"/>
              <a:gd name="connsiteX6" fmla="*/ 135020 w 13717588"/>
              <a:gd name="connsiteY6" fmla="*/ 17983161 h 18015369"/>
              <a:gd name="connsiteX7" fmla="*/ 0 w 13717588"/>
              <a:gd name="connsiteY7" fmla="*/ 17966309 h 18015369"/>
              <a:gd name="connsiteX8" fmla="*/ 0 w 13717588"/>
              <a:gd name="connsiteY8" fmla="*/ 6208459 h 18015369"/>
              <a:gd name="connsiteX9" fmla="*/ 0 w 13717588"/>
              <a:gd name="connsiteY9" fmla="*/ 28922 h 18015369"/>
              <a:gd name="connsiteX10" fmla="*/ 0 w 13717588"/>
              <a:gd name="connsiteY10" fmla="*/ 0 h 18015369"/>
              <a:gd name="connsiteX11" fmla="*/ 13717587 w 13717588"/>
              <a:gd name="connsiteY11" fmla="*/ 0 h 18015369"/>
              <a:gd name="connsiteX12" fmla="*/ 13717587 w 13717588"/>
              <a:gd name="connsiteY12" fmla="*/ 28922 h 1801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17588" h="18015369">
                <a:moveTo>
                  <a:pt x="13717588" y="28922"/>
                </a:moveTo>
                <a:lnTo>
                  <a:pt x="13717588" y="6114367"/>
                </a:lnTo>
                <a:lnTo>
                  <a:pt x="13717587" y="6114368"/>
                </a:lnTo>
                <a:lnTo>
                  <a:pt x="13717587" y="7465574"/>
                </a:lnTo>
                <a:lnTo>
                  <a:pt x="5563199" y="15954192"/>
                </a:lnTo>
                <a:cubicBezTo>
                  <a:pt x="4243183" y="17328306"/>
                  <a:pt x="2513097" y="18015369"/>
                  <a:pt x="783002" y="18015369"/>
                </a:cubicBezTo>
                <a:cubicBezTo>
                  <a:pt x="566742" y="18015369"/>
                  <a:pt x="350480" y="18004633"/>
                  <a:pt x="135020" y="17983161"/>
                </a:cubicBezTo>
                <a:lnTo>
                  <a:pt x="0" y="17966309"/>
                </a:lnTo>
                <a:lnTo>
                  <a:pt x="0" y="6208459"/>
                </a:lnTo>
                <a:lnTo>
                  <a:pt x="0" y="28922"/>
                </a:lnTo>
                <a:lnTo>
                  <a:pt x="0" y="0"/>
                </a:lnTo>
                <a:lnTo>
                  <a:pt x="13717587" y="0"/>
                </a:lnTo>
                <a:lnTo>
                  <a:pt x="13717587" y="28922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7C802-BEC6-554C-A242-8C5CA043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57" y="449884"/>
            <a:ext cx="9016409" cy="51189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ru-RU" sz="2400" dirty="0"/>
              <a:t>Что нам хочется</a:t>
            </a:r>
            <a:endParaRPr lang="ru-RU" sz="2400" dirty="0">
              <a:solidFill>
                <a:srgbClr val="2B5392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E8DF31-7A32-8848-8C67-85F0F127780F}"/>
              </a:ext>
            </a:extLst>
          </p:cNvPr>
          <p:cNvSpPr/>
          <p:nvPr/>
        </p:nvSpPr>
        <p:spPr>
          <a:xfrm>
            <a:off x="466397" y="1439247"/>
            <a:ext cx="6728881" cy="741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Критерии:</a:t>
            </a:r>
          </a:p>
          <a:p>
            <a:pPr marL="0" lvl="1">
              <a:lnSpc>
                <a:spcPts val="3000"/>
              </a:lnSpc>
            </a:pPr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607D7CF0-013B-724E-9C86-D2CA71DEBF68}"/>
              </a:ext>
            </a:extLst>
          </p:cNvPr>
          <p:cNvSpPr/>
          <p:nvPr/>
        </p:nvSpPr>
        <p:spPr>
          <a:xfrm>
            <a:off x="671719" y="2322741"/>
            <a:ext cx="509666" cy="509666"/>
          </a:xfrm>
          <a:prstGeom prst="ellipse">
            <a:avLst/>
          </a:prstGeom>
          <a:solidFill>
            <a:srgbClr val="005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190EB3B-7628-0641-91BF-261104DC32FC}"/>
              </a:ext>
            </a:extLst>
          </p:cNvPr>
          <p:cNvSpPr/>
          <p:nvPr/>
        </p:nvSpPr>
        <p:spPr>
          <a:xfrm>
            <a:off x="1254467" y="2196043"/>
            <a:ext cx="3814450" cy="796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ts val="29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диаграмма должна быть «читаемой»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F61BBB5B-5B8D-CF43-87F7-66160A7D7AD9}"/>
              </a:ext>
            </a:extLst>
          </p:cNvPr>
          <p:cNvSpPr/>
          <p:nvPr/>
        </p:nvSpPr>
        <p:spPr>
          <a:xfrm>
            <a:off x="671719" y="3624174"/>
            <a:ext cx="509666" cy="509666"/>
          </a:xfrm>
          <a:prstGeom prst="ellipse">
            <a:avLst/>
          </a:prstGeom>
          <a:solidFill>
            <a:srgbClr val="005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37BDC48-5CC7-FD4F-B8C2-C2DCC9579B0C}"/>
              </a:ext>
            </a:extLst>
          </p:cNvPr>
          <p:cNvSpPr/>
          <p:nvPr/>
        </p:nvSpPr>
        <p:spPr>
          <a:xfrm>
            <a:off x="1254467" y="3497476"/>
            <a:ext cx="5446138" cy="796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ts val="29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диаграмма должна использовать стандартную нотацию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9010D57-20F9-1F47-AB01-23279B17C165}"/>
              </a:ext>
            </a:extLst>
          </p:cNvPr>
          <p:cNvSpPr/>
          <p:nvPr/>
        </p:nvSpPr>
        <p:spPr>
          <a:xfrm>
            <a:off x="6163114" y="2323639"/>
            <a:ext cx="509666" cy="509666"/>
          </a:xfrm>
          <a:prstGeom prst="ellipse">
            <a:avLst/>
          </a:prstGeom>
          <a:solidFill>
            <a:srgbClr val="005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AE8B60E-4618-EE44-9205-F878381D6AC7}"/>
              </a:ext>
            </a:extLst>
          </p:cNvPr>
          <p:cNvSpPr/>
          <p:nvPr/>
        </p:nvSpPr>
        <p:spPr>
          <a:xfrm>
            <a:off x="6745862" y="2196941"/>
            <a:ext cx="3814450" cy="796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ts val="29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диаграмму должно быть удобно модифицировать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5E56A0F-BC82-F94B-BCF8-34B26923888D}"/>
              </a:ext>
            </a:extLst>
          </p:cNvPr>
          <p:cNvSpPr/>
          <p:nvPr/>
        </p:nvSpPr>
        <p:spPr>
          <a:xfrm>
            <a:off x="6163114" y="3625072"/>
            <a:ext cx="509666" cy="509666"/>
          </a:xfrm>
          <a:prstGeom prst="ellipse">
            <a:avLst/>
          </a:prstGeom>
          <a:solidFill>
            <a:srgbClr val="005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A6D0101-40AE-3F42-B754-8784606D3B74}"/>
              </a:ext>
            </a:extLst>
          </p:cNvPr>
          <p:cNvSpPr/>
          <p:nvPr/>
        </p:nvSpPr>
        <p:spPr>
          <a:xfrm>
            <a:off x="6745862" y="3498374"/>
            <a:ext cx="5446138" cy="796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ts val="29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диаграмму можно редактировать коллективно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68C43F7-EBDA-A946-930B-49669A6246B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392" y="6019604"/>
            <a:ext cx="1013389" cy="49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>
            <a:extLst>
              <a:ext uri="{FF2B5EF4-FFF2-40B4-BE49-F238E27FC236}">
                <a16:creationId xmlns:a16="http://schemas.microsoft.com/office/drawing/2014/main" id="{8A17400A-537B-C747-9176-3871617959CD}"/>
              </a:ext>
            </a:extLst>
          </p:cNvPr>
          <p:cNvSpPr/>
          <p:nvPr/>
        </p:nvSpPr>
        <p:spPr>
          <a:xfrm rot="16200000">
            <a:off x="1017483" y="-1017483"/>
            <a:ext cx="6981442" cy="9016408"/>
          </a:xfrm>
          <a:custGeom>
            <a:avLst/>
            <a:gdLst>
              <a:gd name="connsiteX0" fmla="*/ 13717588 w 13717588"/>
              <a:gd name="connsiteY0" fmla="*/ 28922 h 18015369"/>
              <a:gd name="connsiteX1" fmla="*/ 13717588 w 13717588"/>
              <a:gd name="connsiteY1" fmla="*/ 6114367 h 18015369"/>
              <a:gd name="connsiteX2" fmla="*/ 13717587 w 13717588"/>
              <a:gd name="connsiteY2" fmla="*/ 6114368 h 18015369"/>
              <a:gd name="connsiteX3" fmla="*/ 13717587 w 13717588"/>
              <a:gd name="connsiteY3" fmla="*/ 7465574 h 18015369"/>
              <a:gd name="connsiteX4" fmla="*/ 5563199 w 13717588"/>
              <a:gd name="connsiteY4" fmla="*/ 15954192 h 18015369"/>
              <a:gd name="connsiteX5" fmla="*/ 783002 w 13717588"/>
              <a:gd name="connsiteY5" fmla="*/ 18015369 h 18015369"/>
              <a:gd name="connsiteX6" fmla="*/ 135020 w 13717588"/>
              <a:gd name="connsiteY6" fmla="*/ 17983161 h 18015369"/>
              <a:gd name="connsiteX7" fmla="*/ 0 w 13717588"/>
              <a:gd name="connsiteY7" fmla="*/ 17966309 h 18015369"/>
              <a:gd name="connsiteX8" fmla="*/ 0 w 13717588"/>
              <a:gd name="connsiteY8" fmla="*/ 6208459 h 18015369"/>
              <a:gd name="connsiteX9" fmla="*/ 0 w 13717588"/>
              <a:gd name="connsiteY9" fmla="*/ 28922 h 18015369"/>
              <a:gd name="connsiteX10" fmla="*/ 0 w 13717588"/>
              <a:gd name="connsiteY10" fmla="*/ 0 h 18015369"/>
              <a:gd name="connsiteX11" fmla="*/ 13717587 w 13717588"/>
              <a:gd name="connsiteY11" fmla="*/ 0 h 18015369"/>
              <a:gd name="connsiteX12" fmla="*/ 13717587 w 13717588"/>
              <a:gd name="connsiteY12" fmla="*/ 28922 h 1801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17588" h="18015369">
                <a:moveTo>
                  <a:pt x="13717588" y="28922"/>
                </a:moveTo>
                <a:lnTo>
                  <a:pt x="13717588" y="6114367"/>
                </a:lnTo>
                <a:lnTo>
                  <a:pt x="13717587" y="6114368"/>
                </a:lnTo>
                <a:lnTo>
                  <a:pt x="13717587" y="7465574"/>
                </a:lnTo>
                <a:lnTo>
                  <a:pt x="5563199" y="15954192"/>
                </a:lnTo>
                <a:cubicBezTo>
                  <a:pt x="4243183" y="17328306"/>
                  <a:pt x="2513097" y="18015369"/>
                  <a:pt x="783002" y="18015369"/>
                </a:cubicBezTo>
                <a:cubicBezTo>
                  <a:pt x="566742" y="18015369"/>
                  <a:pt x="350480" y="18004633"/>
                  <a:pt x="135020" y="17983161"/>
                </a:cubicBezTo>
                <a:lnTo>
                  <a:pt x="0" y="17966309"/>
                </a:lnTo>
                <a:lnTo>
                  <a:pt x="0" y="6208459"/>
                </a:lnTo>
                <a:lnTo>
                  <a:pt x="0" y="28922"/>
                </a:lnTo>
                <a:lnTo>
                  <a:pt x="0" y="0"/>
                </a:lnTo>
                <a:lnTo>
                  <a:pt x="13717587" y="0"/>
                </a:lnTo>
                <a:lnTo>
                  <a:pt x="13717587" y="28922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7C802-BEC6-554C-A242-8C5CA043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57" y="449884"/>
            <a:ext cx="9016409" cy="51189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2400" dirty="0" err="1"/>
              <a:t>PlantUML</a:t>
            </a:r>
            <a:r>
              <a:rPr lang="ru-RU" sz="2400" dirty="0"/>
              <a:t>: диаграмма как код</a:t>
            </a:r>
            <a:endParaRPr lang="ru-RU" sz="2400" dirty="0">
              <a:solidFill>
                <a:srgbClr val="2B5392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49CFA92-D4A7-6142-A9A1-549D0B96368D}"/>
              </a:ext>
            </a:extLst>
          </p:cNvPr>
          <p:cNvSpPr/>
          <p:nvPr/>
        </p:nvSpPr>
        <p:spPr>
          <a:xfrm>
            <a:off x="486392" y="2585584"/>
            <a:ext cx="2621148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ru-RU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Текстом описываем логическую структуру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4A9176F-B75C-9C43-8AF1-CD76DD0C2915}"/>
              </a:ext>
            </a:extLst>
          </p:cNvPr>
          <p:cNvSpPr/>
          <p:nvPr/>
        </p:nvSpPr>
        <p:spPr>
          <a:xfrm>
            <a:off x="3261774" y="2657125"/>
            <a:ext cx="2177716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ru-RU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Задаем блоки, текст и связи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C9469A0-6048-FA4B-A8FE-C0519988F48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392" y="6019604"/>
            <a:ext cx="1013389" cy="49871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3A0E674-BFF4-A746-990D-423E65994BA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2726" y="3419777"/>
            <a:ext cx="563064" cy="49871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18178EA-0808-064C-BBB6-BCD784625D8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927" y="3469739"/>
            <a:ext cx="563064" cy="498714"/>
          </a:xfrm>
          <a:prstGeom prst="rect">
            <a:avLst/>
          </a:prstGeom>
        </p:spPr>
      </p:pic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F9936DE-856A-B840-B775-7B187A52113E}"/>
              </a:ext>
            </a:extLst>
          </p:cNvPr>
          <p:cNvSpPr/>
          <p:nvPr/>
        </p:nvSpPr>
        <p:spPr>
          <a:xfrm>
            <a:off x="4859685" y="4762267"/>
            <a:ext cx="2177717" cy="988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Автоматическая визуализация</a:t>
            </a: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26C598FE-D31D-7D4E-9323-09AEB3FB9674}"/>
              </a:ext>
            </a:extLst>
          </p:cNvPr>
          <p:cNvCxnSpPr>
            <a:cxnSpLocks/>
          </p:cNvCxnSpPr>
          <p:nvPr/>
        </p:nvCxnSpPr>
        <p:spPr>
          <a:xfrm flipV="1">
            <a:off x="5939295" y="4205644"/>
            <a:ext cx="0" cy="549506"/>
          </a:xfrm>
          <a:prstGeom prst="straightConnector1">
            <a:avLst/>
          </a:prstGeom>
          <a:ln>
            <a:solidFill>
              <a:srgbClr val="D822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Рисунок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1402" y="2381817"/>
            <a:ext cx="3736656" cy="20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0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>
            <a:extLst>
              <a:ext uri="{FF2B5EF4-FFF2-40B4-BE49-F238E27FC236}">
                <a16:creationId xmlns:a16="http://schemas.microsoft.com/office/drawing/2014/main" id="{8A17400A-537B-C747-9176-3871617959CD}"/>
              </a:ext>
            </a:extLst>
          </p:cNvPr>
          <p:cNvSpPr/>
          <p:nvPr/>
        </p:nvSpPr>
        <p:spPr>
          <a:xfrm rot="16200000">
            <a:off x="1017483" y="-1017483"/>
            <a:ext cx="6981442" cy="9016408"/>
          </a:xfrm>
          <a:custGeom>
            <a:avLst/>
            <a:gdLst>
              <a:gd name="connsiteX0" fmla="*/ 13717588 w 13717588"/>
              <a:gd name="connsiteY0" fmla="*/ 28922 h 18015369"/>
              <a:gd name="connsiteX1" fmla="*/ 13717588 w 13717588"/>
              <a:gd name="connsiteY1" fmla="*/ 6114367 h 18015369"/>
              <a:gd name="connsiteX2" fmla="*/ 13717587 w 13717588"/>
              <a:gd name="connsiteY2" fmla="*/ 6114368 h 18015369"/>
              <a:gd name="connsiteX3" fmla="*/ 13717587 w 13717588"/>
              <a:gd name="connsiteY3" fmla="*/ 7465574 h 18015369"/>
              <a:gd name="connsiteX4" fmla="*/ 5563199 w 13717588"/>
              <a:gd name="connsiteY4" fmla="*/ 15954192 h 18015369"/>
              <a:gd name="connsiteX5" fmla="*/ 783002 w 13717588"/>
              <a:gd name="connsiteY5" fmla="*/ 18015369 h 18015369"/>
              <a:gd name="connsiteX6" fmla="*/ 135020 w 13717588"/>
              <a:gd name="connsiteY6" fmla="*/ 17983161 h 18015369"/>
              <a:gd name="connsiteX7" fmla="*/ 0 w 13717588"/>
              <a:gd name="connsiteY7" fmla="*/ 17966309 h 18015369"/>
              <a:gd name="connsiteX8" fmla="*/ 0 w 13717588"/>
              <a:gd name="connsiteY8" fmla="*/ 6208459 h 18015369"/>
              <a:gd name="connsiteX9" fmla="*/ 0 w 13717588"/>
              <a:gd name="connsiteY9" fmla="*/ 28922 h 18015369"/>
              <a:gd name="connsiteX10" fmla="*/ 0 w 13717588"/>
              <a:gd name="connsiteY10" fmla="*/ 0 h 18015369"/>
              <a:gd name="connsiteX11" fmla="*/ 13717587 w 13717588"/>
              <a:gd name="connsiteY11" fmla="*/ 0 h 18015369"/>
              <a:gd name="connsiteX12" fmla="*/ 13717587 w 13717588"/>
              <a:gd name="connsiteY12" fmla="*/ 28922 h 1801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17588" h="18015369">
                <a:moveTo>
                  <a:pt x="13717588" y="28922"/>
                </a:moveTo>
                <a:lnTo>
                  <a:pt x="13717588" y="6114367"/>
                </a:lnTo>
                <a:lnTo>
                  <a:pt x="13717587" y="6114368"/>
                </a:lnTo>
                <a:lnTo>
                  <a:pt x="13717587" y="7465574"/>
                </a:lnTo>
                <a:lnTo>
                  <a:pt x="5563199" y="15954192"/>
                </a:lnTo>
                <a:cubicBezTo>
                  <a:pt x="4243183" y="17328306"/>
                  <a:pt x="2513097" y="18015369"/>
                  <a:pt x="783002" y="18015369"/>
                </a:cubicBezTo>
                <a:cubicBezTo>
                  <a:pt x="566742" y="18015369"/>
                  <a:pt x="350480" y="18004633"/>
                  <a:pt x="135020" y="17983161"/>
                </a:cubicBezTo>
                <a:lnTo>
                  <a:pt x="0" y="17966309"/>
                </a:lnTo>
                <a:lnTo>
                  <a:pt x="0" y="6208459"/>
                </a:lnTo>
                <a:lnTo>
                  <a:pt x="0" y="28922"/>
                </a:lnTo>
                <a:lnTo>
                  <a:pt x="0" y="0"/>
                </a:lnTo>
                <a:lnTo>
                  <a:pt x="13717587" y="0"/>
                </a:lnTo>
                <a:lnTo>
                  <a:pt x="13717587" y="28922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7C802-BEC6-554C-A242-8C5CA043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57" y="449884"/>
            <a:ext cx="9016409" cy="51189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ru-RU" sz="2400" dirty="0"/>
              <a:t>Почему </a:t>
            </a:r>
            <a:r>
              <a:rPr lang="en-US" sz="2400" dirty="0" err="1"/>
              <a:t>PlantUML</a:t>
            </a:r>
            <a:r>
              <a:rPr lang="ru-RU" sz="2400" dirty="0"/>
              <a:t>?</a:t>
            </a:r>
            <a:endParaRPr lang="ru-RU" sz="2400" dirty="0">
              <a:solidFill>
                <a:srgbClr val="2B5392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C9469A0-6048-FA4B-A8FE-C0519988F48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392" y="6019604"/>
            <a:ext cx="1013389" cy="49871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D3F2F99-6445-604F-B2F1-BDC911A9BD57}"/>
              </a:ext>
            </a:extLst>
          </p:cNvPr>
          <p:cNvSpPr txBox="1"/>
          <p:nvPr/>
        </p:nvSpPr>
        <p:spPr>
          <a:xfrm>
            <a:off x="978995" y="1749541"/>
            <a:ext cx="9319248" cy="362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31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Писать получается быстрее, чем рисовать</a:t>
            </a:r>
          </a:p>
          <a:p>
            <a:pPr marL="0" lvl="1">
              <a:lnSpc>
                <a:spcPts val="31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 нужно заботиться о расположении блоков и связей </a:t>
            </a:r>
          </a:p>
          <a:p>
            <a:pPr marL="0" lvl="1">
              <a:lnSpc>
                <a:spcPts val="31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 диаграмме, инструмент визуализации сделает все сам</a:t>
            </a:r>
          </a:p>
          <a:p>
            <a:pPr marL="0" lvl="1">
              <a:lnSpc>
                <a:spcPts val="31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Легко модифицировать диаграмму: добавление новых блоков </a:t>
            </a:r>
          </a:p>
          <a:p>
            <a:pPr marL="0" lvl="1">
              <a:lnSpc>
                <a:spcPts val="31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связей не является проблемой</a:t>
            </a:r>
          </a:p>
          <a:p>
            <a:pPr marL="0" lvl="1">
              <a:lnSpc>
                <a:spcPts val="31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Текстовое представление диаграммы достаточно читабельно</a:t>
            </a:r>
          </a:p>
          <a:p>
            <a:pPr marL="0" lvl="1">
              <a:lnSpc>
                <a:spcPts val="31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 легко </a:t>
            </a:r>
            <a:r>
              <a:rPr lang="ru-RU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версионируется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>
              <a:lnSpc>
                <a:spcPts val="31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Диаграммы получаются одинаковыми и аккуратными, независимо от вашего таланта художника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ECBA85-FA11-B242-B8EB-FD2DA2FA1A16}"/>
              </a:ext>
            </a:extLst>
          </p:cNvPr>
          <p:cNvSpPr txBox="1"/>
          <p:nvPr/>
        </p:nvSpPr>
        <p:spPr>
          <a:xfrm>
            <a:off x="461857" y="1151618"/>
            <a:ext cx="1136652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3000"/>
              </a:lnSpc>
            </a:pPr>
            <a:r>
              <a:rPr lang="ru-RU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Чем хорошо описывать диаграммы текстом:</a:t>
            </a:r>
          </a:p>
          <a:p>
            <a:endParaRPr lang="ru-RU" dirty="0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64212809-33B3-6D42-B5A8-A54712360B1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545" y="1890681"/>
            <a:ext cx="341042" cy="30206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DB7B6F57-DAA2-C247-A7BF-997E9BA0FB9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545" y="2273276"/>
            <a:ext cx="341042" cy="302066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E77980B-6FFF-1D40-851F-E9243547747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545" y="3028215"/>
            <a:ext cx="341042" cy="302066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A697651C-ADF3-7A43-84D7-DC5E6B522D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545" y="3808910"/>
            <a:ext cx="341042" cy="302066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6E6C12D5-EBC1-5341-85B0-70E18F181A7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545" y="4210036"/>
            <a:ext cx="341042" cy="302066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846EF9A5-992A-FE49-842A-BAB8CF151D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545" y="4632822"/>
            <a:ext cx="341042" cy="3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7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>
            <a:extLst>
              <a:ext uri="{FF2B5EF4-FFF2-40B4-BE49-F238E27FC236}">
                <a16:creationId xmlns:a16="http://schemas.microsoft.com/office/drawing/2014/main" id="{8A17400A-537B-C747-9176-3871617959CD}"/>
              </a:ext>
            </a:extLst>
          </p:cNvPr>
          <p:cNvSpPr/>
          <p:nvPr/>
        </p:nvSpPr>
        <p:spPr>
          <a:xfrm rot="16200000">
            <a:off x="1017483" y="-1017483"/>
            <a:ext cx="6981442" cy="9016408"/>
          </a:xfrm>
          <a:custGeom>
            <a:avLst/>
            <a:gdLst>
              <a:gd name="connsiteX0" fmla="*/ 13717588 w 13717588"/>
              <a:gd name="connsiteY0" fmla="*/ 28922 h 18015369"/>
              <a:gd name="connsiteX1" fmla="*/ 13717588 w 13717588"/>
              <a:gd name="connsiteY1" fmla="*/ 6114367 h 18015369"/>
              <a:gd name="connsiteX2" fmla="*/ 13717587 w 13717588"/>
              <a:gd name="connsiteY2" fmla="*/ 6114368 h 18015369"/>
              <a:gd name="connsiteX3" fmla="*/ 13717587 w 13717588"/>
              <a:gd name="connsiteY3" fmla="*/ 7465574 h 18015369"/>
              <a:gd name="connsiteX4" fmla="*/ 5563199 w 13717588"/>
              <a:gd name="connsiteY4" fmla="*/ 15954192 h 18015369"/>
              <a:gd name="connsiteX5" fmla="*/ 783002 w 13717588"/>
              <a:gd name="connsiteY5" fmla="*/ 18015369 h 18015369"/>
              <a:gd name="connsiteX6" fmla="*/ 135020 w 13717588"/>
              <a:gd name="connsiteY6" fmla="*/ 17983161 h 18015369"/>
              <a:gd name="connsiteX7" fmla="*/ 0 w 13717588"/>
              <a:gd name="connsiteY7" fmla="*/ 17966309 h 18015369"/>
              <a:gd name="connsiteX8" fmla="*/ 0 w 13717588"/>
              <a:gd name="connsiteY8" fmla="*/ 6208459 h 18015369"/>
              <a:gd name="connsiteX9" fmla="*/ 0 w 13717588"/>
              <a:gd name="connsiteY9" fmla="*/ 28922 h 18015369"/>
              <a:gd name="connsiteX10" fmla="*/ 0 w 13717588"/>
              <a:gd name="connsiteY10" fmla="*/ 0 h 18015369"/>
              <a:gd name="connsiteX11" fmla="*/ 13717587 w 13717588"/>
              <a:gd name="connsiteY11" fmla="*/ 0 h 18015369"/>
              <a:gd name="connsiteX12" fmla="*/ 13717587 w 13717588"/>
              <a:gd name="connsiteY12" fmla="*/ 28922 h 1801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17588" h="18015369">
                <a:moveTo>
                  <a:pt x="13717588" y="28922"/>
                </a:moveTo>
                <a:lnTo>
                  <a:pt x="13717588" y="6114367"/>
                </a:lnTo>
                <a:lnTo>
                  <a:pt x="13717587" y="6114368"/>
                </a:lnTo>
                <a:lnTo>
                  <a:pt x="13717587" y="7465574"/>
                </a:lnTo>
                <a:lnTo>
                  <a:pt x="5563199" y="15954192"/>
                </a:lnTo>
                <a:cubicBezTo>
                  <a:pt x="4243183" y="17328306"/>
                  <a:pt x="2513097" y="18015369"/>
                  <a:pt x="783002" y="18015369"/>
                </a:cubicBezTo>
                <a:cubicBezTo>
                  <a:pt x="566742" y="18015369"/>
                  <a:pt x="350480" y="18004633"/>
                  <a:pt x="135020" y="17983161"/>
                </a:cubicBezTo>
                <a:lnTo>
                  <a:pt x="0" y="17966309"/>
                </a:lnTo>
                <a:lnTo>
                  <a:pt x="0" y="6208459"/>
                </a:lnTo>
                <a:lnTo>
                  <a:pt x="0" y="28922"/>
                </a:lnTo>
                <a:lnTo>
                  <a:pt x="0" y="0"/>
                </a:lnTo>
                <a:lnTo>
                  <a:pt x="13717587" y="0"/>
                </a:lnTo>
                <a:lnTo>
                  <a:pt x="13717587" y="28922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7C802-BEC6-554C-A242-8C5CA043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57" y="449884"/>
            <a:ext cx="9016409" cy="51189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2400" dirty="0" err="1"/>
              <a:t>PlantUML</a:t>
            </a:r>
            <a:r>
              <a:rPr lang="ru-RU" sz="2400" dirty="0"/>
              <a:t>: диаграмма как код</a:t>
            </a:r>
            <a:endParaRPr lang="ru-RU" sz="2400" dirty="0">
              <a:solidFill>
                <a:srgbClr val="2B5392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C9469A0-6048-FA4B-A8FE-C0519988F48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392" y="6019604"/>
            <a:ext cx="1013389" cy="49871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5ECBA85-FA11-B242-B8EB-FD2DA2FA1A16}"/>
              </a:ext>
            </a:extLst>
          </p:cNvPr>
          <p:cNvSpPr txBox="1"/>
          <p:nvPr/>
        </p:nvSpPr>
        <p:spPr>
          <a:xfrm>
            <a:off x="461857" y="1151618"/>
            <a:ext cx="10166169" cy="148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900"/>
              </a:lnSpc>
            </a:pPr>
            <a:r>
              <a:rPr lang="ru-RU" sz="2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PlantUML</a:t>
            </a:r>
            <a:r>
              <a:rPr lang="ru-RU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— проект с открытым кодом на основе </a:t>
            </a: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GraphViz</a:t>
            </a:r>
            <a:r>
              <a:rPr lang="ru-RU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позволяющий быстро создавать на простом и интуитивно понятном языке:</a:t>
            </a:r>
          </a:p>
          <a:p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11046-0333-2A44-AB49-73AAA65AB07D}"/>
              </a:ext>
            </a:extLst>
          </p:cNvPr>
          <p:cNvSpPr txBox="1"/>
          <p:nvPr/>
        </p:nvSpPr>
        <p:spPr>
          <a:xfrm>
            <a:off x="461857" y="2765658"/>
            <a:ext cx="5884517" cy="2080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диаграммы последовательности</a:t>
            </a:r>
          </a:p>
          <a:p>
            <a:pPr marL="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диаграммы прецедентов</a:t>
            </a:r>
          </a:p>
          <a:p>
            <a:pPr marL="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диаграммы классов</a:t>
            </a:r>
          </a:p>
          <a:p>
            <a:pPr marL="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диаграммы объектов</a:t>
            </a:r>
          </a:p>
          <a:p>
            <a:pPr marL="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еще много чего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2108B0-E8DB-1146-AC61-BD46008B8006}"/>
              </a:ext>
            </a:extLst>
          </p:cNvPr>
          <p:cNvSpPr txBox="1"/>
          <p:nvPr/>
        </p:nvSpPr>
        <p:spPr>
          <a:xfrm>
            <a:off x="6280544" y="2765658"/>
            <a:ext cx="5884517" cy="2080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диаграммы активности </a:t>
            </a:r>
          </a:p>
          <a:p>
            <a:pPr marL="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диаграммы компонентов</a:t>
            </a:r>
          </a:p>
          <a:p>
            <a:pPr marL="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диаграмма развёртывания</a:t>
            </a:r>
          </a:p>
          <a:p>
            <a:pPr marL="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диаграммы состояний</a:t>
            </a:r>
          </a:p>
          <a:p>
            <a:pPr marL="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диаграмма синхронизации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9BE821E2-56B2-E043-9689-E8E711B55AF6}"/>
              </a:ext>
            </a:extLst>
          </p:cNvPr>
          <p:cNvCxnSpPr/>
          <p:nvPr/>
        </p:nvCxnSpPr>
        <p:spPr>
          <a:xfrm>
            <a:off x="5666282" y="2594428"/>
            <a:ext cx="0" cy="24600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76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>
            <a:extLst>
              <a:ext uri="{FF2B5EF4-FFF2-40B4-BE49-F238E27FC236}">
                <a16:creationId xmlns:a16="http://schemas.microsoft.com/office/drawing/2014/main" id="{8A17400A-537B-C747-9176-3871617959CD}"/>
              </a:ext>
            </a:extLst>
          </p:cNvPr>
          <p:cNvSpPr/>
          <p:nvPr/>
        </p:nvSpPr>
        <p:spPr>
          <a:xfrm rot="16200000">
            <a:off x="1017483" y="-1017483"/>
            <a:ext cx="6981442" cy="9016408"/>
          </a:xfrm>
          <a:custGeom>
            <a:avLst/>
            <a:gdLst>
              <a:gd name="connsiteX0" fmla="*/ 13717588 w 13717588"/>
              <a:gd name="connsiteY0" fmla="*/ 28922 h 18015369"/>
              <a:gd name="connsiteX1" fmla="*/ 13717588 w 13717588"/>
              <a:gd name="connsiteY1" fmla="*/ 6114367 h 18015369"/>
              <a:gd name="connsiteX2" fmla="*/ 13717587 w 13717588"/>
              <a:gd name="connsiteY2" fmla="*/ 6114368 h 18015369"/>
              <a:gd name="connsiteX3" fmla="*/ 13717587 w 13717588"/>
              <a:gd name="connsiteY3" fmla="*/ 7465574 h 18015369"/>
              <a:gd name="connsiteX4" fmla="*/ 5563199 w 13717588"/>
              <a:gd name="connsiteY4" fmla="*/ 15954192 h 18015369"/>
              <a:gd name="connsiteX5" fmla="*/ 783002 w 13717588"/>
              <a:gd name="connsiteY5" fmla="*/ 18015369 h 18015369"/>
              <a:gd name="connsiteX6" fmla="*/ 135020 w 13717588"/>
              <a:gd name="connsiteY6" fmla="*/ 17983161 h 18015369"/>
              <a:gd name="connsiteX7" fmla="*/ 0 w 13717588"/>
              <a:gd name="connsiteY7" fmla="*/ 17966309 h 18015369"/>
              <a:gd name="connsiteX8" fmla="*/ 0 w 13717588"/>
              <a:gd name="connsiteY8" fmla="*/ 6208459 h 18015369"/>
              <a:gd name="connsiteX9" fmla="*/ 0 w 13717588"/>
              <a:gd name="connsiteY9" fmla="*/ 28922 h 18015369"/>
              <a:gd name="connsiteX10" fmla="*/ 0 w 13717588"/>
              <a:gd name="connsiteY10" fmla="*/ 0 h 18015369"/>
              <a:gd name="connsiteX11" fmla="*/ 13717587 w 13717588"/>
              <a:gd name="connsiteY11" fmla="*/ 0 h 18015369"/>
              <a:gd name="connsiteX12" fmla="*/ 13717587 w 13717588"/>
              <a:gd name="connsiteY12" fmla="*/ 28922 h 1801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17588" h="18015369">
                <a:moveTo>
                  <a:pt x="13717588" y="28922"/>
                </a:moveTo>
                <a:lnTo>
                  <a:pt x="13717588" y="6114367"/>
                </a:lnTo>
                <a:lnTo>
                  <a:pt x="13717587" y="6114368"/>
                </a:lnTo>
                <a:lnTo>
                  <a:pt x="13717587" y="7465574"/>
                </a:lnTo>
                <a:lnTo>
                  <a:pt x="5563199" y="15954192"/>
                </a:lnTo>
                <a:cubicBezTo>
                  <a:pt x="4243183" y="17328306"/>
                  <a:pt x="2513097" y="18015369"/>
                  <a:pt x="783002" y="18015369"/>
                </a:cubicBezTo>
                <a:cubicBezTo>
                  <a:pt x="566742" y="18015369"/>
                  <a:pt x="350480" y="18004633"/>
                  <a:pt x="135020" y="17983161"/>
                </a:cubicBezTo>
                <a:lnTo>
                  <a:pt x="0" y="17966309"/>
                </a:lnTo>
                <a:lnTo>
                  <a:pt x="0" y="6208459"/>
                </a:lnTo>
                <a:lnTo>
                  <a:pt x="0" y="28922"/>
                </a:lnTo>
                <a:lnTo>
                  <a:pt x="0" y="0"/>
                </a:lnTo>
                <a:lnTo>
                  <a:pt x="13717587" y="0"/>
                </a:lnTo>
                <a:lnTo>
                  <a:pt x="13717587" y="28922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7C802-BEC6-554C-A242-8C5CA043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57" y="449884"/>
            <a:ext cx="9016409" cy="51189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ru-RU" sz="2400" dirty="0"/>
              <a:t>Сколько это стоит?</a:t>
            </a:r>
            <a:endParaRPr lang="ru-RU" sz="2400" dirty="0">
              <a:solidFill>
                <a:srgbClr val="2B5392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C9469A0-6048-FA4B-A8FE-C0519988F48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392" y="6019604"/>
            <a:ext cx="1013389" cy="498715"/>
          </a:xfrm>
          <a:prstGeom prst="rect">
            <a:avLst/>
          </a:prstGeom>
        </p:spPr>
      </p:pic>
      <p:pic>
        <p:nvPicPr>
          <p:cNvPr id="9" name="Picture 2" descr="Нам не по пути. Россия рекордными темпами сокращает расчеты в долларах -  РИА Новости, 03.03.2020">
            <a:extLst>
              <a:ext uri="{FF2B5EF4-FFF2-40B4-BE49-F238E27FC236}">
                <a16:creationId xmlns:a16="http://schemas.microsoft.com/office/drawing/2014/main" id="{2B34A9A9-DDD3-2245-8A5F-BCDA92C26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578526"/>
            <a:ext cx="7061455" cy="397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47A32C-9D8B-BC48-9A87-3B6CC725EC0C}"/>
              </a:ext>
            </a:extLst>
          </p:cNvPr>
          <p:cNvSpPr txBox="1"/>
          <p:nvPr/>
        </p:nvSpPr>
        <p:spPr>
          <a:xfrm>
            <a:off x="7441662" y="1955494"/>
            <a:ext cx="281576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₱</a:t>
            </a:r>
          </a:p>
          <a:p>
            <a:r>
              <a:rPr lang="en-US" sz="48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0 € </a:t>
            </a:r>
          </a:p>
          <a:p>
            <a:r>
              <a:rPr lang="ru-RU" sz="48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en-US" sz="48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</a:t>
            </a:r>
          </a:p>
          <a:p>
            <a:r>
              <a:rPr lang="en-US" sz="48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0 £</a:t>
            </a:r>
          </a:p>
          <a:p>
            <a:endParaRPr lang="ru-RU" dirty="0">
              <a:solidFill>
                <a:srgbClr val="2D529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5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>
            <a:extLst>
              <a:ext uri="{FF2B5EF4-FFF2-40B4-BE49-F238E27FC236}">
                <a16:creationId xmlns:a16="http://schemas.microsoft.com/office/drawing/2014/main" id="{50E1A00D-9CAC-904D-99D0-C31296A43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50603" y="4037914"/>
            <a:ext cx="3900418" cy="282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Полилиния 19">
            <a:extLst>
              <a:ext uri="{FF2B5EF4-FFF2-40B4-BE49-F238E27FC236}">
                <a16:creationId xmlns:a16="http://schemas.microsoft.com/office/drawing/2014/main" id="{8A17400A-537B-C747-9176-3871617959CD}"/>
              </a:ext>
            </a:extLst>
          </p:cNvPr>
          <p:cNvSpPr/>
          <p:nvPr/>
        </p:nvSpPr>
        <p:spPr>
          <a:xfrm rot="16200000">
            <a:off x="1017483" y="-1017483"/>
            <a:ext cx="6981442" cy="9016408"/>
          </a:xfrm>
          <a:custGeom>
            <a:avLst/>
            <a:gdLst>
              <a:gd name="connsiteX0" fmla="*/ 13717588 w 13717588"/>
              <a:gd name="connsiteY0" fmla="*/ 28922 h 18015369"/>
              <a:gd name="connsiteX1" fmla="*/ 13717588 w 13717588"/>
              <a:gd name="connsiteY1" fmla="*/ 6114367 h 18015369"/>
              <a:gd name="connsiteX2" fmla="*/ 13717587 w 13717588"/>
              <a:gd name="connsiteY2" fmla="*/ 6114368 h 18015369"/>
              <a:gd name="connsiteX3" fmla="*/ 13717587 w 13717588"/>
              <a:gd name="connsiteY3" fmla="*/ 7465574 h 18015369"/>
              <a:gd name="connsiteX4" fmla="*/ 5563199 w 13717588"/>
              <a:gd name="connsiteY4" fmla="*/ 15954192 h 18015369"/>
              <a:gd name="connsiteX5" fmla="*/ 783002 w 13717588"/>
              <a:gd name="connsiteY5" fmla="*/ 18015369 h 18015369"/>
              <a:gd name="connsiteX6" fmla="*/ 135020 w 13717588"/>
              <a:gd name="connsiteY6" fmla="*/ 17983161 h 18015369"/>
              <a:gd name="connsiteX7" fmla="*/ 0 w 13717588"/>
              <a:gd name="connsiteY7" fmla="*/ 17966309 h 18015369"/>
              <a:gd name="connsiteX8" fmla="*/ 0 w 13717588"/>
              <a:gd name="connsiteY8" fmla="*/ 6208459 h 18015369"/>
              <a:gd name="connsiteX9" fmla="*/ 0 w 13717588"/>
              <a:gd name="connsiteY9" fmla="*/ 28922 h 18015369"/>
              <a:gd name="connsiteX10" fmla="*/ 0 w 13717588"/>
              <a:gd name="connsiteY10" fmla="*/ 0 h 18015369"/>
              <a:gd name="connsiteX11" fmla="*/ 13717587 w 13717588"/>
              <a:gd name="connsiteY11" fmla="*/ 0 h 18015369"/>
              <a:gd name="connsiteX12" fmla="*/ 13717587 w 13717588"/>
              <a:gd name="connsiteY12" fmla="*/ 28922 h 1801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17588" h="18015369">
                <a:moveTo>
                  <a:pt x="13717588" y="28922"/>
                </a:moveTo>
                <a:lnTo>
                  <a:pt x="13717588" y="6114367"/>
                </a:lnTo>
                <a:lnTo>
                  <a:pt x="13717587" y="6114368"/>
                </a:lnTo>
                <a:lnTo>
                  <a:pt x="13717587" y="7465574"/>
                </a:lnTo>
                <a:lnTo>
                  <a:pt x="5563199" y="15954192"/>
                </a:lnTo>
                <a:cubicBezTo>
                  <a:pt x="4243183" y="17328306"/>
                  <a:pt x="2513097" y="18015369"/>
                  <a:pt x="783002" y="18015369"/>
                </a:cubicBezTo>
                <a:cubicBezTo>
                  <a:pt x="566742" y="18015369"/>
                  <a:pt x="350480" y="18004633"/>
                  <a:pt x="135020" y="17983161"/>
                </a:cubicBezTo>
                <a:lnTo>
                  <a:pt x="0" y="17966309"/>
                </a:lnTo>
                <a:lnTo>
                  <a:pt x="0" y="6208459"/>
                </a:lnTo>
                <a:lnTo>
                  <a:pt x="0" y="28922"/>
                </a:lnTo>
                <a:lnTo>
                  <a:pt x="0" y="0"/>
                </a:lnTo>
                <a:lnTo>
                  <a:pt x="13717587" y="0"/>
                </a:lnTo>
                <a:lnTo>
                  <a:pt x="13717587" y="28922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7C802-BEC6-554C-A242-8C5CA043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57" y="449884"/>
            <a:ext cx="9016409" cy="51189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ru-RU" sz="2400" dirty="0"/>
              <a:t>План</a:t>
            </a:r>
            <a:endParaRPr lang="ru-RU" sz="2400" dirty="0">
              <a:solidFill>
                <a:srgbClr val="2B5392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C9469A0-6048-FA4B-A8FE-C0519988F48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392" y="6019604"/>
            <a:ext cx="1013389" cy="498715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D55E0E8-87E2-9647-8113-58CB68F5A9AB}"/>
              </a:ext>
            </a:extLst>
          </p:cNvPr>
          <p:cNvSpPr/>
          <p:nvPr/>
        </p:nvSpPr>
        <p:spPr>
          <a:xfrm>
            <a:off x="1084512" y="1896615"/>
            <a:ext cx="60290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Общий обзор инструментария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D20C2DFD-BA64-6544-9C19-56DF2EAA7EF3}"/>
              </a:ext>
            </a:extLst>
          </p:cNvPr>
          <p:cNvSpPr/>
          <p:nvPr/>
        </p:nvSpPr>
        <p:spPr>
          <a:xfrm>
            <a:off x="533996" y="1837292"/>
            <a:ext cx="435429" cy="435429"/>
          </a:xfrm>
          <a:prstGeom prst="ellipse">
            <a:avLst/>
          </a:prstGeom>
          <a:solidFill>
            <a:srgbClr val="005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4FD3B77-7570-5442-8CE6-974DA819F868}"/>
              </a:ext>
            </a:extLst>
          </p:cNvPr>
          <p:cNvSpPr/>
          <p:nvPr/>
        </p:nvSpPr>
        <p:spPr>
          <a:xfrm>
            <a:off x="1084512" y="2526188"/>
            <a:ext cx="4503381" cy="433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ts val="3100"/>
              </a:lnSpc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 совместной работе -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Confluence</a:t>
            </a:r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3D4E7DA-1DB2-3F47-95A8-5D561C847701}"/>
              </a:ext>
            </a:extLst>
          </p:cNvPr>
          <p:cNvSpPr/>
          <p:nvPr/>
        </p:nvSpPr>
        <p:spPr>
          <a:xfrm>
            <a:off x="533996" y="2549256"/>
            <a:ext cx="435429" cy="435429"/>
          </a:xfrm>
          <a:prstGeom prst="ellipse">
            <a:avLst/>
          </a:prstGeom>
          <a:solidFill>
            <a:srgbClr val="005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8DEBF81-F727-364E-B362-B4C083A9A30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996" y="1121284"/>
            <a:ext cx="451737" cy="400110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A66561C-9CBC-3E40-9F46-543F3BDC37C8}"/>
              </a:ext>
            </a:extLst>
          </p:cNvPr>
          <p:cNvSpPr/>
          <p:nvPr/>
        </p:nvSpPr>
        <p:spPr>
          <a:xfrm>
            <a:off x="1084512" y="3231473"/>
            <a:ext cx="4503381" cy="443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ts val="3100"/>
              </a:lnSpc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Делаем шаблоны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24E53FA-F791-E042-9DE2-D8A41ED282BC}"/>
              </a:ext>
            </a:extLst>
          </p:cNvPr>
          <p:cNvSpPr/>
          <p:nvPr/>
        </p:nvSpPr>
        <p:spPr>
          <a:xfrm>
            <a:off x="533996" y="3288209"/>
            <a:ext cx="435429" cy="435429"/>
          </a:xfrm>
          <a:prstGeom prst="ellipse">
            <a:avLst/>
          </a:prstGeom>
          <a:solidFill>
            <a:srgbClr val="005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2C7F693-9F6D-6245-9164-BFE64AD77011}"/>
              </a:ext>
            </a:extLst>
          </p:cNvPr>
          <p:cNvSpPr/>
          <p:nvPr/>
        </p:nvSpPr>
        <p:spPr>
          <a:xfrm>
            <a:off x="1084512" y="3975864"/>
            <a:ext cx="4503381" cy="443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ts val="31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A57D0A5-3754-4540-B66E-59CFAA3E4CC5}"/>
              </a:ext>
            </a:extLst>
          </p:cNvPr>
          <p:cNvSpPr/>
          <p:nvPr/>
        </p:nvSpPr>
        <p:spPr>
          <a:xfrm>
            <a:off x="533996" y="4032600"/>
            <a:ext cx="435429" cy="435429"/>
          </a:xfrm>
          <a:prstGeom prst="ellipse">
            <a:avLst/>
          </a:prstGeom>
          <a:solidFill>
            <a:srgbClr val="005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E461D824-74D8-0843-A6F8-D533AC003D41}"/>
              </a:ext>
            </a:extLst>
          </p:cNvPr>
          <p:cNvSpPr/>
          <p:nvPr/>
        </p:nvSpPr>
        <p:spPr>
          <a:xfrm>
            <a:off x="5702980" y="1931212"/>
            <a:ext cx="60290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Ложка дегтя</a:t>
            </a:r>
          </a:p>
          <a:p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2FFD4BC6-D13A-8B4B-A4F6-1E0592670915}"/>
              </a:ext>
            </a:extLst>
          </p:cNvPr>
          <p:cNvSpPr/>
          <p:nvPr/>
        </p:nvSpPr>
        <p:spPr>
          <a:xfrm>
            <a:off x="5152464" y="1856899"/>
            <a:ext cx="435429" cy="435429"/>
          </a:xfrm>
          <a:prstGeom prst="ellipse">
            <a:avLst/>
          </a:prstGeom>
          <a:solidFill>
            <a:srgbClr val="005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80B3518-1E00-B045-8B7F-B0977302A9C2}"/>
              </a:ext>
            </a:extLst>
          </p:cNvPr>
          <p:cNvSpPr/>
          <p:nvPr/>
        </p:nvSpPr>
        <p:spPr>
          <a:xfrm>
            <a:off x="5702980" y="2545795"/>
            <a:ext cx="4503381" cy="443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ts val="3100"/>
              </a:lnSpc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Полезные ссылки 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F2EBEA4A-846C-A842-9EA6-5D204ABE8815}"/>
              </a:ext>
            </a:extLst>
          </p:cNvPr>
          <p:cNvSpPr/>
          <p:nvPr/>
        </p:nvSpPr>
        <p:spPr>
          <a:xfrm>
            <a:off x="5152464" y="2568863"/>
            <a:ext cx="435429" cy="435429"/>
          </a:xfrm>
          <a:prstGeom prst="ellipse">
            <a:avLst/>
          </a:prstGeom>
          <a:solidFill>
            <a:srgbClr val="005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82AA5925-283E-254E-9407-FC33459B86B5}"/>
              </a:ext>
            </a:extLst>
          </p:cNvPr>
          <p:cNvSpPr/>
          <p:nvPr/>
        </p:nvSpPr>
        <p:spPr>
          <a:xfrm>
            <a:off x="5702980" y="3251080"/>
            <a:ext cx="4503381" cy="443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ts val="3100"/>
              </a:lnSpc>
            </a:pP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Репозиторий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на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E865276-AEA4-A94C-97CA-A07BB498D529}"/>
              </a:ext>
            </a:extLst>
          </p:cNvPr>
          <p:cNvSpPr/>
          <p:nvPr/>
        </p:nvSpPr>
        <p:spPr>
          <a:xfrm>
            <a:off x="5152464" y="3307816"/>
            <a:ext cx="435429" cy="435429"/>
          </a:xfrm>
          <a:prstGeom prst="ellipse">
            <a:avLst/>
          </a:prstGeom>
          <a:solidFill>
            <a:srgbClr val="005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604593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Пользовательские 7">
      <a:dk1>
        <a:srgbClr val="000000"/>
      </a:dk1>
      <a:lt1>
        <a:srgbClr val="FFFFFF"/>
      </a:lt1>
      <a:dk2>
        <a:srgbClr val="FEFFFE"/>
      </a:dk2>
      <a:lt2>
        <a:srgbClr val="EBEBEB"/>
      </a:lt2>
      <a:accent1>
        <a:srgbClr val="C14AE4"/>
      </a:accent1>
      <a:accent2>
        <a:srgbClr val="FEFFFE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10410</TotalTime>
  <Words>1624</Words>
  <Application>Microsoft Office PowerPoint</Application>
  <PresentationFormat>Широкоэкранный</PresentationFormat>
  <Paragraphs>268</Paragraphs>
  <Slides>31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41" baseType="lpstr">
      <vt:lpstr>Arial</vt:lpstr>
      <vt:lpstr>Calibri</vt:lpstr>
      <vt:lpstr>Co Headline Corp</vt:lpstr>
      <vt:lpstr>Consolas</vt:lpstr>
      <vt:lpstr>Roboto</vt:lpstr>
      <vt:lpstr>Roboto Black</vt:lpstr>
      <vt:lpstr>Roboto Light</vt:lpstr>
      <vt:lpstr>Times New Roman</vt:lpstr>
      <vt:lpstr>Verdana</vt:lpstr>
      <vt:lpstr>Тема Office</vt:lpstr>
      <vt:lpstr>Презентация PowerPoint</vt:lpstr>
      <vt:lpstr>О себе</vt:lpstr>
      <vt:lpstr>Все мы рисуем диаграммы</vt:lpstr>
      <vt:lpstr>Что нам хочется</vt:lpstr>
      <vt:lpstr>PlantUML: диаграмма как код</vt:lpstr>
      <vt:lpstr>Почему PlantUML?</vt:lpstr>
      <vt:lpstr>PlantUML: диаграмма как код</vt:lpstr>
      <vt:lpstr>Сколько это стоит?</vt:lpstr>
      <vt:lpstr>План</vt:lpstr>
      <vt:lpstr>PlantUML: диаграмма как код</vt:lpstr>
      <vt:lpstr>Общий обзор PlantUML</vt:lpstr>
      <vt:lpstr>Общий обзор PlantUML</vt:lpstr>
      <vt:lpstr>Общий обзор PlantUML</vt:lpstr>
      <vt:lpstr>Общий обзор PlantUML</vt:lpstr>
      <vt:lpstr>Общий обзор PlantUML</vt:lpstr>
      <vt:lpstr>Общий обзор PlantUML</vt:lpstr>
      <vt:lpstr>Форматирование</vt:lpstr>
      <vt:lpstr>Confluence</vt:lpstr>
      <vt:lpstr>Confluence. Пример</vt:lpstr>
      <vt:lpstr>Шаблоны</vt:lpstr>
      <vt:lpstr>Шаблоны. Define</vt:lpstr>
      <vt:lpstr>Шаблоны. Archimate</vt:lpstr>
      <vt:lpstr>Шаблоны. C4 c4model.com</vt:lpstr>
      <vt:lpstr>Git</vt:lpstr>
      <vt:lpstr>Git</vt:lpstr>
      <vt:lpstr>Ложка в бочке</vt:lpstr>
      <vt:lpstr>Полезные ссылки</vt:lpstr>
      <vt:lpstr>Бери и делай</vt:lpstr>
      <vt:lpstr>Мысли о будущем</vt:lpstr>
      <vt:lpstr>Вопросы</vt:lpstr>
      <vt:lpstr>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Permyakov Maksim Nikolaevich</cp:lastModifiedBy>
  <cp:revision>409</cp:revision>
  <dcterms:created xsi:type="dcterms:W3CDTF">2020-02-06T11:13:24Z</dcterms:created>
  <dcterms:modified xsi:type="dcterms:W3CDTF">2021-05-17T17:50:46Z</dcterms:modified>
</cp:coreProperties>
</file>