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10287000" cx="18288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9" roundtripDataSignature="AMtx7mjrkFQnCuxtKl+bFQ0aWbxMdQG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25f41425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725f41425a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25f41425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3725f41425a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23468587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37234685876_0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23468587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3" name="Google Shape;193;g37234685876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1f89f91c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371f89f91c1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f89f91c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371f89f91c1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7206a07c0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23468587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37234685876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5f4142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725f41425a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25f41425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g3725f41425a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25f41425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725f41425a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25f41425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3725f41425a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25f41425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725f41425a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9250" y="254175"/>
            <a:ext cx="1783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Back-end em python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9075" y="7942375"/>
            <a:ext cx="5334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Profª. Ma. A</a:t>
            </a:r>
            <a:r>
              <a:rPr b="1" lang="en-US" sz="3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 Clara</a:t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725f41425a_0_1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725f41425a_0_137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g3725f41425a_0_137"/>
          <p:cNvSpPr txBox="1"/>
          <p:nvPr/>
        </p:nvSpPr>
        <p:spPr>
          <a:xfrm>
            <a:off x="1151325" y="3028800"/>
            <a:ext cx="90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Implementação orientada - Login Modular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g3725f41425a_0_13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3725f41425a_0_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8501" y="3675300"/>
            <a:ext cx="6095150" cy="465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3725f41425a_0_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725f41425a_0_146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g3725f41425a_0_146"/>
          <p:cNvSpPr txBox="1"/>
          <p:nvPr/>
        </p:nvSpPr>
        <p:spPr>
          <a:xfrm>
            <a:off x="1151325" y="3028800"/>
            <a:ext cx="822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Atividade Guiada - Refatorar Código com Funções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g3725f41425a_0_146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725f41425a_0_146"/>
          <p:cNvSpPr txBox="1"/>
          <p:nvPr/>
        </p:nvSpPr>
        <p:spPr>
          <a:xfrm>
            <a:off x="1439175" y="4428875"/>
            <a:ext cx="7076700" cy="20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Escolher um dos códigos anteriores (ex: to-do list, tabuada, login).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Separar funcionalidades em funções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a organização do código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7234685876_0_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7234685876_0_83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i="0" sz="2750" u="none" cap="none" strike="noStrik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37234685876_0_83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Chegou sua vez!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g37234685876_0_83"/>
          <p:cNvSpPr txBox="1"/>
          <p:nvPr/>
        </p:nvSpPr>
        <p:spPr>
          <a:xfrm>
            <a:off x="1151325" y="6337200"/>
            <a:ext cx="964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7234685876_0_83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7234685876_0_83"/>
          <p:cNvSpPr txBox="1"/>
          <p:nvPr/>
        </p:nvSpPr>
        <p:spPr>
          <a:xfrm>
            <a:off x="1240400" y="3912050"/>
            <a:ext cx="82299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Compartilhem suas soluções.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quê você resolveu assim?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37234685876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37234685876_0_93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i="0" sz="2750" u="none" cap="none" strike="noStrik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g37234685876_0_93"/>
          <p:cNvSpPr txBox="1"/>
          <p:nvPr/>
        </p:nvSpPr>
        <p:spPr>
          <a:xfrm>
            <a:off x="1151325" y="3028800"/>
            <a:ext cx="880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g37234685876_0_93"/>
          <p:cNvSpPr txBox="1"/>
          <p:nvPr/>
        </p:nvSpPr>
        <p:spPr>
          <a:xfrm>
            <a:off x="1151325" y="6337200"/>
            <a:ext cx="964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7234685876_0_93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7234685876_0_93"/>
          <p:cNvSpPr txBox="1"/>
          <p:nvPr/>
        </p:nvSpPr>
        <p:spPr>
          <a:xfrm>
            <a:off x="1240400" y="3912050"/>
            <a:ext cx="8229900" cy="14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Aprendemos a criar e usar funções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Vimos parâmetros, retorno e escopo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Praticamos modularização para código limpo e reutilizável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371f89f91c1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71f89f91c1_0_185"/>
          <p:cNvSpPr txBox="1"/>
          <p:nvPr/>
        </p:nvSpPr>
        <p:spPr>
          <a:xfrm>
            <a:off x="2870800" y="4343100"/>
            <a:ext cx="11767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Alguma dúvida ?</a:t>
            </a:r>
            <a:endParaRPr b="1" i="0" sz="3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clara.gomes@ufpe.br</a:t>
            </a:r>
            <a:endParaRPr b="1" i="0" sz="20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g371f89f91c1_0_1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71f89f91c1_0_185"/>
          <p:cNvSpPr txBox="1"/>
          <p:nvPr/>
        </p:nvSpPr>
        <p:spPr>
          <a:xfrm>
            <a:off x="2086950" y="1276525"/>
            <a:ext cx="77217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i="0" sz="2700" u="none" cap="none" strike="noStrik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371f89f91c1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71f89f91c1_0_95"/>
          <p:cNvSpPr txBox="1"/>
          <p:nvPr/>
        </p:nvSpPr>
        <p:spPr>
          <a:xfrm>
            <a:off x="2086950" y="1276525"/>
            <a:ext cx="8229900" cy="21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371f89f91c1_0_95"/>
          <p:cNvSpPr txBox="1"/>
          <p:nvPr/>
        </p:nvSpPr>
        <p:spPr>
          <a:xfrm>
            <a:off x="1151325" y="3028800"/>
            <a:ext cx="382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Objetivos da Aula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371f89f91c1_0_95"/>
          <p:cNvSpPr txBox="1"/>
          <p:nvPr/>
        </p:nvSpPr>
        <p:spPr>
          <a:xfrm>
            <a:off x="1151325" y="3809875"/>
            <a:ext cx="9644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Entender o que são funções e por que usá-las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Aprender a criar funções com e sem parâmetros)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Trabalhar</a:t>
            </a:r>
            <a:r>
              <a:rPr lang="en-US" sz="2000">
                <a:solidFill>
                  <a:schemeClr val="dk1"/>
                </a:solidFill>
              </a:rPr>
              <a:t> com retorno de valores e escopo de variváveis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Modularizar código para meljorrar organização e reuso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Criar aplicações com funções reutilizáveis (calculadora e login)</a:t>
            </a:r>
            <a:r>
              <a:rPr lang="en-US" sz="2000">
                <a:solidFill>
                  <a:schemeClr val="dk1"/>
                </a:solidFill>
              </a:rPr>
              <a:t>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71f89f91c1_0_95"/>
          <p:cNvSpPr txBox="1"/>
          <p:nvPr/>
        </p:nvSpPr>
        <p:spPr>
          <a:xfrm>
            <a:off x="16838900" y="8854475"/>
            <a:ext cx="69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/>
          <p:cNvSpPr txBox="1"/>
          <p:nvPr/>
        </p:nvSpPr>
        <p:spPr>
          <a:xfrm>
            <a:off x="2086950" y="1276525"/>
            <a:ext cx="8229900" cy="15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/>
          <p:cNvSpPr txBox="1"/>
          <p:nvPr/>
        </p:nvSpPr>
        <p:spPr>
          <a:xfrm>
            <a:off x="1151325" y="3028800"/>
            <a:ext cx="601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Por que usar funções?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/>
          <p:cNvSpPr txBox="1"/>
          <p:nvPr/>
        </p:nvSpPr>
        <p:spPr>
          <a:xfrm>
            <a:off x="1151325" y="3809875"/>
            <a:ext cx="9644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Reutilização de código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Organização do programa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Clareza e manutenção facilitada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Separação de resposnsabilidades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3" name="Google Shape;103;g37206a07c03_0_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7234685876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7234685876_0_1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g37234685876_0_1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Criando uma função simples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37234685876_0_1"/>
          <p:cNvSpPr txBox="1"/>
          <p:nvPr/>
        </p:nvSpPr>
        <p:spPr>
          <a:xfrm>
            <a:off x="1601325" y="5661325"/>
            <a:ext cx="9194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Utiliza a palavra-chave def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Bloco identado com o código da função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Execiuta apenas quando for chamada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7234685876_0_1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g37234685876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3350" y="4044600"/>
            <a:ext cx="8229900" cy="124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3725f41425a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725f41425a_0_87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3725f41425a_0_87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Funções com retorno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3725f41425a_0_87"/>
          <p:cNvSpPr txBox="1"/>
          <p:nvPr/>
        </p:nvSpPr>
        <p:spPr>
          <a:xfrm>
            <a:off x="1601325" y="5661325"/>
            <a:ext cx="9194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return</a:t>
            </a:r>
            <a:r>
              <a:rPr lang="en-US" sz="2000">
                <a:solidFill>
                  <a:schemeClr val="dk1"/>
                </a:solidFill>
              </a:rPr>
              <a:t> devolve um valor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Pode ser </a:t>
            </a:r>
            <a:r>
              <a:rPr lang="en-US" sz="2000">
                <a:solidFill>
                  <a:schemeClr val="dk1"/>
                </a:solidFill>
              </a:rPr>
              <a:t>armazenado</a:t>
            </a:r>
            <a:r>
              <a:rPr lang="en-US" sz="2000">
                <a:solidFill>
                  <a:schemeClr val="dk1"/>
                </a:solidFill>
              </a:rPr>
              <a:t> em variáveis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725f41425a_0_8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3725f41425a_0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2125" y="3675300"/>
            <a:ext cx="7509626" cy="212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725f41425a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725f41425a_0_97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3725f41425a_0_97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Escopo de variáveis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3725f41425a_0_97"/>
          <p:cNvSpPr txBox="1"/>
          <p:nvPr/>
        </p:nvSpPr>
        <p:spPr>
          <a:xfrm>
            <a:off x="1601325" y="3675300"/>
            <a:ext cx="9194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Variáveis criadas </a:t>
            </a:r>
            <a:r>
              <a:rPr b="1" lang="en-US" sz="2000">
                <a:solidFill>
                  <a:schemeClr val="dk1"/>
                </a:solidFill>
              </a:rPr>
              <a:t>dentro</a:t>
            </a:r>
            <a:r>
              <a:rPr lang="en-US" sz="2000">
                <a:solidFill>
                  <a:schemeClr val="dk1"/>
                </a:solidFill>
              </a:rPr>
              <a:t> da função só existem nela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Variáveis </a:t>
            </a:r>
            <a:r>
              <a:rPr b="1" lang="en-US" sz="2000">
                <a:solidFill>
                  <a:schemeClr val="dk1"/>
                </a:solidFill>
              </a:rPr>
              <a:t>fora </a:t>
            </a:r>
            <a:r>
              <a:rPr lang="en-US" sz="2000">
                <a:solidFill>
                  <a:schemeClr val="dk1"/>
                </a:solidFill>
              </a:rPr>
              <a:t>podem ser usadas dentro (com cuidado)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725f41425a_0_9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3725f41425a_0_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1950" y="5707200"/>
            <a:ext cx="4910662" cy="16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g3725f41425a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725f41425a_0_107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g3725f41425a_0_107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Modularização</a:t>
            </a: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 do código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3725f41425a_0_107"/>
          <p:cNvSpPr txBox="1"/>
          <p:nvPr/>
        </p:nvSpPr>
        <p:spPr>
          <a:xfrm>
            <a:off x="1601325" y="3675300"/>
            <a:ext cx="9194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Criar várias funções menores ao invés de um código grande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Exemplo: sistema de login com funções separadas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725f41425a_0_10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g3725f41425a_0_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3525" y="5183725"/>
            <a:ext cx="3011932" cy="16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725f41425a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725f41425a_0_117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3725f41425a_0_117"/>
          <p:cNvSpPr txBox="1"/>
          <p:nvPr/>
        </p:nvSpPr>
        <p:spPr>
          <a:xfrm>
            <a:off x="1151325" y="3028800"/>
            <a:ext cx="82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Calculadora Simples com Funções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3725f41425a_0_117"/>
          <p:cNvSpPr txBox="1"/>
          <p:nvPr/>
        </p:nvSpPr>
        <p:spPr>
          <a:xfrm>
            <a:off x="1601325" y="3675300"/>
            <a:ext cx="9194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Criar uma função para cada operação: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725f41425a_0_11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g3725f41425a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78375" y="4783500"/>
            <a:ext cx="8047051" cy="19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725f41425a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725f41425a_0_127"/>
          <p:cNvSpPr txBox="1"/>
          <p:nvPr/>
        </p:nvSpPr>
        <p:spPr>
          <a:xfrm>
            <a:off x="2086950" y="1276525"/>
            <a:ext cx="82299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5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07 – Funções: Criação, Parâmetros, Retorno e Modularização</a:t>
            </a:r>
            <a:endParaRPr b="1" sz="2750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3725f41425a_0_127"/>
          <p:cNvSpPr txBox="1"/>
          <p:nvPr/>
        </p:nvSpPr>
        <p:spPr>
          <a:xfrm>
            <a:off x="1151325" y="3028800"/>
            <a:ext cx="9074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-US" sz="3000">
                <a:latin typeface="Montserrat"/>
                <a:ea typeface="Montserrat"/>
                <a:cs typeface="Montserrat"/>
                <a:sym typeface="Montserrat"/>
              </a:rPr>
              <a:t>Projeto - Sistema de Login Modularizado</a:t>
            </a:r>
            <a:endParaRPr b="1" i="0" sz="30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g3725f41425a_0_127"/>
          <p:cNvSpPr txBox="1"/>
          <p:nvPr/>
        </p:nvSpPr>
        <p:spPr>
          <a:xfrm>
            <a:off x="1601325" y="3675300"/>
            <a:ext cx="9194100" cy="29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Criar sistema com: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Função </a:t>
            </a: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solicitar_dados()</a:t>
            </a:r>
            <a:r>
              <a:rPr lang="en-US" sz="1300">
                <a:solidFill>
                  <a:schemeClr val="dk1"/>
                </a:solidFill>
              </a:rPr>
              <a:t> – pede login e senha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Função </a:t>
            </a: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verificar_login()</a:t>
            </a:r>
            <a:r>
              <a:rPr lang="en-US" sz="1300">
                <a:solidFill>
                  <a:schemeClr val="dk1"/>
                </a:solidFill>
              </a:rPr>
              <a:t> – valida os dados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Função </a:t>
            </a: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iniciar_sistema()</a:t>
            </a:r>
            <a:r>
              <a:rPr lang="en-US" sz="1300">
                <a:solidFill>
                  <a:schemeClr val="dk1"/>
                </a:solidFill>
              </a:rPr>
              <a:t> – exibe mensagem de boas-vindas ou erro Dica: use variáveis fixas para simular banco de dados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725f41425a_0_12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-US" sz="35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