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Montserrat" panose="00000500000000000000" pitchFamily="2" charset="0"/>
      <p:regular r:id="rId20"/>
      <p:bold r:id="rId21"/>
      <p:italic r:id="rId22"/>
      <p:boldItalic r:id="rId23"/>
    </p:embeddedFont>
    <p:embeddedFont>
      <p:font typeface="Roboto Mono" panose="00000009000000000000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haFBeWj2N55B/cl1II53UQ4dLG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Gomes" userId="dd7ca03793f035c1" providerId="LiveId" clId="{0F76C584-596C-47CE-BD97-BA482C1BF4D1}"/>
    <pc:docChg chg="custSel modSld">
      <pc:chgData name="Ana Gomes" userId="dd7ca03793f035c1" providerId="LiveId" clId="{0F76C584-596C-47CE-BD97-BA482C1BF4D1}" dt="2025-08-21T18:45:23.216" v="75" actId="20577"/>
      <pc:docMkLst>
        <pc:docMk/>
      </pc:docMkLst>
      <pc:sldChg chg="modSp mod">
        <pc:chgData name="Ana Gomes" userId="dd7ca03793f035c1" providerId="LiveId" clId="{0F76C584-596C-47CE-BD97-BA482C1BF4D1}" dt="2025-08-21T18:44:59.373" v="29" actId="6549"/>
        <pc:sldMkLst>
          <pc:docMk/>
          <pc:sldMk cId="0" sldId="256"/>
        </pc:sldMkLst>
        <pc:spChg chg="mod">
          <ac:chgData name="Ana Gomes" userId="dd7ca03793f035c1" providerId="LiveId" clId="{0F76C584-596C-47CE-BD97-BA482C1BF4D1}" dt="2025-08-21T18:44:59.373" v="29" actId="6549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Ana Gomes" userId="dd7ca03793f035c1" providerId="LiveId" clId="{0F76C584-596C-47CE-BD97-BA482C1BF4D1}" dt="2025-08-21T18:45:23.216" v="75" actId="20577"/>
        <pc:sldMkLst>
          <pc:docMk/>
          <pc:sldMk cId="0" sldId="271"/>
        </pc:sldMkLst>
        <pc:spChg chg="mod">
          <ac:chgData name="Ana Gomes" userId="dd7ca03793f035c1" providerId="LiveId" clId="{0F76C584-596C-47CE-BD97-BA482C1BF4D1}" dt="2025-08-21T18:45:23.216" v="75" actId="20577"/>
          <ac:spMkLst>
            <pc:docMk/>
            <pc:sldMk cId="0" sldId="271"/>
            <ac:spMk id="2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726581cc33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3726581cc33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726581cc33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g3726581cc3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6581cc3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6" name="Google Shape;186;g3726581cc3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26581cc33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7" name="Google Shape;197;g3726581cc33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26581cc33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9" name="Google Shape;209;g3726581cc33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26581cc33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0" name="Google Shape;220;g3726581cc33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1f89f91c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1" name="Google Shape;231;g371f89f91c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9" name="Google Shape;23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f89f91c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1f89f91c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26581cc3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3726581cc3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6581cc3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6" name="Google Shape;116;g3726581cc3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26581cc3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5" name="Google Shape;125;g3726581cc3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26581cc3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4" name="Google Shape;134;g3726581cc3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26581cc33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3" name="Google Shape;143;g3726581cc33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726581cc3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3726581cc3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9250" y="254175"/>
            <a:ext cx="1783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em python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9075" y="7942375"/>
            <a:ext cx="53349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Profª. </a:t>
            </a:r>
            <a:r>
              <a:rPr lang="en-US" sz="33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Ma. Ana Clara</a:t>
            </a:r>
            <a:endParaRPr sz="33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726581cc33_0_5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726581cc33_0_59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3726581cc33_0_59"/>
          <p:cNvSpPr txBox="1"/>
          <p:nvPr/>
        </p:nvSpPr>
        <p:spPr>
          <a:xfrm>
            <a:off x="1151325" y="3028800"/>
            <a:ext cx="84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Fluxo básico de trabalho com Git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3726581cc33_0_59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726581cc33_0_59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726581cc33_0_59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726581cc33_0_59"/>
          <p:cNvSpPr txBox="1"/>
          <p:nvPr/>
        </p:nvSpPr>
        <p:spPr>
          <a:xfrm>
            <a:off x="1876500" y="4006675"/>
            <a:ext cx="9462000" cy="28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Alterar arquivos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en-US" sz="2800">
                <a:solidFill>
                  <a:schemeClr val="dk1"/>
                </a:solidFill>
              </a:rPr>
              <a:t> para preparar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r>
              <a:rPr lang="en-US" sz="2800">
                <a:solidFill>
                  <a:schemeClr val="dk1"/>
                </a:solidFill>
              </a:rPr>
              <a:t> para salvar localmente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</a:t>
            </a:r>
            <a:r>
              <a:rPr lang="en-US" sz="2800">
                <a:solidFill>
                  <a:schemeClr val="dk1"/>
                </a:solidFill>
              </a:rPr>
              <a:t> para enviar ao GitHub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g3726581cc33_0_7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726581cc33_0_74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g3726581cc33_0_74"/>
          <p:cNvSpPr txBox="1"/>
          <p:nvPr/>
        </p:nvSpPr>
        <p:spPr>
          <a:xfrm>
            <a:off x="1151325" y="3028800"/>
            <a:ext cx="84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1 - Criar repositório local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0" name="Google Shape;180;g3726581cc33_0_74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726581cc33_0_74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g3726581cc33_0_74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g3726581cc33_0_74"/>
          <p:cNvSpPr txBox="1"/>
          <p:nvPr/>
        </p:nvSpPr>
        <p:spPr>
          <a:xfrm>
            <a:off x="1471000" y="4188350"/>
            <a:ext cx="9708600" cy="2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Comando: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init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838200" marR="3810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Criar uma pasta "minha_loja"</a:t>
            </a:r>
            <a:endParaRPr sz="2800">
              <a:solidFill>
                <a:schemeClr val="dk1"/>
              </a:solidFill>
            </a:endParaRPr>
          </a:p>
          <a:p>
            <a:pPr marL="838200" marR="3810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Adicionar um arquivo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README.md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838200" marR="3810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Fazer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add</a:t>
            </a:r>
            <a:r>
              <a:rPr lang="en-US" sz="2800">
                <a:solidFill>
                  <a:schemeClr val="dk1"/>
                </a:solidFill>
              </a:rPr>
              <a:t> e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commit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3726581cc33_0_8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726581cc33_0_87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0" name="Google Shape;190;g3726581cc33_0_87"/>
          <p:cNvSpPr txBox="1"/>
          <p:nvPr/>
        </p:nvSpPr>
        <p:spPr>
          <a:xfrm>
            <a:off x="1151325" y="3028800"/>
            <a:ext cx="84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2 - Subir projeto no GitHub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1" name="Google Shape;191;g3726581cc33_0_8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726581cc33_0_87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g3726581cc33_0_87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g3726581cc33_0_87"/>
          <p:cNvSpPr txBox="1"/>
          <p:nvPr/>
        </p:nvSpPr>
        <p:spPr>
          <a:xfrm>
            <a:off x="1471000" y="4188350"/>
            <a:ext cx="9708600" cy="24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Criar repositório no GitHub Conectar com o local usando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remote.</a:t>
            </a:r>
            <a:r>
              <a:rPr lang="en-US" sz="2800">
                <a:solidFill>
                  <a:schemeClr val="dk1"/>
                </a:solidFill>
              </a:rPr>
              <a:t> 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Subir usando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push.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726581cc33_0_9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3726581cc33_0_98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g3726581cc33_0_98"/>
          <p:cNvSpPr txBox="1"/>
          <p:nvPr/>
        </p:nvSpPr>
        <p:spPr>
          <a:xfrm>
            <a:off x="1151325" y="3028800"/>
            <a:ext cx="919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Guiada - Histórico e modificação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g3726581cc33_0_98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726581cc33_0_98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726581cc33_0_98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3726581cc33_0_98"/>
          <p:cNvSpPr txBox="1"/>
          <p:nvPr/>
        </p:nvSpPr>
        <p:spPr>
          <a:xfrm>
            <a:off x="1471000" y="4188350"/>
            <a:ext cx="12928800" cy="3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Fazer mudanças no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README.md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Commitar novamente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Ver histórico com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log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Commitar é registrar uma alteração no repositório no Git local. É o momento em que se salva uma “foto” do estado atual dos seus arquivos com uma mensagem descritiva, usando o comando:</a:t>
            </a:r>
            <a:endParaRPr sz="2000">
              <a:solidFill>
                <a:schemeClr val="dk1"/>
              </a:solidFill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900">
              <a:solidFill>
                <a:schemeClr val="dk1"/>
              </a:solidFill>
            </a:endParaRPr>
          </a:p>
        </p:txBody>
      </p:sp>
      <p:pic>
        <p:nvPicPr>
          <p:cNvPr id="206" name="Google Shape;206;g3726581cc33_0_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2443" y="7560325"/>
            <a:ext cx="8717582" cy="72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g3726581cc33_0_1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3726581cc33_0_110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3" name="Google Shape;213;g3726581cc33_0_110"/>
          <p:cNvSpPr txBox="1"/>
          <p:nvPr/>
        </p:nvSpPr>
        <p:spPr>
          <a:xfrm>
            <a:off x="1151325" y="3028800"/>
            <a:ext cx="919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Agora é sua vez!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4" name="Google Shape;214;g3726581cc33_0_11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726581cc33_0_110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726581cc33_0_110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g3726581cc33_0_110"/>
          <p:cNvSpPr txBox="1"/>
          <p:nvPr/>
        </p:nvSpPr>
        <p:spPr>
          <a:xfrm>
            <a:off x="1471000" y="4188350"/>
            <a:ext cx="12928800" cy="30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Compartilhem suas URLs de seus repositórios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Tem dúvidas com push ou commit ?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g3726581cc33_0_1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3726581cc33_0_121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4" name="Google Shape;224;g3726581cc33_0_121"/>
          <p:cNvSpPr txBox="1"/>
          <p:nvPr/>
        </p:nvSpPr>
        <p:spPr>
          <a:xfrm>
            <a:off x="1151325" y="3028800"/>
            <a:ext cx="9194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5" name="Google Shape;225;g3726581cc33_0_12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3726581cc33_0_121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726581cc33_0_121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g3726581cc33_0_121"/>
          <p:cNvSpPr txBox="1"/>
          <p:nvPr/>
        </p:nvSpPr>
        <p:spPr>
          <a:xfrm>
            <a:off x="1471000" y="4188350"/>
            <a:ext cx="12928800" cy="27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Git é uma ferramenta essencial para controle de versão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GitHub permite colaboração e publicação de projetos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Próxima aula: um pouco mais de Git e GitHub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g371f89f91c1_0_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371f89f91c1_0_185"/>
          <p:cNvSpPr txBox="1"/>
          <p:nvPr/>
        </p:nvSpPr>
        <p:spPr>
          <a:xfrm>
            <a:off x="2870800" y="4343100"/>
            <a:ext cx="11767200" cy="16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Alguma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dúvida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Clara.gomes@ufpe.br</a:t>
            </a:r>
            <a:endParaRPr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5" name="Google Shape;235;g371f89f91c1_0_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71f89f91c1_0_185"/>
          <p:cNvSpPr txBox="1"/>
          <p:nvPr/>
        </p:nvSpPr>
        <p:spPr>
          <a:xfrm>
            <a:off x="2086950" y="1276525"/>
            <a:ext cx="7721700" cy="4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0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371f89f91c1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1f89f91c1_0_95"/>
          <p:cNvSpPr txBox="1"/>
          <p:nvPr/>
        </p:nvSpPr>
        <p:spPr>
          <a:xfrm>
            <a:off x="2086950" y="1276525"/>
            <a:ext cx="8229900" cy="170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</a:t>
            </a: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371f89f91c1_0_95"/>
          <p:cNvSpPr txBox="1"/>
          <p:nvPr/>
        </p:nvSpPr>
        <p:spPr>
          <a:xfrm>
            <a:off x="1151325" y="3028800"/>
            <a:ext cx="382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71f89f91c1_0_95"/>
          <p:cNvSpPr txBox="1"/>
          <p:nvPr/>
        </p:nvSpPr>
        <p:spPr>
          <a:xfrm>
            <a:off x="1151325" y="3809875"/>
            <a:ext cx="9644100" cy="26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Entend</a:t>
            </a:r>
            <a:r>
              <a:rPr lang="en-US" sz="2000">
                <a:solidFill>
                  <a:schemeClr val="dk1"/>
                </a:solidFill>
              </a:rPr>
              <a:t>er o conceito de controle de versão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Compreender a importância do Git no desenvolvimento colaborativo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Aprender comandos iniciais do Git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</a:t>
            </a:r>
            <a:r>
              <a:rPr lang="en-US" sz="2000">
                <a:solidFill>
                  <a:schemeClr val="dk1"/>
                </a:solidFill>
              </a:rPr>
              <a:t>e sincronizar repositórios locais e remotos (Github)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1f89f91c1_0_95"/>
          <p:cNvSpPr txBox="1"/>
          <p:nvPr/>
        </p:nvSpPr>
        <p:spPr>
          <a:xfrm>
            <a:off x="16838900" y="8854475"/>
            <a:ext cx="69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/>
          <p:cNvSpPr txBox="1"/>
          <p:nvPr/>
        </p:nvSpPr>
        <p:spPr>
          <a:xfrm>
            <a:off x="1151325" y="3028800"/>
            <a:ext cx="601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O que é controle de versão</a:t>
            </a: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/>
          <p:cNvSpPr txBox="1"/>
          <p:nvPr/>
        </p:nvSpPr>
        <p:spPr>
          <a:xfrm>
            <a:off x="1151325" y="3809875"/>
            <a:ext cx="9644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Sistema que registra mudanças em arquivos ao longo do tempo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Permite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7206a07c0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37206a07c03_0_2"/>
          <p:cNvSpPr txBox="1"/>
          <p:nvPr/>
        </p:nvSpPr>
        <p:spPr>
          <a:xfrm>
            <a:off x="2075300" y="5621575"/>
            <a:ext cx="7593600" cy="21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Recuperar versões anteriores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Trabalhar em equipe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Documentar evolução do projeto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726581cc33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726581cc33_0_2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726581cc33_0_2"/>
          <p:cNvSpPr txBox="1"/>
          <p:nvPr/>
        </p:nvSpPr>
        <p:spPr>
          <a:xfrm>
            <a:off x="1151325" y="3028800"/>
            <a:ext cx="601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O que é Git</a:t>
            </a: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3726581cc33_0_2"/>
          <p:cNvSpPr txBox="1"/>
          <p:nvPr/>
        </p:nvSpPr>
        <p:spPr>
          <a:xfrm>
            <a:off x="1151325" y="3809875"/>
            <a:ext cx="9644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Sistema de controle de versão distribuído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Criado por Linus Torvalds (2005)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Utilizado por milhões de desenvolvedores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Armazena versões localmente e remotamente (ex: GitHub)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726581cc3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3726581cc33_0_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3726581cc33_0_11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0" name="Google Shape;120;g3726581cc33_0_11"/>
          <p:cNvSpPr txBox="1"/>
          <p:nvPr/>
        </p:nvSpPr>
        <p:spPr>
          <a:xfrm>
            <a:off x="1151325" y="3028800"/>
            <a:ext cx="6012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Git vs GitHub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726581cc33_0_11"/>
          <p:cNvSpPr txBox="1"/>
          <p:nvPr/>
        </p:nvSpPr>
        <p:spPr>
          <a:xfrm>
            <a:off x="1151325" y="3809875"/>
            <a:ext cx="96441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Git </a:t>
            </a:r>
            <a:r>
              <a:rPr lang="en-US" sz="2000">
                <a:solidFill>
                  <a:schemeClr val="dk1"/>
                </a:solidFill>
              </a:rPr>
              <a:t>= ferramenta de versionamento (local)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 b="1">
                <a:solidFill>
                  <a:schemeClr val="dk1"/>
                </a:solidFill>
              </a:rPr>
              <a:t>GitHub =</a:t>
            </a:r>
            <a:r>
              <a:rPr lang="en-US" sz="2000">
                <a:solidFill>
                  <a:schemeClr val="dk1"/>
                </a:solidFill>
              </a:rPr>
              <a:t> plataforma online para hospedar e colaborar em projetos Git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726581cc33_0_1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3726581cc33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726581cc33_0_19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9" name="Google Shape;129;g3726581cc33_0_19"/>
          <p:cNvSpPr txBox="1"/>
          <p:nvPr/>
        </p:nvSpPr>
        <p:spPr>
          <a:xfrm>
            <a:off x="1151325" y="3028800"/>
            <a:ext cx="70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Estrutura de um projeto com Git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g3726581cc33_0_19"/>
          <p:cNvSpPr txBox="1"/>
          <p:nvPr/>
        </p:nvSpPr>
        <p:spPr>
          <a:xfrm>
            <a:off x="1151325" y="3809875"/>
            <a:ext cx="9644100" cy="44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Working Directory (arquivos do projeto)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Staging Area (área de preparação)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Repositório local (commits)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Repostitório remoto (GitHub)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3726581cc33_0_19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g3726581cc33_0_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726581cc33_0_27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3726581cc33_0_27"/>
          <p:cNvSpPr txBox="1"/>
          <p:nvPr/>
        </p:nvSpPr>
        <p:spPr>
          <a:xfrm>
            <a:off x="1151325" y="3028800"/>
            <a:ext cx="700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Comandos iniciais do Git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g3726581cc33_0_27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g3726581cc33_0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9500" y="4188350"/>
            <a:ext cx="9457199" cy="23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726581cc33_0_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726581cc33_0_36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g3726581cc33_0_36"/>
          <p:cNvSpPr txBox="1"/>
          <p:nvPr/>
        </p:nvSpPr>
        <p:spPr>
          <a:xfrm>
            <a:off x="1151325" y="3028800"/>
            <a:ext cx="700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Criando repositório remoto no GitHub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3726581cc33_0_3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726581cc33_0_36"/>
          <p:cNvSpPr txBox="1"/>
          <p:nvPr/>
        </p:nvSpPr>
        <p:spPr>
          <a:xfrm>
            <a:off x="1121125" y="4389125"/>
            <a:ext cx="9621000" cy="3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Acesse github.com e crie uma conta (se necessário)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Clique em "New Repository"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Escolha nome e descrição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rabicPeriod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Copie a URL do repositório (ex: </a:t>
            </a:r>
            <a:r>
              <a:rPr lang="en-US" sz="32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https://github.com/usuario/repositorio.git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3726581cc33_0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726581cc33_0_46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08 - Git e Versionamento de Código</a:t>
            </a: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 i="0" u="none" strike="noStrike" cap="none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g3726581cc33_0_46"/>
          <p:cNvSpPr txBox="1"/>
          <p:nvPr/>
        </p:nvSpPr>
        <p:spPr>
          <a:xfrm>
            <a:off x="1151325" y="3028800"/>
            <a:ext cx="8438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Conectando repositório local ao GitHub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7" name="Google Shape;157;g3726581cc33_0_4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g3726581cc33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1325" y="4188350"/>
            <a:ext cx="12267836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g3726581cc33_0_46"/>
          <p:cNvSpPr txBox="1"/>
          <p:nvPr/>
        </p:nvSpPr>
        <p:spPr>
          <a:xfrm>
            <a:off x="1200650" y="6496225"/>
            <a:ext cx="12324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726581cc33_0_46"/>
          <p:cNvSpPr txBox="1"/>
          <p:nvPr/>
        </p:nvSpPr>
        <p:spPr>
          <a:xfrm>
            <a:off x="7362900" y="-3363400"/>
            <a:ext cx="183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726581cc33_0_46"/>
          <p:cNvSpPr txBox="1"/>
          <p:nvPr/>
        </p:nvSpPr>
        <p:spPr>
          <a:xfrm>
            <a:off x="1876500" y="6416700"/>
            <a:ext cx="1649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Envia o projeto para o GitHub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538</Words>
  <Application>Microsoft Office PowerPoint</Application>
  <PresentationFormat>Personalizar</PresentationFormat>
  <Paragraphs>122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Calibri</vt:lpstr>
      <vt:lpstr>Roboto Mono</vt:lpstr>
      <vt:lpstr>Montserrat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Isaias Dias</dc:creator>
  <cp:lastModifiedBy>Ana Gomes</cp:lastModifiedBy>
  <cp:revision>1</cp:revision>
  <dcterms:created xsi:type="dcterms:W3CDTF">2006-08-16T00:00:00Z</dcterms:created>
  <dcterms:modified xsi:type="dcterms:W3CDTF">2025-08-21T18:45:29Z</dcterms:modified>
</cp:coreProperties>
</file>