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6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8288000" cy="10287000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  <p:embeddedFont>
      <p:font typeface="Roboto Mono" panose="00000009000000000000" pitchFamily="49" charset="0"/>
      <p:regular r:id="rId21"/>
      <p:bold r:id="rId22"/>
      <p:italic r:id="rId23"/>
      <p:boldItalic r:id="rId2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28" roundtripDataSignature="AMtx7mgrEMFQPJgnvWR5aBWGcNkLFHZSo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C65A968-FCF0-4584-9673-5B39F54BBFA4}" v="1" dt="2025-08-21T21:22:37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7" d="100"/>
          <a:sy n="47" d="100"/>
        </p:scale>
        <p:origin x="1138" y="269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font" Target="fonts/font5.fntdata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na Gomes" userId="dd7ca03793f035c1" providerId="LiveId" clId="{FC65A968-FCF0-4584-9673-5B39F54BBFA4}"/>
    <pc:docChg chg="undo custSel modSld">
      <pc:chgData name="Ana Gomes" userId="dd7ca03793f035c1" providerId="LiveId" clId="{FC65A968-FCF0-4584-9673-5B39F54BBFA4}" dt="2025-08-21T21:22:37.623" v="68"/>
      <pc:docMkLst>
        <pc:docMk/>
      </pc:docMkLst>
      <pc:sldChg chg="modSp mod">
        <pc:chgData name="Ana Gomes" userId="dd7ca03793f035c1" providerId="LiveId" clId="{FC65A968-FCF0-4584-9673-5B39F54BBFA4}" dt="2025-08-21T21:22:20.380" v="22" actId="20577"/>
        <pc:sldMkLst>
          <pc:docMk/>
          <pc:sldMk cId="0" sldId="256"/>
        </pc:sldMkLst>
        <pc:spChg chg="mod">
          <ac:chgData name="Ana Gomes" userId="dd7ca03793f035c1" providerId="LiveId" clId="{FC65A968-FCF0-4584-9673-5B39F54BBFA4}" dt="2025-08-21T21:22:20.380" v="22" actId="20577"/>
          <ac:spMkLst>
            <pc:docMk/>
            <pc:sldMk cId="0" sldId="256"/>
            <ac:spMk id="85" creationId="{00000000-0000-0000-0000-000000000000}"/>
          </ac:spMkLst>
        </pc:spChg>
      </pc:sldChg>
      <pc:sldChg chg="modSp mod">
        <pc:chgData name="Ana Gomes" userId="dd7ca03793f035c1" providerId="LiveId" clId="{FC65A968-FCF0-4584-9673-5B39F54BBFA4}" dt="2025-08-21T21:22:37.623" v="68"/>
        <pc:sldMkLst>
          <pc:docMk/>
          <pc:sldMk cId="0" sldId="268"/>
        </pc:sldMkLst>
        <pc:spChg chg="mod">
          <ac:chgData name="Ana Gomes" userId="dd7ca03793f035c1" providerId="LiveId" clId="{FC65A968-FCF0-4584-9673-5B39F54BBFA4}" dt="2025-08-21T21:22:37.623" v="68"/>
          <ac:spMkLst>
            <pc:docMk/>
            <pc:sldMk cId="0" sldId="268"/>
            <ac:spMk id="19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363a5572847_0_4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64" name="Google Shape;164;g363a5572847_0_4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63a5572847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73" name="Google Shape;173;g363a5572847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363a5572847_0_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81" name="Google Shape;181;g363a5572847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71f89f91c1_0_1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0" name="Google Shape;190;g371f89f91c1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98" name="Google Shape;198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71f89f91c1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g371f89f91c1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7206a07c03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7" name="Google Shape;97;g37206a07c03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63a4cf3f62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7" name="Google Shape;107;g363a4cf3f62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3a4cf3f62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7" name="Google Shape;117;g363a4cf3f62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3a557284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7" name="Google Shape;127;g363a557284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3a5572847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7" name="Google Shape;137;g363a5572847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63a5572847_0_3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6" name="Google Shape;146;g363a5572847_0_3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3a5572847_0_4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55" name="Google Shape;155;g363a5572847_0_4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3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23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4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4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5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5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0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20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20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1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21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1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100000"/>
              </a:lnSpc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100000"/>
              </a:lnSpc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100000"/>
              </a:lnSpc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2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2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lnSpc>
                <a:spcPct val="10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lnSpc>
                <a:spcPct val="10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>
            <a:off x="239250" y="254175"/>
            <a:ext cx="17837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Arial"/>
              <a:buNone/>
            </a:pPr>
            <a:r>
              <a:rPr lang="en-US" sz="4000" b="1" i="0" u="none" strike="noStrike" cap="non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Back-end em python</a:t>
            </a:r>
            <a:endParaRPr sz="40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"/>
          <p:cNvSpPr txBox="1"/>
          <p:nvPr/>
        </p:nvSpPr>
        <p:spPr>
          <a:xfrm>
            <a:off x="749075" y="7942375"/>
            <a:ext cx="5334900" cy="6924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r>
              <a:rPr lang="en-US" sz="3300" b="1" i="0" u="none" strike="noStrike" cap="none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Profª. Ma.  Ana Clara</a:t>
            </a:r>
            <a:endParaRPr sz="33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6" name="Google Shape;166;g363a5572847_0_4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g363a5572847_0_49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8" name="Google Shape;168;g363a5572847_0_49"/>
          <p:cNvSpPr txBox="1"/>
          <p:nvPr/>
        </p:nvSpPr>
        <p:spPr>
          <a:xfrm>
            <a:off x="1151325" y="3028800"/>
            <a:ext cx="1014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Atividade Guiada - Colaboração com GitHub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9" name="Google Shape;169;g363a5572847_0_49"/>
          <p:cNvSpPr txBox="1"/>
          <p:nvPr/>
        </p:nvSpPr>
        <p:spPr>
          <a:xfrm>
            <a:off x="1677725" y="3912050"/>
            <a:ext cx="11410200" cy="355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</a:rPr>
              <a:t>Em duplas: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Criação de repositório remoto compartilhado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Branch para funcionalidade nova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Pull request simulando revisão de código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70" name="Google Shape;170;g363a5572847_0_49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5" name="Google Shape;175;g363a5572847_0_6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g363a5572847_0_66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77" name="Google Shape;177;g363a5572847_0_66"/>
          <p:cNvSpPr txBox="1"/>
          <p:nvPr/>
        </p:nvSpPr>
        <p:spPr>
          <a:xfrm>
            <a:off x="2086950" y="3912050"/>
            <a:ext cx="8615400" cy="32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Branches permitem desenvolvimento paralelo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Merge junta mudanças de forma organizada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Conflitos são naturais e resolvíveis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Próxima aula: Introdução à Engenharia de Software</a:t>
            </a:r>
            <a:endParaRPr sz="2800">
              <a:solidFill>
                <a:schemeClr val="dk1"/>
              </a:solidFill>
            </a:endParaRPr>
          </a:p>
          <a:p>
            <a:pPr marL="9144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78" name="Google Shape;178;g363a5572847_0_66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3" name="Google Shape;183;g363a5572847_0_5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g363a5572847_0_58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5" name="Google Shape;185;g363a5572847_0_58"/>
          <p:cNvSpPr txBox="1"/>
          <p:nvPr/>
        </p:nvSpPr>
        <p:spPr>
          <a:xfrm>
            <a:off x="1151325" y="3028800"/>
            <a:ext cx="1014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Agora é sua vez!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86" name="Google Shape;186;g363a5572847_0_58"/>
          <p:cNvSpPr txBox="1"/>
          <p:nvPr/>
        </p:nvSpPr>
        <p:spPr>
          <a:xfrm>
            <a:off x="1677725" y="3912050"/>
            <a:ext cx="11410200" cy="241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Como foi usar branches e resolver conflitos?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Citem boas práticas de colaboração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87" name="Google Shape;187;g363a5572847_0_58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371f89f91c1_0_18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18288000" cy="10286999"/>
          </a:xfrm>
          <a:prstGeom prst="rect">
            <a:avLst/>
          </a:prstGeom>
          <a:noFill/>
          <a:ln>
            <a:noFill/>
          </a:ln>
        </p:spPr>
      </p:pic>
      <p:sp>
        <p:nvSpPr>
          <p:cNvPr id="193" name="Google Shape;193;g371f89f91c1_0_185"/>
          <p:cNvSpPr txBox="1"/>
          <p:nvPr/>
        </p:nvSpPr>
        <p:spPr>
          <a:xfrm>
            <a:off x="2870800" y="4343100"/>
            <a:ext cx="11767200" cy="2031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Alguma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r>
              <a:rPr lang="en-US" sz="3000" b="1" i="0" u="none" strike="noStrike" cap="none" dirty="0" err="1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dúvida</a:t>
            </a:r>
            <a:r>
              <a:rPr lang="en-US" sz="3000" b="1" i="0" u="none" strike="noStrike" cap="none" dirty="0">
                <a:solidFill>
                  <a:srgbClr val="FF0000"/>
                </a:solidFill>
                <a:latin typeface="Montserrat"/>
                <a:ea typeface="Montserrat"/>
                <a:cs typeface="Montserrat"/>
                <a:sym typeface="Montserrat"/>
              </a:rPr>
              <a:t> ?</a:t>
            </a:r>
            <a:endParaRPr lang="pt-BR" sz="3000" b="1" i="0" u="none" strike="noStrike" cap="none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endParaRPr lang="pt-BR" sz="3000" b="1" i="0" u="none" strike="noStrike" cap="none" dirty="0">
              <a:solidFill>
                <a:srgbClr val="FF0000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ctr">
              <a:lnSpc>
                <a:spcPct val="120000"/>
              </a:lnSpc>
              <a:buSzPts val="2000"/>
            </a:pPr>
            <a:r>
              <a:rPr lang="en-US" sz="2000" b="1" dirty="0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rPr>
              <a:t>clara.gomes@ufpe.br</a:t>
            </a:r>
          </a:p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lang="pt-BR" sz="2000" b="1" i="0" u="none" strike="noStrike" cap="none" dirty="0">
              <a:solidFill>
                <a:schemeClr val="dk1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194" name="Google Shape;194;g371f89f91c1_0_18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5" name="Google Shape;195;g371f89f91c1_0_185"/>
          <p:cNvSpPr txBox="1"/>
          <p:nvPr/>
        </p:nvSpPr>
        <p:spPr>
          <a:xfrm>
            <a:off x="2086950" y="1276525"/>
            <a:ext cx="77217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g371f89f91c1_0_9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g371f89f91c1_0_95"/>
          <p:cNvSpPr txBox="1"/>
          <p:nvPr/>
        </p:nvSpPr>
        <p:spPr>
          <a:xfrm>
            <a:off x="2086950" y="1276525"/>
            <a:ext cx="7263900" cy="155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3300"/>
              <a:buFont typeface="Arial"/>
              <a:buNone/>
            </a:pP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2" name="Google Shape;92;g371f89f91c1_0_95"/>
          <p:cNvSpPr txBox="1"/>
          <p:nvPr/>
        </p:nvSpPr>
        <p:spPr>
          <a:xfrm>
            <a:off x="1151325" y="3028800"/>
            <a:ext cx="3827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 i="0" u="none" strike="noStrike" cap="none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Objetivos da Aula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3" name="Google Shape;93;g371f89f91c1_0_95"/>
          <p:cNvSpPr txBox="1"/>
          <p:nvPr/>
        </p:nvSpPr>
        <p:spPr>
          <a:xfrm>
            <a:off x="1151325" y="3809875"/>
            <a:ext cx="9644100" cy="4360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3937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Compreender o conceito de branches (ramificações)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Praticar o uso de </a:t>
            </a:r>
            <a:r>
              <a:rPr lang="en-US" sz="26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git merge</a:t>
            </a:r>
            <a:r>
              <a:rPr lang="en-US" sz="2600">
                <a:solidFill>
                  <a:schemeClr val="dk1"/>
                </a:solidFill>
              </a:rPr>
              <a:t> e entender conflitos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Usar GitHub para colaboração em equipe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Explorar ferramentas visuais como GitHub Desktop e extensões no VS Code</a:t>
            </a:r>
            <a:endParaRPr sz="2600">
              <a:solidFill>
                <a:schemeClr val="dk1"/>
              </a:solidFill>
            </a:endParaRPr>
          </a:p>
          <a:p>
            <a:pPr marL="457200" lvl="0" indent="-3937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Char char="●"/>
            </a:pPr>
            <a:r>
              <a:rPr lang="en-US" sz="2600">
                <a:solidFill>
                  <a:schemeClr val="dk1"/>
                </a:solidFill>
              </a:rPr>
              <a:t>Simular um fluxo de trabalho em equipe</a:t>
            </a:r>
            <a:endParaRPr sz="26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2600">
              <a:solidFill>
                <a:schemeClr val="dk1"/>
              </a:solidFill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6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g371f89f91c1_0_95"/>
          <p:cNvSpPr txBox="1"/>
          <p:nvPr/>
        </p:nvSpPr>
        <p:spPr>
          <a:xfrm>
            <a:off x="16838900" y="8854475"/>
            <a:ext cx="6999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01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g37206a07c03_0_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g37206a07c03_0_2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1" name="Google Shape;101;g37206a07c03_0_2"/>
          <p:cNvSpPr txBox="1"/>
          <p:nvPr/>
        </p:nvSpPr>
        <p:spPr>
          <a:xfrm>
            <a:off x="1151325" y="3028800"/>
            <a:ext cx="78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O que são branches (ramificações)?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2" name="Google Shape;102;g37206a07c03_0_2"/>
          <p:cNvSpPr txBox="1"/>
          <p:nvPr/>
        </p:nvSpPr>
        <p:spPr>
          <a:xfrm>
            <a:off x="1151325" y="3809875"/>
            <a:ext cx="9644100" cy="304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●"/>
            </a:pPr>
            <a:r>
              <a:rPr lang="en-US" sz="2000">
                <a:solidFill>
                  <a:schemeClr val="dk1"/>
                </a:solidFill>
              </a:rPr>
              <a:t>Permitem trabalhar em funcionalidades isoladas sem afetar o código principal</a:t>
            </a:r>
            <a:endParaRPr sz="20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lvl="0" indent="-3556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000"/>
              <a:buChar char="●"/>
            </a:pPr>
            <a:r>
              <a:rPr lang="en-US" sz="2000">
                <a:solidFill>
                  <a:schemeClr val="dk1"/>
                </a:solidFill>
              </a:rPr>
              <a:t>Exemplo: desenvolver um recurso novo sem mexer na versão que está funcionando</a:t>
            </a: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g37206a07c03_0_2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4" name="Google Shape;104;g37206a07c03_0_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65525" y="6314650"/>
            <a:ext cx="8229900" cy="104721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9" name="Google Shape;109;g363a4cf3f62_0_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10" name="Google Shape;110;g363a4cf3f62_0_5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1" name="Google Shape;111;g363a4cf3f62_0_5"/>
          <p:cNvSpPr txBox="1"/>
          <p:nvPr/>
        </p:nvSpPr>
        <p:spPr>
          <a:xfrm>
            <a:off x="1151325" y="3028800"/>
            <a:ext cx="78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Principais comandos com branches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12" name="Google Shape;112;g363a4cf3f62_0_5"/>
          <p:cNvSpPr txBox="1"/>
          <p:nvPr/>
        </p:nvSpPr>
        <p:spPr>
          <a:xfrm>
            <a:off x="2086950" y="4786675"/>
            <a:ext cx="14751900" cy="314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8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US" sz="2800">
                <a:solidFill>
                  <a:schemeClr val="dk1"/>
                </a:solidFill>
              </a:rPr>
              <a:t> ou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master</a:t>
            </a:r>
            <a:r>
              <a:rPr lang="en-US" sz="2800">
                <a:solidFill>
                  <a:schemeClr val="dk1"/>
                </a:solidFill>
              </a:rPr>
              <a:t> é a branch principal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Branches ajudam a organizar o fluxo de trabalho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3" name="Google Shape;113;g363a4cf3f62_0_5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4" name="Google Shape;114;g363a4cf3f62_0_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694625" y="4217663"/>
            <a:ext cx="10332975" cy="1374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Google Shape;119;g363a4cf3f62_0_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g363a4cf3f62_0_16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g363a4cf3f62_0_16"/>
          <p:cNvSpPr txBox="1"/>
          <p:nvPr/>
        </p:nvSpPr>
        <p:spPr>
          <a:xfrm>
            <a:off x="1151325" y="3028800"/>
            <a:ext cx="78417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Merge - Juntando branches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2" name="Google Shape;122;g363a4cf3f62_0_16"/>
          <p:cNvSpPr txBox="1"/>
          <p:nvPr/>
        </p:nvSpPr>
        <p:spPr>
          <a:xfrm>
            <a:off x="2086950" y="3429000"/>
            <a:ext cx="14751900" cy="630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Une o código da branch atual com outra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Pode gerar conflitos se houver alterações nas mesmas linhas de código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g363a4cf3f62_0_16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4" name="Google Shape;124;g363a4cf3f62_0_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016700" y="5088850"/>
            <a:ext cx="6370400" cy="1851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g363a5572847_0_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g363a5572847_0_0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1" name="Google Shape;131;g363a5572847_0_0"/>
          <p:cNvSpPr txBox="1"/>
          <p:nvPr/>
        </p:nvSpPr>
        <p:spPr>
          <a:xfrm>
            <a:off x="1151325" y="3028800"/>
            <a:ext cx="78417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Ferramentas visuais (VS Code + GitHub Desktop)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2" name="Google Shape;132;g363a5572847_0_0"/>
          <p:cNvSpPr txBox="1"/>
          <p:nvPr/>
        </p:nvSpPr>
        <p:spPr>
          <a:xfrm>
            <a:off x="1677725" y="3912050"/>
            <a:ext cx="11410200" cy="534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GitHub Desktop: interface gráfica simples para commits, branches e merge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VS Code: possui integração com Git</a:t>
            </a: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3" name="Google Shape;133;g363a5572847_0_0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4" name="Google Shape;134;g363a5572847_0_0"/>
          <p:cNvSpPr txBox="1"/>
          <p:nvPr/>
        </p:nvSpPr>
        <p:spPr>
          <a:xfrm>
            <a:off x="2552375" y="6376950"/>
            <a:ext cx="9194100" cy="186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318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Ver controle de versão na lateral esquerda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-4318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Char char="❏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Resolver conflitos visualmente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4572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9" name="Google Shape;139;g363a5572847_0_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0" name="Google Shape;140;g363a5572847_0_21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1" name="Google Shape;141;g363a5572847_0_21"/>
          <p:cNvSpPr txBox="1"/>
          <p:nvPr/>
        </p:nvSpPr>
        <p:spPr>
          <a:xfrm>
            <a:off x="1151325" y="3028800"/>
            <a:ext cx="1014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Simulando trabalho em equipe (Fluxo GitHub)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42" name="Google Shape;142;g363a5572847_0_21"/>
          <p:cNvSpPr txBox="1"/>
          <p:nvPr/>
        </p:nvSpPr>
        <p:spPr>
          <a:xfrm>
            <a:off x="1677725" y="3912050"/>
            <a:ext cx="11410200" cy="488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Um aluno cria o repositório e compartilha no GitHub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Outro aluno faz um fork e um clone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Cria uma branch com funcionalidade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Faz modificações, commit e push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Abre um pull request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AutoNum type="arabicPeriod"/>
            </a:pPr>
            <a:r>
              <a:rPr lang="en-US" sz="2800">
                <a:solidFill>
                  <a:schemeClr val="dk1"/>
                </a:solidFill>
              </a:rPr>
              <a:t>O dono do repositório revisa e faz o merge</a:t>
            </a:r>
            <a:endParaRPr sz="2800">
              <a:solidFill>
                <a:schemeClr val="dk1"/>
              </a:solidFill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0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3" name="Google Shape;143;g363a5572847_0_21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g363a5572847_0_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g363a5572847_0_31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0" name="Google Shape;150;g363a5572847_0_31"/>
          <p:cNvSpPr txBox="1"/>
          <p:nvPr/>
        </p:nvSpPr>
        <p:spPr>
          <a:xfrm>
            <a:off x="1151325" y="3028800"/>
            <a:ext cx="1014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Atividade 1 - Trabalhando com braches 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g363a5572847_0_31"/>
          <p:cNvSpPr txBox="1"/>
          <p:nvPr/>
        </p:nvSpPr>
        <p:spPr>
          <a:xfrm>
            <a:off x="1677725" y="3912050"/>
            <a:ext cx="11410200" cy="2256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Criar uma branch chamada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melhoria-interface</a:t>
            </a:r>
            <a:endParaRPr sz="28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Adicionar um comentário ou modificação simples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Fazer commit, voltar para </a:t>
            </a:r>
            <a:r>
              <a:rPr lang="en-US" sz="2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main</a:t>
            </a:r>
            <a:r>
              <a:rPr lang="en-US" sz="2800">
                <a:solidFill>
                  <a:schemeClr val="dk1"/>
                </a:solidFill>
              </a:rPr>
              <a:t> e fazer o merge</a:t>
            </a: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52" name="Google Shape;152;g363a5572847_0_31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7" name="Google Shape;157;g363a5572847_0_4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3950" y="868600"/>
            <a:ext cx="9194099" cy="1647150"/>
          </a:xfrm>
          <a:prstGeom prst="rect">
            <a:avLst/>
          </a:prstGeom>
          <a:noFill/>
          <a:ln>
            <a:noFill/>
          </a:ln>
        </p:spPr>
      </p:pic>
      <p:sp>
        <p:nvSpPr>
          <p:cNvPr id="158" name="Google Shape;158;g363a5572847_0_40"/>
          <p:cNvSpPr txBox="1"/>
          <p:nvPr/>
        </p:nvSpPr>
        <p:spPr>
          <a:xfrm>
            <a:off x="2086950" y="1276525"/>
            <a:ext cx="8229900" cy="106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Aula 09 – Branches, Merge e Conflitos 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2750" b="1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com Git + GitHub</a:t>
            </a:r>
            <a:endParaRPr sz="2750" b="1">
              <a:solidFill>
                <a:srgbClr val="7EB61F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9" name="Google Shape;159;g363a5572847_0_40"/>
          <p:cNvSpPr txBox="1"/>
          <p:nvPr/>
        </p:nvSpPr>
        <p:spPr>
          <a:xfrm>
            <a:off x="1151325" y="3028800"/>
            <a:ext cx="10147500" cy="64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lang="en-US" sz="3000" b="1">
                <a:latin typeface="Montserrat"/>
                <a:ea typeface="Montserrat"/>
                <a:cs typeface="Montserrat"/>
                <a:sym typeface="Montserrat"/>
              </a:rPr>
              <a:t>Atividade 2 - Simulação de conflito </a:t>
            </a:r>
            <a:endParaRPr sz="3000" b="1" i="0" u="none" strike="noStrike" cap="non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60" name="Google Shape;160;g363a5572847_0_40"/>
          <p:cNvSpPr txBox="1"/>
          <p:nvPr/>
        </p:nvSpPr>
        <p:spPr>
          <a:xfrm>
            <a:off x="1677725" y="3912050"/>
            <a:ext cx="11410200" cy="290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lvl="0" indent="-4064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Dois alunos modificam a mesma linha em arquivos diferentes, cada um em uma branch</a:t>
            </a:r>
            <a:endParaRPr sz="2800">
              <a:solidFill>
                <a:schemeClr val="dk1"/>
              </a:solidFill>
            </a:endParaRPr>
          </a:p>
          <a:p>
            <a:pPr marL="457200" lvl="0" indent="-4064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●"/>
            </a:pPr>
            <a:r>
              <a:rPr lang="en-US" sz="2800">
                <a:solidFill>
                  <a:schemeClr val="dk1"/>
                </a:solidFill>
              </a:rPr>
              <a:t>Depois tentam fazer merge e resolvem o conflito juntos</a:t>
            </a:r>
            <a:endParaRPr sz="2800">
              <a:solidFill>
                <a:schemeClr val="dk1"/>
              </a:solidFill>
            </a:endParaRPr>
          </a:p>
          <a:p>
            <a:pPr marL="4572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endParaRPr sz="2800">
              <a:solidFill>
                <a:schemeClr val="dk1"/>
              </a:solidFill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800">
              <a:solidFill>
                <a:schemeClr val="dk1"/>
              </a:solidFill>
            </a:endParaRPr>
          </a:p>
        </p:txBody>
      </p:sp>
      <p:sp>
        <p:nvSpPr>
          <p:cNvPr id="161" name="Google Shape;161;g363a5572847_0_40"/>
          <p:cNvSpPr txBox="1"/>
          <p:nvPr/>
        </p:nvSpPr>
        <p:spPr>
          <a:xfrm>
            <a:off x="16838900" y="8854475"/>
            <a:ext cx="954000" cy="72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00"/>
              <a:buFont typeface="Arial"/>
              <a:buNone/>
            </a:pPr>
            <a:r>
              <a:rPr lang="en-US" sz="3500" b="1" i="0" u="none" strike="noStrike" cap="none">
                <a:solidFill>
                  <a:srgbClr val="7EB61F"/>
                </a:solidFill>
                <a:latin typeface="Montserrat"/>
                <a:ea typeface="Montserrat"/>
                <a:cs typeface="Montserrat"/>
                <a:sym typeface="Montserrat"/>
              </a:rPr>
              <a:t>02</a:t>
            </a:r>
            <a:endParaRPr sz="16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499</Words>
  <Application>Microsoft Office PowerPoint</Application>
  <PresentationFormat>Personalizar</PresentationFormat>
  <Paragraphs>106</Paragraphs>
  <Slides>14</Slides>
  <Notes>14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14</vt:i4>
      </vt:variant>
    </vt:vector>
  </HeadingPairs>
  <TitlesOfParts>
    <vt:vector size="19" baseType="lpstr">
      <vt:lpstr>Calibri</vt:lpstr>
      <vt:lpstr>Arial</vt:lpstr>
      <vt:lpstr>Montserrat</vt:lpstr>
      <vt:lpstr>Roboto Mono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Isaias Dias</dc:creator>
  <cp:lastModifiedBy>Ana Gomes</cp:lastModifiedBy>
  <cp:revision>1</cp:revision>
  <dcterms:created xsi:type="dcterms:W3CDTF">2006-08-16T00:00:00Z</dcterms:created>
  <dcterms:modified xsi:type="dcterms:W3CDTF">2025-08-21T21:22:43Z</dcterms:modified>
</cp:coreProperties>
</file>