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NCiL4E1M0IFUJ1eJeXiFb9HGp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138" y="2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Gomes" userId="dd7ca03793f035c1" providerId="LiveId" clId="{C23EADCD-6D25-4E24-B869-DF6CA928B67A}"/>
    <pc:docChg chg="custSel modSld">
      <pc:chgData name="Ana Gomes" userId="dd7ca03793f035c1" providerId="LiveId" clId="{C23EADCD-6D25-4E24-B869-DF6CA928B67A}" dt="2025-08-21T21:20:57.521" v="81" actId="20577"/>
      <pc:docMkLst>
        <pc:docMk/>
      </pc:docMkLst>
      <pc:sldChg chg="modSp mod">
        <pc:chgData name="Ana Gomes" userId="dd7ca03793f035c1" providerId="LiveId" clId="{C23EADCD-6D25-4E24-B869-DF6CA928B67A}" dt="2025-08-21T21:20:28.082" v="27" actId="20577"/>
        <pc:sldMkLst>
          <pc:docMk/>
          <pc:sldMk cId="0" sldId="256"/>
        </pc:sldMkLst>
        <pc:spChg chg="mod">
          <ac:chgData name="Ana Gomes" userId="dd7ca03793f035c1" providerId="LiveId" clId="{C23EADCD-6D25-4E24-B869-DF6CA928B67A}" dt="2025-08-21T21:20:28.082" v="27" actId="20577"/>
          <ac:spMkLst>
            <pc:docMk/>
            <pc:sldMk cId="0" sldId="256"/>
            <ac:spMk id="85" creationId="{00000000-0000-0000-0000-000000000000}"/>
          </ac:spMkLst>
        </pc:spChg>
      </pc:sldChg>
      <pc:sldChg chg="modSp mod">
        <pc:chgData name="Ana Gomes" userId="dd7ca03793f035c1" providerId="LiveId" clId="{C23EADCD-6D25-4E24-B869-DF6CA928B67A}" dt="2025-08-21T21:20:57.521" v="81" actId="20577"/>
        <pc:sldMkLst>
          <pc:docMk/>
          <pc:sldMk cId="0" sldId="271"/>
        </pc:sldMkLst>
        <pc:spChg chg="mod">
          <ac:chgData name="Ana Gomes" userId="dd7ca03793f035c1" providerId="LiveId" clId="{C23EADCD-6D25-4E24-B869-DF6CA928B67A}" dt="2025-08-21T21:20:57.521" v="81" actId="20577"/>
          <ac:spMkLst>
            <pc:docMk/>
            <pc:sldMk cId="0" sldId="271"/>
            <ac:spMk id="2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2861d2db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g372861d2db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2861d2db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g372861d2db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72861d2db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g372861d2db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2861d2d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g372861d2d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2861d2db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372861d2db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2861d2dbf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g372861d2dbf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71f89f91c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g371f89f91c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1f89f91c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1f89f91c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206a07c0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37206a07c0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3a4cf3f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363a4cf3f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2861d2db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372861d2db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2861d2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372861d2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2861d2db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g372861d2db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2861d2db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g372861d2db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2861d2db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g372861d2db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39250" y="254175"/>
            <a:ext cx="1783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Back-end em python</a:t>
            </a:r>
            <a:endParaRPr sz="4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49075" y="7942375"/>
            <a:ext cx="53349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Profª. Ma. Ana Clara</a:t>
            </a:r>
            <a:endParaRPr sz="33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g372861d2dbf_0_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372861d2dbf_0_53"/>
          <p:cNvSpPr txBox="1"/>
          <p:nvPr/>
        </p:nvSpPr>
        <p:spPr>
          <a:xfrm>
            <a:off x="2086950" y="1276525"/>
            <a:ext cx="72240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10 – Engenharia de Software, Requisitos e UML (Casos de Uso)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g372861d2dbf_0_53"/>
          <p:cNvSpPr txBox="1"/>
          <p:nvPr/>
        </p:nvSpPr>
        <p:spPr>
          <a:xfrm>
            <a:off x="1151325" y="3028800"/>
            <a:ext cx="8806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Atividade  2 - Desenho de Diagrama de Casos de Uso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g372861d2dbf_0_53"/>
          <p:cNvSpPr txBox="1"/>
          <p:nvPr/>
        </p:nvSpPr>
        <p:spPr>
          <a:xfrm>
            <a:off x="1677725" y="4309686"/>
            <a:ext cx="8587500" cy="29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Com base no escopo definido, desenhem um </a:t>
            </a:r>
            <a:r>
              <a:rPr lang="en-US" sz="2800" b="1">
                <a:solidFill>
                  <a:schemeClr val="dk1"/>
                </a:solidFill>
              </a:rPr>
              <a:t>diagrama simples</a:t>
            </a:r>
            <a:r>
              <a:rPr lang="en-US" sz="2800">
                <a:solidFill>
                  <a:schemeClr val="dk1"/>
                </a:solidFill>
              </a:rPr>
              <a:t> com os atores e principais casos de uso.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Ferramentas sugeridas: Draw.io, Lucidchart ou papel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166" name="Google Shape;166;g372861d2dbf_0_53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372861d2dbf_0_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372861d2dbf_0_62"/>
          <p:cNvSpPr txBox="1"/>
          <p:nvPr/>
        </p:nvSpPr>
        <p:spPr>
          <a:xfrm>
            <a:off x="2086950" y="1276525"/>
            <a:ext cx="72240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10 – Engenharia de Software, Requisitos e UML (Casos de Uso)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g372861d2dbf_0_62"/>
          <p:cNvSpPr txBox="1"/>
          <p:nvPr/>
        </p:nvSpPr>
        <p:spPr>
          <a:xfrm>
            <a:off x="1151325" y="3028800"/>
            <a:ext cx="880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Apresentação dos Grupos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g372861d2dbf_0_62"/>
          <p:cNvSpPr txBox="1"/>
          <p:nvPr/>
        </p:nvSpPr>
        <p:spPr>
          <a:xfrm>
            <a:off x="1677725" y="4309686"/>
            <a:ext cx="8587500" cy="27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Cada grupo apresenta seu escopo e diagrama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Discussão sobre cobertura dos requisitos e clareza do diagrama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175" name="Google Shape;175;g372861d2dbf_0_62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372861d2dbf_0_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372861d2dbf_0_71"/>
          <p:cNvSpPr txBox="1"/>
          <p:nvPr/>
        </p:nvSpPr>
        <p:spPr>
          <a:xfrm>
            <a:off x="2086950" y="1276525"/>
            <a:ext cx="72240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10 – Engenharia de Software, Requisitos e UML (Casos de Uso)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g372861d2dbf_0_71"/>
          <p:cNvSpPr txBox="1"/>
          <p:nvPr/>
        </p:nvSpPr>
        <p:spPr>
          <a:xfrm>
            <a:off x="1151325" y="3028800"/>
            <a:ext cx="880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Dicas para desenho de UML claro e eficaz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g372861d2dbf_0_71"/>
          <p:cNvSpPr txBox="1"/>
          <p:nvPr/>
        </p:nvSpPr>
        <p:spPr>
          <a:xfrm>
            <a:off x="1677725" y="3912049"/>
            <a:ext cx="8587500" cy="3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Utilize nomes claros nos casos de uso (“Realizar compra”)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Relacione atores com casos por linhas retas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Evite diagramas muito carregados: foque no essencial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84" name="Google Shape;184;g372861d2dbf_0_71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372861d2dbf_0_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372861d2dbf_0_83"/>
          <p:cNvSpPr txBox="1"/>
          <p:nvPr/>
        </p:nvSpPr>
        <p:spPr>
          <a:xfrm>
            <a:off x="2086950" y="1276525"/>
            <a:ext cx="72240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10 – Engenharia de Software, Requisitos e UML (Casos de Uso)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g372861d2dbf_0_83"/>
          <p:cNvSpPr txBox="1"/>
          <p:nvPr/>
        </p:nvSpPr>
        <p:spPr>
          <a:xfrm>
            <a:off x="1151325" y="3028800"/>
            <a:ext cx="880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Ferramentas úteis para modelagem UML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g372861d2dbf_0_83"/>
          <p:cNvSpPr txBox="1"/>
          <p:nvPr/>
        </p:nvSpPr>
        <p:spPr>
          <a:xfrm>
            <a:off x="1677725" y="3912049"/>
            <a:ext cx="8587500" cy="42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Draw.io (gratuito e online)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Lucidchart (versão gratuita para educação)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VS Code + extensão PlantUML ou Mermaid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MagicDraw, StarUML (versões educacionais)</a:t>
            </a:r>
            <a:endParaRPr sz="2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193" name="Google Shape;193;g372861d2dbf_0_83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372861d2dbf_0_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372861d2dbf_0_102"/>
          <p:cNvSpPr txBox="1"/>
          <p:nvPr/>
        </p:nvSpPr>
        <p:spPr>
          <a:xfrm>
            <a:off x="2086950" y="1276525"/>
            <a:ext cx="72240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10 – Engenharia de Software, Requisitos e UML (Casos de Uso)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g372861d2dbf_0_102"/>
          <p:cNvSpPr txBox="1"/>
          <p:nvPr/>
        </p:nvSpPr>
        <p:spPr>
          <a:xfrm>
            <a:off x="1677725" y="3429000"/>
            <a:ext cx="9819900" cy="52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Engenharia de software organiza o desenvolvimento do projeto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Requisitos definem escopo claro e viável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Diagramas UML ajudam a visualizar funcionalidades e interações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Na próxima aula: revisão de funções e Introdução à OO</a:t>
            </a:r>
            <a:endParaRPr sz="2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201" name="Google Shape;201;g372861d2dbf_0_102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372861d2dbf_0_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372861d2dbf_0_93"/>
          <p:cNvSpPr txBox="1"/>
          <p:nvPr/>
        </p:nvSpPr>
        <p:spPr>
          <a:xfrm>
            <a:off x="2086950" y="1276525"/>
            <a:ext cx="72240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10 – Engenharia de Software, Requisitos e UML (Casos de Uso)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g372861d2dbf_0_93"/>
          <p:cNvSpPr txBox="1"/>
          <p:nvPr/>
        </p:nvSpPr>
        <p:spPr>
          <a:xfrm>
            <a:off x="1151325" y="3028800"/>
            <a:ext cx="880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Referências e Materiais online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g372861d2dbf_0_93"/>
          <p:cNvSpPr txBox="1"/>
          <p:nvPr/>
        </p:nvSpPr>
        <p:spPr>
          <a:xfrm>
            <a:off x="1677725" y="3912050"/>
            <a:ext cx="11330700" cy="52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UML Básica: vídeos no YouTube (busque “Casos de Uso UML iniciantes”)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Documentação oficial UML e exemplos: uml.org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Tutoriais gratuitos: Visual Paradigm Free Edition, tutorial.draw.io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Repositórios de exemplo: GitHub projetos open‑source com documentação</a:t>
            </a:r>
            <a:endParaRPr sz="2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210" name="Google Shape;210;g372861d2dbf_0_93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g371f89f91c1_0_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371f89f91c1_0_185"/>
          <p:cNvSpPr txBox="1"/>
          <p:nvPr/>
        </p:nvSpPr>
        <p:spPr>
          <a:xfrm>
            <a:off x="2870800" y="4343100"/>
            <a:ext cx="117672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err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Alguma</a:t>
            </a:r>
            <a:r>
              <a:rPr lang="en-US" sz="3000" b="1" i="0" u="none" strike="noStrike" cap="none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b="1" i="0" u="none" strike="noStrike" cap="none" dirty="0" err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dúvida</a:t>
            </a:r>
            <a:r>
              <a:rPr lang="en-US" sz="3000" b="1" i="0" u="none" strike="noStrike" cap="none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sz="3000" b="1" i="0" u="none" strike="noStrike" cap="none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clara.gomes@ufpe.br</a:t>
            </a:r>
            <a:endParaRPr sz="2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7" name="Google Shape;217;g371f89f91c1_0_1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371f89f91c1_0_185"/>
          <p:cNvSpPr txBox="1"/>
          <p:nvPr/>
        </p:nvSpPr>
        <p:spPr>
          <a:xfrm>
            <a:off x="2086950" y="1276525"/>
            <a:ext cx="77217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09 – Branches, Merge e Conflitos 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com Git + GitHub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371f89f91c1_0_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371f89f91c1_0_95"/>
          <p:cNvSpPr txBox="1"/>
          <p:nvPr/>
        </p:nvSpPr>
        <p:spPr>
          <a:xfrm>
            <a:off x="2086950" y="1276525"/>
            <a:ext cx="7263900" cy="15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10 – Engenharia de Software, Requisitos e UML (Casos de Uso)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g371f89f91c1_0_95"/>
          <p:cNvSpPr txBox="1"/>
          <p:nvPr/>
        </p:nvSpPr>
        <p:spPr>
          <a:xfrm>
            <a:off x="1151325" y="3028800"/>
            <a:ext cx="382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Objetivos da Aula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g371f89f91c1_0_95"/>
          <p:cNvSpPr txBox="1"/>
          <p:nvPr/>
        </p:nvSpPr>
        <p:spPr>
          <a:xfrm>
            <a:off x="1151325" y="3809875"/>
            <a:ext cx="96441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Apresentar o ciclo de vida de um projeto de software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Discutir metodologias ágeis e tradicionais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Compreender o que são requisitos e escopo de sistema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Introduzir Diagramas de Casos de Uso com UML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Aplicar em prática: definir escopo e desenhar diagrama básico</a:t>
            </a:r>
            <a:endParaRPr sz="26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71f89f91c1_0_95"/>
          <p:cNvSpPr txBox="1"/>
          <p:nvPr/>
        </p:nvSpPr>
        <p:spPr>
          <a:xfrm>
            <a:off x="16838900" y="8854475"/>
            <a:ext cx="699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37206a07c03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7206a07c03_0_2"/>
          <p:cNvSpPr txBox="1"/>
          <p:nvPr/>
        </p:nvSpPr>
        <p:spPr>
          <a:xfrm>
            <a:off x="2086950" y="1276525"/>
            <a:ext cx="73434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10 – Engenharia de Software, Requisitos e UML (Casos de Uso)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37206a07c03_0_2"/>
          <p:cNvSpPr txBox="1"/>
          <p:nvPr/>
        </p:nvSpPr>
        <p:spPr>
          <a:xfrm>
            <a:off x="1151325" y="3028800"/>
            <a:ext cx="7841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Por que Engenharia de Software?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g37206a07c03_0_2"/>
          <p:cNvSpPr txBox="1"/>
          <p:nvPr/>
        </p:nvSpPr>
        <p:spPr>
          <a:xfrm>
            <a:off x="1151325" y="3809875"/>
            <a:ext cx="9644100" cy="42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Transformar uma ideia em produto funcional</a:t>
            </a:r>
            <a:br>
              <a:rPr lang="en-US" sz="2700">
                <a:solidFill>
                  <a:schemeClr val="dk1"/>
                </a:solidFill>
              </a:rPr>
            </a:br>
            <a:endParaRPr sz="2700">
              <a:solidFill>
                <a:schemeClr val="dk1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Planejar, estimar prazos, controlar qualidade</a:t>
            </a:r>
            <a:br>
              <a:rPr lang="en-US" sz="2700">
                <a:solidFill>
                  <a:schemeClr val="dk1"/>
                </a:solidFill>
              </a:rPr>
            </a:br>
            <a:endParaRPr sz="2700">
              <a:solidFill>
                <a:schemeClr val="dk1"/>
              </a:solidFill>
            </a:endParaRPr>
          </a:p>
          <a:p>
            <a:pPr marL="457200" lvl="0" indent="-400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Evitar retrabalho, falhas e atrasos</a:t>
            </a:r>
            <a:endParaRPr sz="27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37206a07c03_0_2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363a4cf3f62_0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363a4cf3f62_0_5"/>
          <p:cNvSpPr txBox="1"/>
          <p:nvPr/>
        </p:nvSpPr>
        <p:spPr>
          <a:xfrm>
            <a:off x="2086950" y="1276525"/>
            <a:ext cx="72240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10 – Engenharia de Software, Requisitos e UML (Casos de Uso)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g363a4cf3f62_0_5"/>
          <p:cNvSpPr txBox="1"/>
          <p:nvPr/>
        </p:nvSpPr>
        <p:spPr>
          <a:xfrm>
            <a:off x="1151325" y="3028800"/>
            <a:ext cx="7841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Ciclo de Vida de Software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g363a4cf3f62_0_5"/>
          <p:cNvSpPr txBox="1"/>
          <p:nvPr/>
        </p:nvSpPr>
        <p:spPr>
          <a:xfrm>
            <a:off x="1677725" y="3028800"/>
            <a:ext cx="15161100" cy="46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Modelos clássicos: cascata, incremental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Metodologias ágeis: Scrum, Kanban, XP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Diferenças principais, vantagens e desvantagens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363a4cf3f62_0_5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372861d2dbf_0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372861d2dbf_0_8"/>
          <p:cNvSpPr txBox="1"/>
          <p:nvPr/>
        </p:nvSpPr>
        <p:spPr>
          <a:xfrm>
            <a:off x="2086950" y="1276525"/>
            <a:ext cx="72240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10 – Engenharia de Software, Requisitos e UML (Casos de Uso)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g372861d2dbf_0_8"/>
          <p:cNvSpPr txBox="1"/>
          <p:nvPr/>
        </p:nvSpPr>
        <p:spPr>
          <a:xfrm>
            <a:off x="1151325" y="3028800"/>
            <a:ext cx="7841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Requisitos e Escopo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g372861d2dbf_0_8"/>
          <p:cNvSpPr txBox="1"/>
          <p:nvPr/>
        </p:nvSpPr>
        <p:spPr>
          <a:xfrm>
            <a:off x="1677725" y="4309686"/>
            <a:ext cx="85875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Requisitos são funcionalidades e restrições demandas pelo cliente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Tipos: funcionais vs não‑funcionais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Escopo: definição clara do que será entregue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1" name="Google Shape;121;g372861d2dbf_0_8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372861d2dbf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72861d2dbf_0_17"/>
          <p:cNvSpPr txBox="1"/>
          <p:nvPr/>
        </p:nvSpPr>
        <p:spPr>
          <a:xfrm>
            <a:off x="2086950" y="1276525"/>
            <a:ext cx="72240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10 – Engenharia de Software, Requisitos e UML (Casos de Uso)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g372861d2dbf_0_17"/>
          <p:cNvSpPr txBox="1"/>
          <p:nvPr/>
        </p:nvSpPr>
        <p:spPr>
          <a:xfrm>
            <a:off x="1151325" y="3028800"/>
            <a:ext cx="7841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Casos de Uso (UML)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g372861d2dbf_0_17"/>
          <p:cNvSpPr txBox="1"/>
          <p:nvPr/>
        </p:nvSpPr>
        <p:spPr>
          <a:xfrm>
            <a:off x="1677725" y="4309686"/>
            <a:ext cx="8587500" cy="3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Diagrama que representa </a:t>
            </a:r>
            <a:r>
              <a:rPr lang="en-US" sz="2800" b="1">
                <a:solidFill>
                  <a:schemeClr val="dk1"/>
                </a:solidFill>
              </a:rPr>
              <a:t>atores</a:t>
            </a:r>
            <a:r>
              <a:rPr lang="en-US" sz="2800">
                <a:solidFill>
                  <a:schemeClr val="dk1"/>
                </a:solidFill>
              </a:rPr>
              <a:t> (usuários/sistemas externos) e </a:t>
            </a:r>
            <a:r>
              <a:rPr lang="en-US" sz="2800" b="1">
                <a:solidFill>
                  <a:schemeClr val="dk1"/>
                </a:solidFill>
              </a:rPr>
              <a:t>cenários de interação</a:t>
            </a:r>
            <a:br>
              <a:rPr lang="en-US" sz="2800" b="1">
                <a:solidFill>
                  <a:schemeClr val="dk1"/>
                </a:solidFill>
              </a:rPr>
            </a:br>
            <a:endParaRPr sz="2800" b="1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Representa funcionalidades em alto nível do sistema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</p:txBody>
      </p:sp>
      <p:sp>
        <p:nvSpPr>
          <p:cNvPr id="130" name="Google Shape;130;g372861d2dbf_0_17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372861d2dbf_0_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372861d2dbf_0_26"/>
          <p:cNvSpPr txBox="1"/>
          <p:nvPr/>
        </p:nvSpPr>
        <p:spPr>
          <a:xfrm>
            <a:off x="2086950" y="1276525"/>
            <a:ext cx="72240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10 – Engenharia de Software, Requisitos e UML (Casos de Uso)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g372861d2dbf_0_26"/>
          <p:cNvSpPr txBox="1"/>
          <p:nvPr/>
        </p:nvSpPr>
        <p:spPr>
          <a:xfrm>
            <a:off x="1151325" y="3028800"/>
            <a:ext cx="7841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Elementos de um Diagrama de Casos de Uso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g372861d2dbf_0_26"/>
          <p:cNvSpPr txBox="1"/>
          <p:nvPr/>
        </p:nvSpPr>
        <p:spPr>
          <a:xfrm>
            <a:off x="1677725" y="4309686"/>
            <a:ext cx="8587500" cy="3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Atores (usuário, administrador, sistema externo)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Casos de uso (requisitos principais)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Relações: associação, extensão, inclusão</a:t>
            </a:r>
            <a:endParaRPr sz="2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139" name="Google Shape;139;g372861d2dbf_0_26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372861d2dbf_0_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372861d2dbf_0_35"/>
          <p:cNvSpPr txBox="1"/>
          <p:nvPr/>
        </p:nvSpPr>
        <p:spPr>
          <a:xfrm>
            <a:off x="2086950" y="1276525"/>
            <a:ext cx="72240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10 – Engenharia de Software, Requisitos e UML (Casos de Uso)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g372861d2dbf_0_35"/>
          <p:cNvSpPr txBox="1"/>
          <p:nvPr/>
        </p:nvSpPr>
        <p:spPr>
          <a:xfrm>
            <a:off x="1151325" y="3028800"/>
            <a:ext cx="7841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Exemplo Visual - Loja Virtual Simplificada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g372861d2dbf_0_35"/>
          <p:cNvSpPr txBox="1"/>
          <p:nvPr/>
        </p:nvSpPr>
        <p:spPr>
          <a:xfrm>
            <a:off x="1677725" y="4309686"/>
            <a:ext cx="8587500" cy="38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Desenho gráfico simples com: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Atores: Cliente &amp; Administrador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Casos de uso: Cadastrar Produto, Login, Realizar Pedido, Visualizar Pedido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148" name="Google Shape;148;g372861d2dbf_0_35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372861d2dbf_0_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372861d2dbf_0_44"/>
          <p:cNvSpPr txBox="1"/>
          <p:nvPr/>
        </p:nvSpPr>
        <p:spPr>
          <a:xfrm>
            <a:off x="2086950" y="1276525"/>
            <a:ext cx="72240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10 – Engenharia de Software, Requisitos e UML (Casos de Uso)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g372861d2dbf_0_44"/>
          <p:cNvSpPr txBox="1"/>
          <p:nvPr/>
        </p:nvSpPr>
        <p:spPr>
          <a:xfrm>
            <a:off x="1151325" y="3028800"/>
            <a:ext cx="880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Atividade 1 - Definir Escopo da Loja Virtual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g372861d2dbf_0_44"/>
          <p:cNvSpPr txBox="1"/>
          <p:nvPr/>
        </p:nvSpPr>
        <p:spPr>
          <a:xfrm>
            <a:off x="1677725" y="4309686"/>
            <a:ext cx="8587500" cy="50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Em grupos: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Liste 5 requisitos funcionais e 3 não‑funcionais para o sistema de loja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Exemplo: “Cliente cadastra conta”, “Tempo de resposta &lt;2s”, “Disponível em mobile”</a:t>
            </a:r>
            <a:endParaRPr sz="2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157" name="Google Shape;157;g372861d2dbf_0_44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Microsoft Office PowerPoint</Application>
  <PresentationFormat>Personalizar</PresentationFormat>
  <Paragraphs>99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Calibri</vt:lpstr>
      <vt:lpstr>Arial</vt:lpstr>
      <vt:lpstr>Montserrat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Isaias Dias</dc:creator>
  <cp:lastModifiedBy>Ana Gomes</cp:lastModifiedBy>
  <cp:revision>1</cp:revision>
  <dcterms:created xsi:type="dcterms:W3CDTF">2006-08-16T00:00:00Z</dcterms:created>
  <dcterms:modified xsi:type="dcterms:W3CDTF">2025-08-21T21:21:04Z</dcterms:modified>
</cp:coreProperties>
</file>