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8" r:id="rId1"/>
  </p:sldMasterIdLst>
  <p:notesMasterIdLst>
    <p:notesMasterId r:id="rId4"/>
  </p:notesMasterIdLst>
  <p:handoutMasterIdLst>
    <p:handoutMasterId r:id="rId5"/>
  </p:handoutMasterIdLst>
  <p:sldIdLst>
    <p:sldId id="286" r:id="rId2"/>
    <p:sldId id="287" r:id="rId3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ira Mono" panose="020B0604020202020204" charset="0"/>
      <p:regular r:id="rId10"/>
      <p:bold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9640"/>
    <a:srgbClr val="FFFFFF"/>
    <a:srgbClr val="646464"/>
    <a:srgbClr val="FC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/>
    <p:restoredTop sz="94848" autoAdjust="0"/>
  </p:normalViewPr>
  <p:slideViewPr>
    <p:cSldViewPr snapToGrid="0" snapToObjects="1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34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7A5EF-E30F-2543-94E3-EEEB1E66BA34}" type="datetimeFigureOut">
              <a:rPr lang="es-ES_tradnl" smtClean="0"/>
              <a:t>12/09/2019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9CEB5-1769-4844-87C6-23510EEE879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60610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4388-0E59-5245-92EC-E1F2DBE8A81D}" type="datetimeFigureOut">
              <a:rPr lang="es-ES_tradnl" smtClean="0"/>
              <a:t>12/09/2019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12E05-C4CB-224A-9E32-4DEDF33E2F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793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20645" y="6356350"/>
            <a:ext cx="772886" cy="365125"/>
          </a:xfrm>
        </p:spPr>
        <p:txBody>
          <a:bodyPr/>
          <a:lstStyle>
            <a:lvl1pPr>
              <a:defRPr>
                <a:solidFill>
                  <a:srgbClr val="009640"/>
                </a:solidFill>
              </a:defRPr>
            </a:lvl1pPr>
          </a:lstStyle>
          <a:p>
            <a:fld id="{AA211319-1322-DA4E-92EA-7FDE5D6A437C}" type="datetime3">
              <a:rPr lang="es-ES" smtClean="0"/>
              <a:pPr/>
              <a:t>12.09.19</a:t>
            </a:fld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006" y="6356350"/>
            <a:ext cx="476794" cy="365125"/>
          </a:xfrm>
        </p:spPr>
        <p:txBody>
          <a:bodyPr/>
          <a:lstStyle>
            <a:lvl1pPr>
              <a:defRPr>
                <a:solidFill>
                  <a:srgbClr val="009640"/>
                </a:solidFill>
              </a:defRPr>
            </a:lvl1pPr>
          </a:lstStyle>
          <a:p>
            <a:fld id="{578B9E24-8EC9-7943-9835-797BD1F34A81}" type="slidenum">
              <a:rPr lang="es-ES_tradnl" smtClean="0"/>
              <a:pPr/>
              <a:t>‹#›</a:t>
            </a:fld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49" y="6176963"/>
            <a:ext cx="957943" cy="6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090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1319-1322-DA4E-92EA-7FDE5D6A437C}" type="datetime3">
              <a:rPr lang="es-ES" smtClean="0"/>
              <a:t>12.09.19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B9E24-8EC9-7943-9835-797BD1F34A8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36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Mono" panose="020B0509050000020004" pitchFamily="49" charset="0"/>
          <a:ea typeface="Fira Mono" panose="020B0509050000020004" pitchFamily="49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142D4E79-B4DD-447F-9317-70240F5AF56F}"/>
              </a:ext>
            </a:extLst>
          </p:cNvPr>
          <p:cNvSpPr/>
          <p:nvPr/>
        </p:nvSpPr>
        <p:spPr>
          <a:xfrm>
            <a:off x="1687901" y="2102561"/>
            <a:ext cx="2920482" cy="3331028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/>
              <a:t>Register-Transfer Level HDLs</a:t>
            </a:r>
          </a:p>
          <a:p>
            <a:pPr algn="ctr"/>
            <a:r>
              <a:rPr lang="en-US" dirty="0"/>
              <a:t>(e.g., VHDL, Chisel)</a:t>
            </a:r>
          </a:p>
          <a:p>
            <a:pPr algn="ctr"/>
            <a:endParaRPr lang="he-IL" sz="1600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C43BE00-A43F-440B-AE8E-D2F3B359A9C4}"/>
              </a:ext>
            </a:extLst>
          </p:cNvPr>
          <p:cNvSpPr/>
          <p:nvPr/>
        </p:nvSpPr>
        <p:spPr>
          <a:xfrm>
            <a:off x="7655379" y="2102561"/>
            <a:ext cx="2920482" cy="3331028"/>
          </a:xfrm>
          <a:prstGeom prst="snip2DiagRect">
            <a:avLst>
              <a:gd name="adj1" fmla="val 1661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/>
              <a:t>High-Level Synthesis Languages and Tools</a:t>
            </a:r>
          </a:p>
          <a:p>
            <a:pPr algn="ctr"/>
            <a:r>
              <a:rPr lang="en-US" dirty="0"/>
              <a:t>(e.g., C and </a:t>
            </a:r>
            <a:r>
              <a:rPr lang="en-US" dirty="0" err="1"/>
              <a:t>Vivado</a:t>
            </a:r>
            <a:r>
              <a:rPr lang="en-US" dirty="0"/>
              <a:t> HLS)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10EEA5-077D-4F40-BEAE-A3E0026EDAF0}"/>
              </a:ext>
            </a:extLst>
          </p:cNvPr>
          <p:cNvSpPr/>
          <p:nvPr/>
        </p:nvSpPr>
        <p:spPr>
          <a:xfrm>
            <a:off x="4679087" y="2102561"/>
            <a:ext cx="2920482" cy="3331028"/>
          </a:xfrm>
          <a:prstGeom prst="snip2DiagRect">
            <a:avLst>
              <a:gd name="adj1" fmla="val 16613"/>
              <a:gd name="adj2" fmla="val 16667"/>
            </a:avLst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/>
              <a:t>DFiant: A Dataflow 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7F56-3888-42F7-9A05-5AAF6CAD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537" y="3492821"/>
            <a:ext cx="2555099" cy="1940768"/>
          </a:xfrm>
        </p:spPr>
        <p:txBody>
          <a:bodyPr>
            <a:normAutofit/>
          </a:bodyPr>
          <a:lstStyle/>
          <a:p>
            <a:pPr marL="361950" indent="-361950"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chemeClr val="bg1"/>
                </a:solidFill>
              </a:rPr>
              <a:t>Concurrency</a:t>
            </a:r>
          </a:p>
          <a:p>
            <a:pPr marL="361950" indent="-361950"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chemeClr val="bg1"/>
                </a:solidFill>
              </a:rPr>
              <a:t>Fine-grain control</a:t>
            </a:r>
          </a:p>
          <a:p>
            <a:pPr marL="361950" indent="-361950"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sz="1800">
                <a:solidFill>
                  <a:schemeClr val="bg1"/>
                </a:solidFill>
              </a:rPr>
              <a:t>Bound to clock</a:t>
            </a:r>
          </a:p>
          <a:p>
            <a:pPr marL="361950" indent="-361950"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sz="1800">
                <a:solidFill>
                  <a:schemeClr val="bg1"/>
                </a:solidFill>
              </a:rPr>
              <a:t>Explicit pipelining</a:t>
            </a:r>
            <a:endParaRPr lang="he-IL" sz="18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69EFBE-7D3D-4BF1-BF0B-0049C03A64C3}"/>
              </a:ext>
            </a:extLst>
          </p:cNvPr>
          <p:cNvSpPr txBox="1">
            <a:spLocks/>
          </p:cNvSpPr>
          <p:nvPr/>
        </p:nvSpPr>
        <p:spPr>
          <a:xfrm>
            <a:off x="7838070" y="3492821"/>
            <a:ext cx="2724605" cy="19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Automatic pipelining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>
                <a:solidFill>
                  <a:schemeClr val="bg1"/>
                </a:solidFill>
              </a:rPr>
              <a:t>Not an HDL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>
                <a:solidFill>
                  <a:schemeClr val="bg1"/>
                </a:solidFill>
              </a:rPr>
              <a:t>Problem with </a:t>
            </a:r>
            <a:r>
              <a:rPr lang="en-US" b="1">
                <a:solidFill>
                  <a:schemeClr val="bg1"/>
                </a:solidFill>
              </a:rPr>
              <a:t>state</a:t>
            </a:r>
            <a:endParaRPr lang="he-IL" b="1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2E9806-9810-41B1-AF5C-39E3A8C7BDED}"/>
              </a:ext>
            </a:extLst>
          </p:cNvPr>
          <p:cNvSpPr txBox="1">
            <a:spLocks/>
          </p:cNvSpPr>
          <p:nvPr/>
        </p:nvSpPr>
        <p:spPr>
          <a:xfrm>
            <a:off x="4861778" y="2992076"/>
            <a:ext cx="2555099" cy="66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Separating timing from functionality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4394E8-EB2C-4727-BEC0-1B28B29A9075}"/>
              </a:ext>
            </a:extLst>
          </p:cNvPr>
          <p:cNvSpPr txBox="1">
            <a:spLocks/>
          </p:cNvSpPr>
          <p:nvPr/>
        </p:nvSpPr>
        <p:spPr>
          <a:xfrm>
            <a:off x="4882910" y="3628949"/>
            <a:ext cx="2555099" cy="213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Concurrency</a:t>
            </a:r>
          </a:p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Fine-grain control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D3C732-56F7-4432-9BF2-1516FFFEAD04}"/>
              </a:ext>
            </a:extLst>
          </p:cNvPr>
          <p:cNvSpPr txBox="1">
            <a:spLocks/>
          </p:cNvSpPr>
          <p:nvPr/>
        </p:nvSpPr>
        <p:spPr>
          <a:xfrm>
            <a:off x="4862507" y="4449161"/>
            <a:ext cx="2724605" cy="154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Automatic pipelining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929E4-71FE-472A-A634-1227A46849E6}"/>
              </a:ext>
            </a:extLst>
          </p:cNvPr>
          <p:cNvSpPr/>
          <p:nvPr/>
        </p:nvSpPr>
        <p:spPr>
          <a:xfrm>
            <a:off x="1958613" y="5506387"/>
            <a:ext cx="31502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Architectures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6DABE-D61C-4D54-BE20-24FA52EB5C2F}"/>
              </a:ext>
            </a:extLst>
          </p:cNvPr>
          <p:cNvSpPr/>
          <p:nvPr/>
        </p:nvSpPr>
        <p:spPr>
          <a:xfrm>
            <a:off x="7458412" y="5506386"/>
            <a:ext cx="25020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Accelerators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6A4443C-A71E-4F8C-8537-BD62A8F4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25039 0.022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1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4597 0.134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/>
      <p:bldP spid="12" grpId="0"/>
      <p:bldP spid="12" grpId="1"/>
      <p:bldP spid="13" grpId="0"/>
      <p:bldP spid="13" grpId="1"/>
      <p:bldP spid="7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142D4E79-B4DD-447F-9317-70240F5AF56F}"/>
              </a:ext>
            </a:extLst>
          </p:cNvPr>
          <p:cNvSpPr/>
          <p:nvPr/>
        </p:nvSpPr>
        <p:spPr>
          <a:xfrm>
            <a:off x="1687901" y="2102561"/>
            <a:ext cx="2920482" cy="3331028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/>
              <a:t>Register-Transfer Level HDLs</a:t>
            </a:r>
          </a:p>
          <a:p>
            <a:pPr algn="ctr"/>
            <a:r>
              <a:rPr lang="en-US" dirty="0"/>
              <a:t>(e.g., VHDL, Chisel)</a:t>
            </a:r>
          </a:p>
          <a:p>
            <a:pPr algn="ctr"/>
            <a:endParaRPr lang="he-IL" sz="1600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DC43BE00-A43F-440B-AE8E-D2F3B359A9C4}"/>
              </a:ext>
            </a:extLst>
          </p:cNvPr>
          <p:cNvSpPr/>
          <p:nvPr/>
        </p:nvSpPr>
        <p:spPr>
          <a:xfrm>
            <a:off x="7655379" y="2102561"/>
            <a:ext cx="2920482" cy="3331028"/>
          </a:xfrm>
          <a:prstGeom prst="snip2DiagRect">
            <a:avLst>
              <a:gd name="adj1" fmla="val 16613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/>
              <a:t>High-Level Synthesis Languages and Tools</a:t>
            </a:r>
          </a:p>
          <a:p>
            <a:pPr algn="ctr"/>
            <a:r>
              <a:rPr lang="en-US" dirty="0"/>
              <a:t>(e.g., C and </a:t>
            </a:r>
            <a:r>
              <a:rPr lang="en-US" dirty="0" err="1"/>
              <a:t>Vivado</a:t>
            </a:r>
            <a:r>
              <a:rPr lang="en-US" dirty="0"/>
              <a:t> HLS)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E10EEA5-077D-4F40-BEAE-A3E0026EDAF0}"/>
              </a:ext>
            </a:extLst>
          </p:cNvPr>
          <p:cNvSpPr/>
          <p:nvPr/>
        </p:nvSpPr>
        <p:spPr>
          <a:xfrm>
            <a:off x="4679087" y="2102561"/>
            <a:ext cx="2920482" cy="3892886"/>
          </a:xfrm>
          <a:prstGeom prst="snip2DiagRect">
            <a:avLst>
              <a:gd name="adj1" fmla="val 16613"/>
              <a:gd name="adj2" fmla="val 16667"/>
            </a:avLst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en-US" dirty="0"/>
              <a:t>Dataflow HDLs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DFiant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7F56-3888-42F7-9A05-5AAF6CAD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537" y="3492821"/>
            <a:ext cx="2555099" cy="1940768"/>
          </a:xfrm>
        </p:spPr>
        <p:txBody>
          <a:bodyPr>
            <a:normAutofit/>
          </a:bodyPr>
          <a:lstStyle/>
          <a:p>
            <a:pPr marL="361950" indent="-361950"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chemeClr val="bg1"/>
                </a:solidFill>
              </a:rPr>
              <a:t>Concurrency</a:t>
            </a:r>
          </a:p>
          <a:p>
            <a:pPr marL="361950" indent="-361950"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sz="1800">
                <a:solidFill>
                  <a:schemeClr val="bg1"/>
                </a:solidFill>
              </a:rPr>
              <a:t>Fine-grain control</a:t>
            </a:r>
          </a:p>
          <a:p>
            <a:pPr marL="361950" indent="-361950"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sz="1800">
                <a:solidFill>
                  <a:schemeClr val="bg1"/>
                </a:solidFill>
              </a:rPr>
              <a:t>Bound to clock</a:t>
            </a:r>
          </a:p>
          <a:p>
            <a:pPr marL="361950" indent="-361950"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 sz="1800">
                <a:solidFill>
                  <a:schemeClr val="bg1"/>
                </a:solidFill>
              </a:rPr>
              <a:t>Explicit pipelining</a:t>
            </a:r>
            <a:endParaRPr lang="he-IL" sz="180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69EFBE-7D3D-4BF1-BF0B-0049C03A64C3}"/>
              </a:ext>
            </a:extLst>
          </p:cNvPr>
          <p:cNvSpPr txBox="1">
            <a:spLocks/>
          </p:cNvSpPr>
          <p:nvPr/>
        </p:nvSpPr>
        <p:spPr>
          <a:xfrm>
            <a:off x="7838070" y="3492821"/>
            <a:ext cx="2724605" cy="194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>
                <a:solidFill>
                  <a:schemeClr val="bg1"/>
                </a:solidFill>
              </a:rPr>
              <a:t>Automatic pipelining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>
                <a:solidFill>
                  <a:schemeClr val="bg1"/>
                </a:solidFill>
              </a:rPr>
              <a:t>Not an HDL</a:t>
            </a:r>
          </a:p>
          <a:p>
            <a:pPr algn="l" rtl="0">
              <a:buClr>
                <a:srgbClr val="FF0000"/>
              </a:buClr>
              <a:buFont typeface="Wingdings" panose="05000000000000000000" pitchFamily="2" charset="2"/>
              <a:buChar char=""/>
            </a:pPr>
            <a:r>
              <a:rPr lang="en-US">
                <a:solidFill>
                  <a:schemeClr val="bg1"/>
                </a:solidFill>
              </a:rPr>
              <a:t>Problem with </a:t>
            </a:r>
            <a:r>
              <a:rPr lang="en-US" b="1">
                <a:solidFill>
                  <a:schemeClr val="bg1"/>
                </a:solidFill>
              </a:rPr>
              <a:t>state</a:t>
            </a:r>
            <a:endParaRPr lang="he-IL" b="1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2E9806-9810-41B1-AF5C-39E3A8C7BDED}"/>
              </a:ext>
            </a:extLst>
          </p:cNvPr>
          <p:cNvSpPr txBox="1">
            <a:spLocks/>
          </p:cNvSpPr>
          <p:nvPr/>
        </p:nvSpPr>
        <p:spPr>
          <a:xfrm>
            <a:off x="4862273" y="3731524"/>
            <a:ext cx="2555099" cy="66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Separating timing from functionality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4394E8-EB2C-4727-BEC0-1B28B29A9075}"/>
              </a:ext>
            </a:extLst>
          </p:cNvPr>
          <p:cNvSpPr txBox="1">
            <a:spLocks/>
          </p:cNvSpPr>
          <p:nvPr/>
        </p:nvSpPr>
        <p:spPr>
          <a:xfrm>
            <a:off x="4883405" y="4368397"/>
            <a:ext cx="2555099" cy="166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Concurrency</a:t>
            </a:r>
          </a:p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Fine-grain control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D3C732-56F7-4432-9BF2-1516FFFEAD04}"/>
              </a:ext>
            </a:extLst>
          </p:cNvPr>
          <p:cNvSpPr txBox="1">
            <a:spLocks/>
          </p:cNvSpPr>
          <p:nvPr/>
        </p:nvSpPr>
        <p:spPr>
          <a:xfrm>
            <a:off x="4863002" y="5188609"/>
            <a:ext cx="2724605" cy="80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Clr>
                <a:srgbClr val="00B050"/>
              </a:buClr>
              <a:buFont typeface="Wingdings" panose="05000000000000000000" pitchFamily="2" charset="2"/>
              <a:buChar char=""/>
            </a:pPr>
            <a:r>
              <a:rPr lang="en-US" dirty="0">
                <a:solidFill>
                  <a:schemeClr val="bg1"/>
                </a:solidFill>
              </a:rPr>
              <a:t>Automatic pipelining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929E4-71FE-472A-A634-1227A46849E6}"/>
              </a:ext>
            </a:extLst>
          </p:cNvPr>
          <p:cNvSpPr/>
          <p:nvPr/>
        </p:nvSpPr>
        <p:spPr>
          <a:xfrm>
            <a:off x="1958613" y="5506387"/>
            <a:ext cx="31502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Architectures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6DABE-D61C-4D54-BE20-24FA52EB5C2F}"/>
              </a:ext>
            </a:extLst>
          </p:cNvPr>
          <p:cNvSpPr/>
          <p:nvPr/>
        </p:nvSpPr>
        <p:spPr>
          <a:xfrm>
            <a:off x="7458412" y="5506386"/>
            <a:ext cx="250209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Accelerators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6A4443C-A71E-4F8C-8537-BD62A8F4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25039 0.022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111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24597 0.1347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5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/>
      <p:bldP spid="12" grpId="0"/>
      <p:bldP spid="12" grpId="1"/>
      <p:bldP spid="13" grpId="0"/>
      <p:bldP spid="13" grpId="1"/>
      <p:bldP spid="7" grpId="0"/>
      <p:bldP spid="27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4386</TotalTime>
  <Words>116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Wingdings</vt:lpstr>
      <vt:lpstr>Fira Mono</vt:lpstr>
      <vt:lpstr>Calibri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Usuario de Microsoft Office</dc:creator>
  <cp:lastModifiedBy>Oron Port</cp:lastModifiedBy>
  <cp:revision>56</cp:revision>
  <dcterms:created xsi:type="dcterms:W3CDTF">2017-11-27T17:00:55Z</dcterms:created>
  <dcterms:modified xsi:type="dcterms:W3CDTF">2019-09-11T22:37:29Z</dcterms:modified>
</cp:coreProperties>
</file>