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Tek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jFY08jXx7sUzkmhZjJ8jPNqzyk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A281DD-B8A2-46F4-ABBD-FB34B7C3E7A3}">
  <a:tblStyle styleId="{87A281DD-B8A2-46F4-ABBD-FB34B7C3E7A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Teko-bold.fntdata"/><Relationship Id="rId16" Type="http://schemas.openxmlformats.org/officeDocument/2006/relationships/font" Target="fonts/Tek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hyperlink" Target="mailto:vespin@ieshlanz.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é es un ERP" id="89" name="Google Shape;89;p1"/>
          <p:cNvPicPr preferRelativeResize="0"/>
          <p:nvPr/>
        </p:nvPicPr>
        <p:blipFill rotWithShape="1">
          <a:blip r:embed="rId3">
            <a:alphaModFix/>
          </a:blip>
          <a:srcRect b="19854" l="0" r="0" t="24854"/>
          <a:stretch/>
        </p:blipFill>
        <p:spPr>
          <a:xfrm>
            <a:off x="20" y="10"/>
            <a:ext cx="12191980" cy="44659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0" y="4119552"/>
            <a:ext cx="9382538" cy="6858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type="ctrTitle"/>
          </p:nvPr>
        </p:nvSpPr>
        <p:spPr>
          <a:xfrm>
            <a:off x="566928" y="4203278"/>
            <a:ext cx="8557193" cy="53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lang="es-ES" sz="3600">
                <a:solidFill>
                  <a:schemeClr val="lt1"/>
                </a:solidFill>
              </a:rPr>
              <a:t>SISTEMAS DE GESTIÓN EMPRESARIAL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566928" y="4956314"/>
            <a:ext cx="11058144" cy="13064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/>
              <a:t>CICLO FORMATIVO DE  GRADO SUPERIOR EN DESARROLLO DE APLICACIONES MULTIPLATAFORMA (DUAL)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ES" sz="1400"/>
              <a:t>I.E.S. HERMENEGILDO LANZ – 2023/2024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ES" sz="1400"/>
              <a:t>PROFESOR: Antonio Ferrer 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ES" sz="1400" u="sng">
                <a:solidFill>
                  <a:schemeClr val="hlink"/>
                </a:solidFill>
                <a:hlinkClick r:id="rId4"/>
              </a:rPr>
              <a:t>aferrer@ieshlanz.es</a:t>
            </a:r>
            <a:r>
              <a:rPr b="1" lang="es-ES" sz="1400"/>
              <a:t> </a:t>
            </a:r>
            <a:endParaRPr b="1" sz="1400"/>
          </a:p>
        </p:txBody>
      </p:sp>
      <p:sp>
        <p:nvSpPr>
          <p:cNvPr id="93" name="Google Shape;9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38200" y="1496344"/>
            <a:ext cx="6103673" cy="1200329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2º TÉCNICO/A SUPERIOR </a:t>
            </a:r>
            <a:br>
              <a:rPr b="0" i="0" lang="es-ES" sz="40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b="0" i="0" lang="es-ES" sz="32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Desarrollo de Aplicaciones Multiplataforma</a:t>
            </a:r>
            <a:endParaRPr b="0" i="0" sz="4000" u="none" cap="none" strike="noStrike">
              <a:solidFill>
                <a:schemeClr val="dk1"/>
              </a:solidFill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descr="Informático" id="102" name="Google Shape;10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52725" y="3018981"/>
            <a:ext cx="668655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"/>
          <p:cNvSpPr txBox="1"/>
          <p:nvPr>
            <p:ph type="title"/>
          </p:nvPr>
        </p:nvSpPr>
        <p:spPr>
          <a:xfrm>
            <a:off x="838200" y="365125"/>
            <a:ext cx="10515600" cy="998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eko"/>
              <a:buNone/>
            </a:pPr>
            <a:r>
              <a:rPr b="1" lang="es-ES" sz="6600">
                <a:latin typeface="Teko"/>
                <a:ea typeface="Teko"/>
                <a:cs typeface="Teko"/>
                <a:sym typeface="Teko"/>
              </a:rPr>
              <a:t>Sistemas de Gestión Empresarial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099499" y="1496344"/>
            <a:ext cx="4747508" cy="115416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44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Carga lectiva: 84 horas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500" u="none" cap="none" strike="noStrik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4h/semana </a:t>
            </a:r>
            <a:r>
              <a:rPr b="0" i="0" lang="es-ES" sz="2500" u="none" cap="none" strike="noStrike">
                <a:solidFill>
                  <a:srgbClr val="FF0000"/>
                </a:solidFill>
                <a:latin typeface="Teko"/>
                <a:ea typeface="Teko"/>
                <a:cs typeface="Teko"/>
                <a:sym typeface="Teko"/>
              </a:rPr>
              <a:t>Miercoles(16:00-20:15)</a:t>
            </a:r>
            <a:endParaRPr b="0" i="0" sz="2500" u="none" cap="none" strike="noStrike">
              <a:solidFill>
                <a:srgbClr val="FF0000"/>
              </a:solidFill>
              <a:latin typeface="Teko"/>
              <a:ea typeface="Teko"/>
              <a:cs typeface="Teko"/>
              <a:sym typeface="Tek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eko"/>
              <a:buNone/>
            </a:pPr>
            <a:r>
              <a:rPr b="1" lang="es-ES" sz="7200">
                <a:latin typeface="Teko"/>
                <a:ea typeface="Teko"/>
                <a:cs typeface="Teko"/>
                <a:sym typeface="Teko"/>
              </a:rPr>
              <a:t>Orientaciones pedagógicas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862014" y="1723002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ct val="100000"/>
              <a:buNone/>
            </a:pPr>
            <a:r>
              <a:rPr lang="es-ES" sz="2800">
                <a:solidFill>
                  <a:srgbClr val="C55A11"/>
                </a:solidFill>
                <a:latin typeface="Teko"/>
                <a:ea typeface="Teko"/>
                <a:cs typeface="Teko"/>
                <a:sym typeface="Teko"/>
              </a:rPr>
              <a:t>Implantación y adaptación de sistemas de planificación de recursos empresariales y de gestión de relaciones con clientes.</a:t>
            </a:r>
            <a:endParaRPr/>
          </a:p>
        </p:txBody>
      </p:sp>
      <p:sp>
        <p:nvSpPr>
          <p:cNvPr id="111" name="Google Shape;111;p3"/>
          <p:cNvSpPr txBox="1"/>
          <p:nvPr>
            <p:ph idx="2" type="body"/>
          </p:nvPr>
        </p:nvSpPr>
        <p:spPr>
          <a:xfrm>
            <a:off x="862015" y="2642715"/>
            <a:ext cx="5157787" cy="3311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instalación, configuración y explotación de sistemas ERP-CRM.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supervisión en la implantación de sistemas ERP-CRM.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El mantenimiento y consulta de la información de sistemas ERP-CRM.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adaptación de ERP-CRM a las necesidades de la empresa.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El desarrollo de nuevos componentes para ERP-CRM. </a:t>
            </a:r>
            <a:endParaRPr/>
          </a:p>
        </p:txBody>
      </p:sp>
      <p:sp>
        <p:nvSpPr>
          <p:cNvPr id="112" name="Google Shape;112;p3"/>
          <p:cNvSpPr txBox="1"/>
          <p:nvPr>
            <p:ph idx="3" type="body"/>
          </p:nvPr>
        </p:nvSpPr>
        <p:spPr>
          <a:xfrm>
            <a:off x="6172200" y="1445419"/>
            <a:ext cx="5183188" cy="6477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None/>
            </a:pPr>
            <a:r>
              <a:rPr lang="es-ES" sz="2800">
                <a:solidFill>
                  <a:srgbClr val="C55A11"/>
                </a:solidFill>
                <a:latin typeface="Teko"/>
                <a:ea typeface="Teko"/>
                <a:cs typeface="Teko"/>
                <a:sym typeface="Teko"/>
              </a:rPr>
              <a:t>Líneas de actuación</a:t>
            </a:r>
            <a:endParaRPr/>
          </a:p>
        </p:txBody>
      </p:sp>
      <p:sp>
        <p:nvSpPr>
          <p:cNvPr id="113" name="Google Shape;113;p3"/>
          <p:cNvSpPr txBox="1"/>
          <p:nvPr>
            <p:ph idx="4" type="body"/>
          </p:nvPr>
        </p:nvSpPr>
        <p:spPr>
          <a:xfrm>
            <a:off x="6172200" y="2269331"/>
            <a:ext cx="5784574" cy="4087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identificación del hardware necesario.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El análisis de los cambios y novedades que se producen en los sistemas de gestión empresarial.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interpretación de documentación técnica.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instalación y actualización de sistemas ERP-CRM.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selección e instalación de módulos en función de las necesidades planteadas.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adaptación de sistemas ERP-CRM a las necesidades de un supuesto planteado.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verificación de la seguridad de acceso.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 elaboración de documentación técnica.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El desarrollo de nuevos componentes.</a:t>
            </a:r>
            <a:endParaRPr/>
          </a:p>
        </p:txBody>
      </p:sp>
      <p:sp>
        <p:nvSpPr>
          <p:cNvPr id="114" name="Google Shape;11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eko"/>
              <a:buNone/>
            </a:pPr>
            <a:r>
              <a:rPr b="1" lang="es-ES" sz="6000">
                <a:latin typeface="Teko"/>
                <a:ea typeface="Teko"/>
                <a:cs typeface="Teko"/>
                <a:sym typeface="Teko"/>
              </a:rPr>
              <a:t>Resultados de Aprendizaje (RA)</a:t>
            </a:r>
            <a:endParaRPr/>
          </a:p>
        </p:txBody>
      </p:sp>
      <p:sp>
        <p:nvSpPr>
          <p:cNvPr id="121" name="Google Shape;12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i="1" lang="es-E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RA1. Identifica sistemas de planificación de recursos empresariales y de gestión de relaciones con clientes (ERP-CRM) reconociendo sus características y verificando la configuración del sistema informático.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i="1" lang="es-E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RA2. Implanta sistemas ERP-CRM interpretando la documentación técnica e identificando las diferentes opciones y módulos.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i="1" lang="es-E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RA3. Realiza operaciones de gestión y consulta de la información siguiendo las especificaciones de diseño y utilizando las herramientas proporcionadas por los sistemas ERP-CRM.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i="1" lang="es-E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RA4. Adapta sistemas ERP-CRM identificando los requerimientos de un supuesto empresarial y utilizando las herramientas proporcionadas por los mismos.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r>
              <a:rPr i="1" lang="es-ES" sz="2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RA5. Desarrolla componentes para un sistema ERP-CRM analizando y utilizando el lenguaje de programación incorporado..</a:t>
            </a:r>
            <a:endParaRPr/>
          </a:p>
        </p:txBody>
      </p:sp>
      <p:sp>
        <p:nvSpPr>
          <p:cNvPr id="122" name="Google Shape;12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838200" y="7791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eko"/>
              <a:buNone/>
            </a:pPr>
            <a:r>
              <a:rPr lang="es-ES" sz="6600">
                <a:latin typeface="Teko"/>
                <a:ea typeface="Teko"/>
                <a:cs typeface="Teko"/>
                <a:sym typeface="Teko"/>
              </a:rPr>
              <a:t>Planificación Inicial</a:t>
            </a:r>
            <a:br>
              <a:rPr lang="es-ES" sz="6600">
                <a:latin typeface="Teko"/>
                <a:ea typeface="Teko"/>
                <a:cs typeface="Teko"/>
                <a:sym typeface="Teko"/>
              </a:rPr>
            </a:br>
            <a:r>
              <a:rPr lang="es-ES" sz="4000">
                <a:latin typeface="Teko"/>
                <a:ea typeface="Teko"/>
                <a:cs typeface="Teko"/>
                <a:sym typeface="Teko"/>
              </a:rPr>
              <a:t>(*podría cambiar)</a:t>
            </a:r>
            <a:endParaRPr sz="6600">
              <a:latin typeface="Teko"/>
              <a:ea typeface="Teko"/>
              <a:cs typeface="Teko"/>
              <a:sym typeface="Teko"/>
            </a:endParaRPr>
          </a:p>
        </p:txBody>
      </p:sp>
      <p:graphicFrame>
        <p:nvGraphicFramePr>
          <p:cNvPr id="129" name="Google Shape;129;p5"/>
          <p:cNvGraphicFramePr/>
          <p:nvPr/>
        </p:nvGraphicFramePr>
        <p:xfrm>
          <a:off x="963562" y="175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{87A281DD-B8A2-46F4-ABBD-FB34B7C3E7A3}</a:tableStyleId>
              </a:tblPr>
              <a:tblGrid>
                <a:gridCol w="797275"/>
                <a:gridCol w="5013575"/>
                <a:gridCol w="1081550"/>
                <a:gridCol w="1000600"/>
                <a:gridCol w="765475"/>
                <a:gridCol w="1173750"/>
              </a:tblGrid>
              <a:tr h="289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000000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U.D.</a:t>
                      </a:r>
                      <a:endParaRPr sz="4000" u="none" cap="none" strike="noStrik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000000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Nombre</a:t>
                      </a:r>
                      <a:endParaRPr sz="4000" u="none" cap="none" strike="noStrik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000000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Horas</a:t>
                      </a:r>
                      <a:endParaRPr sz="4000" u="none" cap="none" strike="noStrik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000000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RA</a:t>
                      </a:r>
                      <a:endParaRPr sz="4000" u="none" cap="none" strike="noStrik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2000" u="none" cap="none" strike="noStrike">
                          <a:latin typeface="Teko"/>
                          <a:ea typeface="Teko"/>
                          <a:cs typeface="Teko"/>
                          <a:sym typeface="Teko"/>
                        </a:rPr>
                        <a:t>%RA</a:t>
                      </a:r>
                      <a:endParaRPr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800" u="none" cap="none" strike="noStrike">
                          <a:solidFill>
                            <a:srgbClr val="000000"/>
                          </a:solidFill>
                          <a:latin typeface="Teko"/>
                          <a:ea typeface="Teko"/>
                          <a:cs typeface="Teko"/>
                          <a:sym typeface="Teko"/>
                        </a:rPr>
                        <a:t>Trimestre</a:t>
                      </a:r>
                      <a:endParaRPr sz="4000" u="none" cap="none" strike="noStrike">
                        <a:latin typeface="Teko"/>
                        <a:ea typeface="Teko"/>
                        <a:cs typeface="Teko"/>
                        <a:sym typeface="Teko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C0C0"/>
                    </a:solidFill>
                  </a:tcPr>
                </a:tc>
              </a:tr>
              <a:tr h="420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Identificación de Sistemas ERP-CRM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E1EFD8"/>
                    </a:solidFill>
                  </a:tcPr>
                </a:tc>
              </a:tr>
              <a:tr h="391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Instalación y configuración de Sistemas ERP-CRM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 vMerge="1"/>
              </a:tr>
              <a:tr h="409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Operaciones de Gestión y Consulta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EFD8"/>
                    </a:solidFill>
                  </a:tcPr>
                </a:tc>
                <a:tc vMerge="1"/>
              </a:tr>
              <a:tr h="480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/>
                        <a:t>4</a:t>
                      </a:r>
                      <a:endParaRPr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Creación y adaptación de Componentes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522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Implantación de sistemas ERP-CRM</a:t>
                      </a:r>
                      <a:endParaRPr sz="1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s-E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3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s-ES" sz="18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60%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vMerge="1"/>
              </a:tr>
              <a:tr h="929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ES" sz="1600" u="none" cap="none" strike="noStrike"/>
                      </a:br>
                      <a:endParaRPr sz="1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24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2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84</a:t>
                      </a:r>
                      <a:endParaRPr sz="24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ES" sz="1600" u="none" cap="none" strike="noStrike"/>
                      </a:br>
                      <a:endParaRPr sz="1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5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ES" sz="1600" u="none" cap="none" strike="noStrike"/>
                      </a:br>
                      <a:endParaRPr sz="1600" u="none" cap="none" strike="noStrike"/>
                    </a:p>
                  </a:txBody>
                  <a:tcPr marT="34350" marB="34350" marR="51525" marL="515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31" name="Google Shape;131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2152650" y="557189"/>
            <a:ext cx="7886700" cy="1133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eko"/>
              <a:buNone/>
            </a:pPr>
            <a:r>
              <a:rPr b="1" lang="es-ES" sz="7200">
                <a:latin typeface="Teko"/>
                <a:ea typeface="Teko"/>
                <a:cs typeface="Teko"/>
                <a:sym typeface="Teko"/>
              </a:rPr>
              <a:t>Metodología</a:t>
            </a:r>
            <a:endParaRPr/>
          </a:p>
        </p:txBody>
      </p:sp>
      <p:grpSp>
        <p:nvGrpSpPr>
          <p:cNvPr id="137" name="Google Shape;137;p6"/>
          <p:cNvGrpSpPr/>
          <p:nvPr/>
        </p:nvGrpSpPr>
        <p:grpSpPr>
          <a:xfrm>
            <a:off x="2088819" y="2211556"/>
            <a:ext cx="7669830" cy="3666329"/>
            <a:chOff x="152372" y="343107"/>
            <a:chExt cx="7669830" cy="3666329"/>
          </a:xfrm>
        </p:grpSpPr>
        <p:sp>
          <p:nvSpPr>
            <p:cNvPr id="138" name="Google Shape;138;p6"/>
            <p:cNvSpPr/>
            <p:nvPr/>
          </p:nvSpPr>
          <p:spPr>
            <a:xfrm>
              <a:off x="545375" y="343107"/>
              <a:ext cx="643095" cy="64309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152372" y="1247355"/>
              <a:ext cx="1429101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6"/>
            <p:cNvSpPr txBox="1"/>
            <p:nvPr/>
          </p:nvSpPr>
          <p:spPr>
            <a:xfrm>
              <a:off x="152372" y="1247355"/>
              <a:ext cx="1429101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Clases interactivas y participativas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2525967" y="343107"/>
              <a:ext cx="643095" cy="6430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6"/>
            <p:cNvSpPr/>
            <p:nvPr/>
          </p:nvSpPr>
          <p:spPr>
            <a:xfrm>
              <a:off x="1831566" y="1247355"/>
              <a:ext cx="2031896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1831566" y="1247355"/>
              <a:ext cx="2031896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Trabajo autónomo y </a:t>
              </a:r>
              <a:r>
                <a:rPr b="1" i="0" lang="es-ES" sz="20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espíritu crítico</a:t>
              </a:r>
              <a:endParaRPr b="1" i="0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"/>
            <p:cNvSpPr/>
            <p:nvPr/>
          </p:nvSpPr>
          <p:spPr>
            <a:xfrm>
              <a:off x="4806734" y="343107"/>
              <a:ext cx="643095" cy="6430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6"/>
            <p:cNvSpPr/>
            <p:nvPr/>
          </p:nvSpPr>
          <p:spPr>
            <a:xfrm>
              <a:off x="4113556" y="1247355"/>
              <a:ext cx="2029452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6"/>
            <p:cNvSpPr txBox="1"/>
            <p:nvPr/>
          </p:nvSpPr>
          <p:spPr>
            <a:xfrm>
              <a:off x="4113556" y="1247355"/>
              <a:ext cx="2029452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Trabajo práctico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6786104" y="343107"/>
              <a:ext cx="643095" cy="643095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6393101" y="1247355"/>
              <a:ext cx="1429101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6"/>
            <p:cNvSpPr txBox="1"/>
            <p:nvPr/>
          </p:nvSpPr>
          <p:spPr>
            <a:xfrm>
              <a:off x="6393101" y="1247355"/>
              <a:ext cx="1429101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Actividades en clase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/>
            <p:nvPr/>
          </p:nvSpPr>
          <p:spPr>
            <a:xfrm>
              <a:off x="2826142" y="2354909"/>
              <a:ext cx="643095" cy="643095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/>
            <p:nvPr/>
          </p:nvSpPr>
          <p:spPr>
            <a:xfrm>
              <a:off x="2255452" y="3259158"/>
              <a:ext cx="1784476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6"/>
            <p:cNvSpPr txBox="1"/>
            <p:nvPr/>
          </p:nvSpPr>
          <p:spPr>
            <a:xfrm>
              <a:off x="2255452" y="3259158"/>
              <a:ext cx="1784476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Presentaciones en clase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>
              <a:off x="4683024" y="2354909"/>
              <a:ext cx="643095" cy="643095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6"/>
            <p:cNvSpPr/>
            <p:nvPr/>
          </p:nvSpPr>
          <p:spPr>
            <a:xfrm>
              <a:off x="4290021" y="3259158"/>
              <a:ext cx="1429101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6"/>
            <p:cNvSpPr txBox="1"/>
            <p:nvPr/>
          </p:nvSpPr>
          <p:spPr>
            <a:xfrm>
              <a:off x="4290021" y="3259158"/>
              <a:ext cx="1429101" cy="7502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Trabajo en equipo</a:t>
              </a:r>
              <a:endPara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57" name="Google Shape;157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"/>
          <p:cNvSpPr txBox="1"/>
          <p:nvPr>
            <p:ph type="title"/>
          </p:nvPr>
        </p:nvSpPr>
        <p:spPr>
          <a:xfrm>
            <a:off x="2364700" y="417443"/>
            <a:ext cx="7186804" cy="12642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Teko"/>
              <a:buNone/>
            </a:pPr>
            <a:r>
              <a:rPr b="1" lang="es-ES" sz="7200">
                <a:latin typeface="Teko"/>
                <a:ea typeface="Teko"/>
                <a:cs typeface="Teko"/>
                <a:sym typeface="Teko"/>
              </a:rPr>
              <a:t>Materiales</a:t>
            </a:r>
            <a:endParaRPr/>
          </a:p>
        </p:txBody>
      </p:sp>
      <p:sp>
        <p:nvSpPr>
          <p:cNvPr id="163" name="Google Shape;163;p7"/>
          <p:cNvSpPr txBox="1"/>
          <p:nvPr>
            <p:ph idx="1" type="body"/>
          </p:nvPr>
        </p:nvSpPr>
        <p:spPr>
          <a:xfrm>
            <a:off x="1152940" y="1681653"/>
            <a:ext cx="6817390" cy="4488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Los </a:t>
            </a:r>
            <a:r>
              <a:rPr lang="es-ES" sz="2000" u="sng"/>
              <a:t>apuntes de clase</a:t>
            </a:r>
            <a:r>
              <a:rPr lang="es-ES" sz="2000"/>
              <a:t> estarán disponibles en Moodle.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Las </a:t>
            </a:r>
            <a:r>
              <a:rPr lang="es-ES" sz="2000" u="sng"/>
              <a:t>actividades</a:t>
            </a:r>
            <a:r>
              <a:rPr lang="es-ES" sz="2000"/>
              <a:t> se entregarán por Moodle.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También os dejaré enlaces de ampliación y otros recursos.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El aula contará con lo necesario para el trabajo práctico del módulo.</a:t>
            </a:r>
            <a:endParaRPr/>
          </a:p>
        </p:txBody>
      </p:sp>
      <p:sp>
        <p:nvSpPr>
          <p:cNvPr id="164" name="Google Shape;16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3643" y="2378124"/>
            <a:ext cx="2515722" cy="251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title"/>
          </p:nvPr>
        </p:nvSpPr>
        <p:spPr>
          <a:xfrm>
            <a:off x="258043" y="318841"/>
            <a:ext cx="7391651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eko"/>
              <a:buNone/>
            </a:pPr>
            <a:r>
              <a:rPr b="1" lang="es-ES" sz="5400">
                <a:latin typeface="Teko"/>
                <a:ea typeface="Teko"/>
                <a:cs typeface="Teko"/>
                <a:sym typeface="Teko"/>
              </a:rPr>
              <a:t>Calificación Parcial y Final</a:t>
            </a:r>
            <a:endParaRPr/>
          </a:p>
        </p:txBody>
      </p:sp>
      <p:sp>
        <p:nvSpPr>
          <p:cNvPr id="172" name="Google Shape;172;p8"/>
          <p:cNvSpPr txBox="1"/>
          <p:nvPr>
            <p:ph idx="1" type="body"/>
          </p:nvPr>
        </p:nvSpPr>
        <p:spPr>
          <a:xfrm>
            <a:off x="766077" y="2172671"/>
            <a:ext cx="9405076" cy="1868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/>
              <a:t>Se realizarán actividades evaluables durante cada Unidad Didáctica, con la posibilidad de recuperación al final de la propia evaluación si la calificación obtenida no llega a </a:t>
            </a:r>
            <a:r>
              <a:rPr b="1" lang="es-ES" sz="2000"/>
              <a:t>5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/>
              <a:t>1ª Evaluación Parcial: antes de Navidad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/>
              <a:t>2ª Evaluación Parcial: antes de Semana Santa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s-ES" sz="1800"/>
              <a:t>Final: Marzo. Comienzo de la FCT de los alumnos aprobados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173" name="Google Shape;17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74" name="Google Shape;17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36639" y="1046821"/>
            <a:ext cx="1459502" cy="1459502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9085927" y="411925"/>
            <a:ext cx="32048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800" u="none" cap="none" strike="noStrike">
                <a:solidFill>
                  <a:schemeClr val="accent1"/>
                </a:solidFill>
                <a:latin typeface="Teko"/>
                <a:ea typeface="Teko"/>
                <a:cs typeface="Teko"/>
                <a:sym typeface="Teko"/>
              </a:rPr>
              <a:t>LA ASISTENCIA A CLASE ES OBLIGATORIA</a:t>
            </a:r>
            <a:endParaRPr/>
          </a:p>
        </p:txBody>
      </p:sp>
      <p:sp>
        <p:nvSpPr>
          <p:cNvPr id="177" name="Google Shape;177;p8"/>
          <p:cNvSpPr txBox="1"/>
          <p:nvPr/>
        </p:nvSpPr>
        <p:spPr>
          <a:xfrm>
            <a:off x="883742" y="1281426"/>
            <a:ext cx="4566891" cy="36933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(PROVISIONAL, a concretar con departamento)</a:t>
            </a:r>
            <a:endParaRPr/>
          </a:p>
        </p:txBody>
      </p:sp>
      <p:graphicFrame>
        <p:nvGraphicFramePr>
          <p:cNvPr id="178" name="Google Shape;178;p8"/>
          <p:cNvGraphicFramePr/>
          <p:nvPr/>
        </p:nvGraphicFramePr>
        <p:xfrm>
          <a:off x="6962572" y="51648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{87A281DD-B8A2-46F4-ABBD-FB34B7C3E7A3}</a:tableStyleId>
              </a:tblPr>
              <a:tblGrid>
                <a:gridCol w="707775"/>
                <a:gridCol w="707775"/>
                <a:gridCol w="707775"/>
                <a:gridCol w="707775"/>
                <a:gridCol w="707775"/>
                <a:gridCol w="707775"/>
              </a:tblGrid>
              <a:tr h="32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RA1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RA2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RA3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RA4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RA5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F3F3F3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  <a:tr h="323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15%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15%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s-E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20%</a:t>
                      </a:r>
                      <a:endParaRPr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s-ES" sz="12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b="1" sz="1800" u="none" cap="none" strike="noStrike"/>
                    </a:p>
                  </a:txBody>
                  <a:tcPr marT="45725" marB="45725" marR="68575" marL="6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9" name="Google Shape;179;p8"/>
          <p:cNvSpPr txBox="1"/>
          <p:nvPr/>
        </p:nvSpPr>
        <p:spPr>
          <a:xfrm>
            <a:off x="1690898" y="5899098"/>
            <a:ext cx="96629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usa el mismo método para las evaluaciones parciales usando el peso de la UD dentro del trimestre</a:t>
            </a:r>
            <a:endParaRPr/>
          </a:p>
        </p:txBody>
      </p:sp>
      <p:grpSp>
        <p:nvGrpSpPr>
          <p:cNvPr id="180" name="Google Shape;180;p8"/>
          <p:cNvGrpSpPr/>
          <p:nvPr/>
        </p:nvGrpSpPr>
        <p:grpSpPr>
          <a:xfrm>
            <a:off x="1144265" y="5056491"/>
            <a:ext cx="5542406" cy="852696"/>
            <a:chOff x="1144265" y="5056491"/>
            <a:chExt cx="5542406" cy="852696"/>
          </a:xfrm>
        </p:grpSpPr>
        <p:grpSp>
          <p:nvGrpSpPr>
            <p:cNvPr id="181" name="Google Shape;181;p8"/>
            <p:cNvGrpSpPr/>
            <p:nvPr/>
          </p:nvGrpSpPr>
          <p:grpSpPr>
            <a:xfrm>
              <a:off x="1144265" y="5066839"/>
              <a:ext cx="5542406" cy="842348"/>
              <a:chOff x="1144265" y="5066839"/>
              <a:chExt cx="5542406" cy="842348"/>
            </a:xfrm>
          </p:grpSpPr>
          <p:pic>
            <p:nvPicPr>
              <p:cNvPr id="182" name="Google Shape;182;p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144265" y="5066839"/>
                <a:ext cx="5542406" cy="842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3" name="Google Shape;183;p8"/>
              <p:cNvSpPr/>
              <p:nvPr/>
            </p:nvSpPr>
            <p:spPr>
              <a:xfrm>
                <a:off x="2903974" y="5134703"/>
                <a:ext cx="180870" cy="140677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4" name="Google Shape;184;p8"/>
            <p:cNvSpPr txBox="1"/>
            <p:nvPr/>
          </p:nvSpPr>
          <p:spPr>
            <a:xfrm>
              <a:off x="2903974" y="5056491"/>
              <a:ext cx="263214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</p:grpSp>
      <p:sp>
        <p:nvSpPr>
          <p:cNvPr id="185" name="Google Shape;185;p8"/>
          <p:cNvSpPr txBox="1"/>
          <p:nvPr/>
        </p:nvSpPr>
        <p:spPr>
          <a:xfrm>
            <a:off x="773904" y="4259783"/>
            <a:ext cx="10370776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b="1"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calificación final 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la media ponderada de la calificación de los 6 Resultados de Aprendizaje.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deben aprobar </a:t>
            </a:r>
            <a:r>
              <a:rPr lang="es-E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LOS RESULTADOS DE APRENDIZAJE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F7FC"/>
            </a:gs>
            <a:gs pos="100000">
              <a:srgbClr val="C5D3ED"/>
            </a:gs>
          </a:gsLst>
          <a:lin ang="5400000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"/>
          <p:cNvSpPr txBox="1"/>
          <p:nvPr>
            <p:ph type="title"/>
          </p:nvPr>
        </p:nvSpPr>
        <p:spPr>
          <a:xfrm>
            <a:off x="854765" y="1012004"/>
            <a:ext cx="4263418" cy="47954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eko"/>
              <a:buNone/>
            </a:pPr>
            <a:br>
              <a:rPr b="1" lang="es-ES" sz="4400">
                <a:latin typeface="Teko"/>
                <a:ea typeface="Teko"/>
                <a:cs typeface="Teko"/>
                <a:sym typeface="Teko"/>
              </a:rPr>
            </a:br>
            <a:r>
              <a:rPr b="1" lang="es-ES" sz="4400">
                <a:latin typeface="Teko"/>
                <a:ea typeface="Teko"/>
                <a:cs typeface="Teko"/>
                <a:sym typeface="Teko"/>
              </a:rPr>
              <a:t>Evaluación inicial</a:t>
            </a:r>
            <a:endParaRPr/>
          </a:p>
        </p:txBody>
      </p:sp>
      <p:grpSp>
        <p:nvGrpSpPr>
          <p:cNvPr id="191" name="Google Shape;191;p9"/>
          <p:cNvGrpSpPr/>
          <p:nvPr/>
        </p:nvGrpSpPr>
        <p:grpSpPr>
          <a:xfrm>
            <a:off x="5370000" y="1403938"/>
            <a:ext cx="4282669" cy="3058951"/>
            <a:chOff x="1132862" y="823758"/>
            <a:chExt cx="4282669" cy="3058951"/>
          </a:xfrm>
        </p:grpSpPr>
        <p:sp>
          <p:nvSpPr>
            <p:cNvPr id="192" name="Google Shape;192;p9"/>
            <p:cNvSpPr/>
            <p:nvPr/>
          </p:nvSpPr>
          <p:spPr>
            <a:xfrm>
              <a:off x="2452030" y="823758"/>
              <a:ext cx="1944000" cy="1944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1132862" y="3162709"/>
              <a:ext cx="428266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9"/>
            <p:cNvSpPr txBox="1"/>
            <p:nvPr/>
          </p:nvSpPr>
          <p:spPr>
            <a:xfrm>
              <a:off x="1132862" y="3162709"/>
              <a:ext cx="4282669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Acceso desde vuestra cuenta de Moodle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Sistemas de Gestión Empresarial</a:t>
            </a:r>
            <a:endParaRPr/>
          </a:p>
        </p:txBody>
      </p:sp>
      <p:sp>
        <p:nvSpPr>
          <p:cNvPr id="196" name="Google Shape;19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Gesto de saludar"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65540" y="4213021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2020-09-12T10:50:24Z</dcterms:created>
  <dc:creator>vanesa espin</dc:creator>
</cp:coreProperties>
</file>