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9" r:id="rId3"/>
    <p:sldId id="300" r:id="rId4"/>
    <p:sldId id="305" r:id="rId5"/>
    <p:sldId id="304" r:id="rId6"/>
    <p:sldId id="306" r:id="rId7"/>
    <p:sldId id="292" r:id="rId8"/>
    <p:sldId id="307" r:id="rId9"/>
    <p:sldId id="308" r:id="rId10"/>
    <p:sldId id="309" r:id="rId11"/>
    <p:sldId id="310" r:id="rId12"/>
    <p:sldId id="311" r:id="rId13"/>
    <p:sldId id="293" r:id="rId14"/>
    <p:sldId id="294" r:id="rId15"/>
    <p:sldId id="295" r:id="rId16"/>
    <p:sldId id="296" r:id="rId17"/>
    <p:sldId id="301" r:id="rId18"/>
    <p:sldId id="302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Wassermann" initials="TW" lastIdx="1" clrIdx="0">
    <p:extLst/>
  </p:cmAuthor>
  <p:cmAuthor id="2" name="Timo Wassermann" initials="TW [2]" lastIdx="1" clrIdx="1">
    <p:extLst/>
  </p:cmAuthor>
  <p:cmAuthor id="3" name="Timo Wassermann" initials="TW [3]" lastIdx="1" clrIdx="2">
    <p:extLst/>
  </p:cmAuthor>
  <p:cmAuthor id="4" name="Timo Wassermann" initials="TW [4]" lastIdx="1" clrIdx="3">
    <p:extLst/>
  </p:cmAuthor>
  <p:cmAuthor id="5" name="Timo Wassermann" initials="TW [5]" lastIdx="1" clrIdx="4">
    <p:extLst/>
  </p:cmAuthor>
  <p:cmAuthor id="6" name="Timo Wassermann" initials="TW [6]" lastIdx="1" clrIdx="5">
    <p:extLst/>
  </p:cmAuthor>
  <p:cmAuthor id="7" name="Timo Wassermann" initials="TW [7]" lastIdx="1" clrIdx="6">
    <p:extLst/>
  </p:cmAuthor>
  <p:cmAuthor id="8" name="Timo Wassermann" initials="TW [8]" lastIdx="1" clrIdx="7">
    <p:extLst/>
  </p:cmAuthor>
  <p:cmAuthor id="9" name="Timo Wassermann" initials="TW [9]" lastIdx="1" clrIdx="8">
    <p:extLst/>
  </p:cmAuthor>
  <p:cmAuthor id="10" name="Timo Wassermann" initials="TW [10]" lastIdx="1" clrIdx="9">
    <p:extLst/>
  </p:cmAuthor>
  <p:cmAuthor id="11" name="Timo Wassermann" initials="TW [11]" lastIdx="1" clrIdx="10">
    <p:extLst/>
  </p:cmAuthor>
  <p:cmAuthor id="12" name="Timo Wassermann" initials="TW [12]" lastIdx="1" clrIdx="11">
    <p:extLst/>
  </p:cmAuthor>
  <p:cmAuthor id="13" name="Timo Wassermann" initials="TW [13]" lastIdx="1" clrIdx="12">
    <p:extLst/>
  </p:cmAuthor>
  <p:cmAuthor id="14" name="Timo Wassermann" initials="TW [14]" lastIdx="1" clrIdx="13">
    <p:extLst/>
  </p:cmAuthor>
  <p:cmAuthor id="15" name="Timo Wassermann" initials="TW [15]" lastIdx="1" clrIdx="14">
    <p:extLst/>
  </p:cmAuthor>
  <p:cmAuthor id="16" name="Timo Wassermann" initials="TW [16]" lastIdx="1" clrIdx="15">
    <p:extLst/>
  </p:cmAuthor>
  <p:cmAuthor id="17" name="Timo Wassermann" initials="TW [17]" lastIdx="1" clrIdx="16">
    <p:extLst/>
  </p:cmAuthor>
  <p:cmAuthor id="18" name="Timo Wassermann" initials="TW [18]" lastIdx="1" clrIdx="17">
    <p:extLst/>
  </p:cmAuthor>
  <p:cmAuthor id="19" name="Carolina Guarnizo Caro" initials="CGC" lastIdx="6" clrIdx="18">
    <p:extLst>
      <p:ext uri="{19B8F6BF-5375-455C-9EA6-DF929625EA0E}">
        <p15:presenceInfo xmlns:p15="http://schemas.microsoft.com/office/powerpoint/2012/main" userId="e48508733cbb0cab" providerId="Windows Live"/>
      </p:ext>
    </p:extLst>
  </p:cmAuthor>
  <p:cmAuthor id="20" name="da við" initials="dv" lastIdx="4" clrIdx="19">
    <p:extLst>
      <p:ext uri="{19B8F6BF-5375-455C-9EA6-DF929625EA0E}">
        <p15:presenceInfo xmlns:p15="http://schemas.microsoft.com/office/powerpoint/2012/main" userId="38aaccf374889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51030"/>
    <a:srgbClr val="FDD3A5"/>
    <a:srgbClr val="FAB8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1173" autoAdjust="0"/>
  </p:normalViewPr>
  <p:slideViewPr>
    <p:cSldViewPr snapToGrid="0">
      <p:cViewPr varScale="1">
        <p:scale>
          <a:sx n="105" d="100"/>
          <a:sy n="105" d="100"/>
        </p:scale>
        <p:origin x="6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9-01-23T11:06:41.968" idx="1">
    <p:pos x="3895" y="2067"/>
    <p:text>transparent/alpha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9-01-23T11:59:32.927" idx="2">
    <p:pos x="1924" y="735"/>
    <p:text>Lesbarkeit?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9-01-23T12:13:59.979" idx="3">
    <p:pos x="3986" y="744"/>
    <p:text>hat David Fuhrländer getestet?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0" dt="2019-01-23T15:06:17.187" idx="4">
    <p:pos x="3404" y="1077"/>
    <p:text>Stick/Ordner mit Dateien vorbereiten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07175FF-C315-4909-972E-E5877204CC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68330C-B376-4DBC-8F90-23D12E7F3D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5C79E-4175-460C-BCA0-90E772C18572}" type="datetime1">
              <a:rPr lang="de-DE" smtClean="0"/>
              <a:t>23.01.2019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02F9D9-0270-4E15-A344-C73491CA92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863AB9-238F-4D71-A6AD-FF921DCF5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5E5EE-372A-432A-93BE-3D750CB42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03391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CDC-EEAA-4AF7-A6B6-F5479966F4EF}" type="datetime1">
              <a:rPr lang="de-DE" smtClean="0"/>
              <a:t>23.01.2019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6567A-7A69-4949-856C-2F77AAEFC9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14947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Ausformuliert? 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33DCDC-EEAA-4AF7-A6B6-F5479966F4EF}" type="datetime1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6567A-7A69-4949-856C-2F77AAEFC9F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58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allen Programmierungen mit Python ist die Benutzung von Virtual Environments empfohlen, da es toolspezifische Paket-Voraussetzungen gibt</a:t>
            </a:r>
          </a:p>
          <a:p>
            <a:r>
              <a:rPr lang="de-DE" dirty="0"/>
              <a:t>die Tools laufen nicht mit Python3.7!! Python3.5 oder -3.6 benötigt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33DCDC-EEAA-4AF7-A6B6-F5479966F4EF}" type="datetime1">
              <a:rPr lang="de-DE" smtClean="0"/>
              <a:t>23.01.2019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6567A-7A69-4949-856C-2F77AAEFC9F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erste Seite)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74" y="865240"/>
            <a:ext cx="7524956" cy="1845304"/>
          </a:xfrm>
        </p:spPr>
        <p:txBody>
          <a:bodyPr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74" y="3032140"/>
            <a:ext cx="7524956" cy="89965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7822628-7D8A-4251-A334-FC7D73102D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1" y="5024284"/>
            <a:ext cx="7526867" cy="417870"/>
          </a:xfrm>
        </p:spPr>
        <p:txBody>
          <a:bodyPr anchor="ctr">
            <a:norm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20.06.2018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CDEC9C5-F08F-446C-A42B-BAF68A22F9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08178" y="4136560"/>
            <a:ext cx="3379021" cy="1558846"/>
          </a:xfrm>
        </p:spPr>
        <p:txBody>
          <a:bodyPr anchor="t" anchorCtr="0">
            <a:noAutofit/>
          </a:bodyPr>
          <a:lstStyle>
            <a:lvl1pPr algn="r">
              <a:lnSpc>
                <a:spcPct val="80000"/>
              </a:lnSpc>
              <a:defRPr sz="2400" i="0"/>
            </a:lvl1pPr>
          </a:lstStyle>
          <a:p>
            <a:pPr algn="r"/>
            <a:endParaRPr lang="de-DE" sz="2400" i="0" dirty="0"/>
          </a:p>
          <a:p>
            <a:pPr algn="r"/>
            <a:endParaRPr lang="de-DE" sz="2400" i="0" dirty="0"/>
          </a:p>
          <a:p>
            <a:pPr lvl="0"/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AD764F1-B1D2-4345-B7C2-B27979CEBD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8151" y="4264818"/>
            <a:ext cx="7524749" cy="506413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Universität Bremen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519A157-73B6-41EF-A30A-FC4E55ACD73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23487" y="5889625"/>
            <a:ext cx="1661788" cy="619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F656EFD-4E55-46AD-B362-78DD8647EEA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810842" y="5889626"/>
            <a:ext cx="1612900" cy="619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8EC686A-CEB3-4927-A1E6-439D4F7E9A7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25240" y="5889626"/>
            <a:ext cx="1788584" cy="619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1B699E04-3CEE-4206-8E46-DB38512998A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15323" y="5889625"/>
            <a:ext cx="1540384" cy="619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83B71DCD-0C58-48E5-B7FF-636D2B07F69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81341" y="5889625"/>
            <a:ext cx="1540385" cy="6191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793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letzte Se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90383" y="5824525"/>
            <a:ext cx="2454787" cy="399628"/>
          </a:xfrm>
          <a:prstGeom prst="rect">
            <a:avLst/>
          </a:prstGeom>
        </p:spPr>
        <p:txBody>
          <a:bodyPr anchor="b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20.06.2018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3897" y="6336144"/>
            <a:ext cx="8554612" cy="518065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8AD2D-6CC7-4614-B9C9-99E0C68731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1691" y="1686217"/>
            <a:ext cx="4784309" cy="1544783"/>
          </a:xfrm>
        </p:spPr>
        <p:txBody>
          <a:bodyPr anchor="ctr">
            <a:normAutofit/>
          </a:bodyPr>
          <a:lstStyle>
            <a:lvl1pPr algn="ctr">
              <a:defRPr sz="4000" b="1"/>
            </a:lvl1pPr>
          </a:lstStyle>
          <a:p>
            <a:pPr algn="l"/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!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A24F29B-0DA7-4EBE-8C26-307F789B1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9718" y="3775783"/>
            <a:ext cx="4578307" cy="193675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University of Bremen</a:t>
            </a:r>
          </a:p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Advanced Energy Systems Institute</a:t>
            </a:r>
          </a:p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timo.wassermann@uni-bremen.de</a:t>
            </a:r>
          </a:p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www.aes.uni-bremen.de</a:t>
            </a:r>
          </a:p>
        </p:txBody>
      </p:sp>
    </p:spTree>
    <p:extLst>
      <p:ext uri="{BB962C8B-B14F-4D97-AF65-F5344CB8AC3E}">
        <p14:creationId xmlns:p14="http://schemas.microsoft.com/office/powerpoint/2010/main" val="18050607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E51EF1-D590-483F-9A67-97F7791D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45" y="1052622"/>
            <a:ext cx="11235664" cy="490483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26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ild 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E51EF1-D590-483F-9A67-97F7791D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45" y="1047307"/>
            <a:ext cx="3297010" cy="4910148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1BBE06-E304-4998-A39C-E6B766006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38600" y="1047307"/>
            <a:ext cx="7813675" cy="491014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8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-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E51EF1-D590-483F-9A67-97F7791D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2481" y="1052624"/>
            <a:ext cx="3297010" cy="490483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1BBE06-E304-4998-A39C-E6B766006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044" y="1052624"/>
            <a:ext cx="7813675" cy="490483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687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ten -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Casosodf</a:t>
            </a:r>
            <a:r>
              <a:rPr lang="de-DE" dirty="0"/>
              <a:t> </a:t>
            </a:r>
          </a:p>
          <a:p>
            <a:r>
              <a:rPr lang="de-DE" dirty="0" err="1"/>
              <a:t>Sdf</a:t>
            </a:r>
            <a:r>
              <a:rPr lang="de-DE" dirty="0"/>
              <a:t> </a:t>
            </a:r>
            <a:r>
              <a:rPr lang="de-DE" dirty="0" err="1"/>
              <a:t>sdfsd</a:t>
            </a:r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sdfsdfsdf</a:t>
            </a:r>
            <a:endParaRPr lang="de-DE" dirty="0"/>
          </a:p>
          <a:p>
            <a:r>
              <a:rPr lang="de-DE" dirty="0" err="1"/>
              <a:t>sdfsdfsdf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E51EF1-D590-483F-9A67-97F7791DC2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044" y="5119255"/>
            <a:ext cx="11256447" cy="8382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 marL="800100" indent="-342900">
              <a:buFont typeface="Arial" panose="020B0604020202020204" pitchFamily="34" charset="0"/>
              <a:buChar char="•"/>
              <a:defRPr sz="14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657350" indent="-285750">
              <a:buFont typeface="Arial" panose="020B0604020202020204" pitchFamily="34" charset="0"/>
              <a:buChar char="•"/>
              <a:defRPr sz="1400"/>
            </a:lvl4pPr>
            <a:lvl5pPr marL="211455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  <a:endParaRPr lang="en-US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1BBE06-E304-4998-A39C-E6B766006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044" y="1057940"/>
            <a:ext cx="11256447" cy="3957405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1110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1BBE06-E304-4998-A39C-E6B7660067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044" y="1057940"/>
            <a:ext cx="11256447" cy="5010351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707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- Tabel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9D22A103-2F1D-4206-8E85-8A0B0DAD816A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03250" y="1052623"/>
            <a:ext cx="11269663" cy="500210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1322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einer Text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11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A9EFAB-0DF7-41B7-8E82-5DD59F948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044" y="181589"/>
            <a:ext cx="8938341" cy="698389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/ Programm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E51EF1-D590-483F-9A67-97F7791DC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455" y="1995055"/>
            <a:ext cx="8652163" cy="28956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800"/>
            </a:lvl3pPr>
            <a:lvl4pPr marL="1657350" indent="-285750">
              <a:buFont typeface="Arial" panose="020B0604020202020204" pitchFamily="34" charset="0"/>
              <a:buChar char="•"/>
              <a:defRPr sz="1800"/>
            </a:lvl4pPr>
            <a:lvl5pPr marL="2114550" indent="-285750"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87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neues Thema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52546" y="5365752"/>
            <a:ext cx="2454787" cy="399628"/>
          </a:xfrm>
          <a:prstGeom prst="rect">
            <a:avLst/>
          </a:prstGeom>
        </p:spPr>
        <p:txBody>
          <a:bodyPr anchor="b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20.06.2018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53897" y="6336144"/>
            <a:ext cx="8554612" cy="518065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99972" y="6543367"/>
            <a:ext cx="511277" cy="310843"/>
          </a:xfrm>
        </p:spPr>
        <p:txBody>
          <a:bodyPr anchor="b"/>
          <a:lstStyle>
            <a:lvl1pPr>
              <a:defRPr sz="2400"/>
            </a:lvl1pPr>
          </a:lstStyle>
          <a:p>
            <a:fld id="{1F4ED1B8-653E-4A80-854D-B54CDFD4FFA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18AD2D-6CC7-4614-B9C9-99E0C68731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2722" y="1884217"/>
            <a:ext cx="8554612" cy="1544783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pPr algn="l"/>
            <a:r>
              <a:rPr lang="de-DE" sz="3600" dirty="0" err="1"/>
              <a:t>Thank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for</a:t>
            </a:r>
            <a:r>
              <a:rPr lang="de-DE" sz="3600" dirty="0"/>
              <a:t> </a:t>
            </a:r>
            <a:r>
              <a:rPr lang="de-DE" sz="3600" dirty="0" err="1"/>
              <a:t>your</a:t>
            </a:r>
            <a:r>
              <a:rPr lang="de-DE" sz="3600" dirty="0"/>
              <a:t> </a:t>
            </a:r>
            <a:r>
              <a:rPr lang="de-DE" sz="3600" dirty="0" err="1"/>
              <a:t>attention</a:t>
            </a:r>
            <a:r>
              <a:rPr lang="de-DE" sz="3600" dirty="0"/>
              <a:t>!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A24F29B-0DA7-4EBE-8C26-307F789B1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6000" y="3429001"/>
            <a:ext cx="8551333" cy="193675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University of Bremen</a:t>
            </a:r>
          </a:p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Advanced Energy Systems Institute</a:t>
            </a:r>
          </a:p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timo.wassermann@uni-bremen.de</a:t>
            </a:r>
          </a:p>
          <a:p>
            <a:pPr algn="l"/>
            <a:r>
              <a:rPr lang="en-US" altLang="x-none" sz="2400" dirty="0">
                <a:solidFill>
                  <a:schemeClr val="tx1"/>
                </a:solidFill>
              </a:rPr>
              <a:t>www.aes.uni-bremen.de</a:t>
            </a:r>
          </a:p>
        </p:txBody>
      </p:sp>
    </p:spTree>
    <p:extLst>
      <p:ext uri="{BB962C8B-B14F-4D97-AF65-F5344CB8AC3E}">
        <p14:creationId xmlns:p14="http://schemas.microsoft.com/office/powerpoint/2010/main" val="32503943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413" y="681037"/>
            <a:ext cx="9353755" cy="4890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414" y="1229033"/>
            <a:ext cx="11615173" cy="4947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5510" y="6479459"/>
            <a:ext cx="511277" cy="310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D1B8-653E-4A80-854D-B54CDFD4FFA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09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69" r:id="rId3"/>
    <p:sldLayoutId id="2147483770" r:id="rId4"/>
    <p:sldLayoutId id="2147483771" r:id="rId5"/>
    <p:sldLayoutId id="2147483772" r:id="rId6"/>
    <p:sldLayoutId id="2147483774" r:id="rId7"/>
    <p:sldLayoutId id="2147483768" r:id="rId8"/>
    <p:sldLayoutId id="2147483736" r:id="rId9"/>
    <p:sldLayoutId id="2147483775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D6818-89F6-4AFE-AEC8-41E5DF028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Open_eGo</a:t>
            </a:r>
            <a:r>
              <a:rPr lang="de-DE" dirty="0"/>
              <a:t> 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3E0D5D-A747-4E21-9B6A-231571688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Installation, Nutzung, Workarounds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E4980C-D9B6-4ABE-B5DB-462E563A3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XX.XX.2019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CBA861-7420-4EB1-82E3-17723FA9A4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DBFA937-7D2F-41F9-8447-AE267714ED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Fachgebiet Resiliente Energiesysteme | Uni Bremen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0B1DAA45-87A6-4B44-8C4A-B38D5B261B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3820948-31F3-47A3-9902-A171325398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B10E49C-CE31-4F23-9A41-DAAB3D43A9D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22886BE8-F85A-4088-A01B-1571A138EF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31EB117-64D2-46BF-9C08-E26E7541BEF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49316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9035655-4927-4722-A56F-7A20AECB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9298BC-5D7E-48DB-8464-637BA8B7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E8863-1297-4A1F-8F09-87E78CAC4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Ding0 Installation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3A276F-E891-4EF6-8038-5D01C722FF59}"/>
              </a:ext>
            </a:extLst>
          </p:cNvPr>
          <p:cNvSpPr txBox="1"/>
          <p:nvPr/>
        </p:nvSpPr>
        <p:spPr>
          <a:xfrm>
            <a:off x="760925" y="1026766"/>
            <a:ext cx="4771195" cy="617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err="1"/>
              <a:t>pip</a:t>
            </a:r>
            <a:r>
              <a:rPr lang="de-DE" sz="1200" dirty="0"/>
              <a:t> </a:t>
            </a:r>
            <a:r>
              <a:rPr lang="de-DE" sz="1200" dirty="0" err="1"/>
              <a:t>install</a:t>
            </a:r>
            <a:r>
              <a:rPr lang="de-DE" sz="1200" dirty="0"/>
              <a:t> &lt;</a:t>
            </a:r>
            <a:r>
              <a:rPr lang="de-DE" sz="1200" dirty="0" err="1"/>
              <a:t>path</a:t>
            </a:r>
            <a:r>
              <a:rPr lang="de-DE" sz="1200" dirty="0"/>
              <a:t>\</a:t>
            </a:r>
            <a:r>
              <a:rPr lang="de-DE" sz="1200" dirty="0" err="1"/>
              <a:t>to</a:t>
            </a:r>
            <a:r>
              <a:rPr lang="de-DE" sz="1200" dirty="0"/>
              <a:t>\Fiona −1.8.3−cp35−cp35m−win_amd64.whl&gt;</a:t>
            </a:r>
          </a:p>
          <a:p>
            <a:pPr>
              <a:lnSpc>
                <a:spcPct val="150000"/>
              </a:lnSpc>
            </a:pPr>
            <a:r>
              <a:rPr lang="de-DE" sz="1200" dirty="0" err="1"/>
              <a:t>pip</a:t>
            </a:r>
            <a:r>
              <a:rPr lang="de-DE" sz="1200" dirty="0"/>
              <a:t> </a:t>
            </a:r>
            <a:r>
              <a:rPr lang="de-DE" sz="1200" dirty="0" err="1"/>
              <a:t>install</a:t>
            </a:r>
            <a:r>
              <a:rPr lang="de-DE" sz="1200" dirty="0"/>
              <a:t> −e &lt;</a:t>
            </a:r>
            <a:r>
              <a:rPr lang="de-DE" sz="1200" dirty="0" err="1"/>
              <a:t>path</a:t>
            </a:r>
            <a:r>
              <a:rPr lang="de-DE" sz="1200" dirty="0"/>
              <a:t>\</a:t>
            </a:r>
            <a:r>
              <a:rPr lang="de-DE" sz="1200" dirty="0" err="1"/>
              <a:t>to</a:t>
            </a:r>
            <a:r>
              <a:rPr lang="de-DE" sz="1200" dirty="0"/>
              <a:t>\</a:t>
            </a:r>
            <a:r>
              <a:rPr lang="de-DE" sz="1200" dirty="0" err="1"/>
              <a:t>downloaded</a:t>
            </a:r>
            <a:r>
              <a:rPr lang="de-DE" sz="1200" dirty="0"/>
              <a:t>\ding0−dev&gt;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9BEABC-C132-4397-9920-0341F9CE8EF2}"/>
              </a:ext>
            </a:extLst>
          </p:cNvPr>
          <p:cNvSpPr txBox="1"/>
          <p:nvPr/>
        </p:nvSpPr>
        <p:spPr>
          <a:xfrm>
            <a:off x="6260434" y="1026766"/>
            <a:ext cx="5335076" cy="1415772"/>
          </a:xfrm>
          <a:prstGeom prst="rect">
            <a:avLst/>
          </a:prstGeom>
          <a:noFill/>
          <a:ln>
            <a:solidFill>
              <a:srgbClr val="D5103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Probleme mit </a:t>
            </a:r>
            <a:r>
              <a:rPr lang="de-DE" sz="1600" b="1" dirty="0" err="1"/>
              <a:t>matplotlib</a:t>
            </a:r>
            <a:r>
              <a:rPr lang="de-DE" sz="1600" b="1" dirty="0"/>
              <a:t>/</a:t>
            </a:r>
            <a:r>
              <a:rPr lang="de-DE" sz="1600" b="1" dirty="0" err="1"/>
              <a:t>fiona</a:t>
            </a:r>
            <a:r>
              <a:rPr lang="de-DE" sz="1600" b="1" dirty="0"/>
              <a:t>?</a:t>
            </a:r>
            <a:endParaRPr lang="de-DE" sz="1600" dirty="0"/>
          </a:p>
          <a:p>
            <a:r>
              <a:rPr lang="de-DE" sz="1400" dirty="0"/>
              <a:t>Die Fiona-Wheel https://www.lfd.uci.edu/~gohlke/pythonlibs/</a:t>
            </a:r>
          </a:p>
          <a:p>
            <a:r>
              <a:rPr lang="de-DE" sz="1400" dirty="0"/>
              <a:t>→ passende Version? z.B. </a:t>
            </a:r>
            <a:r>
              <a:rPr lang="de-DE" sz="1200" dirty="0"/>
              <a:t>Fiona-</a:t>
            </a:r>
            <a:r>
              <a:rPr lang="de-DE" sz="1200" b="1" dirty="0"/>
              <a:t>1.8.3</a:t>
            </a:r>
            <a:r>
              <a:rPr lang="de-DE" sz="1200" dirty="0"/>
              <a:t>-c</a:t>
            </a:r>
            <a:r>
              <a:rPr lang="de-DE" sz="1200" b="1" dirty="0"/>
              <a:t>p35</a:t>
            </a:r>
            <a:r>
              <a:rPr lang="de-DE" sz="1200" dirty="0"/>
              <a:t>-cp35m-win_</a:t>
            </a:r>
            <a:r>
              <a:rPr lang="de-DE" sz="1200" b="1" dirty="0"/>
              <a:t>amd64</a:t>
            </a:r>
            <a:r>
              <a:rPr lang="de-DE" sz="1200" dirty="0"/>
              <a:t>.whl </a:t>
            </a:r>
            <a:r>
              <a:rPr lang="de-DE" sz="1400" dirty="0"/>
              <a:t>für Fiona=</a:t>
            </a:r>
            <a:r>
              <a:rPr lang="de-DE" sz="1400" b="1" dirty="0"/>
              <a:t>1.8.3</a:t>
            </a:r>
            <a:r>
              <a:rPr lang="de-DE" sz="1400" dirty="0"/>
              <a:t> mit Python=</a:t>
            </a:r>
            <a:r>
              <a:rPr lang="de-DE" sz="1400" b="1" dirty="0"/>
              <a:t>3.5</a:t>
            </a:r>
            <a:r>
              <a:rPr lang="de-DE" sz="1400" dirty="0"/>
              <a:t>.x bei </a:t>
            </a:r>
            <a:r>
              <a:rPr lang="de-DE" sz="1400" b="1" dirty="0"/>
              <a:t>64</a:t>
            </a:r>
            <a:r>
              <a:rPr lang="de-DE" sz="1400" dirty="0"/>
              <a:t>-Bit-Betriebssystem</a:t>
            </a:r>
          </a:p>
          <a:p>
            <a:r>
              <a:rPr lang="de-DE" sz="1400" dirty="0"/>
              <a:t>→ Python Version und </a:t>
            </a:r>
            <a:r>
              <a:rPr lang="de-DE" sz="1400" dirty="0" err="1"/>
              <a:t>build</a:t>
            </a:r>
            <a:r>
              <a:rPr lang="de-DE" sz="1400" dirty="0"/>
              <a:t>? </a:t>
            </a:r>
          </a:p>
          <a:p>
            <a:r>
              <a:rPr lang="de-DE" sz="1400" dirty="0" err="1"/>
              <a:t>start</a:t>
            </a:r>
            <a:r>
              <a:rPr lang="de-DE" sz="1400" dirty="0"/>
              <a:t> </a:t>
            </a:r>
            <a:r>
              <a:rPr lang="de-DE" sz="1400" dirty="0" err="1">
                <a:highlight>
                  <a:srgbClr val="F8F8F8"/>
                </a:highlight>
              </a:rPr>
              <a:t>python</a:t>
            </a:r>
            <a:r>
              <a:rPr lang="de-DE" sz="1400" dirty="0"/>
              <a:t> in Command Prompt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407D898-8255-491C-9E01-4DA710273C73}"/>
              </a:ext>
            </a:extLst>
          </p:cNvPr>
          <p:cNvSpPr txBox="1"/>
          <p:nvPr/>
        </p:nvSpPr>
        <p:spPr>
          <a:xfrm>
            <a:off x="6260435" y="2597357"/>
            <a:ext cx="5335076" cy="2015936"/>
          </a:xfrm>
          <a:prstGeom prst="rect">
            <a:avLst/>
          </a:prstGeom>
          <a:noFill/>
          <a:ln>
            <a:solidFill>
              <a:srgbClr val="D5103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bei Fehler </a:t>
            </a:r>
            <a:r>
              <a:rPr lang="de-DE" sz="1100" b="1" dirty="0">
                <a:latin typeface="Consolas" panose="020B0609020204030204" pitchFamily="49" charset="0"/>
              </a:rPr>
              <a:t>BUILDING MATPLOTLIB [...] * The </a:t>
            </a:r>
            <a:r>
              <a:rPr lang="de-DE" sz="1100" b="1" dirty="0" err="1">
                <a:latin typeface="Consolas" panose="020B0609020204030204" pitchFamily="49" charset="0"/>
              </a:rPr>
              <a:t>following</a:t>
            </a:r>
            <a:r>
              <a:rPr lang="de-DE" sz="1100" b="1" dirty="0"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</a:rPr>
              <a:t>required</a:t>
            </a:r>
            <a:r>
              <a:rPr lang="de-DE" sz="1100" b="1" dirty="0"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</a:rPr>
              <a:t>packages</a:t>
            </a:r>
            <a:r>
              <a:rPr lang="de-DE" sz="1100" b="1" dirty="0"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</a:rPr>
              <a:t>can</a:t>
            </a:r>
            <a:r>
              <a:rPr lang="de-DE" sz="1100" b="1" dirty="0">
                <a:latin typeface="Consolas" panose="020B0609020204030204" pitchFamily="49" charset="0"/>
              </a:rPr>
              <a:t> not </a:t>
            </a:r>
            <a:r>
              <a:rPr lang="de-DE" sz="1100" b="1" dirty="0" err="1">
                <a:latin typeface="Consolas" panose="020B0609020204030204" pitchFamily="49" charset="0"/>
              </a:rPr>
              <a:t>be</a:t>
            </a:r>
            <a:r>
              <a:rPr lang="de-DE" sz="1100" b="1" dirty="0"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latin typeface="Consolas" panose="020B0609020204030204" pitchFamily="49" charset="0"/>
              </a:rPr>
              <a:t>built</a:t>
            </a:r>
            <a:r>
              <a:rPr lang="de-DE" sz="1100" b="1" dirty="0">
                <a:latin typeface="Consolas" panose="020B0609020204030204" pitchFamily="49" charset="0"/>
              </a:rPr>
              <a:t>: * </a:t>
            </a:r>
            <a:r>
              <a:rPr lang="de-DE" sz="1100" b="1" dirty="0" err="1">
                <a:latin typeface="Consolas" panose="020B0609020204030204" pitchFamily="49" charset="0"/>
              </a:rPr>
              <a:t>freetype</a:t>
            </a:r>
            <a:r>
              <a:rPr lang="de-DE" sz="1100" b="1" dirty="0">
                <a:latin typeface="Consolas" panose="020B0609020204030204" pitchFamily="49" charset="0"/>
              </a:rPr>
              <a:t>, </a:t>
            </a:r>
            <a:r>
              <a:rPr lang="de-DE" sz="1100" b="1" dirty="0" err="1">
                <a:latin typeface="Consolas" panose="020B0609020204030204" pitchFamily="49" charset="0"/>
              </a:rPr>
              <a:t>png</a:t>
            </a:r>
            <a:endParaRPr lang="de-DE" sz="1400" dirty="0"/>
          </a:p>
          <a:p>
            <a:r>
              <a:rPr lang="de-DE" sz="1400" dirty="0"/>
              <a:t>→ passende </a:t>
            </a:r>
            <a:r>
              <a:rPr lang="de-DE" sz="1400" dirty="0" err="1"/>
              <a:t>wheel</a:t>
            </a:r>
            <a:r>
              <a:rPr lang="de-DE" sz="1400" dirty="0"/>
              <a:t>-Datei von Christoph Gohlke herunterladen, hier </a:t>
            </a:r>
            <a:r>
              <a:rPr lang="de-DE" sz="1400" dirty="0" err="1"/>
              <a:t>z.b.</a:t>
            </a:r>
            <a:r>
              <a:rPr lang="de-DE" sz="1400" dirty="0"/>
              <a:t> </a:t>
            </a:r>
            <a:r>
              <a:rPr lang="de-DE" sz="1200" dirty="0"/>
              <a:t>matplotlib-3.0.2-cp37-cp37m-win_amd64.whl</a:t>
            </a:r>
          </a:p>
          <a:p>
            <a:r>
              <a:rPr lang="de-DE" sz="1200" dirty="0" err="1">
                <a:highlight>
                  <a:srgbClr val="F8F8F8"/>
                </a:highlight>
              </a:rPr>
              <a:t>pip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install</a:t>
            </a:r>
            <a:r>
              <a:rPr lang="de-DE" sz="1200" dirty="0">
                <a:highlight>
                  <a:srgbClr val="F8F8F8"/>
                </a:highlight>
              </a:rPr>
              <a:t> &lt;</a:t>
            </a:r>
            <a:r>
              <a:rPr lang="de-DE" sz="1200" dirty="0" err="1">
                <a:highlight>
                  <a:srgbClr val="F8F8F8"/>
                </a:highlight>
              </a:rPr>
              <a:t>path</a:t>
            </a:r>
            <a:r>
              <a:rPr lang="de-DE" sz="1200" dirty="0">
                <a:highlight>
                  <a:srgbClr val="F8F8F8"/>
                </a:highlight>
              </a:rPr>
              <a:t>\</a:t>
            </a:r>
            <a:r>
              <a:rPr lang="de-DE" sz="1200" dirty="0" err="1">
                <a:highlight>
                  <a:srgbClr val="F8F8F8"/>
                </a:highlight>
              </a:rPr>
              <a:t>to</a:t>
            </a:r>
            <a:r>
              <a:rPr lang="de-DE" sz="1200" dirty="0">
                <a:highlight>
                  <a:srgbClr val="F8F8F8"/>
                </a:highlight>
              </a:rPr>
              <a:t>\</a:t>
            </a:r>
            <a:r>
              <a:rPr lang="de-DE" sz="1200" dirty="0" err="1">
                <a:highlight>
                  <a:srgbClr val="F8F8F8"/>
                </a:highlight>
              </a:rPr>
              <a:t>matplotlib</a:t>
            </a:r>
            <a:r>
              <a:rPr lang="de-DE" sz="1200" dirty="0">
                <a:highlight>
                  <a:srgbClr val="F8F8F8"/>
                </a:highlight>
              </a:rPr>
              <a:t> −3.0.2−cp37−cp37m−win amd64 . </a:t>
            </a:r>
            <a:r>
              <a:rPr lang="de-DE" sz="1200" dirty="0" err="1">
                <a:highlight>
                  <a:srgbClr val="F8F8F8"/>
                </a:highlight>
              </a:rPr>
              <a:t>whl</a:t>
            </a:r>
            <a:r>
              <a:rPr lang="de-DE" sz="1200" dirty="0">
                <a:highlight>
                  <a:srgbClr val="F8F8F8"/>
                </a:highlight>
              </a:rPr>
              <a:t>&gt;</a:t>
            </a:r>
          </a:p>
          <a:p>
            <a:r>
              <a:rPr lang="de-DE" sz="1200" dirty="0" err="1">
                <a:highlight>
                  <a:srgbClr val="F8F8F8"/>
                </a:highlight>
              </a:rPr>
              <a:t>pip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install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matplotlib</a:t>
            </a:r>
            <a:endParaRPr lang="de-DE" sz="1200" dirty="0">
              <a:highlight>
                <a:srgbClr val="F8F8F8"/>
              </a:highlight>
            </a:endParaRPr>
          </a:p>
          <a:p>
            <a:r>
              <a:rPr lang="de-DE" sz="1200" dirty="0" err="1">
                <a:highlight>
                  <a:srgbClr val="F8F8F8"/>
                </a:highlight>
              </a:rPr>
              <a:t>pip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install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freetype−py</a:t>
            </a:r>
            <a:endParaRPr lang="de-DE" sz="1200" dirty="0">
              <a:highlight>
                <a:srgbClr val="F8F8F8"/>
              </a:highlight>
            </a:endParaRPr>
          </a:p>
          <a:p>
            <a:r>
              <a:rPr lang="de-DE" sz="1200" dirty="0" err="1">
                <a:highlight>
                  <a:srgbClr val="F8F8F8"/>
                </a:highlight>
              </a:rPr>
              <a:t>pip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install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png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util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</a:p>
          <a:p>
            <a:r>
              <a:rPr lang="de-DE" sz="1200" dirty="0" err="1">
                <a:highlight>
                  <a:srgbClr val="F8F8F8"/>
                </a:highlight>
              </a:rPr>
              <a:t>pip</a:t>
            </a:r>
            <a:r>
              <a:rPr lang="de-DE" sz="1200" dirty="0">
                <a:highlight>
                  <a:srgbClr val="F8F8F8"/>
                </a:highlight>
              </a:rPr>
              <a:t> </a:t>
            </a:r>
            <a:r>
              <a:rPr lang="de-DE" sz="1200" dirty="0" err="1">
                <a:highlight>
                  <a:srgbClr val="F8F8F8"/>
                </a:highlight>
              </a:rPr>
              <a:t>install</a:t>
            </a:r>
            <a:r>
              <a:rPr lang="de-DE" sz="1200" dirty="0">
                <a:highlight>
                  <a:srgbClr val="F8F8F8"/>
                </a:highlight>
              </a:rPr>
              <a:t> −e &lt;</a:t>
            </a:r>
            <a:r>
              <a:rPr lang="de-DE" sz="1200" dirty="0" err="1">
                <a:highlight>
                  <a:srgbClr val="F8F8F8"/>
                </a:highlight>
              </a:rPr>
              <a:t>path</a:t>
            </a:r>
            <a:r>
              <a:rPr lang="de-DE" sz="1200" dirty="0">
                <a:highlight>
                  <a:srgbClr val="F8F8F8"/>
                </a:highlight>
              </a:rPr>
              <a:t>\</a:t>
            </a:r>
            <a:r>
              <a:rPr lang="de-DE" sz="1200" dirty="0" err="1">
                <a:highlight>
                  <a:srgbClr val="F8F8F8"/>
                </a:highlight>
              </a:rPr>
              <a:t>to</a:t>
            </a:r>
            <a:r>
              <a:rPr lang="de-DE" sz="1200" dirty="0">
                <a:highlight>
                  <a:srgbClr val="F8F8F8"/>
                </a:highlight>
              </a:rPr>
              <a:t>\</a:t>
            </a:r>
            <a:r>
              <a:rPr lang="de-DE" sz="1200" dirty="0" err="1">
                <a:highlight>
                  <a:srgbClr val="F8F8F8"/>
                </a:highlight>
              </a:rPr>
              <a:t>downloaded</a:t>
            </a:r>
            <a:r>
              <a:rPr lang="de-DE" sz="1200" dirty="0">
                <a:highlight>
                  <a:srgbClr val="F8F8F8"/>
                </a:highlight>
              </a:rPr>
              <a:t>\ding0−dev&gt;</a:t>
            </a:r>
          </a:p>
          <a:p>
            <a:r>
              <a:rPr lang="de-DE" sz="1400" dirty="0"/>
              <a:t>. . .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07721-4B8A-474B-B94C-A45133F3C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" y="4059557"/>
            <a:ext cx="2176980" cy="2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9BFAA42-832F-4E18-AEA6-A231F001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BB0C05-BC24-4CC9-A18C-2AE6208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8BBA0F-042E-4D0C-BE28-50D431328B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eGo</a:t>
            </a:r>
            <a:r>
              <a:rPr lang="de-DE" dirty="0"/>
              <a:t> Installation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884469-91D5-482A-BEF8-FB7EE58A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45" y="1052623"/>
            <a:ext cx="11235664" cy="110536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Voraussetzung: Microsoft Visual C++ ≥ 14.0</a:t>
            </a:r>
          </a:p>
          <a:p>
            <a:pPr marL="0" indent="0">
              <a:buNone/>
            </a:pPr>
            <a:r>
              <a:rPr lang="de-DE" sz="1600" dirty="0"/>
              <a:t>aktuelle Installation einsehbar in Systemsteuerung </a:t>
            </a:r>
            <a:r>
              <a:rPr lang="de-DE" sz="1600" dirty="0">
                <a:sym typeface="Wingdings" panose="05000000000000000000" pitchFamily="2" charset="2"/>
              </a:rPr>
              <a:t> Apps	</a:t>
            </a:r>
          </a:p>
          <a:p>
            <a:pPr marL="0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(enthalten in Microsoft Visual Studio (Community) 2017)</a:t>
            </a:r>
          </a:p>
          <a:p>
            <a:pPr marL="0" indent="0">
              <a:buNone/>
            </a:pPr>
            <a:endParaRPr lang="de-DE" sz="1600" dirty="0"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8FF30F-0320-4655-A1C7-10340E9EFB86}"/>
              </a:ext>
            </a:extLst>
          </p:cNvPr>
          <p:cNvSpPr txBox="1"/>
          <p:nvPr/>
        </p:nvSpPr>
        <p:spPr>
          <a:xfrm>
            <a:off x="5745670" y="4250644"/>
            <a:ext cx="5782516" cy="1415772"/>
          </a:xfrm>
          <a:prstGeom prst="rect">
            <a:avLst/>
          </a:prstGeom>
          <a:noFill/>
          <a:ln>
            <a:solidFill>
              <a:srgbClr val="D5103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b="1" dirty="0"/>
              <a:t>Probleme mit Packages Pandas/Fiona?</a:t>
            </a:r>
            <a:endParaRPr lang="de-DE" sz="1600" dirty="0"/>
          </a:p>
          <a:p>
            <a:r>
              <a:rPr lang="de-DE" sz="1400" dirty="0"/>
              <a:t>Die Fiona-Wheel https://www.lfd.uci.edu/~gohlke/pythonlibs/</a:t>
            </a:r>
          </a:p>
          <a:p>
            <a:r>
              <a:rPr lang="de-DE" sz="1400" dirty="0"/>
              <a:t>→ passende Version? z.B. </a:t>
            </a:r>
            <a:r>
              <a:rPr lang="de-DE" sz="1200" dirty="0"/>
              <a:t>Fiona-</a:t>
            </a:r>
            <a:r>
              <a:rPr lang="de-DE" sz="1200" b="1" dirty="0"/>
              <a:t>1.8.3</a:t>
            </a:r>
            <a:r>
              <a:rPr lang="de-DE" sz="1200" dirty="0"/>
              <a:t>-c</a:t>
            </a:r>
            <a:r>
              <a:rPr lang="de-DE" sz="1200" b="1" dirty="0"/>
              <a:t>p35</a:t>
            </a:r>
            <a:r>
              <a:rPr lang="de-DE" sz="1200" dirty="0"/>
              <a:t>-cp35m-win_</a:t>
            </a:r>
            <a:r>
              <a:rPr lang="de-DE" sz="1200" b="1" dirty="0"/>
              <a:t>amd64</a:t>
            </a:r>
            <a:r>
              <a:rPr lang="de-DE" sz="1200" dirty="0"/>
              <a:t>.whl </a:t>
            </a:r>
            <a:r>
              <a:rPr lang="de-DE" sz="1400" dirty="0"/>
              <a:t>für Fiona=</a:t>
            </a:r>
            <a:r>
              <a:rPr lang="de-DE" sz="1400" b="1" dirty="0"/>
              <a:t>1.8.3</a:t>
            </a:r>
            <a:r>
              <a:rPr lang="de-DE" sz="1400" dirty="0"/>
              <a:t> mit Python=</a:t>
            </a:r>
            <a:r>
              <a:rPr lang="de-DE" sz="1400" b="1" dirty="0"/>
              <a:t>3.5</a:t>
            </a:r>
            <a:r>
              <a:rPr lang="de-DE" sz="1400" dirty="0"/>
              <a:t>.x bei </a:t>
            </a:r>
            <a:r>
              <a:rPr lang="de-DE" sz="1400" b="1" dirty="0"/>
              <a:t>64</a:t>
            </a:r>
            <a:r>
              <a:rPr lang="de-DE" sz="1400" dirty="0"/>
              <a:t>-Bit-Betriebssystem</a:t>
            </a:r>
          </a:p>
          <a:p>
            <a:r>
              <a:rPr lang="de-DE" sz="1400" dirty="0"/>
              <a:t>→ Python Version und </a:t>
            </a:r>
            <a:r>
              <a:rPr lang="de-DE" sz="1400" dirty="0" err="1"/>
              <a:t>build</a:t>
            </a:r>
            <a:r>
              <a:rPr lang="de-DE" sz="1400" dirty="0"/>
              <a:t>? </a:t>
            </a:r>
          </a:p>
          <a:p>
            <a:r>
              <a:rPr lang="de-DE" sz="1400" dirty="0" err="1"/>
              <a:t>start</a:t>
            </a:r>
            <a:r>
              <a:rPr lang="de-DE" sz="1400" dirty="0"/>
              <a:t> </a:t>
            </a:r>
            <a:r>
              <a:rPr lang="de-DE" sz="1400" dirty="0" err="1">
                <a:highlight>
                  <a:srgbClr val="F8F8F8"/>
                </a:highlight>
              </a:rPr>
              <a:t>python</a:t>
            </a:r>
            <a:r>
              <a:rPr lang="de-DE" sz="1400" dirty="0"/>
              <a:t> in Command Prompt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EF9E75-45A1-44BD-BD67-5B5FB49D45D2}"/>
              </a:ext>
            </a:extLst>
          </p:cNvPr>
          <p:cNvSpPr txBox="1"/>
          <p:nvPr/>
        </p:nvSpPr>
        <p:spPr>
          <a:xfrm>
            <a:off x="603044" y="2330630"/>
            <a:ext cx="5142626" cy="525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pip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install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−e 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git+https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://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github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.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com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/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openego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/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PyPSA@master#egg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=0.11.0fork</a:t>
            </a:r>
            <a:endParaRPr lang="de-DE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pip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install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eGo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 −−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process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−</a:t>
            </a:r>
            <a:r>
              <a:rPr lang="de-DE" sz="1200" dirty="0" err="1">
                <a:highlight>
                  <a:srgbClr val="F8F8F8"/>
                </a:highlight>
                <a:sym typeface="Wingdings" panose="05000000000000000000" pitchFamily="2" charset="2"/>
              </a:rPr>
              <a:t>dependency</a:t>
            </a:r>
            <a:r>
              <a:rPr lang="de-DE" sz="1200" dirty="0">
                <a:highlight>
                  <a:srgbClr val="F8F8F8"/>
                </a:highlight>
                <a:sym typeface="Wingdings" panose="05000000000000000000" pitchFamily="2" charset="2"/>
              </a:rPr>
              <a:t>−links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DF20A2-0231-4C40-ADFF-7D8704D514CC}"/>
              </a:ext>
            </a:extLst>
          </p:cNvPr>
          <p:cNvSpPr txBox="1"/>
          <p:nvPr/>
        </p:nvSpPr>
        <p:spPr>
          <a:xfrm>
            <a:off x="5745670" y="2330630"/>
            <a:ext cx="3515514" cy="525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ym typeface="Wingdings" panose="05000000000000000000" pitchFamily="2" charset="2"/>
              </a:rPr>
              <a:t>(</a:t>
            </a:r>
            <a:r>
              <a:rPr lang="de-DE" sz="1200" dirty="0" err="1">
                <a:sym typeface="Wingdings" panose="05000000000000000000" pitchFamily="2" charset="2"/>
              </a:rPr>
              <a:t>eGo</a:t>
            </a:r>
            <a:r>
              <a:rPr lang="de-DE" sz="1200" dirty="0">
                <a:sym typeface="Wingdings" panose="05000000000000000000" pitchFamily="2" charset="2"/>
              </a:rPr>
              <a:t> benötigt </a:t>
            </a:r>
            <a:r>
              <a:rPr lang="de-DE" sz="1200" dirty="0" err="1">
                <a:sym typeface="Wingdings" panose="05000000000000000000" pitchFamily="2" charset="2"/>
              </a:rPr>
              <a:t>PyPSA</a:t>
            </a:r>
            <a:r>
              <a:rPr lang="de-DE" sz="1200" dirty="0">
                <a:sym typeface="Wingdings" panose="05000000000000000000" pitchFamily="2" charset="2"/>
              </a:rPr>
              <a:t>. Führe in Anaconda Prompt aus)</a:t>
            </a:r>
          </a:p>
          <a:p>
            <a:pPr>
              <a:lnSpc>
                <a:spcPct val="150000"/>
              </a:lnSpc>
            </a:pPr>
            <a:r>
              <a:rPr lang="de-DE" sz="1200" dirty="0">
                <a:sym typeface="Wingdings" panose="05000000000000000000" pitchFamily="2" charset="2"/>
              </a:rPr>
              <a:t>(Installation von </a:t>
            </a:r>
            <a:r>
              <a:rPr lang="de-DE" sz="1200" dirty="0" err="1">
                <a:sym typeface="Wingdings" panose="05000000000000000000" pitchFamily="2" charset="2"/>
              </a:rPr>
              <a:t>eGo</a:t>
            </a:r>
            <a:r>
              <a:rPr lang="de-DE" sz="12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0BDF95B-E692-461B-846E-8167878E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7489"/>
            <a:ext cx="38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7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14B7938-6864-46E7-A09C-77D162EF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2E420DD-9FD5-4CC2-97BB-E71FD3BD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14EF9C-D945-4A36-B843-51404446F2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5D580A-1D9A-4E12-B116-D6482DB4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8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D493C0-F906-436F-8617-B95F26A2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E23D83-0E6A-48AF-BD68-4958E3F8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D876D2-8561-4A99-B0A8-D8BDAA43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D677F5-6A8A-4814-AE27-E0B4FEF5D6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F265B35-C107-421E-962A-1D9978346D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62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2250F7-CAAF-4BD7-B32E-AF5ED250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BBCA05-0B6A-4C6F-B5BB-7E3D73E9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530D60-D3C2-4427-B511-07FB1F9C10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9972" y="6543367"/>
            <a:ext cx="511277" cy="310843"/>
          </a:xfrm>
        </p:spPr>
        <p:txBody>
          <a:bodyPr/>
          <a:lstStyle/>
          <a:p>
            <a:fld id="{1F4ED1B8-653E-4A80-854D-B54CDFD4FFA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CB9406-3168-4C5A-A80C-073F1894EE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87797D6-1A16-4D07-95A4-091DE59747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Bla </a:t>
            </a:r>
          </a:p>
          <a:p>
            <a:r>
              <a:rPr lang="de-DE" dirty="0"/>
              <a:t>Bla </a:t>
            </a:r>
          </a:p>
          <a:p>
            <a:r>
              <a:rPr lang="de-DE" dirty="0"/>
              <a:t>Bla </a:t>
            </a:r>
          </a:p>
          <a:p>
            <a:r>
              <a:rPr lang="de-DE" dirty="0"/>
              <a:t>Bla </a:t>
            </a:r>
          </a:p>
        </p:txBody>
      </p:sp>
    </p:spTree>
    <p:extLst>
      <p:ext uri="{BB962C8B-B14F-4D97-AF65-F5344CB8AC3E}">
        <p14:creationId xmlns:p14="http://schemas.microsoft.com/office/powerpoint/2010/main" val="14288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D0DF0-CC48-448F-B503-305916A4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39C370-87B5-43EA-B862-66F047C7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0095C7-1601-4EDB-9276-CE9928EA62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9972" y="6543367"/>
            <a:ext cx="511277" cy="310843"/>
          </a:xfrm>
        </p:spPr>
        <p:txBody>
          <a:bodyPr/>
          <a:lstStyle/>
          <a:p>
            <a:fld id="{1F4ED1B8-653E-4A80-854D-B54CDFD4FFAD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A0F39-2227-4CEB-9DFA-D709B1B7F1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674363-8A58-4FC1-A2DC-D6700E5C01C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7696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8D1BE7-B0A0-4B65-B7F0-2AC6934E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20.06.2018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487147-5FCD-4D98-A104-B00436BA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246723-A981-490D-85A4-605C62640D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9972" y="6543367"/>
            <a:ext cx="511277" cy="310843"/>
          </a:xfrm>
        </p:spPr>
        <p:txBody>
          <a:bodyPr/>
          <a:lstStyle/>
          <a:p>
            <a:fld id="{1F4ED1B8-653E-4A80-854D-B54CDFD4FFAD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77B2A4-AF52-412B-90D4-EF67B8B0E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772F8-D7A0-43BF-A3E2-34453409B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177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5C8FE-D5EF-4353-9C10-412494B78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8B689B-FC18-4869-9FC1-0FDEF0327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05C76B-6EC9-489B-8A78-5534EC28A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DA3100-CCD9-4BEA-957F-02EB1EF8D8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D4B9FF-E58C-4FE8-93B2-48D70778D7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309DA63-54D9-47BF-99B1-D6B0974C881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BA6BA3A-6257-47C0-9A9B-EA848C8E06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BCA50811-4BBA-4FAE-988C-1340A2BE5D7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39B44A98-A370-4860-86ED-968A8B8390B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C8CB7CCA-E25E-4BAB-9A3E-F722C9D21F4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318646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E6582DF-561B-4F96-B76E-B64D165D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21408-6CFB-46D4-B357-68A1CD76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07C7E7-7AA8-4DB7-BD2A-4F7AE1B61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B64F2DE-3D83-4F43-8D2E-FE11C7BE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18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7710E0A-1305-4981-801A-EA983B8A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03B2F8-BDA9-4BD8-9B63-56AC740E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EAAC60-5D4B-4E2F-9167-2DBF652A5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95EDBD6-3AAA-484A-863E-73A650D2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76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CCC46EE-F4F8-4414-BBC6-2E74273C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885" y="6236537"/>
            <a:ext cx="9339625" cy="61767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B26BF9-06D8-4B9D-9F20-C837FCAC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9972" y="6543366"/>
            <a:ext cx="511277" cy="310844"/>
          </a:xfrm>
        </p:spPr>
        <p:txBody>
          <a:bodyPr/>
          <a:lstStyle/>
          <a:p>
            <a:fld id="{1F4ED1B8-653E-4A80-854D-B54CDFD4FFA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2E5D58-5276-4CE0-9CB0-8A6A2F2D3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044" y="181589"/>
            <a:ext cx="8938341" cy="698389"/>
          </a:xfrm>
        </p:spPr>
        <p:txBody>
          <a:bodyPr/>
          <a:lstStyle/>
          <a:p>
            <a:r>
              <a:rPr lang="de-DE" dirty="0"/>
              <a:t>Voreinrichtung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47F9A5-1D2E-4176-8EFD-DDF7DB86B25F}"/>
              </a:ext>
            </a:extLst>
          </p:cNvPr>
          <p:cNvSpPr txBox="1"/>
          <p:nvPr/>
        </p:nvSpPr>
        <p:spPr>
          <a:xfrm>
            <a:off x="715638" y="4616297"/>
            <a:ext cx="20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www.virtualbox.org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64268B-9083-487C-9352-25AF0E515388}"/>
              </a:ext>
            </a:extLst>
          </p:cNvPr>
          <p:cNvSpPr txBox="1"/>
          <p:nvPr/>
        </p:nvSpPr>
        <p:spPr>
          <a:xfrm>
            <a:off x="603044" y="1421839"/>
            <a:ext cx="29758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Oracle VM </a:t>
            </a:r>
            <a:r>
              <a:rPr lang="de-DE" sz="2400" b="1" dirty="0"/>
              <a:t>Virtual Box</a:t>
            </a:r>
          </a:p>
          <a:p>
            <a:r>
              <a:rPr lang="de-DE" dirty="0"/>
              <a:t>Mit Ubuntu 18.04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21DF02A-82BC-428B-8F63-FAFEAA0E8FA9}"/>
              </a:ext>
            </a:extLst>
          </p:cNvPr>
          <p:cNvSpPr txBox="1"/>
          <p:nvPr/>
        </p:nvSpPr>
        <p:spPr>
          <a:xfrm>
            <a:off x="4143526" y="1383823"/>
            <a:ext cx="21477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/>
              <a:t>Github</a:t>
            </a:r>
            <a:r>
              <a:rPr lang="de-DE" sz="2400" dirty="0"/>
              <a:t> Account</a:t>
            </a:r>
          </a:p>
          <a:p>
            <a:r>
              <a:rPr lang="de-DE" dirty="0"/>
              <a:t>Zugang zu den Tools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36EBE88-7506-4FF7-AB50-BB37274E1733}"/>
              </a:ext>
            </a:extLst>
          </p:cNvPr>
          <p:cNvSpPr txBox="1"/>
          <p:nvPr/>
        </p:nvSpPr>
        <p:spPr>
          <a:xfrm>
            <a:off x="4120494" y="4622028"/>
            <a:ext cx="273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www.github.com</a:t>
            </a:r>
          </a:p>
          <a:p>
            <a:r>
              <a:rPr lang="de-DE" dirty="0"/>
              <a:t>(</a:t>
            </a:r>
            <a:r>
              <a:rPr lang="de-DE" dirty="0" err="1"/>
              <a:t>Github</a:t>
            </a:r>
            <a:r>
              <a:rPr lang="de-DE" dirty="0"/>
              <a:t> Desktop +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67E234-971E-46D6-8886-9A56E7583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50" y="2672270"/>
            <a:ext cx="1177135" cy="1513459"/>
          </a:xfr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574677-FCAD-4B86-A5B0-3548FCE53858}"/>
              </a:ext>
            </a:extLst>
          </p:cNvPr>
          <p:cNvSpPr txBox="1"/>
          <p:nvPr/>
        </p:nvSpPr>
        <p:spPr>
          <a:xfrm>
            <a:off x="7373227" y="4616297"/>
            <a:ext cx="245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www.anaconda.org</a:t>
            </a:r>
            <a:br>
              <a:rPr lang="de-DE" dirty="0"/>
            </a:br>
            <a:r>
              <a:rPr lang="de-DE" dirty="0"/>
              <a:t>(Version mit Python 3.7)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78F8908-CC5D-449F-8060-15CB9640B2C3}"/>
              </a:ext>
            </a:extLst>
          </p:cNvPr>
          <p:cNvGrpSpPr/>
          <p:nvPr/>
        </p:nvGrpSpPr>
        <p:grpSpPr>
          <a:xfrm>
            <a:off x="4143526" y="2594014"/>
            <a:ext cx="2040406" cy="1652039"/>
            <a:chOff x="4143526" y="2312694"/>
            <a:chExt cx="2040406" cy="1652039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21EFC4E4-72E6-4269-838C-8ADCB1DC2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59" b="6213"/>
            <a:stretch/>
          </p:blipFill>
          <p:spPr>
            <a:xfrm>
              <a:off x="4143526" y="2312694"/>
              <a:ext cx="1857375" cy="1519854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301B3F3-3C42-4784-9F98-12D85202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00028" y="3280829"/>
              <a:ext cx="683904" cy="683904"/>
            </a:xfrm>
            <a:prstGeom prst="rect">
              <a:avLst/>
            </a:prstGeom>
          </p:spPr>
        </p:pic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A8D0FAD1-22F8-4C79-ABAB-1BD8106DA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5" y="3567822"/>
            <a:ext cx="684000" cy="6840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A11E582B-D2C8-4CB9-B396-A6E92943FCCF}"/>
              </a:ext>
            </a:extLst>
          </p:cNvPr>
          <p:cNvSpPr txBox="1"/>
          <p:nvPr/>
        </p:nvSpPr>
        <p:spPr>
          <a:xfrm>
            <a:off x="7373227" y="1383823"/>
            <a:ext cx="3681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Anaconda</a:t>
            </a:r>
          </a:p>
          <a:p>
            <a:r>
              <a:rPr lang="de-DE" dirty="0"/>
              <a:t>Programmierung v. Python</a:t>
            </a:r>
            <a:br>
              <a:rPr lang="de-DE" dirty="0"/>
            </a:br>
            <a:r>
              <a:rPr lang="de-DE" dirty="0"/>
              <a:t>Verwaltung von Virtual Environments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E9AA7C0-7D2D-48B5-BBC3-7384D096A802}"/>
              </a:ext>
            </a:extLst>
          </p:cNvPr>
          <p:cNvGrpSpPr/>
          <p:nvPr/>
        </p:nvGrpSpPr>
        <p:grpSpPr>
          <a:xfrm>
            <a:off x="7995629" y="2671017"/>
            <a:ext cx="2282486" cy="1673748"/>
            <a:chOff x="7540434" y="2694224"/>
            <a:chExt cx="2282486" cy="1673748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D750883-DDB7-45BA-AB55-5183E1614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600" y="3852090"/>
              <a:ext cx="505047" cy="505047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889B9040-904F-4714-BD54-144F6696F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434" y="2694224"/>
              <a:ext cx="2282486" cy="1138324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7F9B390-5038-48F6-857B-4C877574A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0130" y="3862925"/>
              <a:ext cx="505047" cy="505047"/>
            </a:xfrm>
            <a:prstGeom prst="rect">
              <a:avLst/>
            </a:prstGeom>
          </p:spPr>
        </p:pic>
      </p:grpSp>
      <p:pic>
        <p:nvPicPr>
          <p:cNvPr id="35" name="Grafik 34">
            <a:extLst>
              <a:ext uri="{FF2B5EF4-FFF2-40B4-BE49-F238E27FC236}">
                <a16:creationId xmlns:a16="http://schemas.microsoft.com/office/drawing/2014/main" id="{5CD64654-207E-40A2-A0BB-468EDD2B7D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55" y="3843729"/>
            <a:ext cx="668295" cy="62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5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BEBDAE4-11C4-43D4-AF35-AF29B56A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0F3800-4592-4171-8D1A-F9FF6814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96A4DB-C84A-431B-841D-55274188EA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78382C-7087-48E7-BFD5-EF00FF94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93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B77D3C1-F487-49E4-9A9A-597BA8E8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678449-F317-471A-8B3B-43E69BE2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E49BF-B676-4F83-8C48-B2639D812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Einrichtung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DC5942B-16F1-43EE-BF1D-300289CD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192" y="1070074"/>
            <a:ext cx="7534128" cy="4904833"/>
          </a:xfrm>
        </p:spPr>
        <p:txBody>
          <a:bodyPr/>
          <a:lstStyle/>
          <a:p>
            <a:r>
              <a:rPr lang="de-DE" dirty="0"/>
              <a:t>Virtual Environments für Python (</a:t>
            </a:r>
            <a:r>
              <a:rPr lang="de-DE" dirty="0" err="1"/>
              <a:t>virtualenv</a:t>
            </a:r>
            <a:r>
              <a:rPr lang="de-DE" dirty="0"/>
              <a:t> / Anaconda Prompt) </a:t>
            </a:r>
            <a:br>
              <a:rPr lang="de-DE" dirty="0"/>
            </a:br>
            <a:r>
              <a:rPr lang="de-DE" sz="1800" dirty="0">
                <a:sym typeface="Wingdings" panose="05000000000000000000" pitchFamily="2" charset="2"/>
              </a:rPr>
              <a:t> Python 3.5!</a:t>
            </a:r>
            <a:endParaRPr lang="de-DE" sz="1800" dirty="0"/>
          </a:p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Repos</a:t>
            </a:r>
            <a:r>
              <a:rPr lang="de-DE" dirty="0"/>
              <a:t> Download</a:t>
            </a:r>
            <a:br>
              <a:rPr lang="de-DE" dirty="0"/>
            </a:br>
            <a:r>
              <a:rPr lang="de-DE" sz="1800" dirty="0"/>
              <a:t>global (z.B. in  \User\Anaconda3\</a:t>
            </a:r>
            <a:r>
              <a:rPr lang="de-DE" sz="1800" dirty="0" err="1"/>
              <a:t>pkgs</a:t>
            </a:r>
            <a:r>
              <a:rPr lang="de-DE" sz="1800" dirty="0"/>
              <a:t>)</a:t>
            </a:r>
          </a:p>
          <a:p>
            <a:r>
              <a:rPr lang="de-DE" dirty="0"/>
              <a:t>Installation der Tools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3B48F6-0B8D-4D7D-8C64-F0FC305C2863}"/>
              </a:ext>
            </a:extLst>
          </p:cNvPr>
          <p:cNvSpPr txBox="1"/>
          <p:nvPr/>
        </p:nvSpPr>
        <p:spPr>
          <a:xfrm>
            <a:off x="491706" y="1052622"/>
            <a:ext cx="2967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unter Windows</a:t>
            </a:r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unter Ubuntu</a:t>
            </a:r>
          </a:p>
        </p:txBody>
      </p:sp>
    </p:spTree>
    <p:extLst>
      <p:ext uri="{BB962C8B-B14F-4D97-AF65-F5344CB8AC3E}">
        <p14:creationId xmlns:p14="http://schemas.microsoft.com/office/powerpoint/2010/main" val="181923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DB3074D-583D-40BF-8B43-8A82EA56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388C8B7-EFCD-4BB9-AE69-E291ACDA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B93FD7-AC4B-4718-8E79-EB5B065E8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Einrichtung von Virtual Environments in Anaconda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AA5F12A-812D-4186-A251-EAAD045E1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967"/>
          <a:stretch/>
        </p:blipFill>
        <p:spPr>
          <a:xfrm>
            <a:off x="4647265" y="1026766"/>
            <a:ext cx="7052707" cy="520977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3239C8A-D15A-4207-9290-DF0363A94FD8}"/>
              </a:ext>
            </a:extLst>
          </p:cNvPr>
          <p:cNvSpPr txBox="1"/>
          <p:nvPr/>
        </p:nvSpPr>
        <p:spPr>
          <a:xfrm>
            <a:off x="760924" y="1026766"/>
            <a:ext cx="3179653" cy="208544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in Anaconda Prompt:</a:t>
            </a:r>
          </a:p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sz="1600" dirty="0">
                <a:highlight>
                  <a:srgbClr val="F8F8F8"/>
                </a:highlight>
                <a:latin typeface="Monaco"/>
              </a:rPr>
              <a:t>conda create –n open_ego</a:t>
            </a:r>
            <a:br>
              <a:rPr lang="de-DE" sz="1600" dirty="0">
                <a:latin typeface="Monaco"/>
              </a:rPr>
            </a:br>
            <a:r>
              <a:rPr lang="de-DE" sz="1600" dirty="0">
                <a:highlight>
                  <a:srgbClr val="F8F8F8"/>
                </a:highlight>
                <a:latin typeface="Monaco"/>
              </a:rPr>
              <a:t>activate open_ego</a:t>
            </a:r>
          </a:p>
          <a:p>
            <a:pPr>
              <a:lnSpc>
                <a:spcPct val="150000"/>
              </a:lnSpc>
            </a:pPr>
            <a:r>
              <a:rPr lang="de-DE" sz="1600" dirty="0">
                <a:highlight>
                  <a:srgbClr val="F8F8F8"/>
                </a:highlight>
                <a:latin typeface="Monaco"/>
              </a:rPr>
              <a:t>conda </a:t>
            </a:r>
            <a:r>
              <a:rPr lang="de-DE" sz="1600" dirty="0" err="1">
                <a:highlight>
                  <a:srgbClr val="F8F8F8"/>
                </a:highlight>
                <a:latin typeface="Monaco"/>
              </a:rPr>
              <a:t>install</a:t>
            </a:r>
            <a:r>
              <a:rPr lang="de-DE" sz="1600" dirty="0">
                <a:highlight>
                  <a:srgbClr val="F8F8F8"/>
                </a:highlight>
                <a:latin typeface="Monaco"/>
              </a:rPr>
              <a:t> </a:t>
            </a:r>
            <a:r>
              <a:rPr lang="de-DE" sz="1600" dirty="0" err="1">
                <a:highlight>
                  <a:srgbClr val="FFFF00"/>
                </a:highlight>
                <a:latin typeface="Monaco"/>
              </a:rPr>
              <a:t>python</a:t>
            </a:r>
            <a:r>
              <a:rPr lang="de-DE" sz="1600" dirty="0">
                <a:highlight>
                  <a:srgbClr val="FFFF00"/>
                </a:highlight>
                <a:latin typeface="Monaco"/>
              </a:rPr>
              <a:t>==3.5</a:t>
            </a:r>
          </a:p>
          <a:p>
            <a:pPr>
              <a:lnSpc>
                <a:spcPct val="150000"/>
              </a:lnSpc>
            </a:pPr>
            <a:r>
              <a:rPr lang="de-DE" sz="1600" dirty="0" err="1">
                <a:latin typeface="Monaco"/>
              </a:rPr>
              <a:t>python</a:t>
            </a:r>
            <a:r>
              <a:rPr lang="de-DE" sz="1600" dirty="0">
                <a:latin typeface="Monaco"/>
              </a:rPr>
              <a:t> −m </a:t>
            </a:r>
            <a:r>
              <a:rPr lang="de-DE" sz="1600" dirty="0" err="1">
                <a:latin typeface="Monaco"/>
              </a:rPr>
              <a:t>pip</a:t>
            </a:r>
            <a:r>
              <a:rPr lang="de-DE" sz="1600" dirty="0">
                <a:latin typeface="Monaco"/>
              </a:rPr>
              <a:t> </a:t>
            </a:r>
            <a:r>
              <a:rPr lang="de-DE" sz="1600" dirty="0" err="1">
                <a:latin typeface="Monaco"/>
              </a:rPr>
              <a:t>install</a:t>
            </a:r>
            <a:r>
              <a:rPr lang="de-DE" sz="1600" dirty="0">
                <a:latin typeface="Monaco"/>
              </a:rPr>
              <a:t> −−upgrade </a:t>
            </a:r>
            <a:r>
              <a:rPr lang="de-DE" sz="1600" dirty="0" err="1">
                <a:latin typeface="Monaco"/>
              </a:rPr>
              <a:t>pip</a:t>
            </a:r>
            <a:endParaRPr lang="de-DE" sz="1600" dirty="0">
              <a:highlight>
                <a:srgbClr val="FFFF00"/>
              </a:highlight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1443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B77D3C1-F487-49E4-9A9A-597BA8E8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A678449-F317-471A-8B3B-43E69BE2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9E49BF-B676-4F83-8C48-B2639D812A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Einrichtung von Virtual Environments mit </a:t>
            </a:r>
            <a:r>
              <a:rPr lang="de-DE" dirty="0" err="1"/>
              <a:t>virtualenv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DC5942B-16F1-43EE-BF1D-300289CD5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44" y="1052622"/>
            <a:ext cx="6837125" cy="698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Einrichtung eines Virtual Environments für die Tools:</a:t>
            </a:r>
          </a:p>
        </p:txBody>
      </p:sp>
    </p:spTree>
    <p:extLst>
      <p:ext uri="{BB962C8B-B14F-4D97-AF65-F5344CB8AC3E}">
        <p14:creationId xmlns:p14="http://schemas.microsoft.com/office/powerpoint/2010/main" val="35124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B421F4-5FB4-41D5-9BCE-D43DE2EF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DA904F-CD96-444D-A4E6-FE1C705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56577-3E41-4FCD-AC19-52EEFDE96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der </a:t>
            </a:r>
            <a:r>
              <a:rPr lang="de-DE" dirty="0" err="1"/>
              <a:t>open_eGo</a:t>
            </a:r>
            <a:r>
              <a:rPr lang="de-DE" dirty="0"/>
              <a:t>-Tools von GitHub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76D4A2-5C4C-484B-AECC-94EC3E1A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www.github.com/openego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ding0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eTraGo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ego.io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eGo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eDisGo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…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Download in globalen Ordner, z.B.</a:t>
            </a:r>
          </a:p>
          <a:p>
            <a:pPr marL="0" indent="0">
              <a:buNone/>
            </a:pPr>
            <a:r>
              <a:rPr lang="de-DE" sz="1800" dirty="0" err="1">
                <a:latin typeface="Monaco"/>
                <a:sym typeface="Wingdings" panose="05000000000000000000" pitchFamily="2" charset="2"/>
              </a:rPr>
              <a:t>user</a:t>
            </a:r>
            <a:r>
              <a:rPr lang="de-DE" sz="1800" dirty="0">
                <a:latin typeface="Monaco"/>
                <a:sym typeface="Wingdings" panose="05000000000000000000" pitchFamily="2" charset="2"/>
              </a:rPr>
              <a:t>\Anaconda3\</a:t>
            </a:r>
            <a:r>
              <a:rPr lang="de-DE" sz="1800" dirty="0" err="1">
                <a:latin typeface="Monaco"/>
                <a:sym typeface="Wingdings" panose="05000000000000000000" pitchFamily="2" charset="2"/>
              </a:rPr>
              <a:t>pkgs</a:t>
            </a:r>
            <a:r>
              <a:rPr lang="de-DE" sz="1800" dirty="0">
                <a:latin typeface="Monaco"/>
                <a:sym typeface="Wingdings" panose="05000000000000000000" pitchFamily="2" charset="2"/>
              </a:rPr>
              <a:t>\</a:t>
            </a:r>
          </a:p>
          <a:p>
            <a:pPr marL="0" indent="0">
              <a:buNone/>
            </a:pPr>
            <a:r>
              <a:rPr lang="de-DE" sz="1800" dirty="0">
                <a:sym typeface="Wingdings" panose="05000000000000000000" pitchFamily="2" charset="2"/>
              </a:rPr>
              <a:t>(Clone zur Installation nicht nötig; erst zur Entwicklung der Tools interessant)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3C821A-75F3-4BBC-909C-1C317784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570" y="1159060"/>
            <a:ext cx="6778385" cy="410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2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B421F4-5FB4-41D5-9BCE-D43DE2EF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DA904F-CD96-444D-A4E6-FE1C7054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56577-3E41-4FCD-AC19-52EEFDE96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Download der </a:t>
            </a:r>
            <a:r>
              <a:rPr lang="de-DE" dirty="0" err="1"/>
              <a:t>OpenEnergyPlatform</a:t>
            </a:r>
            <a:r>
              <a:rPr lang="de-DE" dirty="0"/>
              <a:t>-API von GitHub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976D4A2-5C4C-484B-AECC-94EC3E1AD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Monaco"/>
              </a:rPr>
              <a:t>www.github.com/openenergyplatform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oeplatform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Download in globalen Ordner, z.B.</a:t>
            </a:r>
          </a:p>
          <a:p>
            <a:pPr marL="0" indent="0">
              <a:buNone/>
            </a:pPr>
            <a:r>
              <a:rPr lang="de-DE" sz="1800" dirty="0" err="1">
                <a:latin typeface="Monaco"/>
                <a:sym typeface="Wingdings" panose="05000000000000000000" pitchFamily="2" charset="2"/>
              </a:rPr>
              <a:t>user</a:t>
            </a:r>
            <a:r>
              <a:rPr lang="de-DE" sz="1800" dirty="0">
                <a:latin typeface="Monaco"/>
                <a:sym typeface="Wingdings" panose="05000000000000000000" pitchFamily="2" charset="2"/>
              </a:rPr>
              <a:t>\Anaconda3\</a:t>
            </a:r>
            <a:r>
              <a:rPr lang="de-DE" sz="1800" dirty="0" err="1">
                <a:latin typeface="Monaco"/>
                <a:sym typeface="Wingdings" panose="05000000000000000000" pitchFamily="2" charset="2"/>
              </a:rPr>
              <a:t>pkgs</a:t>
            </a:r>
            <a:r>
              <a:rPr lang="de-DE" sz="1800" dirty="0">
                <a:latin typeface="Monaco"/>
                <a:sym typeface="Wingdings" panose="05000000000000000000" pitchFamily="2" charset="2"/>
              </a:rPr>
              <a:t>\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6ADA9F-1885-4F5B-9A61-EAD2DE7E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09" y="900545"/>
            <a:ext cx="5707463" cy="53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1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365B238-B2A8-4E5D-9F7A-F19EF8E0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95C2CE-9741-4AD0-BEC1-2B96D18D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449C7-002D-4407-8C69-798D74356B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Installation der Tools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320236-0EEB-47CF-A50D-374734833D5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Grundsätzliches:</a:t>
            </a:r>
          </a:p>
          <a:p>
            <a:pPr marL="0" indent="0">
              <a:buNone/>
            </a:pPr>
            <a:r>
              <a:rPr lang="de-DE" dirty="0"/>
              <a:t>• Installation mit Python3.7 nicht möglich!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Python3.5 oder 3.6 benötigt</a:t>
            </a:r>
          </a:p>
          <a:p>
            <a:pPr marL="0" indent="0">
              <a:buNone/>
            </a:pPr>
            <a:r>
              <a:rPr lang="de-DE" dirty="0"/>
              <a:t>• Einfache Installation per ”</a:t>
            </a:r>
            <a:r>
              <a:rPr lang="de-DE" sz="1600" dirty="0" err="1">
                <a:latin typeface="Consolas" panose="020B0609020204030204" pitchFamily="49" charset="0"/>
              </a:rPr>
              <a:t>pip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install</a:t>
            </a:r>
            <a:r>
              <a:rPr lang="de-DE" sz="1600" dirty="0"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</a:rPr>
              <a:t>tool</a:t>
            </a:r>
            <a:r>
              <a:rPr lang="de-DE" sz="1600" dirty="0">
                <a:latin typeface="Consolas" panose="020B0609020204030204" pitchFamily="49" charset="0"/>
              </a:rPr>
              <a:t>&gt;</a:t>
            </a:r>
            <a:r>
              <a:rPr lang="de-DE" dirty="0"/>
              <a:t>” nicht empfohlen</a:t>
            </a:r>
            <a:br>
              <a:rPr lang="de-DE" dirty="0"/>
            </a:br>
            <a:r>
              <a:rPr lang="de-DE" dirty="0"/>
              <a:t> </a:t>
            </a:r>
            <a:r>
              <a:rPr lang="de-DE" sz="2000" dirty="0"/>
              <a:t>- es kommen oft Fehlermeldungen aufgrund falscher Package-Bedingungen zurück</a:t>
            </a:r>
            <a:endParaRPr lang="de-DE" sz="1800" dirty="0"/>
          </a:p>
          <a:p>
            <a:pPr marL="0" indent="0">
              <a:buNone/>
            </a:pPr>
            <a:r>
              <a:rPr lang="de-DE" dirty="0"/>
              <a:t>-&gt; stattdessen alle Tools von GitHub herunterladen und installieren per</a:t>
            </a:r>
          </a:p>
          <a:p>
            <a:pPr marL="0" indent="0">
              <a:buNone/>
            </a:pPr>
            <a:r>
              <a:rPr lang="de-DE" sz="2000" dirty="0">
                <a:latin typeface="Consolas" panose="020B0609020204030204" pitchFamily="49" charset="0"/>
              </a:rPr>
              <a:t>	</a:t>
            </a:r>
            <a:r>
              <a:rPr lang="de-DE" sz="1600" dirty="0" err="1">
                <a:highlight>
                  <a:srgbClr val="F8F8F8"/>
                </a:highlight>
                <a:latin typeface="Consolas" panose="020B0609020204030204" pitchFamily="49" charset="0"/>
              </a:rPr>
              <a:t>pip</a:t>
            </a:r>
            <a:r>
              <a:rPr lang="de-DE" sz="1600" dirty="0">
                <a:highlight>
                  <a:srgbClr val="F8F8F8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highlight>
                  <a:srgbClr val="F8F8F8"/>
                </a:highlight>
                <a:latin typeface="Consolas" panose="020B0609020204030204" pitchFamily="49" charset="0"/>
              </a:rPr>
              <a:t>install</a:t>
            </a:r>
            <a:r>
              <a:rPr lang="de-DE" sz="1600" dirty="0">
                <a:highlight>
                  <a:srgbClr val="F8F8F8"/>
                </a:highlight>
                <a:latin typeface="Consolas" panose="020B0609020204030204" pitchFamily="49" charset="0"/>
              </a:rPr>
              <a:t> −e &lt;</a:t>
            </a:r>
            <a:r>
              <a:rPr lang="de-DE" sz="1600" dirty="0" err="1">
                <a:highlight>
                  <a:srgbClr val="F8F8F8"/>
                </a:highlight>
                <a:latin typeface="Consolas" panose="020B0609020204030204" pitchFamily="49" charset="0"/>
              </a:rPr>
              <a:t>path</a:t>
            </a:r>
            <a:r>
              <a:rPr lang="de-DE" sz="1600" dirty="0">
                <a:highlight>
                  <a:srgbClr val="F8F8F8"/>
                </a:highlight>
                <a:latin typeface="Consolas" panose="020B0609020204030204" pitchFamily="49" charset="0"/>
              </a:rPr>
              <a:t>\</a:t>
            </a:r>
            <a:r>
              <a:rPr lang="de-DE" sz="1600" dirty="0" err="1">
                <a:highlight>
                  <a:srgbClr val="F8F8F8"/>
                </a:highlight>
                <a:latin typeface="Consolas" panose="020B0609020204030204" pitchFamily="49" charset="0"/>
              </a:rPr>
              <a:t>to</a:t>
            </a:r>
            <a:r>
              <a:rPr lang="de-DE" sz="1600" dirty="0">
                <a:highlight>
                  <a:srgbClr val="F8F8F8"/>
                </a:highlight>
                <a:latin typeface="Consolas" panose="020B0609020204030204" pitchFamily="49" charset="0"/>
              </a:rPr>
              <a:t>\</a:t>
            </a:r>
            <a:r>
              <a:rPr lang="de-DE" sz="1600" dirty="0" err="1">
                <a:highlight>
                  <a:srgbClr val="F8F8F8"/>
                </a:highlight>
                <a:latin typeface="Consolas" panose="020B0609020204030204" pitchFamily="49" charset="0"/>
              </a:rPr>
              <a:t>repo</a:t>
            </a:r>
            <a:r>
              <a:rPr lang="de-DE" sz="1600" dirty="0">
                <a:highlight>
                  <a:srgbClr val="F8F8F8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sz="1600" dirty="0">
              <a:highlight>
                <a:srgbClr val="F8F8F8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b="1" dirty="0"/>
              <a:t>Installationsreihenfolge:</a:t>
            </a:r>
          </a:p>
          <a:p>
            <a:pPr marL="0" indent="0">
              <a:buNone/>
            </a:pPr>
            <a:r>
              <a:rPr lang="de-DE" sz="2000" dirty="0"/>
              <a:t>aufgrund von Interdependenzen zwischen den Tools sollten die Tools in dieser Reihenfolge installiert werden:</a:t>
            </a:r>
          </a:p>
          <a:p>
            <a:pPr marL="0" indent="0">
              <a:buNone/>
            </a:pPr>
            <a:r>
              <a:rPr lang="de-DE" dirty="0"/>
              <a:t>A) </a:t>
            </a:r>
            <a:r>
              <a:rPr lang="de-DE" dirty="0" err="1"/>
              <a:t>open_eGo</a:t>
            </a:r>
            <a:r>
              <a:rPr lang="de-DE" dirty="0"/>
              <a:t>-Tools</a:t>
            </a:r>
          </a:p>
          <a:p>
            <a:pPr marL="0" indent="0">
              <a:buNone/>
            </a:pPr>
            <a:r>
              <a:rPr lang="de-DE" dirty="0"/>
              <a:t>1. ego.io 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2. ding0 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eGo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</a:t>
            </a:r>
            <a:r>
              <a:rPr lang="de-DE" dirty="0" err="1"/>
              <a:t>eDisGo</a:t>
            </a:r>
            <a:r>
              <a:rPr lang="de-DE" dirty="0"/>
              <a:t> 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eTraGo</a:t>
            </a: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B) OEP API</a:t>
            </a:r>
          </a:p>
        </p:txBody>
      </p:sp>
    </p:spTree>
    <p:extLst>
      <p:ext uri="{BB962C8B-B14F-4D97-AF65-F5344CB8AC3E}">
        <p14:creationId xmlns:p14="http://schemas.microsoft.com/office/powerpoint/2010/main" val="21626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6026C0-DCD2-4DE8-AD0D-CE95BCDE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F11E24-CBAD-4578-B77E-B6D550A9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D1B8-653E-4A80-854D-B54CDFD4FFA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03F1C1-DD0F-421E-AF90-BF8FF8544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ego.io Installation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7B846B-1AC1-4FFB-9816-EC2786F04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virtual </a:t>
            </a:r>
            <a:r>
              <a:rPr lang="de-DE" dirty="0" err="1"/>
              <a:t>environment</a:t>
            </a:r>
            <a:r>
              <a:rPr lang="de-DE" dirty="0"/>
              <a:t> aktiviert? </a:t>
            </a:r>
          </a:p>
          <a:p>
            <a:pPr marL="0" indent="0">
              <a:buNone/>
            </a:pPr>
            <a:r>
              <a:rPr lang="de-DE" sz="1600" dirty="0">
                <a:sym typeface="Wingdings" panose="05000000000000000000" pitchFamily="2" charset="2"/>
              </a:rPr>
              <a:t>	</a:t>
            </a:r>
            <a:r>
              <a:rPr lang="de-DE" sz="1600" dirty="0">
                <a:highlight>
                  <a:srgbClr val="F8F8F8"/>
                </a:highlight>
                <a:sym typeface="Wingdings" panose="05000000000000000000" pitchFamily="2" charset="2"/>
              </a:rPr>
              <a:t>activate open_ego</a:t>
            </a:r>
          </a:p>
          <a:p>
            <a:pPr marL="0" indent="0">
              <a:buNone/>
            </a:pPr>
            <a:r>
              <a:rPr lang="de-DE" dirty="0"/>
              <a:t>2. Installation per </a:t>
            </a:r>
            <a:r>
              <a:rPr lang="de-DE" dirty="0" err="1"/>
              <a:t>pip</a:t>
            </a:r>
            <a:r>
              <a:rPr lang="de-DE" dirty="0"/>
              <a:t> = </a:t>
            </a:r>
            <a:r>
              <a:rPr lang="de-DE" dirty="0" err="1"/>
              <a:t>Pypi</a:t>
            </a:r>
            <a:r>
              <a:rPr lang="de-DE" dirty="0"/>
              <a:t> = Python Package Index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1600" dirty="0" err="1">
                <a:highlight>
                  <a:srgbClr val="F8F8F8"/>
                </a:highlight>
              </a:rPr>
              <a:t>pip</a:t>
            </a:r>
            <a:r>
              <a:rPr lang="de-DE" sz="1600" dirty="0">
                <a:highlight>
                  <a:srgbClr val="F8F8F8"/>
                </a:highlight>
              </a:rPr>
              <a:t> </a:t>
            </a:r>
            <a:r>
              <a:rPr lang="de-DE" sz="1600" dirty="0" err="1">
                <a:highlight>
                  <a:srgbClr val="F8F8F8"/>
                </a:highlight>
              </a:rPr>
              <a:t>install</a:t>
            </a:r>
            <a:r>
              <a:rPr lang="de-DE" sz="1600" dirty="0">
                <a:highlight>
                  <a:srgbClr val="F8F8F8"/>
                </a:highlight>
              </a:rPr>
              <a:t> –e &lt;</a:t>
            </a:r>
            <a:r>
              <a:rPr lang="de-DE" sz="1600" dirty="0" err="1">
                <a:highlight>
                  <a:srgbClr val="F8F8F8"/>
                </a:highlight>
              </a:rPr>
              <a:t>path</a:t>
            </a:r>
            <a:r>
              <a:rPr lang="de-DE" sz="1600" dirty="0">
                <a:highlight>
                  <a:srgbClr val="F8F8F8"/>
                </a:highlight>
              </a:rPr>
              <a:t>\</a:t>
            </a:r>
            <a:r>
              <a:rPr lang="de-DE" sz="1600" dirty="0" err="1">
                <a:highlight>
                  <a:srgbClr val="F8F8F8"/>
                </a:highlight>
              </a:rPr>
              <a:t>to</a:t>
            </a:r>
            <a:r>
              <a:rPr lang="de-DE" sz="1600" dirty="0">
                <a:highlight>
                  <a:srgbClr val="F8F8F8"/>
                </a:highlight>
              </a:rPr>
              <a:t>\</a:t>
            </a:r>
            <a:r>
              <a:rPr lang="de-DE" sz="1600" dirty="0" err="1">
                <a:highlight>
                  <a:srgbClr val="F8F8F8"/>
                </a:highlight>
              </a:rPr>
              <a:t>repo</a:t>
            </a:r>
            <a:r>
              <a:rPr lang="de-DE" sz="1600" dirty="0">
                <a:highlight>
                  <a:srgbClr val="F8F8F8"/>
                </a:highlight>
              </a:rPr>
              <a:t>&gt;</a:t>
            </a:r>
            <a:endParaRPr lang="de-DE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61414297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mit Well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599</Words>
  <Application>Microsoft Office PowerPoint</Application>
  <PresentationFormat>Breitbild</PresentationFormat>
  <Paragraphs>135</Paragraphs>
  <Slides>20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Monaco</vt:lpstr>
      <vt:lpstr>Vorlage mit Wellen </vt:lpstr>
      <vt:lpstr>Open_eGo Tools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Carolina Guarnizo Caro</dc:creator>
  <cp:lastModifiedBy>da við</cp:lastModifiedBy>
  <cp:revision>130</cp:revision>
  <dcterms:created xsi:type="dcterms:W3CDTF">2018-01-17T13:21:32Z</dcterms:created>
  <dcterms:modified xsi:type="dcterms:W3CDTF">2019-01-23T14:14:56Z</dcterms:modified>
</cp:coreProperties>
</file>