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8"/>
  </p:notesMasterIdLst>
  <p:sldIdLst>
    <p:sldId id="256" r:id="rId2"/>
    <p:sldId id="271" r:id="rId3"/>
    <p:sldId id="257" r:id="rId4"/>
    <p:sldId id="261" r:id="rId5"/>
    <p:sldId id="258" r:id="rId6"/>
    <p:sldId id="259" r:id="rId7"/>
    <p:sldId id="260" r:id="rId8"/>
    <p:sldId id="263" r:id="rId9"/>
    <p:sldId id="265" r:id="rId10"/>
    <p:sldId id="269" r:id="rId11"/>
    <p:sldId id="270" r:id="rId12"/>
    <p:sldId id="262" r:id="rId13"/>
    <p:sldId id="264" r:id="rId14"/>
    <p:sldId id="268" r:id="rId15"/>
    <p:sldId id="267"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46"/>
    <p:restoredTop sz="94720"/>
  </p:normalViewPr>
  <p:slideViewPr>
    <p:cSldViewPr snapToGrid="0">
      <p:cViewPr varScale="1">
        <p:scale>
          <a:sx n="140" d="100"/>
          <a:sy n="140" d="100"/>
        </p:scale>
        <p:origin x="240" y="1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8D769-DC03-5B46-A17A-B1CC1F940952}" type="datetimeFigureOut">
              <a:rPr lang="en-US" smtClean="0"/>
              <a:t>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63002-4209-9342-8158-DC60D013BC2D}" type="slidenum">
              <a:rPr lang="en-US" smtClean="0"/>
              <a:t>‹#›</a:t>
            </a:fld>
            <a:endParaRPr lang="en-US"/>
          </a:p>
        </p:txBody>
      </p:sp>
    </p:spTree>
    <p:extLst>
      <p:ext uri="{BB962C8B-B14F-4D97-AF65-F5344CB8AC3E}">
        <p14:creationId xmlns:p14="http://schemas.microsoft.com/office/powerpoint/2010/main" val="834504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63002-4209-9342-8158-DC60D013BC2D}" type="slidenum">
              <a:rPr lang="en-US" smtClean="0"/>
              <a:t>4</a:t>
            </a:fld>
            <a:endParaRPr lang="en-US"/>
          </a:p>
        </p:txBody>
      </p:sp>
    </p:spTree>
    <p:extLst>
      <p:ext uri="{BB962C8B-B14F-4D97-AF65-F5344CB8AC3E}">
        <p14:creationId xmlns:p14="http://schemas.microsoft.com/office/powerpoint/2010/main" val="1836868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30ACE-146A-304E-8379-9558FDFEB018}"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277790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30ACE-146A-304E-8379-9558FDFEB018}"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176497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30ACE-146A-304E-8379-9558FDFEB018}"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1169747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30ACE-146A-304E-8379-9558FDFEB018}"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AC9B4-5690-BE40-B4DF-D90B957DFBF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1352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30ACE-146A-304E-8379-9558FDFEB018}"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790233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30ACE-146A-304E-8379-9558FDFEB018}" type="datetimeFigureOut">
              <a:rPr lang="en-US" smtClean="0"/>
              <a:t>12/7/23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1333558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30ACE-146A-304E-8379-9558FDFEB018}" type="datetimeFigureOut">
              <a:rPr lang="en-US" smtClean="0"/>
              <a:t>12/7/23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514393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30ACE-146A-304E-8379-9558FDFEB018}"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2185212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30ACE-146A-304E-8379-9558FDFEB018}"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15863824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30ACE-146A-304E-8379-9558FDFEB018}"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107012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30ACE-146A-304E-8379-9558FDFEB018}"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2770434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30ACE-146A-304E-8379-9558FDFEB018}"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63189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30ACE-146A-304E-8379-9558FDFEB018}"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849994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30ACE-146A-304E-8379-9558FDFEB018}" type="datetimeFigureOut">
              <a:rPr lang="en-US" smtClean="0"/>
              <a:t>12/7/23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2067461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30ACE-146A-304E-8379-9558FDFEB018}" type="datetimeFigureOut">
              <a:rPr lang="en-US" smtClean="0"/>
              <a:t>12/7/23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1955395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8F30ACE-146A-304E-8379-9558FDFEB018}" type="datetimeFigureOut">
              <a:rPr lang="en-US" smtClean="0"/>
              <a:t>12/7/23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31779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30ACE-146A-304E-8379-9558FDFEB018}"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216328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30ACE-146A-304E-8379-9558FDFEB018}"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2088531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8F30ACE-146A-304E-8379-9558FDFEB018}" type="datetimeFigureOut">
              <a:rPr lang="en-US" smtClean="0"/>
              <a:t>12/7/23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61AC9B4-5690-BE40-B4DF-D90B957DFBF2}" type="slidenum">
              <a:rPr lang="en-US" smtClean="0"/>
              <a:t>‹#›</a:t>
            </a:fld>
            <a:endParaRPr lang="en-US"/>
          </a:p>
        </p:txBody>
      </p:sp>
    </p:spTree>
    <p:extLst>
      <p:ext uri="{BB962C8B-B14F-4D97-AF65-F5344CB8AC3E}">
        <p14:creationId xmlns:p14="http://schemas.microsoft.com/office/powerpoint/2010/main" val="11350358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8419-28C6-526F-F0F9-6811C41C1F57}"/>
              </a:ext>
            </a:extLst>
          </p:cNvPr>
          <p:cNvSpPr>
            <a:spLocks noGrp="1"/>
          </p:cNvSpPr>
          <p:nvPr>
            <p:ph type="ctrTitle"/>
          </p:nvPr>
        </p:nvSpPr>
        <p:spPr/>
        <p:txBody>
          <a:bodyPr>
            <a:normAutofit/>
          </a:bodyPr>
          <a:lstStyle/>
          <a:p>
            <a:r>
              <a:rPr lang="en-US" dirty="0"/>
              <a:t>Weather Dashboard and Slack Integration</a:t>
            </a:r>
          </a:p>
        </p:txBody>
      </p:sp>
      <p:sp>
        <p:nvSpPr>
          <p:cNvPr id="3" name="Subtitle 2">
            <a:extLst>
              <a:ext uri="{FF2B5EF4-FFF2-40B4-BE49-F238E27FC236}">
                <a16:creationId xmlns:a16="http://schemas.microsoft.com/office/drawing/2014/main" id="{6B9CC1FD-458B-6497-48BA-E41084DFAFAC}"/>
              </a:ext>
            </a:extLst>
          </p:cNvPr>
          <p:cNvSpPr>
            <a:spLocks noGrp="1"/>
          </p:cNvSpPr>
          <p:nvPr>
            <p:ph type="subTitle" idx="1"/>
          </p:nvPr>
        </p:nvSpPr>
        <p:spPr/>
        <p:txBody>
          <a:bodyPr>
            <a:normAutofit fontScale="92500" lnSpcReduction="10000"/>
          </a:bodyPr>
          <a:lstStyle/>
          <a:p>
            <a:r>
              <a:rPr lang="en-US" dirty="0"/>
              <a:t>Jason(</a:t>
            </a:r>
            <a:r>
              <a:rPr lang="en-US" dirty="0" err="1"/>
              <a:t>Haozhe</a:t>
            </a:r>
            <a:r>
              <a:rPr lang="en-US" dirty="0"/>
              <a:t>) Zhang</a:t>
            </a:r>
          </a:p>
          <a:p>
            <a:r>
              <a:rPr lang="en-US" dirty="0"/>
              <a:t>12/06/2023</a:t>
            </a:r>
          </a:p>
          <a:p>
            <a:r>
              <a:rPr lang="en-US" dirty="0"/>
              <a:t>"Bringing Real-time Weather Data to Your Fingertips"</a:t>
            </a:r>
          </a:p>
        </p:txBody>
      </p:sp>
    </p:spTree>
    <p:extLst>
      <p:ext uri="{BB962C8B-B14F-4D97-AF65-F5344CB8AC3E}">
        <p14:creationId xmlns:p14="http://schemas.microsoft.com/office/powerpoint/2010/main" val="1047756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D863-2C53-50D4-09F5-D35CA33AD223}"/>
              </a:ext>
            </a:extLst>
          </p:cNvPr>
          <p:cNvSpPr>
            <a:spLocks noGrp="1"/>
          </p:cNvSpPr>
          <p:nvPr>
            <p:ph type="title"/>
          </p:nvPr>
        </p:nvSpPr>
        <p:spPr/>
        <p:txBody>
          <a:bodyPr/>
          <a:lstStyle/>
          <a:p>
            <a:r>
              <a:rPr lang="en-US" dirty="0"/>
              <a:t>Good Security Practice Cont’d </a:t>
            </a:r>
          </a:p>
        </p:txBody>
      </p:sp>
      <p:sp>
        <p:nvSpPr>
          <p:cNvPr id="3" name="Content Placeholder 2">
            <a:extLst>
              <a:ext uri="{FF2B5EF4-FFF2-40B4-BE49-F238E27FC236}">
                <a16:creationId xmlns:a16="http://schemas.microsoft.com/office/drawing/2014/main" id="{50A8D86B-DCA6-4455-253C-2B0A07323EF5}"/>
              </a:ext>
            </a:extLst>
          </p:cNvPr>
          <p:cNvSpPr>
            <a:spLocks noGrp="1"/>
          </p:cNvSpPr>
          <p:nvPr>
            <p:ph idx="1"/>
          </p:nvPr>
        </p:nvSpPr>
        <p:spPr/>
        <p:txBody>
          <a:bodyPr/>
          <a:lstStyle/>
          <a:p>
            <a:r>
              <a:rPr lang="en-US" dirty="0"/>
              <a:t>Input Validation</a:t>
            </a:r>
          </a:p>
          <a:p>
            <a:r>
              <a:rPr lang="en-US" dirty="0"/>
              <a:t>Rate Limiting</a:t>
            </a:r>
          </a:p>
          <a:p>
            <a:r>
              <a:rPr lang="en-US" dirty="0"/>
              <a:t>Separate code and environment</a:t>
            </a:r>
          </a:p>
          <a:p>
            <a:endParaRPr lang="en-US" dirty="0"/>
          </a:p>
        </p:txBody>
      </p:sp>
      <p:pic>
        <p:nvPicPr>
          <p:cNvPr id="5" name="Picture 4">
            <a:extLst>
              <a:ext uri="{FF2B5EF4-FFF2-40B4-BE49-F238E27FC236}">
                <a16:creationId xmlns:a16="http://schemas.microsoft.com/office/drawing/2014/main" id="{79221A2D-8329-5991-95F0-D2D436E6A300}"/>
              </a:ext>
            </a:extLst>
          </p:cNvPr>
          <p:cNvPicPr>
            <a:picLocks noChangeAspect="1"/>
          </p:cNvPicPr>
          <p:nvPr/>
        </p:nvPicPr>
        <p:blipFill>
          <a:blip r:embed="rId2"/>
          <a:stretch>
            <a:fillRect/>
          </a:stretch>
        </p:blipFill>
        <p:spPr>
          <a:xfrm>
            <a:off x="6402564" y="1726979"/>
            <a:ext cx="5013598" cy="1819656"/>
          </a:xfrm>
          <a:prstGeom prst="rect">
            <a:avLst/>
          </a:prstGeom>
        </p:spPr>
      </p:pic>
      <p:pic>
        <p:nvPicPr>
          <p:cNvPr id="6" name="Picture 5">
            <a:extLst>
              <a:ext uri="{FF2B5EF4-FFF2-40B4-BE49-F238E27FC236}">
                <a16:creationId xmlns:a16="http://schemas.microsoft.com/office/drawing/2014/main" id="{82E91FA8-11C7-05C1-7D05-F3BDFF1C433C}"/>
              </a:ext>
            </a:extLst>
          </p:cNvPr>
          <p:cNvPicPr>
            <a:picLocks noChangeAspect="1"/>
          </p:cNvPicPr>
          <p:nvPr/>
        </p:nvPicPr>
        <p:blipFill>
          <a:blip r:embed="rId3"/>
          <a:stretch>
            <a:fillRect/>
          </a:stretch>
        </p:blipFill>
        <p:spPr>
          <a:xfrm>
            <a:off x="6448698" y="3622834"/>
            <a:ext cx="5105400" cy="2247900"/>
          </a:xfrm>
          <a:prstGeom prst="rect">
            <a:avLst/>
          </a:prstGeom>
        </p:spPr>
      </p:pic>
      <p:pic>
        <p:nvPicPr>
          <p:cNvPr id="9" name="Picture 8">
            <a:extLst>
              <a:ext uri="{FF2B5EF4-FFF2-40B4-BE49-F238E27FC236}">
                <a16:creationId xmlns:a16="http://schemas.microsoft.com/office/drawing/2014/main" id="{6C10249B-E5B9-B0A1-4557-5F16701C4FB4}"/>
              </a:ext>
            </a:extLst>
          </p:cNvPr>
          <p:cNvPicPr>
            <a:picLocks noChangeAspect="1"/>
          </p:cNvPicPr>
          <p:nvPr/>
        </p:nvPicPr>
        <p:blipFill>
          <a:blip r:embed="rId4"/>
          <a:stretch>
            <a:fillRect/>
          </a:stretch>
        </p:blipFill>
        <p:spPr>
          <a:xfrm>
            <a:off x="437242" y="4079146"/>
            <a:ext cx="4696384" cy="784522"/>
          </a:xfrm>
          <a:prstGeom prst="rect">
            <a:avLst/>
          </a:prstGeom>
        </p:spPr>
      </p:pic>
      <p:pic>
        <p:nvPicPr>
          <p:cNvPr id="10" name="Picture 9">
            <a:extLst>
              <a:ext uri="{FF2B5EF4-FFF2-40B4-BE49-F238E27FC236}">
                <a16:creationId xmlns:a16="http://schemas.microsoft.com/office/drawing/2014/main" id="{30EAFF6E-D842-782F-C750-5DAD360624D2}"/>
              </a:ext>
            </a:extLst>
          </p:cNvPr>
          <p:cNvPicPr>
            <a:picLocks noChangeAspect="1"/>
          </p:cNvPicPr>
          <p:nvPr/>
        </p:nvPicPr>
        <p:blipFill>
          <a:blip r:embed="rId5"/>
          <a:stretch>
            <a:fillRect/>
          </a:stretch>
        </p:blipFill>
        <p:spPr>
          <a:xfrm>
            <a:off x="437242" y="4977884"/>
            <a:ext cx="5702300" cy="1001030"/>
          </a:xfrm>
          <a:prstGeom prst="rect">
            <a:avLst/>
          </a:prstGeom>
        </p:spPr>
      </p:pic>
    </p:spTree>
    <p:extLst>
      <p:ext uri="{BB962C8B-B14F-4D97-AF65-F5344CB8AC3E}">
        <p14:creationId xmlns:p14="http://schemas.microsoft.com/office/powerpoint/2010/main" val="47507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5FEF11-557F-B1A6-B51F-5323C2CEDA4A}"/>
              </a:ext>
            </a:extLst>
          </p:cNvPr>
          <p:cNvPicPr>
            <a:picLocks noChangeAspect="1"/>
          </p:cNvPicPr>
          <p:nvPr/>
        </p:nvPicPr>
        <p:blipFill>
          <a:blip r:embed="rId2"/>
          <a:stretch>
            <a:fillRect/>
          </a:stretch>
        </p:blipFill>
        <p:spPr>
          <a:xfrm>
            <a:off x="4323449" y="3267329"/>
            <a:ext cx="7772400" cy="3225546"/>
          </a:xfrm>
          <a:prstGeom prst="rect">
            <a:avLst/>
          </a:prstGeom>
        </p:spPr>
      </p:pic>
      <p:sp>
        <p:nvSpPr>
          <p:cNvPr id="2" name="Title 1">
            <a:extLst>
              <a:ext uri="{FF2B5EF4-FFF2-40B4-BE49-F238E27FC236}">
                <a16:creationId xmlns:a16="http://schemas.microsoft.com/office/drawing/2014/main" id="{36F0ABB7-CFB5-2220-A3A4-B86F61D6CDC7}"/>
              </a:ext>
            </a:extLst>
          </p:cNvPr>
          <p:cNvSpPr>
            <a:spLocks noGrp="1"/>
          </p:cNvSpPr>
          <p:nvPr>
            <p:ph type="title"/>
          </p:nvPr>
        </p:nvSpPr>
        <p:spPr/>
        <p:txBody>
          <a:bodyPr/>
          <a:lstStyle/>
          <a:p>
            <a:r>
              <a:rPr lang="en-US" dirty="0"/>
              <a:t>Security Concern</a:t>
            </a:r>
          </a:p>
        </p:txBody>
      </p:sp>
      <p:sp>
        <p:nvSpPr>
          <p:cNvPr id="3" name="Content Placeholder 2">
            <a:extLst>
              <a:ext uri="{FF2B5EF4-FFF2-40B4-BE49-F238E27FC236}">
                <a16:creationId xmlns:a16="http://schemas.microsoft.com/office/drawing/2014/main" id="{37CEEEB0-BEDE-21B7-1270-054A99137C4A}"/>
              </a:ext>
            </a:extLst>
          </p:cNvPr>
          <p:cNvSpPr>
            <a:spLocks noGrp="1"/>
          </p:cNvSpPr>
          <p:nvPr>
            <p:ph idx="1"/>
          </p:nvPr>
        </p:nvSpPr>
        <p:spPr>
          <a:xfrm>
            <a:off x="838200" y="1588894"/>
            <a:ext cx="10515600" cy="4351338"/>
          </a:xfrm>
        </p:spPr>
        <p:txBody>
          <a:bodyPr/>
          <a:lstStyle/>
          <a:p>
            <a:r>
              <a:rPr lang="en-US" dirty="0"/>
              <a:t>Exposed API key</a:t>
            </a:r>
          </a:p>
          <a:p>
            <a:r>
              <a:rPr lang="en-US" dirty="0"/>
              <a:t>Client-side info</a:t>
            </a:r>
          </a:p>
          <a:p>
            <a:r>
              <a:rPr lang="en-US" dirty="0"/>
              <a:t>Sever-side open ports</a:t>
            </a:r>
          </a:p>
          <a:p>
            <a:endParaRPr lang="en-US" dirty="0"/>
          </a:p>
        </p:txBody>
      </p:sp>
      <p:pic>
        <p:nvPicPr>
          <p:cNvPr id="4" name="Picture 3">
            <a:extLst>
              <a:ext uri="{FF2B5EF4-FFF2-40B4-BE49-F238E27FC236}">
                <a16:creationId xmlns:a16="http://schemas.microsoft.com/office/drawing/2014/main" id="{54951250-8214-809C-E5AC-1D264D1CA38D}"/>
              </a:ext>
            </a:extLst>
          </p:cNvPr>
          <p:cNvPicPr>
            <a:picLocks noChangeAspect="1"/>
          </p:cNvPicPr>
          <p:nvPr/>
        </p:nvPicPr>
        <p:blipFill>
          <a:blip r:embed="rId3"/>
          <a:stretch>
            <a:fillRect/>
          </a:stretch>
        </p:blipFill>
        <p:spPr>
          <a:xfrm>
            <a:off x="4323449" y="1675631"/>
            <a:ext cx="7642491" cy="1591698"/>
          </a:xfrm>
          <a:prstGeom prst="rect">
            <a:avLst/>
          </a:prstGeom>
        </p:spPr>
      </p:pic>
      <p:cxnSp>
        <p:nvCxnSpPr>
          <p:cNvPr id="6" name="Straight Arrow Connector 5">
            <a:extLst>
              <a:ext uri="{FF2B5EF4-FFF2-40B4-BE49-F238E27FC236}">
                <a16:creationId xmlns:a16="http://schemas.microsoft.com/office/drawing/2014/main" id="{653CF7B9-5BFB-33F3-FD31-745845589BF1}"/>
              </a:ext>
            </a:extLst>
          </p:cNvPr>
          <p:cNvCxnSpPr/>
          <p:nvPr/>
        </p:nvCxnSpPr>
        <p:spPr>
          <a:xfrm flipH="1" flipV="1">
            <a:off x="6024880" y="1917290"/>
            <a:ext cx="142240" cy="396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104DB0F-D512-046A-8E6B-1B35C96158B2}"/>
              </a:ext>
            </a:extLst>
          </p:cNvPr>
          <p:cNvPicPr>
            <a:picLocks noChangeAspect="1"/>
          </p:cNvPicPr>
          <p:nvPr/>
        </p:nvPicPr>
        <p:blipFill>
          <a:blip r:embed="rId4"/>
          <a:stretch>
            <a:fillRect/>
          </a:stretch>
        </p:blipFill>
        <p:spPr>
          <a:xfrm>
            <a:off x="6330950" y="4611376"/>
            <a:ext cx="4813300" cy="1435100"/>
          </a:xfrm>
          <a:prstGeom prst="rect">
            <a:avLst/>
          </a:prstGeom>
        </p:spPr>
      </p:pic>
      <p:pic>
        <p:nvPicPr>
          <p:cNvPr id="5" name="Picture 4">
            <a:extLst>
              <a:ext uri="{FF2B5EF4-FFF2-40B4-BE49-F238E27FC236}">
                <a16:creationId xmlns:a16="http://schemas.microsoft.com/office/drawing/2014/main" id="{3C4258D9-53EA-B13D-AFDD-0115664A8EB3}"/>
              </a:ext>
            </a:extLst>
          </p:cNvPr>
          <p:cNvPicPr>
            <a:picLocks noChangeAspect="1"/>
          </p:cNvPicPr>
          <p:nvPr/>
        </p:nvPicPr>
        <p:blipFill rotWithShape="1">
          <a:blip r:embed="rId5"/>
          <a:srcRect r="13399"/>
          <a:stretch/>
        </p:blipFill>
        <p:spPr>
          <a:xfrm>
            <a:off x="226060" y="4611376"/>
            <a:ext cx="4097389" cy="1881499"/>
          </a:xfrm>
          <a:prstGeom prst="rect">
            <a:avLst/>
          </a:prstGeom>
        </p:spPr>
      </p:pic>
    </p:spTree>
    <p:extLst>
      <p:ext uri="{BB962C8B-B14F-4D97-AF65-F5344CB8AC3E}">
        <p14:creationId xmlns:p14="http://schemas.microsoft.com/office/powerpoint/2010/main" val="147880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730E-58E7-DACC-32D6-0ACAF15EC7D2}"/>
              </a:ext>
            </a:extLst>
          </p:cNvPr>
          <p:cNvSpPr>
            <a:spLocks noGrp="1"/>
          </p:cNvSpPr>
          <p:nvPr>
            <p:ph type="title"/>
          </p:nvPr>
        </p:nvSpPr>
        <p:spPr/>
        <p:txBody>
          <a:bodyPr/>
          <a:lstStyle/>
          <a:p>
            <a:r>
              <a:rPr lang="en-US" dirty="0"/>
              <a:t>Challenges &amp; Solutions</a:t>
            </a:r>
          </a:p>
        </p:txBody>
      </p:sp>
      <p:sp>
        <p:nvSpPr>
          <p:cNvPr id="3" name="Content Placeholder 2">
            <a:extLst>
              <a:ext uri="{FF2B5EF4-FFF2-40B4-BE49-F238E27FC236}">
                <a16:creationId xmlns:a16="http://schemas.microsoft.com/office/drawing/2014/main" id="{972B77A2-F7C7-BEB7-C4F9-B14EBBF387D9}"/>
              </a:ext>
            </a:extLst>
          </p:cNvPr>
          <p:cNvSpPr>
            <a:spLocks noGrp="1"/>
          </p:cNvSpPr>
          <p:nvPr>
            <p:ph idx="1"/>
          </p:nvPr>
        </p:nvSpPr>
        <p:spPr/>
        <p:txBody>
          <a:bodyPr/>
          <a:lstStyle/>
          <a:p>
            <a:r>
              <a:rPr lang="en-US" dirty="0"/>
              <a:t>Exposing API keys in Client-side</a:t>
            </a:r>
          </a:p>
        </p:txBody>
      </p:sp>
      <p:pic>
        <p:nvPicPr>
          <p:cNvPr id="4" name="Picture 3">
            <a:extLst>
              <a:ext uri="{FF2B5EF4-FFF2-40B4-BE49-F238E27FC236}">
                <a16:creationId xmlns:a16="http://schemas.microsoft.com/office/drawing/2014/main" id="{6FC663EA-3D03-50F0-DA67-0ECFA0ABB208}"/>
              </a:ext>
            </a:extLst>
          </p:cNvPr>
          <p:cNvPicPr>
            <a:picLocks noChangeAspect="1"/>
          </p:cNvPicPr>
          <p:nvPr/>
        </p:nvPicPr>
        <p:blipFill>
          <a:blip r:embed="rId2"/>
          <a:stretch>
            <a:fillRect/>
          </a:stretch>
        </p:blipFill>
        <p:spPr>
          <a:xfrm>
            <a:off x="995082" y="3071385"/>
            <a:ext cx="10201835" cy="2719815"/>
          </a:xfrm>
          <a:prstGeom prst="rect">
            <a:avLst/>
          </a:prstGeom>
        </p:spPr>
      </p:pic>
    </p:spTree>
    <p:extLst>
      <p:ext uri="{BB962C8B-B14F-4D97-AF65-F5344CB8AC3E}">
        <p14:creationId xmlns:p14="http://schemas.microsoft.com/office/powerpoint/2010/main" val="2519845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29CA-21B2-6146-8A8B-942006F542BD}"/>
              </a:ext>
            </a:extLst>
          </p:cNvPr>
          <p:cNvSpPr>
            <a:spLocks noGrp="1"/>
          </p:cNvSpPr>
          <p:nvPr>
            <p:ph type="title"/>
          </p:nvPr>
        </p:nvSpPr>
        <p:spPr/>
        <p:txBody>
          <a:bodyPr/>
          <a:lstStyle/>
          <a:p>
            <a:r>
              <a:rPr lang="en-US" dirty="0"/>
              <a:t>Challenges &amp; Solutions</a:t>
            </a:r>
          </a:p>
        </p:txBody>
      </p:sp>
      <p:pic>
        <p:nvPicPr>
          <p:cNvPr id="4" name="Content Placeholder 3">
            <a:extLst>
              <a:ext uri="{FF2B5EF4-FFF2-40B4-BE49-F238E27FC236}">
                <a16:creationId xmlns:a16="http://schemas.microsoft.com/office/drawing/2014/main" id="{E017D48B-0190-DAB8-6E58-80026A9616D2}"/>
              </a:ext>
            </a:extLst>
          </p:cNvPr>
          <p:cNvPicPr>
            <a:picLocks noGrp="1" noChangeAspect="1"/>
          </p:cNvPicPr>
          <p:nvPr>
            <p:ph idx="1"/>
          </p:nvPr>
        </p:nvPicPr>
        <p:blipFill>
          <a:blip r:embed="rId2"/>
          <a:stretch>
            <a:fillRect/>
          </a:stretch>
        </p:blipFill>
        <p:spPr>
          <a:xfrm>
            <a:off x="236042" y="1686694"/>
            <a:ext cx="11719916" cy="1742306"/>
          </a:xfrm>
          <a:prstGeom prst="rect">
            <a:avLst/>
          </a:prstGeom>
        </p:spPr>
      </p:pic>
      <p:pic>
        <p:nvPicPr>
          <p:cNvPr id="6" name="Picture 5">
            <a:extLst>
              <a:ext uri="{FF2B5EF4-FFF2-40B4-BE49-F238E27FC236}">
                <a16:creationId xmlns:a16="http://schemas.microsoft.com/office/drawing/2014/main" id="{A0B5655D-2F27-F73C-9546-374A14EF4B92}"/>
              </a:ext>
            </a:extLst>
          </p:cNvPr>
          <p:cNvPicPr>
            <a:picLocks noChangeAspect="1"/>
          </p:cNvPicPr>
          <p:nvPr/>
        </p:nvPicPr>
        <p:blipFill>
          <a:blip r:embed="rId3"/>
          <a:stretch>
            <a:fillRect/>
          </a:stretch>
        </p:blipFill>
        <p:spPr>
          <a:xfrm>
            <a:off x="179294" y="3649885"/>
            <a:ext cx="8703540" cy="1742306"/>
          </a:xfrm>
          <a:prstGeom prst="rect">
            <a:avLst/>
          </a:prstGeom>
        </p:spPr>
      </p:pic>
      <p:pic>
        <p:nvPicPr>
          <p:cNvPr id="3" name="Picture 2">
            <a:extLst>
              <a:ext uri="{FF2B5EF4-FFF2-40B4-BE49-F238E27FC236}">
                <a16:creationId xmlns:a16="http://schemas.microsoft.com/office/drawing/2014/main" id="{556109BA-D8E0-B4FF-D50E-BAD9963483BF}"/>
              </a:ext>
            </a:extLst>
          </p:cNvPr>
          <p:cNvPicPr>
            <a:picLocks noChangeAspect="1"/>
          </p:cNvPicPr>
          <p:nvPr/>
        </p:nvPicPr>
        <p:blipFill>
          <a:blip r:embed="rId4"/>
          <a:stretch>
            <a:fillRect/>
          </a:stretch>
        </p:blipFill>
        <p:spPr>
          <a:xfrm>
            <a:off x="199790" y="5613076"/>
            <a:ext cx="11078436" cy="980451"/>
          </a:xfrm>
          <a:prstGeom prst="rect">
            <a:avLst/>
          </a:prstGeom>
        </p:spPr>
      </p:pic>
      <p:cxnSp>
        <p:nvCxnSpPr>
          <p:cNvPr id="7" name="Straight Arrow Connector 6">
            <a:extLst>
              <a:ext uri="{FF2B5EF4-FFF2-40B4-BE49-F238E27FC236}">
                <a16:creationId xmlns:a16="http://schemas.microsoft.com/office/drawing/2014/main" id="{4E1D9116-283E-B176-17B8-BB3E45B387E4}"/>
              </a:ext>
            </a:extLst>
          </p:cNvPr>
          <p:cNvCxnSpPr>
            <a:cxnSpLocks/>
          </p:cNvCxnSpPr>
          <p:nvPr/>
        </p:nvCxnSpPr>
        <p:spPr>
          <a:xfrm flipH="1" flipV="1">
            <a:off x="5183632" y="6478626"/>
            <a:ext cx="439928" cy="2298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694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BAAE-9289-2C35-AB0C-A4381A8C7E49}"/>
              </a:ext>
            </a:extLst>
          </p:cNvPr>
          <p:cNvSpPr>
            <a:spLocks noGrp="1"/>
          </p:cNvSpPr>
          <p:nvPr>
            <p:ph type="title"/>
          </p:nvPr>
        </p:nvSpPr>
        <p:spPr/>
        <p:txBody>
          <a:bodyPr/>
          <a:lstStyle/>
          <a:p>
            <a:r>
              <a:rPr lang="en-US" dirty="0"/>
              <a:t>Bonus</a:t>
            </a:r>
          </a:p>
        </p:txBody>
      </p:sp>
      <p:pic>
        <p:nvPicPr>
          <p:cNvPr id="8" name="Content Placeholder 7">
            <a:extLst>
              <a:ext uri="{FF2B5EF4-FFF2-40B4-BE49-F238E27FC236}">
                <a16:creationId xmlns:a16="http://schemas.microsoft.com/office/drawing/2014/main" id="{5260367F-6FEC-847D-A8C5-7D25E4B57093}"/>
              </a:ext>
            </a:extLst>
          </p:cNvPr>
          <p:cNvPicPr>
            <a:picLocks noGrp="1" noChangeAspect="1"/>
          </p:cNvPicPr>
          <p:nvPr>
            <p:ph idx="1"/>
          </p:nvPr>
        </p:nvPicPr>
        <p:blipFill>
          <a:blip r:embed="rId2"/>
          <a:stretch>
            <a:fillRect/>
          </a:stretch>
        </p:blipFill>
        <p:spPr>
          <a:xfrm>
            <a:off x="354106" y="4287556"/>
            <a:ext cx="10515600" cy="2357548"/>
          </a:xfrm>
          <a:prstGeom prst="rect">
            <a:avLst/>
          </a:prstGeom>
        </p:spPr>
      </p:pic>
      <p:pic>
        <p:nvPicPr>
          <p:cNvPr id="4" name="Picture 3">
            <a:extLst>
              <a:ext uri="{FF2B5EF4-FFF2-40B4-BE49-F238E27FC236}">
                <a16:creationId xmlns:a16="http://schemas.microsoft.com/office/drawing/2014/main" id="{F4F2223F-ED1D-B456-C2FD-C24E530125B7}"/>
              </a:ext>
            </a:extLst>
          </p:cNvPr>
          <p:cNvPicPr>
            <a:picLocks noChangeAspect="1"/>
          </p:cNvPicPr>
          <p:nvPr/>
        </p:nvPicPr>
        <p:blipFill>
          <a:blip r:embed="rId3"/>
          <a:stretch>
            <a:fillRect/>
          </a:stretch>
        </p:blipFill>
        <p:spPr>
          <a:xfrm>
            <a:off x="5001947" y="1763718"/>
            <a:ext cx="5641669" cy="2448835"/>
          </a:xfrm>
          <a:prstGeom prst="rect">
            <a:avLst/>
          </a:prstGeom>
        </p:spPr>
      </p:pic>
      <p:sp>
        <p:nvSpPr>
          <p:cNvPr id="10" name="Content Placeholder 2">
            <a:extLst>
              <a:ext uri="{FF2B5EF4-FFF2-40B4-BE49-F238E27FC236}">
                <a16:creationId xmlns:a16="http://schemas.microsoft.com/office/drawing/2014/main" id="{A8D05FF8-6965-C3E0-75F3-C95F1C87B19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Serverless Run</a:t>
            </a:r>
          </a:p>
          <a:p>
            <a:r>
              <a:rPr lang="en-US" dirty="0"/>
              <a:t>Automation</a:t>
            </a:r>
          </a:p>
          <a:p>
            <a:r>
              <a:rPr lang="en-US" dirty="0"/>
              <a:t>Scalability</a:t>
            </a:r>
          </a:p>
        </p:txBody>
      </p:sp>
      <p:pic>
        <p:nvPicPr>
          <p:cNvPr id="5" name="Picture 4">
            <a:extLst>
              <a:ext uri="{FF2B5EF4-FFF2-40B4-BE49-F238E27FC236}">
                <a16:creationId xmlns:a16="http://schemas.microsoft.com/office/drawing/2014/main" id="{B6DA9042-A1CF-4C3A-7729-CF7386F0F29B}"/>
              </a:ext>
            </a:extLst>
          </p:cNvPr>
          <p:cNvPicPr>
            <a:picLocks noChangeAspect="1"/>
          </p:cNvPicPr>
          <p:nvPr/>
        </p:nvPicPr>
        <p:blipFill>
          <a:blip r:embed="rId4"/>
          <a:stretch>
            <a:fillRect/>
          </a:stretch>
        </p:blipFill>
        <p:spPr>
          <a:xfrm>
            <a:off x="8027596" y="281558"/>
            <a:ext cx="2438400" cy="1104900"/>
          </a:xfrm>
          <a:prstGeom prst="rect">
            <a:avLst/>
          </a:prstGeom>
        </p:spPr>
      </p:pic>
    </p:spTree>
    <p:extLst>
      <p:ext uri="{BB962C8B-B14F-4D97-AF65-F5344CB8AC3E}">
        <p14:creationId xmlns:p14="http://schemas.microsoft.com/office/powerpoint/2010/main" val="1240013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5748-4221-E14B-8601-D6F4C2D420F2}"/>
              </a:ext>
            </a:extLst>
          </p:cNvPr>
          <p:cNvSpPr>
            <a:spLocks noGrp="1"/>
          </p:cNvSpPr>
          <p:nvPr>
            <p:ph type="title"/>
          </p:nvPr>
        </p:nvSpPr>
        <p:spPr/>
        <p:txBody>
          <a:bodyPr/>
          <a:lstStyle/>
          <a:p>
            <a:r>
              <a:rPr lang="en-US" dirty="0"/>
              <a:t>Future Potentials</a:t>
            </a:r>
          </a:p>
        </p:txBody>
      </p:sp>
      <p:sp>
        <p:nvSpPr>
          <p:cNvPr id="3" name="Content Placeholder 2">
            <a:extLst>
              <a:ext uri="{FF2B5EF4-FFF2-40B4-BE49-F238E27FC236}">
                <a16:creationId xmlns:a16="http://schemas.microsoft.com/office/drawing/2014/main" id="{62ED74FD-B3E3-C02D-81BE-A49CD189E938}"/>
              </a:ext>
            </a:extLst>
          </p:cNvPr>
          <p:cNvSpPr>
            <a:spLocks noGrp="1"/>
          </p:cNvSpPr>
          <p:nvPr>
            <p:ph idx="1"/>
          </p:nvPr>
        </p:nvSpPr>
        <p:spPr/>
        <p:txBody>
          <a:bodyPr>
            <a:normAutofit/>
          </a:bodyPr>
          <a:lstStyle/>
          <a:p>
            <a:r>
              <a:rPr lang="en-US" dirty="0"/>
              <a:t>Planned</a:t>
            </a:r>
          </a:p>
          <a:p>
            <a:pPr lvl="1"/>
            <a:r>
              <a:rPr lang="en-US" dirty="0"/>
              <a:t>Backend Processing (e.g. extracting geo-coordinates</a:t>
            </a:r>
            <a:r>
              <a:rPr lang="en-US"/>
              <a:t>, CSRF </a:t>
            </a:r>
            <a:r>
              <a:rPr lang="en-US" dirty="0" err="1"/>
              <a:t>impl</a:t>
            </a:r>
            <a:r>
              <a:rPr lang="en-US" dirty="0"/>
              <a:t>)</a:t>
            </a:r>
          </a:p>
          <a:p>
            <a:pPr lvl="1"/>
            <a:r>
              <a:rPr lang="en-US" dirty="0"/>
              <a:t>Continuous Monitoring (e.g. logging, alerting system)</a:t>
            </a:r>
          </a:p>
          <a:p>
            <a:pPr lvl="1"/>
            <a:r>
              <a:rPr lang="en-US" dirty="0"/>
              <a:t>Customizable Slack Notifications(e.g. Interactive Bot)</a:t>
            </a:r>
          </a:p>
          <a:p>
            <a:r>
              <a:rPr lang="en-US" dirty="0"/>
              <a:t>Vision</a:t>
            </a:r>
          </a:p>
          <a:p>
            <a:pPr lvl="1"/>
            <a:r>
              <a:rPr lang="en-US" dirty="0"/>
              <a:t>Integration with IoT devices: automated, weather responsive system</a:t>
            </a:r>
          </a:p>
          <a:p>
            <a:pPr lvl="1"/>
            <a:r>
              <a:rPr lang="en-US" dirty="0"/>
              <a:t>Integration with GPT to achieve AI-powered clothing recommendation based on Weather Data</a:t>
            </a:r>
          </a:p>
          <a:p>
            <a:pPr lvl="1"/>
            <a:endParaRPr lang="en-US" dirty="0"/>
          </a:p>
          <a:p>
            <a:endParaRPr lang="en-US" dirty="0"/>
          </a:p>
        </p:txBody>
      </p:sp>
    </p:spTree>
    <p:extLst>
      <p:ext uri="{BB962C8B-B14F-4D97-AF65-F5344CB8AC3E}">
        <p14:creationId xmlns:p14="http://schemas.microsoft.com/office/powerpoint/2010/main" val="1418924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B6D5F-02AF-2641-E25B-C7FD2225818D}"/>
              </a:ext>
            </a:extLst>
          </p:cNvPr>
          <p:cNvSpPr>
            <a:spLocks noGrp="1"/>
          </p:cNvSpPr>
          <p:nvPr>
            <p:ph type="title"/>
          </p:nvPr>
        </p:nvSpPr>
        <p:spPr>
          <a:xfrm>
            <a:off x="717176" y="2395631"/>
            <a:ext cx="10515600" cy="1325563"/>
          </a:xfrm>
        </p:spPr>
        <p:txBody>
          <a:bodyPr/>
          <a:lstStyle/>
          <a:p>
            <a:pPr algn="ctr"/>
            <a:r>
              <a:rPr lang="en-US" dirty="0"/>
              <a:t>Questions?</a:t>
            </a:r>
          </a:p>
        </p:txBody>
      </p:sp>
    </p:spTree>
    <p:extLst>
      <p:ext uri="{BB962C8B-B14F-4D97-AF65-F5344CB8AC3E}">
        <p14:creationId xmlns:p14="http://schemas.microsoft.com/office/powerpoint/2010/main" val="1869984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E0B4-FDA7-6087-645D-535745CB094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F4983B3-7C8E-BE49-E405-1B26C48EC315}"/>
              </a:ext>
            </a:extLst>
          </p:cNvPr>
          <p:cNvSpPr>
            <a:spLocks noGrp="1"/>
          </p:cNvSpPr>
          <p:nvPr>
            <p:ph idx="1"/>
          </p:nvPr>
        </p:nvSpPr>
        <p:spPr/>
        <p:txBody>
          <a:bodyPr>
            <a:normAutofit/>
          </a:bodyPr>
          <a:lstStyle/>
          <a:p>
            <a:pPr>
              <a:spcBef>
                <a:spcPts val="0"/>
              </a:spcBef>
            </a:pPr>
            <a:r>
              <a:rPr lang="en-US" dirty="0">
                <a:solidFill>
                  <a:srgbClr val="000000"/>
                </a:solidFill>
                <a:effectLst/>
              </a:rPr>
              <a:t>“With the scripting or coding language of your choosing, make an API call to get the weather for Portland, Oregon and then post it to any modern chat app that you care to use (like slack, matrix, telegram, discord, etc.) Please provide the code. ”</a:t>
            </a:r>
          </a:p>
          <a:p>
            <a:pPr>
              <a:spcBef>
                <a:spcPts val="0"/>
              </a:spcBef>
            </a:pPr>
            <a:endParaRPr lang="en-US" dirty="0">
              <a:solidFill>
                <a:srgbClr val="000000"/>
              </a:solidFill>
            </a:endParaRPr>
          </a:p>
          <a:p>
            <a:pPr>
              <a:spcBef>
                <a:spcPts val="0"/>
              </a:spcBef>
            </a:pPr>
            <a:endParaRPr lang="en-US" dirty="0">
              <a:solidFill>
                <a:srgbClr val="000000"/>
              </a:solidFill>
            </a:endParaRPr>
          </a:p>
          <a:p>
            <a:pPr>
              <a:spcBef>
                <a:spcPts val="0"/>
              </a:spcBef>
            </a:pPr>
            <a:endParaRPr lang="en-US" dirty="0">
              <a:solidFill>
                <a:srgbClr val="000000"/>
              </a:solidFill>
            </a:endParaRPr>
          </a:p>
          <a:p>
            <a:pPr>
              <a:spcBef>
                <a:spcPts val="0"/>
              </a:spcBef>
            </a:pPr>
            <a:r>
              <a:rPr lang="en-US" dirty="0">
                <a:solidFill>
                  <a:srgbClr val="000000"/>
                </a:solidFill>
              </a:rPr>
              <a:t>Open to extra features</a:t>
            </a:r>
            <a:r>
              <a:rPr lang="en-US" dirty="0">
                <a:solidFill>
                  <a:srgbClr val="000000"/>
                </a:solidFill>
                <a:sym typeface="Wingdings" pitchFamily="2" charset="2"/>
              </a:rPr>
              <a:t>, yeah!!!</a:t>
            </a:r>
            <a:endParaRPr lang="en-US" dirty="0"/>
          </a:p>
        </p:txBody>
      </p:sp>
    </p:spTree>
    <p:extLst>
      <p:ext uri="{BB962C8B-B14F-4D97-AF65-F5344CB8AC3E}">
        <p14:creationId xmlns:p14="http://schemas.microsoft.com/office/powerpoint/2010/main" val="3518033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730E-58E7-DACC-32D6-0ACAF15EC7D2}"/>
              </a:ext>
            </a:extLst>
          </p:cNvPr>
          <p:cNvSpPr>
            <a:spLocks noGrp="1"/>
          </p:cNvSpPr>
          <p:nvPr>
            <p:ph type="title"/>
          </p:nvPr>
        </p:nvSpPr>
        <p:spPr/>
        <p:txBody>
          <a:bodyPr/>
          <a:lstStyle/>
          <a:p>
            <a:r>
              <a:rPr lang="en-US" b="1" dirty="0"/>
              <a:t>Overview</a:t>
            </a:r>
            <a:endParaRPr lang="en-US" dirty="0"/>
          </a:p>
        </p:txBody>
      </p:sp>
      <p:sp>
        <p:nvSpPr>
          <p:cNvPr id="3" name="Content Placeholder 2">
            <a:extLst>
              <a:ext uri="{FF2B5EF4-FFF2-40B4-BE49-F238E27FC236}">
                <a16:creationId xmlns:a16="http://schemas.microsoft.com/office/drawing/2014/main" id="{972B77A2-F7C7-BEB7-C4F9-B14EBBF387D9}"/>
              </a:ext>
            </a:extLst>
          </p:cNvPr>
          <p:cNvSpPr>
            <a:spLocks noGrp="1"/>
          </p:cNvSpPr>
          <p:nvPr>
            <p:ph idx="1"/>
          </p:nvPr>
        </p:nvSpPr>
        <p:spPr/>
        <p:txBody>
          <a:bodyPr>
            <a:normAutofit fontScale="85000" lnSpcReduction="20000"/>
          </a:bodyPr>
          <a:lstStyle/>
          <a:p>
            <a:r>
              <a:rPr lang="en-US" dirty="0"/>
              <a:t>Goal:</a:t>
            </a:r>
          </a:p>
          <a:p>
            <a:pPr lvl="1"/>
            <a:r>
              <a:rPr lang="en-US" dirty="0"/>
              <a:t>Real-time Weather Data</a:t>
            </a:r>
          </a:p>
          <a:p>
            <a:pPr lvl="1"/>
            <a:r>
              <a:rPr lang="en-US" dirty="0"/>
              <a:t>Request History</a:t>
            </a:r>
          </a:p>
          <a:p>
            <a:pPr lvl="1"/>
            <a:r>
              <a:rPr lang="en-US" dirty="0"/>
              <a:t>Slack Notifications</a:t>
            </a:r>
          </a:p>
          <a:p>
            <a:pPr lvl="1"/>
            <a:r>
              <a:rPr lang="en-US" dirty="0"/>
              <a:t>User-friendly Dashboard</a:t>
            </a:r>
          </a:p>
          <a:p>
            <a:r>
              <a:rPr lang="en-US" dirty="0"/>
              <a:t>Tech Stack:</a:t>
            </a:r>
          </a:p>
          <a:p>
            <a:pPr lvl="1"/>
            <a:r>
              <a:rPr lang="en-US" dirty="0"/>
              <a:t>Backend: Node.js, </a:t>
            </a:r>
            <a:r>
              <a:rPr lang="en-US" dirty="0" err="1"/>
              <a:t>Express.js</a:t>
            </a:r>
            <a:endParaRPr lang="en-US" dirty="0"/>
          </a:p>
          <a:p>
            <a:pPr lvl="1"/>
            <a:r>
              <a:rPr lang="en-US" dirty="0"/>
              <a:t>Semi-Frontend: EJS </a:t>
            </a:r>
          </a:p>
          <a:p>
            <a:pPr lvl="1"/>
            <a:r>
              <a:rPr lang="en-US" dirty="0"/>
              <a:t>Database: MongoDB</a:t>
            </a:r>
          </a:p>
          <a:p>
            <a:pPr lvl="1"/>
            <a:r>
              <a:rPr lang="en-US" dirty="0"/>
              <a:t>HTTP Client: </a:t>
            </a:r>
            <a:r>
              <a:rPr lang="en-US" dirty="0" err="1"/>
              <a:t>Axios</a:t>
            </a:r>
            <a:r>
              <a:rPr lang="en-US" dirty="0"/>
              <a:t> </a:t>
            </a:r>
          </a:p>
          <a:p>
            <a:pPr lvl="1"/>
            <a:r>
              <a:rPr lang="en-US" dirty="0"/>
              <a:t>APIs: </a:t>
            </a:r>
            <a:r>
              <a:rPr lang="en-US" dirty="0" err="1"/>
              <a:t>Tomorrow.io</a:t>
            </a:r>
            <a:r>
              <a:rPr lang="en-US" dirty="0"/>
              <a:t>, Slack, google places API</a:t>
            </a:r>
          </a:p>
          <a:p>
            <a:pPr lvl="1"/>
            <a:endParaRPr lang="en-US" dirty="0"/>
          </a:p>
          <a:p>
            <a:pPr lvl="1"/>
            <a:endParaRPr lang="en-US" dirty="0"/>
          </a:p>
        </p:txBody>
      </p:sp>
    </p:spTree>
    <p:extLst>
      <p:ext uri="{BB962C8B-B14F-4D97-AF65-F5344CB8AC3E}">
        <p14:creationId xmlns:p14="http://schemas.microsoft.com/office/powerpoint/2010/main" val="194272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730E-58E7-DACC-32D6-0ACAF15EC7D2}"/>
              </a:ext>
            </a:extLst>
          </p:cNvPr>
          <p:cNvSpPr>
            <a:spLocks noGrp="1"/>
          </p:cNvSpPr>
          <p:nvPr>
            <p:ph type="title"/>
          </p:nvPr>
        </p:nvSpPr>
        <p:spPr/>
        <p:txBody>
          <a:bodyPr/>
          <a:lstStyle/>
          <a:p>
            <a:r>
              <a:rPr lang="en-US" dirty="0"/>
              <a:t>Architecture</a:t>
            </a:r>
          </a:p>
        </p:txBody>
      </p:sp>
      <p:sp>
        <p:nvSpPr>
          <p:cNvPr id="6" name="Content Placeholder 5">
            <a:extLst>
              <a:ext uri="{FF2B5EF4-FFF2-40B4-BE49-F238E27FC236}">
                <a16:creationId xmlns:a16="http://schemas.microsoft.com/office/drawing/2014/main" id="{DD2C585D-F53F-6671-464B-40980DF87CF2}"/>
              </a:ext>
            </a:extLst>
          </p:cNvPr>
          <p:cNvSpPr>
            <a:spLocks noGrp="1"/>
          </p:cNvSpPr>
          <p:nvPr>
            <p:ph idx="1"/>
          </p:nvPr>
        </p:nvSpPr>
        <p:spPr/>
        <p:txBody>
          <a:bodyPr/>
          <a:lstStyle/>
          <a:p>
            <a:r>
              <a:rPr lang="en-US" dirty="0"/>
              <a:t>3-tier architecture</a:t>
            </a:r>
          </a:p>
          <a:p>
            <a:r>
              <a:rPr lang="en-US" dirty="0"/>
              <a:t>Flexible to alternatives</a:t>
            </a:r>
          </a:p>
        </p:txBody>
      </p:sp>
      <p:pic>
        <p:nvPicPr>
          <p:cNvPr id="7" name="Picture 6">
            <a:extLst>
              <a:ext uri="{FF2B5EF4-FFF2-40B4-BE49-F238E27FC236}">
                <a16:creationId xmlns:a16="http://schemas.microsoft.com/office/drawing/2014/main" id="{5DC0D6B9-06EA-79AE-1D89-4B27EB932CD7}"/>
              </a:ext>
            </a:extLst>
          </p:cNvPr>
          <p:cNvPicPr>
            <a:picLocks noChangeAspect="1"/>
          </p:cNvPicPr>
          <p:nvPr/>
        </p:nvPicPr>
        <p:blipFill>
          <a:blip r:embed="rId3"/>
          <a:stretch>
            <a:fillRect/>
          </a:stretch>
        </p:blipFill>
        <p:spPr>
          <a:xfrm>
            <a:off x="5928540" y="1783724"/>
            <a:ext cx="5071692" cy="4744486"/>
          </a:xfrm>
          <a:prstGeom prst="rect">
            <a:avLst/>
          </a:prstGeom>
        </p:spPr>
      </p:pic>
    </p:spTree>
    <p:extLst>
      <p:ext uri="{BB962C8B-B14F-4D97-AF65-F5344CB8AC3E}">
        <p14:creationId xmlns:p14="http://schemas.microsoft.com/office/powerpoint/2010/main" val="174308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730E-58E7-DACC-32D6-0ACAF15EC7D2}"/>
              </a:ext>
            </a:extLst>
          </p:cNvPr>
          <p:cNvSpPr>
            <a:spLocks noGrp="1"/>
          </p:cNvSpPr>
          <p:nvPr>
            <p:ph type="title"/>
          </p:nvPr>
        </p:nvSpPr>
        <p:spPr/>
        <p:txBody>
          <a:bodyPr/>
          <a:lstStyle/>
          <a:p>
            <a:r>
              <a:rPr lang="en-US" dirty="0"/>
              <a:t>Dashboard</a:t>
            </a:r>
          </a:p>
        </p:txBody>
      </p:sp>
      <p:pic>
        <p:nvPicPr>
          <p:cNvPr id="7" name="Content Placeholder 6">
            <a:extLst>
              <a:ext uri="{FF2B5EF4-FFF2-40B4-BE49-F238E27FC236}">
                <a16:creationId xmlns:a16="http://schemas.microsoft.com/office/drawing/2014/main" id="{74F7F4FA-00E9-A891-8015-937E7118EC88}"/>
              </a:ext>
            </a:extLst>
          </p:cNvPr>
          <p:cNvPicPr>
            <a:picLocks noGrp="1" noChangeAspect="1"/>
          </p:cNvPicPr>
          <p:nvPr>
            <p:ph idx="1"/>
          </p:nvPr>
        </p:nvPicPr>
        <p:blipFill>
          <a:blip r:embed="rId2"/>
          <a:stretch>
            <a:fillRect/>
          </a:stretch>
        </p:blipFill>
        <p:spPr>
          <a:xfrm>
            <a:off x="4085685" y="2366963"/>
            <a:ext cx="4020630" cy="3424237"/>
          </a:xfrm>
          <a:prstGeom prst="rect">
            <a:avLst/>
          </a:prstGeom>
        </p:spPr>
      </p:pic>
    </p:spTree>
    <p:extLst>
      <p:ext uri="{BB962C8B-B14F-4D97-AF65-F5344CB8AC3E}">
        <p14:creationId xmlns:p14="http://schemas.microsoft.com/office/powerpoint/2010/main" val="167603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730E-58E7-DACC-32D6-0ACAF15EC7D2}"/>
              </a:ext>
            </a:extLst>
          </p:cNvPr>
          <p:cNvSpPr>
            <a:spLocks noGrp="1"/>
          </p:cNvSpPr>
          <p:nvPr>
            <p:ph type="title"/>
          </p:nvPr>
        </p:nvSpPr>
        <p:spPr/>
        <p:txBody>
          <a:bodyPr/>
          <a:lstStyle/>
          <a:p>
            <a:r>
              <a:rPr lang="en-US" dirty="0"/>
              <a:t>Fetch Weather Data</a:t>
            </a:r>
          </a:p>
        </p:txBody>
      </p:sp>
      <p:pic>
        <p:nvPicPr>
          <p:cNvPr id="11" name="Content Placeholder 10">
            <a:extLst>
              <a:ext uri="{FF2B5EF4-FFF2-40B4-BE49-F238E27FC236}">
                <a16:creationId xmlns:a16="http://schemas.microsoft.com/office/drawing/2014/main" id="{5C5BC63D-FC73-0E13-E1A2-0CCCA302A318}"/>
              </a:ext>
            </a:extLst>
          </p:cNvPr>
          <p:cNvPicPr>
            <a:picLocks noGrp="1" noChangeAspect="1"/>
          </p:cNvPicPr>
          <p:nvPr>
            <p:ph idx="1"/>
          </p:nvPr>
        </p:nvPicPr>
        <p:blipFill>
          <a:blip r:embed="rId2"/>
          <a:stretch>
            <a:fillRect/>
          </a:stretch>
        </p:blipFill>
        <p:spPr>
          <a:xfrm>
            <a:off x="914400" y="2792415"/>
            <a:ext cx="10363200" cy="2573333"/>
          </a:xfrm>
          <a:prstGeom prst="rect">
            <a:avLst/>
          </a:prstGeom>
        </p:spPr>
      </p:pic>
      <p:pic>
        <p:nvPicPr>
          <p:cNvPr id="10" name="Picture 9">
            <a:extLst>
              <a:ext uri="{FF2B5EF4-FFF2-40B4-BE49-F238E27FC236}">
                <a16:creationId xmlns:a16="http://schemas.microsoft.com/office/drawing/2014/main" id="{5EAFDD6B-F389-1D3A-6663-EC67C29A7D39}"/>
              </a:ext>
            </a:extLst>
          </p:cNvPr>
          <p:cNvPicPr>
            <a:picLocks noChangeAspect="1"/>
          </p:cNvPicPr>
          <p:nvPr/>
        </p:nvPicPr>
        <p:blipFill>
          <a:blip r:embed="rId3"/>
          <a:stretch>
            <a:fillRect/>
          </a:stretch>
        </p:blipFill>
        <p:spPr>
          <a:xfrm>
            <a:off x="218440" y="1762798"/>
            <a:ext cx="3373723" cy="4660153"/>
          </a:xfrm>
          <a:prstGeom prst="rect">
            <a:avLst/>
          </a:prstGeom>
        </p:spPr>
      </p:pic>
      <p:pic>
        <p:nvPicPr>
          <p:cNvPr id="12" name="Picture 11">
            <a:extLst>
              <a:ext uri="{FF2B5EF4-FFF2-40B4-BE49-F238E27FC236}">
                <a16:creationId xmlns:a16="http://schemas.microsoft.com/office/drawing/2014/main" id="{3BAD117D-E923-C143-2019-BC8041239DAA}"/>
              </a:ext>
            </a:extLst>
          </p:cNvPr>
          <p:cNvPicPr>
            <a:picLocks noChangeAspect="1"/>
          </p:cNvPicPr>
          <p:nvPr/>
        </p:nvPicPr>
        <p:blipFill>
          <a:blip r:embed="rId4"/>
          <a:stretch>
            <a:fillRect/>
          </a:stretch>
        </p:blipFill>
        <p:spPr>
          <a:xfrm>
            <a:off x="3794760" y="1808488"/>
            <a:ext cx="7772400" cy="2890747"/>
          </a:xfrm>
          <a:prstGeom prst="rect">
            <a:avLst/>
          </a:prstGeom>
        </p:spPr>
      </p:pic>
    </p:spTree>
    <p:extLst>
      <p:ext uri="{BB962C8B-B14F-4D97-AF65-F5344CB8AC3E}">
        <p14:creationId xmlns:p14="http://schemas.microsoft.com/office/powerpoint/2010/main" val="2497349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730E-58E7-DACC-32D6-0ACAF15EC7D2}"/>
              </a:ext>
            </a:extLst>
          </p:cNvPr>
          <p:cNvSpPr>
            <a:spLocks noGrp="1"/>
          </p:cNvSpPr>
          <p:nvPr>
            <p:ph type="title"/>
          </p:nvPr>
        </p:nvSpPr>
        <p:spPr>
          <a:xfrm>
            <a:off x="838199" y="509868"/>
            <a:ext cx="10515600" cy="1325563"/>
          </a:xfrm>
        </p:spPr>
        <p:txBody>
          <a:bodyPr/>
          <a:lstStyle/>
          <a:p>
            <a:r>
              <a:rPr lang="en-US" dirty="0"/>
              <a:t>Slack Notification</a:t>
            </a:r>
          </a:p>
        </p:txBody>
      </p:sp>
      <p:pic>
        <p:nvPicPr>
          <p:cNvPr id="5" name="Content Placeholder 4">
            <a:extLst>
              <a:ext uri="{FF2B5EF4-FFF2-40B4-BE49-F238E27FC236}">
                <a16:creationId xmlns:a16="http://schemas.microsoft.com/office/drawing/2014/main" id="{D32B16B3-1144-BF86-2A3C-AEA17C03DA15}"/>
              </a:ext>
            </a:extLst>
          </p:cNvPr>
          <p:cNvPicPr>
            <a:picLocks noGrp="1" noChangeAspect="1"/>
          </p:cNvPicPr>
          <p:nvPr>
            <p:ph idx="1"/>
          </p:nvPr>
        </p:nvPicPr>
        <p:blipFill>
          <a:blip r:embed="rId2"/>
          <a:stretch>
            <a:fillRect/>
          </a:stretch>
        </p:blipFill>
        <p:spPr>
          <a:xfrm>
            <a:off x="5355381" y="2366963"/>
            <a:ext cx="1481237" cy="3424237"/>
          </a:xfrm>
          <a:prstGeom prst="rect">
            <a:avLst/>
          </a:prstGeom>
        </p:spPr>
      </p:pic>
      <p:pic>
        <p:nvPicPr>
          <p:cNvPr id="4" name="Picture 3">
            <a:extLst>
              <a:ext uri="{FF2B5EF4-FFF2-40B4-BE49-F238E27FC236}">
                <a16:creationId xmlns:a16="http://schemas.microsoft.com/office/drawing/2014/main" id="{7AD3F26C-920F-9F8E-D9CB-ABBE50D4A36D}"/>
              </a:ext>
            </a:extLst>
          </p:cNvPr>
          <p:cNvPicPr>
            <a:picLocks noChangeAspect="1"/>
          </p:cNvPicPr>
          <p:nvPr/>
        </p:nvPicPr>
        <p:blipFill>
          <a:blip r:embed="rId3"/>
          <a:stretch>
            <a:fillRect/>
          </a:stretch>
        </p:blipFill>
        <p:spPr>
          <a:xfrm>
            <a:off x="287753" y="1601751"/>
            <a:ext cx="7772400" cy="4360408"/>
          </a:xfrm>
          <a:prstGeom prst="rect">
            <a:avLst/>
          </a:prstGeom>
        </p:spPr>
      </p:pic>
      <p:pic>
        <p:nvPicPr>
          <p:cNvPr id="6" name="Picture 5">
            <a:extLst>
              <a:ext uri="{FF2B5EF4-FFF2-40B4-BE49-F238E27FC236}">
                <a16:creationId xmlns:a16="http://schemas.microsoft.com/office/drawing/2014/main" id="{5061FF97-E612-FE55-D4C7-58A2A748CCCC}"/>
              </a:ext>
            </a:extLst>
          </p:cNvPr>
          <p:cNvPicPr>
            <a:picLocks noChangeAspect="1"/>
          </p:cNvPicPr>
          <p:nvPr/>
        </p:nvPicPr>
        <p:blipFill rotWithShape="1">
          <a:blip r:embed="rId4"/>
          <a:srcRect t="16881"/>
          <a:stretch/>
        </p:blipFill>
        <p:spPr>
          <a:xfrm>
            <a:off x="5477435" y="6212541"/>
            <a:ext cx="6604000" cy="591144"/>
          </a:xfrm>
          <a:prstGeom prst="rect">
            <a:avLst/>
          </a:prstGeom>
        </p:spPr>
      </p:pic>
    </p:spTree>
    <p:extLst>
      <p:ext uri="{BB962C8B-B14F-4D97-AF65-F5344CB8AC3E}">
        <p14:creationId xmlns:p14="http://schemas.microsoft.com/office/powerpoint/2010/main" val="3566166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730E-58E7-DACC-32D6-0ACAF15EC7D2}"/>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972B77A2-F7C7-BEB7-C4F9-B14EBBF387D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71DA2EE-F985-5B73-3AE3-C3D70ABF2453}"/>
              </a:ext>
            </a:extLst>
          </p:cNvPr>
          <p:cNvPicPr>
            <a:picLocks noChangeAspect="1"/>
          </p:cNvPicPr>
          <p:nvPr/>
        </p:nvPicPr>
        <p:blipFill rotWithShape="1">
          <a:blip r:embed="rId2"/>
          <a:srcRect t="16733" r="22539"/>
          <a:stretch/>
        </p:blipFill>
        <p:spPr>
          <a:xfrm>
            <a:off x="75453" y="2084294"/>
            <a:ext cx="6020547" cy="1896035"/>
          </a:xfrm>
          <a:prstGeom prst="rect">
            <a:avLst/>
          </a:prstGeom>
        </p:spPr>
      </p:pic>
      <p:pic>
        <p:nvPicPr>
          <p:cNvPr id="5" name="Picture 4">
            <a:extLst>
              <a:ext uri="{FF2B5EF4-FFF2-40B4-BE49-F238E27FC236}">
                <a16:creationId xmlns:a16="http://schemas.microsoft.com/office/drawing/2014/main" id="{C4C1868F-A0C4-12E9-55CA-4C0CED44AC81}"/>
              </a:ext>
            </a:extLst>
          </p:cNvPr>
          <p:cNvPicPr>
            <a:picLocks noChangeAspect="1"/>
          </p:cNvPicPr>
          <p:nvPr/>
        </p:nvPicPr>
        <p:blipFill rotWithShape="1">
          <a:blip r:embed="rId3"/>
          <a:srcRect t="-1019" r="5872" b="3308"/>
          <a:stretch/>
        </p:blipFill>
        <p:spPr>
          <a:xfrm>
            <a:off x="75453" y="3980329"/>
            <a:ext cx="6527053" cy="2010302"/>
          </a:xfrm>
          <a:prstGeom prst="rect">
            <a:avLst/>
          </a:prstGeom>
        </p:spPr>
      </p:pic>
      <p:pic>
        <p:nvPicPr>
          <p:cNvPr id="7" name="Picture 6">
            <a:extLst>
              <a:ext uri="{FF2B5EF4-FFF2-40B4-BE49-F238E27FC236}">
                <a16:creationId xmlns:a16="http://schemas.microsoft.com/office/drawing/2014/main" id="{06B656F6-1C4F-098C-516F-5F10D36AB770}"/>
              </a:ext>
            </a:extLst>
          </p:cNvPr>
          <p:cNvPicPr>
            <a:picLocks noChangeAspect="1"/>
          </p:cNvPicPr>
          <p:nvPr/>
        </p:nvPicPr>
        <p:blipFill>
          <a:blip r:embed="rId4"/>
          <a:stretch>
            <a:fillRect/>
          </a:stretch>
        </p:blipFill>
        <p:spPr>
          <a:xfrm>
            <a:off x="6602506" y="3133462"/>
            <a:ext cx="5448300" cy="1625600"/>
          </a:xfrm>
          <a:prstGeom prst="rect">
            <a:avLst/>
          </a:prstGeom>
        </p:spPr>
      </p:pic>
    </p:spTree>
    <p:extLst>
      <p:ext uri="{BB962C8B-B14F-4D97-AF65-F5344CB8AC3E}">
        <p14:creationId xmlns:p14="http://schemas.microsoft.com/office/powerpoint/2010/main" val="3448086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59AF-BDEE-4B9B-5A9A-81E5E721613C}"/>
              </a:ext>
            </a:extLst>
          </p:cNvPr>
          <p:cNvSpPr>
            <a:spLocks noGrp="1"/>
          </p:cNvSpPr>
          <p:nvPr>
            <p:ph type="title"/>
          </p:nvPr>
        </p:nvSpPr>
        <p:spPr/>
        <p:txBody>
          <a:bodyPr/>
          <a:lstStyle/>
          <a:p>
            <a:r>
              <a:rPr lang="en-US" dirty="0"/>
              <a:t>Good Security Practice</a:t>
            </a:r>
          </a:p>
        </p:txBody>
      </p:sp>
      <p:sp>
        <p:nvSpPr>
          <p:cNvPr id="3" name="Content Placeholder 2">
            <a:extLst>
              <a:ext uri="{FF2B5EF4-FFF2-40B4-BE49-F238E27FC236}">
                <a16:creationId xmlns:a16="http://schemas.microsoft.com/office/drawing/2014/main" id="{F095131C-AEC1-CBD6-98DC-602A25D747CA}"/>
              </a:ext>
            </a:extLst>
          </p:cNvPr>
          <p:cNvSpPr>
            <a:spLocks noGrp="1"/>
          </p:cNvSpPr>
          <p:nvPr>
            <p:ph idx="1"/>
          </p:nvPr>
        </p:nvSpPr>
        <p:spPr>
          <a:xfrm>
            <a:off x="913773" y="1806408"/>
            <a:ext cx="10364452" cy="3424107"/>
          </a:xfrm>
        </p:spPr>
        <p:txBody>
          <a:bodyPr/>
          <a:lstStyle/>
          <a:p>
            <a:r>
              <a:rPr lang="en-US" dirty="0"/>
              <a:t>Least Privilege </a:t>
            </a:r>
          </a:p>
          <a:p>
            <a:r>
              <a:rPr lang="en-US" dirty="0"/>
              <a:t>Server-side API calls</a:t>
            </a:r>
          </a:p>
          <a:p>
            <a:r>
              <a:rPr lang="en-US" dirty="0"/>
              <a:t>HTTPS (</a:t>
            </a:r>
            <a:r>
              <a:rPr lang="en-US" dirty="0" err="1"/>
              <a:t>axios</a:t>
            </a:r>
            <a:r>
              <a:rPr lang="en-US" dirty="0"/>
              <a:t>)</a:t>
            </a:r>
          </a:p>
          <a:p>
            <a:r>
              <a:rPr lang="en-US" dirty="0"/>
              <a:t>Error Handling</a:t>
            </a:r>
          </a:p>
        </p:txBody>
      </p:sp>
      <p:pic>
        <p:nvPicPr>
          <p:cNvPr id="4" name="Picture 3">
            <a:extLst>
              <a:ext uri="{FF2B5EF4-FFF2-40B4-BE49-F238E27FC236}">
                <a16:creationId xmlns:a16="http://schemas.microsoft.com/office/drawing/2014/main" id="{6742F609-5CB1-4C11-3044-EA37057046FD}"/>
              </a:ext>
            </a:extLst>
          </p:cNvPr>
          <p:cNvPicPr>
            <a:picLocks noChangeAspect="1"/>
          </p:cNvPicPr>
          <p:nvPr/>
        </p:nvPicPr>
        <p:blipFill>
          <a:blip r:embed="rId2"/>
          <a:stretch>
            <a:fillRect/>
          </a:stretch>
        </p:blipFill>
        <p:spPr>
          <a:xfrm>
            <a:off x="8164578" y="1769336"/>
            <a:ext cx="4047566" cy="2080853"/>
          </a:xfrm>
          <a:prstGeom prst="rect">
            <a:avLst/>
          </a:prstGeom>
        </p:spPr>
      </p:pic>
      <p:pic>
        <p:nvPicPr>
          <p:cNvPr id="7" name="Picture 6">
            <a:extLst>
              <a:ext uri="{FF2B5EF4-FFF2-40B4-BE49-F238E27FC236}">
                <a16:creationId xmlns:a16="http://schemas.microsoft.com/office/drawing/2014/main" id="{4EF4E4F7-9342-1178-FB9F-7ED40AA98618}"/>
              </a:ext>
            </a:extLst>
          </p:cNvPr>
          <p:cNvPicPr>
            <a:picLocks noChangeAspect="1"/>
          </p:cNvPicPr>
          <p:nvPr/>
        </p:nvPicPr>
        <p:blipFill>
          <a:blip r:embed="rId3"/>
          <a:stretch>
            <a:fillRect/>
          </a:stretch>
        </p:blipFill>
        <p:spPr>
          <a:xfrm>
            <a:off x="4836160" y="1880728"/>
            <a:ext cx="3453599" cy="2127191"/>
          </a:xfrm>
          <a:prstGeom prst="rect">
            <a:avLst/>
          </a:prstGeom>
        </p:spPr>
      </p:pic>
      <p:pic>
        <p:nvPicPr>
          <p:cNvPr id="9" name="Picture 8">
            <a:extLst>
              <a:ext uri="{FF2B5EF4-FFF2-40B4-BE49-F238E27FC236}">
                <a16:creationId xmlns:a16="http://schemas.microsoft.com/office/drawing/2014/main" id="{37CD631B-ABFF-B024-92E7-70B6F050E791}"/>
              </a:ext>
            </a:extLst>
          </p:cNvPr>
          <p:cNvPicPr>
            <a:picLocks noChangeAspect="1"/>
          </p:cNvPicPr>
          <p:nvPr/>
        </p:nvPicPr>
        <p:blipFill>
          <a:blip r:embed="rId4"/>
          <a:stretch>
            <a:fillRect/>
          </a:stretch>
        </p:blipFill>
        <p:spPr>
          <a:xfrm>
            <a:off x="406296" y="5267587"/>
            <a:ext cx="5924853" cy="1562069"/>
          </a:xfrm>
          <a:prstGeom prst="rect">
            <a:avLst/>
          </a:prstGeom>
        </p:spPr>
      </p:pic>
      <p:pic>
        <p:nvPicPr>
          <p:cNvPr id="5" name="Picture 4">
            <a:extLst>
              <a:ext uri="{FF2B5EF4-FFF2-40B4-BE49-F238E27FC236}">
                <a16:creationId xmlns:a16="http://schemas.microsoft.com/office/drawing/2014/main" id="{4A361CC4-6C54-3027-D9FF-8905DA344687}"/>
              </a:ext>
            </a:extLst>
          </p:cNvPr>
          <p:cNvPicPr>
            <a:picLocks noChangeAspect="1"/>
          </p:cNvPicPr>
          <p:nvPr/>
        </p:nvPicPr>
        <p:blipFill>
          <a:blip r:embed="rId5"/>
          <a:stretch>
            <a:fillRect/>
          </a:stretch>
        </p:blipFill>
        <p:spPr>
          <a:xfrm>
            <a:off x="506880" y="3748971"/>
            <a:ext cx="4329280" cy="1518616"/>
          </a:xfrm>
          <a:prstGeom prst="rect">
            <a:avLst/>
          </a:prstGeom>
        </p:spPr>
      </p:pic>
      <p:pic>
        <p:nvPicPr>
          <p:cNvPr id="6" name="Picture 5">
            <a:extLst>
              <a:ext uri="{FF2B5EF4-FFF2-40B4-BE49-F238E27FC236}">
                <a16:creationId xmlns:a16="http://schemas.microsoft.com/office/drawing/2014/main" id="{82B5BD31-A244-8C3D-B607-4E80B25FD0FC}"/>
              </a:ext>
            </a:extLst>
          </p:cNvPr>
          <p:cNvPicPr>
            <a:picLocks noChangeAspect="1"/>
          </p:cNvPicPr>
          <p:nvPr/>
        </p:nvPicPr>
        <p:blipFill rotWithShape="1">
          <a:blip r:embed="rId6"/>
          <a:srcRect t="-1351" r="15241" b="-1"/>
          <a:stretch/>
        </p:blipFill>
        <p:spPr>
          <a:xfrm>
            <a:off x="5424054" y="4227204"/>
            <a:ext cx="6587836" cy="775379"/>
          </a:xfrm>
          <a:prstGeom prst="rect">
            <a:avLst/>
          </a:prstGeom>
        </p:spPr>
      </p:pic>
    </p:spTree>
    <p:extLst>
      <p:ext uri="{BB962C8B-B14F-4D97-AF65-F5344CB8AC3E}">
        <p14:creationId xmlns:p14="http://schemas.microsoft.com/office/powerpoint/2010/main" val="239759152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{5FF340D4-DB52-7A4D-BEA7-343FD64CE9CD}tf10001073</Template>
  <TotalTime>321</TotalTime>
  <Words>260</Words>
  <Application>Microsoft Macintosh PowerPoint</Application>
  <PresentationFormat>Widescreen</PresentationFormat>
  <Paragraphs>59</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Tw Cen MT</vt:lpstr>
      <vt:lpstr>Droplet</vt:lpstr>
      <vt:lpstr>Weather Dashboard and Slack Integration</vt:lpstr>
      <vt:lpstr>Problem Statement</vt:lpstr>
      <vt:lpstr>Overview</vt:lpstr>
      <vt:lpstr>Architecture</vt:lpstr>
      <vt:lpstr>Dashboard</vt:lpstr>
      <vt:lpstr>Fetch Weather Data</vt:lpstr>
      <vt:lpstr>Slack Notification</vt:lpstr>
      <vt:lpstr>Database</vt:lpstr>
      <vt:lpstr>Good Security Practice</vt:lpstr>
      <vt:lpstr>Good Security Practice Cont’d </vt:lpstr>
      <vt:lpstr>Security Concern</vt:lpstr>
      <vt:lpstr>Challenges &amp; Solutions</vt:lpstr>
      <vt:lpstr>Challenges &amp; Solutions</vt:lpstr>
      <vt:lpstr>Bonus</vt:lpstr>
      <vt:lpstr>Future Potentials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Dashboard and Slack Integration</dc:title>
  <dc:creator>Haozhe Zhang</dc:creator>
  <cp:lastModifiedBy>Haozhe Zhang</cp:lastModifiedBy>
  <cp:revision>36</cp:revision>
  <dcterms:created xsi:type="dcterms:W3CDTF">2023-12-07T04:08:44Z</dcterms:created>
  <dcterms:modified xsi:type="dcterms:W3CDTF">2023-12-07T20:57:06Z</dcterms:modified>
</cp:coreProperties>
</file>