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1" r:id="rId3"/>
    <p:sldId id="257" r:id="rId4"/>
    <p:sldId id="261" r:id="rId5"/>
    <p:sldId id="258" r:id="rId6"/>
    <p:sldId id="259" r:id="rId7"/>
    <p:sldId id="260" r:id="rId8"/>
    <p:sldId id="263" r:id="rId9"/>
    <p:sldId id="262" r:id="rId10"/>
    <p:sldId id="264" r:id="rId11"/>
    <p:sldId id="265" r:id="rId12"/>
    <p:sldId id="269" r:id="rId13"/>
    <p:sldId id="270" r:id="rId14"/>
    <p:sldId id="268" r:id="rId15"/>
    <p:sldId id="26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0"/>
    <p:restoredTop sz="94737"/>
  </p:normalViewPr>
  <p:slideViewPr>
    <p:cSldViewPr snapToGrid="0">
      <p:cViewPr varScale="1">
        <p:scale>
          <a:sx n="125" d="100"/>
          <a:sy n="125" d="100"/>
        </p:scale>
        <p:origin x="16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8D769-DC03-5B46-A17A-B1CC1F940952}"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63002-4209-9342-8158-DC60D013BC2D}" type="slidenum">
              <a:rPr lang="en-US" smtClean="0"/>
              <a:t>‹#›</a:t>
            </a:fld>
            <a:endParaRPr lang="en-US"/>
          </a:p>
        </p:txBody>
      </p:sp>
    </p:spTree>
    <p:extLst>
      <p:ext uri="{BB962C8B-B14F-4D97-AF65-F5344CB8AC3E}">
        <p14:creationId xmlns:p14="http://schemas.microsoft.com/office/powerpoint/2010/main" val="834504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63002-4209-9342-8158-DC60D013BC2D}" type="slidenum">
              <a:rPr lang="en-US" smtClean="0"/>
              <a:t>4</a:t>
            </a:fld>
            <a:endParaRPr lang="en-US"/>
          </a:p>
        </p:txBody>
      </p:sp>
    </p:spTree>
    <p:extLst>
      <p:ext uri="{BB962C8B-B14F-4D97-AF65-F5344CB8AC3E}">
        <p14:creationId xmlns:p14="http://schemas.microsoft.com/office/powerpoint/2010/main" val="183686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EAF7-D42E-0E51-E7AC-2E5E1C2689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234E6F-AFF4-2EF5-4107-D13BA727D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76E0B-4073-43A3-F662-DECE0540094F}"/>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a:extLst>
              <a:ext uri="{FF2B5EF4-FFF2-40B4-BE49-F238E27FC236}">
                <a16:creationId xmlns:a16="http://schemas.microsoft.com/office/drawing/2014/main" id="{AA3D405A-414E-535A-C57B-50C3077E9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1673B-C81B-95A3-5F04-41F79E323FFA}"/>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50667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6CA1-86D6-4325-73BA-5B3A977DA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6505D-5E48-DD01-6306-A304B8D64C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DE259-9770-3F97-CD40-9991835A5B55}"/>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a:extLst>
              <a:ext uri="{FF2B5EF4-FFF2-40B4-BE49-F238E27FC236}">
                <a16:creationId xmlns:a16="http://schemas.microsoft.com/office/drawing/2014/main" id="{812F42EB-B4F2-EAB3-E7C1-C9B1A3B7B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E5B0A-1FAA-EF9B-82B4-34C7FE360203}"/>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402529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78D8FE-8EF8-86F2-E450-337E1DD670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44D042-D45A-DF7C-6E25-0BDA452BD4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E2093-5815-FA3B-D087-2A2974C4C6D8}"/>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a:extLst>
              <a:ext uri="{FF2B5EF4-FFF2-40B4-BE49-F238E27FC236}">
                <a16:creationId xmlns:a16="http://schemas.microsoft.com/office/drawing/2014/main" id="{038245C1-8C78-FA0B-5800-28259A496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DCD75-D5E1-C2EA-ECC6-0BE00BD3E06C}"/>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87542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9CCC-560E-7584-81B2-CE3299F05E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C433C-CE67-7163-A3CF-0434D94504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3D641-F6D3-D37A-9DAD-309AD48E9F82}"/>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a:extLst>
              <a:ext uri="{FF2B5EF4-FFF2-40B4-BE49-F238E27FC236}">
                <a16:creationId xmlns:a16="http://schemas.microsoft.com/office/drawing/2014/main" id="{5125D767-B804-BE62-E36C-9FEE2FA1A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7E40A-8FFC-4126-BFE1-53D5BB0BED2F}"/>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56920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0830-1E5E-8F61-8B6E-2CFB57DE5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A48E97-BC27-DFAE-9E23-79B0C4FCD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F97734-60E9-62DE-C72B-B9737FE3EB60}"/>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5" name="Footer Placeholder 4">
            <a:extLst>
              <a:ext uri="{FF2B5EF4-FFF2-40B4-BE49-F238E27FC236}">
                <a16:creationId xmlns:a16="http://schemas.microsoft.com/office/drawing/2014/main" id="{66DA82F0-5324-922E-8333-B8833C18B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77A22-5384-0FFA-9B4A-DA8C22361630}"/>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4718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A981-0A84-E657-40CB-BD5953190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1878D-0244-FDF2-E293-ED41AED1FC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AB4900-59A7-ABF4-6B6F-547CC60A8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847BA-63B8-70D1-09C7-29C74A911509}"/>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a:extLst>
              <a:ext uri="{FF2B5EF4-FFF2-40B4-BE49-F238E27FC236}">
                <a16:creationId xmlns:a16="http://schemas.microsoft.com/office/drawing/2014/main" id="{BA81CD1E-80E0-A6B9-A6A1-24A3C9B1F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A27A4-5AF9-2DB1-3AC2-8DC9D021E43C}"/>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86078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355D-2F11-DF2B-6B37-9125F1B61C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32C776-177F-CE93-F20D-596D662BF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39411-C1C9-6886-0498-C6F84EE48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73C77-33E4-7C3D-3C25-82A7E7C09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C25FE3-B4A4-4E48-104D-3B07CBB099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73D559-1C37-EF47-CFCB-4A690C6CFE62}"/>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8" name="Footer Placeholder 7">
            <a:extLst>
              <a:ext uri="{FF2B5EF4-FFF2-40B4-BE49-F238E27FC236}">
                <a16:creationId xmlns:a16="http://schemas.microsoft.com/office/drawing/2014/main" id="{3B3CF310-C991-2DE4-9BF4-2ADB48C8E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A28631-E774-D5F6-AF28-B7CE15FBACE3}"/>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177742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2B1E-C043-0A1F-3E0C-2E64E2D587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23C892-D183-0392-DD5A-BDDFA4C57DE5}"/>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4" name="Footer Placeholder 3">
            <a:extLst>
              <a:ext uri="{FF2B5EF4-FFF2-40B4-BE49-F238E27FC236}">
                <a16:creationId xmlns:a16="http://schemas.microsoft.com/office/drawing/2014/main" id="{A00286C3-D567-AFDA-E275-767699D33B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53441-0E9E-BA20-382B-E2BA81137272}"/>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66762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8FA1E-2A20-1788-D15B-F3A397C58447}"/>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3" name="Footer Placeholder 2">
            <a:extLst>
              <a:ext uri="{FF2B5EF4-FFF2-40B4-BE49-F238E27FC236}">
                <a16:creationId xmlns:a16="http://schemas.microsoft.com/office/drawing/2014/main" id="{1EAD75B9-7438-262A-F261-A8EC94A065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6F0AF2-2C72-3F21-F6C2-3A8D8879F002}"/>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29142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FF08-BE40-A272-AE85-64756C092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EEBF6-86F9-5C7D-C6F4-1EAB7D2DC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AE53D-BF97-DCEB-68A6-BB1162C02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443688-E3E1-1298-1F42-4D612710EF53}"/>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a:extLst>
              <a:ext uri="{FF2B5EF4-FFF2-40B4-BE49-F238E27FC236}">
                <a16:creationId xmlns:a16="http://schemas.microsoft.com/office/drawing/2014/main" id="{5F3CB08D-FA18-B584-764B-2C6A03FD0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94CBF-A542-4702-466F-65D59429EFB1}"/>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287092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5DF3-F058-4B1D-6FA3-2C1B6FB33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F85B95-C08D-7991-8165-39BDCC901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3A4211-FBBA-B049-BFAB-D8DC83565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57613-A24A-1710-7AC3-B00589C18A82}"/>
              </a:ext>
            </a:extLst>
          </p:cNvPr>
          <p:cNvSpPr>
            <a:spLocks noGrp="1"/>
          </p:cNvSpPr>
          <p:nvPr>
            <p:ph type="dt" sz="half" idx="10"/>
          </p:nvPr>
        </p:nvSpPr>
        <p:spPr/>
        <p:txBody>
          <a:bodyPr/>
          <a:lstStyle/>
          <a:p>
            <a:fld id="{28F30ACE-146A-304E-8379-9558FDFEB018}" type="datetimeFigureOut">
              <a:rPr lang="en-US" smtClean="0"/>
              <a:t>12/7/23</a:t>
            </a:fld>
            <a:endParaRPr lang="en-US"/>
          </a:p>
        </p:txBody>
      </p:sp>
      <p:sp>
        <p:nvSpPr>
          <p:cNvPr id="6" name="Footer Placeholder 5">
            <a:extLst>
              <a:ext uri="{FF2B5EF4-FFF2-40B4-BE49-F238E27FC236}">
                <a16:creationId xmlns:a16="http://schemas.microsoft.com/office/drawing/2014/main" id="{07DAD2EC-2586-4AE5-2B92-0CFC67831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E5388-73AB-7BDE-8BBB-9BBD464DFAB8}"/>
              </a:ext>
            </a:extLst>
          </p:cNvPr>
          <p:cNvSpPr>
            <a:spLocks noGrp="1"/>
          </p:cNvSpPr>
          <p:nvPr>
            <p:ph type="sldNum" sz="quarter" idx="12"/>
          </p:nvPr>
        </p:nvSpPr>
        <p:spPr/>
        <p:txBody>
          <a:bodyPr/>
          <a:lstStyle/>
          <a:p>
            <a:fld id="{161AC9B4-5690-BE40-B4DF-D90B957DFBF2}" type="slidenum">
              <a:rPr lang="en-US" smtClean="0"/>
              <a:t>‹#›</a:t>
            </a:fld>
            <a:endParaRPr lang="en-US"/>
          </a:p>
        </p:txBody>
      </p:sp>
    </p:spTree>
    <p:extLst>
      <p:ext uri="{BB962C8B-B14F-4D97-AF65-F5344CB8AC3E}">
        <p14:creationId xmlns:p14="http://schemas.microsoft.com/office/powerpoint/2010/main" val="428164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837593-3A34-E18D-A0A1-CC22D7B28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55A19A-4BF6-E703-98FD-589671BB8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39787-CD2E-F622-E9B2-774C55C29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30ACE-146A-304E-8379-9558FDFEB018}" type="datetimeFigureOut">
              <a:rPr lang="en-US" smtClean="0"/>
              <a:t>12/7/23</a:t>
            </a:fld>
            <a:endParaRPr lang="en-US"/>
          </a:p>
        </p:txBody>
      </p:sp>
      <p:sp>
        <p:nvSpPr>
          <p:cNvPr id="5" name="Footer Placeholder 4">
            <a:extLst>
              <a:ext uri="{FF2B5EF4-FFF2-40B4-BE49-F238E27FC236}">
                <a16:creationId xmlns:a16="http://schemas.microsoft.com/office/drawing/2014/main" id="{AD61252E-785E-D23F-A784-EBF52BADC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40186-2254-85A6-4A5E-770261570B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AC9B4-5690-BE40-B4DF-D90B957DFBF2}" type="slidenum">
              <a:rPr lang="en-US" smtClean="0"/>
              <a:t>‹#›</a:t>
            </a:fld>
            <a:endParaRPr lang="en-US"/>
          </a:p>
        </p:txBody>
      </p:sp>
    </p:spTree>
    <p:extLst>
      <p:ext uri="{BB962C8B-B14F-4D97-AF65-F5344CB8AC3E}">
        <p14:creationId xmlns:p14="http://schemas.microsoft.com/office/powerpoint/2010/main" val="293721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8419-28C6-526F-F0F9-6811C41C1F57}"/>
              </a:ext>
            </a:extLst>
          </p:cNvPr>
          <p:cNvSpPr>
            <a:spLocks noGrp="1"/>
          </p:cNvSpPr>
          <p:nvPr>
            <p:ph type="ctrTitle"/>
          </p:nvPr>
        </p:nvSpPr>
        <p:spPr/>
        <p:txBody>
          <a:bodyPr/>
          <a:lstStyle/>
          <a:p>
            <a:r>
              <a:rPr lang="en-US" dirty="0"/>
              <a:t>Weather Dashboard and Slack Integration</a:t>
            </a:r>
          </a:p>
        </p:txBody>
      </p:sp>
      <p:sp>
        <p:nvSpPr>
          <p:cNvPr id="3" name="Subtitle 2">
            <a:extLst>
              <a:ext uri="{FF2B5EF4-FFF2-40B4-BE49-F238E27FC236}">
                <a16:creationId xmlns:a16="http://schemas.microsoft.com/office/drawing/2014/main" id="{6B9CC1FD-458B-6497-48BA-E41084DFAFAC}"/>
              </a:ext>
            </a:extLst>
          </p:cNvPr>
          <p:cNvSpPr>
            <a:spLocks noGrp="1"/>
          </p:cNvSpPr>
          <p:nvPr>
            <p:ph type="subTitle" idx="1"/>
          </p:nvPr>
        </p:nvSpPr>
        <p:spPr/>
        <p:txBody>
          <a:bodyPr/>
          <a:lstStyle/>
          <a:p>
            <a:r>
              <a:rPr lang="en-US" dirty="0"/>
              <a:t>Jason(</a:t>
            </a:r>
            <a:r>
              <a:rPr lang="en-US" dirty="0" err="1"/>
              <a:t>Haozhe</a:t>
            </a:r>
            <a:r>
              <a:rPr lang="en-US" dirty="0"/>
              <a:t>) Zhang</a:t>
            </a:r>
          </a:p>
          <a:p>
            <a:r>
              <a:rPr lang="en-US" dirty="0"/>
              <a:t>12/06/2023</a:t>
            </a:r>
          </a:p>
          <a:p>
            <a:r>
              <a:rPr lang="en-US" dirty="0"/>
              <a:t>"Bringing Real-time Weather Data to Your Fingertips"</a:t>
            </a:r>
          </a:p>
        </p:txBody>
      </p:sp>
    </p:spTree>
    <p:extLst>
      <p:ext uri="{BB962C8B-B14F-4D97-AF65-F5344CB8AC3E}">
        <p14:creationId xmlns:p14="http://schemas.microsoft.com/office/powerpoint/2010/main" val="104775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29CA-21B2-6146-8A8B-942006F542BD}"/>
              </a:ext>
            </a:extLst>
          </p:cNvPr>
          <p:cNvSpPr>
            <a:spLocks noGrp="1"/>
          </p:cNvSpPr>
          <p:nvPr>
            <p:ph type="title"/>
          </p:nvPr>
        </p:nvSpPr>
        <p:spPr/>
        <p:txBody>
          <a:bodyPr/>
          <a:lstStyle/>
          <a:p>
            <a:r>
              <a:rPr lang="en-US" dirty="0"/>
              <a:t>Challenges &amp; Solutions</a:t>
            </a:r>
          </a:p>
        </p:txBody>
      </p:sp>
      <p:pic>
        <p:nvPicPr>
          <p:cNvPr id="4" name="Content Placeholder 3">
            <a:extLst>
              <a:ext uri="{FF2B5EF4-FFF2-40B4-BE49-F238E27FC236}">
                <a16:creationId xmlns:a16="http://schemas.microsoft.com/office/drawing/2014/main" id="{E017D48B-0190-DAB8-6E58-80026A9616D2}"/>
              </a:ext>
            </a:extLst>
          </p:cNvPr>
          <p:cNvPicPr>
            <a:picLocks noGrp="1" noChangeAspect="1"/>
          </p:cNvPicPr>
          <p:nvPr>
            <p:ph idx="1"/>
          </p:nvPr>
        </p:nvPicPr>
        <p:blipFill>
          <a:blip r:embed="rId2"/>
          <a:stretch>
            <a:fillRect/>
          </a:stretch>
        </p:blipFill>
        <p:spPr>
          <a:xfrm>
            <a:off x="286870" y="1525329"/>
            <a:ext cx="11719916" cy="1742306"/>
          </a:xfrm>
          <a:prstGeom prst="rect">
            <a:avLst/>
          </a:prstGeom>
        </p:spPr>
      </p:pic>
      <p:pic>
        <p:nvPicPr>
          <p:cNvPr id="5" name="Picture 4">
            <a:extLst>
              <a:ext uri="{FF2B5EF4-FFF2-40B4-BE49-F238E27FC236}">
                <a16:creationId xmlns:a16="http://schemas.microsoft.com/office/drawing/2014/main" id="{B2A203F4-E8A1-EDFF-511B-CB03C7EDB041}"/>
              </a:ext>
            </a:extLst>
          </p:cNvPr>
          <p:cNvPicPr>
            <a:picLocks noChangeAspect="1"/>
          </p:cNvPicPr>
          <p:nvPr/>
        </p:nvPicPr>
        <p:blipFill>
          <a:blip r:embed="rId3"/>
          <a:stretch>
            <a:fillRect/>
          </a:stretch>
        </p:blipFill>
        <p:spPr>
          <a:xfrm>
            <a:off x="448235" y="3649885"/>
            <a:ext cx="8703540" cy="1742306"/>
          </a:xfrm>
          <a:prstGeom prst="rect">
            <a:avLst/>
          </a:prstGeom>
        </p:spPr>
      </p:pic>
      <p:pic>
        <p:nvPicPr>
          <p:cNvPr id="6" name="Picture 5">
            <a:extLst>
              <a:ext uri="{FF2B5EF4-FFF2-40B4-BE49-F238E27FC236}">
                <a16:creationId xmlns:a16="http://schemas.microsoft.com/office/drawing/2014/main" id="{A0B5655D-2F27-F73C-9546-374A14EF4B92}"/>
              </a:ext>
            </a:extLst>
          </p:cNvPr>
          <p:cNvPicPr>
            <a:picLocks noChangeAspect="1"/>
          </p:cNvPicPr>
          <p:nvPr/>
        </p:nvPicPr>
        <p:blipFill>
          <a:blip r:embed="rId3"/>
          <a:stretch>
            <a:fillRect/>
          </a:stretch>
        </p:blipFill>
        <p:spPr>
          <a:xfrm>
            <a:off x="179294" y="3649885"/>
            <a:ext cx="8703540" cy="1742306"/>
          </a:xfrm>
          <a:prstGeom prst="rect">
            <a:avLst/>
          </a:prstGeom>
        </p:spPr>
      </p:pic>
      <p:pic>
        <p:nvPicPr>
          <p:cNvPr id="3" name="Picture 2">
            <a:extLst>
              <a:ext uri="{FF2B5EF4-FFF2-40B4-BE49-F238E27FC236}">
                <a16:creationId xmlns:a16="http://schemas.microsoft.com/office/drawing/2014/main" id="{556109BA-D8E0-B4FF-D50E-BAD9963483BF}"/>
              </a:ext>
            </a:extLst>
          </p:cNvPr>
          <p:cNvPicPr>
            <a:picLocks noChangeAspect="1"/>
          </p:cNvPicPr>
          <p:nvPr/>
        </p:nvPicPr>
        <p:blipFill>
          <a:blip r:embed="rId4"/>
          <a:stretch>
            <a:fillRect/>
          </a:stretch>
        </p:blipFill>
        <p:spPr>
          <a:xfrm>
            <a:off x="179294" y="5430508"/>
            <a:ext cx="11078436" cy="980451"/>
          </a:xfrm>
          <a:prstGeom prst="rect">
            <a:avLst/>
          </a:prstGeom>
        </p:spPr>
      </p:pic>
    </p:spTree>
    <p:extLst>
      <p:ext uri="{BB962C8B-B14F-4D97-AF65-F5344CB8AC3E}">
        <p14:creationId xmlns:p14="http://schemas.microsoft.com/office/powerpoint/2010/main" val="164869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59AF-BDEE-4B9B-5A9A-81E5E721613C}"/>
              </a:ext>
            </a:extLst>
          </p:cNvPr>
          <p:cNvSpPr>
            <a:spLocks noGrp="1"/>
          </p:cNvSpPr>
          <p:nvPr>
            <p:ph type="title"/>
          </p:nvPr>
        </p:nvSpPr>
        <p:spPr/>
        <p:txBody>
          <a:bodyPr/>
          <a:lstStyle/>
          <a:p>
            <a:r>
              <a:rPr lang="en-US" dirty="0"/>
              <a:t>Good Security Practice</a:t>
            </a:r>
          </a:p>
        </p:txBody>
      </p:sp>
      <p:sp>
        <p:nvSpPr>
          <p:cNvPr id="3" name="Content Placeholder 2">
            <a:extLst>
              <a:ext uri="{FF2B5EF4-FFF2-40B4-BE49-F238E27FC236}">
                <a16:creationId xmlns:a16="http://schemas.microsoft.com/office/drawing/2014/main" id="{F095131C-AEC1-CBD6-98DC-602A25D747CA}"/>
              </a:ext>
            </a:extLst>
          </p:cNvPr>
          <p:cNvSpPr>
            <a:spLocks noGrp="1"/>
          </p:cNvSpPr>
          <p:nvPr>
            <p:ph idx="1"/>
          </p:nvPr>
        </p:nvSpPr>
        <p:spPr/>
        <p:txBody>
          <a:bodyPr/>
          <a:lstStyle/>
          <a:p>
            <a:r>
              <a:rPr lang="en-US" dirty="0"/>
              <a:t>Least Privilege </a:t>
            </a:r>
          </a:p>
          <a:p>
            <a:r>
              <a:rPr lang="en-US" dirty="0"/>
              <a:t>Server-side API calls</a:t>
            </a:r>
          </a:p>
          <a:p>
            <a:r>
              <a:rPr lang="en-US" dirty="0"/>
              <a:t>HTTPS (</a:t>
            </a:r>
            <a:r>
              <a:rPr lang="en-US" dirty="0" err="1"/>
              <a:t>axios</a:t>
            </a:r>
            <a:r>
              <a:rPr lang="en-US" dirty="0"/>
              <a:t>)</a:t>
            </a:r>
          </a:p>
          <a:p>
            <a:r>
              <a:rPr lang="en-US" dirty="0"/>
              <a:t>Error Handling</a:t>
            </a:r>
          </a:p>
        </p:txBody>
      </p:sp>
      <p:pic>
        <p:nvPicPr>
          <p:cNvPr id="4" name="Picture 3">
            <a:extLst>
              <a:ext uri="{FF2B5EF4-FFF2-40B4-BE49-F238E27FC236}">
                <a16:creationId xmlns:a16="http://schemas.microsoft.com/office/drawing/2014/main" id="{6742F609-5CB1-4C11-3044-EA37057046FD}"/>
              </a:ext>
            </a:extLst>
          </p:cNvPr>
          <p:cNvPicPr>
            <a:picLocks noChangeAspect="1"/>
          </p:cNvPicPr>
          <p:nvPr/>
        </p:nvPicPr>
        <p:blipFill>
          <a:blip r:embed="rId2"/>
          <a:stretch>
            <a:fillRect/>
          </a:stretch>
        </p:blipFill>
        <p:spPr>
          <a:xfrm>
            <a:off x="8144434" y="1348147"/>
            <a:ext cx="4047566" cy="2080853"/>
          </a:xfrm>
          <a:prstGeom prst="rect">
            <a:avLst/>
          </a:prstGeom>
        </p:spPr>
      </p:pic>
      <p:pic>
        <p:nvPicPr>
          <p:cNvPr id="7" name="Picture 6">
            <a:extLst>
              <a:ext uri="{FF2B5EF4-FFF2-40B4-BE49-F238E27FC236}">
                <a16:creationId xmlns:a16="http://schemas.microsoft.com/office/drawing/2014/main" id="{4EF4E4F7-9342-1178-FB9F-7ED40AA98618}"/>
              </a:ext>
            </a:extLst>
          </p:cNvPr>
          <p:cNvPicPr>
            <a:picLocks noChangeAspect="1"/>
          </p:cNvPicPr>
          <p:nvPr/>
        </p:nvPicPr>
        <p:blipFill>
          <a:blip r:embed="rId3"/>
          <a:stretch>
            <a:fillRect/>
          </a:stretch>
        </p:blipFill>
        <p:spPr>
          <a:xfrm>
            <a:off x="4704933" y="1407530"/>
            <a:ext cx="3453599" cy="2127191"/>
          </a:xfrm>
          <a:prstGeom prst="rect">
            <a:avLst/>
          </a:prstGeom>
        </p:spPr>
      </p:pic>
      <p:pic>
        <p:nvPicPr>
          <p:cNvPr id="9" name="Picture 8">
            <a:extLst>
              <a:ext uri="{FF2B5EF4-FFF2-40B4-BE49-F238E27FC236}">
                <a16:creationId xmlns:a16="http://schemas.microsoft.com/office/drawing/2014/main" id="{37CD631B-ABFF-B024-92E7-70B6F050E791}"/>
              </a:ext>
            </a:extLst>
          </p:cNvPr>
          <p:cNvPicPr>
            <a:picLocks noChangeAspect="1"/>
          </p:cNvPicPr>
          <p:nvPr/>
        </p:nvPicPr>
        <p:blipFill>
          <a:blip r:embed="rId4"/>
          <a:stretch>
            <a:fillRect/>
          </a:stretch>
        </p:blipFill>
        <p:spPr>
          <a:xfrm>
            <a:off x="506880" y="5273040"/>
            <a:ext cx="5924853" cy="1562069"/>
          </a:xfrm>
          <a:prstGeom prst="rect">
            <a:avLst/>
          </a:prstGeom>
        </p:spPr>
      </p:pic>
      <p:pic>
        <p:nvPicPr>
          <p:cNvPr id="5" name="Picture 4">
            <a:extLst>
              <a:ext uri="{FF2B5EF4-FFF2-40B4-BE49-F238E27FC236}">
                <a16:creationId xmlns:a16="http://schemas.microsoft.com/office/drawing/2014/main" id="{4A361CC4-6C54-3027-D9FF-8905DA344687}"/>
              </a:ext>
            </a:extLst>
          </p:cNvPr>
          <p:cNvPicPr>
            <a:picLocks noChangeAspect="1"/>
          </p:cNvPicPr>
          <p:nvPr/>
        </p:nvPicPr>
        <p:blipFill>
          <a:blip r:embed="rId5"/>
          <a:stretch>
            <a:fillRect/>
          </a:stretch>
        </p:blipFill>
        <p:spPr>
          <a:xfrm>
            <a:off x="506880" y="3755618"/>
            <a:ext cx="4329280" cy="1518616"/>
          </a:xfrm>
          <a:prstGeom prst="rect">
            <a:avLst/>
          </a:prstGeom>
        </p:spPr>
      </p:pic>
      <p:pic>
        <p:nvPicPr>
          <p:cNvPr id="6" name="Picture 5">
            <a:extLst>
              <a:ext uri="{FF2B5EF4-FFF2-40B4-BE49-F238E27FC236}">
                <a16:creationId xmlns:a16="http://schemas.microsoft.com/office/drawing/2014/main" id="{82B5BD31-A244-8C3D-B607-4E80B25FD0FC}"/>
              </a:ext>
            </a:extLst>
          </p:cNvPr>
          <p:cNvPicPr>
            <a:picLocks noChangeAspect="1"/>
          </p:cNvPicPr>
          <p:nvPr/>
        </p:nvPicPr>
        <p:blipFill rotWithShape="1">
          <a:blip r:embed="rId6"/>
          <a:srcRect t="-1351" r="15241" b="-1"/>
          <a:stretch/>
        </p:blipFill>
        <p:spPr>
          <a:xfrm>
            <a:off x="5424054" y="4227204"/>
            <a:ext cx="6587836" cy="775379"/>
          </a:xfrm>
          <a:prstGeom prst="rect">
            <a:avLst/>
          </a:prstGeom>
        </p:spPr>
      </p:pic>
    </p:spTree>
    <p:extLst>
      <p:ext uri="{BB962C8B-B14F-4D97-AF65-F5344CB8AC3E}">
        <p14:creationId xmlns:p14="http://schemas.microsoft.com/office/powerpoint/2010/main" val="239759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D863-2C53-50D4-09F5-D35CA33AD223}"/>
              </a:ext>
            </a:extLst>
          </p:cNvPr>
          <p:cNvSpPr>
            <a:spLocks noGrp="1"/>
          </p:cNvSpPr>
          <p:nvPr>
            <p:ph type="title"/>
          </p:nvPr>
        </p:nvSpPr>
        <p:spPr/>
        <p:txBody>
          <a:bodyPr/>
          <a:lstStyle/>
          <a:p>
            <a:r>
              <a:rPr lang="en-US" dirty="0"/>
              <a:t>Good Security Practice Cont’d </a:t>
            </a:r>
          </a:p>
        </p:txBody>
      </p:sp>
      <p:sp>
        <p:nvSpPr>
          <p:cNvPr id="3" name="Content Placeholder 2">
            <a:extLst>
              <a:ext uri="{FF2B5EF4-FFF2-40B4-BE49-F238E27FC236}">
                <a16:creationId xmlns:a16="http://schemas.microsoft.com/office/drawing/2014/main" id="{50A8D86B-DCA6-4455-253C-2B0A07323EF5}"/>
              </a:ext>
            </a:extLst>
          </p:cNvPr>
          <p:cNvSpPr>
            <a:spLocks noGrp="1"/>
          </p:cNvSpPr>
          <p:nvPr>
            <p:ph idx="1"/>
          </p:nvPr>
        </p:nvSpPr>
        <p:spPr/>
        <p:txBody>
          <a:bodyPr/>
          <a:lstStyle/>
          <a:p>
            <a:r>
              <a:rPr lang="en-US" dirty="0"/>
              <a:t>Input Validation</a:t>
            </a:r>
          </a:p>
          <a:p>
            <a:r>
              <a:rPr lang="en-US" dirty="0"/>
              <a:t>Rate Limiting</a:t>
            </a:r>
          </a:p>
          <a:p>
            <a:r>
              <a:rPr lang="en-US" dirty="0"/>
              <a:t>Separate code and environment</a:t>
            </a:r>
          </a:p>
          <a:p>
            <a:endParaRPr lang="en-US" dirty="0"/>
          </a:p>
        </p:txBody>
      </p:sp>
      <p:pic>
        <p:nvPicPr>
          <p:cNvPr id="5" name="Picture 4">
            <a:extLst>
              <a:ext uri="{FF2B5EF4-FFF2-40B4-BE49-F238E27FC236}">
                <a16:creationId xmlns:a16="http://schemas.microsoft.com/office/drawing/2014/main" id="{79221A2D-8329-5991-95F0-D2D436E6A300}"/>
              </a:ext>
            </a:extLst>
          </p:cNvPr>
          <p:cNvPicPr>
            <a:picLocks noChangeAspect="1"/>
          </p:cNvPicPr>
          <p:nvPr/>
        </p:nvPicPr>
        <p:blipFill>
          <a:blip r:embed="rId2"/>
          <a:stretch>
            <a:fillRect/>
          </a:stretch>
        </p:blipFill>
        <p:spPr>
          <a:xfrm>
            <a:off x="6340202" y="1496949"/>
            <a:ext cx="5013598" cy="1819656"/>
          </a:xfrm>
          <a:prstGeom prst="rect">
            <a:avLst/>
          </a:prstGeom>
        </p:spPr>
      </p:pic>
      <p:pic>
        <p:nvPicPr>
          <p:cNvPr id="6" name="Picture 5">
            <a:extLst>
              <a:ext uri="{FF2B5EF4-FFF2-40B4-BE49-F238E27FC236}">
                <a16:creationId xmlns:a16="http://schemas.microsoft.com/office/drawing/2014/main" id="{82E91FA8-11C7-05C1-7D05-F3BDFF1C433C}"/>
              </a:ext>
            </a:extLst>
          </p:cNvPr>
          <p:cNvPicPr>
            <a:picLocks noChangeAspect="1"/>
          </p:cNvPicPr>
          <p:nvPr/>
        </p:nvPicPr>
        <p:blipFill>
          <a:blip r:embed="rId3"/>
          <a:stretch>
            <a:fillRect/>
          </a:stretch>
        </p:blipFill>
        <p:spPr>
          <a:xfrm>
            <a:off x="6448698" y="3622834"/>
            <a:ext cx="5105400" cy="2247900"/>
          </a:xfrm>
          <a:prstGeom prst="rect">
            <a:avLst/>
          </a:prstGeom>
        </p:spPr>
      </p:pic>
      <p:pic>
        <p:nvPicPr>
          <p:cNvPr id="9" name="Picture 8">
            <a:extLst>
              <a:ext uri="{FF2B5EF4-FFF2-40B4-BE49-F238E27FC236}">
                <a16:creationId xmlns:a16="http://schemas.microsoft.com/office/drawing/2014/main" id="{6C10249B-E5B9-B0A1-4557-5F16701C4FB4}"/>
              </a:ext>
            </a:extLst>
          </p:cNvPr>
          <p:cNvPicPr>
            <a:picLocks noChangeAspect="1"/>
          </p:cNvPicPr>
          <p:nvPr/>
        </p:nvPicPr>
        <p:blipFill>
          <a:blip r:embed="rId4"/>
          <a:stretch>
            <a:fillRect/>
          </a:stretch>
        </p:blipFill>
        <p:spPr>
          <a:xfrm>
            <a:off x="711948" y="3962262"/>
            <a:ext cx="4696384" cy="784522"/>
          </a:xfrm>
          <a:prstGeom prst="rect">
            <a:avLst/>
          </a:prstGeom>
        </p:spPr>
      </p:pic>
      <p:pic>
        <p:nvPicPr>
          <p:cNvPr id="10" name="Picture 9">
            <a:extLst>
              <a:ext uri="{FF2B5EF4-FFF2-40B4-BE49-F238E27FC236}">
                <a16:creationId xmlns:a16="http://schemas.microsoft.com/office/drawing/2014/main" id="{30EAFF6E-D842-782F-C750-5DAD360624D2}"/>
              </a:ext>
            </a:extLst>
          </p:cNvPr>
          <p:cNvPicPr>
            <a:picLocks noChangeAspect="1"/>
          </p:cNvPicPr>
          <p:nvPr/>
        </p:nvPicPr>
        <p:blipFill>
          <a:blip r:embed="rId5"/>
          <a:stretch>
            <a:fillRect/>
          </a:stretch>
        </p:blipFill>
        <p:spPr>
          <a:xfrm>
            <a:off x="437242" y="4977884"/>
            <a:ext cx="5702300" cy="1001030"/>
          </a:xfrm>
          <a:prstGeom prst="rect">
            <a:avLst/>
          </a:prstGeom>
        </p:spPr>
      </p:pic>
    </p:spTree>
    <p:extLst>
      <p:ext uri="{BB962C8B-B14F-4D97-AF65-F5344CB8AC3E}">
        <p14:creationId xmlns:p14="http://schemas.microsoft.com/office/powerpoint/2010/main" val="4750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ABB7-CFB5-2220-A3A4-B86F61D6CDC7}"/>
              </a:ext>
            </a:extLst>
          </p:cNvPr>
          <p:cNvSpPr>
            <a:spLocks noGrp="1"/>
          </p:cNvSpPr>
          <p:nvPr>
            <p:ph type="title"/>
          </p:nvPr>
        </p:nvSpPr>
        <p:spPr/>
        <p:txBody>
          <a:bodyPr/>
          <a:lstStyle/>
          <a:p>
            <a:r>
              <a:rPr lang="en-US" dirty="0"/>
              <a:t>Security Concern</a:t>
            </a:r>
          </a:p>
        </p:txBody>
      </p:sp>
      <p:sp>
        <p:nvSpPr>
          <p:cNvPr id="3" name="Content Placeholder 2">
            <a:extLst>
              <a:ext uri="{FF2B5EF4-FFF2-40B4-BE49-F238E27FC236}">
                <a16:creationId xmlns:a16="http://schemas.microsoft.com/office/drawing/2014/main" id="{37CEEEB0-BEDE-21B7-1270-054A99137C4A}"/>
              </a:ext>
            </a:extLst>
          </p:cNvPr>
          <p:cNvSpPr>
            <a:spLocks noGrp="1"/>
          </p:cNvSpPr>
          <p:nvPr>
            <p:ph idx="1"/>
          </p:nvPr>
        </p:nvSpPr>
        <p:spPr>
          <a:xfrm>
            <a:off x="838200" y="1588894"/>
            <a:ext cx="10515600" cy="4351338"/>
          </a:xfrm>
        </p:spPr>
        <p:txBody>
          <a:bodyPr/>
          <a:lstStyle/>
          <a:p>
            <a:r>
              <a:rPr lang="en-US" dirty="0" err="1"/>
              <a:t>BurpSuite</a:t>
            </a:r>
            <a:endParaRPr lang="en-US" dirty="0"/>
          </a:p>
          <a:p>
            <a:r>
              <a:rPr lang="en-US" dirty="0"/>
              <a:t>Wireshark</a:t>
            </a:r>
          </a:p>
          <a:p>
            <a:r>
              <a:rPr lang="en-US" dirty="0" err="1"/>
              <a:t>mimtproxy</a:t>
            </a:r>
            <a:endParaRPr lang="en-US" dirty="0"/>
          </a:p>
          <a:p>
            <a:endParaRPr lang="en-US" dirty="0"/>
          </a:p>
        </p:txBody>
      </p:sp>
      <p:pic>
        <p:nvPicPr>
          <p:cNvPr id="4" name="Picture 3">
            <a:extLst>
              <a:ext uri="{FF2B5EF4-FFF2-40B4-BE49-F238E27FC236}">
                <a16:creationId xmlns:a16="http://schemas.microsoft.com/office/drawing/2014/main" id="{54951250-8214-809C-E5AC-1D264D1CA38D}"/>
              </a:ext>
            </a:extLst>
          </p:cNvPr>
          <p:cNvPicPr>
            <a:picLocks noChangeAspect="1"/>
          </p:cNvPicPr>
          <p:nvPr/>
        </p:nvPicPr>
        <p:blipFill>
          <a:blip r:embed="rId2"/>
          <a:stretch>
            <a:fillRect/>
          </a:stretch>
        </p:blipFill>
        <p:spPr>
          <a:xfrm>
            <a:off x="3836254" y="1501740"/>
            <a:ext cx="7642491" cy="1591698"/>
          </a:xfrm>
          <a:prstGeom prst="rect">
            <a:avLst/>
          </a:prstGeom>
        </p:spPr>
      </p:pic>
      <p:cxnSp>
        <p:nvCxnSpPr>
          <p:cNvPr id="6" name="Straight Arrow Connector 5">
            <a:extLst>
              <a:ext uri="{FF2B5EF4-FFF2-40B4-BE49-F238E27FC236}">
                <a16:creationId xmlns:a16="http://schemas.microsoft.com/office/drawing/2014/main" id="{653CF7B9-5BFB-33F3-FD31-745845589BF1}"/>
              </a:ext>
            </a:extLst>
          </p:cNvPr>
          <p:cNvCxnSpPr/>
          <p:nvPr/>
        </p:nvCxnSpPr>
        <p:spPr>
          <a:xfrm flipH="1" flipV="1">
            <a:off x="6705600" y="1702100"/>
            <a:ext cx="142240" cy="396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B5FEF11-557F-B1A6-B51F-5323C2CEDA4A}"/>
              </a:ext>
            </a:extLst>
          </p:cNvPr>
          <p:cNvPicPr>
            <a:picLocks noChangeAspect="1"/>
          </p:cNvPicPr>
          <p:nvPr/>
        </p:nvPicPr>
        <p:blipFill>
          <a:blip r:embed="rId3"/>
          <a:stretch>
            <a:fillRect/>
          </a:stretch>
        </p:blipFill>
        <p:spPr>
          <a:xfrm>
            <a:off x="4079240" y="3267329"/>
            <a:ext cx="7772400" cy="3225546"/>
          </a:xfrm>
          <a:prstGeom prst="rect">
            <a:avLst/>
          </a:prstGeom>
        </p:spPr>
      </p:pic>
      <p:pic>
        <p:nvPicPr>
          <p:cNvPr id="8" name="Picture 7">
            <a:extLst>
              <a:ext uri="{FF2B5EF4-FFF2-40B4-BE49-F238E27FC236}">
                <a16:creationId xmlns:a16="http://schemas.microsoft.com/office/drawing/2014/main" id="{C104DB0F-D512-046A-8E6B-1B35C96158B2}"/>
              </a:ext>
            </a:extLst>
          </p:cNvPr>
          <p:cNvPicPr>
            <a:picLocks noChangeAspect="1"/>
          </p:cNvPicPr>
          <p:nvPr/>
        </p:nvPicPr>
        <p:blipFill>
          <a:blip r:embed="rId4"/>
          <a:stretch>
            <a:fillRect/>
          </a:stretch>
        </p:blipFill>
        <p:spPr>
          <a:xfrm>
            <a:off x="6330950" y="4638710"/>
            <a:ext cx="4813300" cy="1435100"/>
          </a:xfrm>
          <a:prstGeom prst="rect">
            <a:avLst/>
          </a:prstGeom>
        </p:spPr>
      </p:pic>
    </p:spTree>
    <p:extLst>
      <p:ext uri="{BB962C8B-B14F-4D97-AF65-F5344CB8AC3E}">
        <p14:creationId xmlns:p14="http://schemas.microsoft.com/office/powerpoint/2010/main" val="1478802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BAAE-9289-2C35-AB0C-A4381A8C7E49}"/>
              </a:ext>
            </a:extLst>
          </p:cNvPr>
          <p:cNvSpPr>
            <a:spLocks noGrp="1"/>
          </p:cNvSpPr>
          <p:nvPr>
            <p:ph type="title"/>
          </p:nvPr>
        </p:nvSpPr>
        <p:spPr/>
        <p:txBody>
          <a:bodyPr/>
          <a:lstStyle/>
          <a:p>
            <a:r>
              <a:rPr lang="en-US" dirty="0"/>
              <a:t>Bonus</a:t>
            </a:r>
          </a:p>
        </p:txBody>
      </p:sp>
      <p:pic>
        <p:nvPicPr>
          <p:cNvPr id="4" name="Picture 3">
            <a:extLst>
              <a:ext uri="{FF2B5EF4-FFF2-40B4-BE49-F238E27FC236}">
                <a16:creationId xmlns:a16="http://schemas.microsoft.com/office/drawing/2014/main" id="{F4F2223F-ED1D-B456-C2FD-C24E530125B7}"/>
              </a:ext>
            </a:extLst>
          </p:cNvPr>
          <p:cNvPicPr>
            <a:picLocks noChangeAspect="1"/>
          </p:cNvPicPr>
          <p:nvPr/>
        </p:nvPicPr>
        <p:blipFill>
          <a:blip r:embed="rId2"/>
          <a:stretch>
            <a:fillRect/>
          </a:stretch>
        </p:blipFill>
        <p:spPr>
          <a:xfrm>
            <a:off x="4608755" y="1283652"/>
            <a:ext cx="6260951" cy="2717642"/>
          </a:xfrm>
          <a:prstGeom prst="rect">
            <a:avLst/>
          </a:prstGeom>
        </p:spPr>
      </p:pic>
      <p:pic>
        <p:nvPicPr>
          <p:cNvPr id="8" name="Content Placeholder 7">
            <a:extLst>
              <a:ext uri="{FF2B5EF4-FFF2-40B4-BE49-F238E27FC236}">
                <a16:creationId xmlns:a16="http://schemas.microsoft.com/office/drawing/2014/main" id="{5260367F-6FEC-847D-A8C5-7D25E4B57093}"/>
              </a:ext>
            </a:extLst>
          </p:cNvPr>
          <p:cNvPicPr>
            <a:picLocks noGrp="1" noChangeAspect="1"/>
          </p:cNvPicPr>
          <p:nvPr>
            <p:ph idx="1"/>
          </p:nvPr>
        </p:nvPicPr>
        <p:blipFill>
          <a:blip r:embed="rId3"/>
          <a:stretch>
            <a:fillRect/>
          </a:stretch>
        </p:blipFill>
        <p:spPr>
          <a:xfrm>
            <a:off x="354106" y="4287556"/>
            <a:ext cx="10515600" cy="2357548"/>
          </a:xfrm>
          <a:prstGeom prst="rect">
            <a:avLst/>
          </a:prstGeom>
        </p:spPr>
      </p:pic>
      <p:sp>
        <p:nvSpPr>
          <p:cNvPr id="10" name="Content Placeholder 2">
            <a:extLst>
              <a:ext uri="{FF2B5EF4-FFF2-40B4-BE49-F238E27FC236}">
                <a16:creationId xmlns:a16="http://schemas.microsoft.com/office/drawing/2014/main" id="{A8D05FF8-6965-C3E0-75F3-C95F1C87B19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Serverless Run</a:t>
            </a:r>
          </a:p>
          <a:p>
            <a:r>
              <a:rPr lang="en-US" dirty="0"/>
              <a:t>Automation</a:t>
            </a:r>
          </a:p>
          <a:p>
            <a:r>
              <a:rPr lang="en-US" dirty="0"/>
              <a:t>Scalability</a:t>
            </a:r>
          </a:p>
        </p:txBody>
      </p:sp>
      <p:pic>
        <p:nvPicPr>
          <p:cNvPr id="5" name="Picture 4">
            <a:extLst>
              <a:ext uri="{FF2B5EF4-FFF2-40B4-BE49-F238E27FC236}">
                <a16:creationId xmlns:a16="http://schemas.microsoft.com/office/drawing/2014/main" id="{B6DA9042-A1CF-4C3A-7729-CF7386F0F29B}"/>
              </a:ext>
            </a:extLst>
          </p:cNvPr>
          <p:cNvPicPr>
            <a:picLocks noChangeAspect="1"/>
          </p:cNvPicPr>
          <p:nvPr/>
        </p:nvPicPr>
        <p:blipFill>
          <a:blip r:embed="rId4"/>
          <a:stretch>
            <a:fillRect/>
          </a:stretch>
        </p:blipFill>
        <p:spPr>
          <a:xfrm>
            <a:off x="6198796" y="365125"/>
            <a:ext cx="2438400" cy="1104900"/>
          </a:xfrm>
          <a:prstGeom prst="rect">
            <a:avLst/>
          </a:prstGeom>
        </p:spPr>
      </p:pic>
    </p:spTree>
    <p:extLst>
      <p:ext uri="{BB962C8B-B14F-4D97-AF65-F5344CB8AC3E}">
        <p14:creationId xmlns:p14="http://schemas.microsoft.com/office/powerpoint/2010/main" val="124001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748-4221-E14B-8601-D6F4C2D420F2}"/>
              </a:ext>
            </a:extLst>
          </p:cNvPr>
          <p:cNvSpPr>
            <a:spLocks noGrp="1"/>
          </p:cNvSpPr>
          <p:nvPr>
            <p:ph type="title"/>
          </p:nvPr>
        </p:nvSpPr>
        <p:spPr/>
        <p:txBody>
          <a:bodyPr/>
          <a:lstStyle/>
          <a:p>
            <a:r>
              <a:rPr lang="en-US" dirty="0"/>
              <a:t>Future Potentials</a:t>
            </a:r>
          </a:p>
        </p:txBody>
      </p:sp>
      <p:sp>
        <p:nvSpPr>
          <p:cNvPr id="3" name="Content Placeholder 2">
            <a:extLst>
              <a:ext uri="{FF2B5EF4-FFF2-40B4-BE49-F238E27FC236}">
                <a16:creationId xmlns:a16="http://schemas.microsoft.com/office/drawing/2014/main" id="{62ED74FD-B3E3-C02D-81BE-A49CD189E938}"/>
              </a:ext>
            </a:extLst>
          </p:cNvPr>
          <p:cNvSpPr>
            <a:spLocks noGrp="1"/>
          </p:cNvSpPr>
          <p:nvPr>
            <p:ph idx="1"/>
          </p:nvPr>
        </p:nvSpPr>
        <p:spPr/>
        <p:txBody>
          <a:bodyPr/>
          <a:lstStyle/>
          <a:p>
            <a:r>
              <a:rPr lang="en-US" dirty="0"/>
              <a:t>Planned</a:t>
            </a:r>
          </a:p>
          <a:p>
            <a:pPr lvl="1"/>
            <a:r>
              <a:rPr lang="en-US" dirty="0"/>
              <a:t>Backend Processing (e.g. extracting geo-coordinates, proxy </a:t>
            </a:r>
            <a:r>
              <a:rPr lang="en-US" dirty="0" err="1"/>
              <a:t>impl</a:t>
            </a:r>
            <a:r>
              <a:rPr lang="en-US" dirty="0"/>
              <a:t>)</a:t>
            </a:r>
          </a:p>
          <a:p>
            <a:pPr lvl="1"/>
            <a:r>
              <a:rPr lang="en-US" dirty="0"/>
              <a:t>Continuous Monitoring (e.g. logging, alerting system)</a:t>
            </a:r>
          </a:p>
          <a:p>
            <a:pPr lvl="1"/>
            <a:r>
              <a:rPr lang="en-US" dirty="0"/>
              <a:t>Customizable Slack Notifications(e.g. Interactive Bot)</a:t>
            </a:r>
          </a:p>
          <a:p>
            <a:r>
              <a:rPr lang="en-US" dirty="0"/>
              <a:t>Vision</a:t>
            </a:r>
          </a:p>
          <a:p>
            <a:pPr lvl="1"/>
            <a:r>
              <a:rPr lang="en-US" dirty="0"/>
              <a:t>Integration with IoT devices: automated, weather responsive system</a:t>
            </a:r>
          </a:p>
          <a:p>
            <a:pPr lvl="1"/>
            <a:r>
              <a:rPr lang="en-US" dirty="0"/>
              <a:t>Integration with GPT to achieve AI-powered clothing recommendation based on Weather Data</a:t>
            </a:r>
          </a:p>
          <a:p>
            <a:pPr lvl="1"/>
            <a:endParaRPr lang="en-US" dirty="0"/>
          </a:p>
          <a:p>
            <a:endParaRPr lang="en-US" dirty="0"/>
          </a:p>
        </p:txBody>
      </p:sp>
    </p:spTree>
    <p:extLst>
      <p:ext uri="{BB962C8B-B14F-4D97-AF65-F5344CB8AC3E}">
        <p14:creationId xmlns:p14="http://schemas.microsoft.com/office/powerpoint/2010/main" val="141892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6D5F-02AF-2641-E25B-C7FD2225818D}"/>
              </a:ext>
            </a:extLst>
          </p:cNvPr>
          <p:cNvSpPr>
            <a:spLocks noGrp="1"/>
          </p:cNvSpPr>
          <p:nvPr>
            <p:ph type="title"/>
          </p:nvPr>
        </p:nvSpPr>
        <p:spPr>
          <a:xfrm>
            <a:off x="717176" y="2395631"/>
            <a:ext cx="10515600" cy="1325563"/>
          </a:xfrm>
        </p:spPr>
        <p:txBody>
          <a:bodyPr/>
          <a:lstStyle/>
          <a:p>
            <a:pPr algn="ctr"/>
            <a:r>
              <a:rPr lang="en-US" dirty="0"/>
              <a:t>Questions?</a:t>
            </a:r>
          </a:p>
        </p:txBody>
      </p:sp>
    </p:spTree>
    <p:extLst>
      <p:ext uri="{BB962C8B-B14F-4D97-AF65-F5344CB8AC3E}">
        <p14:creationId xmlns:p14="http://schemas.microsoft.com/office/powerpoint/2010/main" val="186998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E0B4-FDA7-6087-645D-535745CB094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F4983B3-7C8E-BE49-E405-1B26C48EC315}"/>
              </a:ext>
            </a:extLst>
          </p:cNvPr>
          <p:cNvSpPr>
            <a:spLocks noGrp="1"/>
          </p:cNvSpPr>
          <p:nvPr>
            <p:ph idx="1"/>
          </p:nvPr>
        </p:nvSpPr>
        <p:spPr/>
        <p:txBody>
          <a:bodyPr>
            <a:normAutofit/>
          </a:bodyPr>
          <a:lstStyle/>
          <a:p>
            <a:pPr>
              <a:spcBef>
                <a:spcPts val="0"/>
              </a:spcBef>
            </a:pPr>
            <a:r>
              <a:rPr lang="en-US" dirty="0">
                <a:solidFill>
                  <a:srgbClr val="000000"/>
                </a:solidFill>
                <a:effectLst/>
              </a:rPr>
              <a:t>“With the scripting or coding language of your choosing, make an API call to get the weather for Portland, Oregon and then post it to any modern chat app that you care to use (like slack, matrix, telegram, discord, etc.) Please provide the code. ”</a:t>
            </a:r>
          </a:p>
          <a:p>
            <a:pPr>
              <a:spcBef>
                <a:spcPts val="0"/>
              </a:spcBef>
            </a:pPr>
            <a:endParaRPr lang="en-US" dirty="0">
              <a:solidFill>
                <a:srgbClr val="000000"/>
              </a:solidFill>
            </a:endParaRPr>
          </a:p>
          <a:p>
            <a:pPr>
              <a:spcBef>
                <a:spcPts val="0"/>
              </a:spcBef>
            </a:pPr>
            <a:r>
              <a:rPr lang="en-US" dirty="0">
                <a:solidFill>
                  <a:srgbClr val="000000"/>
                </a:solidFill>
              </a:rPr>
              <a:t>Extra features</a:t>
            </a:r>
            <a:r>
              <a:rPr lang="en-US" dirty="0">
                <a:solidFill>
                  <a:srgbClr val="000000"/>
                </a:solidFill>
                <a:sym typeface="Wingdings" pitchFamily="2" charset="2"/>
              </a:rPr>
              <a:t> </a:t>
            </a:r>
            <a:endParaRPr lang="en-US" dirty="0"/>
          </a:p>
        </p:txBody>
      </p:sp>
    </p:spTree>
    <p:extLst>
      <p:ext uri="{BB962C8B-B14F-4D97-AF65-F5344CB8AC3E}">
        <p14:creationId xmlns:p14="http://schemas.microsoft.com/office/powerpoint/2010/main" val="351803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b="1" dirty="0"/>
              <a:t>Overview</a:t>
            </a:r>
            <a:endParaRPr lang="en-US" dirty="0"/>
          </a:p>
        </p:txBody>
      </p:sp>
      <p:sp>
        <p:nvSpPr>
          <p:cNvPr id="3" name="Content Placeholder 2">
            <a:extLst>
              <a:ext uri="{FF2B5EF4-FFF2-40B4-BE49-F238E27FC236}">
                <a16:creationId xmlns:a16="http://schemas.microsoft.com/office/drawing/2014/main" id="{972B77A2-F7C7-BEB7-C4F9-B14EBBF387D9}"/>
              </a:ext>
            </a:extLst>
          </p:cNvPr>
          <p:cNvSpPr>
            <a:spLocks noGrp="1"/>
          </p:cNvSpPr>
          <p:nvPr>
            <p:ph idx="1"/>
          </p:nvPr>
        </p:nvSpPr>
        <p:spPr/>
        <p:txBody>
          <a:bodyPr>
            <a:normAutofit lnSpcReduction="10000"/>
          </a:bodyPr>
          <a:lstStyle/>
          <a:p>
            <a:r>
              <a:rPr lang="en-US" dirty="0"/>
              <a:t>Goal:</a:t>
            </a:r>
          </a:p>
          <a:p>
            <a:pPr lvl="1"/>
            <a:r>
              <a:rPr lang="en-US" dirty="0"/>
              <a:t>Real-time Weather Data</a:t>
            </a:r>
          </a:p>
          <a:p>
            <a:pPr lvl="1"/>
            <a:r>
              <a:rPr lang="en-US" dirty="0"/>
              <a:t>Request History</a:t>
            </a:r>
          </a:p>
          <a:p>
            <a:pPr lvl="1"/>
            <a:r>
              <a:rPr lang="en-US" dirty="0"/>
              <a:t>Slack Notifications</a:t>
            </a:r>
          </a:p>
          <a:p>
            <a:pPr lvl="1"/>
            <a:r>
              <a:rPr lang="en-US" dirty="0"/>
              <a:t>User-friendly Dashboard</a:t>
            </a:r>
          </a:p>
          <a:p>
            <a:r>
              <a:rPr lang="en-US" dirty="0"/>
              <a:t>Tech Stack:</a:t>
            </a:r>
          </a:p>
          <a:p>
            <a:pPr lvl="1"/>
            <a:r>
              <a:rPr lang="en-US" dirty="0"/>
              <a:t>Backend: Node.js, </a:t>
            </a:r>
            <a:r>
              <a:rPr lang="en-US" dirty="0" err="1"/>
              <a:t>Express.js</a:t>
            </a:r>
            <a:endParaRPr lang="en-US" dirty="0"/>
          </a:p>
          <a:p>
            <a:pPr lvl="1"/>
            <a:r>
              <a:rPr lang="en-US" dirty="0"/>
              <a:t>Semi-Frontend: EJS </a:t>
            </a:r>
          </a:p>
          <a:p>
            <a:pPr lvl="1"/>
            <a:r>
              <a:rPr lang="en-US" dirty="0"/>
              <a:t>Database: MongoDB</a:t>
            </a:r>
          </a:p>
          <a:p>
            <a:pPr lvl="1"/>
            <a:r>
              <a:rPr lang="en-US" dirty="0"/>
              <a:t>HTTP Client: </a:t>
            </a:r>
            <a:r>
              <a:rPr lang="en-US" dirty="0" err="1"/>
              <a:t>Axios</a:t>
            </a:r>
            <a:r>
              <a:rPr lang="en-US" dirty="0"/>
              <a:t> </a:t>
            </a:r>
          </a:p>
          <a:p>
            <a:pPr lvl="1"/>
            <a:r>
              <a:rPr lang="en-US" dirty="0"/>
              <a:t>APIs: </a:t>
            </a:r>
            <a:r>
              <a:rPr lang="en-US" dirty="0" err="1"/>
              <a:t>Tomorrow.io</a:t>
            </a:r>
            <a:r>
              <a:rPr lang="en-US" dirty="0"/>
              <a:t>, Slack, google places API</a:t>
            </a:r>
          </a:p>
          <a:p>
            <a:pPr lvl="1"/>
            <a:endParaRPr lang="en-US" dirty="0"/>
          </a:p>
          <a:p>
            <a:pPr lvl="1"/>
            <a:endParaRPr lang="en-US" dirty="0"/>
          </a:p>
        </p:txBody>
      </p:sp>
    </p:spTree>
    <p:extLst>
      <p:ext uri="{BB962C8B-B14F-4D97-AF65-F5344CB8AC3E}">
        <p14:creationId xmlns:p14="http://schemas.microsoft.com/office/powerpoint/2010/main" val="19427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Architecture</a:t>
            </a:r>
          </a:p>
        </p:txBody>
      </p:sp>
      <p:sp>
        <p:nvSpPr>
          <p:cNvPr id="6" name="Content Placeholder 5">
            <a:extLst>
              <a:ext uri="{FF2B5EF4-FFF2-40B4-BE49-F238E27FC236}">
                <a16:creationId xmlns:a16="http://schemas.microsoft.com/office/drawing/2014/main" id="{DD2C585D-F53F-6671-464B-40980DF87CF2}"/>
              </a:ext>
            </a:extLst>
          </p:cNvPr>
          <p:cNvSpPr>
            <a:spLocks noGrp="1"/>
          </p:cNvSpPr>
          <p:nvPr>
            <p:ph idx="1"/>
          </p:nvPr>
        </p:nvSpPr>
        <p:spPr/>
        <p:txBody>
          <a:bodyPr/>
          <a:lstStyle/>
          <a:p>
            <a:r>
              <a:rPr lang="en-US" dirty="0"/>
              <a:t>3-tier architecture</a:t>
            </a:r>
          </a:p>
          <a:p>
            <a:r>
              <a:rPr lang="en-US" dirty="0"/>
              <a:t>Flexible to alternatives</a:t>
            </a:r>
          </a:p>
        </p:txBody>
      </p:sp>
      <p:pic>
        <p:nvPicPr>
          <p:cNvPr id="7" name="Picture 6">
            <a:extLst>
              <a:ext uri="{FF2B5EF4-FFF2-40B4-BE49-F238E27FC236}">
                <a16:creationId xmlns:a16="http://schemas.microsoft.com/office/drawing/2014/main" id="{5DC0D6B9-06EA-79AE-1D89-4B27EB932CD7}"/>
              </a:ext>
            </a:extLst>
          </p:cNvPr>
          <p:cNvPicPr>
            <a:picLocks noChangeAspect="1"/>
          </p:cNvPicPr>
          <p:nvPr/>
        </p:nvPicPr>
        <p:blipFill>
          <a:blip r:embed="rId3"/>
          <a:stretch>
            <a:fillRect/>
          </a:stretch>
        </p:blipFill>
        <p:spPr>
          <a:xfrm>
            <a:off x="5325036" y="1309785"/>
            <a:ext cx="5754260" cy="5383017"/>
          </a:xfrm>
          <a:prstGeom prst="rect">
            <a:avLst/>
          </a:prstGeom>
        </p:spPr>
      </p:pic>
    </p:spTree>
    <p:extLst>
      <p:ext uri="{BB962C8B-B14F-4D97-AF65-F5344CB8AC3E}">
        <p14:creationId xmlns:p14="http://schemas.microsoft.com/office/powerpoint/2010/main" val="174308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Dashboard</a:t>
            </a:r>
          </a:p>
        </p:txBody>
      </p:sp>
      <p:pic>
        <p:nvPicPr>
          <p:cNvPr id="7" name="Content Placeholder 6">
            <a:extLst>
              <a:ext uri="{FF2B5EF4-FFF2-40B4-BE49-F238E27FC236}">
                <a16:creationId xmlns:a16="http://schemas.microsoft.com/office/drawing/2014/main" id="{74F7F4FA-00E9-A891-8015-937E7118EC88}"/>
              </a:ext>
            </a:extLst>
          </p:cNvPr>
          <p:cNvPicPr>
            <a:picLocks noGrp="1" noChangeAspect="1"/>
          </p:cNvPicPr>
          <p:nvPr>
            <p:ph idx="1"/>
          </p:nvPr>
        </p:nvPicPr>
        <p:blipFill>
          <a:blip r:embed="rId2"/>
          <a:stretch>
            <a:fillRect/>
          </a:stretch>
        </p:blipFill>
        <p:spPr>
          <a:xfrm>
            <a:off x="3541398" y="1825625"/>
            <a:ext cx="5109203" cy="4351338"/>
          </a:xfrm>
          <a:prstGeom prst="rect">
            <a:avLst/>
          </a:prstGeom>
        </p:spPr>
      </p:pic>
    </p:spTree>
    <p:extLst>
      <p:ext uri="{BB962C8B-B14F-4D97-AF65-F5344CB8AC3E}">
        <p14:creationId xmlns:p14="http://schemas.microsoft.com/office/powerpoint/2010/main" val="167603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Fetch Weather Data</a:t>
            </a:r>
          </a:p>
        </p:txBody>
      </p:sp>
      <p:pic>
        <p:nvPicPr>
          <p:cNvPr id="11" name="Content Placeholder 10">
            <a:extLst>
              <a:ext uri="{FF2B5EF4-FFF2-40B4-BE49-F238E27FC236}">
                <a16:creationId xmlns:a16="http://schemas.microsoft.com/office/drawing/2014/main" id="{5C5BC63D-FC73-0E13-E1A2-0CCCA302A318}"/>
              </a:ext>
            </a:extLst>
          </p:cNvPr>
          <p:cNvPicPr>
            <a:picLocks noGrp="1" noChangeAspect="1"/>
          </p:cNvPicPr>
          <p:nvPr>
            <p:ph idx="1"/>
          </p:nvPr>
        </p:nvPicPr>
        <p:blipFill>
          <a:blip r:embed="rId2"/>
          <a:stretch>
            <a:fillRect/>
          </a:stretch>
        </p:blipFill>
        <p:spPr>
          <a:xfrm>
            <a:off x="4040954" y="4998757"/>
            <a:ext cx="5735442" cy="1424194"/>
          </a:xfrm>
          <a:prstGeom prst="rect">
            <a:avLst/>
          </a:prstGeom>
        </p:spPr>
      </p:pic>
      <p:pic>
        <p:nvPicPr>
          <p:cNvPr id="10" name="Picture 9">
            <a:extLst>
              <a:ext uri="{FF2B5EF4-FFF2-40B4-BE49-F238E27FC236}">
                <a16:creationId xmlns:a16="http://schemas.microsoft.com/office/drawing/2014/main" id="{5EAFDD6B-F389-1D3A-6663-EC67C29A7D39}"/>
              </a:ext>
            </a:extLst>
          </p:cNvPr>
          <p:cNvPicPr>
            <a:picLocks noChangeAspect="1"/>
          </p:cNvPicPr>
          <p:nvPr/>
        </p:nvPicPr>
        <p:blipFill>
          <a:blip r:embed="rId3"/>
          <a:stretch>
            <a:fillRect/>
          </a:stretch>
        </p:blipFill>
        <p:spPr>
          <a:xfrm>
            <a:off x="218440" y="1762798"/>
            <a:ext cx="3373723" cy="4660153"/>
          </a:xfrm>
          <a:prstGeom prst="rect">
            <a:avLst/>
          </a:prstGeom>
        </p:spPr>
      </p:pic>
      <p:pic>
        <p:nvPicPr>
          <p:cNvPr id="12" name="Picture 11">
            <a:extLst>
              <a:ext uri="{FF2B5EF4-FFF2-40B4-BE49-F238E27FC236}">
                <a16:creationId xmlns:a16="http://schemas.microsoft.com/office/drawing/2014/main" id="{3BAD117D-E923-C143-2019-BC8041239DAA}"/>
              </a:ext>
            </a:extLst>
          </p:cNvPr>
          <p:cNvPicPr>
            <a:picLocks noChangeAspect="1"/>
          </p:cNvPicPr>
          <p:nvPr/>
        </p:nvPicPr>
        <p:blipFill>
          <a:blip r:embed="rId4"/>
          <a:stretch>
            <a:fillRect/>
          </a:stretch>
        </p:blipFill>
        <p:spPr>
          <a:xfrm>
            <a:off x="3794760" y="1808488"/>
            <a:ext cx="7772400" cy="2890747"/>
          </a:xfrm>
          <a:prstGeom prst="rect">
            <a:avLst/>
          </a:prstGeom>
        </p:spPr>
      </p:pic>
    </p:spTree>
    <p:extLst>
      <p:ext uri="{BB962C8B-B14F-4D97-AF65-F5344CB8AC3E}">
        <p14:creationId xmlns:p14="http://schemas.microsoft.com/office/powerpoint/2010/main" val="249734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a:xfrm>
            <a:off x="838199" y="509868"/>
            <a:ext cx="10515600" cy="1325563"/>
          </a:xfrm>
        </p:spPr>
        <p:txBody>
          <a:bodyPr/>
          <a:lstStyle/>
          <a:p>
            <a:r>
              <a:rPr lang="en-US" dirty="0"/>
              <a:t>Slack Notification</a:t>
            </a:r>
          </a:p>
        </p:txBody>
      </p:sp>
      <p:pic>
        <p:nvPicPr>
          <p:cNvPr id="5" name="Content Placeholder 4">
            <a:extLst>
              <a:ext uri="{FF2B5EF4-FFF2-40B4-BE49-F238E27FC236}">
                <a16:creationId xmlns:a16="http://schemas.microsoft.com/office/drawing/2014/main" id="{D32B16B3-1144-BF86-2A3C-AEA17C03DA15}"/>
              </a:ext>
            </a:extLst>
          </p:cNvPr>
          <p:cNvPicPr>
            <a:picLocks noGrp="1" noChangeAspect="1"/>
          </p:cNvPicPr>
          <p:nvPr>
            <p:ph idx="1"/>
          </p:nvPr>
        </p:nvPicPr>
        <p:blipFill>
          <a:blip r:embed="rId2"/>
          <a:stretch>
            <a:fillRect/>
          </a:stretch>
        </p:blipFill>
        <p:spPr>
          <a:xfrm>
            <a:off x="8060153" y="1601751"/>
            <a:ext cx="1882277" cy="4351338"/>
          </a:xfrm>
          <a:prstGeom prst="rect">
            <a:avLst/>
          </a:prstGeom>
        </p:spPr>
      </p:pic>
      <p:pic>
        <p:nvPicPr>
          <p:cNvPr id="4" name="Picture 3">
            <a:extLst>
              <a:ext uri="{FF2B5EF4-FFF2-40B4-BE49-F238E27FC236}">
                <a16:creationId xmlns:a16="http://schemas.microsoft.com/office/drawing/2014/main" id="{7AD3F26C-920F-9F8E-D9CB-ABBE50D4A36D}"/>
              </a:ext>
            </a:extLst>
          </p:cNvPr>
          <p:cNvPicPr>
            <a:picLocks noChangeAspect="1"/>
          </p:cNvPicPr>
          <p:nvPr/>
        </p:nvPicPr>
        <p:blipFill>
          <a:blip r:embed="rId3"/>
          <a:stretch>
            <a:fillRect/>
          </a:stretch>
        </p:blipFill>
        <p:spPr>
          <a:xfrm>
            <a:off x="287753" y="1601751"/>
            <a:ext cx="7772400" cy="4360408"/>
          </a:xfrm>
          <a:prstGeom prst="rect">
            <a:avLst/>
          </a:prstGeom>
        </p:spPr>
      </p:pic>
      <p:pic>
        <p:nvPicPr>
          <p:cNvPr id="6" name="Picture 5">
            <a:extLst>
              <a:ext uri="{FF2B5EF4-FFF2-40B4-BE49-F238E27FC236}">
                <a16:creationId xmlns:a16="http://schemas.microsoft.com/office/drawing/2014/main" id="{5061FF97-E612-FE55-D4C7-58A2A748CCCC}"/>
              </a:ext>
            </a:extLst>
          </p:cNvPr>
          <p:cNvPicPr>
            <a:picLocks noChangeAspect="1"/>
          </p:cNvPicPr>
          <p:nvPr/>
        </p:nvPicPr>
        <p:blipFill rotWithShape="1">
          <a:blip r:embed="rId4"/>
          <a:srcRect t="16881"/>
          <a:stretch/>
        </p:blipFill>
        <p:spPr>
          <a:xfrm>
            <a:off x="5477435" y="6212541"/>
            <a:ext cx="6604000" cy="591144"/>
          </a:xfrm>
          <a:prstGeom prst="rect">
            <a:avLst/>
          </a:prstGeom>
        </p:spPr>
      </p:pic>
    </p:spTree>
    <p:extLst>
      <p:ext uri="{BB962C8B-B14F-4D97-AF65-F5344CB8AC3E}">
        <p14:creationId xmlns:p14="http://schemas.microsoft.com/office/powerpoint/2010/main" val="356616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972B77A2-F7C7-BEB7-C4F9-B14EBBF387D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71DA2EE-F985-5B73-3AE3-C3D70ABF2453}"/>
              </a:ext>
            </a:extLst>
          </p:cNvPr>
          <p:cNvPicPr>
            <a:picLocks noChangeAspect="1"/>
          </p:cNvPicPr>
          <p:nvPr/>
        </p:nvPicPr>
        <p:blipFill rotWithShape="1">
          <a:blip r:embed="rId2"/>
          <a:srcRect t="16733" r="22539"/>
          <a:stretch/>
        </p:blipFill>
        <p:spPr>
          <a:xfrm>
            <a:off x="75453" y="2084294"/>
            <a:ext cx="6020547" cy="1896035"/>
          </a:xfrm>
          <a:prstGeom prst="rect">
            <a:avLst/>
          </a:prstGeom>
        </p:spPr>
      </p:pic>
      <p:pic>
        <p:nvPicPr>
          <p:cNvPr id="5" name="Picture 4">
            <a:extLst>
              <a:ext uri="{FF2B5EF4-FFF2-40B4-BE49-F238E27FC236}">
                <a16:creationId xmlns:a16="http://schemas.microsoft.com/office/drawing/2014/main" id="{C4C1868F-A0C4-12E9-55CA-4C0CED44AC81}"/>
              </a:ext>
            </a:extLst>
          </p:cNvPr>
          <p:cNvPicPr>
            <a:picLocks noChangeAspect="1"/>
          </p:cNvPicPr>
          <p:nvPr/>
        </p:nvPicPr>
        <p:blipFill rotWithShape="1">
          <a:blip r:embed="rId3"/>
          <a:srcRect t="-1019" r="5872" b="3308"/>
          <a:stretch/>
        </p:blipFill>
        <p:spPr>
          <a:xfrm>
            <a:off x="75453" y="3980329"/>
            <a:ext cx="6527053" cy="2010302"/>
          </a:xfrm>
          <a:prstGeom prst="rect">
            <a:avLst/>
          </a:prstGeom>
        </p:spPr>
      </p:pic>
      <p:pic>
        <p:nvPicPr>
          <p:cNvPr id="7" name="Picture 6">
            <a:extLst>
              <a:ext uri="{FF2B5EF4-FFF2-40B4-BE49-F238E27FC236}">
                <a16:creationId xmlns:a16="http://schemas.microsoft.com/office/drawing/2014/main" id="{06B656F6-1C4F-098C-516F-5F10D36AB770}"/>
              </a:ext>
            </a:extLst>
          </p:cNvPr>
          <p:cNvPicPr>
            <a:picLocks noChangeAspect="1"/>
          </p:cNvPicPr>
          <p:nvPr/>
        </p:nvPicPr>
        <p:blipFill>
          <a:blip r:embed="rId4"/>
          <a:stretch>
            <a:fillRect/>
          </a:stretch>
        </p:blipFill>
        <p:spPr>
          <a:xfrm>
            <a:off x="6602506" y="3133462"/>
            <a:ext cx="5448300" cy="1625600"/>
          </a:xfrm>
          <a:prstGeom prst="rect">
            <a:avLst/>
          </a:prstGeom>
        </p:spPr>
      </p:pic>
    </p:spTree>
    <p:extLst>
      <p:ext uri="{BB962C8B-B14F-4D97-AF65-F5344CB8AC3E}">
        <p14:creationId xmlns:p14="http://schemas.microsoft.com/office/powerpoint/2010/main" val="344808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30E-58E7-DACC-32D6-0ACAF15EC7D2}"/>
              </a:ext>
            </a:extLst>
          </p:cNvPr>
          <p:cNvSpPr>
            <a:spLocks noGrp="1"/>
          </p:cNvSpPr>
          <p:nvPr>
            <p:ph type="title"/>
          </p:nvPr>
        </p:nvSpPr>
        <p:spPr/>
        <p:txBody>
          <a:bodyPr/>
          <a:lstStyle/>
          <a:p>
            <a:r>
              <a:rPr lang="en-US" dirty="0"/>
              <a:t>Challenges &amp; Solutions</a:t>
            </a:r>
          </a:p>
        </p:txBody>
      </p:sp>
      <p:sp>
        <p:nvSpPr>
          <p:cNvPr id="3" name="Content Placeholder 2">
            <a:extLst>
              <a:ext uri="{FF2B5EF4-FFF2-40B4-BE49-F238E27FC236}">
                <a16:creationId xmlns:a16="http://schemas.microsoft.com/office/drawing/2014/main" id="{972B77A2-F7C7-BEB7-C4F9-B14EBBF387D9}"/>
              </a:ext>
            </a:extLst>
          </p:cNvPr>
          <p:cNvSpPr>
            <a:spLocks noGrp="1"/>
          </p:cNvSpPr>
          <p:nvPr>
            <p:ph idx="1"/>
          </p:nvPr>
        </p:nvSpPr>
        <p:spPr/>
        <p:txBody>
          <a:bodyPr/>
          <a:lstStyle/>
          <a:p>
            <a:r>
              <a:rPr lang="en-US" dirty="0"/>
              <a:t>Exposing API keys in Client-side</a:t>
            </a:r>
          </a:p>
        </p:txBody>
      </p:sp>
      <p:pic>
        <p:nvPicPr>
          <p:cNvPr id="4" name="Picture 3">
            <a:extLst>
              <a:ext uri="{FF2B5EF4-FFF2-40B4-BE49-F238E27FC236}">
                <a16:creationId xmlns:a16="http://schemas.microsoft.com/office/drawing/2014/main" id="{6FC663EA-3D03-50F0-DA67-0ECFA0ABB208}"/>
              </a:ext>
            </a:extLst>
          </p:cNvPr>
          <p:cNvPicPr>
            <a:picLocks noChangeAspect="1"/>
          </p:cNvPicPr>
          <p:nvPr/>
        </p:nvPicPr>
        <p:blipFill>
          <a:blip r:embed="rId2"/>
          <a:stretch>
            <a:fillRect/>
          </a:stretch>
        </p:blipFill>
        <p:spPr>
          <a:xfrm>
            <a:off x="995082" y="2641386"/>
            <a:ext cx="10201835" cy="2719815"/>
          </a:xfrm>
          <a:prstGeom prst="rect">
            <a:avLst/>
          </a:prstGeom>
        </p:spPr>
      </p:pic>
    </p:spTree>
    <p:extLst>
      <p:ext uri="{BB962C8B-B14F-4D97-AF65-F5344CB8AC3E}">
        <p14:creationId xmlns:p14="http://schemas.microsoft.com/office/powerpoint/2010/main" val="2519845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250</Words>
  <Application>Microsoft Macintosh PowerPoint</Application>
  <PresentationFormat>Widescreen</PresentationFormat>
  <Paragraphs>57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Weather Dashboard and Slack Integration</vt:lpstr>
      <vt:lpstr>Problem Statement</vt:lpstr>
      <vt:lpstr>Overview</vt:lpstr>
      <vt:lpstr>Architecture</vt:lpstr>
      <vt:lpstr>Dashboard</vt:lpstr>
      <vt:lpstr>Fetch Weather Data</vt:lpstr>
      <vt:lpstr>Slack Notification</vt:lpstr>
      <vt:lpstr>Database</vt:lpstr>
      <vt:lpstr>Challenges &amp; Solutions</vt:lpstr>
      <vt:lpstr>Challenges &amp; Solutions</vt:lpstr>
      <vt:lpstr>Good Security Practice</vt:lpstr>
      <vt:lpstr>Good Security Practice Cont’d </vt:lpstr>
      <vt:lpstr>Security Concern</vt:lpstr>
      <vt:lpstr>Bonus</vt:lpstr>
      <vt:lpstr>Future Potentials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Dashboard and Slack Integration</dc:title>
  <dc:creator>Haozhe Zhang</dc:creator>
  <cp:lastModifiedBy>Haozhe Zhang</cp:lastModifiedBy>
  <cp:revision>28</cp:revision>
  <dcterms:created xsi:type="dcterms:W3CDTF">2023-12-07T04:08:44Z</dcterms:created>
  <dcterms:modified xsi:type="dcterms:W3CDTF">2023-12-07T17:20:23Z</dcterms:modified>
</cp:coreProperties>
</file>