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60" r:id="rId3"/>
    <p:sldId id="261" r:id="rId4"/>
    <p:sldId id="262" r:id="rId5"/>
  </p:sldIdLst>
  <p:sldSz cx="9144000" cy="5143500" type="screen16x9"/>
  <p:notesSz cx="6858000" cy="9144000"/>
  <p:embeddedFontLst>
    <p:embeddedFont>
      <p:font typeface="Open Sans" panose="020B0606030504020204" pitchFamily="3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SHUBHO_Mi_Backup\DataScience\PROJECTS\PostgreSQL_Project\QS1_Q1_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SHUBHO_Mi_Backup\DataScience\PROJECTS\PostgreSQL_Project\QS1_Q3_Data.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SHUBHO_Mi_Backup\DataScience\PROJECTS\PostgreSQL_Project\QS2_Q2_Data.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SHUBHO_Mi_Backup\DataScience\PROJECTS\PostgreSQL_Project\QS2_Q3_Data.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[QS1_Q1_Data.csv]Sheet1!PivotTable7</c:name>
    <c:fmtId val="9"/>
  </c:pivotSource>
  <c:chart>
    <c:title>
      <c:tx>
        <c:rich>
          <a:bodyPr rot="0" spcFirstLastPara="1" vertOverflow="ellipsis" vert="horz" wrap="square" anchor="ctr" anchorCtr="1"/>
          <a:lstStyle/>
          <a:p>
            <a:pPr>
              <a:defRPr sz="1400" b="1" i="1" u="none" strike="noStrike" kern="1200" spc="0" baseline="0">
                <a:solidFill>
                  <a:schemeClr val="tx1">
                    <a:lumMod val="65000"/>
                    <a:lumOff val="35000"/>
                  </a:schemeClr>
                </a:solidFill>
                <a:latin typeface="+mn-lt"/>
                <a:ea typeface="+mn-ea"/>
                <a:cs typeface="+mn-cs"/>
              </a:defRPr>
            </a:pPr>
            <a:r>
              <a:rPr lang="en-US" b="1" i="1"/>
              <a:t>Total of Film Titles</a:t>
            </a:r>
            <a:r>
              <a:rPr lang="en-US" b="1" i="1" baseline="0"/>
              <a:t> under Film Categories</a:t>
            </a:r>
            <a:endParaRPr lang="en-US" b="1" i="1"/>
          </a:p>
        </c:rich>
      </c:tx>
      <c:overlay val="0"/>
      <c:spPr>
        <a:noFill/>
        <a:ln>
          <a:noFill/>
        </a:ln>
        <a:effectLst/>
      </c:spPr>
      <c:txPr>
        <a:bodyPr rot="0" spcFirstLastPara="1" vertOverflow="ellipsis" vert="horz" wrap="square" anchor="ctr" anchorCtr="1"/>
        <a:lstStyle/>
        <a:p>
          <a:pPr>
            <a:defRPr sz="1400" b="1" i="1"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Sheet1!$A$4:$A$9</c:f>
              <c:strCache>
                <c:ptCount val="6"/>
                <c:pt idx="0">
                  <c:v>Animation</c:v>
                </c:pt>
                <c:pt idx="1">
                  <c:v>Children</c:v>
                </c:pt>
                <c:pt idx="2">
                  <c:v>Classics</c:v>
                </c:pt>
                <c:pt idx="3">
                  <c:v>Comedy</c:v>
                </c:pt>
                <c:pt idx="4">
                  <c:v>Family</c:v>
                </c:pt>
                <c:pt idx="5">
                  <c:v>Music</c:v>
                </c:pt>
              </c:strCache>
            </c:strRef>
          </c:cat>
          <c:val>
            <c:numRef>
              <c:f>Sheet1!$B$4:$B$9</c:f>
              <c:numCache>
                <c:formatCode>General</c:formatCode>
                <c:ptCount val="6"/>
                <c:pt idx="0">
                  <c:v>64</c:v>
                </c:pt>
                <c:pt idx="1">
                  <c:v>58</c:v>
                </c:pt>
                <c:pt idx="2">
                  <c:v>54</c:v>
                </c:pt>
                <c:pt idx="3">
                  <c:v>56</c:v>
                </c:pt>
                <c:pt idx="4">
                  <c:v>67</c:v>
                </c:pt>
                <c:pt idx="5">
                  <c:v>51</c:v>
                </c:pt>
              </c:numCache>
            </c:numRef>
          </c:val>
          <c:extLst>
            <c:ext xmlns:c16="http://schemas.microsoft.com/office/drawing/2014/chart" uri="{C3380CC4-5D6E-409C-BE32-E72D297353CC}">
              <c16:uniqueId val="{00000000-6E6D-4A20-B07B-20E2AA4F797B}"/>
            </c:ext>
          </c:extLst>
        </c:ser>
        <c:dLbls>
          <c:dLblPos val="outEnd"/>
          <c:showLegendKey val="0"/>
          <c:showVal val="1"/>
          <c:showCatName val="0"/>
          <c:showSerName val="0"/>
          <c:showPercent val="0"/>
          <c:showBubbleSize val="0"/>
        </c:dLbls>
        <c:gapWidth val="219"/>
        <c:overlap val="-27"/>
        <c:axId val="2025125919"/>
        <c:axId val="2025120095"/>
      </c:barChart>
      <c:catAx>
        <c:axId val="20251259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i="1"/>
                  <a:t>Film Category</a:t>
                </a:r>
              </a:p>
            </c:rich>
          </c:tx>
          <c:layout>
            <c:manualLayout>
              <c:xMode val="edge"/>
              <c:yMode val="edge"/>
              <c:x val="0.39984281946493933"/>
              <c:y val="0.9001969016468137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5120095"/>
        <c:crosses val="autoZero"/>
        <c:auto val="1"/>
        <c:lblAlgn val="ctr"/>
        <c:lblOffset val="100"/>
        <c:noMultiLvlLbl val="0"/>
      </c:catAx>
      <c:valAx>
        <c:axId val="20251200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i="1"/>
                  <a:t>Count of Film Titles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512591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[QS1_Q3_Data.csv]Sheet1!PivotTable14</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i="1"/>
              <a:t>Rental Duration</a:t>
            </a:r>
            <a:r>
              <a:rPr lang="en-IN" b="1" i="1" baseline="0"/>
              <a:t> - Film Category wise</a:t>
            </a:r>
            <a:endParaRPr lang="en-IN" b="1" i="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Sheet1!$A$4:$A$9</c:f>
              <c:strCache>
                <c:ptCount val="6"/>
                <c:pt idx="0">
                  <c:v>Animation</c:v>
                </c:pt>
                <c:pt idx="1">
                  <c:v>Children</c:v>
                </c:pt>
                <c:pt idx="2">
                  <c:v>Classics</c:v>
                </c:pt>
                <c:pt idx="3">
                  <c:v>Comedy</c:v>
                </c:pt>
                <c:pt idx="4">
                  <c:v>Family</c:v>
                </c:pt>
                <c:pt idx="5">
                  <c:v>Music</c:v>
                </c:pt>
              </c:strCache>
            </c:strRef>
          </c:cat>
          <c:val>
            <c:numRef>
              <c:f>Sheet1!$B$4:$B$9</c:f>
              <c:numCache>
                <c:formatCode>General</c:formatCode>
                <c:ptCount val="6"/>
                <c:pt idx="0">
                  <c:v>66</c:v>
                </c:pt>
                <c:pt idx="1">
                  <c:v>60</c:v>
                </c:pt>
                <c:pt idx="2">
                  <c:v>57</c:v>
                </c:pt>
                <c:pt idx="3">
                  <c:v>58</c:v>
                </c:pt>
                <c:pt idx="4">
                  <c:v>69</c:v>
                </c:pt>
                <c:pt idx="5">
                  <c:v>51</c:v>
                </c:pt>
              </c:numCache>
            </c:numRef>
          </c:val>
          <c:extLst>
            <c:ext xmlns:c16="http://schemas.microsoft.com/office/drawing/2014/chart" uri="{C3380CC4-5D6E-409C-BE32-E72D297353CC}">
              <c16:uniqueId val="{00000000-0A06-4FA3-A7F3-BC5DCCBC924B}"/>
            </c:ext>
          </c:extLst>
        </c:ser>
        <c:dLbls>
          <c:dLblPos val="outEnd"/>
          <c:showLegendKey val="0"/>
          <c:showVal val="1"/>
          <c:showCatName val="0"/>
          <c:showSerName val="0"/>
          <c:showPercent val="0"/>
          <c:showBubbleSize val="0"/>
        </c:dLbls>
        <c:gapWidth val="219"/>
        <c:overlap val="-27"/>
        <c:axId val="286031072"/>
        <c:axId val="286031904"/>
      </c:barChart>
      <c:catAx>
        <c:axId val="2860310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i="1"/>
                  <a:t>Film Category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6031904"/>
        <c:crosses val="autoZero"/>
        <c:auto val="1"/>
        <c:lblAlgn val="ctr"/>
        <c:lblOffset val="100"/>
        <c:noMultiLvlLbl val="0"/>
      </c:catAx>
      <c:valAx>
        <c:axId val="2860319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i="1"/>
                  <a:t>Rental Duration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60310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[QS2_Q2_Data.csv]Sheet1!PivotTable15</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i="1"/>
              <a:t>Top</a:t>
            </a:r>
            <a:r>
              <a:rPr lang="en-IN" b="1" i="1" baseline="0"/>
              <a:t> 10 paying customers - month wise </a:t>
            </a:r>
            <a:endParaRPr lang="en-IN" b="1" i="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548381452318461"/>
          <c:y val="0.1192065351819306"/>
          <c:w val="0.84644203849518806"/>
          <c:h val="0.39701392957104731"/>
        </c:manualLayout>
      </c:layout>
      <c:barChart>
        <c:barDir val="col"/>
        <c:grouping val="clustered"/>
        <c:varyColors val="0"/>
        <c:ser>
          <c:idx val="0"/>
          <c:order val="0"/>
          <c:tx>
            <c:strRef>
              <c:f>Sheet1!$B$3:$B$4</c:f>
              <c:strCache>
                <c:ptCount val="1"/>
                <c:pt idx="0">
                  <c:v>2007-02-01T00:00:00.000Z</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Sheet1!$A$5:$A$14</c:f>
              <c:strCache>
                <c:ptCount val="10"/>
                <c:pt idx="0">
                  <c:v>Ana Bradley</c:v>
                </c:pt>
                <c:pt idx="1">
                  <c:v>Clara Shaw</c:v>
                </c:pt>
                <c:pt idx="2">
                  <c:v>Curtis Irby</c:v>
                </c:pt>
                <c:pt idx="3">
                  <c:v>Eleanor Hunt</c:v>
                </c:pt>
                <c:pt idx="4">
                  <c:v>Karl Seal</c:v>
                </c:pt>
                <c:pt idx="5">
                  <c:v>Marcia Dean</c:v>
                </c:pt>
                <c:pt idx="6">
                  <c:v>Marion Snyder</c:v>
                </c:pt>
                <c:pt idx="7">
                  <c:v>Mike Way</c:v>
                </c:pt>
                <c:pt idx="8">
                  <c:v>Rhonda Kennedy</c:v>
                </c:pt>
                <c:pt idx="9">
                  <c:v>Tommy Collazo</c:v>
                </c:pt>
              </c:strCache>
            </c:strRef>
          </c:cat>
          <c:val>
            <c:numRef>
              <c:f>Sheet1!$B$5:$B$14</c:f>
              <c:numCache>
                <c:formatCode>General</c:formatCode>
                <c:ptCount val="10"/>
                <c:pt idx="0">
                  <c:v>4</c:v>
                </c:pt>
                <c:pt idx="1">
                  <c:v>6</c:v>
                </c:pt>
                <c:pt idx="2">
                  <c:v>6</c:v>
                </c:pt>
                <c:pt idx="3">
                  <c:v>5</c:v>
                </c:pt>
                <c:pt idx="4">
                  <c:v>9</c:v>
                </c:pt>
                <c:pt idx="5">
                  <c:v>8</c:v>
                </c:pt>
                <c:pt idx="6">
                  <c:v>8</c:v>
                </c:pt>
                <c:pt idx="7">
                  <c:v>6</c:v>
                </c:pt>
                <c:pt idx="8">
                  <c:v>4</c:v>
                </c:pt>
                <c:pt idx="9">
                  <c:v>7</c:v>
                </c:pt>
              </c:numCache>
            </c:numRef>
          </c:val>
          <c:extLst>
            <c:ext xmlns:c16="http://schemas.microsoft.com/office/drawing/2014/chart" uri="{C3380CC4-5D6E-409C-BE32-E72D297353CC}">
              <c16:uniqueId val="{00000000-51EB-41B2-B5B9-399883D1E044}"/>
            </c:ext>
          </c:extLst>
        </c:ser>
        <c:ser>
          <c:idx val="1"/>
          <c:order val="1"/>
          <c:tx>
            <c:strRef>
              <c:f>Sheet1!$C$3:$C$4</c:f>
              <c:strCache>
                <c:ptCount val="1"/>
                <c:pt idx="0">
                  <c:v>2007-03-01T00:00:00.000Z</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Sheet1!$A$5:$A$14</c:f>
              <c:strCache>
                <c:ptCount val="10"/>
                <c:pt idx="0">
                  <c:v>Ana Bradley</c:v>
                </c:pt>
                <c:pt idx="1">
                  <c:v>Clara Shaw</c:v>
                </c:pt>
                <c:pt idx="2">
                  <c:v>Curtis Irby</c:v>
                </c:pt>
                <c:pt idx="3">
                  <c:v>Eleanor Hunt</c:v>
                </c:pt>
                <c:pt idx="4">
                  <c:v>Karl Seal</c:v>
                </c:pt>
                <c:pt idx="5">
                  <c:v>Marcia Dean</c:v>
                </c:pt>
                <c:pt idx="6">
                  <c:v>Marion Snyder</c:v>
                </c:pt>
                <c:pt idx="7">
                  <c:v>Mike Way</c:v>
                </c:pt>
                <c:pt idx="8">
                  <c:v>Rhonda Kennedy</c:v>
                </c:pt>
                <c:pt idx="9">
                  <c:v>Tommy Collazo</c:v>
                </c:pt>
              </c:strCache>
            </c:strRef>
          </c:cat>
          <c:val>
            <c:numRef>
              <c:f>Sheet1!$C$5:$C$14</c:f>
              <c:numCache>
                <c:formatCode>General</c:formatCode>
                <c:ptCount val="10"/>
                <c:pt idx="0">
                  <c:v>16</c:v>
                </c:pt>
                <c:pt idx="1">
                  <c:v>16</c:v>
                </c:pt>
                <c:pt idx="2">
                  <c:v>17</c:v>
                </c:pt>
                <c:pt idx="3">
                  <c:v>18</c:v>
                </c:pt>
                <c:pt idx="4">
                  <c:v>13</c:v>
                </c:pt>
                <c:pt idx="5">
                  <c:v>10</c:v>
                </c:pt>
                <c:pt idx="6">
                  <c:v>12</c:v>
                </c:pt>
                <c:pt idx="7">
                  <c:v>15</c:v>
                </c:pt>
                <c:pt idx="8">
                  <c:v>15</c:v>
                </c:pt>
                <c:pt idx="9">
                  <c:v>12</c:v>
                </c:pt>
              </c:numCache>
            </c:numRef>
          </c:val>
          <c:extLst>
            <c:ext xmlns:c16="http://schemas.microsoft.com/office/drawing/2014/chart" uri="{C3380CC4-5D6E-409C-BE32-E72D297353CC}">
              <c16:uniqueId val="{00000001-51EB-41B2-B5B9-399883D1E044}"/>
            </c:ext>
          </c:extLst>
        </c:ser>
        <c:ser>
          <c:idx val="2"/>
          <c:order val="2"/>
          <c:tx>
            <c:strRef>
              <c:f>Sheet1!$D$3:$D$4</c:f>
              <c:strCache>
                <c:ptCount val="1"/>
                <c:pt idx="0">
                  <c:v>2007-04-01T00:00:00.000Z</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Sheet1!$A$5:$A$14</c:f>
              <c:strCache>
                <c:ptCount val="10"/>
                <c:pt idx="0">
                  <c:v>Ana Bradley</c:v>
                </c:pt>
                <c:pt idx="1">
                  <c:v>Clara Shaw</c:v>
                </c:pt>
                <c:pt idx="2">
                  <c:v>Curtis Irby</c:v>
                </c:pt>
                <c:pt idx="3">
                  <c:v>Eleanor Hunt</c:v>
                </c:pt>
                <c:pt idx="4">
                  <c:v>Karl Seal</c:v>
                </c:pt>
                <c:pt idx="5">
                  <c:v>Marcia Dean</c:v>
                </c:pt>
                <c:pt idx="6">
                  <c:v>Marion Snyder</c:v>
                </c:pt>
                <c:pt idx="7">
                  <c:v>Mike Way</c:v>
                </c:pt>
                <c:pt idx="8">
                  <c:v>Rhonda Kennedy</c:v>
                </c:pt>
                <c:pt idx="9">
                  <c:v>Tommy Collazo</c:v>
                </c:pt>
              </c:strCache>
            </c:strRef>
          </c:cat>
          <c:val>
            <c:numRef>
              <c:f>Sheet1!$D$5:$D$14</c:f>
              <c:numCache>
                <c:formatCode>General</c:formatCode>
                <c:ptCount val="10"/>
                <c:pt idx="0">
                  <c:v>12</c:v>
                </c:pt>
                <c:pt idx="1">
                  <c:v>18</c:v>
                </c:pt>
                <c:pt idx="2">
                  <c:v>14</c:v>
                </c:pt>
                <c:pt idx="3">
                  <c:v>22</c:v>
                </c:pt>
                <c:pt idx="4">
                  <c:v>20</c:v>
                </c:pt>
                <c:pt idx="5">
                  <c:v>20</c:v>
                </c:pt>
                <c:pt idx="6">
                  <c:v>18</c:v>
                </c:pt>
                <c:pt idx="7">
                  <c:v>12</c:v>
                </c:pt>
                <c:pt idx="8">
                  <c:v>19</c:v>
                </c:pt>
                <c:pt idx="9">
                  <c:v>18</c:v>
                </c:pt>
              </c:numCache>
            </c:numRef>
          </c:val>
          <c:extLst>
            <c:ext xmlns:c16="http://schemas.microsoft.com/office/drawing/2014/chart" uri="{C3380CC4-5D6E-409C-BE32-E72D297353CC}">
              <c16:uniqueId val="{00000002-51EB-41B2-B5B9-399883D1E044}"/>
            </c:ext>
          </c:extLst>
        </c:ser>
        <c:ser>
          <c:idx val="3"/>
          <c:order val="3"/>
          <c:tx>
            <c:strRef>
              <c:f>Sheet1!$E$3:$E$4</c:f>
              <c:strCache>
                <c:ptCount val="1"/>
                <c:pt idx="0">
                  <c:v>2007-05-01T00:00:00.000Z</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Sheet1!$A$5:$A$14</c:f>
              <c:strCache>
                <c:ptCount val="10"/>
                <c:pt idx="0">
                  <c:v>Ana Bradley</c:v>
                </c:pt>
                <c:pt idx="1">
                  <c:v>Clara Shaw</c:v>
                </c:pt>
                <c:pt idx="2">
                  <c:v>Curtis Irby</c:v>
                </c:pt>
                <c:pt idx="3">
                  <c:v>Eleanor Hunt</c:v>
                </c:pt>
                <c:pt idx="4">
                  <c:v>Karl Seal</c:v>
                </c:pt>
                <c:pt idx="5">
                  <c:v>Marcia Dean</c:v>
                </c:pt>
                <c:pt idx="6">
                  <c:v>Marion Snyder</c:v>
                </c:pt>
                <c:pt idx="7">
                  <c:v>Mike Way</c:v>
                </c:pt>
                <c:pt idx="8">
                  <c:v>Rhonda Kennedy</c:v>
                </c:pt>
                <c:pt idx="9">
                  <c:v>Tommy Collazo</c:v>
                </c:pt>
              </c:strCache>
            </c:strRef>
          </c:cat>
          <c:val>
            <c:numRef>
              <c:f>Sheet1!$E$5:$E$14</c:f>
              <c:numCache>
                <c:formatCode>General</c:formatCode>
                <c:ptCount val="10"/>
                <c:pt idx="0">
                  <c:v>1</c:v>
                </c:pt>
                <c:pt idx="2">
                  <c:v>1</c:v>
                </c:pt>
                <c:pt idx="5">
                  <c:v>1</c:v>
                </c:pt>
                <c:pt idx="6">
                  <c:v>1</c:v>
                </c:pt>
              </c:numCache>
            </c:numRef>
          </c:val>
          <c:extLst>
            <c:ext xmlns:c16="http://schemas.microsoft.com/office/drawing/2014/chart" uri="{C3380CC4-5D6E-409C-BE32-E72D297353CC}">
              <c16:uniqueId val="{00000003-51EB-41B2-B5B9-399883D1E044}"/>
            </c:ext>
          </c:extLst>
        </c:ser>
        <c:dLbls>
          <c:dLblPos val="outEnd"/>
          <c:showLegendKey val="0"/>
          <c:showVal val="1"/>
          <c:showCatName val="0"/>
          <c:showSerName val="0"/>
          <c:showPercent val="0"/>
          <c:showBubbleSize val="0"/>
        </c:dLbls>
        <c:gapWidth val="219"/>
        <c:overlap val="-27"/>
        <c:axId val="43800976"/>
        <c:axId val="43804720"/>
      </c:barChart>
      <c:catAx>
        <c:axId val="438009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i="1"/>
                  <a:t>Customer Name</a:t>
                </a:r>
              </a:p>
            </c:rich>
          </c:tx>
          <c:layout>
            <c:manualLayout>
              <c:xMode val="edge"/>
              <c:yMode val="edge"/>
              <c:x val="0.49263538932633422"/>
              <c:y val="0.7563476961213182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804720"/>
        <c:crosses val="autoZero"/>
        <c:auto val="1"/>
        <c:lblAlgn val="ctr"/>
        <c:lblOffset val="100"/>
        <c:noMultiLvlLbl val="0"/>
      </c:catAx>
      <c:valAx>
        <c:axId val="438047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i="1"/>
                  <a:t>Pay Amount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800976"/>
        <c:crosses val="autoZero"/>
        <c:crossBetween val="between"/>
      </c:valAx>
      <c:spPr>
        <a:noFill/>
        <a:ln>
          <a:noFill/>
        </a:ln>
        <a:effectLst/>
      </c:spPr>
    </c:plotArea>
    <c:legend>
      <c:legendPos val="r"/>
      <c:layout>
        <c:manualLayout>
          <c:xMode val="edge"/>
          <c:yMode val="edge"/>
          <c:x val="4.1666666666666664E-2"/>
          <c:y val="0.8202232083277724"/>
          <c:w val="0.93640748031496068"/>
          <c:h val="0.1694735086080341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[QS2_Q3_Data.csv]Sheet2!PivotTable26</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i="1"/>
              <a:t>Payment difference for top 10 Customers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9261592300962376E-2"/>
          <c:y val="0.16207805661993716"/>
          <c:w val="0.87018285214348212"/>
          <c:h val="0.67143103803218163"/>
        </c:manualLayout>
      </c:layout>
      <c:barChart>
        <c:barDir val="col"/>
        <c:grouping val="clustered"/>
        <c:varyColors val="0"/>
        <c:ser>
          <c:idx val="0"/>
          <c:order val="0"/>
          <c:tx>
            <c:strRef>
              <c:f>Sheet2!$B$3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Sheet2!$A$4:$A$13</c:f>
              <c:strCache>
                <c:ptCount val="10"/>
                <c:pt idx="0">
                  <c:v>Ana Bradley</c:v>
                </c:pt>
                <c:pt idx="1">
                  <c:v>Clara Shaw</c:v>
                </c:pt>
                <c:pt idx="2">
                  <c:v>Curtis Irby</c:v>
                </c:pt>
                <c:pt idx="3">
                  <c:v>Eleanor Hunt</c:v>
                </c:pt>
                <c:pt idx="4">
                  <c:v>Karl Seal</c:v>
                </c:pt>
                <c:pt idx="5">
                  <c:v>Marcia Dean</c:v>
                </c:pt>
                <c:pt idx="6">
                  <c:v>Marion Snyder</c:v>
                </c:pt>
                <c:pt idx="7">
                  <c:v>Mike Way</c:v>
                </c:pt>
                <c:pt idx="8">
                  <c:v>Rhonda Kennedy</c:v>
                </c:pt>
                <c:pt idx="9">
                  <c:v>Tommy Collazo</c:v>
                </c:pt>
              </c:strCache>
            </c:strRef>
          </c:cat>
          <c:val>
            <c:numRef>
              <c:f>Sheet2!$B$4:$B$13</c:f>
              <c:numCache>
                <c:formatCode>General</c:formatCode>
                <c:ptCount val="10"/>
                <c:pt idx="0">
                  <c:v>-16.97</c:v>
                </c:pt>
                <c:pt idx="1">
                  <c:v>70.88</c:v>
                </c:pt>
                <c:pt idx="2">
                  <c:v>-19.949999999999996</c:v>
                </c:pt>
                <c:pt idx="3">
                  <c:v>77.830000000000013</c:v>
                </c:pt>
                <c:pt idx="4">
                  <c:v>47.89</c:v>
                </c:pt>
                <c:pt idx="5">
                  <c:v>-36.930000000000007</c:v>
                </c:pt>
                <c:pt idx="6">
                  <c:v>-39.929999999999993</c:v>
                </c:pt>
                <c:pt idx="7">
                  <c:v>25.94</c:v>
                </c:pt>
                <c:pt idx="8">
                  <c:v>76.849999999999994</c:v>
                </c:pt>
                <c:pt idx="9">
                  <c:v>63.89</c:v>
                </c:pt>
              </c:numCache>
            </c:numRef>
          </c:val>
          <c:extLst>
            <c:ext xmlns:c16="http://schemas.microsoft.com/office/drawing/2014/chart" uri="{C3380CC4-5D6E-409C-BE32-E72D297353CC}">
              <c16:uniqueId val="{00000000-B1B8-48F0-934D-0FE0E8217749}"/>
            </c:ext>
          </c:extLst>
        </c:ser>
        <c:dLbls>
          <c:dLblPos val="outEnd"/>
          <c:showLegendKey val="0"/>
          <c:showVal val="1"/>
          <c:showCatName val="0"/>
          <c:showSerName val="0"/>
          <c:showPercent val="0"/>
          <c:showBubbleSize val="0"/>
        </c:dLbls>
        <c:gapWidth val="219"/>
        <c:overlap val="-27"/>
        <c:axId val="902994208"/>
        <c:axId val="902986304"/>
      </c:barChart>
      <c:catAx>
        <c:axId val="902994208"/>
        <c:scaling>
          <c:orientation val="minMax"/>
        </c:scaling>
        <c:delete val="0"/>
        <c:axPos val="b"/>
        <c:title>
          <c:tx>
            <c:rich>
              <a:bodyPr rot="0" spcFirstLastPara="1" vertOverflow="ellipsis" vert="horz" wrap="square" anchor="ctr" anchorCtr="1"/>
              <a:lstStyle/>
              <a:p>
                <a:pPr>
                  <a:defRPr sz="1000" b="1" i="1" u="none" strike="noStrike" kern="1200" baseline="0">
                    <a:solidFill>
                      <a:schemeClr val="tx1">
                        <a:lumMod val="65000"/>
                        <a:lumOff val="35000"/>
                      </a:schemeClr>
                    </a:solidFill>
                    <a:latin typeface="+mn-lt"/>
                    <a:ea typeface="+mn-ea"/>
                    <a:cs typeface="+mn-cs"/>
                  </a:defRPr>
                </a:pPr>
                <a:r>
                  <a:rPr lang="en-IN" b="1" i="1"/>
                  <a:t>Cutomer Name</a:t>
                </a:r>
              </a:p>
            </c:rich>
          </c:tx>
          <c:layout>
            <c:manualLayout>
              <c:xMode val="edge"/>
              <c:yMode val="edge"/>
              <c:x val="0.49495013123359582"/>
              <c:y val="0.88433070866141728"/>
            </c:manualLayout>
          </c:layout>
          <c:overlay val="0"/>
          <c:spPr>
            <a:noFill/>
            <a:ln>
              <a:noFill/>
            </a:ln>
            <a:effectLst/>
          </c:spPr>
          <c:txPr>
            <a:bodyPr rot="0" spcFirstLastPara="1" vertOverflow="ellipsis" vert="horz" wrap="square" anchor="ctr" anchorCtr="1"/>
            <a:lstStyle/>
            <a:p>
              <a:pPr>
                <a:defRPr sz="1000" b="1" i="1"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2986304"/>
        <c:crosses val="autoZero"/>
        <c:auto val="1"/>
        <c:lblAlgn val="ctr"/>
        <c:lblOffset val="100"/>
        <c:noMultiLvlLbl val="0"/>
      </c:catAx>
      <c:valAx>
        <c:axId val="902986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i="1"/>
                  <a:t>Lead Difference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29942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3209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63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4796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IN" dirty="0">
                <a:latin typeface="Open Sans"/>
                <a:ea typeface="Open Sans"/>
                <a:cs typeface="Open Sans"/>
                <a:sym typeface="Open Sans"/>
              </a:rPr>
              <a:t>As we can see, ‘Family’ tops the chart here closely followed by ‘Animation’ – </a:t>
            </a:r>
            <a:r>
              <a:rPr lang="en-IN" i="1" dirty="0">
                <a:latin typeface="Open Sans"/>
                <a:ea typeface="Open Sans"/>
                <a:cs typeface="Open Sans"/>
                <a:sym typeface="Open Sans"/>
              </a:rPr>
              <a:t>as most rented out Film Categories</a:t>
            </a:r>
            <a:r>
              <a:rPr lang="en-IN" dirty="0">
                <a:latin typeface="Open Sans"/>
                <a:ea typeface="Open Sans"/>
                <a:cs typeface="Open Sans"/>
                <a:sym typeface="Open Sans"/>
              </a:rPr>
              <a:t> watched by families. ‘Music’ is the </a:t>
            </a:r>
            <a:r>
              <a:rPr lang="en-IN" i="1" dirty="0">
                <a:latin typeface="Open Sans"/>
                <a:ea typeface="Open Sans"/>
                <a:cs typeface="Open Sans"/>
                <a:sym typeface="Open Sans"/>
              </a:rPr>
              <a:t>least rented out film category </a:t>
            </a:r>
            <a:r>
              <a:rPr lang="en-IN" dirty="0">
                <a:latin typeface="Open Sans"/>
                <a:ea typeface="Open Sans"/>
                <a:cs typeface="Open Sans"/>
                <a:sym typeface="Open Sans"/>
              </a:rPr>
              <a:t>here.</a:t>
            </a:r>
            <a:endParaRPr dirty="0">
              <a:latin typeface="Open Sans"/>
              <a:ea typeface="Open Sans"/>
              <a:cs typeface="Open Sans"/>
              <a:sym typeface="Open Sans"/>
            </a:endParaRPr>
          </a:p>
        </p:txBody>
      </p:sp>
      <p:sp>
        <p:nvSpPr>
          <p:cNvPr id="55" name="Google Shape;55;p13"/>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6" name="Google Shape;56;p1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GB" sz="1400" b="1" i="1" dirty="0">
                <a:solidFill>
                  <a:srgbClr val="FFFFFF"/>
                </a:solidFill>
                <a:latin typeface="Open Sans"/>
                <a:ea typeface="Open Sans"/>
                <a:cs typeface="Open Sans"/>
                <a:sym typeface="Open Sans"/>
              </a:rPr>
              <a:t>QS1_Q1: </a:t>
            </a:r>
            <a:r>
              <a:rPr lang="en-GB" sz="1400" dirty="0">
                <a:solidFill>
                  <a:srgbClr val="FFFFFF"/>
                </a:solidFill>
                <a:latin typeface="Open Sans"/>
                <a:ea typeface="Open Sans"/>
                <a:cs typeface="Open Sans"/>
                <a:sym typeface="Open Sans"/>
              </a:rPr>
              <a:t>Create a query that lists each movie, the film category it is classified in and the number of times it has been rented out.</a:t>
            </a:r>
            <a:endParaRPr sz="1400" dirty="0">
              <a:solidFill>
                <a:srgbClr val="FFFFFF"/>
              </a:solidFill>
              <a:latin typeface="Open Sans"/>
              <a:ea typeface="Open Sans"/>
              <a:cs typeface="Open Sans"/>
              <a:sym typeface="Open Sans"/>
            </a:endParaRPr>
          </a:p>
        </p:txBody>
      </p:sp>
      <p:graphicFrame>
        <p:nvGraphicFramePr>
          <p:cNvPr id="7" name="Chart 6">
            <a:extLst>
              <a:ext uri="{FF2B5EF4-FFF2-40B4-BE49-F238E27FC236}">
                <a16:creationId xmlns:a16="http://schemas.microsoft.com/office/drawing/2014/main" id="{D4EAE10E-B403-45D2-A5FF-B9607B4D89B8}"/>
              </a:ext>
            </a:extLst>
          </p:cNvPr>
          <p:cNvGraphicFramePr>
            <a:graphicFrameLocks/>
          </p:cNvGraphicFramePr>
          <p:nvPr>
            <p:extLst>
              <p:ext uri="{D42A27DB-BD31-4B8C-83A1-F6EECF244321}">
                <p14:modId xmlns:p14="http://schemas.microsoft.com/office/powerpoint/2010/main" val="2820070849"/>
              </p:ext>
            </p:extLst>
          </p:nvPr>
        </p:nvGraphicFramePr>
        <p:xfrm>
          <a:off x="236482" y="1418450"/>
          <a:ext cx="4668517" cy="3072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IN" dirty="0">
                <a:latin typeface="Open Sans"/>
                <a:ea typeface="Open Sans"/>
                <a:cs typeface="Open Sans"/>
                <a:sym typeface="Open Sans"/>
              </a:rPr>
              <a:t>As we can see, </a:t>
            </a:r>
            <a:r>
              <a:rPr lang="en-IN" i="1" dirty="0">
                <a:latin typeface="Open Sans"/>
                <a:ea typeface="Open Sans"/>
                <a:cs typeface="Open Sans"/>
                <a:sym typeface="Open Sans"/>
              </a:rPr>
              <a:t>rental duration</a:t>
            </a:r>
            <a:r>
              <a:rPr lang="en-IN" dirty="0">
                <a:latin typeface="Open Sans"/>
                <a:ea typeface="Open Sans"/>
                <a:cs typeface="Open Sans"/>
                <a:sym typeface="Open Sans"/>
              </a:rPr>
              <a:t> for ‘Family’ – as a </a:t>
            </a:r>
            <a:r>
              <a:rPr lang="en-IN" i="1" dirty="0">
                <a:latin typeface="Open Sans"/>
                <a:ea typeface="Open Sans"/>
                <a:cs typeface="Open Sans"/>
                <a:sym typeface="Open Sans"/>
              </a:rPr>
              <a:t>film category</a:t>
            </a:r>
            <a:r>
              <a:rPr lang="en-IN" dirty="0">
                <a:latin typeface="Open Sans"/>
                <a:ea typeface="Open Sans"/>
                <a:cs typeface="Open Sans"/>
                <a:sym typeface="Open Sans"/>
              </a:rPr>
              <a:t> is maximum here closely followed by ‘Animation’  and ‘Music’ is the </a:t>
            </a:r>
            <a:r>
              <a:rPr lang="en-IN" i="1" dirty="0">
                <a:latin typeface="Open Sans"/>
                <a:ea typeface="Open Sans"/>
                <a:cs typeface="Open Sans"/>
                <a:sym typeface="Open Sans"/>
              </a:rPr>
              <a:t>film category </a:t>
            </a:r>
            <a:r>
              <a:rPr lang="en-IN" dirty="0">
                <a:latin typeface="Open Sans"/>
                <a:ea typeface="Open Sans"/>
                <a:cs typeface="Open Sans"/>
                <a:sym typeface="Open Sans"/>
              </a:rPr>
              <a:t>with least </a:t>
            </a:r>
            <a:r>
              <a:rPr lang="en-IN" i="1" dirty="0">
                <a:latin typeface="Open Sans"/>
                <a:ea typeface="Open Sans"/>
                <a:cs typeface="Open Sans"/>
                <a:sym typeface="Open Sans"/>
              </a:rPr>
              <a:t>rental duration</a:t>
            </a:r>
            <a:r>
              <a:rPr lang="en-IN" dirty="0">
                <a:latin typeface="Open Sans"/>
                <a:ea typeface="Open Sans"/>
                <a:cs typeface="Open Sans"/>
                <a:sym typeface="Open Sans"/>
              </a:rPr>
              <a:t> .</a:t>
            </a:r>
            <a:endParaRPr dirty="0">
              <a:latin typeface="Open Sans"/>
              <a:ea typeface="Open Sans"/>
              <a:cs typeface="Open Sans"/>
              <a:sym typeface="Open Sans"/>
            </a:endParaRPr>
          </a:p>
        </p:txBody>
      </p:sp>
      <p:sp>
        <p:nvSpPr>
          <p:cNvPr id="55" name="Google Shape;55;p13"/>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6" name="Google Shape;56;p1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GB" sz="1400" b="1" i="1" dirty="0">
                <a:solidFill>
                  <a:srgbClr val="FFFFFF"/>
                </a:solidFill>
                <a:latin typeface="Open Sans"/>
                <a:ea typeface="Open Sans"/>
                <a:cs typeface="Open Sans"/>
                <a:sym typeface="Open Sans"/>
              </a:rPr>
              <a:t>QS1_Q3:</a:t>
            </a:r>
            <a:r>
              <a:rPr lang="en-GB" sz="1400" dirty="0">
                <a:solidFill>
                  <a:srgbClr val="FFFFFF"/>
                </a:solidFill>
                <a:latin typeface="Open Sans"/>
                <a:ea typeface="Open Sans"/>
                <a:cs typeface="Open Sans"/>
                <a:sym typeface="Open Sans"/>
              </a:rPr>
              <a:t> Provide a table with the family-friendly film category, each of the quartiles, and the corresponding count of movies within each combination of film category for each corresponding rental duration category. The resulting table should have three columns: </a:t>
            </a:r>
            <a:r>
              <a:rPr lang="en-GB" sz="1400" i="1" dirty="0">
                <a:solidFill>
                  <a:srgbClr val="FFFFFF"/>
                </a:solidFill>
                <a:latin typeface="Open Sans"/>
                <a:ea typeface="Open Sans"/>
                <a:cs typeface="Open Sans"/>
                <a:sym typeface="Open Sans"/>
              </a:rPr>
              <a:t>Category, Rental length category, Count</a:t>
            </a:r>
            <a:endParaRPr sz="1400" i="1" dirty="0">
              <a:solidFill>
                <a:srgbClr val="FFFFFF"/>
              </a:solidFill>
              <a:latin typeface="Open Sans"/>
              <a:ea typeface="Open Sans"/>
              <a:cs typeface="Open Sans"/>
              <a:sym typeface="Open Sans"/>
            </a:endParaRPr>
          </a:p>
        </p:txBody>
      </p:sp>
      <p:graphicFrame>
        <p:nvGraphicFramePr>
          <p:cNvPr id="6" name="Chart 5">
            <a:extLst>
              <a:ext uri="{FF2B5EF4-FFF2-40B4-BE49-F238E27FC236}">
                <a16:creationId xmlns:a16="http://schemas.microsoft.com/office/drawing/2014/main" id="{6FA2EB59-6BCD-4468-9622-AEC310A9E2A1}"/>
              </a:ext>
            </a:extLst>
          </p:cNvPr>
          <p:cNvGraphicFramePr>
            <a:graphicFrameLocks/>
          </p:cNvGraphicFramePr>
          <p:nvPr>
            <p:extLst>
              <p:ext uri="{D42A27DB-BD31-4B8C-83A1-F6EECF244321}">
                <p14:modId xmlns:p14="http://schemas.microsoft.com/office/powerpoint/2010/main" val="2365878273"/>
              </p:ext>
            </p:extLst>
          </p:nvPr>
        </p:nvGraphicFramePr>
        <p:xfrm>
          <a:off x="333000" y="1418450"/>
          <a:ext cx="4572000" cy="31949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26881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IN" dirty="0">
                <a:latin typeface="Open Sans"/>
                <a:ea typeface="Open Sans"/>
                <a:cs typeface="Open Sans"/>
                <a:sym typeface="Open Sans"/>
              </a:rPr>
              <a:t>With reference to chart here , month of ‘April’ tops the chart 70%  of the time and it also comprises of 45% payments made respectively. Month of ‘March’ follows closely as it tops the chart remaining 30% of time and subsequently comprises of 38% of the payments made by top 10 customers.</a:t>
            </a:r>
            <a:endParaRPr dirty="0">
              <a:latin typeface="Open Sans"/>
              <a:ea typeface="Open Sans"/>
              <a:cs typeface="Open Sans"/>
              <a:sym typeface="Open Sans"/>
            </a:endParaRPr>
          </a:p>
        </p:txBody>
      </p:sp>
      <p:sp>
        <p:nvSpPr>
          <p:cNvPr id="55" name="Google Shape;55;p13"/>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6" name="Google Shape;56;p13"/>
          <p:cNvSpPr txBox="1">
            <a:spLocks noGrp="1"/>
          </p:cNvSpPr>
          <p:nvPr>
            <p:ph type="title"/>
          </p:nvPr>
        </p:nvSpPr>
        <p:spPr>
          <a:xfrm>
            <a:off x="0" y="0"/>
            <a:ext cx="9144000" cy="100111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GB" sz="1400" b="1" i="1" dirty="0">
                <a:solidFill>
                  <a:srgbClr val="FFFFFF"/>
                </a:solidFill>
                <a:latin typeface="Open Sans"/>
                <a:ea typeface="Open Sans"/>
                <a:cs typeface="Open Sans"/>
                <a:sym typeface="Open Sans"/>
              </a:rPr>
              <a:t>QS2_Q2: </a:t>
            </a:r>
            <a:r>
              <a:rPr lang="en-GB" sz="1400" dirty="0">
                <a:solidFill>
                  <a:srgbClr val="FFFFFF"/>
                </a:solidFill>
                <a:latin typeface="Open Sans"/>
                <a:ea typeface="Open Sans"/>
                <a:cs typeface="Open Sans"/>
                <a:sym typeface="Open Sans"/>
              </a:rPr>
              <a:t>We would like to know who were our top 10 paying customers, how many payments they made on a monthly 	basis during 2007, and what was the amount of the monthly payments. Capture the customer name, month and year of payment and total payment amount for each month by these top 10 paying customers?</a:t>
            </a:r>
            <a:endParaRPr sz="1400" dirty="0">
              <a:solidFill>
                <a:srgbClr val="FFFFFF"/>
              </a:solidFill>
              <a:latin typeface="Open Sans"/>
              <a:ea typeface="Open Sans"/>
              <a:cs typeface="Open Sans"/>
              <a:sym typeface="Open Sans"/>
            </a:endParaRPr>
          </a:p>
        </p:txBody>
      </p:sp>
      <p:graphicFrame>
        <p:nvGraphicFramePr>
          <p:cNvPr id="8" name="Chart 7">
            <a:extLst>
              <a:ext uri="{FF2B5EF4-FFF2-40B4-BE49-F238E27FC236}">
                <a16:creationId xmlns:a16="http://schemas.microsoft.com/office/drawing/2014/main" id="{7B280A22-A4B7-496C-83DE-F7CBC487B64C}"/>
              </a:ext>
            </a:extLst>
          </p:cNvPr>
          <p:cNvGraphicFramePr>
            <a:graphicFrameLocks/>
          </p:cNvGraphicFramePr>
          <p:nvPr>
            <p:extLst>
              <p:ext uri="{D42A27DB-BD31-4B8C-83A1-F6EECF244321}">
                <p14:modId xmlns:p14="http://schemas.microsoft.com/office/powerpoint/2010/main" val="1969683037"/>
              </p:ext>
            </p:extLst>
          </p:nvPr>
        </p:nvGraphicFramePr>
        <p:xfrm>
          <a:off x="333000" y="1418450"/>
          <a:ext cx="4572000" cy="3072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57910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IN" dirty="0">
                <a:latin typeface="Open Sans"/>
                <a:ea typeface="Open Sans"/>
                <a:cs typeface="Open Sans"/>
                <a:sym typeface="Open Sans"/>
              </a:rPr>
              <a:t>With reference to the chart here, over a period of ‘Feb-2007’ to ‘Apr-2007’, 60% of the customers showed a positive lead difference towards the payments made. ‘Eleanor Hunt’ tops the list with a </a:t>
            </a:r>
            <a:r>
              <a:rPr lang="en-IN" i="1" dirty="0">
                <a:latin typeface="Open Sans"/>
                <a:ea typeface="Open Sans"/>
                <a:cs typeface="Open Sans"/>
                <a:sym typeface="Open Sans"/>
              </a:rPr>
              <a:t>most</a:t>
            </a:r>
            <a:r>
              <a:rPr lang="en-IN" dirty="0">
                <a:latin typeface="Open Sans"/>
                <a:ea typeface="Open Sans"/>
                <a:cs typeface="Open Sans"/>
                <a:sym typeface="Open Sans"/>
              </a:rPr>
              <a:t> lead difference of: 77.83. On the other hand ‘Marion Snyder’ hits the bottom of the list with a </a:t>
            </a:r>
            <a:r>
              <a:rPr lang="en-IN" i="1" dirty="0">
                <a:latin typeface="Open Sans"/>
                <a:ea typeface="Open Sans"/>
                <a:cs typeface="Open Sans"/>
                <a:sym typeface="Open Sans"/>
              </a:rPr>
              <a:t>negative</a:t>
            </a:r>
            <a:r>
              <a:rPr lang="en-IN" dirty="0">
                <a:latin typeface="Open Sans"/>
                <a:ea typeface="Open Sans"/>
                <a:cs typeface="Open Sans"/>
                <a:sym typeface="Open Sans"/>
              </a:rPr>
              <a:t> lead difference of -39.93 towards the payments made.</a:t>
            </a:r>
            <a:endParaRPr dirty="0">
              <a:latin typeface="Open Sans"/>
              <a:ea typeface="Open Sans"/>
              <a:cs typeface="Open Sans"/>
              <a:sym typeface="Open Sans"/>
            </a:endParaRPr>
          </a:p>
        </p:txBody>
      </p:sp>
      <p:sp>
        <p:nvSpPr>
          <p:cNvPr id="55" name="Google Shape;55;p13"/>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6" name="Google Shape;56;p1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GB" sz="1400" b="1" i="1" dirty="0">
                <a:solidFill>
                  <a:srgbClr val="FFFFFF"/>
                </a:solidFill>
                <a:latin typeface="Open Sans"/>
                <a:ea typeface="Open Sans"/>
                <a:cs typeface="Open Sans"/>
                <a:sym typeface="Open Sans"/>
              </a:rPr>
              <a:t>QS2_Q3: </a:t>
            </a:r>
            <a:r>
              <a:rPr lang="en-GB" sz="1400" dirty="0">
                <a:solidFill>
                  <a:srgbClr val="FFFFFF"/>
                </a:solidFill>
                <a:latin typeface="Open Sans"/>
                <a:ea typeface="Open Sans"/>
                <a:cs typeface="Open Sans"/>
                <a:sym typeface="Open Sans"/>
              </a:rPr>
              <a:t>Write a query to compare the payment amounts in each successive month.</a:t>
            </a:r>
            <a:endParaRPr sz="1400" dirty="0">
              <a:solidFill>
                <a:srgbClr val="FFFFFF"/>
              </a:solidFill>
              <a:latin typeface="Open Sans"/>
              <a:ea typeface="Open Sans"/>
              <a:cs typeface="Open Sans"/>
              <a:sym typeface="Open Sans"/>
            </a:endParaRPr>
          </a:p>
        </p:txBody>
      </p:sp>
      <p:graphicFrame>
        <p:nvGraphicFramePr>
          <p:cNvPr id="6" name="Chart 5">
            <a:extLst>
              <a:ext uri="{FF2B5EF4-FFF2-40B4-BE49-F238E27FC236}">
                <a16:creationId xmlns:a16="http://schemas.microsoft.com/office/drawing/2014/main" id="{7FF63661-C62C-4E8B-9D46-17D6BD669DDB}"/>
              </a:ext>
            </a:extLst>
          </p:cNvPr>
          <p:cNvGraphicFramePr>
            <a:graphicFrameLocks/>
          </p:cNvGraphicFramePr>
          <p:nvPr>
            <p:extLst>
              <p:ext uri="{D42A27DB-BD31-4B8C-83A1-F6EECF244321}">
                <p14:modId xmlns:p14="http://schemas.microsoft.com/office/powerpoint/2010/main" val="3692655697"/>
              </p:ext>
            </p:extLst>
          </p:nvPr>
        </p:nvGraphicFramePr>
        <p:xfrm>
          <a:off x="394500" y="1418450"/>
          <a:ext cx="4572000" cy="30116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4039437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424</Words>
  <Application>Microsoft Office PowerPoint</Application>
  <PresentationFormat>On-screen Show (16:9)</PresentationFormat>
  <Paragraphs>20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Open Sans</vt:lpstr>
      <vt:lpstr>Simple Light</vt:lpstr>
      <vt:lpstr>QS1_Q1: Create a query that lists each movie, the film category it is classified in and the number of times it has been rented out.</vt:lpstr>
      <vt:lpstr>QS1_Q3: Provide a table with the family-friendly film category, each of the quartiles, and the corresponding count of movies within each combination of film category for each corresponding rental duration category. The resulting table should have three columns: Category, Rental length category, Count</vt:lpstr>
      <vt:lpstr>QS2_Q2: We would like to know who were our top 10 paying customers, how many payments they made on a monthly  basis during 2007, and what was the amount of the monthly payments. Capture the customer name, month and year of payment and total payment amount for each month by these top 10 paying customers?</vt:lpstr>
      <vt:lpstr>QS2_Q3: Write a query to compare the payment amounts in each successive month.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QS1_Q1: Create a query that lists each movie, the film category it is classified in and the number if times it has been rented out.</dc:title>
  <cp:lastModifiedBy>Deependu Ghosh</cp:lastModifiedBy>
  <cp:revision>20</cp:revision>
  <dcterms:modified xsi:type="dcterms:W3CDTF">2022-01-10T19:37:13Z</dcterms:modified>
</cp:coreProperties>
</file>