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155"/>
  </p:notesMasterIdLst>
  <p:sldIdLst>
    <p:sldId id="412" r:id="rId5"/>
    <p:sldId id="273" r:id="rId6"/>
    <p:sldId id="275" r:id="rId7"/>
    <p:sldId id="274" r:id="rId8"/>
    <p:sldId id="260" r:id="rId9"/>
    <p:sldId id="401" r:id="rId10"/>
    <p:sldId id="261" r:id="rId11"/>
    <p:sldId id="262" r:id="rId12"/>
    <p:sldId id="263" r:id="rId13"/>
    <p:sldId id="264" r:id="rId14"/>
    <p:sldId id="265" r:id="rId15"/>
    <p:sldId id="266" r:id="rId16"/>
    <p:sldId id="267" r:id="rId17"/>
    <p:sldId id="268" r:id="rId18"/>
    <p:sldId id="269" r:id="rId19"/>
    <p:sldId id="270" r:id="rId20"/>
    <p:sldId id="271" r:id="rId21"/>
    <p:sldId id="276" r:id="rId22"/>
    <p:sldId id="277" r:id="rId23"/>
    <p:sldId id="278" r:id="rId24"/>
    <p:sldId id="279" r:id="rId25"/>
    <p:sldId id="280" r:id="rId26"/>
    <p:sldId id="281" r:id="rId27"/>
    <p:sldId id="282" r:id="rId28"/>
    <p:sldId id="284" r:id="rId29"/>
    <p:sldId id="283" r:id="rId30"/>
    <p:sldId id="320" r:id="rId31"/>
    <p:sldId id="321" r:id="rId32"/>
    <p:sldId id="395" r:id="rId33"/>
    <p:sldId id="322" r:id="rId34"/>
    <p:sldId id="323" r:id="rId35"/>
    <p:sldId id="324" r:id="rId36"/>
    <p:sldId id="325" r:id="rId37"/>
    <p:sldId id="403" r:id="rId38"/>
    <p:sldId id="326" r:id="rId39"/>
    <p:sldId id="327" r:id="rId40"/>
    <p:sldId id="404" r:id="rId41"/>
    <p:sldId id="328" r:id="rId42"/>
    <p:sldId id="329" r:id="rId43"/>
    <p:sldId id="330" r:id="rId44"/>
    <p:sldId id="331" r:id="rId45"/>
    <p:sldId id="332" r:id="rId46"/>
    <p:sldId id="333" r:id="rId47"/>
    <p:sldId id="334" r:id="rId48"/>
    <p:sldId id="335" r:id="rId49"/>
    <p:sldId id="405" r:id="rId50"/>
    <p:sldId id="336" r:id="rId51"/>
    <p:sldId id="337" r:id="rId52"/>
    <p:sldId id="338" r:id="rId53"/>
    <p:sldId id="339" r:id="rId54"/>
    <p:sldId id="406" r:id="rId55"/>
    <p:sldId id="407" r:id="rId56"/>
    <p:sldId id="340" r:id="rId57"/>
    <p:sldId id="341" r:id="rId58"/>
    <p:sldId id="408" r:id="rId59"/>
    <p:sldId id="409" r:id="rId60"/>
    <p:sldId id="342" r:id="rId61"/>
    <p:sldId id="410" r:id="rId62"/>
    <p:sldId id="411" r:id="rId63"/>
    <p:sldId id="343" r:id="rId64"/>
    <p:sldId id="344" r:id="rId65"/>
    <p:sldId id="345" r:id="rId66"/>
    <p:sldId id="396" r:id="rId67"/>
    <p:sldId id="346" r:id="rId68"/>
    <p:sldId id="347" r:id="rId69"/>
    <p:sldId id="348" r:id="rId70"/>
    <p:sldId id="349" r:id="rId71"/>
    <p:sldId id="350" r:id="rId72"/>
    <p:sldId id="351" r:id="rId73"/>
    <p:sldId id="352" r:id="rId74"/>
    <p:sldId id="353" r:id="rId75"/>
    <p:sldId id="397" r:id="rId76"/>
    <p:sldId id="354" r:id="rId77"/>
    <p:sldId id="402" r:id="rId78"/>
    <p:sldId id="355" r:id="rId79"/>
    <p:sldId id="357" r:id="rId80"/>
    <p:sldId id="356" r:id="rId81"/>
    <p:sldId id="358" r:id="rId82"/>
    <p:sldId id="359" r:id="rId83"/>
    <p:sldId id="360" r:id="rId84"/>
    <p:sldId id="361" r:id="rId85"/>
    <p:sldId id="362" r:id="rId86"/>
    <p:sldId id="382" r:id="rId87"/>
    <p:sldId id="383" r:id="rId88"/>
    <p:sldId id="398" r:id="rId89"/>
    <p:sldId id="384" r:id="rId90"/>
    <p:sldId id="385" r:id="rId91"/>
    <p:sldId id="386" r:id="rId92"/>
    <p:sldId id="387" r:id="rId93"/>
    <p:sldId id="388" r:id="rId94"/>
    <p:sldId id="389" r:id="rId95"/>
    <p:sldId id="390" r:id="rId96"/>
    <p:sldId id="391" r:id="rId97"/>
    <p:sldId id="392" r:id="rId98"/>
    <p:sldId id="393" r:id="rId99"/>
    <p:sldId id="394" r:id="rId100"/>
    <p:sldId id="364" r:id="rId101"/>
    <p:sldId id="363" r:id="rId102"/>
    <p:sldId id="399" r:id="rId103"/>
    <p:sldId id="365" r:id="rId104"/>
    <p:sldId id="368" r:id="rId105"/>
    <p:sldId id="366" r:id="rId106"/>
    <p:sldId id="367"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272" r:id="rId121"/>
    <p:sldId id="285" r:id="rId122"/>
    <p:sldId id="400" r:id="rId123"/>
    <p:sldId id="286" r:id="rId124"/>
    <p:sldId id="318" r:id="rId125"/>
    <p:sldId id="287" r:id="rId126"/>
    <p:sldId id="288" r:id="rId127"/>
    <p:sldId id="289" r:id="rId128"/>
    <p:sldId id="290" r:id="rId129"/>
    <p:sldId id="291" r:id="rId130"/>
    <p:sldId id="292" r:id="rId131"/>
    <p:sldId id="293" r:id="rId132"/>
    <p:sldId id="296" r:id="rId133"/>
    <p:sldId id="297" r:id="rId134"/>
    <p:sldId id="298" r:id="rId135"/>
    <p:sldId id="299" r:id="rId136"/>
    <p:sldId id="300" r:id="rId137"/>
    <p:sldId id="301" r:id="rId138"/>
    <p:sldId id="302" r:id="rId139"/>
    <p:sldId id="303" r:id="rId140"/>
    <p:sldId id="304" r:id="rId141"/>
    <p:sldId id="305" r:id="rId142"/>
    <p:sldId id="306" r:id="rId143"/>
    <p:sldId id="307" r:id="rId144"/>
    <p:sldId id="308" r:id="rId145"/>
    <p:sldId id="309" r:id="rId146"/>
    <p:sldId id="310" r:id="rId147"/>
    <p:sldId id="311" r:id="rId148"/>
    <p:sldId id="312" r:id="rId149"/>
    <p:sldId id="313" r:id="rId150"/>
    <p:sldId id="314" r:id="rId151"/>
    <p:sldId id="316" r:id="rId152"/>
    <p:sldId id="317" r:id="rId153"/>
    <p:sldId id="319" r:id="rId1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BADD"/>
    <a:srgbClr val="6200C0"/>
    <a:srgbClr val="5C0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80645" autoAdjust="0"/>
  </p:normalViewPr>
  <p:slideViewPr>
    <p:cSldViewPr>
      <p:cViewPr varScale="1">
        <p:scale>
          <a:sx n="60" d="100"/>
          <a:sy n="60" d="100"/>
        </p:scale>
        <p:origin x="14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62030-A153-4C19-A797-2FC201303641}" type="datetimeFigureOut">
              <a:rPr lang="en-US" smtClean="0"/>
              <a:pPr/>
              <a:t>6/29/2016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944EE-BC78-42EE-8123-0CD3D7B2089F}" type="slidenum">
              <a:rPr lang="en-US" smtClean="0"/>
              <a:pPr/>
              <a:t>‹#›</a:t>
            </a:fld>
            <a:endParaRPr lang="en-US"/>
          </a:p>
        </p:txBody>
      </p:sp>
    </p:spTree>
    <p:extLst>
      <p:ext uri="{BB962C8B-B14F-4D97-AF65-F5344CB8AC3E}">
        <p14:creationId xmlns:p14="http://schemas.microsoft.com/office/powerpoint/2010/main" val="35774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p>
        </p:txBody>
      </p:sp>
      <p:sp>
        <p:nvSpPr>
          <p:cNvPr id="34820" name="Slide Number Placeholder 3"/>
          <p:cNvSpPr>
            <a:spLocks noGrp="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C442BCF-B2E4-43F1-9C6D-83E64D0FB2BE}"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34821" name="Footer Placeholder 4"/>
          <p:cNvSpPr>
            <a:spLocks noGrp="1"/>
          </p:cNvSpPr>
          <p:nvPr>
            <p:ph type="ftr" sz="quarter" idx="4"/>
          </p:nvPr>
        </p:nvSpPr>
        <p:spPr>
          <a:no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t>CM Process -Q32009-Induction -0.1</a:t>
            </a:r>
          </a:p>
        </p:txBody>
      </p:sp>
    </p:spTree>
    <p:extLst>
      <p:ext uri="{BB962C8B-B14F-4D97-AF65-F5344CB8AC3E}">
        <p14:creationId xmlns:p14="http://schemas.microsoft.com/office/powerpoint/2010/main" val="407432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Configuration management is a support process for process improvement, that is for products being produced and maintained by those responsible for process improvement, for example a methodology department. These products could be process descriptions, standards, templates, technique descriptions, and tools. The process improvement staff should perform configuration management on the products they are responsible for.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Setup and constantly improving a configuration management system should be the responsibility of process improvement. </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25</a:t>
            </a:fld>
            <a:endParaRPr lang="en-US"/>
          </a:p>
        </p:txBody>
      </p:sp>
    </p:spTree>
    <p:extLst>
      <p:ext uri="{BB962C8B-B14F-4D97-AF65-F5344CB8AC3E}">
        <p14:creationId xmlns:p14="http://schemas.microsoft.com/office/powerpoint/2010/main" val="388908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software component</a:t>
            </a:r>
            <a:r>
              <a:rPr lang="en-US" dirty="0" smtClean="0"/>
              <a:t>, such as a version of a source module, object module, executable program or data file,</a:t>
            </a:r>
          </a:p>
          <a:p>
            <a:pPr lvl="0"/>
            <a:r>
              <a:rPr lang="en-US" b="1" dirty="0" smtClean="0"/>
              <a:t>support software item</a:t>
            </a:r>
            <a:r>
              <a:rPr lang="en-US" dirty="0" smtClean="0"/>
              <a:t>, such as a version of a compiler or a linker,</a:t>
            </a:r>
          </a:p>
          <a:p>
            <a:pPr lvl="0"/>
            <a:r>
              <a:rPr lang="en-US" b="1" dirty="0" smtClean="0"/>
              <a:t>baseline</a:t>
            </a:r>
            <a:r>
              <a:rPr lang="en-US" dirty="0" smtClean="0"/>
              <a:t>, such as a software system under development,</a:t>
            </a:r>
          </a:p>
          <a:p>
            <a:pPr lvl="0"/>
            <a:r>
              <a:rPr lang="en-US" b="1" dirty="0" smtClean="0"/>
              <a:t>release</a:t>
            </a:r>
            <a:r>
              <a:rPr lang="en-US" dirty="0" smtClean="0"/>
              <a:t>, such as a software system in operational use,</a:t>
            </a:r>
          </a:p>
          <a:p>
            <a:pPr lvl="0"/>
            <a:r>
              <a:rPr lang="en-US" b="1" dirty="0" smtClean="0"/>
              <a:t>document</a:t>
            </a:r>
            <a:r>
              <a:rPr lang="en-US" dirty="0" smtClean="0"/>
              <a:t>, such as an Architectural Design Document.</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32</a:t>
            </a:fld>
            <a:endParaRPr lang="en-US"/>
          </a:p>
        </p:txBody>
      </p:sp>
    </p:spTree>
    <p:extLst>
      <p:ext uri="{BB962C8B-B14F-4D97-AF65-F5344CB8AC3E}">
        <p14:creationId xmlns:p14="http://schemas.microsoft.com/office/powerpoint/2010/main" val="394635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relationship between the software configuration management activities (blue) and component development, system integration and build activities (grey). </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33</a:t>
            </a:fld>
            <a:endParaRPr lang="en-US"/>
          </a:p>
        </p:txBody>
      </p:sp>
    </p:spTree>
    <p:extLst>
      <p:ext uri="{BB962C8B-B14F-4D97-AF65-F5344CB8AC3E}">
        <p14:creationId xmlns:p14="http://schemas.microsoft.com/office/powerpoint/2010/main" val="457118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SPMP : lists the project documents</a:t>
            </a:r>
          </a:p>
          <a:p>
            <a:r>
              <a:rPr lang="en-US" dirty="0" smtClean="0"/>
              <a:t>ADD , DDD : list the software components</a:t>
            </a:r>
          </a:p>
          <a:p>
            <a:r>
              <a:rPr lang="en-US" sz="1200" kern="1200" dirty="0" smtClean="0">
                <a:solidFill>
                  <a:schemeClr val="tx1"/>
                </a:solidFill>
                <a:effectLst/>
                <a:latin typeface="+mn-lt"/>
                <a:ea typeface="+mn-ea"/>
                <a:cs typeface="+mn-cs"/>
              </a:rPr>
              <a:t>For example an SPMP will say that a Software Requirement Document will be written, but the configuration item list will define its file specification.</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35</a:t>
            </a:fld>
            <a:endParaRPr lang="en-US"/>
          </a:p>
        </p:txBody>
      </p:sp>
    </p:spTree>
    <p:extLst>
      <p:ext uri="{BB962C8B-B14F-4D97-AF65-F5344CB8AC3E}">
        <p14:creationId xmlns:p14="http://schemas.microsoft.com/office/powerpoint/2010/main" val="1313251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configuration item (CI) is an item or aggregation of hardware or software or both that is designed to be managed as a single entity. A software configuration item (SCI) is a software entity that has been established as a configuration item.</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36</a:t>
            </a:fld>
            <a:endParaRPr lang="en-US"/>
          </a:p>
        </p:txBody>
      </p:sp>
    </p:spTree>
    <p:extLst>
      <p:ext uri="{BB962C8B-B14F-4D97-AF65-F5344CB8AC3E}">
        <p14:creationId xmlns:p14="http://schemas.microsoft.com/office/powerpoint/2010/main" val="9102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Version numbers allow changes to configuration items to be distinguished. Whenever a configuration item is changed.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Revision numbers track minor changes that do not change the functionality, such as bug fixes. When this approach is used, the version number actually consists of two numbers. The first marks major changes and the second, the revision number, marks minor changes. For example a software release might be referred to as ‘Version 5.4'. For documents, the first number is called the ‘issue' number. A version of a document might be referred to as ‘Issue 2 Revision 1', for example.</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40</a:t>
            </a:fld>
            <a:endParaRPr lang="en-US"/>
          </a:p>
        </p:txBody>
      </p:sp>
    </p:spTree>
    <p:extLst>
      <p:ext uri="{BB962C8B-B14F-4D97-AF65-F5344CB8AC3E}">
        <p14:creationId xmlns:p14="http://schemas.microsoft.com/office/powerpoint/2010/main" val="135800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documents, this history is stored in Document Change Records (DCRs) and Document Status Sheets (DSS). For source code, the development history is stored in the module header. Change records in module headers should reference the Software Change Request (SCR) that is </a:t>
            </a:r>
            <a:r>
              <a:rPr lang="en-US" sz="1200" kern="1200" dirty="0" err="1" smtClean="0">
                <a:solidFill>
                  <a:schemeClr val="tx1"/>
                </a:solidFill>
                <a:effectLst/>
                <a:latin typeface="+mn-lt"/>
                <a:ea typeface="+mn-ea"/>
                <a:cs typeface="+mn-cs"/>
              </a:rPr>
              <a:t>actioned</a:t>
            </a:r>
            <a:r>
              <a:rPr lang="en-US" sz="1200" kern="1200" dirty="0" smtClean="0">
                <a:solidFill>
                  <a:schemeClr val="tx1"/>
                </a:solidFill>
                <a:effectLst/>
                <a:latin typeface="+mn-lt"/>
                <a:ea typeface="+mn-ea"/>
                <a:cs typeface="+mn-cs"/>
              </a:rPr>
              <a:t> them. For derived code, the development history is stored in the librarian's database. </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41</a:t>
            </a:fld>
            <a:endParaRPr lang="en-US"/>
          </a:p>
        </p:txBody>
      </p:sp>
    </p:spTree>
    <p:extLst>
      <p:ext uri="{BB962C8B-B14F-4D97-AF65-F5344CB8AC3E}">
        <p14:creationId xmlns:p14="http://schemas.microsoft.com/office/powerpoint/2010/main" val="2690323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Structural relationships among the selected SCIs, and their constituent parts, affect other SCM activities or tasks, such as software building or analyzing the impact of proposed changes. Proper tracking of these relationships is also important for supporting traceability.</a:t>
            </a:r>
          </a:p>
          <a:p>
            <a:endParaRPr lang="en-US" dirty="0" smtClean="0"/>
          </a:p>
          <a:p>
            <a:r>
              <a:rPr lang="en-US" dirty="0" smtClean="0"/>
              <a:t>Example of</a:t>
            </a:r>
            <a:r>
              <a:rPr lang="en-US" baseline="0" dirty="0" smtClean="0"/>
              <a:t> Traces : </a:t>
            </a:r>
            <a:r>
              <a:rPr lang="en-US" sz="1200" kern="1200" dirty="0" smtClean="0">
                <a:solidFill>
                  <a:schemeClr val="tx1"/>
                </a:solidFill>
                <a:effectLst/>
                <a:latin typeface="+mn-lt"/>
                <a:ea typeface="+mn-ea"/>
                <a:cs typeface="+mn-cs"/>
              </a:rPr>
              <a:t>all design objects and test procedures from individual requirements are examples of forward traces whereas references from individual design objects and test procedures to the requirements implemented and tested by these are examples of backward traces</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42</a:t>
            </a:fld>
            <a:endParaRPr lang="en-US"/>
          </a:p>
        </p:txBody>
      </p:sp>
    </p:spTree>
    <p:extLst>
      <p:ext uri="{BB962C8B-B14F-4D97-AF65-F5344CB8AC3E}">
        <p14:creationId xmlns:p14="http://schemas.microsoft.com/office/powerpoint/2010/main" val="579325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Development libraries </a:t>
            </a:r>
            <a:r>
              <a:rPr lang="en-US" sz="1200" kern="1200" dirty="0" smtClean="0">
                <a:solidFill>
                  <a:schemeClr val="tx1"/>
                </a:solidFill>
                <a:effectLst/>
                <a:latin typeface="+mn-lt"/>
                <a:ea typeface="+mn-ea"/>
                <a:cs typeface="+mn-cs"/>
              </a:rPr>
              <a:t>store configuration items that are being written or unit tested. Maintained by the software authors in their own work space. </a:t>
            </a:r>
            <a:r>
              <a:rPr lang="en-US" sz="1200" b="1" kern="1200" dirty="0" smtClean="0">
                <a:solidFill>
                  <a:schemeClr val="tx1"/>
                </a:solidFill>
                <a:effectLst/>
                <a:latin typeface="+mn-lt"/>
                <a:ea typeface="+mn-ea"/>
                <a:cs typeface="+mn-cs"/>
              </a:rPr>
              <a:t>Master libraries </a:t>
            </a:r>
            <a:r>
              <a:rPr lang="en-US" sz="1200" kern="1200" dirty="0" smtClean="0">
                <a:solidFill>
                  <a:schemeClr val="tx1"/>
                </a:solidFill>
                <a:effectLst/>
                <a:latin typeface="+mn-lt"/>
                <a:ea typeface="+mn-ea"/>
                <a:cs typeface="+mn-cs"/>
              </a:rPr>
              <a:t>store configuration items in the current baselines. Created and maintained by the software librarian</a:t>
            </a:r>
          </a:p>
          <a:p>
            <a:r>
              <a:rPr lang="en-US" sz="1200" b="1" kern="1200" dirty="0" smtClean="0">
                <a:solidFill>
                  <a:schemeClr val="tx1"/>
                </a:solidFill>
                <a:effectLst/>
                <a:latin typeface="+mn-lt"/>
                <a:ea typeface="+mn-ea"/>
                <a:cs typeface="+mn-cs"/>
              </a:rPr>
              <a:t>Archive libraries </a:t>
            </a:r>
            <a:r>
              <a:rPr lang="en-US" sz="1200" kern="1200" dirty="0" smtClean="0">
                <a:solidFill>
                  <a:schemeClr val="tx1"/>
                </a:solidFill>
                <a:effectLst/>
                <a:latin typeface="+mn-lt"/>
                <a:ea typeface="+mn-ea"/>
                <a:cs typeface="+mn-cs"/>
              </a:rPr>
              <a:t>store configuration items in releases or retired baselines. Configuration items in archive libraries </a:t>
            </a:r>
            <a:r>
              <a:rPr lang="en-US" sz="1200" u="sng" kern="1200" dirty="0" smtClean="0">
                <a:solidFill>
                  <a:schemeClr val="tx1"/>
                </a:solidFill>
                <a:effectLst/>
                <a:latin typeface="+mn-lt"/>
                <a:ea typeface="+mn-ea"/>
                <a:cs typeface="+mn-cs"/>
              </a:rPr>
              <a:t>must not be modified. </a:t>
            </a:r>
            <a:r>
              <a:rPr lang="en-US" sz="1200" u="none" kern="1200" dirty="0" smtClean="0">
                <a:solidFill>
                  <a:schemeClr val="tx1"/>
                </a:solidFill>
                <a:effectLst/>
                <a:latin typeface="+mn-lt"/>
                <a:ea typeface="+mn-ea"/>
                <a:cs typeface="+mn-cs"/>
              </a:rPr>
              <a:t> Created </a:t>
            </a:r>
            <a:r>
              <a:rPr lang="en-US" sz="1200" kern="1200" dirty="0" smtClean="0">
                <a:solidFill>
                  <a:schemeClr val="tx1"/>
                </a:solidFill>
                <a:effectLst/>
                <a:latin typeface="+mn-lt"/>
                <a:ea typeface="+mn-ea"/>
                <a:cs typeface="+mn-cs"/>
              </a:rPr>
              <a:t>and maintained by the software librarian</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2944EE-BC78-42EE-8123-0CD3D7B2089F}" type="slidenum">
              <a:rPr lang="en-US" smtClean="0"/>
              <a:pPr/>
              <a:t>44</a:t>
            </a:fld>
            <a:endParaRPr lang="en-US"/>
          </a:p>
        </p:txBody>
      </p:sp>
    </p:spTree>
    <p:extLst>
      <p:ext uri="{BB962C8B-B14F-4D97-AF65-F5344CB8AC3E}">
        <p14:creationId xmlns:p14="http://schemas.microsoft.com/office/powerpoint/2010/main" val="4270935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An event could be anything varying from a simple incident during deployment or validation tests to a new business need for adapting the product for commercial or regulation reasons. These initiators come in many variations and have many aliases, such as anomalies, bugs, problems, deviations, failures, enhancements, waivers, and incidents. </a:t>
            </a:r>
          </a:p>
          <a:p>
            <a:pPr marL="171450" indent="-171450">
              <a:buFontTx/>
              <a:buChar char="-"/>
            </a:pPr>
            <a:r>
              <a:rPr lang="en-US" sz="1200" kern="1200" dirty="0" smtClean="0">
                <a:solidFill>
                  <a:schemeClr val="tx1"/>
                </a:solidFill>
                <a:effectLst/>
                <a:latin typeface="+mn-lt"/>
                <a:ea typeface="+mn-ea"/>
                <a:cs typeface="+mn-cs"/>
              </a:rPr>
              <a:t>The event registration must be done meticulously so that the origin of the event can be understood and followed by stakeholders, recreated, investigated, and decided upon by the appropriate CCB, and monitored to confirmation of solution or implementation. </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48</a:t>
            </a:fld>
            <a:endParaRPr lang="en-US"/>
          </a:p>
        </p:txBody>
      </p:sp>
    </p:spTree>
    <p:extLst>
      <p:ext uri="{BB962C8B-B14F-4D97-AF65-F5344CB8AC3E}">
        <p14:creationId xmlns:p14="http://schemas.microsoft.com/office/powerpoint/2010/main" val="2684770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Immutability : information frozen cannot be changed anymore</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10</a:t>
            </a:fld>
            <a:endParaRPr lang="en-US"/>
          </a:p>
        </p:txBody>
      </p:sp>
    </p:spTree>
    <p:extLst>
      <p:ext uri="{BB962C8B-B14F-4D97-AF65-F5344CB8AC3E}">
        <p14:creationId xmlns:p14="http://schemas.microsoft.com/office/powerpoint/2010/main" val="2174530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Figure 2 the different authority boards are implementations of CCB’s.</a:t>
            </a:r>
          </a:p>
          <a:p>
            <a:r>
              <a:rPr lang="en-US" sz="1200" kern="1200" dirty="0" smtClean="0">
                <a:solidFill>
                  <a:schemeClr val="tx1"/>
                </a:solidFill>
                <a:effectLst/>
                <a:latin typeface="+mn-lt"/>
                <a:ea typeface="+mn-ea"/>
                <a:cs typeface="+mn-cs"/>
              </a:rPr>
              <a:t>CCB members can perform the analysis of event themselves or they can request analysis reports from experts. The analysis must include an impact analysis based on attributes, design documents, possible related events with associated solutions, test reports and other information about the product and project. The analysis should consider the cost of implementing changes compared to the cost of not implementing these changes.</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49</a:t>
            </a:fld>
            <a:endParaRPr lang="en-US"/>
          </a:p>
        </p:txBody>
      </p:sp>
    </p:spTree>
    <p:extLst>
      <p:ext uri="{BB962C8B-B14F-4D97-AF65-F5344CB8AC3E}">
        <p14:creationId xmlns:p14="http://schemas.microsoft.com/office/powerpoint/2010/main" val="1715189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up to the organization to decide the number of states. </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50</a:t>
            </a:fld>
            <a:endParaRPr lang="en-US"/>
          </a:p>
        </p:txBody>
      </p:sp>
    </p:spTree>
    <p:extLst>
      <p:ext uri="{BB962C8B-B14F-4D97-AF65-F5344CB8AC3E}">
        <p14:creationId xmlns:p14="http://schemas.microsoft.com/office/powerpoint/2010/main" val="4060150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figure</a:t>
            </a:r>
            <a:r>
              <a:rPr lang="en-US" baseline="0" dirty="0" smtClean="0"/>
              <a:t> 6</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53</a:t>
            </a:fld>
            <a:endParaRPr lang="en-US"/>
          </a:p>
        </p:txBody>
      </p:sp>
    </p:spTree>
    <p:extLst>
      <p:ext uri="{BB962C8B-B14F-4D97-AF65-F5344CB8AC3E}">
        <p14:creationId xmlns:p14="http://schemas.microsoft.com/office/powerpoint/2010/main" val="125888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Configuration status accounts are important instruments of project control, and should be made available to all project members for up-to-date information on baseline status. When a program works one day and not the next, the first question is ‘what has changed?'. The configuration status accounts should answer such questions quickly and accurately. It should be possible to reproduce the original baseline, verify correct operation, and individually reintroduce the changes until the problem recurs.</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54</a:t>
            </a:fld>
            <a:endParaRPr lang="en-US"/>
          </a:p>
        </p:txBody>
      </p:sp>
    </p:spTree>
    <p:extLst>
      <p:ext uri="{BB962C8B-B14F-4D97-AF65-F5344CB8AC3E}">
        <p14:creationId xmlns:p14="http://schemas.microsoft.com/office/powerpoint/2010/main" val="4290344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FCA: </a:t>
            </a:r>
            <a:r>
              <a:rPr lang="en-US" sz="1200" b="0" i="0" u="none" strike="noStrike" kern="1200" baseline="0" dirty="0" smtClean="0">
                <a:solidFill>
                  <a:schemeClr val="tx1"/>
                </a:solidFill>
                <a:latin typeface="+mn-lt"/>
                <a:ea typeface="+mn-ea"/>
                <a:cs typeface="+mn-cs"/>
              </a:rPr>
              <a:t>The purpose of the software FCA is to ensure that the audited software item is consistent with its governing specifications. The output of the software verification and validation activities is a key input to this audit.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PCA: The purpose of the software physical configuration audit (PCA) is to ensure that the design and reference documentation is consistent with the as-built software product.</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56</a:t>
            </a:fld>
            <a:endParaRPr lang="en-US"/>
          </a:p>
        </p:txBody>
      </p:sp>
    </p:spTree>
    <p:extLst>
      <p:ext uri="{BB962C8B-B14F-4D97-AF65-F5344CB8AC3E}">
        <p14:creationId xmlns:p14="http://schemas.microsoft.com/office/powerpoint/2010/main" val="1054540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 management sponsor: </a:t>
            </a:r>
            <a:r>
              <a:rPr lang="en-US" dirty="0" smtClean="0"/>
              <a:t>has the responsibility for the overall planning, implementation, maintenance, and improvement of CM within the framework (policy/strategy) provided by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 manager: </a:t>
            </a:r>
            <a:r>
              <a:rPr lang="en-US" dirty="0" smtClean="0"/>
              <a:t>responsible for planning, monitoring and controlling the configuration management for at least one specific domain/configuration.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 management librarian: </a:t>
            </a:r>
            <a:r>
              <a:rPr lang="en-US" dirty="0" smtClean="0"/>
              <a:t>responsible for establishing and maintaining the configuration management system(s), for the maintenance of each controlled area(s), their internal integrity, and integrity between areas. The holder of this role can also have the responsibility for the technical implementation, administration and usage of supporting tools within the configuration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 Control Board (CCB): </a:t>
            </a:r>
            <a:r>
              <a:rPr lang="en-US" dirty="0" smtClean="0"/>
              <a:t>the overall responsibility for control of the individually defined configuration items and the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65</a:t>
            </a:fld>
            <a:endParaRPr lang="en-US"/>
          </a:p>
        </p:txBody>
      </p:sp>
    </p:spTree>
    <p:extLst>
      <p:ext uri="{BB962C8B-B14F-4D97-AF65-F5344CB8AC3E}">
        <p14:creationId xmlns:p14="http://schemas.microsoft.com/office/powerpoint/2010/main" val="395911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Currently the possibilities for education with regard to configuration management are less than for areas like project management and test management. Configuration management as a career path must be strengthened.</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67</a:t>
            </a:fld>
            <a:endParaRPr lang="en-US"/>
          </a:p>
        </p:txBody>
      </p:sp>
    </p:spTree>
    <p:extLst>
      <p:ext uri="{BB962C8B-B14F-4D97-AF65-F5344CB8AC3E}">
        <p14:creationId xmlns:p14="http://schemas.microsoft.com/office/powerpoint/2010/main" val="2356214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Example be management responsible for assets, responsible for deployment and operations, responsible for process improvement, responsible for environments and tools; and support/helpdesk. Improper implementation of configuration management has a negative influence on the performance of these roles.</a:t>
            </a:r>
          </a:p>
          <a:p>
            <a:pPr marL="228600" indent="-228600">
              <a:buAutoNum type="arabicPeriod"/>
            </a:pPr>
            <a:r>
              <a:rPr lang="en-US" dirty="0" smtClean="0"/>
              <a:t>Examples are analysts, designers, developers, integrators, testers, project managers, and the QA responsible.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 most of the contracts with external parties configuration management aspects must be dealt with (e.g. method of distribution and/or releasing, internal configuration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Failing configuration management could have an influence on the final quality of the product. The customer being a business unit outside the IT is not involved in any configuration management activity during development, but might be affected by the negative consequences of bad configuration management.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68</a:t>
            </a:fld>
            <a:endParaRPr lang="en-US"/>
          </a:p>
        </p:txBody>
      </p:sp>
    </p:spTree>
    <p:extLst>
      <p:ext uri="{BB962C8B-B14F-4D97-AF65-F5344CB8AC3E}">
        <p14:creationId xmlns:p14="http://schemas.microsoft.com/office/powerpoint/2010/main" val="2372862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Configuration management can be implemented with different scopes, such as organizational level, product level (e.g. an application) or project-level (e.g. a release of an application), and/or for one or more phases of a product life cycle. The scope and objectives of the plan vary accordingly.</a:t>
            </a:r>
          </a:p>
          <a:p>
            <a:endParaRPr lang="en-US" dirty="0" smtClean="0"/>
          </a:p>
          <a:p>
            <a:r>
              <a:rPr lang="en-US" sz="1200" b="0" i="0" u="none" strike="noStrike" kern="1200" baseline="0" dirty="0" smtClean="0">
                <a:solidFill>
                  <a:schemeClr val="tx1"/>
                </a:solidFill>
                <a:latin typeface="+mn-lt"/>
                <a:ea typeface="+mn-ea"/>
                <a:cs typeface="+mn-cs"/>
              </a:rPr>
              <a:t>The major activities covered are software configuration identification, software configuration control, software configuration status accounting, software configuration auditing, and software release management and delivery. In addition, issues such as organization and responsibilities, resources and schedules, tool selection and implementation, vendor and subcontractor control, and interface control are typically considered. The results of the planning activity are recorded in an SCM Plan (SCMP), which is typically subject to SQA review and audit.</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73</a:t>
            </a:fld>
            <a:endParaRPr lang="en-US"/>
          </a:p>
        </p:txBody>
      </p:sp>
    </p:spTree>
    <p:extLst>
      <p:ext uri="{BB962C8B-B14F-4D97-AF65-F5344CB8AC3E}">
        <p14:creationId xmlns:p14="http://schemas.microsoft.com/office/powerpoint/2010/main" val="1815552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78</a:t>
            </a:fld>
            <a:endParaRPr lang="en-US"/>
          </a:p>
        </p:txBody>
      </p:sp>
    </p:spTree>
    <p:extLst>
      <p:ext uri="{BB962C8B-B14F-4D97-AF65-F5344CB8AC3E}">
        <p14:creationId xmlns:p14="http://schemas.microsoft.com/office/powerpoint/2010/main" val="202559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previous</a:t>
            </a:r>
            <a:r>
              <a:rPr lang="en-US" baseline="0" dirty="0" smtClean="0"/>
              <a:t> principle. Definition of software configuration management is…</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11</a:t>
            </a:fld>
            <a:endParaRPr lang="en-US"/>
          </a:p>
        </p:txBody>
      </p:sp>
    </p:spTree>
    <p:extLst>
      <p:ext uri="{BB962C8B-B14F-4D97-AF65-F5344CB8AC3E}">
        <p14:creationId xmlns:p14="http://schemas.microsoft.com/office/powerpoint/2010/main" val="281765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execution of a configuration management plan should follow a normal planning cycle (e.g. plan – do – check - act).</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80</a:t>
            </a:fld>
            <a:endParaRPr lang="en-US"/>
          </a:p>
        </p:txBody>
      </p:sp>
    </p:spTree>
    <p:extLst>
      <p:ext uri="{BB962C8B-B14F-4D97-AF65-F5344CB8AC3E}">
        <p14:creationId xmlns:p14="http://schemas.microsoft.com/office/powerpoint/2010/main" val="4147562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incremental building, only files that been changed will be built; correspondingly, all files will be built when building from scratch. Building from scratch can be a very expensive process in terms of machine resources, because a large system may contain thousands of files of source code.</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89</a:t>
            </a:fld>
            <a:endParaRPr lang="en-US"/>
          </a:p>
        </p:txBody>
      </p:sp>
    </p:spTree>
    <p:extLst>
      <p:ext uri="{BB962C8B-B14F-4D97-AF65-F5344CB8AC3E}">
        <p14:creationId xmlns:p14="http://schemas.microsoft.com/office/powerpoint/2010/main" val="11157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7 presents a situation where development is done in parallel branches. When revision 1.3 is almost done, revision 1.2, which is already in use at a customer site, is noticed to have a bug. If there is no time to wait for revision 1.3 to be approved, a temporary bug-fix branch is created, the bug is fixed, and the variant is supplied to the customer. After that version 1.3 and 1.2.2 are merged into version 1.4. At the same time, development is also done in a permanent variant branch for Linux.</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90</a:t>
            </a:fld>
            <a:endParaRPr lang="en-US"/>
          </a:p>
        </p:txBody>
      </p:sp>
    </p:spTree>
    <p:extLst>
      <p:ext uri="{BB962C8B-B14F-4D97-AF65-F5344CB8AC3E}">
        <p14:creationId xmlns:p14="http://schemas.microsoft.com/office/powerpoint/2010/main" val="997453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Developers can check out desired files or configuration from the repository in their own workspaces. The “check out” operation creates copies of the items in the developer's workspace; after that, the developer can modify the items as needed and finally execute “check in”. The “check in” operation copies items back into the repository: the version control system then creates new versions as needed. Figure 8 represents the check-out/in process. A “get“ operation equals to a “check out” operation, except that the files copied into the workspace are read-only and therefore cannot be modified. The terminology in use for these operations can vary between different SCM tools.</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91</a:t>
            </a:fld>
            <a:endParaRPr lang="en-US"/>
          </a:p>
        </p:txBody>
      </p:sp>
    </p:spTree>
    <p:extLst>
      <p:ext uri="{BB962C8B-B14F-4D97-AF65-F5344CB8AC3E}">
        <p14:creationId xmlns:p14="http://schemas.microsoft.com/office/powerpoint/2010/main" val="134276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advantages of concurrent development are remarkable. Development teams can work with the same files, while the SCM tool controls development. The difference between concurrent and parallel development is that in concurrent development, branches are finally merged into a single item, whereas in parallel development merging is not performed and branches go ahead separately. The same alternatives can exist at the project level. For example, if there is a project that reaches the testing stage, the project can be branched so that testing and bug fixing can be performed separately. Development continues in the main branch, and later on the modified files on these two branches can be merged.</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92</a:t>
            </a:fld>
            <a:endParaRPr lang="en-US"/>
          </a:p>
        </p:txBody>
      </p:sp>
    </p:spTree>
    <p:extLst>
      <p:ext uri="{BB962C8B-B14F-4D97-AF65-F5344CB8AC3E}">
        <p14:creationId xmlns:p14="http://schemas.microsoft.com/office/powerpoint/2010/main" val="451695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Automation can be achieved via</a:t>
            </a:r>
          </a:p>
          <a:p>
            <a:pPr marL="171450" lvl="0" indent="-171450">
              <a:buFont typeface="Arial" pitchFamily="34" charset="0"/>
              <a:buChar char="•"/>
            </a:pPr>
            <a:r>
              <a:rPr lang="en-US" sz="1200" kern="1200" dirty="0" smtClean="0">
                <a:solidFill>
                  <a:schemeClr val="tx1"/>
                </a:solidFill>
                <a:effectLst/>
                <a:latin typeface="+mn-lt"/>
                <a:ea typeface="+mn-ea"/>
                <a:cs typeface="+mn-cs"/>
              </a:rPr>
              <a:t>commercial software (i.e. COTS),</a:t>
            </a:r>
          </a:p>
          <a:p>
            <a:pPr marL="171450" lvl="0" indent="-171450">
              <a:buFont typeface="Arial" pitchFamily="34" charset="0"/>
              <a:buChar char="•"/>
            </a:pPr>
            <a:r>
              <a:rPr lang="en-US" sz="1200" kern="1200" dirty="0" smtClean="0">
                <a:solidFill>
                  <a:schemeClr val="tx1"/>
                </a:solidFill>
                <a:effectLst/>
                <a:latin typeface="+mn-lt"/>
                <a:ea typeface="+mn-ea"/>
                <a:cs typeface="+mn-cs"/>
              </a:rPr>
              <a:t>open source tools,</a:t>
            </a:r>
          </a:p>
          <a:p>
            <a:pPr marL="171450" lvl="0" indent="-171450">
              <a:buFont typeface="Arial" pitchFamily="34" charset="0"/>
              <a:buChar char="•"/>
            </a:pPr>
            <a:r>
              <a:rPr lang="en-US" sz="1200" kern="1200" dirty="0" smtClean="0">
                <a:solidFill>
                  <a:schemeClr val="tx1"/>
                </a:solidFill>
                <a:effectLst/>
                <a:latin typeface="+mn-lt"/>
                <a:ea typeface="+mn-ea"/>
                <a:cs typeface="+mn-cs"/>
              </a:rPr>
              <a:t>software already in use within an organization (e.g. to be adapted to newer situations),</a:t>
            </a:r>
          </a:p>
          <a:p>
            <a:pPr marL="171450" lvl="0" indent="-171450">
              <a:buFont typeface="Arial" pitchFamily="34" charset="0"/>
              <a:buChar char="•"/>
            </a:pPr>
            <a:r>
              <a:rPr lang="en-US" sz="1200" kern="1200" dirty="0" smtClean="0">
                <a:solidFill>
                  <a:schemeClr val="tx1"/>
                </a:solidFill>
                <a:effectLst/>
                <a:latin typeface="+mn-lt"/>
                <a:ea typeface="+mn-ea"/>
                <a:cs typeface="+mn-cs"/>
              </a:rPr>
              <a:t>internally developed software</a:t>
            </a:r>
          </a:p>
          <a:p>
            <a:pPr marL="171450" lvl="0" indent="-171450">
              <a:buFont typeface="Arial" pitchFamily="34" charset="0"/>
              <a:buChar char="•"/>
            </a:pPr>
            <a:r>
              <a:rPr lang="en-US" sz="1200" kern="1200" dirty="0" smtClean="0">
                <a:solidFill>
                  <a:schemeClr val="tx1"/>
                </a:solidFill>
                <a:effectLst/>
                <a:latin typeface="+mn-lt"/>
                <a:ea typeface="+mn-ea"/>
                <a:cs typeface="+mn-cs"/>
              </a:rPr>
              <a:t>be spoken software developed by a supplier.</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94</a:t>
            </a:fld>
            <a:endParaRPr lang="en-US"/>
          </a:p>
        </p:txBody>
      </p:sp>
    </p:spTree>
    <p:extLst>
      <p:ext uri="{BB962C8B-B14F-4D97-AF65-F5344CB8AC3E}">
        <p14:creationId xmlns:p14="http://schemas.microsoft.com/office/powerpoint/2010/main" val="1442140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project must be set up to implement the tool(s). This includes all the standard project aspects like budget, time, quality and resource. An automation project starts with an implementation plan, management commitment, and involvement of key people. Commitment from management and sufficient resources are pre-requisites for a successful implementation.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implementation approach must be defined. This includes possible tailoring of tool(s), pilot, internal communication, phasing of implementation, training and coaching, and ongoing administration and maintenance during deployment.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95</a:t>
            </a:fld>
            <a:endParaRPr lang="en-US"/>
          </a:p>
        </p:txBody>
      </p:sp>
    </p:spTree>
    <p:extLst>
      <p:ext uri="{BB962C8B-B14F-4D97-AF65-F5344CB8AC3E}">
        <p14:creationId xmlns:p14="http://schemas.microsoft.com/office/powerpoint/2010/main" val="379084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areas are to be audited:</a:t>
            </a:r>
          </a:p>
          <a:p>
            <a:pPr lvl="0"/>
            <a:r>
              <a:rPr lang="en-US" sz="1200" kern="1200" dirty="0" smtClean="0">
                <a:solidFill>
                  <a:schemeClr val="tx1"/>
                </a:solidFill>
                <a:effectLst/>
                <a:latin typeface="+mn-lt"/>
                <a:ea typeface="+mn-ea"/>
                <a:cs typeface="+mn-cs"/>
              </a:rPr>
              <a:t>All software releases must be controlled to ensure the accuracy of the change implementation and continued integrity of the CI.</a:t>
            </a:r>
          </a:p>
          <a:p>
            <a:pPr lvl="0"/>
            <a:r>
              <a:rPr lang="en-US" sz="1200" kern="1200" dirty="0" smtClean="0">
                <a:solidFill>
                  <a:schemeClr val="tx1"/>
                </a:solidFill>
                <a:effectLst/>
                <a:latin typeface="+mn-lt"/>
                <a:ea typeface="+mn-ea"/>
                <a:cs typeface="+mn-cs"/>
              </a:rPr>
              <a:t>All updates to </a:t>
            </a:r>
            <a:r>
              <a:rPr lang="en-US" sz="1200" kern="1200" dirty="0" err="1" smtClean="0">
                <a:solidFill>
                  <a:schemeClr val="tx1"/>
                </a:solidFill>
                <a:effectLst/>
                <a:latin typeface="+mn-lt"/>
                <a:ea typeface="+mn-ea"/>
                <a:cs typeface="+mn-cs"/>
              </a:rPr>
              <a:t>baselined</a:t>
            </a:r>
            <a:r>
              <a:rPr lang="en-US" sz="1200" kern="1200" dirty="0" smtClean="0">
                <a:solidFill>
                  <a:schemeClr val="tx1"/>
                </a:solidFill>
                <a:effectLst/>
                <a:latin typeface="+mn-lt"/>
                <a:ea typeface="+mn-ea"/>
                <a:cs typeface="+mn-cs"/>
              </a:rPr>
              <a:t> documents are audited to ensure accuracy and continued integrity of the documentation set.</a:t>
            </a:r>
          </a:p>
          <a:p>
            <a:pPr lvl="0"/>
            <a:r>
              <a:rPr lang="en-US" sz="1200" kern="1200" dirty="0" smtClean="0">
                <a:solidFill>
                  <a:schemeClr val="tx1"/>
                </a:solidFill>
                <a:effectLst/>
                <a:latin typeface="+mn-lt"/>
                <a:ea typeface="+mn-ea"/>
                <a:cs typeface="+mn-cs"/>
              </a:rPr>
              <a:t>All approved change requests are audited upon incorporation to ensure accuracy and integrity of the documentation set as well as the software build.</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109</a:t>
            </a:fld>
            <a:endParaRPr lang="en-US"/>
          </a:p>
        </p:txBody>
      </p:sp>
    </p:spTree>
    <p:extLst>
      <p:ext uri="{BB962C8B-B14F-4D97-AF65-F5344CB8AC3E}">
        <p14:creationId xmlns:p14="http://schemas.microsoft.com/office/powerpoint/2010/main" val="392453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if required, the Project Manager may commission backup and archive process over and above ITS standard process. This shall be defined in the Configuration Management Plan.</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112</a:t>
            </a:fld>
            <a:endParaRPr lang="en-US"/>
          </a:p>
        </p:txBody>
      </p:sp>
    </p:spTree>
    <p:extLst>
      <p:ext uri="{BB962C8B-B14F-4D97-AF65-F5344CB8AC3E}">
        <p14:creationId xmlns:p14="http://schemas.microsoft.com/office/powerpoint/2010/main" val="2111985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113</a:t>
            </a:fld>
            <a:endParaRPr lang="en-US"/>
          </a:p>
        </p:txBody>
      </p:sp>
    </p:spTree>
    <p:extLst>
      <p:ext uri="{BB962C8B-B14F-4D97-AF65-F5344CB8AC3E}">
        <p14:creationId xmlns:p14="http://schemas.microsoft.com/office/powerpoint/2010/main" val="343813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Environments Z represents internal or external suppliers of components (e.g. outsourced software, hardware, etc.), </a:t>
            </a:r>
          </a:p>
          <a:p>
            <a:r>
              <a:rPr lang="en-US" sz="1200" kern="1200" dirty="0" smtClean="0">
                <a:solidFill>
                  <a:schemeClr val="tx1"/>
                </a:solidFill>
                <a:effectLst/>
                <a:latin typeface="+mn-lt"/>
                <a:ea typeface="+mn-ea"/>
                <a:cs typeface="+mn-cs"/>
              </a:rPr>
              <a:t>Environment X the organization in which the components are integrated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Environments Y the environments to which the final product(s) are distributed and where they are used.</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13</a:t>
            </a:fld>
            <a:endParaRPr lang="en-US"/>
          </a:p>
        </p:txBody>
      </p:sp>
    </p:spTree>
    <p:extLst>
      <p:ext uri="{BB962C8B-B14F-4D97-AF65-F5344CB8AC3E}">
        <p14:creationId xmlns:p14="http://schemas.microsoft.com/office/powerpoint/2010/main" val="2632572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Analysis of the measurements may produce insights leading to process changes and corresponding updates to the SCMP.</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114</a:t>
            </a:fld>
            <a:endParaRPr lang="en-US"/>
          </a:p>
        </p:txBody>
      </p:sp>
    </p:spTree>
    <p:extLst>
      <p:ext uri="{BB962C8B-B14F-4D97-AF65-F5344CB8AC3E}">
        <p14:creationId xmlns:p14="http://schemas.microsoft.com/office/powerpoint/2010/main" val="2969216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kern="1200" dirty="0" smtClean="0">
                <a:solidFill>
                  <a:schemeClr val="tx1"/>
                </a:solidFill>
                <a:effectLst/>
                <a:latin typeface="+mn-lt"/>
                <a:ea typeface="+mn-ea"/>
                <a:cs typeface="+mn-cs"/>
              </a:rPr>
              <a:t>it can be difficult for development team members to associate the configuration items.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can be difficult for development team members to associate the configuration items.</a:t>
            </a:r>
          </a:p>
          <a:p>
            <a:r>
              <a:rPr lang="en-US" sz="1200" kern="1200" dirty="0" smtClean="0">
                <a:solidFill>
                  <a:schemeClr val="tx1"/>
                </a:solidFill>
                <a:effectLst/>
                <a:latin typeface="+mn-lt"/>
                <a:ea typeface="+mn-ea"/>
                <a:cs typeface="+mn-cs"/>
              </a:rPr>
              <a:t>2. enables team members to associate work items with source-controlled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SDLC tool suites represent a comprehensive approach to software configuration management and often impose SCM discipline on all aspects of the development life cycle. include specialized tools and features for each functional area of a software development team, </a:t>
            </a:r>
            <a:r>
              <a:rPr lang="en-US" sz="1200" u="sng" kern="1200" dirty="0" smtClean="0">
                <a:solidFill>
                  <a:schemeClr val="tx1"/>
                </a:solidFill>
                <a:effectLst/>
                <a:latin typeface="+mn-lt"/>
                <a:ea typeface="+mn-ea"/>
                <a:cs typeface="+mn-cs"/>
              </a:rPr>
              <a:t>from architecture to development to documentation</a:t>
            </a:r>
            <a:r>
              <a:rPr lang="en-US" sz="1200" kern="1200" dirty="0" smtClean="0">
                <a:solidFill>
                  <a:schemeClr val="tx1"/>
                </a:solidFill>
                <a:effectLst/>
                <a:latin typeface="+mn-lt"/>
                <a:ea typeface="+mn-ea"/>
                <a:cs typeface="+mn-cs"/>
              </a:rPr>
              <a:t>, as well as tools such </a:t>
            </a:r>
            <a:r>
              <a:rPr lang="en-US" sz="1200" u="sng" kern="1200" dirty="0" smtClean="0">
                <a:solidFill>
                  <a:schemeClr val="tx1"/>
                </a:solidFill>
                <a:effectLst/>
                <a:latin typeface="+mn-lt"/>
                <a:ea typeface="+mn-ea"/>
                <a:cs typeface="+mn-cs"/>
              </a:rPr>
              <a:t>as work item tracking and source code control applications for vital change management tasks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120</a:t>
            </a:fld>
            <a:endParaRPr lang="en-US"/>
          </a:p>
        </p:txBody>
      </p:sp>
    </p:spTree>
    <p:extLst>
      <p:ext uri="{BB962C8B-B14F-4D97-AF65-F5344CB8AC3E}">
        <p14:creationId xmlns:p14="http://schemas.microsoft.com/office/powerpoint/2010/main" val="3305676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Project Management </a:t>
            </a:r>
            <a:r>
              <a:rPr lang="en-US" dirty="0" smtClean="0"/>
              <a:t>: Using work item tracking</a:t>
            </a:r>
            <a:r>
              <a:rPr lang="en-US" baseline="0" dirty="0" smtClean="0"/>
              <a:t> to monitor a project’s process and health. Using process template mechanism to define a</a:t>
            </a:r>
            <a:r>
              <a:rPr lang="en-US" sz="1200" kern="1200" dirty="0" smtClean="0">
                <a:solidFill>
                  <a:schemeClr val="tx1"/>
                </a:solidFill>
                <a:effectLst/>
                <a:latin typeface="+mn-lt"/>
                <a:ea typeface="+mn-ea"/>
                <a:cs typeface="+mn-cs"/>
              </a:rPr>
              <a:t> set of instructions for setting up a new project, including such items as work item types, project roles and permissions, a set of pre-populated tasks to act as a project roadmap, document templates, and report definition.</a:t>
            </a:r>
          </a:p>
          <a:p>
            <a:r>
              <a:rPr lang="en-US" sz="1200" b="1" kern="1200" dirty="0" smtClean="0">
                <a:solidFill>
                  <a:schemeClr val="tx1"/>
                </a:solidFill>
                <a:effectLst/>
                <a:latin typeface="+mn-lt"/>
                <a:ea typeface="+mn-ea"/>
                <a:cs typeface="+mn-cs"/>
              </a:rPr>
              <a:t>Version Control</a:t>
            </a:r>
            <a:r>
              <a:rPr lang="en-US" sz="1200" b="1"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Team Foundation Server includes an industrial-strength version control system that targets enterprise source control requirements. It</a:t>
            </a:r>
            <a:r>
              <a:rPr lang="en-US" sz="1200" kern="1200" baseline="0" dirty="0" smtClean="0">
                <a:solidFill>
                  <a:schemeClr val="tx1"/>
                </a:solidFill>
                <a:effectLst/>
                <a:latin typeface="+mn-lt"/>
                <a:ea typeface="+mn-ea"/>
                <a:cs typeface="+mn-cs"/>
              </a:rPr>
              <a:t> has </a:t>
            </a:r>
            <a:r>
              <a:rPr lang="en-US" sz="1200" kern="1200" dirty="0" smtClean="0">
                <a:solidFill>
                  <a:schemeClr val="tx1"/>
                </a:solidFill>
                <a:effectLst/>
                <a:latin typeface="+mn-lt"/>
                <a:ea typeface="+mn-ea"/>
                <a:cs typeface="+mn-cs"/>
              </a:rPr>
              <a:t>standard version control mechanisms for check-in, check-out, version management, and diff/merge.</a:t>
            </a:r>
          </a:p>
          <a:p>
            <a:r>
              <a:rPr lang="en-US" sz="1200" b="1" kern="1200" dirty="0" smtClean="0">
                <a:solidFill>
                  <a:schemeClr val="tx1"/>
                </a:solidFill>
                <a:effectLst/>
                <a:latin typeface="+mn-lt"/>
                <a:ea typeface="+mn-ea"/>
                <a:cs typeface="+mn-cs"/>
              </a:rPr>
              <a:t>Work Item Tracking </a:t>
            </a:r>
            <a:r>
              <a:rPr lang="en-US" sz="1200" kern="1200" dirty="0" smtClean="0">
                <a:solidFill>
                  <a:schemeClr val="tx1"/>
                </a:solidFill>
                <a:effectLst/>
                <a:latin typeface="+mn-lt"/>
                <a:ea typeface="+mn-ea"/>
                <a:cs typeface="+mn-cs"/>
              </a:rPr>
              <a:t>: It is used to store and assess bugs, requirements, scenarios, tasks, and any other sort of work item you choose to monitor.</a:t>
            </a:r>
          </a:p>
          <a:p>
            <a:r>
              <a:rPr lang="en-US" sz="1200" b="1" kern="1200" dirty="0" smtClean="0">
                <a:solidFill>
                  <a:schemeClr val="tx1"/>
                </a:solidFill>
                <a:effectLst/>
                <a:latin typeface="+mn-lt"/>
                <a:ea typeface="+mn-ea"/>
                <a:cs typeface="+mn-cs"/>
              </a:rPr>
              <a:t>Team Building </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TFS augments the </a:t>
            </a:r>
            <a:r>
              <a:rPr lang="en-US" sz="1200" kern="1200" dirty="0" err="1" smtClean="0">
                <a:solidFill>
                  <a:schemeClr val="tx1"/>
                </a:solidFill>
                <a:effectLst/>
                <a:latin typeface="+mn-lt"/>
                <a:ea typeface="+mn-ea"/>
                <a:cs typeface="+mn-cs"/>
              </a:rPr>
              <a:t>MSBuild</a:t>
            </a:r>
            <a:r>
              <a:rPr lang="en-US" sz="1200" kern="1200" dirty="0" smtClean="0">
                <a:solidFill>
                  <a:schemeClr val="tx1"/>
                </a:solidFill>
                <a:effectLst/>
                <a:latin typeface="+mn-lt"/>
                <a:ea typeface="+mn-ea"/>
                <a:cs typeface="+mn-cs"/>
              </a:rPr>
              <a:t> engine with Team System-specific tasks such as automated testing, determining code churn, and updating work items.</a:t>
            </a:r>
          </a:p>
          <a:p>
            <a:r>
              <a:rPr lang="en-US" sz="1200" b="1" kern="1200" dirty="0" smtClean="0">
                <a:solidFill>
                  <a:schemeClr val="tx1"/>
                </a:solidFill>
                <a:effectLst/>
                <a:latin typeface="+mn-lt"/>
                <a:ea typeface="+mn-ea"/>
                <a:cs typeface="+mn-cs"/>
              </a:rPr>
              <a:t>Data Collection and Reporting </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Data persisted by Team Foundation Server tools is stored in SQL Server databases on the data tier. Each tool includes a warehouse adapter that pulls data from its normalized operational tables, and into a data warehouse used for analytics and reporting. These include a variety of reports that cut across tools and projects: bug trends, test coverage, code churn, and so on.</a:t>
            </a:r>
          </a:p>
          <a:p>
            <a:r>
              <a:rPr lang="en-US" sz="1200" b="1" kern="1200" dirty="0" smtClean="0">
                <a:solidFill>
                  <a:schemeClr val="tx1"/>
                </a:solidFill>
                <a:effectLst/>
                <a:latin typeface="+mn-lt"/>
                <a:ea typeface="+mn-ea"/>
                <a:cs typeface="+mn-cs"/>
              </a:rPr>
              <a:t>Project Portal </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When a team project is created using the Project Creation Wizard, a Windows SharePoint Services site is instantiated on the application tier. The site acts as a portal for the team project.</a:t>
            </a:r>
          </a:p>
          <a:p>
            <a:r>
              <a:rPr lang="en-US" sz="1200" b="1" kern="1200" dirty="0" smtClean="0">
                <a:solidFill>
                  <a:schemeClr val="tx1"/>
                </a:solidFill>
                <a:effectLst/>
                <a:latin typeface="+mn-lt"/>
                <a:ea typeface="+mn-ea"/>
                <a:cs typeface="+mn-cs"/>
              </a:rPr>
              <a:t>Shared</a:t>
            </a:r>
            <a:r>
              <a:rPr lang="en-US" sz="1200" b="1" kern="1200" baseline="0" dirty="0" smtClean="0">
                <a:solidFill>
                  <a:schemeClr val="tx1"/>
                </a:solidFill>
                <a:effectLst/>
                <a:latin typeface="+mn-lt"/>
                <a:ea typeface="+mn-ea"/>
                <a:cs typeface="+mn-cs"/>
              </a:rPr>
              <a:t> Service : </a:t>
            </a:r>
            <a:r>
              <a:rPr lang="en-US" sz="1200" kern="1200" dirty="0" smtClean="0">
                <a:solidFill>
                  <a:schemeClr val="tx1"/>
                </a:solidFill>
                <a:effectLst/>
                <a:latin typeface="+mn-lt"/>
                <a:ea typeface="+mn-ea"/>
                <a:cs typeface="+mn-cs"/>
              </a:rPr>
              <a:t>The Team Foundation Server architecture rests on a set of shared services that are designed to simplify extensibility. </a:t>
            </a:r>
            <a:endParaRPr lang="en-US" sz="1200" b="1"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123</a:t>
            </a:fld>
            <a:endParaRPr lang="en-US"/>
          </a:p>
        </p:txBody>
      </p:sp>
    </p:spTree>
    <p:extLst>
      <p:ext uri="{BB962C8B-B14F-4D97-AF65-F5344CB8AC3E}">
        <p14:creationId xmlns:p14="http://schemas.microsoft.com/office/powerpoint/2010/main" val="1923844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a check - out lock. </a:t>
            </a:r>
            <a:r>
              <a:rPr lang="en-US" sz="1200" kern="1200" dirty="0" smtClean="0">
                <a:solidFill>
                  <a:schemeClr val="tx1"/>
                </a:solidFill>
                <a:effectLst/>
                <a:latin typeface="+mn-lt"/>
                <a:ea typeface="+mn-ea"/>
                <a:cs typeface="+mn-cs"/>
              </a:rPr>
              <a:t>This lock will be familiar to users of older version control system such as VSS or PVCS. It prevents other users from checking out the locked file while another user holds the check-out lock. </a:t>
            </a:r>
          </a:p>
          <a:p>
            <a:pPr lvl="0"/>
            <a:r>
              <a:rPr lang="en-US" sz="1200" b="1" kern="1200" dirty="0" smtClean="0">
                <a:solidFill>
                  <a:schemeClr val="tx1"/>
                </a:solidFill>
                <a:effectLst/>
                <a:latin typeface="+mn-lt"/>
                <a:ea typeface="+mn-ea"/>
                <a:cs typeface="+mn-cs"/>
              </a:rPr>
              <a:t>a check - in lock . </a:t>
            </a:r>
            <a:r>
              <a:rPr lang="en-US" sz="1200" kern="1200" dirty="0" smtClean="0">
                <a:solidFill>
                  <a:schemeClr val="tx1"/>
                </a:solidFill>
                <a:effectLst/>
                <a:latin typeface="+mn-lt"/>
                <a:ea typeface="+mn-ea"/>
                <a:cs typeface="+mn-cs"/>
              </a:rPr>
              <a:t>With this lock, other users can still check out the file on which someone have placed the lock but will be unable to check in until the lock is released.</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136</a:t>
            </a:fld>
            <a:endParaRPr lang="en-US"/>
          </a:p>
        </p:txBody>
      </p:sp>
    </p:spTree>
    <p:extLst>
      <p:ext uri="{BB962C8B-B14F-4D97-AF65-F5344CB8AC3E}">
        <p14:creationId xmlns:p14="http://schemas.microsoft.com/office/powerpoint/2010/main" val="4273661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143</a:t>
            </a:fld>
            <a:endParaRPr lang="en-US"/>
          </a:p>
        </p:txBody>
      </p:sp>
    </p:spTree>
    <p:extLst>
      <p:ext uri="{BB962C8B-B14F-4D97-AF65-F5344CB8AC3E}">
        <p14:creationId xmlns:p14="http://schemas.microsoft.com/office/powerpoint/2010/main" val="336453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Each individual environment can be structured as depicted in the figure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an environment the scope of Configuration Management is the set of activities related to the light yellow (or white) figures; the blue (or shaded) are outside the scope of configuration management.</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14</a:t>
            </a:fld>
            <a:endParaRPr lang="en-US"/>
          </a:p>
        </p:txBody>
      </p:sp>
    </p:spTree>
    <p:extLst>
      <p:ext uri="{BB962C8B-B14F-4D97-AF65-F5344CB8AC3E}">
        <p14:creationId xmlns:p14="http://schemas.microsoft.com/office/powerpoint/2010/main" val="96028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product consists of subsystems and components. Once under control of configuration management the product equals the configuration and all its subsystems and components under configuration management are denoted as configuration items. </a:t>
            </a:r>
          </a:p>
          <a:p>
            <a:r>
              <a:rPr lang="en-US" sz="1200" kern="1200" dirty="0" smtClean="0">
                <a:solidFill>
                  <a:schemeClr val="tx1"/>
                </a:solidFill>
                <a:effectLst/>
                <a:latin typeface="+mn-lt"/>
                <a:ea typeface="+mn-ea"/>
                <a:cs typeface="+mn-cs"/>
              </a:rPr>
              <a:t>Example: </a:t>
            </a:r>
          </a:p>
          <a:p>
            <a:pPr lvl="0"/>
            <a:r>
              <a:rPr lang="en-US" sz="1200" kern="1200" dirty="0" smtClean="0">
                <a:solidFill>
                  <a:schemeClr val="tx1"/>
                </a:solidFill>
                <a:effectLst/>
                <a:latin typeface="+mn-lt"/>
                <a:ea typeface="+mn-ea"/>
                <a:cs typeface="+mn-cs"/>
              </a:rPr>
              <a:t>- Requirements Specification of the product A, the hardware item laptop, the C module 1C1.c in above figure is examples of configuration items.</a:t>
            </a:r>
          </a:p>
          <a:p>
            <a:pPr lvl="0"/>
            <a:r>
              <a:rPr lang="en-US" sz="1200" kern="1200" dirty="0" smtClean="0">
                <a:solidFill>
                  <a:schemeClr val="tx1"/>
                </a:solidFill>
                <a:effectLst/>
                <a:latin typeface="+mn-lt"/>
                <a:ea typeface="+mn-ea"/>
                <a:cs typeface="+mn-cs"/>
              </a:rPr>
              <a:t>- The document Design Description of the Product A exists in version 1 to 3, file 1C1.h exists in two versions and the hardware printer exists also in two versions (or instances).</a:t>
            </a:r>
          </a:p>
          <a:p>
            <a:pPr lvl="0"/>
            <a:r>
              <a:rPr lang="en-US" sz="1200" kern="1200" dirty="0" smtClean="0">
                <a:solidFill>
                  <a:schemeClr val="tx1"/>
                </a:solidFill>
                <a:effectLst/>
                <a:latin typeface="+mn-lt"/>
                <a:ea typeface="+mn-ea"/>
                <a:cs typeface="+mn-cs"/>
              </a:rPr>
              <a:t>- In order to test e.g. a subsystem, from all its constituent configuration items a version is needed. The same is true if the whole product is released for use.</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16</a:t>
            </a:fld>
            <a:endParaRPr lang="en-US"/>
          </a:p>
        </p:txBody>
      </p:sp>
    </p:spTree>
    <p:extLst>
      <p:ext uri="{BB962C8B-B14F-4D97-AF65-F5344CB8AC3E}">
        <p14:creationId xmlns:p14="http://schemas.microsoft.com/office/powerpoint/2010/main" val="323172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Chapter 2 explains these activities in more detail.</a:t>
            </a:r>
          </a:p>
          <a:p>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17</a:t>
            </a:fld>
            <a:endParaRPr lang="en-US"/>
          </a:p>
        </p:txBody>
      </p:sp>
    </p:spTree>
    <p:extLst>
      <p:ext uri="{BB962C8B-B14F-4D97-AF65-F5344CB8AC3E}">
        <p14:creationId xmlns:p14="http://schemas.microsoft.com/office/powerpoint/2010/main" val="50965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when creating build,  SCM provides requirements, designs, work items (including their versions) that are associated with the builds.</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22</a:t>
            </a:fld>
            <a:endParaRPr lang="en-US"/>
          </a:p>
        </p:txBody>
      </p:sp>
    </p:spTree>
    <p:extLst>
      <p:ext uri="{BB962C8B-B14F-4D97-AF65-F5344CB8AC3E}">
        <p14:creationId xmlns:p14="http://schemas.microsoft.com/office/powerpoint/2010/main" val="328589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Reports, test plans should be versioned and put under cm.</a:t>
            </a:r>
            <a:endParaRPr lang="en-US" dirty="0"/>
          </a:p>
        </p:txBody>
      </p:sp>
      <p:sp>
        <p:nvSpPr>
          <p:cNvPr id="4" name="Slide Number Placeholder 3"/>
          <p:cNvSpPr>
            <a:spLocks noGrp="1"/>
          </p:cNvSpPr>
          <p:nvPr>
            <p:ph type="sldNum" sz="quarter" idx="10"/>
          </p:nvPr>
        </p:nvSpPr>
        <p:spPr/>
        <p:txBody>
          <a:bodyPr/>
          <a:lstStyle/>
          <a:p>
            <a:fld id="{E02944EE-BC78-42EE-8123-0CD3D7B2089F}" type="slidenum">
              <a:rPr lang="en-US" smtClean="0"/>
              <a:pPr/>
              <a:t>23</a:t>
            </a:fld>
            <a:endParaRPr lang="en-US"/>
          </a:p>
        </p:txBody>
      </p:sp>
    </p:spTree>
    <p:extLst>
      <p:ext uri="{BB962C8B-B14F-4D97-AF65-F5344CB8AC3E}">
        <p14:creationId xmlns:p14="http://schemas.microsoft.com/office/powerpoint/2010/main" val="1361568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7200" y="3835400"/>
            <a:ext cx="8229600" cy="1016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457200" y="4851400"/>
            <a:ext cx="8229600" cy="787400"/>
          </a:xfrm>
        </p:spPr>
        <p:txBody>
          <a:bodyPr>
            <a:normAutofit/>
          </a:bodyPr>
          <a:lstStyle>
            <a:lvl1pPr marL="0" indent="0" algn="l">
              <a:buNone/>
              <a:defRPr sz="2700">
                <a:solidFill>
                  <a:schemeClr val="bg1"/>
                </a:solidFill>
                <a:latin typeface="Verdana" pitchFamily="34" charset="0"/>
                <a:ea typeface="Verdana" pitchFamily="34" charset="0"/>
                <a:cs typeface="Verdana"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F00F7F-4B9C-4AF8-A983-29A6F27CEA42}"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9606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0" y="274641"/>
            <a:ext cx="8229600" cy="817561"/>
          </a:xfrm>
        </p:spPr>
        <p:txBody>
          <a:bodyPr>
            <a:noAutofit/>
          </a:bodyPr>
          <a:lstStyle>
            <a:lvl1pPr algn="l">
              <a:defRPr sz="36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57200" y="1397001"/>
            <a:ext cx="8229600" cy="4572000"/>
          </a:xfrm>
        </p:spPr>
        <p:txBody>
          <a:bodyPr/>
          <a:lstStyle>
            <a:lvl1pPr>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a:defRPr sz="1800">
                <a:latin typeface="Verdana" panose="020B0604030504040204" pitchFamily="34" charset="0"/>
                <a:ea typeface="Verdana" panose="020B0604030504040204" pitchFamily="34" charset="0"/>
                <a:cs typeface="Verdana" panose="020B0604030504040204" pitchFamily="34" charset="0"/>
              </a:defRPr>
            </a:lvl3pPr>
            <a:lvl4pPr>
              <a:defRPr sz="1600">
                <a:latin typeface="Verdana" panose="020B0604030504040204" pitchFamily="34" charset="0"/>
                <a:ea typeface="Verdana" panose="020B0604030504040204" pitchFamily="34" charset="0"/>
                <a:cs typeface="Verdana" panose="020B0604030504040204" pitchFamily="34" charset="0"/>
              </a:defRPr>
            </a:lvl4pPr>
            <a:lvl5pPr>
              <a:defRPr sz="1333">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0C03B2-2267-4E8E-AFE0-BF2D3D55F9B4}" type="slidenum">
              <a:rPr kumimoji="0" lang="en-US" sz="1200" b="0" i="0" u="none" strike="noStrike" kern="1200" cap="none" spc="0" normalizeH="0" baseline="0" noProof="0" smtClean="0">
                <a:ln>
                  <a:noFill/>
                </a:ln>
                <a:solidFill>
                  <a:srgbClr val="6200C0"/>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srgbClr val="6200C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912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457200" y="1397001"/>
            <a:ext cx="8229600" cy="4572000"/>
          </a:xfrm>
        </p:spPr>
        <p:txBody>
          <a:bodyPr/>
          <a:lstStyle>
            <a:lvl1pPr marL="0" indent="0">
              <a:buNone/>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a:defRPr sz="1800">
                <a:latin typeface="Verdana" panose="020B0604030504040204" pitchFamily="34" charset="0"/>
                <a:ea typeface="Verdana" panose="020B0604030504040204" pitchFamily="34" charset="0"/>
                <a:cs typeface="Verdana" panose="020B0604030504040204" pitchFamily="34" charset="0"/>
              </a:defRPr>
            </a:lvl3pPr>
            <a:lvl4pPr>
              <a:defRPr sz="16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Click to edit Master text styles</a:t>
            </a:r>
          </a:p>
        </p:txBody>
      </p:sp>
      <p:sp>
        <p:nvSpPr>
          <p:cNvPr id="2" name="Title 1"/>
          <p:cNvSpPr>
            <a:spLocks noGrp="1"/>
          </p:cNvSpPr>
          <p:nvPr>
            <p:ph type="title" hasCustomPrompt="1"/>
          </p:nvPr>
        </p:nvSpPr>
        <p:spPr>
          <a:xfrm>
            <a:off x="457200" y="274641"/>
            <a:ext cx="8229600" cy="817561"/>
          </a:xfrm>
        </p:spPr>
        <p:txBody>
          <a:bodyPr>
            <a:noAutofit/>
          </a:bodyPr>
          <a:lstStyle>
            <a:lvl1pPr algn="l">
              <a:defRPr sz="36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204BC4-193A-42A0-BA8F-65DC3C8FB1B9}" type="slidenum">
              <a:rPr kumimoji="0" lang="en-US" sz="1200" b="0" i="0" u="none" strike="noStrike" kern="1200" cap="none" spc="0" normalizeH="0" baseline="0" noProof="0" smtClean="0">
                <a:ln>
                  <a:noFill/>
                </a:ln>
                <a:solidFill>
                  <a:srgbClr val="6200C0"/>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srgbClr val="6200C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8127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792288" y="4637961"/>
            <a:ext cx="5486400" cy="566739"/>
          </a:xfrm>
        </p:spPr>
        <p:txBody>
          <a:bodyPr anchor="b"/>
          <a:lstStyle>
            <a:lvl1pPr algn="l">
              <a:defRPr sz="20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792288" y="381001"/>
            <a:ext cx="5486400" cy="4165600"/>
          </a:xfrm>
        </p:spPr>
        <p:txBody>
          <a:bodyPr>
            <a:normAutofit/>
          </a:bodyPr>
          <a:lstStyle>
            <a:lvl1pPr marL="0" indent="0" algn="ctr">
              <a:buNone/>
              <a:defRPr sz="2000">
                <a:latin typeface="Verdana" panose="020B0604030504040204" pitchFamily="34" charset="0"/>
                <a:ea typeface="Verdana" panose="020B0604030504040204" pitchFamily="34" charset="0"/>
                <a:cs typeface="Verdana" panose="020B060403050404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295822"/>
            <a:ext cx="5486400" cy="673180"/>
          </a:xfrm>
        </p:spPr>
        <p:txBody>
          <a:bodyPr anchor="t">
            <a:normAutofit/>
          </a:bodyPr>
          <a:lstStyle>
            <a:lvl1pPr marL="0" indent="0">
              <a:lnSpc>
                <a:spcPct val="100000"/>
              </a:lnSpc>
              <a:buNone/>
              <a:defRPr sz="1333">
                <a:latin typeface="Verdana" panose="020B0604030504040204" pitchFamily="34" charset="0"/>
                <a:ea typeface="Verdana" panose="020B0604030504040204" pitchFamily="34" charset="0"/>
                <a:cs typeface="Verdana" panose="020B0604030504040204" pitchFamily="34"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add text</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204BC4-193A-42A0-BA8F-65DC3C8FB1B9}"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99296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0" y="274641"/>
            <a:ext cx="8229600" cy="817561"/>
          </a:xfrm>
        </p:spPr>
        <p:txBody>
          <a:bodyPr>
            <a:normAutofit/>
          </a:bodyPr>
          <a:lstStyle>
            <a:lvl1pPr algn="l">
              <a:defRPr sz="36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3733800" y="1366839"/>
            <a:ext cx="4953000" cy="4602163"/>
          </a:xfrm>
        </p:spPr>
        <p:txBody>
          <a:bodyPr/>
          <a:lstStyle>
            <a:lvl1pPr>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a:defRPr sz="1800">
                <a:latin typeface="Verdana" panose="020B0604030504040204" pitchFamily="34" charset="0"/>
                <a:ea typeface="Verdana" panose="020B0604030504040204" pitchFamily="34" charset="0"/>
                <a:cs typeface="Verdana" panose="020B0604030504040204" pitchFamily="34" charset="0"/>
              </a:defRPr>
            </a:lvl3pPr>
            <a:lvl4pPr>
              <a:defRPr sz="1600">
                <a:latin typeface="Verdana" panose="020B0604030504040204" pitchFamily="34" charset="0"/>
                <a:ea typeface="Verdana" panose="020B0604030504040204" pitchFamily="34" charset="0"/>
                <a:cs typeface="Verdana" panose="020B0604030504040204" pitchFamily="34" charset="0"/>
              </a:defRPr>
            </a:lvl4pPr>
            <a:lvl5pPr>
              <a:defRPr sz="1333">
                <a:latin typeface="Verdana" panose="020B0604030504040204" pitchFamily="34" charset="0"/>
                <a:ea typeface="Verdana" panose="020B0604030504040204" pitchFamily="34" charset="0"/>
                <a:cs typeface="Verdana" panose="020B0604030504040204" pitchFamily="34" charset="0"/>
              </a:defRPr>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204BC4-193A-42A0-BA8F-65DC3C8FB1B9}"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9" name="Picture Placeholder 2"/>
          <p:cNvSpPr>
            <a:spLocks noGrp="1"/>
          </p:cNvSpPr>
          <p:nvPr>
            <p:ph type="pic" idx="1"/>
          </p:nvPr>
        </p:nvSpPr>
        <p:spPr>
          <a:xfrm>
            <a:off x="457200" y="1375881"/>
            <a:ext cx="2971800" cy="4593120"/>
          </a:xfrm>
        </p:spPr>
        <p:txBody>
          <a:bodyPr>
            <a:normAutofit/>
          </a:bodyPr>
          <a:lstStyle>
            <a:lvl1pPr marL="0" indent="0" algn="ctr">
              <a:buNone/>
              <a:defRPr sz="2000">
                <a:latin typeface="Verdana" panose="020B0604030504040204" pitchFamily="34" charset="0"/>
                <a:ea typeface="Verdana" panose="020B0604030504040204" pitchFamily="34" charset="0"/>
                <a:cs typeface="Verdana" panose="020B060403050404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1577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49530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Rectangle 6"/>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Rectangle 7"/>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1C28AA-D2E9-4B57-8F8D-CB56F5E5B867}" type="slidenum">
              <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33581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52400" y="1349375"/>
            <a:ext cx="7772400" cy="1470025"/>
          </a:xfrm>
        </p:spPr>
        <p:txBody>
          <a:bodyPr/>
          <a:lstStyle>
            <a:lvl1pPr algn="l">
              <a:defRPr b="1">
                <a:solidFill>
                  <a:srgbClr val="9900CC"/>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2895600"/>
            <a:ext cx="6400800" cy="1752600"/>
          </a:xfrm>
        </p:spPr>
        <p:txBody>
          <a:bodyPr/>
          <a:lstStyle>
            <a:lvl1pPr marL="0" indent="0" algn="l">
              <a:buNone/>
              <a:defRPr>
                <a:solidFill>
                  <a:srgbClr val="9900C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152400" y="5410200"/>
            <a:ext cx="2133600" cy="476250"/>
          </a:xfrm>
        </p:spPr>
        <p:txBody>
          <a:bodyPr/>
          <a:lstStyle>
            <a:lvl1pPr>
              <a:defRPr sz="2000" dirty="0"/>
            </a:lvl1pPr>
          </a:lstStyle>
          <a:p>
            <a:pPr>
              <a:defRPr/>
            </a:pPr>
            <a:endParaRPr lang="en-US" dirty="0"/>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204BC4-193A-42A0-BA8F-65DC3C8FB1B9}"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42246645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23" r:id="rId7"/>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57200" y="3835400"/>
            <a:ext cx="8435280" cy="1016000"/>
          </a:xfrm>
        </p:spPr>
        <p:txBody>
          <a:bodyPr>
            <a:normAutofit fontScale="90000"/>
          </a:bodyPr>
          <a:lstStyle/>
          <a:p>
            <a:r>
              <a:rPr lang="en-AU" sz="3600" dirty="0" smtClean="0"/>
              <a:t>SE Process – Software </a:t>
            </a:r>
            <a:r>
              <a:rPr lang="en-US" sz="3600" dirty="0"/>
              <a:t>Configuration Management</a:t>
            </a:r>
            <a:endParaRPr lang="en-US" sz="3600" dirty="0" smtClean="0"/>
          </a:p>
        </p:txBody>
      </p:sp>
      <p:sp>
        <p:nvSpPr>
          <p:cNvPr id="6" name="Subtitle 2"/>
          <p:cNvSpPr txBox="1">
            <a:spLocks/>
          </p:cNvSpPr>
          <p:nvPr/>
        </p:nvSpPr>
        <p:spPr bwMode="auto">
          <a:xfrm>
            <a:off x="457200" y="4584700"/>
            <a:ext cx="6400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rgbClr val="9900CC"/>
                </a:solidFill>
                <a:latin typeface="Verdana" pitchFamily="34" charset="0"/>
                <a:ea typeface="+mn-ea"/>
                <a:cs typeface="+mn-cs"/>
              </a:defRPr>
            </a:lvl1pPr>
            <a:lvl2pPr marL="457200" indent="0" algn="ctr" rtl="0" eaLnBrk="1" fontAlgn="base" hangingPunct="1">
              <a:spcBef>
                <a:spcPct val="20000"/>
              </a:spcBef>
              <a:spcAft>
                <a:spcPct val="0"/>
              </a:spcAft>
              <a:buNone/>
              <a:defRPr sz="2800">
                <a:solidFill>
                  <a:schemeClr val="tx1"/>
                </a:solidFill>
                <a:latin typeface="Verdana" pitchFamily="34" charset="0"/>
              </a:defRPr>
            </a:lvl2pPr>
            <a:lvl3pPr marL="914400" indent="0" algn="ctr" rtl="0" eaLnBrk="1" fontAlgn="base" hangingPunct="1">
              <a:spcBef>
                <a:spcPct val="20000"/>
              </a:spcBef>
              <a:spcAft>
                <a:spcPct val="0"/>
              </a:spcAft>
              <a:buNone/>
              <a:defRPr sz="2400">
                <a:solidFill>
                  <a:schemeClr val="tx1"/>
                </a:solidFill>
                <a:latin typeface="Verdana" pitchFamily="34" charset="0"/>
              </a:defRPr>
            </a:lvl3pPr>
            <a:lvl4pPr marL="1371600" indent="0" algn="ctr" rtl="0" eaLnBrk="1" fontAlgn="base" hangingPunct="1">
              <a:spcBef>
                <a:spcPct val="20000"/>
              </a:spcBef>
              <a:spcAft>
                <a:spcPct val="0"/>
              </a:spcAft>
              <a:buNone/>
              <a:defRPr sz="2000">
                <a:solidFill>
                  <a:schemeClr val="tx1"/>
                </a:solidFill>
                <a:latin typeface="Verdana" pitchFamily="34" charset="0"/>
              </a:defRPr>
            </a:lvl4pPr>
            <a:lvl5pPr marL="1828800" indent="0" algn="ctr" rtl="0" eaLnBrk="1" fontAlgn="base" hangingPunct="1">
              <a:spcBef>
                <a:spcPct val="20000"/>
              </a:spcBef>
              <a:spcAft>
                <a:spcPct val="0"/>
              </a:spcAft>
              <a:buNone/>
              <a:defRPr sz="2000">
                <a:solidFill>
                  <a:schemeClr val="tx1"/>
                </a:solidFill>
                <a:latin typeface="Verdana" pitchFamily="34" charset="0"/>
              </a:defRPr>
            </a:lvl5pPr>
            <a:lvl6pPr marL="2286000" indent="0" algn="ctr" rtl="0" eaLnBrk="1" fontAlgn="base" hangingPunct="1">
              <a:spcBef>
                <a:spcPct val="20000"/>
              </a:spcBef>
              <a:spcAft>
                <a:spcPct val="0"/>
              </a:spcAft>
              <a:buNone/>
              <a:defRPr sz="2000">
                <a:solidFill>
                  <a:schemeClr val="tx1"/>
                </a:solidFill>
                <a:latin typeface="+mn-lt"/>
              </a:defRPr>
            </a:lvl6pPr>
            <a:lvl7pPr marL="2743200" indent="0" algn="ctr" rtl="0" eaLnBrk="1" fontAlgn="base" hangingPunct="1">
              <a:spcBef>
                <a:spcPct val="20000"/>
              </a:spcBef>
              <a:spcAft>
                <a:spcPct val="0"/>
              </a:spcAft>
              <a:buNone/>
              <a:defRPr sz="2000">
                <a:solidFill>
                  <a:schemeClr val="tx1"/>
                </a:solidFill>
                <a:latin typeface="+mn-lt"/>
              </a:defRPr>
            </a:lvl7pPr>
            <a:lvl8pPr marL="3200400" indent="0" algn="ctr" rtl="0" eaLnBrk="1" fontAlgn="base" hangingPunct="1">
              <a:spcBef>
                <a:spcPct val="20000"/>
              </a:spcBef>
              <a:spcAft>
                <a:spcPct val="0"/>
              </a:spcAft>
              <a:buNone/>
              <a:defRPr sz="2000">
                <a:solidFill>
                  <a:schemeClr val="tx1"/>
                </a:solidFill>
                <a:latin typeface="+mn-lt"/>
              </a:defRPr>
            </a:lvl8pPr>
            <a:lvl9pPr marL="3657600" indent="0" algn="ctr" rtl="0" eaLnBrk="1" fontAlgn="base" hangingPunct="1">
              <a:spcBef>
                <a:spcPct val="20000"/>
              </a:spcBef>
              <a:spcAft>
                <a:spcPct val="0"/>
              </a:spcAft>
              <a:buNone/>
              <a:defRPr sz="20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Verdana" pitchFamily="34" charset="0"/>
                <a:ea typeface="+mn-ea"/>
                <a:cs typeface="+mn-cs"/>
              </a:rPr>
              <a:t>PGCP</a:t>
            </a:r>
            <a:endParaRPr kumimoji="0" lang="en-US" sz="2800" b="0" i="0" u="none" strike="noStrike" kern="1200" cap="none" spc="0" normalizeH="0" baseline="0" noProof="0" dirty="0" smtClean="0">
              <a:ln>
                <a:noFill/>
              </a:ln>
              <a:solidFill>
                <a:prstClr val="white"/>
              </a:solidFill>
              <a:effectLst/>
              <a:uLnTx/>
              <a:uFillTx/>
              <a:latin typeface="Verdana" pitchFamily="34" charset="0"/>
              <a:ea typeface="+mn-ea"/>
              <a:cs typeface="+mn-cs"/>
            </a:endParaRPr>
          </a:p>
        </p:txBody>
      </p:sp>
    </p:spTree>
    <p:extLst>
      <p:ext uri="{BB962C8B-B14F-4D97-AF65-F5344CB8AC3E}">
        <p14:creationId xmlns:p14="http://schemas.microsoft.com/office/powerpoint/2010/main" val="1246804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Configuration Management (2)</a:t>
            </a:r>
            <a:endParaRPr lang="en-US" sz="2800" dirty="0"/>
          </a:p>
        </p:txBody>
      </p:sp>
      <p:sp>
        <p:nvSpPr>
          <p:cNvPr id="3" name="Content Placeholder 2"/>
          <p:cNvSpPr>
            <a:spLocks noGrp="1"/>
          </p:cNvSpPr>
          <p:nvPr>
            <p:ph idx="1"/>
          </p:nvPr>
        </p:nvSpPr>
        <p:spPr/>
        <p:txBody>
          <a:bodyPr/>
          <a:lstStyle/>
          <a:p>
            <a:pPr marL="0" indent="0">
              <a:buNone/>
            </a:pPr>
            <a:r>
              <a:rPr lang="en-US" dirty="0"/>
              <a:t>Configuration management is based on the principle of </a:t>
            </a:r>
            <a:r>
              <a:rPr lang="en-US" u="sng" dirty="0"/>
              <a:t>immutability </a:t>
            </a:r>
            <a:r>
              <a:rPr lang="en-US" dirty="0" smtClean="0"/>
              <a:t>which </a:t>
            </a:r>
            <a:r>
              <a:rPr lang="en-US" dirty="0"/>
              <a:t>implies the </a:t>
            </a:r>
            <a:r>
              <a:rPr lang="en-US" u="sng" dirty="0"/>
              <a:t>existence of versions</a:t>
            </a:r>
            <a:r>
              <a:rPr lang="en-US" dirty="0"/>
              <a:t>, and provides mechanisms and techniques for the </a:t>
            </a:r>
            <a:r>
              <a:rPr lang="en-US" u="sng" dirty="0"/>
              <a:t>co-ordination of a team of people working </a:t>
            </a:r>
            <a:r>
              <a:rPr lang="en-US" u="sng" dirty="0" smtClean="0"/>
              <a:t>together.</a:t>
            </a:r>
            <a:endParaRPr lang="en-US" u="sng" dirty="0"/>
          </a:p>
        </p:txBody>
      </p:sp>
    </p:spTree>
    <p:extLst>
      <p:ext uri="{BB962C8B-B14F-4D97-AF65-F5344CB8AC3E}">
        <p14:creationId xmlns:p14="http://schemas.microsoft.com/office/powerpoint/2010/main" val="18608330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SCM in </a:t>
            </a:r>
            <a:r>
              <a:rPr lang="en-US" dirty="0" err="1" smtClean="0"/>
              <a:t>Mitrais</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establish and maintain the integrity of work products using configuration identification, configuration control, configuration status accounting, and configuration audits.</a:t>
            </a:r>
          </a:p>
        </p:txBody>
      </p:sp>
    </p:spTree>
    <p:extLst>
      <p:ext uri="{BB962C8B-B14F-4D97-AF65-F5344CB8AC3E}">
        <p14:creationId xmlns:p14="http://schemas.microsoft.com/office/powerpoint/2010/main" val="29981379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Criteria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Several </a:t>
            </a:r>
            <a:r>
              <a:rPr lang="en-US" dirty="0"/>
              <a:t>entry criteria which currently identified within </a:t>
            </a:r>
            <a:r>
              <a:rPr lang="en-US" dirty="0" err="1"/>
              <a:t>Mitrais</a:t>
            </a:r>
            <a:r>
              <a:rPr lang="en-US" dirty="0"/>
              <a:t> organization.</a:t>
            </a:r>
          </a:p>
          <a:p>
            <a:pPr lvl="0"/>
            <a:r>
              <a:rPr lang="en-US" dirty="0"/>
              <a:t>Project started</a:t>
            </a:r>
          </a:p>
          <a:p>
            <a:pPr lvl="0"/>
            <a:r>
              <a:rPr lang="en-US" dirty="0"/>
              <a:t>Product acquired    </a:t>
            </a:r>
          </a:p>
          <a:p>
            <a:pPr lvl="0"/>
            <a:r>
              <a:rPr lang="en-US" dirty="0"/>
              <a:t>Inception project started</a:t>
            </a:r>
          </a:p>
          <a:p>
            <a:pPr lvl="0"/>
            <a:r>
              <a:rPr lang="en-US" dirty="0"/>
              <a:t>New work product introduced</a:t>
            </a:r>
          </a:p>
          <a:p>
            <a:pPr lvl="0"/>
            <a:r>
              <a:rPr lang="en-US" dirty="0"/>
              <a:t>CIs approved</a:t>
            </a:r>
          </a:p>
          <a:p>
            <a:pPr lvl="0"/>
            <a:r>
              <a:rPr lang="en-US" dirty="0"/>
              <a:t>Request to deliver work product for review or final delivery</a:t>
            </a:r>
          </a:p>
          <a:p>
            <a:pPr lvl="0"/>
            <a:r>
              <a:rPr lang="en-US" dirty="0"/>
              <a:t>Change request raised</a:t>
            </a:r>
          </a:p>
          <a:p>
            <a:pPr lvl="0"/>
            <a:r>
              <a:rPr lang="en-US" dirty="0"/>
              <a:t>Periodic backup dues</a:t>
            </a:r>
          </a:p>
          <a:p>
            <a:pPr lvl="0"/>
            <a:r>
              <a:rPr lang="en-US" dirty="0"/>
              <a:t>Project QA Audit schedule dues</a:t>
            </a:r>
          </a:p>
          <a:p>
            <a:pPr lvl="0"/>
            <a:r>
              <a:rPr lang="en-US" dirty="0"/>
              <a:t>Project warranty is over</a:t>
            </a:r>
          </a:p>
          <a:p>
            <a:endParaRPr lang="en-US" dirty="0"/>
          </a:p>
        </p:txBody>
      </p:sp>
    </p:spTree>
    <p:extLst>
      <p:ext uri="{BB962C8B-B14F-4D97-AF65-F5344CB8AC3E}">
        <p14:creationId xmlns:p14="http://schemas.microsoft.com/office/powerpoint/2010/main" val="28403835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340768"/>
            <a:ext cx="5544616" cy="4773513"/>
          </a:xfrm>
          <a:prstGeom prst="rect">
            <a:avLst/>
          </a:prstGeom>
          <a:noFill/>
          <a:ln>
            <a:noFill/>
          </a:ln>
        </p:spPr>
      </p:pic>
    </p:spTree>
    <p:extLst>
      <p:ext uri="{BB962C8B-B14F-4D97-AF65-F5344CB8AC3E}">
        <p14:creationId xmlns:p14="http://schemas.microsoft.com/office/powerpoint/2010/main" val="13210485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Plan CM System</a:t>
            </a:r>
            <a:endParaRPr lang="en-US" dirty="0"/>
          </a:p>
        </p:txBody>
      </p:sp>
      <p:sp>
        <p:nvSpPr>
          <p:cNvPr id="3" name="Content Placeholder 2"/>
          <p:cNvSpPr>
            <a:spLocks noGrp="1"/>
          </p:cNvSpPr>
          <p:nvPr>
            <p:ph idx="1"/>
          </p:nvPr>
        </p:nvSpPr>
        <p:spPr/>
        <p:txBody>
          <a:bodyPr/>
          <a:lstStyle/>
          <a:p>
            <a:r>
              <a:rPr lang="en-US" dirty="0" smtClean="0"/>
              <a:t>Prepared by Project Manager or Configuration Manager.</a:t>
            </a:r>
          </a:p>
          <a:p>
            <a:r>
              <a:rPr lang="en-US" dirty="0" smtClean="0"/>
              <a:t>For smaller project, it is included in Software Development Plan (SDP).</a:t>
            </a:r>
            <a:endParaRPr lang="en-US" dirty="0"/>
          </a:p>
        </p:txBody>
      </p:sp>
    </p:spTree>
    <p:extLst>
      <p:ext uri="{BB962C8B-B14F-4D97-AF65-F5344CB8AC3E}">
        <p14:creationId xmlns:p14="http://schemas.microsoft.com/office/powerpoint/2010/main" val="38828566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Manage Change Request	</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4400" dirty="0" smtClean="0"/>
              <a:t>Activities:</a:t>
            </a:r>
            <a:endParaRPr lang="en-US" sz="4400" dirty="0" smtClean="0"/>
          </a:p>
          <a:p>
            <a:pPr lvl="0"/>
            <a:r>
              <a:rPr lang="en-US" sz="4400" dirty="0"/>
              <a:t>Log change requests in the Change Request Log. </a:t>
            </a:r>
          </a:p>
          <a:p>
            <a:pPr lvl="0"/>
            <a:r>
              <a:rPr lang="en-US" sz="4400" dirty="0"/>
              <a:t>Carry out impact analysis.</a:t>
            </a:r>
          </a:p>
          <a:p>
            <a:pPr lvl="0"/>
            <a:r>
              <a:rPr lang="en-US" sz="4400" dirty="0"/>
              <a:t>Get the approval from </a:t>
            </a:r>
            <a:r>
              <a:rPr lang="en-US" sz="4400" dirty="0" smtClean="0"/>
              <a:t>CCB.</a:t>
            </a:r>
            <a:endParaRPr lang="en-US" sz="4400" dirty="0"/>
          </a:p>
          <a:p>
            <a:pPr lvl="0"/>
            <a:r>
              <a:rPr lang="en-US" sz="4400" dirty="0"/>
              <a:t>If the change is approved, </a:t>
            </a:r>
            <a:endParaRPr lang="en-US" sz="4400" dirty="0" smtClean="0"/>
          </a:p>
          <a:p>
            <a:pPr lvl="1"/>
            <a:r>
              <a:rPr lang="en-US" sz="4400" dirty="0" smtClean="0"/>
              <a:t>check </a:t>
            </a:r>
            <a:r>
              <a:rPr lang="en-US" sz="4400" dirty="0"/>
              <a:t>out the </a:t>
            </a:r>
            <a:r>
              <a:rPr lang="en-US" sz="4400" dirty="0" smtClean="0"/>
              <a:t>CIs.</a:t>
            </a:r>
          </a:p>
          <a:p>
            <a:pPr lvl="1"/>
            <a:r>
              <a:rPr lang="en-US" sz="4400" dirty="0" smtClean="0"/>
              <a:t>Prioritize </a:t>
            </a:r>
            <a:r>
              <a:rPr lang="en-US" sz="4400" dirty="0"/>
              <a:t>the change. </a:t>
            </a:r>
            <a:endParaRPr lang="en-US" sz="4400" dirty="0" smtClean="0"/>
          </a:p>
          <a:p>
            <a:pPr lvl="1"/>
            <a:r>
              <a:rPr lang="en-US" sz="4400" dirty="0" smtClean="0"/>
              <a:t>Carry </a:t>
            </a:r>
            <a:r>
              <a:rPr lang="en-US" sz="4400" dirty="0"/>
              <a:t>out appropriate changes in the </a:t>
            </a:r>
            <a:r>
              <a:rPr lang="en-US" sz="4400" dirty="0" smtClean="0"/>
              <a:t>CIs.</a:t>
            </a:r>
          </a:p>
          <a:p>
            <a:pPr lvl="1"/>
            <a:r>
              <a:rPr lang="en-US" sz="4400" dirty="0" smtClean="0"/>
              <a:t>check </a:t>
            </a:r>
            <a:r>
              <a:rPr lang="en-US" sz="4400" dirty="0"/>
              <a:t>in the CIs   into the baseline directory with a new version number.</a:t>
            </a:r>
          </a:p>
          <a:p>
            <a:pPr lvl="0"/>
            <a:r>
              <a:rPr lang="en-US" sz="4400" dirty="0"/>
              <a:t>Report the status of the change request </a:t>
            </a:r>
            <a:r>
              <a:rPr lang="en-US" sz="4400" dirty="0" smtClean="0"/>
              <a:t>(implemented </a:t>
            </a:r>
            <a:r>
              <a:rPr lang="en-US" sz="4400" dirty="0"/>
              <a:t>or </a:t>
            </a:r>
            <a:r>
              <a:rPr lang="en-US" sz="4400" dirty="0" smtClean="0"/>
              <a:t>rejected)</a:t>
            </a:r>
          </a:p>
          <a:p>
            <a:pPr lvl="0"/>
            <a:r>
              <a:rPr lang="en-US" sz="4400" dirty="0" smtClean="0"/>
              <a:t>Update </a:t>
            </a:r>
            <a:r>
              <a:rPr lang="en-US" sz="4400" dirty="0"/>
              <a:t>the Change Request Log.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06108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Identify and Baseline CIs</a:t>
            </a:r>
            <a:endParaRPr lang="en-US" dirty="0"/>
          </a:p>
        </p:txBody>
      </p:sp>
      <p:sp>
        <p:nvSpPr>
          <p:cNvPr id="3" name="Content Placeholder 2"/>
          <p:cNvSpPr>
            <a:spLocks noGrp="1"/>
          </p:cNvSpPr>
          <p:nvPr>
            <p:ph idx="1"/>
          </p:nvPr>
        </p:nvSpPr>
        <p:spPr>
          <a:xfrm>
            <a:off x="457200" y="1268760"/>
            <a:ext cx="8229600" cy="4912319"/>
          </a:xfrm>
        </p:spPr>
        <p:txBody>
          <a:bodyPr>
            <a:noAutofit/>
          </a:bodyPr>
          <a:lstStyle/>
          <a:p>
            <a:r>
              <a:rPr lang="en-US" sz="2000" dirty="0" smtClean="0"/>
              <a:t>Suggested numbering structure “</a:t>
            </a:r>
            <a:r>
              <a:rPr lang="en-US" sz="2000" dirty="0" err="1" smtClean="0"/>
              <a:t>M.nn</a:t>
            </a:r>
            <a:r>
              <a:rPr lang="en-US" sz="2000" dirty="0" smtClean="0"/>
              <a:t>”:</a:t>
            </a:r>
            <a:endParaRPr lang="en-US" sz="2000" dirty="0" smtClean="0"/>
          </a:p>
          <a:p>
            <a:pPr lvl="1"/>
            <a:r>
              <a:rPr lang="en-US" sz="2000" dirty="0" smtClean="0"/>
              <a:t>M: </a:t>
            </a:r>
            <a:r>
              <a:rPr lang="en-US" sz="2000" dirty="0" smtClean="0"/>
              <a:t>the </a:t>
            </a:r>
            <a:r>
              <a:rPr lang="en-US" sz="2000" dirty="0"/>
              <a:t>major version </a:t>
            </a:r>
            <a:r>
              <a:rPr lang="en-US" sz="2000" dirty="0" smtClean="0"/>
              <a:t>number, incremented </a:t>
            </a:r>
            <a:r>
              <a:rPr lang="en-US" sz="2000" dirty="0"/>
              <a:t>when there is </a:t>
            </a:r>
            <a:r>
              <a:rPr lang="en-US" sz="2000" dirty="0" smtClean="0"/>
              <a:t>change </a:t>
            </a:r>
            <a:r>
              <a:rPr lang="en-US" sz="2000" dirty="0"/>
              <a:t>in the base environment or a major change in the </a:t>
            </a:r>
            <a:r>
              <a:rPr lang="en-US" sz="2000" dirty="0" smtClean="0"/>
              <a:t>functionality.</a:t>
            </a:r>
          </a:p>
          <a:p>
            <a:pPr lvl="1"/>
            <a:r>
              <a:rPr lang="en-US" sz="2000" dirty="0" err="1" smtClean="0"/>
              <a:t>nn</a:t>
            </a:r>
            <a:r>
              <a:rPr lang="en-US" sz="2000" dirty="0" smtClean="0"/>
              <a:t>: </a:t>
            </a:r>
            <a:r>
              <a:rPr lang="en-US" sz="2000" dirty="0" smtClean="0"/>
              <a:t>the minor changes.</a:t>
            </a:r>
          </a:p>
          <a:p>
            <a:r>
              <a:rPr lang="en-US" sz="2000" dirty="0" smtClean="0"/>
              <a:t>Convention:</a:t>
            </a:r>
            <a:endParaRPr lang="en-US" sz="2000" dirty="0"/>
          </a:p>
          <a:p>
            <a:pPr lvl="1"/>
            <a:r>
              <a:rPr lang="en-US" sz="2000" dirty="0"/>
              <a:t>Document: </a:t>
            </a:r>
          </a:p>
          <a:p>
            <a:pPr marL="457200" lvl="1" indent="0">
              <a:buNone/>
            </a:pPr>
            <a:r>
              <a:rPr lang="en-US" sz="2000" dirty="0" smtClean="0"/>
              <a:t>	[</a:t>
            </a:r>
            <a:r>
              <a:rPr lang="en-US" sz="2000" dirty="0"/>
              <a:t>Client Name] [Project Name] [Product Version] </a:t>
            </a:r>
            <a:r>
              <a:rPr lang="en-US" sz="2000" dirty="0" smtClean="0"/>
              <a:t>	[</a:t>
            </a:r>
            <a:r>
              <a:rPr lang="en-US" sz="2000" dirty="0"/>
              <a:t>Document type] [document version].doc</a:t>
            </a:r>
          </a:p>
          <a:p>
            <a:pPr marL="457200" lvl="1" indent="0">
              <a:buNone/>
            </a:pPr>
            <a:r>
              <a:rPr lang="en-US" sz="2000" dirty="0" smtClean="0"/>
              <a:t>	</a:t>
            </a:r>
            <a:r>
              <a:rPr lang="en-US" sz="2000" dirty="0" smtClean="0"/>
              <a:t>e.g</a:t>
            </a:r>
            <a:r>
              <a:rPr lang="en-US" dirty="0"/>
              <a:t>.</a:t>
            </a:r>
            <a:r>
              <a:rPr lang="en-US" sz="2000" dirty="0" smtClean="0"/>
              <a:t>: </a:t>
            </a:r>
            <a:r>
              <a:rPr lang="en-US" sz="2000" dirty="0"/>
              <a:t>PTMI_INCOMedicalSystem_2.10_SRS_1.10.doc</a:t>
            </a:r>
          </a:p>
          <a:p>
            <a:pPr lvl="1"/>
            <a:r>
              <a:rPr lang="en-US" sz="2000" dirty="0"/>
              <a:t>Product baseline: </a:t>
            </a:r>
          </a:p>
          <a:p>
            <a:pPr marL="0" indent="0">
              <a:buNone/>
            </a:pPr>
            <a:r>
              <a:rPr lang="en-US" sz="2000" dirty="0" smtClean="0"/>
              <a:t>	[</a:t>
            </a:r>
            <a:r>
              <a:rPr lang="en-US" sz="2000" dirty="0"/>
              <a:t>Product Version] [Build Number] [Baseline Tag at </a:t>
            </a:r>
            <a:r>
              <a:rPr lang="en-US" sz="2000" dirty="0" smtClean="0"/>
              <a:t>	Version </a:t>
            </a:r>
            <a:r>
              <a:rPr lang="en-US" sz="2000" dirty="0"/>
              <a:t>Control] </a:t>
            </a:r>
          </a:p>
          <a:p>
            <a:pPr marL="457200" lvl="1" indent="0">
              <a:buNone/>
            </a:pPr>
            <a:r>
              <a:rPr lang="en-US" sz="2000" dirty="0"/>
              <a:t>	</a:t>
            </a:r>
            <a:r>
              <a:rPr lang="en-US" sz="2000" dirty="0" smtClean="0"/>
              <a:t>e.g</a:t>
            </a:r>
            <a:r>
              <a:rPr lang="en-US" dirty="0"/>
              <a:t>.</a:t>
            </a:r>
            <a:r>
              <a:rPr lang="en-US" sz="2000" dirty="0" smtClean="0"/>
              <a:t>: </a:t>
            </a:r>
            <a:r>
              <a:rPr lang="en-US" sz="2000" dirty="0"/>
              <a:t>2.10-B19-200401281319</a:t>
            </a:r>
          </a:p>
        </p:txBody>
      </p:sp>
    </p:spTree>
    <p:extLst>
      <p:ext uri="{BB962C8B-B14F-4D97-AF65-F5344CB8AC3E}">
        <p14:creationId xmlns:p14="http://schemas.microsoft.com/office/powerpoint/2010/main" val="39675263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Task - Manage Configuration Status (1)</a:t>
            </a:r>
            <a:endParaRPr lang="en-US" sz="2800" dirty="0"/>
          </a:p>
        </p:txBody>
      </p:sp>
      <p:sp>
        <p:nvSpPr>
          <p:cNvPr id="3" name="Content Placeholder 2"/>
          <p:cNvSpPr>
            <a:spLocks noGrp="1"/>
          </p:cNvSpPr>
          <p:nvPr>
            <p:ph idx="1"/>
          </p:nvPr>
        </p:nvSpPr>
        <p:spPr/>
        <p:txBody>
          <a:bodyPr/>
          <a:lstStyle/>
          <a:p>
            <a:r>
              <a:rPr lang="en-US" dirty="0"/>
              <a:t>The objective </a:t>
            </a:r>
            <a:r>
              <a:rPr lang="en-US" dirty="0" smtClean="0"/>
              <a:t>is </a:t>
            </a:r>
            <a:r>
              <a:rPr lang="en-US" dirty="0"/>
              <a:t>to maintain a continuous record of the status of all </a:t>
            </a:r>
            <a:r>
              <a:rPr lang="en-US" dirty="0" err="1"/>
              <a:t>baselined</a:t>
            </a:r>
            <a:r>
              <a:rPr lang="en-US" dirty="0"/>
              <a:t> </a:t>
            </a:r>
            <a:r>
              <a:rPr lang="en-US" dirty="0" smtClean="0"/>
              <a:t>items.</a:t>
            </a:r>
          </a:p>
          <a:p>
            <a:r>
              <a:rPr lang="en-US" dirty="0" smtClean="0"/>
              <a:t>It is </a:t>
            </a:r>
            <a:r>
              <a:rPr lang="en-US" dirty="0"/>
              <a:t>done by maintaining a document that contains a master list of all </a:t>
            </a:r>
            <a:r>
              <a:rPr lang="en-US" dirty="0" err="1"/>
              <a:t>baselined</a:t>
            </a:r>
            <a:r>
              <a:rPr lang="en-US" dirty="0"/>
              <a:t> CIs.</a:t>
            </a:r>
          </a:p>
        </p:txBody>
      </p:sp>
    </p:spTree>
    <p:extLst>
      <p:ext uri="{BB962C8B-B14F-4D97-AF65-F5344CB8AC3E}">
        <p14:creationId xmlns:p14="http://schemas.microsoft.com/office/powerpoint/2010/main" val="28276087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Task - Manage </a:t>
            </a:r>
            <a:r>
              <a:rPr lang="en-US" sz="2800" dirty="0"/>
              <a:t>Configuration Status </a:t>
            </a:r>
            <a:r>
              <a:rPr lang="en-US" sz="2800" dirty="0" smtClean="0"/>
              <a:t>(2)</a:t>
            </a:r>
            <a:endParaRPr lang="en-US" sz="2800" dirty="0"/>
          </a:p>
        </p:txBody>
      </p:sp>
      <p:sp>
        <p:nvSpPr>
          <p:cNvPr id="3" name="Content Placeholder 2"/>
          <p:cNvSpPr>
            <a:spLocks noGrp="1"/>
          </p:cNvSpPr>
          <p:nvPr>
            <p:ph idx="1"/>
          </p:nvPr>
        </p:nvSpPr>
        <p:spPr/>
        <p:txBody>
          <a:bodyPr>
            <a:normAutofit/>
          </a:bodyPr>
          <a:lstStyle/>
          <a:p>
            <a:pPr marL="0" indent="0">
              <a:buNone/>
            </a:pPr>
            <a:r>
              <a:rPr lang="en-US" dirty="0"/>
              <a:t>The </a:t>
            </a:r>
            <a:r>
              <a:rPr lang="en-US" dirty="0" smtClean="0"/>
              <a:t>activities in </a:t>
            </a:r>
            <a:r>
              <a:rPr lang="en-US" dirty="0"/>
              <a:t>management configuration status are:</a:t>
            </a:r>
          </a:p>
          <a:p>
            <a:pPr lvl="0"/>
            <a:r>
              <a:rPr lang="en-US" dirty="0"/>
              <a:t>Make an initial entry when a CI is </a:t>
            </a:r>
            <a:r>
              <a:rPr lang="en-US" dirty="0" err="1"/>
              <a:t>baselined</a:t>
            </a:r>
            <a:r>
              <a:rPr lang="en-US" dirty="0"/>
              <a:t> for the first time. </a:t>
            </a:r>
            <a:endParaRPr lang="en-US" dirty="0" smtClean="0"/>
          </a:p>
          <a:p>
            <a:pPr lvl="0"/>
            <a:r>
              <a:rPr lang="en-US" dirty="0" smtClean="0"/>
              <a:t>Update </a:t>
            </a:r>
            <a:r>
              <a:rPr lang="en-US" dirty="0"/>
              <a:t>when the status of the CI changes after approval based on the change control process.</a:t>
            </a:r>
          </a:p>
          <a:p>
            <a:pPr lvl="0"/>
            <a:r>
              <a:rPr lang="en-US" dirty="0"/>
              <a:t>Print the configuration status report, if required.</a:t>
            </a:r>
          </a:p>
          <a:p>
            <a:pPr lvl="0"/>
            <a:r>
              <a:rPr lang="en-US" dirty="0"/>
              <a:t>The Master list need not have an individual entry for code files. The location of code where the </a:t>
            </a:r>
            <a:r>
              <a:rPr lang="en-US" dirty="0" err="1"/>
              <a:t>baselined</a:t>
            </a:r>
            <a:r>
              <a:rPr lang="en-US" dirty="0"/>
              <a:t> version exists needs to be mentioned.</a:t>
            </a:r>
          </a:p>
          <a:p>
            <a:endParaRPr lang="en-US" dirty="0"/>
          </a:p>
        </p:txBody>
      </p:sp>
    </p:spTree>
    <p:extLst>
      <p:ext uri="{BB962C8B-B14F-4D97-AF65-F5344CB8AC3E}">
        <p14:creationId xmlns:p14="http://schemas.microsoft.com/office/powerpoint/2010/main" val="38766835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Task - Manage Configuration Status (3)</a:t>
            </a:r>
            <a:endParaRPr lang="en-US" sz="2800" dirty="0"/>
          </a:p>
        </p:txBody>
      </p:sp>
      <p:sp>
        <p:nvSpPr>
          <p:cNvPr id="3" name="Content Placeholder 2"/>
          <p:cNvSpPr>
            <a:spLocks noGrp="1"/>
          </p:cNvSpPr>
          <p:nvPr>
            <p:ph idx="1"/>
          </p:nvPr>
        </p:nvSpPr>
        <p:spPr/>
        <p:txBody>
          <a:bodyPr/>
          <a:lstStyle/>
          <a:p>
            <a:r>
              <a:rPr lang="en-US" dirty="0" smtClean="0"/>
              <a:t>Example SCM Master </a:t>
            </a:r>
            <a:r>
              <a:rPr lang="en-US" dirty="0" smtClean="0"/>
              <a:t>List:</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352928" cy="195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4617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Configuration Audit</a:t>
            </a:r>
            <a:endParaRPr lang="en-US" dirty="0"/>
          </a:p>
        </p:txBody>
      </p:sp>
      <p:sp>
        <p:nvSpPr>
          <p:cNvPr id="3" name="Content Placeholder 2"/>
          <p:cNvSpPr>
            <a:spLocks noGrp="1"/>
          </p:cNvSpPr>
          <p:nvPr>
            <p:ph idx="1"/>
          </p:nvPr>
        </p:nvSpPr>
        <p:spPr/>
        <p:txBody>
          <a:bodyPr>
            <a:normAutofit/>
          </a:bodyPr>
          <a:lstStyle/>
          <a:p>
            <a:r>
              <a:rPr lang="en-US" dirty="0" smtClean="0"/>
              <a:t>Generally </a:t>
            </a:r>
            <a:r>
              <a:rPr lang="en-US" dirty="0"/>
              <a:t>conducted as a part of SQA </a:t>
            </a:r>
            <a:r>
              <a:rPr lang="en-US" dirty="0" smtClean="0"/>
              <a:t>Audits.</a:t>
            </a:r>
          </a:p>
          <a:p>
            <a:r>
              <a:rPr lang="en-US" dirty="0" smtClean="0"/>
              <a:t>Areas </a:t>
            </a:r>
            <a:r>
              <a:rPr lang="en-US" dirty="0"/>
              <a:t>are to be audited:</a:t>
            </a:r>
          </a:p>
          <a:p>
            <a:pPr lvl="1"/>
            <a:r>
              <a:rPr lang="en-US" dirty="0"/>
              <a:t>All software </a:t>
            </a:r>
            <a:r>
              <a:rPr lang="en-US" dirty="0" smtClean="0"/>
              <a:t>releases. </a:t>
            </a:r>
          </a:p>
          <a:p>
            <a:pPr lvl="1"/>
            <a:r>
              <a:rPr lang="en-US" dirty="0" smtClean="0"/>
              <a:t>All </a:t>
            </a:r>
            <a:r>
              <a:rPr lang="en-US" dirty="0"/>
              <a:t>updates to </a:t>
            </a:r>
            <a:r>
              <a:rPr lang="en-US" dirty="0" err="1"/>
              <a:t>baselined</a:t>
            </a:r>
            <a:r>
              <a:rPr lang="en-US" dirty="0"/>
              <a:t> </a:t>
            </a:r>
            <a:r>
              <a:rPr lang="en-US" dirty="0" smtClean="0"/>
              <a:t>documents.</a:t>
            </a:r>
            <a:endParaRPr lang="en-US" dirty="0"/>
          </a:p>
          <a:p>
            <a:pPr lvl="1"/>
            <a:r>
              <a:rPr lang="en-US" dirty="0"/>
              <a:t>All approved change </a:t>
            </a:r>
            <a:r>
              <a:rPr lang="en-US" dirty="0" smtClean="0"/>
              <a:t>requests.</a:t>
            </a:r>
            <a:endParaRPr lang="en-US" dirty="0"/>
          </a:p>
          <a:p>
            <a:endParaRPr lang="en-US" dirty="0"/>
          </a:p>
        </p:txBody>
      </p:sp>
    </p:spTree>
    <p:extLst>
      <p:ext uri="{BB962C8B-B14F-4D97-AF65-F5344CB8AC3E}">
        <p14:creationId xmlns:p14="http://schemas.microsoft.com/office/powerpoint/2010/main" val="716911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Configuration Management</a:t>
            </a:r>
            <a:endParaRPr lang="en-US" dirty="0"/>
          </a:p>
        </p:txBody>
      </p:sp>
      <p:sp>
        <p:nvSpPr>
          <p:cNvPr id="3" name="Content Placeholder 2"/>
          <p:cNvSpPr>
            <a:spLocks noGrp="1"/>
          </p:cNvSpPr>
          <p:nvPr>
            <p:ph idx="1"/>
          </p:nvPr>
        </p:nvSpPr>
        <p:spPr/>
        <p:txBody>
          <a:bodyPr>
            <a:normAutofit/>
          </a:bodyPr>
          <a:lstStyle/>
          <a:p>
            <a:r>
              <a:rPr lang="en-US" dirty="0" smtClean="0"/>
              <a:t>Software configuration management is </a:t>
            </a:r>
            <a:r>
              <a:rPr lang="en-US" dirty="0"/>
              <a:t>a supporting-software life cycle process </a:t>
            </a:r>
            <a:r>
              <a:rPr lang="en-US" dirty="0" smtClean="0"/>
              <a:t>that benefits </a:t>
            </a:r>
            <a:r>
              <a:rPr lang="en-US" u="sng" dirty="0"/>
              <a:t>project management</a:t>
            </a:r>
            <a:r>
              <a:rPr lang="en-US" dirty="0"/>
              <a:t>, </a:t>
            </a:r>
            <a:r>
              <a:rPr lang="en-US" u="sng" dirty="0"/>
              <a:t>development</a:t>
            </a:r>
            <a:r>
              <a:rPr lang="en-US" dirty="0"/>
              <a:t> </a:t>
            </a:r>
            <a:r>
              <a:rPr lang="en-US" dirty="0" smtClean="0"/>
              <a:t>and </a:t>
            </a:r>
            <a:r>
              <a:rPr lang="en-US" u="sng" dirty="0" smtClean="0"/>
              <a:t>maintenance </a:t>
            </a:r>
            <a:r>
              <a:rPr lang="en-US" u="sng" dirty="0"/>
              <a:t>activities</a:t>
            </a:r>
            <a:r>
              <a:rPr lang="en-US" dirty="0"/>
              <a:t>, </a:t>
            </a:r>
            <a:r>
              <a:rPr lang="en-US" u="sng" dirty="0" smtClean="0"/>
              <a:t>quality assurance activities</a:t>
            </a:r>
            <a:r>
              <a:rPr lang="en-US" dirty="0" smtClean="0"/>
              <a:t>, as </a:t>
            </a:r>
            <a:r>
              <a:rPr lang="en-US" dirty="0"/>
              <a:t>well as the customers and users of the </a:t>
            </a:r>
            <a:r>
              <a:rPr lang="en-US" dirty="0" smtClean="0"/>
              <a:t>end product.</a:t>
            </a:r>
            <a:endParaRPr lang="en-US" dirty="0"/>
          </a:p>
        </p:txBody>
      </p:sp>
    </p:spTree>
    <p:extLst>
      <p:ext uri="{BB962C8B-B14F-4D97-AF65-F5344CB8AC3E}">
        <p14:creationId xmlns:p14="http://schemas.microsoft.com/office/powerpoint/2010/main" val="339984571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Release CI</a:t>
            </a:r>
            <a:endParaRPr lang="en-US" dirty="0"/>
          </a:p>
        </p:txBody>
      </p:sp>
      <p:sp>
        <p:nvSpPr>
          <p:cNvPr id="3" name="Content Placeholder 2"/>
          <p:cNvSpPr>
            <a:spLocks noGrp="1"/>
          </p:cNvSpPr>
          <p:nvPr>
            <p:ph idx="1"/>
          </p:nvPr>
        </p:nvSpPr>
        <p:spPr/>
        <p:txBody>
          <a:bodyPr/>
          <a:lstStyle/>
          <a:p>
            <a:r>
              <a:rPr lang="en-US" dirty="0" smtClean="0"/>
              <a:t>Release is taking </a:t>
            </a:r>
            <a:r>
              <a:rPr lang="en-US" dirty="0"/>
              <a:t>a snapshot of current version of CIs for delivery or review purposes. </a:t>
            </a:r>
            <a:endParaRPr lang="en-US" dirty="0" smtClean="0"/>
          </a:p>
          <a:p>
            <a:r>
              <a:rPr lang="en-US" dirty="0" smtClean="0"/>
              <a:t>The </a:t>
            </a:r>
            <a:r>
              <a:rPr lang="en-US" dirty="0"/>
              <a:t>activity will include getting the current version of CIs and packing into delivery package.</a:t>
            </a:r>
          </a:p>
          <a:p>
            <a:endParaRPr lang="en-US" dirty="0"/>
          </a:p>
        </p:txBody>
      </p:sp>
    </p:spTree>
    <p:extLst>
      <p:ext uri="{BB962C8B-B14F-4D97-AF65-F5344CB8AC3E}">
        <p14:creationId xmlns:p14="http://schemas.microsoft.com/office/powerpoint/2010/main" val="14443034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 Establish Configuration System</a:t>
            </a:r>
            <a:endParaRPr lang="en-US" dirty="0"/>
          </a:p>
        </p:txBody>
      </p:sp>
      <p:sp>
        <p:nvSpPr>
          <p:cNvPr id="3" name="Content Placeholder 2"/>
          <p:cNvSpPr>
            <a:spLocks noGrp="1"/>
          </p:cNvSpPr>
          <p:nvPr>
            <p:ph idx="1"/>
          </p:nvPr>
        </p:nvSpPr>
        <p:spPr/>
        <p:txBody>
          <a:bodyPr>
            <a:normAutofit/>
          </a:bodyPr>
          <a:lstStyle/>
          <a:p>
            <a:r>
              <a:rPr lang="en-US" dirty="0" smtClean="0"/>
              <a:t>The basic activities </a:t>
            </a:r>
            <a:r>
              <a:rPr lang="en-US" dirty="0" smtClean="0"/>
              <a:t>are:</a:t>
            </a:r>
            <a:endParaRPr lang="en-US" dirty="0"/>
          </a:p>
          <a:p>
            <a:pPr lvl="1"/>
            <a:r>
              <a:rPr lang="en-US" dirty="0" smtClean="0"/>
              <a:t>Provide </a:t>
            </a:r>
            <a:r>
              <a:rPr lang="en-US" dirty="0"/>
              <a:t>the infrastructure for project repository, </a:t>
            </a:r>
          </a:p>
          <a:p>
            <a:pPr lvl="1"/>
            <a:r>
              <a:rPr lang="en-US" dirty="0" smtClean="0"/>
              <a:t>Identify </a:t>
            </a:r>
            <a:r>
              <a:rPr lang="en-US" dirty="0"/>
              <a:t>the </a:t>
            </a:r>
            <a:r>
              <a:rPr lang="en-US" dirty="0" smtClean="0"/>
              <a:t>CIs, </a:t>
            </a:r>
            <a:endParaRPr lang="en-US" dirty="0"/>
          </a:p>
          <a:p>
            <a:pPr lvl="1"/>
            <a:r>
              <a:rPr lang="en-US" dirty="0" smtClean="0"/>
              <a:t>Baseline </a:t>
            </a:r>
            <a:r>
              <a:rPr lang="en-US" dirty="0"/>
              <a:t>the CIs and </a:t>
            </a:r>
          </a:p>
          <a:p>
            <a:pPr lvl="1"/>
            <a:r>
              <a:rPr lang="en-US" dirty="0" smtClean="0"/>
              <a:t>Update </a:t>
            </a:r>
            <a:r>
              <a:rPr lang="en-US" dirty="0"/>
              <a:t>the configuration status at the first time</a:t>
            </a:r>
            <a:r>
              <a:rPr lang="en-US" dirty="0" smtClean="0"/>
              <a:t>.</a:t>
            </a:r>
          </a:p>
          <a:p>
            <a:pPr marL="457188" lvl="1" indent="0">
              <a:buNone/>
            </a:pPr>
            <a:endParaRPr lang="en-US" dirty="0" smtClean="0"/>
          </a:p>
          <a:p>
            <a:r>
              <a:rPr lang="en-US" dirty="0" smtClean="0"/>
              <a:t>It is </a:t>
            </a:r>
            <a:r>
              <a:rPr lang="en-US" dirty="0"/>
              <a:t>performed at the initial phase of the </a:t>
            </a:r>
            <a:r>
              <a:rPr lang="en-US" dirty="0" smtClean="0"/>
              <a:t>project.</a:t>
            </a:r>
            <a:endParaRPr lang="en-US" dirty="0"/>
          </a:p>
          <a:p>
            <a:endParaRPr lang="en-US" dirty="0"/>
          </a:p>
        </p:txBody>
      </p:sp>
    </p:spTree>
    <p:extLst>
      <p:ext uri="{BB962C8B-B14F-4D97-AF65-F5344CB8AC3E}">
        <p14:creationId xmlns:p14="http://schemas.microsoft.com/office/powerpoint/2010/main" val="23170992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Backup and Archive Process</a:t>
            </a:r>
            <a:endParaRPr lang="en-US" dirty="0"/>
          </a:p>
        </p:txBody>
      </p:sp>
      <p:sp>
        <p:nvSpPr>
          <p:cNvPr id="3" name="Content Placeholder 2"/>
          <p:cNvSpPr>
            <a:spLocks noGrp="1"/>
          </p:cNvSpPr>
          <p:nvPr>
            <p:ph idx="1"/>
          </p:nvPr>
        </p:nvSpPr>
        <p:spPr/>
        <p:txBody>
          <a:bodyPr/>
          <a:lstStyle/>
          <a:p>
            <a:r>
              <a:rPr lang="en-US" dirty="0" smtClean="0"/>
              <a:t>Takes current snapshot of project </a:t>
            </a:r>
            <a:r>
              <a:rPr lang="en-US" dirty="0"/>
              <a:t>repository into the backup media</a:t>
            </a:r>
            <a:r>
              <a:rPr lang="en-US" dirty="0" smtClean="0"/>
              <a:t>.</a:t>
            </a:r>
          </a:p>
          <a:p>
            <a:r>
              <a:rPr lang="en-US" dirty="0" smtClean="0"/>
              <a:t>Generally </a:t>
            </a:r>
            <a:r>
              <a:rPr lang="en-US" dirty="0"/>
              <a:t>conducted as a part of ITS backup and archive continuous procedure</a:t>
            </a:r>
            <a:r>
              <a:rPr lang="en-US" dirty="0" smtClean="0"/>
              <a:t> </a:t>
            </a:r>
            <a:endParaRPr lang="en-US" dirty="0"/>
          </a:p>
        </p:txBody>
      </p:sp>
    </p:spTree>
    <p:extLst>
      <p:ext uri="{BB962C8B-B14F-4D97-AF65-F5344CB8AC3E}">
        <p14:creationId xmlns:p14="http://schemas.microsoft.com/office/powerpoint/2010/main" val="224930330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CM Closure</a:t>
            </a:r>
            <a:endParaRPr lang="en-US" dirty="0"/>
          </a:p>
        </p:txBody>
      </p:sp>
      <p:sp>
        <p:nvSpPr>
          <p:cNvPr id="3" name="Content Placeholder 2"/>
          <p:cNvSpPr>
            <a:spLocks noGrp="1"/>
          </p:cNvSpPr>
          <p:nvPr>
            <p:ph idx="1"/>
          </p:nvPr>
        </p:nvSpPr>
        <p:spPr/>
        <p:txBody>
          <a:bodyPr>
            <a:normAutofit/>
          </a:bodyPr>
          <a:lstStyle/>
          <a:p>
            <a:r>
              <a:rPr lang="en-US" dirty="0"/>
              <a:t>This activity releases or freezes any resources utilized by CM process during the project. </a:t>
            </a:r>
            <a:endParaRPr lang="en-US" dirty="0" smtClean="0"/>
          </a:p>
          <a:p>
            <a:r>
              <a:rPr lang="en-US" dirty="0"/>
              <a:t>Some typical resources that should be released or terminated include:</a:t>
            </a:r>
          </a:p>
          <a:p>
            <a:pPr lvl="1"/>
            <a:r>
              <a:rPr lang="en-US" dirty="0" smtClean="0"/>
              <a:t>The </a:t>
            </a:r>
            <a:r>
              <a:rPr lang="en-US" dirty="0"/>
              <a:t>user access to project repository</a:t>
            </a:r>
          </a:p>
          <a:p>
            <a:pPr lvl="1"/>
            <a:r>
              <a:rPr lang="en-US" dirty="0" smtClean="0"/>
              <a:t>Archive </a:t>
            </a:r>
            <a:r>
              <a:rPr lang="en-US" dirty="0"/>
              <a:t>process</a:t>
            </a:r>
          </a:p>
          <a:p>
            <a:pPr lvl="1"/>
            <a:r>
              <a:rPr lang="en-US" dirty="0" smtClean="0"/>
              <a:t>Destroy </a:t>
            </a:r>
            <a:r>
              <a:rPr lang="en-US" dirty="0"/>
              <a:t>any obsolete and sensitive document</a:t>
            </a:r>
          </a:p>
          <a:p>
            <a:endParaRPr lang="en-US" dirty="0"/>
          </a:p>
        </p:txBody>
      </p:sp>
    </p:spTree>
    <p:extLst>
      <p:ext uri="{BB962C8B-B14F-4D97-AF65-F5344CB8AC3E}">
        <p14:creationId xmlns:p14="http://schemas.microsoft.com/office/powerpoint/2010/main" val="27038311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Measurement</a:t>
            </a:r>
            <a:endParaRPr lang="en-US" dirty="0"/>
          </a:p>
        </p:txBody>
      </p:sp>
      <p:sp>
        <p:nvSpPr>
          <p:cNvPr id="3" name="Content Placeholder 2"/>
          <p:cNvSpPr>
            <a:spLocks noGrp="1"/>
          </p:cNvSpPr>
          <p:nvPr>
            <p:ph idx="1"/>
          </p:nvPr>
        </p:nvSpPr>
        <p:spPr/>
        <p:txBody>
          <a:bodyPr>
            <a:normAutofit/>
          </a:bodyPr>
          <a:lstStyle/>
          <a:p>
            <a:r>
              <a:rPr lang="en-US" dirty="0"/>
              <a:t>Measurements of SCM </a:t>
            </a:r>
            <a:r>
              <a:rPr lang="en-US" dirty="0" smtClean="0"/>
              <a:t>processes provide </a:t>
            </a:r>
            <a:r>
              <a:rPr lang="en-US" dirty="0"/>
              <a:t>a good means for monitoring the </a:t>
            </a:r>
            <a:r>
              <a:rPr lang="en-US" dirty="0" smtClean="0"/>
              <a:t>effectiveness of </a:t>
            </a:r>
            <a:r>
              <a:rPr lang="en-US" dirty="0"/>
              <a:t>SCM activities on an ongoing basis.</a:t>
            </a:r>
          </a:p>
          <a:p>
            <a:r>
              <a:rPr lang="en-US" dirty="0"/>
              <a:t>These measurements are useful in </a:t>
            </a:r>
            <a:r>
              <a:rPr lang="en-US" dirty="0" smtClean="0"/>
              <a:t>characterizing the </a:t>
            </a:r>
            <a:r>
              <a:rPr lang="en-US" dirty="0"/>
              <a:t>current state of the process as well as </a:t>
            </a:r>
            <a:r>
              <a:rPr lang="en-US" dirty="0" smtClean="0"/>
              <a:t>in providing </a:t>
            </a:r>
            <a:r>
              <a:rPr lang="en-US" dirty="0"/>
              <a:t>a basis for making comparisons </a:t>
            </a:r>
            <a:r>
              <a:rPr lang="en-US" dirty="0" smtClean="0"/>
              <a:t>over time</a:t>
            </a:r>
            <a:r>
              <a:rPr lang="en-US" dirty="0"/>
              <a:t>.</a:t>
            </a:r>
          </a:p>
        </p:txBody>
      </p:sp>
    </p:spTree>
    <p:extLst>
      <p:ext uri="{BB962C8B-B14F-4D97-AF65-F5344CB8AC3E}">
        <p14:creationId xmlns:p14="http://schemas.microsoft.com/office/powerpoint/2010/main" val="33478955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Criteria</a:t>
            </a:r>
            <a:endParaRPr lang="en-US" dirty="0"/>
          </a:p>
        </p:txBody>
      </p:sp>
      <p:sp>
        <p:nvSpPr>
          <p:cNvPr id="3" name="Content Placeholder 2"/>
          <p:cNvSpPr>
            <a:spLocks noGrp="1"/>
          </p:cNvSpPr>
          <p:nvPr>
            <p:ph idx="1"/>
          </p:nvPr>
        </p:nvSpPr>
        <p:spPr/>
        <p:txBody>
          <a:bodyPr/>
          <a:lstStyle/>
          <a:p>
            <a:pPr lvl="0"/>
            <a:r>
              <a:rPr lang="en-US" dirty="0"/>
              <a:t>Configuration Management system is in place .</a:t>
            </a:r>
          </a:p>
          <a:p>
            <a:pPr lvl="0"/>
            <a:r>
              <a:rPr lang="en-US" dirty="0"/>
              <a:t>CIs identified and </a:t>
            </a:r>
            <a:r>
              <a:rPr lang="en-US" dirty="0" err="1"/>
              <a:t>baselined</a:t>
            </a:r>
            <a:r>
              <a:rPr lang="en-US" dirty="0"/>
              <a:t>.</a:t>
            </a:r>
          </a:p>
          <a:p>
            <a:pPr lvl="0"/>
            <a:r>
              <a:rPr lang="en-US" dirty="0"/>
              <a:t>Configuration status list updated.</a:t>
            </a:r>
          </a:p>
          <a:p>
            <a:pPr lvl="0"/>
            <a:r>
              <a:rPr lang="en-US" dirty="0"/>
              <a:t>Closed or rejected Change Request.</a:t>
            </a:r>
          </a:p>
          <a:p>
            <a:pPr marL="0" indent="0">
              <a:buNone/>
            </a:pPr>
            <a:endParaRPr lang="en-US" dirty="0"/>
          </a:p>
        </p:txBody>
      </p:sp>
    </p:spTree>
    <p:extLst>
      <p:ext uri="{BB962C8B-B14F-4D97-AF65-F5344CB8AC3E}">
        <p14:creationId xmlns:p14="http://schemas.microsoft.com/office/powerpoint/2010/main" val="2525836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2050" name="Picture 2" descr="C:\Users\cahyadi\Desktop\questions-and-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5280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896"/>
            <a:ext cx="8229600" cy="2146247"/>
          </a:xfrm>
        </p:spPr>
        <p:txBody>
          <a:bodyPr/>
          <a:lstStyle/>
          <a:p>
            <a:pPr algn="ctr"/>
            <a:r>
              <a:rPr lang="en-US" sz="3600" dirty="0" smtClean="0"/>
              <a:t>Software Configuration Management </a:t>
            </a:r>
            <a:r>
              <a:rPr lang="en-US" sz="3600" dirty="0" smtClean="0"/>
              <a:t>Tool: </a:t>
            </a:r>
            <a:r>
              <a:rPr lang="en-US" sz="3600" dirty="0" smtClean="0"/>
              <a:t>Team Foundation Server</a:t>
            </a:r>
            <a:endParaRPr lang="en-US" dirty="0"/>
          </a:p>
        </p:txBody>
      </p:sp>
      <p:sp>
        <p:nvSpPr>
          <p:cNvPr id="4" name="Date Placeholder 3"/>
          <p:cNvSpPr>
            <a:spLocks noGrp="1"/>
          </p:cNvSpPr>
          <p:nvPr>
            <p:ph type="dt" sz="half" idx="10"/>
          </p:nvPr>
        </p:nvSpPr>
        <p:spPr/>
        <p:txBody>
          <a:bodyPr/>
          <a:lstStyle/>
          <a:p>
            <a:pPr>
              <a:defRPr/>
            </a:pPr>
            <a:r>
              <a:rPr lang="en-US" dirty="0"/>
              <a:t>Prepared By : Bayu Cahyadi</a:t>
            </a:r>
          </a:p>
        </p:txBody>
      </p:sp>
    </p:spTree>
    <p:extLst>
      <p:ext uri="{BB962C8B-B14F-4D97-AF65-F5344CB8AC3E}">
        <p14:creationId xmlns:p14="http://schemas.microsoft.com/office/powerpoint/2010/main" val="42596280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Elements of Team Foundation Server</a:t>
            </a:r>
          </a:p>
          <a:p>
            <a:r>
              <a:rPr lang="en-US" dirty="0" smtClean="0"/>
              <a:t>Team Foundation Version Control and Work Items</a:t>
            </a:r>
            <a:endParaRPr lang="en-US" dirty="0"/>
          </a:p>
        </p:txBody>
      </p:sp>
    </p:spTree>
    <p:extLst>
      <p:ext uri="{BB962C8B-B14F-4D97-AF65-F5344CB8AC3E}">
        <p14:creationId xmlns:p14="http://schemas.microsoft.com/office/powerpoint/2010/main" val="18340225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version control mechanism in TFS.</a:t>
            </a:r>
          </a:p>
          <a:p>
            <a:r>
              <a:rPr lang="en-US" dirty="0" smtClean="0"/>
              <a:t>Understand fundamental operations in TFS.</a:t>
            </a:r>
            <a:endParaRPr lang="en-US" dirty="0"/>
          </a:p>
        </p:txBody>
      </p:sp>
    </p:spTree>
    <p:extLst>
      <p:ext uri="{BB962C8B-B14F-4D97-AF65-F5344CB8AC3E}">
        <p14:creationId xmlns:p14="http://schemas.microsoft.com/office/powerpoint/2010/main" val="58595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Costs And Benefits</a:t>
            </a:r>
            <a:endParaRPr lang="en-US" dirty="0"/>
          </a:p>
        </p:txBody>
      </p:sp>
      <p:sp>
        <p:nvSpPr>
          <p:cNvPr id="3" name="Content Placeholder 2"/>
          <p:cNvSpPr>
            <a:spLocks noGrp="1"/>
          </p:cNvSpPr>
          <p:nvPr>
            <p:ph idx="1"/>
          </p:nvPr>
        </p:nvSpPr>
        <p:spPr/>
        <p:txBody>
          <a:bodyPr>
            <a:normAutofit/>
          </a:bodyPr>
          <a:lstStyle/>
          <a:p>
            <a:r>
              <a:rPr lang="en-US" dirty="0"/>
              <a:t>Proper performance of configuration management activities costs resources and </a:t>
            </a:r>
            <a:r>
              <a:rPr lang="en-US" dirty="0" smtClean="0"/>
              <a:t>time.</a:t>
            </a:r>
          </a:p>
          <a:p>
            <a:r>
              <a:rPr lang="en-US" dirty="0" smtClean="0"/>
              <a:t>Highly dependent on :</a:t>
            </a:r>
          </a:p>
          <a:p>
            <a:pPr lvl="1"/>
            <a:r>
              <a:rPr lang="en-US" dirty="0" smtClean="0"/>
              <a:t>The </a:t>
            </a:r>
            <a:r>
              <a:rPr lang="en-US" dirty="0"/>
              <a:t>moment when configuration items are placed under configuration management,</a:t>
            </a:r>
          </a:p>
          <a:p>
            <a:pPr lvl="1"/>
            <a:r>
              <a:rPr lang="en-US" dirty="0" smtClean="0"/>
              <a:t>The </a:t>
            </a:r>
            <a:r>
              <a:rPr lang="en-US" dirty="0"/>
              <a:t>level of formality applied throughout the life cycle,</a:t>
            </a:r>
          </a:p>
          <a:p>
            <a:pPr lvl="1"/>
            <a:r>
              <a:rPr lang="en-US" dirty="0" smtClean="0"/>
              <a:t>The </a:t>
            </a:r>
            <a:r>
              <a:rPr lang="en-US" dirty="0"/>
              <a:t>total number of configuration items defined.</a:t>
            </a:r>
          </a:p>
          <a:p>
            <a:pPr lvl="1"/>
            <a:endParaRPr lang="en-US" dirty="0"/>
          </a:p>
        </p:txBody>
      </p:sp>
    </p:spTree>
    <p:extLst>
      <p:ext uri="{BB962C8B-B14F-4D97-AF65-F5344CB8AC3E}">
        <p14:creationId xmlns:p14="http://schemas.microsoft.com/office/powerpoint/2010/main" val="342258324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SCM Tools </a:t>
            </a:r>
            <a:r>
              <a:rPr lang="en-US" dirty="0" smtClean="0"/>
              <a:t>types:</a:t>
            </a:r>
            <a:endParaRPr lang="en-US" dirty="0" smtClean="0"/>
          </a:p>
          <a:p>
            <a:r>
              <a:rPr lang="en-US" dirty="0"/>
              <a:t>Standalone SCM applications do not talk to other SCM </a:t>
            </a:r>
            <a:r>
              <a:rPr lang="en-US" dirty="0" smtClean="0"/>
              <a:t>applications.</a:t>
            </a:r>
          </a:p>
          <a:p>
            <a:r>
              <a:rPr lang="en-US" dirty="0" smtClean="0"/>
              <a:t>Integrated </a:t>
            </a:r>
            <a:r>
              <a:rPr lang="en-US" dirty="0"/>
              <a:t>change management </a:t>
            </a:r>
            <a:r>
              <a:rPr lang="en-US" dirty="0" smtClean="0"/>
              <a:t>toolkit.</a:t>
            </a:r>
          </a:p>
          <a:p>
            <a:r>
              <a:rPr lang="en-US" dirty="0"/>
              <a:t>SDLC tool </a:t>
            </a:r>
            <a:r>
              <a:rPr lang="en-US" dirty="0" smtClean="0"/>
              <a:t>suite. </a:t>
            </a:r>
            <a:endParaRPr lang="en-US" dirty="0"/>
          </a:p>
        </p:txBody>
      </p:sp>
    </p:spTree>
    <p:extLst>
      <p:ext uri="{BB962C8B-B14F-4D97-AF65-F5344CB8AC3E}">
        <p14:creationId xmlns:p14="http://schemas.microsoft.com/office/powerpoint/2010/main" val="16085991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Introduce one of the SCM </a:t>
            </a:r>
            <a:r>
              <a:rPr lang="en-US" smtClean="0"/>
              <a:t>Tools used in </a:t>
            </a:r>
            <a:r>
              <a:rPr lang="en-US" dirty="0" err="1" smtClean="0"/>
              <a:t>Mitrais</a:t>
            </a:r>
            <a:endParaRPr lang="en-US" dirty="0" smtClean="0"/>
          </a:p>
          <a:p>
            <a:r>
              <a:rPr lang="en-US" dirty="0" smtClean="0"/>
              <a:t>Understand Work Item concept in Team Foundation Server.</a:t>
            </a:r>
          </a:p>
          <a:p>
            <a:r>
              <a:rPr lang="en-US" dirty="0" smtClean="0"/>
              <a:t>Understand Basic Operations of </a:t>
            </a:r>
            <a:r>
              <a:rPr lang="en-US" dirty="0"/>
              <a:t>Team Foundation Server</a:t>
            </a:r>
            <a:r>
              <a:rPr lang="en-US" dirty="0" smtClean="0"/>
              <a:t>.</a:t>
            </a:r>
          </a:p>
          <a:p>
            <a:r>
              <a:rPr lang="en-US" dirty="0" smtClean="0"/>
              <a:t>Understand Branching and Merging Operations.</a:t>
            </a:r>
            <a:endParaRPr lang="en-US" dirty="0"/>
          </a:p>
        </p:txBody>
      </p:sp>
    </p:spTree>
    <p:extLst>
      <p:ext uri="{BB962C8B-B14F-4D97-AF65-F5344CB8AC3E}">
        <p14:creationId xmlns:p14="http://schemas.microsoft.com/office/powerpoint/2010/main" val="24237428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Foundation Server</a:t>
            </a:r>
            <a:endParaRPr lang="en-US" dirty="0"/>
          </a:p>
        </p:txBody>
      </p:sp>
      <p:sp>
        <p:nvSpPr>
          <p:cNvPr id="3" name="Content Placeholder 2"/>
          <p:cNvSpPr>
            <a:spLocks noGrp="1"/>
          </p:cNvSpPr>
          <p:nvPr>
            <p:ph idx="1"/>
          </p:nvPr>
        </p:nvSpPr>
        <p:spPr/>
        <p:txBody>
          <a:bodyPr/>
          <a:lstStyle/>
          <a:p>
            <a:r>
              <a:rPr lang="en-US" dirty="0" smtClean="0"/>
              <a:t>Classified into the third type.</a:t>
            </a:r>
          </a:p>
          <a:p>
            <a:r>
              <a:rPr lang="en-US" dirty="0" smtClean="0"/>
              <a:t>A collaboration </a:t>
            </a:r>
            <a:r>
              <a:rPr lang="en-US" dirty="0"/>
              <a:t>platform at the core of the Visual Studio solution for application lifecycle </a:t>
            </a:r>
            <a:r>
              <a:rPr lang="en-US" dirty="0" smtClean="0"/>
              <a:t>management.</a:t>
            </a:r>
          </a:p>
          <a:p>
            <a:r>
              <a:rPr lang="en-US" dirty="0" smtClean="0"/>
              <a:t>Provides fundamental </a:t>
            </a:r>
            <a:r>
              <a:rPr lang="en-US" dirty="0"/>
              <a:t>services such as version control, work item and bug tracking, build automation, and a data </a:t>
            </a:r>
            <a:r>
              <a:rPr lang="en-US" dirty="0" smtClean="0"/>
              <a:t>warehouse.</a:t>
            </a:r>
            <a:endParaRPr lang="en-US" dirty="0"/>
          </a:p>
        </p:txBody>
      </p:sp>
    </p:spTree>
    <p:extLst>
      <p:ext uri="{BB962C8B-B14F-4D97-AF65-F5344CB8AC3E}">
        <p14:creationId xmlns:p14="http://schemas.microsoft.com/office/powerpoint/2010/main" val="201473643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of Team Foundation Server</a:t>
            </a:r>
            <a:endParaRPr lang="en-US" dirty="0"/>
          </a:p>
        </p:txBody>
      </p:sp>
      <p:sp>
        <p:nvSpPr>
          <p:cNvPr id="3" name="Content Placeholder 2"/>
          <p:cNvSpPr>
            <a:spLocks noGrp="1"/>
          </p:cNvSpPr>
          <p:nvPr>
            <p:ph idx="1"/>
          </p:nvPr>
        </p:nvSpPr>
        <p:spPr/>
        <p:txBody>
          <a:bodyPr>
            <a:normAutofit/>
          </a:bodyPr>
          <a:lstStyle/>
          <a:p>
            <a:pPr marL="0" indent="0">
              <a:buNone/>
            </a:pPr>
            <a:r>
              <a:rPr lang="en-US" dirty="0"/>
              <a:t>Team Foundation are integrated change management </a:t>
            </a:r>
            <a:r>
              <a:rPr lang="en-US" dirty="0" smtClean="0"/>
              <a:t>components, they are:</a:t>
            </a:r>
          </a:p>
          <a:p>
            <a:r>
              <a:rPr lang="en-US" dirty="0"/>
              <a:t>Project Management.</a:t>
            </a:r>
          </a:p>
          <a:p>
            <a:r>
              <a:rPr lang="en-US" dirty="0"/>
              <a:t>Version Control.</a:t>
            </a:r>
          </a:p>
          <a:p>
            <a:r>
              <a:rPr lang="en-US" dirty="0"/>
              <a:t>Work Item Tracking.</a:t>
            </a:r>
          </a:p>
          <a:p>
            <a:r>
              <a:rPr lang="en-US" dirty="0"/>
              <a:t>Team Building.</a:t>
            </a:r>
          </a:p>
          <a:p>
            <a:r>
              <a:rPr lang="en-US" dirty="0"/>
              <a:t>Data Collection and Reporting.</a:t>
            </a:r>
          </a:p>
          <a:p>
            <a:r>
              <a:rPr lang="en-US" dirty="0"/>
              <a:t>The Project Portal.</a:t>
            </a:r>
          </a:p>
          <a:p>
            <a:r>
              <a:rPr lang="en-US" dirty="0"/>
              <a:t>Shared Services.</a:t>
            </a:r>
          </a:p>
          <a:p>
            <a:pPr marL="0" indent="0">
              <a:buNone/>
            </a:pPr>
            <a:endParaRPr lang="en-US" dirty="0"/>
          </a:p>
        </p:txBody>
      </p:sp>
    </p:spTree>
    <p:extLst>
      <p:ext uri="{BB962C8B-B14F-4D97-AF65-F5344CB8AC3E}">
        <p14:creationId xmlns:p14="http://schemas.microsoft.com/office/powerpoint/2010/main" val="19237099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Platform</a:t>
            </a:r>
            <a:endParaRPr lang="en-US" dirty="0"/>
          </a:p>
        </p:txBody>
      </p:sp>
      <p:pic>
        <p:nvPicPr>
          <p:cNvPr id="1026" name="Picture 2" descr="Visual Studio Application Lifecycle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493379" cy="479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7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Work Item</a:t>
            </a:r>
            <a:endParaRPr lang="en-US" dirty="0"/>
          </a:p>
        </p:txBody>
      </p:sp>
      <p:sp>
        <p:nvSpPr>
          <p:cNvPr id="3" name="Content Placeholder 2"/>
          <p:cNvSpPr>
            <a:spLocks noGrp="1"/>
          </p:cNvSpPr>
          <p:nvPr>
            <p:ph idx="1"/>
          </p:nvPr>
        </p:nvSpPr>
        <p:spPr/>
        <p:txBody>
          <a:bodyPr>
            <a:normAutofit/>
          </a:bodyPr>
          <a:lstStyle/>
          <a:p>
            <a:r>
              <a:rPr lang="en-US" dirty="0" smtClean="0"/>
              <a:t>A record in database table</a:t>
            </a:r>
          </a:p>
          <a:p>
            <a:r>
              <a:rPr lang="en-US" dirty="0" smtClean="0"/>
              <a:t>The mechanism for tracking </a:t>
            </a:r>
          </a:p>
          <a:p>
            <a:pPr lvl="1"/>
            <a:r>
              <a:rPr lang="en-US" dirty="0" smtClean="0"/>
              <a:t>Work</a:t>
            </a:r>
          </a:p>
          <a:p>
            <a:pPr lvl="1"/>
            <a:r>
              <a:rPr lang="en-US" dirty="0" smtClean="0"/>
              <a:t>Defects</a:t>
            </a:r>
          </a:p>
          <a:p>
            <a:r>
              <a:rPr lang="en-US" dirty="0" smtClean="0"/>
              <a:t>May be very different per Team Project.</a:t>
            </a:r>
          </a:p>
          <a:p>
            <a:r>
              <a:rPr lang="en-US" dirty="0" smtClean="0"/>
              <a:t>Customizable</a:t>
            </a:r>
          </a:p>
          <a:p>
            <a:pPr lvl="1"/>
            <a:r>
              <a:rPr lang="en-US" dirty="0" smtClean="0"/>
              <a:t>Per Team Project</a:t>
            </a:r>
          </a:p>
          <a:p>
            <a:pPr lvl="1"/>
            <a:r>
              <a:rPr lang="en-US" dirty="0" smtClean="0"/>
              <a:t>Before or after the project is created</a:t>
            </a:r>
          </a:p>
        </p:txBody>
      </p:sp>
    </p:spTree>
    <p:extLst>
      <p:ext uri="{BB962C8B-B14F-4D97-AF65-F5344CB8AC3E}">
        <p14:creationId xmlns:p14="http://schemas.microsoft.com/office/powerpoint/2010/main" val="122761530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Work Item - Types</a:t>
            </a:r>
            <a:endParaRPr lang="en-US" dirty="0"/>
          </a:p>
        </p:txBody>
      </p:sp>
      <p:sp>
        <p:nvSpPr>
          <p:cNvPr id="3" name="Content Placeholder 2"/>
          <p:cNvSpPr>
            <a:spLocks noGrp="1"/>
          </p:cNvSpPr>
          <p:nvPr>
            <p:ph idx="1"/>
          </p:nvPr>
        </p:nvSpPr>
        <p:spPr/>
        <p:txBody>
          <a:bodyPr/>
          <a:lstStyle/>
          <a:p>
            <a:r>
              <a:rPr lang="en-US" dirty="0"/>
              <a:t>Each work item described in the process template using XML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93" y="2539602"/>
            <a:ext cx="819601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1479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Work Item – Contain (1)</a:t>
            </a:r>
            <a:endParaRPr lang="en-US" dirty="0"/>
          </a:p>
        </p:txBody>
      </p:sp>
      <p:sp>
        <p:nvSpPr>
          <p:cNvPr id="3" name="Content Placeholder 2"/>
          <p:cNvSpPr>
            <a:spLocks noGrp="1"/>
          </p:cNvSpPr>
          <p:nvPr>
            <p:ph idx="1"/>
          </p:nvPr>
        </p:nvSpPr>
        <p:spPr/>
        <p:txBody>
          <a:bodyPr>
            <a:normAutofit/>
          </a:bodyPr>
          <a:lstStyle/>
          <a:p>
            <a:r>
              <a:rPr lang="en-US" dirty="0" smtClean="0"/>
              <a:t>Fields </a:t>
            </a:r>
          </a:p>
          <a:p>
            <a:pPr lvl="1"/>
            <a:r>
              <a:rPr lang="en-US" dirty="0"/>
              <a:t>Contain information about the work item</a:t>
            </a:r>
          </a:p>
          <a:p>
            <a:pPr lvl="1"/>
            <a:r>
              <a:rPr lang="fr-FR" dirty="0" err="1" smtClean="0"/>
              <a:t>Title</a:t>
            </a:r>
            <a:r>
              <a:rPr lang="fr-FR" dirty="0"/>
              <a:t>, Dates, Description, Etc.</a:t>
            </a:r>
            <a:endParaRPr lang="en-US" dirty="0" smtClean="0"/>
          </a:p>
          <a:p>
            <a:r>
              <a:rPr lang="en-US" dirty="0" smtClean="0"/>
              <a:t>Field Rules</a:t>
            </a:r>
          </a:p>
          <a:p>
            <a:pPr lvl="1"/>
            <a:r>
              <a:rPr lang="en-US" dirty="0"/>
              <a:t>Constraints for what a fields contain</a:t>
            </a:r>
          </a:p>
          <a:p>
            <a:pPr lvl="1"/>
            <a:r>
              <a:rPr lang="en-US" dirty="0" smtClean="0"/>
              <a:t>For </a:t>
            </a:r>
            <a:r>
              <a:rPr lang="en-US" dirty="0"/>
              <a:t>example, the values that </a:t>
            </a:r>
            <a:r>
              <a:rPr lang="en-US" dirty="0" smtClean="0"/>
              <a:t>are supported </a:t>
            </a:r>
            <a:r>
              <a:rPr lang="en-US" dirty="0"/>
              <a:t>in a field</a:t>
            </a:r>
            <a:endParaRPr lang="en-US" dirty="0" smtClean="0"/>
          </a:p>
          <a:p>
            <a:r>
              <a:rPr lang="en-US" dirty="0" smtClean="0"/>
              <a:t>Display Rules</a:t>
            </a:r>
          </a:p>
          <a:p>
            <a:pPr lvl="1"/>
            <a:r>
              <a:rPr lang="en-US" dirty="0" smtClean="0"/>
              <a:t>Controlling </a:t>
            </a:r>
            <a:r>
              <a:rPr lang="en-US" dirty="0"/>
              <a:t>how fields are displayed</a:t>
            </a:r>
          </a:p>
          <a:p>
            <a:pPr lvl="1"/>
            <a:r>
              <a:rPr lang="en-US" dirty="0" smtClean="0"/>
              <a:t>Team </a:t>
            </a:r>
            <a:r>
              <a:rPr lang="en-US" dirty="0"/>
              <a:t>Explorer</a:t>
            </a:r>
          </a:p>
          <a:p>
            <a:pPr lvl="1"/>
            <a:r>
              <a:rPr lang="en-US" dirty="0" smtClean="0"/>
              <a:t>Team </a:t>
            </a:r>
            <a:r>
              <a:rPr lang="en-US" dirty="0"/>
              <a:t>Web Access</a:t>
            </a:r>
            <a:endParaRPr lang="en-US" dirty="0" smtClean="0"/>
          </a:p>
          <a:p>
            <a:endParaRPr lang="en-US" dirty="0"/>
          </a:p>
        </p:txBody>
      </p:sp>
    </p:spTree>
    <p:extLst>
      <p:ext uri="{BB962C8B-B14F-4D97-AF65-F5344CB8AC3E}">
        <p14:creationId xmlns:p14="http://schemas.microsoft.com/office/powerpoint/2010/main" val="19708269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TFS Work Item – Contain </a:t>
            </a:r>
            <a:r>
              <a:rPr lang="en-US" dirty="0" smtClean="0"/>
              <a:t>(2)</a:t>
            </a:r>
            <a:endParaRPr lang="en-US" dirty="0"/>
          </a:p>
        </p:txBody>
      </p:sp>
      <p:sp>
        <p:nvSpPr>
          <p:cNvPr id="3" name="Content Placeholder 2"/>
          <p:cNvSpPr>
            <a:spLocks noGrp="1"/>
          </p:cNvSpPr>
          <p:nvPr>
            <p:ph idx="1"/>
          </p:nvPr>
        </p:nvSpPr>
        <p:spPr/>
        <p:txBody>
          <a:bodyPr/>
          <a:lstStyle/>
          <a:p>
            <a:r>
              <a:rPr lang="en-US" dirty="0" smtClean="0"/>
              <a:t>Simple State Transition Model</a:t>
            </a:r>
          </a:p>
          <a:p>
            <a:pPr lvl="1"/>
            <a:r>
              <a:rPr lang="en-US" dirty="0"/>
              <a:t>Require or prohibit fields values</a:t>
            </a:r>
          </a:p>
          <a:p>
            <a:pPr lvl="1"/>
            <a:r>
              <a:rPr lang="en-US" dirty="0" smtClean="0"/>
              <a:t>At </a:t>
            </a:r>
            <a:r>
              <a:rPr lang="en-US" dirty="0"/>
              <a:t>different points during the work item’s life cycle</a:t>
            </a:r>
          </a:p>
          <a:p>
            <a:pPr lvl="1"/>
            <a:r>
              <a:rPr lang="en-US" dirty="0" smtClean="0"/>
              <a:t>Not </a:t>
            </a:r>
            <a:r>
              <a:rPr lang="en-US" dirty="0"/>
              <a:t>a </a:t>
            </a:r>
            <a:r>
              <a:rPr lang="en-US" dirty="0" smtClean="0"/>
              <a:t>sophisticated </a:t>
            </a:r>
            <a:r>
              <a:rPr lang="en-US" dirty="0"/>
              <a:t>workflow </a:t>
            </a:r>
            <a:r>
              <a:rPr lang="en-US" dirty="0" smtClean="0"/>
              <a:t>system</a:t>
            </a:r>
          </a:p>
          <a:p>
            <a:r>
              <a:rPr lang="en-US" dirty="0" smtClean="0"/>
              <a:t>Your Data</a:t>
            </a:r>
          </a:p>
          <a:p>
            <a:pPr lvl="1"/>
            <a:r>
              <a:rPr lang="en-US" dirty="0"/>
              <a:t>As a record in a database</a:t>
            </a:r>
          </a:p>
          <a:p>
            <a:pPr lvl="1"/>
            <a:r>
              <a:rPr lang="en-US" dirty="0" smtClean="0"/>
              <a:t>Constrained </a:t>
            </a:r>
            <a:r>
              <a:rPr lang="en-US" dirty="0"/>
              <a:t>to the Work Item definition </a:t>
            </a:r>
            <a:r>
              <a:rPr lang="en-US" dirty="0" smtClean="0"/>
              <a:t>		</a:t>
            </a:r>
            <a:endParaRPr lang="en-US" dirty="0"/>
          </a:p>
        </p:txBody>
      </p:sp>
    </p:spTree>
    <p:extLst>
      <p:ext uri="{BB962C8B-B14F-4D97-AF65-F5344CB8AC3E}">
        <p14:creationId xmlns:p14="http://schemas.microsoft.com/office/powerpoint/2010/main" val="25874082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Work Item Demo</a:t>
            </a:r>
            <a:endParaRPr lang="en-US" dirty="0"/>
          </a:p>
        </p:txBody>
      </p:sp>
      <p:sp>
        <p:nvSpPr>
          <p:cNvPr id="3" name="Content Placeholder 2"/>
          <p:cNvSpPr>
            <a:spLocks noGrp="1"/>
          </p:cNvSpPr>
          <p:nvPr>
            <p:ph idx="1"/>
          </p:nvPr>
        </p:nvSpPr>
        <p:spPr/>
        <p:txBody>
          <a:bodyPr/>
          <a:lstStyle/>
          <a:p>
            <a:r>
              <a:rPr lang="en-US" dirty="0" smtClean="0"/>
              <a:t>Show Agile User Story</a:t>
            </a:r>
          </a:p>
          <a:p>
            <a:r>
              <a:rPr lang="en-US" dirty="0" smtClean="0"/>
              <a:t>Show the Task</a:t>
            </a:r>
          </a:p>
          <a:p>
            <a:r>
              <a:rPr lang="en-US" dirty="0" smtClean="0"/>
              <a:t>Show WI Relationships</a:t>
            </a:r>
          </a:p>
          <a:p>
            <a:r>
              <a:rPr lang="en-US" dirty="0" smtClean="0"/>
              <a:t>Areas and Iteration</a:t>
            </a:r>
          </a:p>
          <a:p>
            <a:r>
              <a:rPr lang="en-US" dirty="0" smtClean="0"/>
              <a:t>State Transition Diagram</a:t>
            </a:r>
          </a:p>
          <a:p>
            <a:r>
              <a:rPr lang="en-US" dirty="0" smtClean="0"/>
              <a:t>WI Queries</a:t>
            </a:r>
          </a:p>
          <a:p>
            <a:r>
              <a:rPr lang="en-US" dirty="0" smtClean="0"/>
              <a:t>WI Alerts</a:t>
            </a:r>
          </a:p>
        </p:txBody>
      </p:sp>
    </p:spTree>
    <p:extLst>
      <p:ext uri="{BB962C8B-B14F-4D97-AF65-F5344CB8AC3E}">
        <p14:creationId xmlns:p14="http://schemas.microsoft.com/office/powerpoint/2010/main" val="59073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of SCM (1)</a:t>
            </a:r>
            <a:endParaRPr lang="en-US" dirty="0"/>
          </a:p>
        </p:txBody>
      </p:sp>
      <p:sp>
        <p:nvSpPr>
          <p:cNvPr id="8" name="Rounded Rectangle 7"/>
          <p:cNvSpPr/>
          <p:nvPr/>
        </p:nvSpPr>
        <p:spPr>
          <a:xfrm>
            <a:off x="6347048" y="1259468"/>
            <a:ext cx="1969368" cy="15121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Environment Z</a:t>
            </a:r>
          </a:p>
          <a:p>
            <a:pPr algn="ctr"/>
            <a:r>
              <a:rPr lang="en-US" sz="1600" dirty="0" smtClean="0">
                <a:latin typeface="Verdana" panose="020B0604030504040204" pitchFamily="34" charset="0"/>
                <a:ea typeface="Verdana" panose="020B0604030504040204" pitchFamily="34" charset="0"/>
                <a:cs typeface="Verdana" panose="020B0604030504040204" pitchFamily="34" charset="0"/>
              </a:rPr>
              <a:t>(e.g. Supplier)</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a:xfrm>
            <a:off x="827584" y="2339588"/>
            <a:ext cx="2088232" cy="15121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Environment X</a:t>
            </a:r>
          </a:p>
          <a:p>
            <a:pPr algn="ctr"/>
            <a:r>
              <a:rPr lang="en-US" sz="1600" dirty="0" smtClean="0">
                <a:latin typeface="Verdana" panose="020B0604030504040204" pitchFamily="34" charset="0"/>
                <a:ea typeface="Verdana" panose="020B0604030504040204" pitchFamily="34" charset="0"/>
                <a:cs typeface="Verdana" panose="020B0604030504040204" pitchFamily="34" charset="0"/>
              </a:rPr>
              <a:t>(e.g. Integrator)</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1" name="Rounded Rectangle 10"/>
          <p:cNvSpPr/>
          <p:nvPr/>
        </p:nvSpPr>
        <p:spPr>
          <a:xfrm>
            <a:off x="3923928" y="4283804"/>
            <a:ext cx="2016224" cy="14401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Environment Y </a:t>
            </a:r>
          </a:p>
          <a:p>
            <a:pPr algn="ctr"/>
            <a:r>
              <a:rPr lang="en-US" sz="1600" dirty="0" smtClean="0">
                <a:latin typeface="Verdana" panose="020B0604030504040204" pitchFamily="34" charset="0"/>
                <a:ea typeface="Verdana" panose="020B0604030504040204" pitchFamily="34" charset="0"/>
                <a:cs typeface="Verdana" panose="020B0604030504040204" pitchFamily="34" charset="0"/>
              </a:rPr>
              <a:t>(e.g. Users)</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Elbow Connector 12"/>
          <p:cNvCxnSpPr/>
          <p:nvPr/>
        </p:nvCxnSpPr>
        <p:spPr>
          <a:xfrm rot="10800000" flipV="1">
            <a:off x="2915816" y="2015552"/>
            <a:ext cx="3431232" cy="1080120"/>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Elbow Connector 15"/>
          <p:cNvCxnSpPr>
            <a:stCxn id="11" idx="2"/>
            <a:endCxn id="10" idx="1"/>
          </p:cNvCxnSpPr>
          <p:nvPr/>
        </p:nvCxnSpPr>
        <p:spPr>
          <a:xfrm rot="5400000" flipH="1">
            <a:off x="1565666" y="2357590"/>
            <a:ext cx="2628292" cy="4104456"/>
          </a:xfrm>
          <a:prstGeom prst="bentConnector4">
            <a:avLst>
              <a:gd name="adj1" fmla="val -8698"/>
              <a:gd name="adj2" fmla="val 105570"/>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19" name="Elbow Connector 18"/>
          <p:cNvCxnSpPr>
            <a:stCxn id="10" idx="2"/>
            <a:endCxn id="11" idx="1"/>
          </p:cNvCxnSpPr>
          <p:nvPr/>
        </p:nvCxnSpPr>
        <p:spPr>
          <a:xfrm rot="16200000" flipH="1">
            <a:off x="2321750" y="3401706"/>
            <a:ext cx="1152128" cy="205222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Elbow Connector 29"/>
          <p:cNvCxnSpPr>
            <a:stCxn id="11" idx="3"/>
            <a:endCxn id="8" idx="2"/>
          </p:cNvCxnSpPr>
          <p:nvPr/>
        </p:nvCxnSpPr>
        <p:spPr>
          <a:xfrm flipV="1">
            <a:off x="5940152" y="2771636"/>
            <a:ext cx="1391580" cy="2232248"/>
          </a:xfrm>
          <a:prstGeom prst="bentConnector2">
            <a:avLst/>
          </a:prstGeom>
          <a:ln>
            <a:prstDash val="dash"/>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3668216" y="3095672"/>
            <a:ext cx="2760692" cy="369332"/>
          </a:xfrm>
          <a:prstGeom prst="rect">
            <a:avLst/>
          </a:prstGeom>
          <a:noFill/>
        </p:spPr>
        <p:txBody>
          <a:bodyPr wrap="none" rtlCol="0">
            <a:spAutoFit/>
          </a:bodyPr>
          <a:lstStyle/>
          <a:p>
            <a:r>
              <a:rPr lang="en-US" b="1" dirty="0" smtClean="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Supply Components</a:t>
            </a:r>
            <a:endParaRPr lang="en-US" b="1"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TextBox 34"/>
          <p:cNvSpPr txBox="1"/>
          <p:nvPr/>
        </p:nvSpPr>
        <p:spPr>
          <a:xfrm>
            <a:off x="1259632" y="5877272"/>
            <a:ext cx="2395207" cy="369332"/>
          </a:xfrm>
          <a:prstGeom prst="rect">
            <a:avLst/>
          </a:prstGeom>
          <a:noFill/>
        </p:spPr>
        <p:txBody>
          <a:bodyPr wrap="none" rtlCol="0">
            <a:spAutoFit/>
          </a:bodyPr>
          <a:lstStyle/>
          <a:p>
            <a:r>
              <a:rPr lang="en-US" b="1" dirty="0" smtClean="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Request Delivery</a:t>
            </a:r>
            <a:endParaRPr lang="en-US" b="1"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p:cNvSpPr txBox="1"/>
          <p:nvPr/>
        </p:nvSpPr>
        <p:spPr>
          <a:xfrm>
            <a:off x="887735" y="4283804"/>
            <a:ext cx="2706190" cy="369332"/>
          </a:xfrm>
          <a:prstGeom prst="rect">
            <a:avLst/>
          </a:prstGeom>
          <a:noFill/>
        </p:spPr>
        <p:txBody>
          <a:bodyPr wrap="none" rtlCol="0">
            <a:spAutoFit/>
          </a:bodyPr>
          <a:lstStyle/>
          <a:p>
            <a:r>
              <a:rPr lang="en-US" b="1" dirty="0" smtClean="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Distribute Products</a:t>
            </a:r>
            <a:endParaRPr lang="en-US" b="1"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6227249" y="5007410"/>
            <a:ext cx="2287806" cy="369332"/>
          </a:xfrm>
          <a:prstGeom prst="rect">
            <a:avLst/>
          </a:prstGeom>
          <a:noFill/>
        </p:spPr>
        <p:txBody>
          <a:bodyPr wrap="none" rtlCol="0">
            <a:spAutoFit/>
          </a:bodyPr>
          <a:lstStyle/>
          <a:p>
            <a:r>
              <a:rPr lang="en-US" b="1" dirty="0" smtClean="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Request Change</a:t>
            </a:r>
            <a:endParaRPr lang="en-US" b="1"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606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34" grpId="0"/>
      <p:bldP spid="35" grpId="0"/>
      <p:bldP spid="36" grpId="0"/>
      <p:bldP spid="3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Common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Checkout/Edit/Check in</a:t>
            </a:r>
          </a:p>
          <a:p>
            <a:pPr lvl="1"/>
            <a:r>
              <a:rPr lang="en-US" dirty="0" smtClean="0"/>
              <a:t>Files are checked out from a central server, edited and then </a:t>
            </a:r>
            <a:r>
              <a:rPr lang="en-US" dirty="0" err="1" smtClean="0"/>
              <a:t>checkedin</a:t>
            </a:r>
            <a:r>
              <a:rPr lang="en-US" dirty="0" smtClean="0"/>
              <a:t>.</a:t>
            </a:r>
          </a:p>
          <a:p>
            <a:pPr lvl="1"/>
            <a:r>
              <a:rPr lang="en-US" dirty="0" smtClean="0"/>
              <a:t>Team Foundation Server, Source Safe, Perforce, </a:t>
            </a:r>
            <a:r>
              <a:rPr lang="en-US" dirty="0" err="1" smtClean="0"/>
              <a:t>SourceGear</a:t>
            </a:r>
            <a:r>
              <a:rPr lang="en-US" dirty="0" smtClean="0"/>
              <a:t> Vault.</a:t>
            </a:r>
          </a:p>
          <a:p>
            <a:r>
              <a:rPr lang="en-US" dirty="0" smtClean="0"/>
              <a:t>Edit/Merge/</a:t>
            </a:r>
            <a:r>
              <a:rPr lang="en-US" dirty="0" err="1" smtClean="0"/>
              <a:t>Checkin</a:t>
            </a:r>
            <a:r>
              <a:rPr lang="en-US" dirty="0" smtClean="0"/>
              <a:t> </a:t>
            </a:r>
          </a:p>
          <a:p>
            <a:pPr lvl="1"/>
            <a:r>
              <a:rPr lang="en-US" dirty="0" smtClean="0"/>
              <a:t>Files are edited without notifying the server and merged when checked in to a central server.</a:t>
            </a:r>
          </a:p>
          <a:p>
            <a:pPr lvl="1"/>
            <a:r>
              <a:rPr lang="en-US" dirty="0" smtClean="0"/>
              <a:t>Subversion, CVS, </a:t>
            </a:r>
            <a:r>
              <a:rPr lang="en-US" dirty="0" err="1" smtClean="0"/>
              <a:t>SourceGear</a:t>
            </a:r>
            <a:r>
              <a:rPr lang="en-US" dirty="0" smtClean="0"/>
              <a:t> Vault (in ‘CVS’ Mode</a:t>
            </a:r>
          </a:p>
          <a:p>
            <a:r>
              <a:rPr lang="en-US" dirty="0" smtClean="0"/>
              <a:t>Distributed Edit/Merge/</a:t>
            </a:r>
            <a:r>
              <a:rPr lang="en-US" dirty="0" err="1" smtClean="0"/>
              <a:t>Checkin</a:t>
            </a:r>
            <a:endParaRPr lang="en-US" dirty="0" smtClean="0"/>
          </a:p>
          <a:p>
            <a:pPr lvl="1"/>
            <a:r>
              <a:rPr lang="en-US" dirty="0"/>
              <a:t>Files are edited without notifying the server and </a:t>
            </a:r>
            <a:r>
              <a:rPr lang="en-US" dirty="0" smtClean="0"/>
              <a:t>then submitted to a local server. The local server can push and pull content from remote server.</a:t>
            </a:r>
          </a:p>
          <a:p>
            <a:pPr lvl="1"/>
            <a:r>
              <a:rPr lang="en-US" dirty="0" err="1" smtClean="0"/>
              <a:t>Git</a:t>
            </a:r>
            <a:r>
              <a:rPr lang="en-US" dirty="0" smtClean="0"/>
              <a:t>, Mercurial, </a:t>
            </a:r>
            <a:r>
              <a:rPr lang="en-US" dirty="0" err="1" smtClean="0"/>
              <a:t>Bitkeeper</a:t>
            </a:r>
            <a:r>
              <a:rPr lang="en-US" dirty="0" smtClean="0"/>
              <a:t>, Bazaar </a:t>
            </a:r>
            <a:endParaRPr lang="en-US" dirty="0"/>
          </a:p>
        </p:txBody>
      </p:sp>
    </p:spTree>
    <p:extLst>
      <p:ext uri="{BB962C8B-B14F-4D97-AF65-F5344CB8AC3E}">
        <p14:creationId xmlns:p14="http://schemas.microsoft.com/office/powerpoint/2010/main" val="196789299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Workspace</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container that bridges the gap between your local computer and the Team Foundation Server </a:t>
            </a:r>
            <a:r>
              <a:rPr lang="en-US" dirty="0" smtClean="0"/>
              <a:t>repository</a:t>
            </a:r>
          </a:p>
          <a:p>
            <a:r>
              <a:rPr lang="en-US" dirty="0" smtClean="0"/>
              <a:t>Identified </a:t>
            </a:r>
            <a:r>
              <a:rPr lang="en-US" dirty="0"/>
              <a:t>by a name and the hostname of the computer the workspace is </a:t>
            </a:r>
            <a:r>
              <a:rPr lang="en-US" dirty="0" smtClean="0"/>
              <a:t>for.</a:t>
            </a:r>
          </a:p>
          <a:p>
            <a:r>
              <a:rPr lang="en-US" dirty="0" smtClean="0"/>
              <a:t>Contains: </a:t>
            </a:r>
            <a:r>
              <a:rPr lang="en-US" dirty="0" smtClean="0"/>
              <a:t>the working folder mapping, the state of workspace stored on the server (e.g. files version and files that are being changed).</a:t>
            </a:r>
            <a:endParaRPr lang="en-US" dirty="0"/>
          </a:p>
        </p:txBody>
      </p:sp>
    </p:spTree>
    <p:extLst>
      <p:ext uri="{BB962C8B-B14F-4D97-AF65-F5344CB8AC3E}">
        <p14:creationId xmlns:p14="http://schemas.microsoft.com/office/powerpoint/2010/main" val="183293316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Working Folder</a:t>
            </a:r>
            <a:endParaRPr lang="en-US" dirty="0"/>
          </a:p>
        </p:txBody>
      </p:sp>
      <p:sp>
        <p:nvSpPr>
          <p:cNvPr id="3" name="Content Placeholder 2"/>
          <p:cNvSpPr>
            <a:spLocks noGrp="1"/>
          </p:cNvSpPr>
          <p:nvPr>
            <p:ph idx="1"/>
          </p:nvPr>
        </p:nvSpPr>
        <p:spPr/>
        <p:txBody>
          <a:bodyPr/>
          <a:lstStyle/>
          <a:p>
            <a:r>
              <a:rPr lang="en-US" dirty="0" smtClean="0"/>
              <a:t>Which </a:t>
            </a:r>
            <a:r>
              <a:rPr lang="en-US" dirty="0"/>
              <a:t>folders on your local machine map to which folders in the </a:t>
            </a:r>
            <a:r>
              <a:rPr lang="en-US" dirty="0" smtClean="0"/>
              <a:t>repository.</a:t>
            </a:r>
            <a:endParaRPr lang="en-US" dirty="0"/>
          </a:p>
        </p:txBody>
      </p:sp>
      <p:pic>
        <p:nvPicPr>
          <p:cNvPr id="4" name="Picture 3"/>
          <p:cNvPicPr/>
          <p:nvPr/>
        </p:nvPicPr>
        <p:blipFill>
          <a:blip r:embed="rId2"/>
          <a:stretch>
            <a:fillRect/>
          </a:stretch>
        </p:blipFill>
        <p:spPr>
          <a:xfrm>
            <a:off x="2339752" y="2492896"/>
            <a:ext cx="4464496" cy="3600400"/>
          </a:xfrm>
          <a:prstGeom prst="rect">
            <a:avLst/>
          </a:prstGeom>
        </p:spPr>
      </p:pic>
    </p:spTree>
    <p:extLst>
      <p:ext uri="{BB962C8B-B14F-4D97-AF65-F5344CB8AC3E}">
        <p14:creationId xmlns:p14="http://schemas.microsoft.com/office/powerpoint/2010/main" val="84118976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Demo (1)</a:t>
            </a:r>
            <a:endParaRPr lang="en-US" dirty="0"/>
          </a:p>
        </p:txBody>
      </p:sp>
      <p:sp>
        <p:nvSpPr>
          <p:cNvPr id="3" name="Content Placeholder 2"/>
          <p:cNvSpPr>
            <a:spLocks noGrp="1"/>
          </p:cNvSpPr>
          <p:nvPr>
            <p:ph idx="1"/>
          </p:nvPr>
        </p:nvSpPr>
        <p:spPr/>
        <p:txBody>
          <a:bodyPr/>
          <a:lstStyle/>
          <a:p>
            <a:r>
              <a:rPr lang="en-US" dirty="0" smtClean="0"/>
              <a:t>Connecting to TFS</a:t>
            </a:r>
          </a:p>
          <a:p>
            <a:r>
              <a:rPr lang="en-US" dirty="0" smtClean="0"/>
              <a:t>Browsing TFS</a:t>
            </a:r>
          </a:p>
          <a:p>
            <a:r>
              <a:rPr lang="en-US" dirty="0" smtClean="0"/>
              <a:t>Creating a workspace</a:t>
            </a:r>
          </a:p>
          <a:p>
            <a:r>
              <a:rPr lang="en-US" dirty="0" smtClean="0"/>
              <a:t>Setting up working folder</a:t>
            </a:r>
            <a:endParaRPr lang="en-US" dirty="0"/>
          </a:p>
        </p:txBody>
      </p:sp>
    </p:spTree>
    <p:extLst>
      <p:ext uri="{BB962C8B-B14F-4D97-AF65-F5344CB8AC3E}">
        <p14:creationId xmlns:p14="http://schemas.microsoft.com/office/powerpoint/2010/main" val="11216453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Get</a:t>
            </a:r>
            <a:endParaRPr lang="en-US" dirty="0"/>
          </a:p>
        </p:txBody>
      </p:sp>
      <p:sp>
        <p:nvSpPr>
          <p:cNvPr id="3" name="Content Placeholder 2"/>
          <p:cNvSpPr>
            <a:spLocks noGrp="1"/>
          </p:cNvSpPr>
          <p:nvPr>
            <p:ph idx="1"/>
          </p:nvPr>
        </p:nvSpPr>
        <p:spPr/>
        <p:txBody>
          <a:bodyPr/>
          <a:lstStyle/>
          <a:p>
            <a:r>
              <a:rPr lang="en-US" dirty="0"/>
              <a:t>D</a:t>
            </a:r>
            <a:r>
              <a:rPr lang="en-US" dirty="0" smtClean="0"/>
              <a:t>ownload </a:t>
            </a:r>
            <a:r>
              <a:rPr lang="en-US" dirty="0"/>
              <a:t>the files from the repository to the local file </a:t>
            </a:r>
            <a:r>
              <a:rPr lang="en-US" dirty="0" smtClean="0"/>
              <a:t>system.</a:t>
            </a:r>
          </a:p>
          <a:p>
            <a:r>
              <a:rPr lang="en-US" dirty="0" smtClean="0"/>
              <a:t>Type of Get</a:t>
            </a:r>
          </a:p>
          <a:p>
            <a:pPr lvl="1"/>
            <a:r>
              <a:rPr lang="en-US" dirty="0" smtClean="0"/>
              <a:t>Latest (default)</a:t>
            </a:r>
          </a:p>
          <a:p>
            <a:pPr lvl="1"/>
            <a:r>
              <a:rPr lang="en-US" dirty="0" smtClean="0"/>
              <a:t>Specific version</a:t>
            </a:r>
          </a:p>
          <a:p>
            <a:pPr lvl="1"/>
            <a:r>
              <a:rPr lang="en-US" dirty="0" smtClean="0"/>
              <a:t>Date</a:t>
            </a:r>
          </a:p>
          <a:p>
            <a:pPr lvl="1"/>
            <a:r>
              <a:rPr lang="en-US" dirty="0" smtClean="0"/>
              <a:t>Label</a:t>
            </a:r>
          </a:p>
          <a:p>
            <a:pPr lvl="1"/>
            <a:r>
              <a:rPr lang="en-US" dirty="0" smtClean="0"/>
              <a:t>Workspace version</a:t>
            </a:r>
            <a:endParaRPr lang="en-US" dirty="0"/>
          </a:p>
        </p:txBody>
      </p:sp>
    </p:spTree>
    <p:extLst>
      <p:ext uri="{BB962C8B-B14F-4D97-AF65-F5344CB8AC3E}">
        <p14:creationId xmlns:p14="http://schemas.microsoft.com/office/powerpoint/2010/main" val="1445928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Checkout</a:t>
            </a:r>
            <a:endParaRPr lang="en-US" dirty="0"/>
          </a:p>
        </p:txBody>
      </p:sp>
      <p:sp>
        <p:nvSpPr>
          <p:cNvPr id="3" name="Content Placeholder 2"/>
          <p:cNvSpPr>
            <a:spLocks noGrp="1"/>
          </p:cNvSpPr>
          <p:nvPr>
            <p:ph idx="1"/>
          </p:nvPr>
        </p:nvSpPr>
        <p:spPr/>
        <p:txBody>
          <a:bodyPr/>
          <a:lstStyle/>
          <a:p>
            <a:r>
              <a:rPr lang="en-US" dirty="0" smtClean="0"/>
              <a:t>Perform before editing a file.</a:t>
            </a:r>
          </a:p>
          <a:p>
            <a:r>
              <a:rPr lang="en-US" dirty="0"/>
              <a:t>H</a:t>
            </a:r>
            <a:r>
              <a:rPr lang="en-US" dirty="0" smtClean="0"/>
              <a:t>appens </a:t>
            </a:r>
            <a:r>
              <a:rPr lang="en-US" dirty="0"/>
              <a:t>automatically if the file is being edited from within </a:t>
            </a:r>
            <a:r>
              <a:rPr lang="en-US" dirty="0" smtClean="0"/>
              <a:t>VS.</a:t>
            </a:r>
          </a:p>
          <a:p>
            <a:r>
              <a:rPr lang="en-US" dirty="0"/>
              <a:t>M</a:t>
            </a:r>
            <a:r>
              <a:rPr lang="en-US" dirty="0" smtClean="0"/>
              <a:t>ust </a:t>
            </a:r>
            <a:r>
              <a:rPr lang="en-US" dirty="0"/>
              <a:t>be done explicitly if the file is edited outside Visual </a:t>
            </a:r>
            <a:r>
              <a:rPr lang="en-US" dirty="0" smtClean="0"/>
              <a:t>Studio.</a:t>
            </a:r>
            <a:endParaRPr lang="en-US" dirty="0"/>
          </a:p>
        </p:txBody>
      </p:sp>
    </p:spTree>
    <p:extLst>
      <p:ext uri="{BB962C8B-B14F-4D97-AF65-F5344CB8AC3E}">
        <p14:creationId xmlns:p14="http://schemas.microsoft.com/office/powerpoint/2010/main" val="249325801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Locks</a:t>
            </a:r>
            <a:endParaRPr lang="en-US" dirty="0"/>
          </a:p>
        </p:txBody>
      </p:sp>
      <p:sp>
        <p:nvSpPr>
          <p:cNvPr id="3" name="Content Placeholder 2"/>
          <p:cNvSpPr>
            <a:spLocks noGrp="1"/>
          </p:cNvSpPr>
          <p:nvPr>
            <p:ph idx="1"/>
          </p:nvPr>
        </p:nvSpPr>
        <p:spPr/>
        <p:txBody>
          <a:bodyPr/>
          <a:lstStyle/>
          <a:p>
            <a:r>
              <a:rPr lang="en-US" dirty="0" smtClean="0"/>
              <a:t>Doesn’t lock a file when checkout (default).</a:t>
            </a:r>
          </a:p>
          <a:p>
            <a:r>
              <a:rPr lang="en-US" dirty="0" smtClean="0"/>
              <a:t>Two types of </a:t>
            </a:r>
            <a:r>
              <a:rPr lang="en-US" dirty="0" smtClean="0"/>
              <a:t>lock:</a:t>
            </a:r>
            <a:endParaRPr lang="en-US" dirty="0" smtClean="0"/>
          </a:p>
          <a:p>
            <a:pPr lvl="1"/>
            <a:r>
              <a:rPr lang="en-US" dirty="0" smtClean="0"/>
              <a:t>Check-out </a:t>
            </a:r>
            <a:r>
              <a:rPr lang="en-US" dirty="0"/>
              <a:t>lock</a:t>
            </a:r>
            <a:r>
              <a:rPr lang="en-US" dirty="0" smtClean="0"/>
              <a:t>.</a:t>
            </a:r>
          </a:p>
          <a:p>
            <a:pPr lvl="1"/>
            <a:r>
              <a:rPr lang="en-US" dirty="0" smtClean="0"/>
              <a:t>Check-in lock. </a:t>
            </a:r>
            <a:endParaRPr lang="en-US" dirty="0"/>
          </a:p>
        </p:txBody>
      </p:sp>
    </p:spTree>
    <p:extLst>
      <p:ext uri="{BB962C8B-B14F-4D97-AF65-F5344CB8AC3E}">
        <p14:creationId xmlns:p14="http://schemas.microsoft.com/office/powerpoint/2010/main" val="98487830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075240" cy="764704"/>
          </a:xfrm>
        </p:spPr>
        <p:txBody>
          <a:bodyPr>
            <a:noAutofit/>
          </a:bodyPr>
          <a:lstStyle/>
          <a:p>
            <a:r>
              <a:rPr lang="en-US" dirty="0" smtClean="0"/>
              <a:t>Version Control – Check-in</a:t>
            </a:r>
            <a:endParaRPr lang="en-US" dirty="0"/>
          </a:p>
        </p:txBody>
      </p:sp>
      <p:sp>
        <p:nvSpPr>
          <p:cNvPr id="3" name="Content Placeholder 2"/>
          <p:cNvSpPr>
            <a:spLocks noGrp="1"/>
          </p:cNvSpPr>
          <p:nvPr>
            <p:ph idx="1"/>
          </p:nvPr>
        </p:nvSpPr>
        <p:spPr/>
        <p:txBody>
          <a:bodyPr>
            <a:normAutofit/>
          </a:bodyPr>
          <a:lstStyle/>
          <a:p>
            <a:r>
              <a:rPr lang="en-US" dirty="0"/>
              <a:t>As a user makes changes to the files in a workspace, list of pending changes is </a:t>
            </a:r>
            <a:r>
              <a:rPr lang="en-US" dirty="0" smtClean="0"/>
              <a:t>built.</a:t>
            </a:r>
          </a:p>
          <a:p>
            <a:r>
              <a:rPr lang="en-US" dirty="0" smtClean="0"/>
              <a:t>Performed </a:t>
            </a:r>
            <a:r>
              <a:rPr lang="en-US" dirty="0"/>
              <a:t>as a single atomic </a:t>
            </a:r>
            <a:r>
              <a:rPr lang="en-US" dirty="0" smtClean="0"/>
              <a:t>transaction.</a:t>
            </a:r>
          </a:p>
          <a:p>
            <a:r>
              <a:rPr lang="en-US" dirty="0"/>
              <a:t>I</a:t>
            </a:r>
            <a:r>
              <a:rPr lang="en-US" dirty="0" smtClean="0"/>
              <a:t>t </a:t>
            </a:r>
            <a:r>
              <a:rPr lang="en-US" dirty="0"/>
              <a:t>is best practice to also associate the change with a work </a:t>
            </a:r>
            <a:r>
              <a:rPr lang="en-US" dirty="0" smtClean="0"/>
              <a:t>item </a:t>
            </a:r>
            <a:r>
              <a:rPr lang="en-US" dirty="0"/>
              <a:t>to get end-to-end </a:t>
            </a:r>
            <a:r>
              <a:rPr lang="en-US" dirty="0" smtClean="0"/>
              <a:t>traceability.</a:t>
            </a:r>
            <a:endParaRPr lang="en-US" dirty="0"/>
          </a:p>
        </p:txBody>
      </p:sp>
    </p:spTree>
    <p:extLst>
      <p:ext uri="{BB962C8B-B14F-4D97-AF65-F5344CB8AC3E}">
        <p14:creationId xmlns:p14="http://schemas.microsoft.com/office/powerpoint/2010/main" val="7046082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Check-in Policy</a:t>
            </a:r>
            <a:endParaRPr lang="en-US" dirty="0"/>
          </a:p>
        </p:txBody>
      </p:sp>
      <p:sp>
        <p:nvSpPr>
          <p:cNvPr id="3" name="Content Placeholder 2"/>
          <p:cNvSpPr>
            <a:spLocks noGrp="1"/>
          </p:cNvSpPr>
          <p:nvPr>
            <p:ph idx="1"/>
          </p:nvPr>
        </p:nvSpPr>
        <p:spPr/>
        <p:txBody>
          <a:bodyPr/>
          <a:lstStyle/>
          <a:p>
            <a:r>
              <a:rPr lang="en-US" dirty="0"/>
              <a:t>To add validation of a check-in before </a:t>
            </a:r>
            <a:r>
              <a:rPr lang="en-US" dirty="0" smtClean="0"/>
              <a:t>submission.</a:t>
            </a:r>
          </a:p>
          <a:p>
            <a:r>
              <a:rPr lang="en-US" dirty="0" smtClean="0"/>
              <a:t>Example : Must associate pending changes with a work item, must provide comment on any check-ins.</a:t>
            </a:r>
            <a:endParaRPr lang="en-US" dirty="0"/>
          </a:p>
        </p:txBody>
      </p:sp>
    </p:spTree>
    <p:extLst>
      <p:ext uri="{BB962C8B-B14F-4D97-AF65-F5344CB8AC3E}">
        <p14:creationId xmlns:p14="http://schemas.microsoft.com/office/powerpoint/2010/main" val="23621062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Version Control – Undo Pending Changes</a:t>
            </a:r>
            <a:endParaRPr lang="en-US" dirty="0"/>
          </a:p>
        </p:txBody>
      </p:sp>
      <p:sp>
        <p:nvSpPr>
          <p:cNvPr id="3" name="Content Placeholder 2"/>
          <p:cNvSpPr>
            <a:spLocks noGrp="1"/>
          </p:cNvSpPr>
          <p:nvPr>
            <p:ph idx="1"/>
          </p:nvPr>
        </p:nvSpPr>
        <p:spPr/>
        <p:txBody>
          <a:bodyPr>
            <a:normAutofit/>
          </a:bodyPr>
          <a:lstStyle/>
          <a:p>
            <a:r>
              <a:rPr lang="en-US" dirty="0" smtClean="0"/>
              <a:t>Reverts </a:t>
            </a:r>
            <a:r>
              <a:rPr lang="en-US" dirty="0"/>
              <a:t>your changes back to their original </a:t>
            </a:r>
            <a:r>
              <a:rPr lang="en-US" dirty="0" smtClean="0"/>
              <a:t>state.</a:t>
            </a:r>
          </a:p>
          <a:p>
            <a:r>
              <a:rPr lang="en-US" dirty="0" smtClean="0"/>
              <a:t>Should </a:t>
            </a:r>
            <a:r>
              <a:rPr lang="en-US" dirty="0"/>
              <a:t>be used with caution! </a:t>
            </a:r>
          </a:p>
          <a:p>
            <a:pPr lvl="1"/>
            <a:r>
              <a:rPr lang="en-US" dirty="0" smtClean="0"/>
              <a:t>Undoing </a:t>
            </a:r>
            <a:r>
              <a:rPr lang="en-US" dirty="0"/>
              <a:t>a pending change causes your work to be lost. </a:t>
            </a:r>
          </a:p>
          <a:p>
            <a:pPr lvl="1"/>
            <a:r>
              <a:rPr lang="en-US" dirty="0" smtClean="0"/>
              <a:t>Items </a:t>
            </a:r>
            <a:r>
              <a:rPr lang="en-US" dirty="0"/>
              <a:t>are </a:t>
            </a:r>
            <a:r>
              <a:rPr lang="en-US" b="1" i="1" dirty="0"/>
              <a:t>not </a:t>
            </a:r>
            <a:r>
              <a:rPr lang="en-US" dirty="0"/>
              <a:t>copied to the Recycle Bin – they are gone! </a:t>
            </a:r>
          </a:p>
          <a:p>
            <a:pPr marL="400050" lvl="1" indent="0">
              <a:buNone/>
            </a:pPr>
            <a:r>
              <a:rPr lang="en-US" dirty="0" smtClean="0"/>
              <a:t> </a:t>
            </a:r>
            <a:endParaRPr lang="en-US" dirty="0"/>
          </a:p>
          <a:p>
            <a:endParaRPr lang="en-US" dirty="0"/>
          </a:p>
        </p:txBody>
      </p:sp>
    </p:spTree>
    <p:extLst>
      <p:ext uri="{BB962C8B-B14F-4D97-AF65-F5344CB8AC3E}">
        <p14:creationId xmlns:p14="http://schemas.microsoft.com/office/powerpoint/2010/main" val="366534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of SCM </a:t>
            </a:r>
            <a:r>
              <a:rPr lang="en-US" dirty="0" smtClean="0"/>
              <a:t>(2)</a:t>
            </a:r>
            <a:endParaRPr lang="en-US" dirty="0"/>
          </a:p>
        </p:txBody>
      </p:sp>
      <p:pic>
        <p:nvPicPr>
          <p:cNvPr id="4" name="Content Placeholder 3"/>
          <p:cNvPicPr>
            <a:picLocks noGrp="1"/>
          </p:cNvPicPr>
          <p:nvPr>
            <p:ph idx="1"/>
          </p:nvPr>
        </p:nvPicPr>
        <p:blipFill>
          <a:blip r:embed="rId3"/>
          <a:stretch>
            <a:fillRect/>
          </a:stretch>
        </p:blipFill>
        <p:spPr>
          <a:xfrm>
            <a:off x="1331640" y="1204342"/>
            <a:ext cx="6241876" cy="4960962"/>
          </a:xfrm>
          <a:prstGeom prst="rect">
            <a:avLst/>
          </a:prstGeom>
        </p:spPr>
      </p:pic>
    </p:spTree>
    <p:extLst>
      <p:ext uri="{BB962C8B-B14F-4D97-AF65-F5344CB8AC3E}">
        <p14:creationId xmlns:p14="http://schemas.microsoft.com/office/powerpoint/2010/main" val="39532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a:t>
            </a:r>
            <a:r>
              <a:rPr lang="en-US" dirty="0" err="1" smtClean="0"/>
              <a:t>Changeset</a:t>
            </a:r>
            <a:endParaRPr lang="en-US" dirty="0"/>
          </a:p>
        </p:txBody>
      </p:sp>
      <p:sp>
        <p:nvSpPr>
          <p:cNvPr id="3" name="Content Placeholder 2"/>
          <p:cNvSpPr>
            <a:spLocks noGrp="1"/>
          </p:cNvSpPr>
          <p:nvPr>
            <p:ph idx="1"/>
          </p:nvPr>
        </p:nvSpPr>
        <p:spPr/>
        <p:txBody>
          <a:bodyPr/>
          <a:lstStyle/>
          <a:p>
            <a:r>
              <a:rPr lang="en-US" dirty="0" smtClean="0"/>
              <a:t>The </a:t>
            </a:r>
            <a:r>
              <a:rPr lang="en-US" dirty="0"/>
              <a:t>fundamental unit of versioning in Team Foundation version control</a:t>
            </a:r>
            <a:endParaRPr lang="en-US" dirty="0" smtClean="0"/>
          </a:p>
          <a:p>
            <a:r>
              <a:rPr lang="en-US" dirty="0" smtClean="0"/>
              <a:t>It is stored all </a:t>
            </a:r>
            <a:r>
              <a:rPr lang="en-US" dirty="0"/>
              <a:t>the information about </a:t>
            </a:r>
            <a:r>
              <a:rPr lang="en-US" dirty="0" smtClean="0"/>
              <a:t>a single </a:t>
            </a:r>
            <a:r>
              <a:rPr lang="en-US" dirty="0"/>
              <a:t>atomic </a:t>
            </a:r>
            <a:r>
              <a:rPr lang="en-US" dirty="0" smtClean="0"/>
              <a:t>check-in.</a:t>
            </a:r>
          </a:p>
          <a:p>
            <a:r>
              <a:rPr lang="en-US" dirty="0"/>
              <a:t>The changes that occurred in a </a:t>
            </a:r>
            <a:r>
              <a:rPr lang="en-US" dirty="0" err="1"/>
              <a:t>changeset</a:t>
            </a:r>
            <a:r>
              <a:rPr lang="en-US" dirty="0"/>
              <a:t> are immutable — history cannot be rewritten</a:t>
            </a:r>
            <a:endParaRPr lang="en-US" dirty="0" smtClean="0"/>
          </a:p>
          <a:p>
            <a:endParaRPr lang="en-US" dirty="0"/>
          </a:p>
        </p:txBody>
      </p:sp>
    </p:spTree>
    <p:extLst>
      <p:ext uri="{BB962C8B-B14F-4D97-AF65-F5344CB8AC3E}">
        <p14:creationId xmlns:p14="http://schemas.microsoft.com/office/powerpoint/2010/main" val="213748549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a:t>
            </a:r>
            <a:r>
              <a:rPr lang="en-US" dirty="0" err="1" smtClean="0"/>
              <a:t>Shelveset</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Shelving </a:t>
            </a:r>
            <a:r>
              <a:rPr lang="en-US" dirty="0"/>
              <a:t>stores pending changes on the server for later </a:t>
            </a:r>
            <a:r>
              <a:rPr lang="en-US" dirty="0" smtClean="0"/>
              <a:t>use.</a:t>
            </a:r>
          </a:p>
          <a:p>
            <a:r>
              <a:rPr lang="en-US" dirty="0" err="1" smtClean="0"/>
              <a:t>Shelvesets</a:t>
            </a:r>
            <a:r>
              <a:rPr lang="en-US" dirty="0" smtClean="0"/>
              <a:t> </a:t>
            </a:r>
            <a:r>
              <a:rPr lang="en-US" dirty="0"/>
              <a:t>serve a variety of purposes </a:t>
            </a:r>
          </a:p>
          <a:p>
            <a:pPr lvl="1"/>
            <a:r>
              <a:rPr lang="en-US" dirty="0" smtClean="0"/>
              <a:t>Sharing </a:t>
            </a:r>
            <a:r>
              <a:rPr lang="en-US" dirty="0"/>
              <a:t>ideas </a:t>
            </a:r>
          </a:p>
          <a:p>
            <a:pPr lvl="1"/>
            <a:r>
              <a:rPr lang="en-US" dirty="0"/>
              <a:t>C</a:t>
            </a:r>
            <a:r>
              <a:rPr lang="en-US" dirty="0" smtClean="0"/>
              <a:t>ode </a:t>
            </a:r>
            <a:r>
              <a:rPr lang="en-US" dirty="0"/>
              <a:t>reviews </a:t>
            </a:r>
          </a:p>
          <a:p>
            <a:pPr lvl="1"/>
            <a:r>
              <a:rPr lang="en-US" dirty="0" smtClean="0"/>
              <a:t>Switching </a:t>
            </a:r>
            <a:r>
              <a:rPr lang="en-US" dirty="0"/>
              <a:t>tasks without losing state </a:t>
            </a:r>
          </a:p>
          <a:p>
            <a:r>
              <a:rPr lang="en-US" dirty="0" smtClean="0"/>
              <a:t>Shelving </a:t>
            </a:r>
            <a:r>
              <a:rPr lang="en-US" dirty="0"/>
              <a:t>is not the same as checking code </a:t>
            </a:r>
            <a:r>
              <a:rPr lang="en-US" dirty="0" smtClean="0"/>
              <a:t>in.</a:t>
            </a:r>
          </a:p>
          <a:p>
            <a:r>
              <a:rPr lang="en-US" dirty="0" err="1" smtClean="0"/>
              <a:t>Shelvesets</a:t>
            </a:r>
            <a:r>
              <a:rPr lang="en-US" dirty="0" smtClean="0"/>
              <a:t> </a:t>
            </a:r>
            <a:r>
              <a:rPr lang="en-US" dirty="0"/>
              <a:t>are not versioned </a:t>
            </a:r>
          </a:p>
          <a:p>
            <a:pPr lvl="1"/>
            <a:r>
              <a:rPr lang="en-US" dirty="0" smtClean="0"/>
              <a:t>If </a:t>
            </a:r>
            <a:r>
              <a:rPr lang="en-US" dirty="0"/>
              <a:t>the name is reused the previous </a:t>
            </a:r>
            <a:r>
              <a:rPr lang="en-US" dirty="0" err="1"/>
              <a:t>shelveset</a:t>
            </a:r>
            <a:r>
              <a:rPr lang="en-US" dirty="0"/>
              <a:t> is lost </a:t>
            </a:r>
          </a:p>
          <a:p>
            <a:pPr lvl="1"/>
            <a:r>
              <a:rPr lang="en-US" dirty="0" smtClean="0"/>
              <a:t>When </a:t>
            </a:r>
            <a:r>
              <a:rPr lang="en-US" dirty="0"/>
              <a:t>deleted the content is gone and cannot be recovered </a:t>
            </a:r>
          </a:p>
          <a:p>
            <a:endParaRPr lang="en-US" dirty="0"/>
          </a:p>
          <a:p>
            <a:endParaRPr lang="en-US" dirty="0"/>
          </a:p>
        </p:txBody>
      </p:sp>
    </p:spTree>
    <p:extLst>
      <p:ext uri="{BB962C8B-B14F-4D97-AF65-F5344CB8AC3E}">
        <p14:creationId xmlns:p14="http://schemas.microsoft.com/office/powerpoint/2010/main" val="28896378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Labeling</a:t>
            </a:r>
            <a:endParaRPr lang="en-US" dirty="0"/>
          </a:p>
        </p:txBody>
      </p:sp>
      <p:sp>
        <p:nvSpPr>
          <p:cNvPr id="3" name="Content Placeholder 2"/>
          <p:cNvSpPr>
            <a:spLocks noGrp="1"/>
          </p:cNvSpPr>
          <p:nvPr>
            <p:ph idx="1"/>
          </p:nvPr>
        </p:nvSpPr>
        <p:spPr/>
        <p:txBody>
          <a:bodyPr/>
          <a:lstStyle/>
          <a:p>
            <a:r>
              <a:rPr lang="en-US" dirty="0" smtClean="0"/>
              <a:t>A </a:t>
            </a:r>
            <a:r>
              <a:rPr lang="en-US" dirty="0"/>
              <a:t>marker that can be attached to files and </a:t>
            </a:r>
            <a:r>
              <a:rPr lang="en-US" dirty="0" smtClean="0"/>
              <a:t>folders.</a:t>
            </a:r>
          </a:p>
          <a:p>
            <a:r>
              <a:rPr lang="en-US" dirty="0" smtClean="0"/>
              <a:t>File </a:t>
            </a:r>
            <a:r>
              <a:rPr lang="en-US" dirty="0"/>
              <a:t>or folder can be labeled by </a:t>
            </a:r>
            <a:r>
              <a:rPr lang="en-US" dirty="0" err="1"/>
              <a:t>Changeset</a:t>
            </a:r>
            <a:r>
              <a:rPr lang="en-US" dirty="0"/>
              <a:t>, Date, Label, Latest Version, or Workspace </a:t>
            </a:r>
            <a:r>
              <a:rPr lang="en-US" dirty="0" smtClean="0"/>
              <a:t>Version.</a:t>
            </a:r>
            <a:endParaRPr lang="en-US" dirty="0"/>
          </a:p>
        </p:txBody>
      </p:sp>
    </p:spTree>
    <p:extLst>
      <p:ext uri="{BB962C8B-B14F-4D97-AF65-F5344CB8AC3E}">
        <p14:creationId xmlns:p14="http://schemas.microsoft.com/office/powerpoint/2010/main" val="31104463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Demo (2)</a:t>
            </a:r>
            <a:endParaRPr lang="en-US" dirty="0"/>
          </a:p>
        </p:txBody>
      </p:sp>
      <p:sp>
        <p:nvSpPr>
          <p:cNvPr id="3" name="Content Placeholder 2"/>
          <p:cNvSpPr>
            <a:spLocks noGrp="1"/>
          </p:cNvSpPr>
          <p:nvPr>
            <p:ph idx="1"/>
          </p:nvPr>
        </p:nvSpPr>
        <p:spPr/>
        <p:txBody>
          <a:bodyPr>
            <a:normAutofit/>
          </a:bodyPr>
          <a:lstStyle/>
          <a:p>
            <a:r>
              <a:rPr lang="en-US" dirty="0" smtClean="0"/>
              <a:t>Download Source Code using Get.</a:t>
            </a:r>
          </a:p>
          <a:p>
            <a:r>
              <a:rPr lang="en-US" dirty="0" smtClean="0"/>
              <a:t>Basic Operations:</a:t>
            </a:r>
          </a:p>
          <a:p>
            <a:pPr lvl="1"/>
            <a:r>
              <a:rPr lang="en-US" dirty="0" smtClean="0"/>
              <a:t>Add New Files</a:t>
            </a:r>
          </a:p>
          <a:p>
            <a:pPr lvl="1"/>
            <a:r>
              <a:rPr lang="en-US" dirty="0" smtClean="0"/>
              <a:t>Edit Existing File.</a:t>
            </a:r>
          </a:p>
          <a:p>
            <a:pPr lvl="1"/>
            <a:r>
              <a:rPr lang="en-US" dirty="0" smtClean="0"/>
              <a:t>View Pending Changes.</a:t>
            </a:r>
          </a:p>
          <a:p>
            <a:pPr lvl="1"/>
            <a:r>
              <a:rPr lang="en-US" dirty="0" smtClean="0"/>
              <a:t>Check-in Changes.</a:t>
            </a:r>
          </a:p>
          <a:p>
            <a:pPr lvl="1"/>
            <a:r>
              <a:rPr lang="en-US" dirty="0" smtClean="0"/>
              <a:t>Undo Pending Changes.</a:t>
            </a:r>
          </a:p>
          <a:p>
            <a:r>
              <a:rPr lang="en-US" dirty="0" smtClean="0"/>
              <a:t>Code review using </a:t>
            </a:r>
            <a:r>
              <a:rPr lang="en-US" dirty="0" err="1" smtClean="0"/>
              <a:t>Shelveset</a:t>
            </a:r>
            <a:r>
              <a:rPr lang="en-US" dirty="0" smtClean="0"/>
              <a:t>.</a:t>
            </a:r>
          </a:p>
          <a:p>
            <a:r>
              <a:rPr lang="en-US" dirty="0" smtClean="0"/>
              <a:t>Setting up check-in policy.</a:t>
            </a:r>
          </a:p>
          <a:p>
            <a:r>
              <a:rPr lang="en-US" dirty="0" smtClean="0"/>
              <a:t>Labeling.</a:t>
            </a:r>
          </a:p>
          <a:p>
            <a:pPr lvl="1"/>
            <a:endParaRPr lang="en-US" dirty="0"/>
          </a:p>
        </p:txBody>
      </p:sp>
    </p:spTree>
    <p:extLst>
      <p:ext uri="{BB962C8B-B14F-4D97-AF65-F5344CB8AC3E}">
        <p14:creationId xmlns:p14="http://schemas.microsoft.com/office/powerpoint/2010/main" val="419778853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Branching and Merging - Overview</a:t>
            </a:r>
            <a:endParaRPr lang="en-US" dirty="0"/>
          </a:p>
        </p:txBody>
      </p:sp>
      <p:sp>
        <p:nvSpPr>
          <p:cNvPr id="3" name="Content Placeholder 2"/>
          <p:cNvSpPr>
            <a:spLocks noGrp="1"/>
          </p:cNvSpPr>
          <p:nvPr>
            <p:ph idx="1"/>
          </p:nvPr>
        </p:nvSpPr>
        <p:spPr/>
        <p:txBody>
          <a:bodyPr>
            <a:normAutofit/>
          </a:bodyPr>
          <a:lstStyle/>
          <a:p>
            <a:r>
              <a:rPr lang="en-US" dirty="0" smtClean="0"/>
              <a:t>Branching an item allows two version of the item to be modified independent of each other.</a:t>
            </a:r>
          </a:p>
          <a:p>
            <a:r>
              <a:rPr lang="en-US" dirty="0" smtClean="0"/>
              <a:t>Merging allows the changes made in branch in the branched version to be brought together.</a:t>
            </a:r>
          </a:p>
          <a:p>
            <a:r>
              <a:rPr lang="en-US" dirty="0" smtClean="0"/>
              <a:t>Branches are often created to allow development one or more features to occur without destabilizing the main development line.</a:t>
            </a:r>
            <a:endParaRPr lang="en-US" dirty="0"/>
          </a:p>
        </p:txBody>
      </p:sp>
    </p:spTree>
    <p:extLst>
      <p:ext uri="{BB962C8B-B14F-4D97-AF65-F5344CB8AC3E}">
        <p14:creationId xmlns:p14="http://schemas.microsoft.com/office/powerpoint/2010/main" val="39229847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Example</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a:p>
          <a:p>
            <a:endParaRPr lang="en-US" dirty="0" smtClean="0"/>
          </a:p>
          <a:p>
            <a:r>
              <a:rPr lang="en-US" sz="2200" dirty="0" smtClean="0"/>
              <a:t>“Main” branch created.</a:t>
            </a:r>
          </a:p>
          <a:p>
            <a:r>
              <a:rPr lang="en-US" sz="2200" dirty="0" smtClean="0"/>
              <a:t>“Feature” branched from “Main”</a:t>
            </a:r>
          </a:p>
          <a:p>
            <a:r>
              <a:rPr lang="en-US" sz="2200" dirty="0" smtClean="0"/>
              <a:t>“Feature” merged back to “Main”</a:t>
            </a:r>
          </a:p>
          <a:p>
            <a:r>
              <a:rPr lang="en-US" sz="2200" dirty="0" smtClean="0"/>
              <a:t>“Release” branched from “Main”</a:t>
            </a:r>
          </a:p>
          <a:p>
            <a:r>
              <a:rPr lang="en-US" sz="2200" dirty="0" smtClean="0"/>
              <a:t>The next release continue from “Main”</a:t>
            </a:r>
          </a:p>
          <a:p>
            <a:r>
              <a:rPr lang="en-US" sz="2200" dirty="0" smtClean="0"/>
              <a:t>Maintenance continue from “Release”</a:t>
            </a:r>
            <a:endParaRPr lang="en-US" sz="2200" dirty="0"/>
          </a:p>
        </p:txBody>
      </p:sp>
      <p:sp>
        <p:nvSpPr>
          <p:cNvPr id="4" name="Rounded Rectangle 3"/>
          <p:cNvSpPr/>
          <p:nvPr/>
        </p:nvSpPr>
        <p:spPr>
          <a:xfrm>
            <a:off x="755576" y="1196752"/>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5" name="Rounded Rectangle 4"/>
          <p:cNvSpPr/>
          <p:nvPr/>
        </p:nvSpPr>
        <p:spPr>
          <a:xfrm>
            <a:off x="3241559" y="2348880"/>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6" name="Rounded Rectangle 5"/>
          <p:cNvSpPr/>
          <p:nvPr/>
        </p:nvSpPr>
        <p:spPr>
          <a:xfrm>
            <a:off x="6071176" y="2348880"/>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a:t>
            </a:r>
            <a:endParaRPr lang="en-US" dirty="0"/>
          </a:p>
        </p:txBody>
      </p:sp>
      <p:cxnSp>
        <p:nvCxnSpPr>
          <p:cNvPr id="8" name="Straight Connector 7"/>
          <p:cNvCxnSpPr>
            <a:stCxn id="4" idx="3"/>
          </p:cNvCxnSpPr>
          <p:nvPr/>
        </p:nvCxnSpPr>
        <p:spPr>
          <a:xfrm>
            <a:off x="2483768" y="1592796"/>
            <a:ext cx="604867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Curved Connector 9"/>
          <p:cNvCxnSpPr>
            <a:stCxn id="4" idx="3"/>
            <a:endCxn id="5" idx="1"/>
          </p:cNvCxnSpPr>
          <p:nvPr/>
        </p:nvCxnSpPr>
        <p:spPr>
          <a:xfrm>
            <a:off x="2483768" y="1592796"/>
            <a:ext cx="757791" cy="1152128"/>
          </a:xfrm>
          <a:prstGeom prst="curvedConnector3">
            <a:avLst/>
          </a:prstGeom>
        </p:spPr>
        <p:style>
          <a:lnRef idx="3">
            <a:schemeClr val="accent1"/>
          </a:lnRef>
          <a:fillRef idx="0">
            <a:schemeClr val="accent1"/>
          </a:fillRef>
          <a:effectRef idx="2">
            <a:schemeClr val="accent1"/>
          </a:effectRef>
          <a:fontRef idx="minor">
            <a:schemeClr val="tx1"/>
          </a:fontRef>
        </p:style>
      </p:cxnSp>
      <p:cxnSp>
        <p:nvCxnSpPr>
          <p:cNvPr id="12" name="Curved Connector 11"/>
          <p:cNvCxnSpPr>
            <a:stCxn id="5" idx="3"/>
          </p:cNvCxnSpPr>
          <p:nvPr/>
        </p:nvCxnSpPr>
        <p:spPr>
          <a:xfrm flipV="1">
            <a:off x="4969751" y="1592796"/>
            <a:ext cx="288032" cy="1152128"/>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15" name="Curved Connector 14"/>
          <p:cNvCxnSpPr/>
          <p:nvPr/>
        </p:nvCxnSpPr>
        <p:spPr>
          <a:xfrm rot="16200000" flipH="1">
            <a:off x="5177572" y="1851320"/>
            <a:ext cx="1152128" cy="635080"/>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a:stCxn id="6" idx="3"/>
          </p:cNvCxnSpPr>
          <p:nvPr/>
        </p:nvCxnSpPr>
        <p:spPr>
          <a:xfrm>
            <a:off x="7799368" y="2744924"/>
            <a:ext cx="66106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073245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Example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sz="2600" dirty="0" smtClean="0"/>
          </a:p>
          <a:p>
            <a:endParaRPr lang="en-US" sz="2600" dirty="0"/>
          </a:p>
          <a:p>
            <a:endParaRPr lang="en-US" sz="2600" dirty="0" smtClean="0"/>
          </a:p>
          <a:p>
            <a:endParaRPr lang="en-US" sz="2600" dirty="0" smtClean="0"/>
          </a:p>
          <a:p>
            <a:endParaRPr lang="en-US" sz="2600" dirty="0"/>
          </a:p>
          <a:p>
            <a:r>
              <a:rPr lang="en-US" sz="2600" dirty="0" err="1" smtClean="0"/>
              <a:t>File.cs</a:t>
            </a:r>
            <a:r>
              <a:rPr lang="en-US" sz="2600" dirty="0" smtClean="0"/>
              <a:t> created on Main branch.</a:t>
            </a:r>
          </a:p>
          <a:p>
            <a:r>
              <a:rPr lang="en-US" sz="2600" dirty="0" err="1" smtClean="0"/>
              <a:t>File.cs</a:t>
            </a:r>
            <a:r>
              <a:rPr lang="en-US" sz="2600" dirty="0" smtClean="0"/>
              <a:t> </a:t>
            </a:r>
            <a:r>
              <a:rPr lang="en-US" sz="2600" dirty="0" err="1" smtClean="0"/>
              <a:t>brached</a:t>
            </a:r>
            <a:r>
              <a:rPr lang="en-US" sz="2600" dirty="0" smtClean="0"/>
              <a:t> to Feature branch.</a:t>
            </a:r>
          </a:p>
          <a:p>
            <a:r>
              <a:rPr lang="en-US" sz="2600" dirty="0" err="1" smtClean="0"/>
              <a:t>File.cs</a:t>
            </a:r>
            <a:r>
              <a:rPr lang="en-US" sz="2600" dirty="0" smtClean="0"/>
              <a:t> changed on Main.</a:t>
            </a:r>
          </a:p>
          <a:p>
            <a:r>
              <a:rPr lang="en-US" sz="2600" dirty="0" err="1" smtClean="0"/>
              <a:t>File.cs</a:t>
            </a:r>
            <a:r>
              <a:rPr lang="en-US" sz="2600" dirty="0" smtClean="0"/>
              <a:t> changed on Feature.</a:t>
            </a:r>
          </a:p>
          <a:p>
            <a:r>
              <a:rPr lang="en-US" sz="2600" dirty="0" smtClean="0"/>
              <a:t>Changes from Feature are merged with changes from Main</a:t>
            </a:r>
            <a:endParaRPr lang="en-US" sz="2600" dirty="0"/>
          </a:p>
        </p:txBody>
      </p:sp>
      <p:sp>
        <p:nvSpPr>
          <p:cNvPr id="4" name="Vertical Scroll 3"/>
          <p:cNvSpPr/>
          <p:nvPr/>
        </p:nvSpPr>
        <p:spPr>
          <a:xfrm>
            <a:off x="539552" y="1349896"/>
            <a:ext cx="1033272" cy="1143000"/>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File.cs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Vertical Scroll 4"/>
          <p:cNvSpPr/>
          <p:nvPr/>
        </p:nvSpPr>
        <p:spPr>
          <a:xfrm>
            <a:off x="2699792" y="2718048"/>
            <a:ext cx="1033272" cy="1143000"/>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File.cs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Vertical Scroll 5"/>
          <p:cNvSpPr/>
          <p:nvPr/>
        </p:nvSpPr>
        <p:spPr>
          <a:xfrm>
            <a:off x="6127600" y="2718048"/>
            <a:ext cx="1033272" cy="1143000"/>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File.cs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Vertical Scroll 6"/>
          <p:cNvSpPr/>
          <p:nvPr/>
        </p:nvSpPr>
        <p:spPr>
          <a:xfrm>
            <a:off x="4283968" y="1349896"/>
            <a:ext cx="1033272" cy="1143000"/>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File.cs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Connector 8"/>
          <p:cNvCxnSpPr>
            <a:stCxn id="4" idx="3"/>
            <a:endCxn id="7" idx="1"/>
          </p:cNvCxnSpPr>
          <p:nvPr/>
        </p:nvCxnSpPr>
        <p:spPr>
          <a:xfrm>
            <a:off x="1443665" y="1921396"/>
            <a:ext cx="296946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7" idx="3"/>
          </p:cNvCxnSpPr>
          <p:nvPr/>
        </p:nvCxnSpPr>
        <p:spPr>
          <a:xfrm>
            <a:off x="5188081" y="1921396"/>
            <a:ext cx="3416367"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a:stCxn id="5" idx="3"/>
            <a:endCxn id="6" idx="1"/>
          </p:cNvCxnSpPr>
          <p:nvPr/>
        </p:nvCxnSpPr>
        <p:spPr>
          <a:xfrm>
            <a:off x="3603905" y="3289548"/>
            <a:ext cx="2652854" cy="0"/>
          </a:xfrm>
          <a:prstGeom prst="line">
            <a:avLst/>
          </a:prstGeom>
        </p:spPr>
        <p:style>
          <a:lnRef idx="2">
            <a:schemeClr val="accent2"/>
          </a:lnRef>
          <a:fillRef idx="0">
            <a:schemeClr val="accent2"/>
          </a:fillRef>
          <a:effectRef idx="1">
            <a:schemeClr val="accent2"/>
          </a:effectRef>
          <a:fontRef idx="minor">
            <a:schemeClr val="tx1"/>
          </a:fontRef>
        </p:style>
      </p:cxnSp>
      <p:sp>
        <p:nvSpPr>
          <p:cNvPr id="33" name="Freeform 32"/>
          <p:cNvSpPr/>
          <p:nvPr/>
        </p:nvSpPr>
        <p:spPr>
          <a:xfrm>
            <a:off x="1615858" y="1925545"/>
            <a:ext cx="1215024" cy="1364004"/>
          </a:xfrm>
          <a:custGeom>
            <a:avLst/>
            <a:gdLst>
              <a:gd name="connsiteX0" fmla="*/ 0 w 1215024"/>
              <a:gd name="connsiteY0" fmla="*/ 0 h 1406181"/>
              <a:gd name="connsiteX1" fmla="*/ 275572 w 1215024"/>
              <a:gd name="connsiteY1" fmla="*/ 1277654 h 1406181"/>
              <a:gd name="connsiteX2" fmla="*/ 1215024 w 1215024"/>
              <a:gd name="connsiteY2" fmla="*/ 1402915 h 1406181"/>
            </a:gdLst>
            <a:ahLst/>
            <a:cxnLst>
              <a:cxn ang="0">
                <a:pos x="connsiteX0" y="connsiteY0"/>
              </a:cxn>
              <a:cxn ang="0">
                <a:pos x="connsiteX1" y="connsiteY1"/>
              </a:cxn>
              <a:cxn ang="0">
                <a:pos x="connsiteX2" y="connsiteY2"/>
              </a:cxn>
            </a:cxnLst>
            <a:rect l="l" t="t" r="r" b="b"/>
            <a:pathLst>
              <a:path w="1215024" h="1406181">
                <a:moveTo>
                  <a:pt x="0" y="0"/>
                </a:moveTo>
                <a:cubicBezTo>
                  <a:pt x="36534" y="521917"/>
                  <a:pt x="73068" y="1043835"/>
                  <a:pt x="275572" y="1277654"/>
                </a:cubicBezTo>
                <a:cubicBezTo>
                  <a:pt x="478076" y="1511473"/>
                  <a:pt x="1022958" y="1342373"/>
                  <a:pt x="1215024" y="1402915"/>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7" name="Freeform 36"/>
          <p:cNvSpPr/>
          <p:nvPr/>
        </p:nvSpPr>
        <p:spPr>
          <a:xfrm>
            <a:off x="7027101" y="1925544"/>
            <a:ext cx="1215025" cy="1440576"/>
          </a:xfrm>
          <a:custGeom>
            <a:avLst/>
            <a:gdLst>
              <a:gd name="connsiteX0" fmla="*/ 0 w 1215025"/>
              <a:gd name="connsiteY0" fmla="*/ 1365337 h 1441666"/>
              <a:gd name="connsiteX1" fmla="*/ 1002083 w 1215025"/>
              <a:gd name="connsiteY1" fmla="*/ 1290180 h 1441666"/>
              <a:gd name="connsiteX2" fmla="*/ 1215025 w 1215025"/>
              <a:gd name="connsiteY2" fmla="*/ 0 h 1441666"/>
            </a:gdLst>
            <a:ahLst/>
            <a:cxnLst>
              <a:cxn ang="0">
                <a:pos x="connsiteX0" y="connsiteY0"/>
              </a:cxn>
              <a:cxn ang="0">
                <a:pos x="connsiteX1" y="connsiteY1"/>
              </a:cxn>
              <a:cxn ang="0">
                <a:pos x="connsiteX2" y="connsiteY2"/>
              </a:cxn>
            </a:cxnLst>
            <a:rect l="l" t="t" r="r" b="b"/>
            <a:pathLst>
              <a:path w="1215025" h="1441666">
                <a:moveTo>
                  <a:pt x="0" y="1365337"/>
                </a:moveTo>
                <a:cubicBezTo>
                  <a:pt x="399789" y="1441536"/>
                  <a:pt x="799579" y="1517736"/>
                  <a:pt x="1002083" y="1290180"/>
                </a:cubicBezTo>
                <a:cubicBezTo>
                  <a:pt x="1204587" y="1062624"/>
                  <a:pt x="1091853" y="244257"/>
                  <a:pt x="121502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68559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Branches</a:t>
            </a:r>
            <a:endParaRPr lang="en-US" dirty="0"/>
          </a:p>
        </p:txBody>
      </p:sp>
      <p:sp>
        <p:nvSpPr>
          <p:cNvPr id="3" name="Content Placeholder 2"/>
          <p:cNvSpPr>
            <a:spLocks noGrp="1"/>
          </p:cNvSpPr>
          <p:nvPr>
            <p:ph idx="1"/>
          </p:nvPr>
        </p:nvSpPr>
        <p:spPr/>
        <p:txBody>
          <a:bodyPr/>
          <a:lstStyle/>
          <a:p>
            <a:r>
              <a:rPr lang="en-US" dirty="0" smtClean="0"/>
              <a:t>Common method</a:t>
            </a:r>
          </a:p>
          <a:p>
            <a:pPr lvl="1"/>
            <a:r>
              <a:rPr lang="en-US" dirty="0" smtClean="0"/>
              <a:t>Convert to branch</a:t>
            </a:r>
          </a:p>
          <a:p>
            <a:pPr lvl="2"/>
            <a:r>
              <a:rPr lang="en-US" dirty="0"/>
              <a:t>Convert an existing folder into a branch object.</a:t>
            </a:r>
          </a:p>
          <a:p>
            <a:pPr lvl="2"/>
            <a:r>
              <a:rPr lang="en-US" dirty="0"/>
              <a:t>Can be undone using Convert to Folder command.</a:t>
            </a:r>
          </a:p>
          <a:p>
            <a:pPr lvl="1"/>
            <a:r>
              <a:rPr lang="en-US" dirty="0" smtClean="0"/>
              <a:t>Branch (Visual Studio)</a:t>
            </a:r>
          </a:p>
          <a:p>
            <a:pPr lvl="2"/>
            <a:r>
              <a:rPr lang="en-US" dirty="0" smtClean="0"/>
              <a:t>Creates branch from and existing branch and folder.</a:t>
            </a:r>
          </a:p>
          <a:p>
            <a:pPr lvl="2"/>
            <a:r>
              <a:rPr lang="en-US" dirty="0" smtClean="0"/>
              <a:t>Allows converting parent folder to branch.</a:t>
            </a:r>
            <a:endParaRPr lang="en-US" dirty="0"/>
          </a:p>
        </p:txBody>
      </p:sp>
    </p:spTree>
    <p:extLst>
      <p:ext uri="{BB962C8B-B14F-4D97-AF65-F5344CB8AC3E}">
        <p14:creationId xmlns:p14="http://schemas.microsoft.com/office/powerpoint/2010/main" val="94920159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Changes</a:t>
            </a:r>
            <a:endParaRPr lang="en-US" dirty="0"/>
          </a:p>
        </p:txBody>
      </p:sp>
      <p:sp>
        <p:nvSpPr>
          <p:cNvPr id="3" name="Content Placeholder 2"/>
          <p:cNvSpPr>
            <a:spLocks noGrp="1"/>
          </p:cNvSpPr>
          <p:nvPr>
            <p:ph idx="1"/>
          </p:nvPr>
        </p:nvSpPr>
        <p:spPr/>
        <p:txBody>
          <a:bodyPr/>
          <a:lstStyle/>
          <a:p>
            <a:r>
              <a:rPr lang="en-US" dirty="0" smtClean="0"/>
              <a:t>Merging is the process of moving one or more changes between branches.</a:t>
            </a:r>
            <a:endParaRPr lang="en-US" dirty="0"/>
          </a:p>
        </p:txBody>
      </p:sp>
      <p:pic>
        <p:nvPicPr>
          <p:cNvPr id="4" name="Picture 3"/>
          <p:cNvPicPr/>
          <p:nvPr/>
        </p:nvPicPr>
        <p:blipFill>
          <a:blip r:embed="rId2"/>
          <a:stretch>
            <a:fillRect/>
          </a:stretch>
        </p:blipFill>
        <p:spPr>
          <a:xfrm>
            <a:off x="1691680" y="2636912"/>
            <a:ext cx="5832648" cy="2736304"/>
          </a:xfrm>
          <a:prstGeom prst="rect">
            <a:avLst/>
          </a:prstGeom>
        </p:spPr>
      </p:pic>
    </p:spTree>
    <p:extLst>
      <p:ext uri="{BB962C8B-B14F-4D97-AF65-F5344CB8AC3E}">
        <p14:creationId xmlns:p14="http://schemas.microsoft.com/office/powerpoint/2010/main" val="3158671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 Demo</a:t>
            </a:r>
            <a:endParaRPr lang="en-US" dirty="0"/>
          </a:p>
        </p:txBody>
      </p:sp>
      <p:sp>
        <p:nvSpPr>
          <p:cNvPr id="3" name="Content Placeholder 2"/>
          <p:cNvSpPr>
            <a:spLocks noGrp="1"/>
          </p:cNvSpPr>
          <p:nvPr>
            <p:ph idx="1"/>
          </p:nvPr>
        </p:nvSpPr>
        <p:spPr/>
        <p:txBody>
          <a:bodyPr/>
          <a:lstStyle/>
          <a:p>
            <a:r>
              <a:rPr lang="en-US" dirty="0" smtClean="0"/>
              <a:t>Create a Branch</a:t>
            </a:r>
          </a:p>
          <a:p>
            <a:r>
              <a:rPr lang="en-US" dirty="0" smtClean="0"/>
              <a:t>Merge changes</a:t>
            </a:r>
          </a:p>
          <a:p>
            <a:r>
              <a:rPr lang="en-US" dirty="0" smtClean="0"/>
              <a:t>Show visualized history </a:t>
            </a:r>
          </a:p>
          <a:p>
            <a:pPr lvl="1"/>
            <a:r>
              <a:rPr lang="en-US" dirty="0" smtClean="0"/>
              <a:t>Branch Hierarchies</a:t>
            </a:r>
          </a:p>
          <a:p>
            <a:pPr lvl="1"/>
            <a:r>
              <a:rPr lang="en-US" dirty="0" smtClean="0"/>
              <a:t>Tracked </a:t>
            </a:r>
            <a:r>
              <a:rPr lang="en-US" dirty="0" err="1" smtClean="0"/>
              <a:t>Changeset</a:t>
            </a:r>
            <a:endParaRPr lang="en-US" dirty="0"/>
          </a:p>
          <a:p>
            <a:pPr lvl="2"/>
            <a:r>
              <a:rPr lang="en-US" dirty="0" smtClean="0"/>
              <a:t>Hierarchy </a:t>
            </a:r>
          </a:p>
          <a:p>
            <a:pPr lvl="2"/>
            <a:r>
              <a:rPr lang="en-US" dirty="0" smtClean="0"/>
              <a:t>Timeline</a:t>
            </a:r>
          </a:p>
          <a:p>
            <a:pPr lvl="1"/>
            <a:endParaRPr lang="en-US" dirty="0"/>
          </a:p>
        </p:txBody>
      </p:sp>
    </p:spTree>
    <p:extLst>
      <p:ext uri="{BB962C8B-B14F-4D97-AF65-F5344CB8AC3E}">
        <p14:creationId xmlns:p14="http://schemas.microsoft.com/office/powerpoint/2010/main" val="2595831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of SCM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a:t>Components designated for configuration management are denoted as </a:t>
            </a:r>
            <a:r>
              <a:rPr lang="en-US" u="sng" dirty="0"/>
              <a:t>configuration items</a:t>
            </a:r>
            <a:r>
              <a:rPr lang="en-US" dirty="0" smtClean="0"/>
              <a:t>.</a:t>
            </a:r>
          </a:p>
          <a:p>
            <a:r>
              <a:rPr lang="en-US" dirty="0"/>
              <a:t>Once an item is under configuration management </a:t>
            </a:r>
            <a:r>
              <a:rPr lang="en-US" dirty="0" smtClean="0"/>
              <a:t>it </a:t>
            </a:r>
            <a:r>
              <a:rPr lang="en-US" dirty="0"/>
              <a:t>can be modified only by </a:t>
            </a:r>
            <a:r>
              <a:rPr lang="en-US" u="sng" dirty="0"/>
              <a:t>creating a new </a:t>
            </a:r>
            <a:r>
              <a:rPr lang="en-US" u="sng" dirty="0" smtClean="0"/>
              <a:t>version</a:t>
            </a:r>
            <a:r>
              <a:rPr lang="en-US" dirty="0" smtClean="0"/>
              <a:t>.</a:t>
            </a:r>
          </a:p>
          <a:p>
            <a:r>
              <a:rPr lang="en-US" dirty="0"/>
              <a:t>A change to a version of a configuration item leads to a new version of the same configuration </a:t>
            </a:r>
            <a:r>
              <a:rPr lang="en-US" dirty="0" smtClean="0"/>
              <a:t>item.</a:t>
            </a:r>
            <a:endParaRPr lang="en-US" dirty="0"/>
          </a:p>
        </p:txBody>
      </p:sp>
    </p:spTree>
    <p:extLst>
      <p:ext uri="{BB962C8B-B14F-4D97-AF65-F5344CB8AC3E}">
        <p14:creationId xmlns:p14="http://schemas.microsoft.com/office/powerpoint/2010/main" val="12085506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4098" name="Picture 2" descr="C:\Users\cahyad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095" y="1777095"/>
            <a:ext cx="3303811" cy="330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800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Product </a:t>
            </a:r>
            <a:r>
              <a:rPr lang="en-US" dirty="0" smtClean="0"/>
              <a:t>Structure/CIs </a:t>
            </a:r>
            <a:endParaRPr lang="en-US" dirty="0"/>
          </a:p>
        </p:txBody>
      </p:sp>
      <p:pic>
        <p:nvPicPr>
          <p:cNvPr id="4" name="Content Placeholder 3"/>
          <p:cNvPicPr>
            <a:picLocks noGrp="1"/>
          </p:cNvPicPr>
          <p:nvPr>
            <p:ph idx="1"/>
          </p:nvPr>
        </p:nvPicPr>
        <p:blipFill>
          <a:blip r:embed="rId3"/>
          <a:stretch>
            <a:fillRect/>
          </a:stretch>
        </p:blipFill>
        <p:spPr>
          <a:xfrm>
            <a:off x="1259632" y="1316732"/>
            <a:ext cx="6776417" cy="4776564"/>
          </a:xfrm>
          <a:prstGeom prst="rect">
            <a:avLst/>
          </a:prstGeom>
        </p:spPr>
      </p:pic>
    </p:spTree>
    <p:extLst>
      <p:ext uri="{BB962C8B-B14F-4D97-AF65-F5344CB8AC3E}">
        <p14:creationId xmlns:p14="http://schemas.microsoft.com/office/powerpoint/2010/main" val="114854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Activities</a:t>
            </a:r>
            <a:endParaRPr lang="en-US" dirty="0"/>
          </a:p>
        </p:txBody>
      </p:sp>
      <p:pic>
        <p:nvPicPr>
          <p:cNvPr id="4" name="Picture 3"/>
          <p:cNvPicPr/>
          <p:nvPr/>
        </p:nvPicPr>
        <p:blipFill>
          <a:blip r:embed="rId3"/>
          <a:stretch>
            <a:fillRect/>
          </a:stretch>
        </p:blipFill>
        <p:spPr>
          <a:xfrm>
            <a:off x="1331640" y="1412776"/>
            <a:ext cx="6480720" cy="3672408"/>
          </a:xfrm>
          <a:prstGeom prst="rect">
            <a:avLst/>
          </a:prstGeom>
        </p:spPr>
      </p:pic>
    </p:spTree>
    <p:extLst>
      <p:ext uri="{BB962C8B-B14F-4D97-AF65-F5344CB8AC3E}">
        <p14:creationId xmlns:p14="http://schemas.microsoft.com/office/powerpoint/2010/main" val="162593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Process Model</a:t>
            </a:r>
            <a:endParaRPr lang="en-US" dirty="0"/>
          </a:p>
        </p:txBody>
      </p:sp>
      <p:sp>
        <p:nvSpPr>
          <p:cNvPr id="3" name="Content Placeholder 2"/>
          <p:cNvSpPr>
            <a:spLocks noGrp="1"/>
          </p:cNvSpPr>
          <p:nvPr>
            <p:ph idx="1"/>
          </p:nvPr>
        </p:nvSpPr>
        <p:spPr/>
        <p:txBody>
          <a:bodyPr>
            <a:normAutofit/>
          </a:bodyPr>
          <a:lstStyle/>
          <a:p>
            <a:r>
              <a:rPr lang="en-US" dirty="0"/>
              <a:t>Configuration management is an event driven </a:t>
            </a:r>
            <a:r>
              <a:rPr lang="en-US" dirty="0" smtClean="0"/>
              <a:t>process.</a:t>
            </a:r>
          </a:p>
          <a:p>
            <a:r>
              <a:rPr lang="en-US" dirty="0" smtClean="0"/>
              <a:t>It starts </a:t>
            </a:r>
            <a:r>
              <a:rPr lang="en-US" dirty="0" smtClean="0"/>
              <a:t>when:</a:t>
            </a:r>
            <a:endParaRPr lang="en-US" dirty="0" smtClean="0"/>
          </a:p>
          <a:p>
            <a:pPr lvl="1"/>
            <a:r>
              <a:rPr lang="en-US" dirty="0" smtClean="0"/>
              <a:t>An </a:t>
            </a:r>
            <a:r>
              <a:rPr lang="en-US" dirty="0"/>
              <a:t>item needs to be controlled (at least for the planning and identification), </a:t>
            </a:r>
          </a:p>
          <a:p>
            <a:pPr lvl="1"/>
            <a:r>
              <a:rPr lang="en-US" dirty="0" smtClean="0"/>
              <a:t>The </a:t>
            </a:r>
            <a:r>
              <a:rPr lang="en-US" dirty="0"/>
              <a:t>item is ready to be placed under configuration management, when it is released for usage or a next phase,</a:t>
            </a:r>
          </a:p>
          <a:p>
            <a:pPr lvl="1"/>
            <a:r>
              <a:rPr lang="en-US" dirty="0" smtClean="0"/>
              <a:t>Events </a:t>
            </a:r>
            <a:r>
              <a:rPr lang="en-US" dirty="0"/>
              <a:t>are identified which leads to changes in the configuration, when information is needed, and when an audit needs to be executed.</a:t>
            </a:r>
          </a:p>
          <a:p>
            <a:endParaRPr lang="en-US" dirty="0"/>
          </a:p>
        </p:txBody>
      </p:sp>
    </p:spTree>
    <p:extLst>
      <p:ext uri="{BB962C8B-B14F-4D97-AF65-F5344CB8AC3E}">
        <p14:creationId xmlns:p14="http://schemas.microsoft.com/office/powerpoint/2010/main" val="1522795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Interaction With Other IT Processes </a:t>
            </a:r>
          </a:p>
        </p:txBody>
      </p:sp>
      <p:sp>
        <p:nvSpPr>
          <p:cNvPr id="3" name="Content Placeholder 2"/>
          <p:cNvSpPr>
            <a:spLocks noGrp="1"/>
          </p:cNvSpPr>
          <p:nvPr>
            <p:ph idx="1"/>
          </p:nvPr>
        </p:nvSpPr>
        <p:spPr/>
        <p:txBody>
          <a:bodyPr>
            <a:normAutofit/>
          </a:bodyPr>
          <a:lstStyle/>
          <a:p>
            <a:r>
              <a:rPr lang="en-US" dirty="0" smtClean="0"/>
              <a:t>SCM does </a:t>
            </a:r>
            <a:r>
              <a:rPr lang="en-US" dirty="0"/>
              <a:t>not produce anything in its own </a:t>
            </a:r>
            <a:r>
              <a:rPr lang="en-US" dirty="0" smtClean="0"/>
              <a:t>right.</a:t>
            </a:r>
          </a:p>
          <a:p>
            <a:r>
              <a:rPr lang="en-US" dirty="0" smtClean="0"/>
              <a:t>SCM supports </a:t>
            </a:r>
            <a:r>
              <a:rPr lang="en-US" dirty="0"/>
              <a:t>all basic IT phases </a:t>
            </a:r>
            <a:r>
              <a:rPr lang="en-US" dirty="0" smtClean="0"/>
              <a:t>(e.g. </a:t>
            </a:r>
            <a:r>
              <a:rPr lang="en-US" dirty="0"/>
              <a:t>design, development, test and </a:t>
            </a:r>
            <a:r>
              <a:rPr lang="en-US" dirty="0" smtClean="0"/>
              <a:t>deployment).</a:t>
            </a:r>
          </a:p>
          <a:p>
            <a:r>
              <a:rPr lang="en-US" dirty="0" smtClean="0"/>
              <a:t>SCM interacts </a:t>
            </a:r>
            <a:r>
              <a:rPr lang="en-US" dirty="0"/>
              <a:t>with other support </a:t>
            </a:r>
            <a:r>
              <a:rPr lang="en-US" dirty="0" smtClean="0"/>
              <a:t>processes (e.g. </a:t>
            </a:r>
            <a:r>
              <a:rPr lang="en-US" dirty="0"/>
              <a:t>project management, quality assurance/quality management, change management, release </a:t>
            </a:r>
            <a:r>
              <a:rPr lang="en-US" dirty="0" smtClean="0"/>
              <a:t>management, etc.) </a:t>
            </a:r>
            <a:endParaRPr lang="en-US" dirty="0"/>
          </a:p>
        </p:txBody>
      </p:sp>
    </p:spTree>
    <p:extLst>
      <p:ext uri="{BB962C8B-B14F-4D97-AF65-F5344CB8AC3E}">
        <p14:creationId xmlns:p14="http://schemas.microsoft.com/office/powerpoint/2010/main" val="3157753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 (1)</a:t>
            </a:r>
            <a:endParaRPr lang="en-US" dirty="0"/>
          </a:p>
        </p:txBody>
      </p:sp>
      <p:sp>
        <p:nvSpPr>
          <p:cNvPr id="3" name="Content Placeholder 2"/>
          <p:cNvSpPr>
            <a:spLocks noGrp="1"/>
          </p:cNvSpPr>
          <p:nvPr>
            <p:ph idx="1"/>
          </p:nvPr>
        </p:nvSpPr>
        <p:spPr/>
        <p:txBody>
          <a:bodyPr/>
          <a:lstStyle/>
          <a:p>
            <a:r>
              <a:rPr lang="en-US" dirty="0" smtClean="0"/>
              <a:t>Introduction </a:t>
            </a:r>
            <a:r>
              <a:rPr lang="en-US" dirty="0" smtClean="0"/>
              <a:t>of </a:t>
            </a:r>
            <a:r>
              <a:rPr lang="en-US" dirty="0" smtClean="0"/>
              <a:t>Software Configuration Management</a:t>
            </a:r>
          </a:p>
          <a:p>
            <a:r>
              <a:rPr lang="en-US" dirty="0" smtClean="0"/>
              <a:t>Principles </a:t>
            </a:r>
            <a:r>
              <a:rPr lang="en-US" dirty="0" smtClean="0"/>
              <a:t>of </a:t>
            </a:r>
            <a:r>
              <a:rPr lang="en-US" dirty="0" smtClean="0"/>
              <a:t>Software Configuration Management</a:t>
            </a:r>
          </a:p>
          <a:p>
            <a:r>
              <a:rPr lang="en-US" dirty="0" smtClean="0"/>
              <a:t>Software Configuration Management Organization</a:t>
            </a:r>
          </a:p>
          <a:p>
            <a:r>
              <a:rPr lang="en-US" dirty="0" smtClean="0"/>
              <a:t>Software Configuration Management Planning</a:t>
            </a:r>
          </a:p>
          <a:p>
            <a:endParaRPr lang="en-US" dirty="0"/>
          </a:p>
        </p:txBody>
      </p:sp>
    </p:spTree>
    <p:extLst>
      <p:ext uri="{BB962C8B-B14F-4D97-AF65-F5344CB8AC3E}">
        <p14:creationId xmlns:p14="http://schemas.microsoft.com/office/powerpoint/2010/main" val="350685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on Management Levels </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higher level management is responsible </a:t>
            </a:r>
            <a:r>
              <a:rPr lang="en-US" dirty="0" smtClean="0"/>
              <a:t>for: </a:t>
            </a:r>
            <a:endParaRPr lang="en-US" dirty="0" smtClean="0"/>
          </a:p>
          <a:p>
            <a:r>
              <a:rPr lang="en-US" dirty="0" smtClean="0"/>
              <a:t>Definition </a:t>
            </a:r>
            <a:r>
              <a:rPr lang="en-US" dirty="0" smtClean="0"/>
              <a:t>of overall </a:t>
            </a:r>
            <a:r>
              <a:rPr lang="en-US" dirty="0"/>
              <a:t>purpose and </a:t>
            </a:r>
            <a:r>
              <a:rPr lang="en-US" dirty="0" smtClean="0"/>
              <a:t>structure,</a:t>
            </a:r>
          </a:p>
          <a:p>
            <a:r>
              <a:rPr lang="en-US" dirty="0" smtClean="0"/>
              <a:t>Associated </a:t>
            </a:r>
            <a:r>
              <a:rPr lang="en-US" dirty="0"/>
              <a:t>resource allocation, </a:t>
            </a:r>
            <a:endParaRPr lang="en-US" dirty="0" smtClean="0"/>
          </a:p>
          <a:p>
            <a:r>
              <a:rPr lang="en-US" dirty="0" smtClean="0"/>
              <a:t>General </a:t>
            </a:r>
            <a:r>
              <a:rPr lang="en-US" dirty="0"/>
              <a:t>specifications and </a:t>
            </a:r>
            <a:r>
              <a:rPr lang="en-US" dirty="0" smtClean="0"/>
              <a:t>standardizations.</a:t>
            </a:r>
            <a:endParaRPr lang="en-US" dirty="0"/>
          </a:p>
        </p:txBody>
      </p:sp>
    </p:spTree>
    <p:extLst>
      <p:ext uri="{BB962C8B-B14F-4D97-AF65-F5344CB8AC3E}">
        <p14:creationId xmlns:p14="http://schemas.microsoft.com/office/powerpoint/2010/main" val="704430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in Engineering Process</a:t>
            </a:r>
            <a:endParaRPr lang="en-US" dirty="0"/>
          </a:p>
        </p:txBody>
      </p:sp>
      <p:sp>
        <p:nvSpPr>
          <p:cNvPr id="3" name="Content Placeholder 2"/>
          <p:cNvSpPr>
            <a:spLocks noGrp="1"/>
          </p:cNvSpPr>
          <p:nvPr>
            <p:ph idx="1"/>
          </p:nvPr>
        </p:nvSpPr>
        <p:spPr/>
        <p:txBody>
          <a:bodyPr/>
          <a:lstStyle/>
          <a:p>
            <a:r>
              <a:rPr lang="en-US" dirty="0" smtClean="0"/>
              <a:t>SCM supports </a:t>
            </a:r>
            <a:r>
              <a:rPr lang="en-US" dirty="0"/>
              <a:t>all engineering processes, from requirements definition and management, through design, </a:t>
            </a:r>
            <a:r>
              <a:rPr lang="en-US" dirty="0" smtClean="0"/>
              <a:t>coding, </a:t>
            </a:r>
            <a:r>
              <a:rPr lang="en-US" dirty="0"/>
              <a:t>and test to </a:t>
            </a:r>
            <a:r>
              <a:rPr lang="en-US" dirty="0" smtClean="0"/>
              <a:t>installation.</a:t>
            </a:r>
          </a:p>
          <a:p>
            <a:r>
              <a:rPr lang="en-US" dirty="0" smtClean="0"/>
              <a:t>Example: </a:t>
            </a:r>
            <a:r>
              <a:rPr lang="en-US" dirty="0" smtClean="0"/>
              <a:t>SCM Plan</a:t>
            </a:r>
            <a:endParaRPr lang="en-US" dirty="0"/>
          </a:p>
        </p:txBody>
      </p:sp>
    </p:spTree>
    <p:extLst>
      <p:ext uri="{BB962C8B-B14F-4D97-AF65-F5344CB8AC3E}">
        <p14:creationId xmlns:p14="http://schemas.microsoft.com/office/powerpoint/2010/main" val="2805008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SCM Related to Deployment Process</a:t>
            </a:r>
            <a:endParaRPr lang="en-US" dirty="0"/>
          </a:p>
        </p:txBody>
      </p:sp>
      <p:sp>
        <p:nvSpPr>
          <p:cNvPr id="3" name="Content Placeholder 2"/>
          <p:cNvSpPr>
            <a:spLocks noGrp="1"/>
          </p:cNvSpPr>
          <p:nvPr>
            <p:ph idx="1"/>
          </p:nvPr>
        </p:nvSpPr>
        <p:spPr/>
        <p:txBody>
          <a:bodyPr/>
          <a:lstStyle/>
          <a:p>
            <a:r>
              <a:rPr lang="en-US" dirty="0" smtClean="0"/>
              <a:t>SCM provides </a:t>
            </a:r>
            <a:r>
              <a:rPr lang="en-US" dirty="0"/>
              <a:t>a reference to all important descriptive information and the product </a:t>
            </a:r>
            <a:r>
              <a:rPr lang="en-US" dirty="0" smtClean="0"/>
              <a:t>constituents.</a:t>
            </a:r>
          </a:p>
          <a:p>
            <a:r>
              <a:rPr lang="en-US" dirty="0" smtClean="0"/>
              <a:t>The </a:t>
            </a:r>
            <a:r>
              <a:rPr lang="en-US" dirty="0"/>
              <a:t>controlled area is the bridge between deployment and engineering.</a:t>
            </a:r>
          </a:p>
          <a:p>
            <a:pPr marL="0" indent="0">
              <a:buNone/>
            </a:pPr>
            <a:endParaRPr lang="en-US" dirty="0"/>
          </a:p>
        </p:txBody>
      </p:sp>
    </p:spTree>
    <p:extLst>
      <p:ext uri="{BB962C8B-B14F-4D97-AF65-F5344CB8AC3E}">
        <p14:creationId xmlns:p14="http://schemas.microsoft.com/office/powerpoint/2010/main" val="4162990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Related to Other Process</a:t>
            </a:r>
            <a:endParaRPr lang="en-US" dirty="0"/>
          </a:p>
        </p:txBody>
      </p:sp>
      <p:sp>
        <p:nvSpPr>
          <p:cNvPr id="3" name="Content Placeholder 2"/>
          <p:cNvSpPr>
            <a:spLocks noGrp="1"/>
          </p:cNvSpPr>
          <p:nvPr>
            <p:ph idx="1"/>
          </p:nvPr>
        </p:nvSpPr>
        <p:spPr/>
        <p:txBody>
          <a:bodyPr/>
          <a:lstStyle/>
          <a:p>
            <a:r>
              <a:rPr lang="en-US" dirty="0" smtClean="0"/>
              <a:t>SCM also supports </a:t>
            </a:r>
            <a:r>
              <a:rPr lang="en-US" dirty="0"/>
              <a:t>project management, quality assurance, requirements management, and document and asset </a:t>
            </a:r>
            <a:r>
              <a:rPr lang="en-US" dirty="0" smtClean="0"/>
              <a:t>management.</a:t>
            </a:r>
          </a:p>
          <a:p>
            <a:r>
              <a:rPr lang="en-US" dirty="0"/>
              <a:t>Products being produced and maintained by these </a:t>
            </a:r>
            <a:r>
              <a:rPr lang="en-US" dirty="0" smtClean="0"/>
              <a:t>process </a:t>
            </a:r>
            <a:r>
              <a:rPr lang="en-US" dirty="0"/>
              <a:t>areas should be placed under configuration </a:t>
            </a:r>
            <a:r>
              <a:rPr lang="en-US" dirty="0" smtClean="0"/>
              <a:t>management.</a:t>
            </a:r>
          </a:p>
          <a:p>
            <a:endParaRPr lang="en-US" dirty="0"/>
          </a:p>
        </p:txBody>
      </p:sp>
    </p:spTree>
    <p:extLst>
      <p:ext uri="{BB962C8B-B14F-4D97-AF65-F5344CB8AC3E}">
        <p14:creationId xmlns:p14="http://schemas.microsoft.com/office/powerpoint/2010/main" val="3414948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in Relation to External Parties </a:t>
            </a:r>
            <a:endParaRPr lang="en-US" dirty="0"/>
          </a:p>
        </p:txBody>
      </p:sp>
      <p:sp>
        <p:nvSpPr>
          <p:cNvPr id="3" name="Content Placeholder 2"/>
          <p:cNvSpPr>
            <a:spLocks noGrp="1"/>
          </p:cNvSpPr>
          <p:nvPr>
            <p:ph idx="1"/>
          </p:nvPr>
        </p:nvSpPr>
        <p:spPr/>
        <p:txBody>
          <a:bodyPr/>
          <a:lstStyle/>
          <a:p>
            <a:r>
              <a:rPr lang="en-US" dirty="0" smtClean="0"/>
              <a:t>SCM to support external parties like outsourcing</a:t>
            </a:r>
            <a:r>
              <a:rPr lang="en-US" dirty="0"/>
              <a:t>, deployment by external agencies, </a:t>
            </a:r>
            <a:r>
              <a:rPr lang="en-US" dirty="0" smtClean="0"/>
              <a:t>contractors.</a:t>
            </a:r>
          </a:p>
          <a:p>
            <a:r>
              <a:rPr lang="en-US" dirty="0" smtClean="0"/>
              <a:t>Example</a:t>
            </a:r>
            <a:r>
              <a:rPr lang="en-US" dirty="0"/>
              <a:t>: should agreements contain elements towards product delivery like which components are delivered, and how later deliveries are handled?</a:t>
            </a:r>
          </a:p>
        </p:txBody>
      </p:sp>
    </p:spTree>
    <p:extLst>
      <p:ext uri="{BB962C8B-B14F-4D97-AF65-F5344CB8AC3E}">
        <p14:creationId xmlns:p14="http://schemas.microsoft.com/office/powerpoint/2010/main" val="1735400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SCM Related to Process Improvement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SCM </a:t>
            </a:r>
            <a:r>
              <a:rPr lang="en-US" dirty="0"/>
              <a:t>two different relations to process </a:t>
            </a:r>
            <a:r>
              <a:rPr lang="en-US" dirty="0" smtClean="0"/>
              <a:t>improvement:</a:t>
            </a:r>
            <a:endParaRPr lang="en-US" dirty="0" smtClean="0"/>
          </a:p>
          <a:p>
            <a:pPr lvl="0"/>
            <a:r>
              <a:rPr lang="en-US" dirty="0" smtClean="0"/>
              <a:t>A </a:t>
            </a:r>
            <a:r>
              <a:rPr lang="en-US" dirty="0"/>
              <a:t>support process for process </a:t>
            </a:r>
            <a:r>
              <a:rPr lang="en-US" dirty="0" smtClean="0"/>
              <a:t>improvement</a:t>
            </a:r>
            <a:endParaRPr lang="en-US" dirty="0" smtClean="0"/>
          </a:p>
          <a:p>
            <a:pPr lvl="0"/>
            <a:r>
              <a:rPr lang="en-US" dirty="0" smtClean="0"/>
              <a:t>The </a:t>
            </a:r>
            <a:r>
              <a:rPr lang="en-US" dirty="0"/>
              <a:t>subject for process </a:t>
            </a:r>
            <a:r>
              <a:rPr lang="en-US" dirty="0" smtClean="0"/>
              <a:t>improvement</a:t>
            </a:r>
            <a:endParaRPr lang="en-US" dirty="0"/>
          </a:p>
        </p:txBody>
      </p:sp>
    </p:spTree>
    <p:extLst>
      <p:ext uri="{BB962C8B-B14F-4D97-AF65-F5344CB8AC3E}">
        <p14:creationId xmlns:p14="http://schemas.microsoft.com/office/powerpoint/2010/main" val="2224485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1027" name="Picture 3" descr="C:\Users\cahyadi\Desktop\Question-Mark-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639" y="1505639"/>
            <a:ext cx="3846723" cy="384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7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4944"/>
            <a:ext cx="8229600" cy="817561"/>
          </a:xfrm>
        </p:spPr>
        <p:txBody>
          <a:bodyPr/>
          <a:lstStyle/>
          <a:p>
            <a:pPr algn="ctr"/>
            <a:r>
              <a:rPr lang="en-US" dirty="0" smtClean="0"/>
              <a:t>Principles of Software Configuration Management</a:t>
            </a:r>
            <a:endParaRPr lang="en-US" dirty="0"/>
          </a:p>
        </p:txBody>
      </p:sp>
      <p:sp>
        <p:nvSpPr>
          <p:cNvPr id="6" name="Date Placeholder 3"/>
          <p:cNvSpPr>
            <a:spLocks noGrp="1"/>
          </p:cNvSpPr>
          <p:nvPr>
            <p:ph type="dt" sz="half" idx="10"/>
          </p:nvPr>
        </p:nvSpPr>
        <p:spPr/>
        <p:txBody>
          <a:bodyPr/>
          <a:lstStyle/>
          <a:p>
            <a:pPr>
              <a:defRPr/>
            </a:pPr>
            <a:r>
              <a:rPr lang="en-US" dirty="0" smtClean="0"/>
              <a:t>Prepared By : Bayu Cahyadi</a:t>
            </a:r>
            <a:endParaRPr lang="en-US" dirty="0"/>
          </a:p>
        </p:txBody>
      </p:sp>
    </p:spTree>
    <p:extLst>
      <p:ext uri="{BB962C8B-B14F-4D97-AF65-F5344CB8AC3E}">
        <p14:creationId xmlns:p14="http://schemas.microsoft.com/office/powerpoint/2010/main" val="65354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Configuration Identification</a:t>
            </a:r>
          </a:p>
          <a:p>
            <a:r>
              <a:rPr lang="en-US" dirty="0" smtClean="0"/>
              <a:t>Configuration Item Storage</a:t>
            </a:r>
          </a:p>
          <a:p>
            <a:r>
              <a:rPr lang="en-US" dirty="0"/>
              <a:t>Software Configuration </a:t>
            </a:r>
            <a:r>
              <a:rPr lang="en-US" dirty="0" smtClean="0"/>
              <a:t>Control</a:t>
            </a:r>
          </a:p>
          <a:p>
            <a:r>
              <a:rPr lang="en-US" dirty="0" smtClean="0"/>
              <a:t>Configuration Status Accounting</a:t>
            </a:r>
          </a:p>
          <a:p>
            <a:r>
              <a:rPr lang="en-US" dirty="0"/>
              <a:t>Software Configuration Auditing</a:t>
            </a:r>
            <a:endParaRPr lang="en-US" dirty="0" smtClean="0"/>
          </a:p>
          <a:p>
            <a:r>
              <a:rPr lang="en-US" dirty="0" smtClean="0"/>
              <a:t>Release</a:t>
            </a:r>
            <a:endParaRPr lang="en-US" dirty="0"/>
          </a:p>
        </p:txBody>
      </p:sp>
    </p:spTree>
    <p:extLst>
      <p:ext uri="{BB962C8B-B14F-4D97-AF65-F5344CB8AC3E}">
        <p14:creationId xmlns:p14="http://schemas.microsoft.com/office/powerpoint/2010/main" val="3688646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a:t>Understand and explain the criteria for defining configuration items</a:t>
            </a:r>
            <a:r>
              <a:rPr lang="en-US" dirty="0" smtClean="0"/>
              <a:t>.</a:t>
            </a:r>
          </a:p>
          <a:p>
            <a:r>
              <a:rPr lang="en-US" dirty="0"/>
              <a:t>Explain the principles of </a:t>
            </a:r>
            <a:r>
              <a:rPr lang="en-US" dirty="0" smtClean="0"/>
              <a:t>storage.</a:t>
            </a:r>
          </a:p>
          <a:p>
            <a:r>
              <a:rPr lang="en-US" dirty="0"/>
              <a:t>Understand Configuration change control process and the life cycle of change requests</a:t>
            </a:r>
            <a:r>
              <a:rPr lang="en-US" dirty="0" smtClean="0"/>
              <a:t>.</a:t>
            </a:r>
          </a:p>
          <a:p>
            <a:r>
              <a:rPr lang="en-US" dirty="0"/>
              <a:t>Recognize the role of status accounting and reporting within configuration management</a:t>
            </a:r>
            <a:r>
              <a:rPr lang="en-US" dirty="0" smtClean="0"/>
              <a:t>.</a:t>
            </a:r>
          </a:p>
          <a:p>
            <a:r>
              <a:rPr lang="en-US" dirty="0"/>
              <a:t>Understand to the distribution of a software configuration outside of the development activity</a:t>
            </a:r>
            <a:endParaRPr lang="en-US" dirty="0" smtClean="0"/>
          </a:p>
          <a:p>
            <a:endParaRPr lang="en-US" dirty="0"/>
          </a:p>
        </p:txBody>
      </p:sp>
    </p:spTree>
    <p:extLst>
      <p:ext uri="{BB962C8B-B14F-4D97-AF65-F5344CB8AC3E}">
        <p14:creationId xmlns:p14="http://schemas.microsoft.com/office/powerpoint/2010/main" val="369322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 </a:t>
            </a:r>
            <a:r>
              <a:rPr lang="en-US" dirty="0" smtClean="0"/>
              <a:t>(2)</a:t>
            </a:r>
            <a:endParaRPr lang="en-US" dirty="0"/>
          </a:p>
        </p:txBody>
      </p:sp>
      <p:sp>
        <p:nvSpPr>
          <p:cNvPr id="3" name="Content Placeholder 2"/>
          <p:cNvSpPr>
            <a:spLocks noGrp="1"/>
          </p:cNvSpPr>
          <p:nvPr>
            <p:ph idx="1"/>
          </p:nvPr>
        </p:nvSpPr>
        <p:spPr/>
        <p:txBody>
          <a:bodyPr/>
          <a:lstStyle/>
          <a:p>
            <a:r>
              <a:rPr lang="en-US" dirty="0" smtClean="0"/>
              <a:t>Automation </a:t>
            </a:r>
            <a:r>
              <a:rPr lang="en-US" dirty="0" smtClean="0"/>
              <a:t>of </a:t>
            </a:r>
            <a:r>
              <a:rPr lang="en-US" dirty="0" smtClean="0"/>
              <a:t>Software Configuration Management</a:t>
            </a:r>
          </a:p>
          <a:p>
            <a:r>
              <a:rPr lang="en-US" dirty="0" smtClean="0"/>
              <a:t>Configuration Management Process </a:t>
            </a:r>
            <a:r>
              <a:rPr lang="en-US" dirty="0" smtClean="0"/>
              <a:t>in </a:t>
            </a:r>
            <a:r>
              <a:rPr lang="en-US" dirty="0" err="1" smtClean="0"/>
              <a:t>Mitrais</a:t>
            </a:r>
            <a:endParaRPr lang="en-US" dirty="0" smtClean="0"/>
          </a:p>
          <a:p>
            <a:r>
              <a:rPr lang="en-US" dirty="0" smtClean="0"/>
              <a:t>Software </a:t>
            </a:r>
            <a:r>
              <a:rPr lang="en-US" dirty="0"/>
              <a:t>Configuration Management Tool: Team Foundation </a:t>
            </a:r>
            <a:r>
              <a:rPr lang="en-US" dirty="0" smtClean="0"/>
              <a:t>Server </a:t>
            </a:r>
            <a:r>
              <a:rPr lang="en-US" dirty="0"/>
              <a:t>(TFS)</a:t>
            </a:r>
          </a:p>
        </p:txBody>
      </p:sp>
    </p:spTree>
    <p:extLst>
      <p:ext uri="{BB962C8B-B14F-4D97-AF65-F5344CB8AC3E}">
        <p14:creationId xmlns:p14="http://schemas.microsoft.com/office/powerpoint/2010/main" val="1845729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SCM Definition in ANSI/IEEE </a:t>
            </a:r>
            <a:r>
              <a:rPr lang="en-US" dirty="0"/>
              <a:t>Std. 610.12-1990 :</a:t>
            </a:r>
            <a:endParaRPr lang="en-US" dirty="0" smtClean="0"/>
          </a:p>
          <a:p>
            <a:pPr marL="0" lvl="0" indent="0">
              <a:buNone/>
            </a:pPr>
            <a:r>
              <a:rPr lang="en-US" dirty="0" smtClean="0"/>
              <a:t>The </a:t>
            </a:r>
            <a:r>
              <a:rPr lang="en-US" dirty="0"/>
              <a:t>discipline of applying technical and administrative direction and administration </a:t>
            </a:r>
            <a:r>
              <a:rPr lang="en-US" dirty="0" smtClean="0"/>
              <a:t>to:</a:t>
            </a:r>
          </a:p>
          <a:p>
            <a:pPr lvl="0"/>
            <a:r>
              <a:rPr lang="en-US" dirty="0" smtClean="0"/>
              <a:t>identify </a:t>
            </a:r>
            <a:r>
              <a:rPr lang="en-US" dirty="0"/>
              <a:t>and document the functional and physical characteristics of </a:t>
            </a:r>
            <a:r>
              <a:rPr lang="en-US" u="sng" dirty="0"/>
              <a:t>a configuration item</a:t>
            </a:r>
            <a:r>
              <a:rPr lang="en-US" dirty="0"/>
              <a:t>,</a:t>
            </a:r>
          </a:p>
          <a:p>
            <a:pPr lvl="0"/>
            <a:r>
              <a:rPr lang="en-US" dirty="0"/>
              <a:t>control changes to those characteristics,</a:t>
            </a:r>
          </a:p>
          <a:p>
            <a:pPr lvl="0"/>
            <a:r>
              <a:rPr lang="en-US" dirty="0"/>
              <a:t>record and report change processing and implementation status,</a:t>
            </a:r>
          </a:p>
          <a:p>
            <a:pPr lvl="0"/>
            <a:r>
              <a:rPr lang="en-US" dirty="0"/>
              <a:t>verify compliance with specified requirements.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5625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Item (1)</a:t>
            </a:r>
            <a:endParaRPr lang="en-US" dirty="0"/>
          </a:p>
        </p:txBody>
      </p:sp>
      <p:sp>
        <p:nvSpPr>
          <p:cNvPr id="3" name="Content Placeholder 2"/>
          <p:cNvSpPr>
            <a:spLocks noGrp="1"/>
          </p:cNvSpPr>
          <p:nvPr>
            <p:ph idx="1"/>
          </p:nvPr>
        </p:nvSpPr>
        <p:spPr/>
        <p:txBody>
          <a:bodyPr/>
          <a:lstStyle/>
          <a:p>
            <a:r>
              <a:rPr lang="en-US" dirty="0" smtClean="0"/>
              <a:t>The main subject of configuration management activities.</a:t>
            </a:r>
          </a:p>
          <a:p>
            <a:r>
              <a:rPr lang="en-US" dirty="0"/>
              <a:t>A configuration item is an aggregation of hardware, software or both that is designated as a unit for configuration management, and treated as a single entity in the configuration management </a:t>
            </a:r>
            <a:r>
              <a:rPr lang="en-US" dirty="0" smtClean="0"/>
              <a:t>process.</a:t>
            </a:r>
            <a:endParaRPr lang="en-US" dirty="0"/>
          </a:p>
        </p:txBody>
      </p:sp>
    </p:spTree>
    <p:extLst>
      <p:ext uri="{BB962C8B-B14F-4D97-AF65-F5344CB8AC3E}">
        <p14:creationId xmlns:p14="http://schemas.microsoft.com/office/powerpoint/2010/main" val="2777646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Item (2)</a:t>
            </a:r>
            <a:endParaRPr lang="en-US" dirty="0"/>
          </a:p>
        </p:txBody>
      </p:sp>
      <p:sp>
        <p:nvSpPr>
          <p:cNvPr id="3" name="Content Placeholder 2"/>
          <p:cNvSpPr>
            <a:spLocks noGrp="1"/>
          </p:cNvSpPr>
          <p:nvPr>
            <p:ph idx="1"/>
          </p:nvPr>
        </p:nvSpPr>
        <p:spPr/>
        <p:txBody>
          <a:bodyPr>
            <a:normAutofit/>
          </a:bodyPr>
          <a:lstStyle/>
          <a:p>
            <a:pPr marL="0" indent="0">
              <a:buNone/>
            </a:pPr>
            <a:r>
              <a:rPr lang="en-US" dirty="0"/>
              <a:t>Examples of configuration items are:</a:t>
            </a:r>
          </a:p>
          <a:p>
            <a:pPr lvl="0"/>
            <a:r>
              <a:rPr lang="en-US" dirty="0" smtClean="0"/>
              <a:t>Software component</a:t>
            </a:r>
          </a:p>
          <a:p>
            <a:pPr lvl="0"/>
            <a:r>
              <a:rPr lang="en-US" dirty="0" smtClean="0"/>
              <a:t>Support </a:t>
            </a:r>
            <a:r>
              <a:rPr lang="en-US" dirty="0"/>
              <a:t>software </a:t>
            </a:r>
            <a:r>
              <a:rPr lang="en-US" dirty="0" smtClean="0"/>
              <a:t>item</a:t>
            </a:r>
          </a:p>
          <a:p>
            <a:pPr lvl="0"/>
            <a:r>
              <a:rPr lang="en-US" dirty="0" smtClean="0"/>
              <a:t>Baseline</a:t>
            </a:r>
          </a:p>
          <a:p>
            <a:pPr lvl="0"/>
            <a:r>
              <a:rPr lang="en-US" dirty="0" smtClean="0"/>
              <a:t>Release</a:t>
            </a:r>
          </a:p>
          <a:p>
            <a:pPr lvl="0"/>
            <a:r>
              <a:rPr lang="en-US" dirty="0" smtClean="0"/>
              <a:t>Document</a:t>
            </a:r>
            <a:endParaRPr lang="en-US" dirty="0"/>
          </a:p>
        </p:txBody>
      </p:sp>
    </p:spTree>
    <p:extLst>
      <p:ext uri="{BB962C8B-B14F-4D97-AF65-F5344CB8AC3E}">
        <p14:creationId xmlns:p14="http://schemas.microsoft.com/office/powerpoint/2010/main" val="2906134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Activities</a:t>
            </a:r>
            <a:endParaRPr lang="en-US" dirty="0"/>
          </a:p>
        </p:txBody>
      </p:sp>
      <p:pic>
        <p:nvPicPr>
          <p:cNvPr id="4" name="Picture 3"/>
          <p:cNvPicPr/>
          <p:nvPr/>
        </p:nvPicPr>
        <p:blipFill>
          <a:blip r:embed="rId3"/>
          <a:stretch>
            <a:fillRect/>
          </a:stretch>
        </p:blipFill>
        <p:spPr>
          <a:xfrm>
            <a:off x="834661" y="1340768"/>
            <a:ext cx="7848872" cy="4824536"/>
          </a:xfrm>
          <a:prstGeom prst="rect">
            <a:avLst/>
          </a:prstGeom>
        </p:spPr>
      </p:pic>
    </p:spTree>
    <p:extLst>
      <p:ext uri="{BB962C8B-B14F-4D97-AF65-F5344CB8AC3E}">
        <p14:creationId xmlns:p14="http://schemas.microsoft.com/office/powerpoint/2010/main" val="4192283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Configuration Identification</a:t>
            </a:r>
          </a:p>
        </p:txBody>
      </p:sp>
      <p:sp>
        <p:nvSpPr>
          <p:cNvPr id="3" name="Content Placeholder 2"/>
          <p:cNvSpPr>
            <a:spLocks noGrp="1"/>
          </p:cNvSpPr>
          <p:nvPr>
            <p:ph idx="1"/>
          </p:nvPr>
        </p:nvSpPr>
        <p:spPr/>
        <p:txBody>
          <a:bodyPr>
            <a:normAutofit/>
          </a:bodyPr>
          <a:lstStyle/>
          <a:p>
            <a:r>
              <a:rPr lang="en-US" dirty="0"/>
              <a:t>Software configuration identification </a:t>
            </a:r>
            <a:r>
              <a:rPr lang="en-US" dirty="0" smtClean="0"/>
              <a:t>identifies items </a:t>
            </a:r>
            <a:r>
              <a:rPr lang="en-US" dirty="0"/>
              <a:t>to be controlled, establishes </a:t>
            </a:r>
            <a:r>
              <a:rPr lang="en-US" dirty="0" smtClean="0"/>
              <a:t>identification schemes </a:t>
            </a:r>
            <a:r>
              <a:rPr lang="en-US" dirty="0"/>
              <a:t>for the items and their versions, </a:t>
            </a:r>
            <a:r>
              <a:rPr lang="en-US" dirty="0" smtClean="0"/>
              <a:t>and establishes </a:t>
            </a:r>
            <a:r>
              <a:rPr lang="en-US" dirty="0"/>
              <a:t>the tools and techniques to be used </a:t>
            </a:r>
            <a:r>
              <a:rPr lang="en-US" dirty="0" smtClean="0"/>
              <a:t>in acquiring </a:t>
            </a:r>
            <a:r>
              <a:rPr lang="en-US" dirty="0"/>
              <a:t>and managing controlled items.</a:t>
            </a:r>
          </a:p>
        </p:txBody>
      </p:sp>
    </p:spTree>
    <p:extLst>
      <p:ext uri="{BB962C8B-B14F-4D97-AF65-F5344CB8AC3E}">
        <p14:creationId xmlns:p14="http://schemas.microsoft.com/office/powerpoint/2010/main" val="3126084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Configuration Identification</a:t>
            </a:r>
            <a:endParaRPr lang="en-US" dirty="0"/>
          </a:p>
        </p:txBody>
      </p:sp>
      <p:sp>
        <p:nvSpPr>
          <p:cNvPr id="3" name="Content Placeholder 2"/>
          <p:cNvSpPr>
            <a:spLocks noGrp="1"/>
          </p:cNvSpPr>
          <p:nvPr>
            <p:ph idx="1"/>
          </p:nvPr>
        </p:nvSpPr>
        <p:spPr/>
        <p:txBody>
          <a:bodyPr>
            <a:normAutofit/>
          </a:bodyPr>
          <a:lstStyle/>
          <a:p>
            <a:r>
              <a:rPr lang="en-US" dirty="0" smtClean="0"/>
              <a:t>Input: </a:t>
            </a:r>
            <a:r>
              <a:rPr lang="en-US" dirty="0" smtClean="0"/>
              <a:t>Software </a:t>
            </a:r>
            <a:r>
              <a:rPr lang="en-US" dirty="0"/>
              <a:t>Project Management Plan </a:t>
            </a:r>
            <a:r>
              <a:rPr lang="en-US" dirty="0" smtClean="0"/>
              <a:t>(SPMP), the </a:t>
            </a:r>
            <a:r>
              <a:rPr lang="en-US" dirty="0"/>
              <a:t>Architectural Design Document </a:t>
            </a:r>
            <a:r>
              <a:rPr lang="en-US" dirty="0" smtClean="0"/>
              <a:t>(ADD) </a:t>
            </a:r>
            <a:r>
              <a:rPr lang="en-US" dirty="0"/>
              <a:t>and the Detailed Design Document </a:t>
            </a:r>
            <a:r>
              <a:rPr lang="en-US" dirty="0" smtClean="0"/>
              <a:t>(DDD).</a:t>
            </a:r>
          </a:p>
          <a:p>
            <a:r>
              <a:rPr lang="en-US" dirty="0" smtClean="0"/>
              <a:t>Output: </a:t>
            </a:r>
            <a:r>
              <a:rPr lang="en-US" dirty="0" smtClean="0"/>
              <a:t>a </a:t>
            </a:r>
            <a:r>
              <a:rPr lang="en-US" dirty="0"/>
              <a:t>configuration item </a:t>
            </a:r>
            <a:r>
              <a:rPr lang="en-US" dirty="0" smtClean="0"/>
              <a:t>list.</a:t>
            </a:r>
          </a:p>
          <a:p>
            <a:r>
              <a:rPr lang="en-US" dirty="0"/>
              <a:t>Configuration identification conventions should state how to:</a:t>
            </a:r>
          </a:p>
          <a:p>
            <a:pPr lvl="1"/>
            <a:r>
              <a:rPr lang="en-US" dirty="0" smtClean="0"/>
              <a:t>Name </a:t>
            </a:r>
            <a:r>
              <a:rPr lang="en-US" dirty="0"/>
              <a:t>a </a:t>
            </a:r>
            <a:r>
              <a:rPr lang="en-US" dirty="0" smtClean="0"/>
              <a:t>CI;</a:t>
            </a:r>
            <a:endParaRPr lang="en-US" dirty="0"/>
          </a:p>
          <a:p>
            <a:pPr lvl="1"/>
            <a:r>
              <a:rPr lang="en-US" dirty="0" smtClean="0"/>
              <a:t>Who </a:t>
            </a:r>
            <a:r>
              <a:rPr lang="en-US" dirty="0"/>
              <a:t>is the control authority of a </a:t>
            </a:r>
            <a:r>
              <a:rPr lang="en-US" dirty="0" smtClean="0"/>
              <a:t>CI;</a:t>
            </a:r>
            <a:endParaRPr lang="en-US" dirty="0"/>
          </a:p>
          <a:p>
            <a:pPr lvl="1"/>
            <a:r>
              <a:rPr lang="en-US" dirty="0" smtClean="0"/>
              <a:t>Describe </a:t>
            </a:r>
            <a:r>
              <a:rPr lang="en-US" dirty="0"/>
              <a:t>the history of a </a:t>
            </a:r>
            <a:r>
              <a:rPr lang="en-US" dirty="0" smtClean="0"/>
              <a:t>CI.</a:t>
            </a:r>
            <a:endParaRPr lang="en-US" dirty="0"/>
          </a:p>
          <a:p>
            <a:endParaRPr lang="en-US" dirty="0"/>
          </a:p>
        </p:txBody>
      </p:sp>
    </p:spTree>
    <p:extLst>
      <p:ext uri="{BB962C8B-B14F-4D97-AF65-F5344CB8AC3E}">
        <p14:creationId xmlns:p14="http://schemas.microsoft.com/office/powerpoint/2010/main" val="1336728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Identify As CIs</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Several factors may be relevant in deciding what to </a:t>
            </a:r>
            <a:r>
              <a:rPr lang="en-US" dirty="0" smtClean="0"/>
              <a:t>identify:</a:t>
            </a:r>
            <a:endParaRPr lang="en-US" dirty="0" smtClean="0"/>
          </a:p>
          <a:p>
            <a:pPr lvl="0"/>
            <a:r>
              <a:rPr lang="en-US" dirty="0" smtClean="0"/>
              <a:t>Software </a:t>
            </a:r>
            <a:r>
              <a:rPr lang="en-US" dirty="0"/>
              <a:t>design defined in the </a:t>
            </a:r>
            <a:r>
              <a:rPr lang="en-US" dirty="0" smtClean="0"/>
              <a:t>ADD and DDD.</a:t>
            </a:r>
            <a:endParaRPr lang="en-US" dirty="0"/>
          </a:p>
          <a:p>
            <a:pPr lvl="0"/>
            <a:r>
              <a:rPr lang="en-US" dirty="0" smtClean="0"/>
              <a:t>Capabilities </a:t>
            </a:r>
            <a:r>
              <a:rPr lang="en-US" dirty="0"/>
              <a:t>of the software development tools (e.g. the units that the compiler or linkers input and output);</a:t>
            </a:r>
          </a:p>
          <a:p>
            <a:pPr lvl="0"/>
            <a:r>
              <a:rPr lang="en-US" dirty="0" smtClean="0"/>
              <a:t>Bottom-level </a:t>
            </a:r>
            <a:r>
              <a:rPr lang="en-US" dirty="0"/>
              <a:t>work packages defined in the SPMP.</a:t>
            </a:r>
          </a:p>
        </p:txBody>
      </p:sp>
    </p:spTree>
    <p:extLst>
      <p:ext uri="{BB962C8B-B14F-4D97-AF65-F5344CB8AC3E}">
        <p14:creationId xmlns:p14="http://schemas.microsoft.com/office/powerpoint/2010/main" val="4040002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Baseline</a:t>
            </a:r>
            <a:endParaRPr lang="en-US" dirty="0"/>
          </a:p>
        </p:txBody>
      </p:sp>
      <p:sp>
        <p:nvSpPr>
          <p:cNvPr id="3" name="Content Placeholder 2"/>
          <p:cNvSpPr>
            <a:spLocks noGrp="1"/>
          </p:cNvSpPr>
          <p:nvPr>
            <p:ph idx="1"/>
          </p:nvPr>
        </p:nvSpPr>
        <p:spPr/>
        <p:txBody>
          <a:bodyPr/>
          <a:lstStyle/>
          <a:p>
            <a:r>
              <a:rPr lang="en-US" dirty="0"/>
              <a:t>A software baseline is a formally approved </a:t>
            </a:r>
            <a:r>
              <a:rPr lang="en-US" dirty="0" smtClean="0"/>
              <a:t>version of </a:t>
            </a:r>
            <a:r>
              <a:rPr lang="en-US" dirty="0"/>
              <a:t>a configuration item (regardless of </a:t>
            </a:r>
            <a:r>
              <a:rPr lang="en-US" dirty="0" smtClean="0"/>
              <a:t>media) that </a:t>
            </a:r>
            <a:r>
              <a:rPr lang="en-US" dirty="0"/>
              <a:t>is formally designated and fixed at a </a:t>
            </a:r>
            <a:r>
              <a:rPr lang="en-US" dirty="0" smtClean="0"/>
              <a:t>specific time </a:t>
            </a:r>
            <a:r>
              <a:rPr lang="en-US" dirty="0"/>
              <a:t>during the configuration item’s life </a:t>
            </a:r>
            <a:r>
              <a:rPr lang="en-US" dirty="0" smtClean="0"/>
              <a:t>cycle.</a:t>
            </a:r>
            <a:endParaRPr lang="en-US" dirty="0"/>
          </a:p>
        </p:txBody>
      </p:sp>
    </p:spTree>
    <p:extLst>
      <p:ext uri="{BB962C8B-B14F-4D97-AF65-F5344CB8AC3E}">
        <p14:creationId xmlns:p14="http://schemas.microsoft.com/office/powerpoint/2010/main" val="922897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a:t>
            </a:r>
            <a:endParaRPr lang="en-US" dirty="0"/>
          </a:p>
        </p:txBody>
      </p:sp>
      <p:sp>
        <p:nvSpPr>
          <p:cNvPr id="3" name="Content Placeholder 2"/>
          <p:cNvSpPr>
            <a:spLocks noGrp="1"/>
          </p:cNvSpPr>
          <p:nvPr>
            <p:ph idx="1"/>
          </p:nvPr>
        </p:nvSpPr>
        <p:spPr/>
        <p:txBody>
          <a:bodyPr>
            <a:normAutofit/>
          </a:bodyPr>
          <a:lstStyle/>
          <a:p>
            <a:r>
              <a:rPr lang="en-US" dirty="0" smtClean="0"/>
              <a:t>A CI that </a:t>
            </a:r>
            <a:r>
              <a:rPr lang="en-US" dirty="0"/>
              <a:t>has been formally reviewed and </a:t>
            </a:r>
            <a:r>
              <a:rPr lang="en-US" dirty="0" smtClean="0"/>
              <a:t>agreed. </a:t>
            </a:r>
          </a:p>
          <a:p>
            <a:r>
              <a:rPr lang="en-US" dirty="0"/>
              <a:t>D</a:t>
            </a:r>
            <a:r>
              <a:rPr lang="en-US" dirty="0" smtClean="0"/>
              <a:t>eclared </a:t>
            </a:r>
            <a:r>
              <a:rPr lang="en-US" dirty="0"/>
              <a:t>a basis for further </a:t>
            </a:r>
            <a:r>
              <a:rPr lang="en-US" dirty="0" smtClean="0"/>
              <a:t>development.</a:t>
            </a:r>
          </a:p>
          <a:p>
            <a:r>
              <a:rPr lang="en-US" dirty="0" smtClean="0"/>
              <a:t>Must be consistent each other. </a:t>
            </a:r>
            <a:r>
              <a:rPr lang="en-US" dirty="0" smtClean="0"/>
              <a:t>Example:</a:t>
            </a:r>
            <a:endParaRPr lang="en-US" dirty="0" smtClean="0"/>
          </a:p>
          <a:p>
            <a:pPr lvl="1"/>
            <a:r>
              <a:rPr lang="en-US" dirty="0" smtClean="0"/>
              <a:t>Code </a:t>
            </a:r>
            <a:r>
              <a:rPr lang="en-US" dirty="0"/>
              <a:t>configuration items are compatible with the design document configuration items,</a:t>
            </a:r>
          </a:p>
          <a:p>
            <a:pPr lvl="1"/>
            <a:r>
              <a:rPr lang="en-US" dirty="0" smtClean="0"/>
              <a:t>Design </a:t>
            </a:r>
            <a:r>
              <a:rPr lang="en-US" dirty="0"/>
              <a:t>document configuration items are compatible with the requirements document configuration items,</a:t>
            </a:r>
          </a:p>
          <a:p>
            <a:pPr lvl="1"/>
            <a:r>
              <a:rPr lang="en-US" dirty="0" smtClean="0"/>
              <a:t>User </a:t>
            </a:r>
            <a:r>
              <a:rPr lang="en-US" dirty="0"/>
              <a:t>manual configuration items describe the operation of the code configuration items.</a:t>
            </a:r>
          </a:p>
          <a:p>
            <a:endParaRPr lang="en-US" dirty="0"/>
          </a:p>
        </p:txBody>
      </p:sp>
    </p:spTree>
    <p:extLst>
      <p:ext uri="{BB962C8B-B14F-4D97-AF65-F5344CB8AC3E}">
        <p14:creationId xmlns:p14="http://schemas.microsoft.com/office/powerpoint/2010/main" val="2408140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a:t>
            </a:r>
            <a:endParaRPr lang="en-US" dirty="0"/>
          </a:p>
        </p:txBody>
      </p:sp>
      <p:sp>
        <p:nvSpPr>
          <p:cNvPr id="3" name="Content Placeholder 2"/>
          <p:cNvSpPr>
            <a:spLocks noGrp="1"/>
          </p:cNvSpPr>
          <p:nvPr>
            <p:ph idx="1"/>
          </p:nvPr>
        </p:nvSpPr>
        <p:spPr/>
        <p:txBody>
          <a:bodyPr/>
          <a:lstStyle/>
          <a:p>
            <a:pPr lvl="0"/>
            <a:r>
              <a:rPr lang="en-US" dirty="0" smtClean="0"/>
              <a:t>Refer to “although </a:t>
            </a:r>
            <a:r>
              <a:rPr lang="en-US" dirty="0"/>
              <a:t>offering almost identical functionality, differ in </a:t>
            </a:r>
            <a:r>
              <a:rPr lang="en-US" dirty="0" smtClean="0"/>
              <a:t>several aspects </a:t>
            </a:r>
            <a:r>
              <a:rPr lang="en-US" dirty="0"/>
              <a:t>such </a:t>
            </a:r>
            <a:r>
              <a:rPr lang="en-US" dirty="0" smtClean="0"/>
              <a:t>as, </a:t>
            </a:r>
            <a:r>
              <a:rPr lang="en-US" dirty="0"/>
              <a:t>hardware </a:t>
            </a:r>
            <a:r>
              <a:rPr lang="en-US" dirty="0" smtClean="0"/>
              <a:t>environment,</a:t>
            </a:r>
            <a:r>
              <a:rPr lang="en-US" dirty="0"/>
              <a:t> </a:t>
            </a:r>
            <a:r>
              <a:rPr lang="en-US" dirty="0" smtClean="0"/>
              <a:t>communications protocol, </a:t>
            </a:r>
            <a:r>
              <a:rPr lang="en-US" dirty="0"/>
              <a:t>user </a:t>
            </a:r>
            <a:r>
              <a:rPr lang="en-US" dirty="0" smtClean="0"/>
              <a:t>language”</a:t>
            </a:r>
            <a:endParaRPr lang="en-US" dirty="0"/>
          </a:p>
          <a:p>
            <a:endParaRPr lang="en-US" dirty="0"/>
          </a:p>
        </p:txBody>
      </p:sp>
    </p:spTree>
    <p:extLst>
      <p:ext uri="{BB962C8B-B14F-4D97-AF65-F5344CB8AC3E}">
        <p14:creationId xmlns:p14="http://schemas.microsoft.com/office/powerpoint/2010/main" val="2294755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996952"/>
            <a:ext cx="8229600" cy="817561"/>
          </a:xfrm>
        </p:spPr>
        <p:txBody>
          <a:bodyPr>
            <a:normAutofit fontScale="90000"/>
          </a:bodyPr>
          <a:lstStyle/>
          <a:p>
            <a:pPr algn="ctr"/>
            <a:r>
              <a:rPr lang="en-US" dirty="0" smtClean="0"/>
              <a:t>Introduction of Software Configuration Management</a:t>
            </a:r>
            <a:endParaRPr lang="en-US" dirty="0"/>
          </a:p>
        </p:txBody>
      </p:sp>
      <p:sp>
        <p:nvSpPr>
          <p:cNvPr id="5" name="Date Placeholder 3"/>
          <p:cNvSpPr>
            <a:spLocks noGrp="1"/>
          </p:cNvSpPr>
          <p:nvPr>
            <p:ph type="dt" sz="half" idx="10"/>
          </p:nvPr>
        </p:nvSpPr>
        <p:spPr/>
        <p:txBody>
          <a:bodyPr/>
          <a:lstStyle/>
          <a:p>
            <a:pPr>
              <a:defRPr/>
            </a:pPr>
            <a:r>
              <a:rPr lang="en-US" dirty="0" smtClean="0"/>
              <a:t>Prepared By : Bayu Cahyadi</a:t>
            </a:r>
            <a:endParaRPr lang="en-US" dirty="0"/>
          </a:p>
        </p:txBody>
      </p:sp>
    </p:spTree>
    <p:extLst>
      <p:ext uri="{BB962C8B-B14F-4D97-AF65-F5344CB8AC3E}">
        <p14:creationId xmlns:p14="http://schemas.microsoft.com/office/powerpoint/2010/main" val="98499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CIs</a:t>
            </a:r>
            <a:endParaRPr lang="en-US" dirty="0"/>
          </a:p>
        </p:txBody>
      </p:sp>
      <p:sp>
        <p:nvSpPr>
          <p:cNvPr id="3" name="Content Placeholder 2"/>
          <p:cNvSpPr>
            <a:spLocks noGrp="1"/>
          </p:cNvSpPr>
          <p:nvPr>
            <p:ph idx="1"/>
          </p:nvPr>
        </p:nvSpPr>
        <p:spPr/>
        <p:txBody>
          <a:bodyPr/>
          <a:lstStyle/>
          <a:p>
            <a:r>
              <a:rPr lang="en-US" dirty="0"/>
              <a:t>Each configuration item must possess an </a:t>
            </a:r>
            <a:r>
              <a:rPr lang="en-US" dirty="0" smtClean="0"/>
              <a:t>identifier to </a:t>
            </a:r>
            <a:r>
              <a:rPr lang="en-US" dirty="0"/>
              <a:t>ease traceability. </a:t>
            </a:r>
            <a:endParaRPr lang="en-US" dirty="0" smtClean="0"/>
          </a:p>
          <a:p>
            <a:r>
              <a:rPr lang="en-US" dirty="0" smtClean="0"/>
              <a:t>It should </a:t>
            </a:r>
            <a:r>
              <a:rPr lang="en-US" dirty="0" smtClean="0"/>
              <a:t>contain: </a:t>
            </a:r>
            <a:r>
              <a:rPr lang="en-US" dirty="0" smtClean="0"/>
              <a:t>the </a:t>
            </a:r>
            <a:r>
              <a:rPr lang="en-US" dirty="0"/>
              <a:t>name, type and </a:t>
            </a:r>
            <a:r>
              <a:rPr lang="en-US" dirty="0" smtClean="0"/>
              <a:t>version.</a:t>
            </a:r>
          </a:p>
          <a:p>
            <a:pPr lvl="1"/>
            <a:r>
              <a:rPr lang="en-US" dirty="0" smtClean="0"/>
              <a:t>Type : </a:t>
            </a:r>
            <a:r>
              <a:rPr lang="en-US" dirty="0"/>
              <a:t>source </a:t>
            </a:r>
            <a:r>
              <a:rPr lang="en-US" dirty="0" smtClean="0"/>
              <a:t>CIs, </a:t>
            </a:r>
            <a:r>
              <a:rPr lang="en-US" dirty="0"/>
              <a:t>derived </a:t>
            </a:r>
            <a:r>
              <a:rPr lang="en-US" dirty="0" smtClean="0"/>
              <a:t>CIs, Tools.</a:t>
            </a:r>
          </a:p>
          <a:p>
            <a:pPr lvl="1"/>
            <a:r>
              <a:rPr lang="en-US" dirty="0" smtClean="0"/>
              <a:t>Version &lt;&gt; Revision.</a:t>
            </a:r>
            <a:endParaRPr lang="en-US" dirty="0"/>
          </a:p>
        </p:txBody>
      </p:sp>
    </p:spTree>
    <p:extLst>
      <p:ext uri="{BB962C8B-B14F-4D97-AF65-F5344CB8AC3E}">
        <p14:creationId xmlns:p14="http://schemas.microsoft.com/office/powerpoint/2010/main" val="87491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History</a:t>
            </a:r>
            <a:endParaRPr lang="en-US" dirty="0"/>
          </a:p>
        </p:txBody>
      </p:sp>
      <p:sp>
        <p:nvSpPr>
          <p:cNvPr id="3" name="Content Placeholder 2"/>
          <p:cNvSpPr>
            <a:spLocks noGrp="1"/>
          </p:cNvSpPr>
          <p:nvPr>
            <p:ph idx="1"/>
          </p:nvPr>
        </p:nvSpPr>
        <p:spPr/>
        <p:txBody>
          <a:bodyPr/>
          <a:lstStyle/>
          <a:p>
            <a:r>
              <a:rPr lang="en-US" dirty="0" smtClean="0"/>
              <a:t>Must be recorded </a:t>
            </a:r>
            <a:r>
              <a:rPr lang="en-US" dirty="0"/>
              <a:t>from the moment it is first submitted for review or </a:t>
            </a:r>
            <a:r>
              <a:rPr lang="en-US" dirty="0" smtClean="0"/>
              <a:t>integration.</a:t>
            </a:r>
            <a:endParaRPr lang="en-US" dirty="0"/>
          </a:p>
        </p:txBody>
      </p:sp>
    </p:spTree>
    <p:extLst>
      <p:ext uri="{BB962C8B-B14F-4D97-AF65-F5344CB8AC3E}">
        <p14:creationId xmlns:p14="http://schemas.microsoft.com/office/powerpoint/2010/main" val="2029837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Attribute: Relationships</a:t>
            </a:r>
            <a:endParaRPr lang="en-US" dirty="0"/>
          </a:p>
        </p:txBody>
      </p:sp>
      <p:sp>
        <p:nvSpPr>
          <p:cNvPr id="3" name="Content Placeholder 2"/>
          <p:cNvSpPr>
            <a:spLocks noGrp="1"/>
          </p:cNvSpPr>
          <p:nvPr>
            <p:ph idx="1"/>
          </p:nvPr>
        </p:nvSpPr>
        <p:spPr/>
        <p:txBody>
          <a:bodyPr/>
          <a:lstStyle/>
          <a:p>
            <a:r>
              <a:rPr lang="en-US" dirty="0" smtClean="0"/>
              <a:t>A CI has types </a:t>
            </a:r>
            <a:r>
              <a:rPr lang="en-US" dirty="0"/>
              <a:t>of relations </a:t>
            </a:r>
            <a:r>
              <a:rPr lang="en-US" dirty="0" smtClean="0"/>
              <a:t>: build-</a:t>
            </a:r>
            <a:r>
              <a:rPr lang="en-US" dirty="0"/>
              <a:t>, dependency-, breakdown-, </a:t>
            </a:r>
            <a:r>
              <a:rPr lang="en-US" dirty="0" smtClean="0"/>
              <a:t>impact- relations.</a:t>
            </a:r>
          </a:p>
          <a:p>
            <a:r>
              <a:rPr lang="en-US" dirty="0" smtClean="0"/>
              <a:t>The relationship between CIs are registered in Traces.</a:t>
            </a:r>
            <a:endParaRPr lang="en-US" dirty="0"/>
          </a:p>
        </p:txBody>
      </p:sp>
    </p:spTree>
    <p:extLst>
      <p:ext uri="{BB962C8B-B14F-4D97-AF65-F5344CB8AC3E}">
        <p14:creationId xmlns:p14="http://schemas.microsoft.com/office/powerpoint/2010/main" val="33253154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CI Attribute : </a:t>
            </a:r>
            <a:r>
              <a:rPr lang="en-US" sz="3100" dirty="0"/>
              <a:t>Authorization and Distribution </a:t>
            </a:r>
            <a:endParaRPr lang="en-US" dirty="0"/>
          </a:p>
        </p:txBody>
      </p:sp>
      <p:sp>
        <p:nvSpPr>
          <p:cNvPr id="3" name="Content Placeholder 2"/>
          <p:cNvSpPr>
            <a:spLocks noGrp="1"/>
          </p:cNvSpPr>
          <p:nvPr>
            <p:ph idx="1"/>
          </p:nvPr>
        </p:nvSpPr>
        <p:spPr/>
        <p:txBody>
          <a:bodyPr>
            <a:normAutofit/>
          </a:bodyPr>
          <a:lstStyle/>
          <a:p>
            <a:r>
              <a:rPr lang="en-US" dirty="0" smtClean="0"/>
              <a:t>May derived </a:t>
            </a:r>
            <a:r>
              <a:rPr lang="en-US" dirty="0"/>
              <a:t>from the configuration management plan, the project plan or a quality </a:t>
            </a:r>
            <a:r>
              <a:rPr lang="en-US" dirty="0" smtClean="0"/>
              <a:t>plan.</a:t>
            </a:r>
          </a:p>
          <a:p>
            <a:r>
              <a:rPr lang="en-US" dirty="0" smtClean="0"/>
              <a:t>Example of </a:t>
            </a:r>
            <a:r>
              <a:rPr lang="en-US" dirty="0" smtClean="0"/>
              <a:t>authorization: </a:t>
            </a:r>
            <a:r>
              <a:rPr lang="en-US" dirty="0"/>
              <a:t>descriptions of responsibilities for the production, delivery, and the acceptance for various types of </a:t>
            </a:r>
            <a:r>
              <a:rPr lang="en-US" dirty="0" smtClean="0"/>
              <a:t>Cis.</a:t>
            </a:r>
          </a:p>
          <a:p>
            <a:r>
              <a:rPr lang="en-US" dirty="0" smtClean="0"/>
              <a:t>Example of </a:t>
            </a:r>
            <a:r>
              <a:rPr lang="en-US" dirty="0" smtClean="0"/>
              <a:t>distribution: </a:t>
            </a:r>
            <a:r>
              <a:rPr lang="en-US" dirty="0" smtClean="0"/>
              <a:t>Unique </a:t>
            </a:r>
            <a:r>
              <a:rPr lang="en-US" dirty="0"/>
              <a:t>identification of delivered items, the area and/or persons receiving the delivery and the date of delivery</a:t>
            </a:r>
          </a:p>
        </p:txBody>
      </p:sp>
    </p:spTree>
    <p:extLst>
      <p:ext uri="{BB962C8B-B14F-4D97-AF65-F5344CB8AC3E}">
        <p14:creationId xmlns:p14="http://schemas.microsoft.com/office/powerpoint/2010/main" val="1080559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Storage – Software Libraries</a:t>
            </a:r>
            <a:endParaRPr lang="en-US" dirty="0"/>
          </a:p>
        </p:txBody>
      </p:sp>
      <p:sp>
        <p:nvSpPr>
          <p:cNvPr id="3" name="Content Placeholder 2"/>
          <p:cNvSpPr>
            <a:spLocks noGrp="1"/>
          </p:cNvSpPr>
          <p:nvPr>
            <p:ph idx="1"/>
          </p:nvPr>
        </p:nvSpPr>
        <p:spPr/>
        <p:txBody>
          <a:bodyPr>
            <a:normAutofit/>
          </a:bodyPr>
          <a:lstStyle/>
          <a:p>
            <a:r>
              <a:rPr lang="en-US" dirty="0"/>
              <a:t>A software library is a controlled collection </a:t>
            </a:r>
            <a:r>
              <a:rPr lang="en-US" dirty="0" smtClean="0"/>
              <a:t>of software </a:t>
            </a:r>
            <a:r>
              <a:rPr lang="en-US" dirty="0"/>
              <a:t>and related documentation designed </a:t>
            </a:r>
            <a:r>
              <a:rPr lang="en-US" dirty="0" smtClean="0"/>
              <a:t>to aid </a:t>
            </a:r>
            <a:r>
              <a:rPr lang="en-US" dirty="0"/>
              <a:t>in software development, use, or maintenance</a:t>
            </a:r>
            <a:r>
              <a:rPr lang="en-US" dirty="0" smtClean="0"/>
              <a:t>. </a:t>
            </a:r>
          </a:p>
          <a:p>
            <a:r>
              <a:rPr lang="en-US" dirty="0"/>
              <a:t>As a minimum, every project must use the following software libraries to store configuration items:</a:t>
            </a:r>
          </a:p>
          <a:p>
            <a:pPr lvl="1"/>
            <a:r>
              <a:rPr lang="en-US" dirty="0" smtClean="0"/>
              <a:t>Development </a:t>
            </a:r>
            <a:r>
              <a:rPr lang="en-US" dirty="0"/>
              <a:t>(or dynamic) libraries;</a:t>
            </a:r>
          </a:p>
          <a:p>
            <a:pPr lvl="1"/>
            <a:r>
              <a:rPr lang="en-US" dirty="0" smtClean="0"/>
              <a:t>Master </a:t>
            </a:r>
            <a:r>
              <a:rPr lang="en-US" dirty="0"/>
              <a:t>(or controlled) libraries;</a:t>
            </a:r>
          </a:p>
          <a:p>
            <a:pPr lvl="1"/>
            <a:r>
              <a:rPr lang="en-US" dirty="0" smtClean="0"/>
              <a:t>Archive </a:t>
            </a:r>
            <a:r>
              <a:rPr lang="en-US" dirty="0"/>
              <a:t>(or static) libraries.</a:t>
            </a:r>
          </a:p>
          <a:p>
            <a:pPr marL="0" indent="0">
              <a:buNone/>
            </a:pPr>
            <a:endParaRPr lang="en-US" dirty="0"/>
          </a:p>
        </p:txBody>
      </p:sp>
    </p:spTree>
    <p:extLst>
      <p:ext uri="{BB962C8B-B14F-4D97-AF65-F5344CB8AC3E}">
        <p14:creationId xmlns:p14="http://schemas.microsoft.com/office/powerpoint/2010/main" val="788611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Storage – </a:t>
            </a:r>
            <a:r>
              <a:rPr lang="en-US" dirty="0" smtClean="0"/>
              <a:t>Media Control</a:t>
            </a:r>
            <a:endParaRPr lang="en-US" dirty="0"/>
          </a:p>
        </p:txBody>
      </p:sp>
      <p:sp>
        <p:nvSpPr>
          <p:cNvPr id="3" name="Content Placeholder 2"/>
          <p:cNvSpPr>
            <a:spLocks noGrp="1"/>
          </p:cNvSpPr>
          <p:nvPr>
            <p:ph idx="1"/>
          </p:nvPr>
        </p:nvSpPr>
        <p:spPr/>
        <p:txBody>
          <a:bodyPr>
            <a:normAutofit/>
          </a:bodyPr>
          <a:lstStyle/>
          <a:p>
            <a:r>
              <a:rPr lang="en-US" dirty="0"/>
              <a:t>All configuration items should be stored on controlled media (e.g. tapes, </a:t>
            </a:r>
            <a:r>
              <a:rPr lang="en-US" dirty="0" smtClean="0"/>
              <a:t>disks).</a:t>
            </a:r>
          </a:p>
          <a:p>
            <a:r>
              <a:rPr lang="en-US" dirty="0" smtClean="0"/>
              <a:t>Must be labeled, should have a standard format and contain:</a:t>
            </a:r>
          </a:p>
          <a:p>
            <a:pPr lvl="1"/>
            <a:r>
              <a:rPr lang="en-US" dirty="0" smtClean="0"/>
              <a:t>Project </a:t>
            </a:r>
            <a:r>
              <a:rPr lang="en-US" dirty="0"/>
              <a:t>name,</a:t>
            </a:r>
          </a:p>
          <a:p>
            <a:pPr lvl="1"/>
            <a:r>
              <a:rPr lang="en-US" dirty="0" smtClean="0"/>
              <a:t>Configuration </a:t>
            </a:r>
            <a:r>
              <a:rPr lang="en-US" dirty="0"/>
              <a:t>item identifier (name, type, version) ,</a:t>
            </a:r>
          </a:p>
          <a:p>
            <a:pPr lvl="1"/>
            <a:r>
              <a:rPr lang="en-US" dirty="0" smtClean="0"/>
              <a:t>Date </a:t>
            </a:r>
            <a:r>
              <a:rPr lang="en-US" dirty="0"/>
              <a:t>of storage,</a:t>
            </a:r>
          </a:p>
          <a:p>
            <a:pPr lvl="1"/>
            <a:r>
              <a:rPr lang="en-US" dirty="0" smtClean="0"/>
              <a:t>Content </a:t>
            </a:r>
            <a:r>
              <a:rPr lang="en-US" dirty="0"/>
              <a:t>description.</a:t>
            </a:r>
          </a:p>
          <a:p>
            <a:endParaRPr lang="en-US" dirty="0" smtClean="0"/>
          </a:p>
          <a:p>
            <a:endParaRPr lang="en-US" dirty="0" smtClean="0"/>
          </a:p>
          <a:p>
            <a:endParaRPr lang="en-US" dirty="0"/>
          </a:p>
        </p:txBody>
      </p:sp>
    </p:spTree>
    <p:extLst>
      <p:ext uri="{BB962C8B-B14F-4D97-AF65-F5344CB8AC3E}">
        <p14:creationId xmlns:p14="http://schemas.microsoft.com/office/powerpoint/2010/main" val="3742304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Configuration Control</a:t>
            </a:r>
          </a:p>
        </p:txBody>
      </p:sp>
      <p:sp>
        <p:nvSpPr>
          <p:cNvPr id="3" name="Content Placeholder 2"/>
          <p:cNvSpPr>
            <a:spLocks noGrp="1"/>
          </p:cNvSpPr>
          <p:nvPr>
            <p:ph idx="1"/>
          </p:nvPr>
        </p:nvSpPr>
        <p:spPr/>
        <p:txBody>
          <a:bodyPr/>
          <a:lstStyle/>
          <a:p>
            <a:r>
              <a:rPr lang="en-US" dirty="0"/>
              <a:t>Software configuration control is </a:t>
            </a:r>
            <a:r>
              <a:rPr lang="en-US" dirty="0" smtClean="0"/>
              <a:t>concerned with </a:t>
            </a:r>
            <a:r>
              <a:rPr lang="en-US" dirty="0"/>
              <a:t>managing changes during the </a:t>
            </a:r>
            <a:r>
              <a:rPr lang="en-US" dirty="0" smtClean="0"/>
              <a:t>software life </a:t>
            </a:r>
            <a:r>
              <a:rPr lang="en-US" dirty="0"/>
              <a:t>cycle.</a:t>
            </a:r>
          </a:p>
        </p:txBody>
      </p:sp>
    </p:spTree>
    <p:extLst>
      <p:ext uri="{BB962C8B-B14F-4D97-AF65-F5344CB8AC3E}">
        <p14:creationId xmlns:p14="http://schemas.microsoft.com/office/powerpoint/2010/main" val="1297889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Configuration Control</a:t>
            </a:r>
            <a:endParaRPr lang="en-US" dirty="0"/>
          </a:p>
        </p:txBody>
      </p:sp>
      <p:sp>
        <p:nvSpPr>
          <p:cNvPr id="3" name="Content Placeholder 2"/>
          <p:cNvSpPr>
            <a:spLocks noGrp="1"/>
          </p:cNvSpPr>
          <p:nvPr>
            <p:ph idx="1"/>
          </p:nvPr>
        </p:nvSpPr>
        <p:spPr/>
        <p:txBody>
          <a:bodyPr/>
          <a:lstStyle/>
          <a:p>
            <a:pPr marL="0" indent="0">
              <a:buNone/>
            </a:pPr>
            <a:r>
              <a:rPr lang="en-US" dirty="0"/>
              <a:t>The handling of changes to configuration items has </a:t>
            </a:r>
            <a:r>
              <a:rPr lang="en-US" dirty="0" smtClean="0"/>
              <a:t>three </a:t>
            </a:r>
            <a:r>
              <a:rPr lang="en-US" dirty="0"/>
              <a:t>aspects:</a:t>
            </a:r>
          </a:p>
          <a:p>
            <a:r>
              <a:rPr lang="en-US" dirty="0"/>
              <a:t>Requesting, Evaluating, and </a:t>
            </a:r>
            <a:r>
              <a:rPr lang="en-US" dirty="0" smtClean="0"/>
              <a:t>Approving Software Changes</a:t>
            </a:r>
          </a:p>
          <a:p>
            <a:r>
              <a:rPr lang="en-US" dirty="0"/>
              <a:t>Implementing Software </a:t>
            </a:r>
            <a:r>
              <a:rPr lang="en-US" dirty="0" smtClean="0"/>
              <a:t>Changes</a:t>
            </a:r>
          </a:p>
          <a:p>
            <a:r>
              <a:rPr lang="en-US" dirty="0"/>
              <a:t>Deviations and Waivers</a:t>
            </a:r>
          </a:p>
          <a:p>
            <a:endParaRPr lang="en-US" dirty="0"/>
          </a:p>
        </p:txBody>
      </p:sp>
    </p:spTree>
    <p:extLst>
      <p:ext uri="{BB962C8B-B14F-4D97-AF65-F5344CB8AC3E}">
        <p14:creationId xmlns:p14="http://schemas.microsoft.com/office/powerpoint/2010/main" val="3368928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for Changes</a:t>
            </a:r>
            <a:endParaRPr lang="en-US" dirty="0"/>
          </a:p>
        </p:txBody>
      </p:sp>
      <p:sp>
        <p:nvSpPr>
          <p:cNvPr id="3" name="Content Placeholder 2"/>
          <p:cNvSpPr>
            <a:spLocks noGrp="1"/>
          </p:cNvSpPr>
          <p:nvPr>
            <p:ph idx="1"/>
          </p:nvPr>
        </p:nvSpPr>
        <p:spPr/>
        <p:txBody>
          <a:bodyPr/>
          <a:lstStyle/>
          <a:p>
            <a:r>
              <a:rPr lang="en-US" dirty="0" smtClean="0"/>
              <a:t>The initiator is the occurrence of an event.</a:t>
            </a:r>
          </a:p>
          <a:p>
            <a:r>
              <a:rPr lang="en-US" dirty="0" smtClean="0"/>
              <a:t>An event must be registered if it pertains one or more CIs.</a:t>
            </a:r>
          </a:p>
          <a:p>
            <a:r>
              <a:rPr lang="en-US" dirty="0"/>
              <a:t>Events can be raised by all stakeholders within the organization or at customer’s.</a:t>
            </a:r>
            <a:endParaRPr lang="en-US" dirty="0" smtClean="0"/>
          </a:p>
          <a:p>
            <a:endParaRPr lang="en-US" dirty="0"/>
          </a:p>
        </p:txBody>
      </p:sp>
    </p:spTree>
    <p:extLst>
      <p:ext uri="{BB962C8B-B14F-4D97-AF65-F5344CB8AC3E}">
        <p14:creationId xmlns:p14="http://schemas.microsoft.com/office/powerpoint/2010/main" val="31983066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Control Board</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t </a:t>
            </a:r>
            <a:r>
              <a:rPr lang="en-US" dirty="0"/>
              <a:t>is a group of technical and administrative experts with the assigned authority and responsibility to make decisions about changes to configuration </a:t>
            </a:r>
            <a:r>
              <a:rPr lang="en-US" dirty="0" smtClean="0"/>
              <a:t>items.</a:t>
            </a:r>
          </a:p>
          <a:p>
            <a:r>
              <a:rPr lang="en-US" dirty="0"/>
              <a:t>The CCB discusses events and makes decisions about what is going to </a:t>
            </a:r>
            <a:r>
              <a:rPr lang="en-US" dirty="0" smtClean="0"/>
              <a:t>happen.</a:t>
            </a:r>
          </a:p>
          <a:p>
            <a:r>
              <a:rPr lang="en-US" dirty="0"/>
              <a:t>If an event leads to one or more changes to configuration items, these changes must be recorded as formal requests (e.g. Request for Change). </a:t>
            </a:r>
          </a:p>
        </p:txBody>
      </p:sp>
    </p:spTree>
    <p:extLst>
      <p:ext uri="{BB962C8B-B14F-4D97-AF65-F5344CB8AC3E}">
        <p14:creationId xmlns:p14="http://schemas.microsoft.com/office/powerpoint/2010/main" val="155271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The need for software configuration management.</a:t>
            </a:r>
          </a:p>
          <a:p>
            <a:r>
              <a:rPr lang="en-US" dirty="0" smtClean="0"/>
              <a:t>Basic concepts of software configuration management.</a:t>
            </a:r>
          </a:p>
          <a:p>
            <a:r>
              <a:rPr lang="en-US" dirty="0" smtClean="0"/>
              <a:t>Interaction with other IT processes. </a:t>
            </a:r>
          </a:p>
          <a:p>
            <a:endParaRPr lang="en-US" dirty="0" smtClean="0"/>
          </a:p>
          <a:p>
            <a:endParaRPr lang="en-US" dirty="0" smtClean="0"/>
          </a:p>
          <a:p>
            <a:endParaRPr lang="en-US" dirty="0"/>
          </a:p>
        </p:txBody>
      </p:sp>
    </p:spTree>
    <p:extLst>
      <p:ext uri="{BB962C8B-B14F-4D97-AF65-F5344CB8AC3E}">
        <p14:creationId xmlns:p14="http://schemas.microsoft.com/office/powerpoint/2010/main" val="1568687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Life Cycle</a:t>
            </a:r>
            <a:endParaRPr lang="en-US" dirty="0"/>
          </a:p>
        </p:txBody>
      </p:sp>
      <p:sp>
        <p:nvSpPr>
          <p:cNvPr id="3" name="Content Placeholder 2"/>
          <p:cNvSpPr>
            <a:spLocks noGrp="1"/>
          </p:cNvSpPr>
          <p:nvPr>
            <p:ph idx="1"/>
          </p:nvPr>
        </p:nvSpPr>
        <p:spPr/>
        <p:txBody>
          <a:bodyPr/>
          <a:lstStyle/>
          <a:p>
            <a:r>
              <a:rPr lang="en-US" dirty="0" smtClean="0"/>
              <a:t>A </a:t>
            </a:r>
            <a:r>
              <a:rPr lang="en-US" dirty="0"/>
              <a:t>change request should be issued for each configuration item affected by an event</a:t>
            </a:r>
            <a:r>
              <a:rPr lang="en-US" dirty="0" smtClean="0"/>
              <a:t>.</a:t>
            </a:r>
          </a:p>
          <a:p>
            <a:r>
              <a:rPr lang="en-US" dirty="0"/>
              <a:t>Close out of a change request can only be done with approval of the person responsible for the configuration item being changed.</a:t>
            </a:r>
          </a:p>
        </p:txBody>
      </p:sp>
    </p:spTree>
    <p:extLst>
      <p:ext uri="{BB962C8B-B14F-4D97-AF65-F5344CB8AC3E}">
        <p14:creationId xmlns:p14="http://schemas.microsoft.com/office/powerpoint/2010/main" val="4155729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Software Changes</a:t>
            </a:r>
          </a:p>
        </p:txBody>
      </p:sp>
      <p:sp>
        <p:nvSpPr>
          <p:cNvPr id="3" name="Content Placeholder 2"/>
          <p:cNvSpPr>
            <a:spLocks noGrp="1"/>
          </p:cNvSpPr>
          <p:nvPr>
            <p:ph idx="1"/>
          </p:nvPr>
        </p:nvSpPr>
        <p:spPr/>
        <p:txBody>
          <a:bodyPr>
            <a:normAutofit/>
          </a:bodyPr>
          <a:lstStyle/>
          <a:p>
            <a:r>
              <a:rPr lang="en-US" dirty="0"/>
              <a:t>Approved SCRs are implemented using </a:t>
            </a:r>
            <a:r>
              <a:rPr lang="en-US" dirty="0" smtClean="0"/>
              <a:t>the defined </a:t>
            </a:r>
            <a:r>
              <a:rPr lang="en-US" dirty="0"/>
              <a:t>software procedures in accordance </a:t>
            </a:r>
            <a:r>
              <a:rPr lang="en-US" dirty="0" smtClean="0"/>
              <a:t>with the </a:t>
            </a:r>
            <a:r>
              <a:rPr lang="en-US" dirty="0"/>
              <a:t>applicable schedule </a:t>
            </a:r>
            <a:r>
              <a:rPr lang="en-US" dirty="0" smtClean="0"/>
              <a:t>requirements.</a:t>
            </a:r>
            <a:endParaRPr lang="en-US" dirty="0" smtClean="0"/>
          </a:p>
          <a:p>
            <a:r>
              <a:rPr lang="en-US" dirty="0"/>
              <a:t>Changes may be supported by source code </a:t>
            </a:r>
            <a:r>
              <a:rPr lang="en-US" dirty="0" smtClean="0"/>
              <a:t>version control </a:t>
            </a:r>
            <a:r>
              <a:rPr lang="en-US" dirty="0"/>
              <a:t>tools. These tools allow a team </a:t>
            </a:r>
            <a:r>
              <a:rPr lang="en-US" dirty="0" smtClean="0"/>
              <a:t>of software </a:t>
            </a:r>
            <a:r>
              <a:rPr lang="en-US" dirty="0"/>
              <a:t>engineers, or a single software </a:t>
            </a:r>
            <a:r>
              <a:rPr lang="en-US" dirty="0" smtClean="0"/>
              <a:t>engineer, to </a:t>
            </a:r>
            <a:r>
              <a:rPr lang="en-US" dirty="0"/>
              <a:t>track and document changes to the source </a:t>
            </a:r>
            <a:r>
              <a:rPr lang="en-US" dirty="0" smtClean="0"/>
              <a:t>code.</a:t>
            </a:r>
            <a:endParaRPr lang="en-US" b="1" dirty="0"/>
          </a:p>
        </p:txBody>
      </p:sp>
    </p:spTree>
    <p:extLst>
      <p:ext uri="{BB962C8B-B14F-4D97-AF65-F5344CB8AC3E}">
        <p14:creationId xmlns:p14="http://schemas.microsoft.com/office/powerpoint/2010/main" val="1446490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Deviations and Waivers</a:t>
            </a:r>
          </a:p>
        </p:txBody>
      </p:sp>
      <p:sp>
        <p:nvSpPr>
          <p:cNvPr id="3" name="Content Placeholder 2"/>
          <p:cNvSpPr>
            <a:spLocks noGrp="1"/>
          </p:cNvSpPr>
          <p:nvPr>
            <p:ph idx="1"/>
          </p:nvPr>
        </p:nvSpPr>
        <p:spPr/>
        <p:txBody>
          <a:bodyPr>
            <a:normAutofit/>
          </a:bodyPr>
          <a:lstStyle/>
          <a:p>
            <a:r>
              <a:rPr lang="en-US" dirty="0"/>
              <a:t>A deviation is a written </a:t>
            </a:r>
            <a:r>
              <a:rPr lang="en-US" dirty="0" smtClean="0"/>
              <a:t>authorization, granted </a:t>
            </a:r>
            <a:r>
              <a:rPr lang="en-US" dirty="0"/>
              <a:t>prior to the manufacture of </a:t>
            </a:r>
            <a:r>
              <a:rPr lang="en-US" dirty="0" smtClean="0"/>
              <a:t>an item</a:t>
            </a:r>
            <a:r>
              <a:rPr lang="en-US" dirty="0"/>
              <a:t>, to depart from a particular performance </a:t>
            </a:r>
            <a:r>
              <a:rPr lang="en-US" dirty="0" smtClean="0"/>
              <a:t>or design </a:t>
            </a:r>
            <a:r>
              <a:rPr lang="en-US" dirty="0"/>
              <a:t>requirement for a specific number of </a:t>
            </a:r>
            <a:r>
              <a:rPr lang="en-US" dirty="0" smtClean="0"/>
              <a:t>units or </a:t>
            </a:r>
            <a:r>
              <a:rPr lang="en-US" dirty="0"/>
              <a:t>a specific period of </a:t>
            </a:r>
            <a:r>
              <a:rPr lang="en-US" dirty="0" smtClean="0"/>
              <a:t>time.</a:t>
            </a:r>
          </a:p>
          <a:p>
            <a:r>
              <a:rPr lang="en-US" dirty="0" smtClean="0"/>
              <a:t>A </a:t>
            </a:r>
            <a:r>
              <a:rPr lang="en-US" dirty="0"/>
              <a:t>waiver is a </a:t>
            </a:r>
            <a:r>
              <a:rPr lang="en-US" dirty="0" smtClean="0"/>
              <a:t>written authorization </a:t>
            </a:r>
            <a:r>
              <a:rPr lang="en-US" dirty="0"/>
              <a:t>to accept a configuration item </a:t>
            </a:r>
            <a:r>
              <a:rPr lang="en-US" dirty="0" smtClean="0"/>
              <a:t>or other </a:t>
            </a:r>
            <a:r>
              <a:rPr lang="en-US" dirty="0"/>
              <a:t>designated item that is found, during </a:t>
            </a:r>
            <a:r>
              <a:rPr lang="en-US" dirty="0" smtClean="0"/>
              <a:t>production or </a:t>
            </a:r>
            <a:r>
              <a:rPr lang="en-US" dirty="0"/>
              <a:t>after having been submitted for </a:t>
            </a:r>
            <a:r>
              <a:rPr lang="en-US" dirty="0" smtClean="0"/>
              <a:t>inspection, to </a:t>
            </a:r>
            <a:r>
              <a:rPr lang="en-US" dirty="0"/>
              <a:t>depart from specified requirements but is </a:t>
            </a:r>
            <a:r>
              <a:rPr lang="en-US" dirty="0" smtClean="0"/>
              <a:t>nevertheless considered </a:t>
            </a:r>
            <a:r>
              <a:rPr lang="en-US" dirty="0"/>
              <a:t>suitable for use as-is or </a:t>
            </a:r>
            <a:r>
              <a:rPr lang="en-US" dirty="0" smtClean="0"/>
              <a:t>after rework </a:t>
            </a:r>
            <a:r>
              <a:rPr lang="en-US" dirty="0"/>
              <a:t>by an approved </a:t>
            </a:r>
            <a:r>
              <a:rPr lang="en-US" dirty="0" smtClean="0"/>
              <a:t>method.</a:t>
            </a:r>
            <a:endParaRPr lang="en-US" dirty="0"/>
          </a:p>
        </p:txBody>
      </p:sp>
    </p:spTree>
    <p:extLst>
      <p:ext uri="{BB962C8B-B14F-4D97-AF65-F5344CB8AC3E}">
        <p14:creationId xmlns:p14="http://schemas.microsoft.com/office/powerpoint/2010/main" val="806373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Status Accounting (1)</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recording and reporting of information needed to manage a configuration </a:t>
            </a:r>
            <a:r>
              <a:rPr lang="en-US" dirty="0" smtClean="0"/>
              <a:t>effectively. </a:t>
            </a:r>
          </a:p>
          <a:p>
            <a:r>
              <a:rPr lang="en-US" dirty="0" smtClean="0"/>
              <a:t>It </a:t>
            </a:r>
            <a:r>
              <a:rPr lang="en-US" dirty="0" smtClean="0"/>
              <a:t>includes:</a:t>
            </a:r>
            <a:endParaRPr lang="en-US" dirty="0" smtClean="0"/>
          </a:p>
          <a:p>
            <a:pPr lvl="1"/>
            <a:r>
              <a:rPr lang="en-US" dirty="0" smtClean="0"/>
              <a:t>A </a:t>
            </a:r>
            <a:r>
              <a:rPr lang="en-US" dirty="0"/>
              <a:t>listing of the approved </a:t>
            </a:r>
            <a:r>
              <a:rPr lang="en-US" dirty="0" smtClean="0"/>
              <a:t>CIs, </a:t>
            </a:r>
          </a:p>
          <a:p>
            <a:pPr lvl="1"/>
            <a:r>
              <a:rPr lang="en-US" dirty="0" smtClean="0"/>
              <a:t>The </a:t>
            </a:r>
            <a:r>
              <a:rPr lang="en-US" dirty="0"/>
              <a:t>status of proposed changes to the configuration, and </a:t>
            </a:r>
            <a:endParaRPr lang="en-US" dirty="0" smtClean="0"/>
          </a:p>
          <a:p>
            <a:pPr lvl="1"/>
            <a:r>
              <a:rPr lang="en-US" dirty="0" smtClean="0"/>
              <a:t>The </a:t>
            </a:r>
            <a:r>
              <a:rPr lang="en-US" dirty="0"/>
              <a:t>implementation status of the proposed changes</a:t>
            </a:r>
          </a:p>
        </p:txBody>
      </p:sp>
    </p:spTree>
    <p:extLst>
      <p:ext uri="{BB962C8B-B14F-4D97-AF65-F5344CB8AC3E}">
        <p14:creationId xmlns:p14="http://schemas.microsoft.com/office/powerpoint/2010/main" val="141509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Status Accounting </a:t>
            </a:r>
            <a:r>
              <a:rPr lang="en-US" dirty="0" smtClean="0"/>
              <a:t>(2)</a:t>
            </a:r>
            <a:endParaRPr lang="en-US" dirty="0"/>
          </a:p>
        </p:txBody>
      </p:sp>
      <p:sp>
        <p:nvSpPr>
          <p:cNvPr id="3" name="Content Placeholder 2"/>
          <p:cNvSpPr>
            <a:spLocks noGrp="1"/>
          </p:cNvSpPr>
          <p:nvPr>
            <p:ph idx="1"/>
          </p:nvPr>
        </p:nvSpPr>
        <p:spPr/>
        <p:txBody>
          <a:bodyPr/>
          <a:lstStyle/>
          <a:p>
            <a:r>
              <a:rPr lang="en-US" dirty="0" smtClean="0"/>
              <a:t>Maintained by Software Librarian. </a:t>
            </a:r>
          </a:p>
          <a:p>
            <a:r>
              <a:rPr lang="en-US" dirty="0" smtClean="0"/>
              <a:t>Examples: </a:t>
            </a:r>
            <a:r>
              <a:rPr lang="en-US" dirty="0" smtClean="0"/>
              <a:t>release </a:t>
            </a:r>
            <a:r>
              <a:rPr lang="en-US" dirty="0"/>
              <a:t>notes, item status lists, item history lists, configuration composition lists, change request status reports, change trace reports, and audit reports.</a:t>
            </a:r>
          </a:p>
          <a:p>
            <a:endParaRPr lang="en-US" dirty="0"/>
          </a:p>
        </p:txBody>
      </p:sp>
    </p:spTree>
    <p:extLst>
      <p:ext uri="{BB962C8B-B14F-4D97-AF65-F5344CB8AC3E}">
        <p14:creationId xmlns:p14="http://schemas.microsoft.com/office/powerpoint/2010/main" val="2325290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Configuration </a:t>
            </a:r>
            <a:r>
              <a:rPr lang="en-US" dirty="0" smtClean="0"/>
              <a:t>Auditing (1)</a:t>
            </a:r>
            <a:endParaRPr lang="en-US" dirty="0"/>
          </a:p>
        </p:txBody>
      </p:sp>
      <p:sp>
        <p:nvSpPr>
          <p:cNvPr id="3" name="Content Placeholder 2"/>
          <p:cNvSpPr>
            <a:spLocks noGrp="1"/>
          </p:cNvSpPr>
          <p:nvPr>
            <p:ph idx="1"/>
          </p:nvPr>
        </p:nvSpPr>
        <p:spPr/>
        <p:txBody>
          <a:bodyPr/>
          <a:lstStyle/>
          <a:p>
            <a:r>
              <a:rPr lang="en-US" dirty="0"/>
              <a:t>A software audit is an independent </a:t>
            </a:r>
            <a:r>
              <a:rPr lang="en-US" dirty="0" smtClean="0"/>
              <a:t>examination of </a:t>
            </a:r>
            <a:r>
              <a:rPr lang="en-US" dirty="0"/>
              <a:t>a work product or set of work products </a:t>
            </a:r>
            <a:r>
              <a:rPr lang="en-US" dirty="0" smtClean="0"/>
              <a:t>to assess </a:t>
            </a:r>
            <a:r>
              <a:rPr lang="en-US" dirty="0"/>
              <a:t>compliance with specifications, </a:t>
            </a:r>
            <a:r>
              <a:rPr lang="en-US" dirty="0" smtClean="0"/>
              <a:t>standards, contractual </a:t>
            </a:r>
            <a:r>
              <a:rPr lang="en-US" dirty="0"/>
              <a:t>agreements, or other criteria</a:t>
            </a:r>
          </a:p>
        </p:txBody>
      </p:sp>
    </p:spTree>
    <p:extLst>
      <p:ext uri="{BB962C8B-B14F-4D97-AF65-F5344CB8AC3E}">
        <p14:creationId xmlns:p14="http://schemas.microsoft.com/office/powerpoint/2010/main" val="30803721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Configuration Auditing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a:t>Two types of formal audits </a:t>
            </a:r>
            <a:r>
              <a:rPr lang="en-US" dirty="0" smtClean="0"/>
              <a:t>might be </a:t>
            </a:r>
            <a:r>
              <a:rPr lang="en-US" dirty="0"/>
              <a:t>required by the governing contract (for </a:t>
            </a:r>
            <a:r>
              <a:rPr lang="en-US" dirty="0" smtClean="0"/>
              <a:t>example, in </a:t>
            </a:r>
            <a:r>
              <a:rPr lang="en-US" dirty="0"/>
              <a:t>contracts covering critical software</a:t>
            </a:r>
            <a:r>
              <a:rPr lang="en-US" dirty="0" smtClean="0"/>
              <a:t>):</a:t>
            </a:r>
            <a:endParaRPr lang="en-US" dirty="0"/>
          </a:p>
          <a:p>
            <a:r>
              <a:rPr lang="en-US" dirty="0" smtClean="0"/>
              <a:t>The Functional </a:t>
            </a:r>
            <a:r>
              <a:rPr lang="en-US" dirty="0"/>
              <a:t>Configuration Audit (FCA</a:t>
            </a:r>
            <a:r>
              <a:rPr lang="en-US" dirty="0" smtClean="0"/>
              <a:t>)</a:t>
            </a:r>
            <a:endParaRPr lang="en-US" dirty="0"/>
          </a:p>
          <a:p>
            <a:r>
              <a:rPr lang="en-US" dirty="0" smtClean="0"/>
              <a:t>The Physical </a:t>
            </a:r>
            <a:r>
              <a:rPr lang="en-US" dirty="0"/>
              <a:t>Configuration Audit (PCA)</a:t>
            </a:r>
          </a:p>
        </p:txBody>
      </p:sp>
    </p:spTree>
    <p:extLst>
      <p:ext uri="{BB962C8B-B14F-4D97-AF65-F5344CB8AC3E}">
        <p14:creationId xmlns:p14="http://schemas.microsoft.com/office/powerpoint/2010/main" val="4059754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(1)</a:t>
            </a:r>
            <a:endParaRPr lang="en-US" dirty="0"/>
          </a:p>
        </p:txBody>
      </p:sp>
      <p:sp>
        <p:nvSpPr>
          <p:cNvPr id="3" name="Content Placeholder 2"/>
          <p:cNvSpPr>
            <a:spLocks noGrp="1"/>
          </p:cNvSpPr>
          <p:nvPr>
            <p:ph idx="1"/>
          </p:nvPr>
        </p:nvSpPr>
        <p:spPr/>
        <p:txBody>
          <a:bodyPr/>
          <a:lstStyle/>
          <a:p>
            <a:r>
              <a:rPr lang="en-US" dirty="0" smtClean="0"/>
              <a:t>The formal distribution of an approved version.</a:t>
            </a:r>
          </a:p>
          <a:p>
            <a:r>
              <a:rPr lang="en-US" dirty="0" smtClean="0"/>
              <a:t>It is assembled or built from existing configuration items.</a:t>
            </a:r>
          </a:p>
          <a:p>
            <a:r>
              <a:rPr lang="en-US" dirty="0" smtClean="0"/>
              <a:t>It may </a:t>
            </a:r>
            <a:r>
              <a:rPr lang="en-US" dirty="0"/>
              <a:t>be considered a new version of a configuration, and be placed under configuration </a:t>
            </a:r>
            <a:r>
              <a:rPr lang="en-US" dirty="0" smtClean="0"/>
              <a:t>control.</a:t>
            </a:r>
            <a:endParaRPr lang="en-US" dirty="0"/>
          </a:p>
        </p:txBody>
      </p:sp>
    </p:spTree>
    <p:extLst>
      <p:ext uri="{BB962C8B-B14F-4D97-AF65-F5344CB8AC3E}">
        <p14:creationId xmlns:p14="http://schemas.microsoft.com/office/powerpoint/2010/main" val="302573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t>
            </a:r>
            <a:r>
              <a:rPr lang="en-US" dirty="0" smtClean="0"/>
              <a:t>(2) – Software Building</a:t>
            </a:r>
            <a:endParaRPr lang="en-US" dirty="0"/>
          </a:p>
        </p:txBody>
      </p:sp>
      <p:sp>
        <p:nvSpPr>
          <p:cNvPr id="3" name="Content Placeholder 2"/>
          <p:cNvSpPr>
            <a:spLocks noGrp="1"/>
          </p:cNvSpPr>
          <p:nvPr>
            <p:ph idx="1"/>
          </p:nvPr>
        </p:nvSpPr>
        <p:spPr/>
        <p:txBody>
          <a:bodyPr>
            <a:normAutofit/>
          </a:bodyPr>
          <a:lstStyle/>
          <a:p>
            <a:r>
              <a:rPr lang="en-US" dirty="0"/>
              <a:t>Software building is the activity of combining </a:t>
            </a:r>
            <a:r>
              <a:rPr lang="en-US" dirty="0" smtClean="0"/>
              <a:t>the correct </a:t>
            </a:r>
            <a:r>
              <a:rPr lang="en-US" dirty="0"/>
              <a:t>versions of software configuration </a:t>
            </a:r>
            <a:r>
              <a:rPr lang="en-US" dirty="0" smtClean="0"/>
              <a:t>items, using </a:t>
            </a:r>
            <a:r>
              <a:rPr lang="en-US" dirty="0"/>
              <a:t>the appropriate configuration data, into </a:t>
            </a:r>
            <a:r>
              <a:rPr lang="en-US" dirty="0" smtClean="0"/>
              <a:t>an executable </a:t>
            </a:r>
            <a:r>
              <a:rPr lang="en-US" dirty="0"/>
              <a:t>program for delivery to a customer </a:t>
            </a:r>
            <a:r>
              <a:rPr lang="en-US" dirty="0" smtClean="0"/>
              <a:t>or other </a:t>
            </a:r>
            <a:r>
              <a:rPr lang="en-US" dirty="0"/>
              <a:t>recipient, such as the testing activity</a:t>
            </a:r>
          </a:p>
        </p:txBody>
      </p:sp>
    </p:spTree>
    <p:extLst>
      <p:ext uri="{BB962C8B-B14F-4D97-AF65-F5344CB8AC3E}">
        <p14:creationId xmlns:p14="http://schemas.microsoft.com/office/powerpoint/2010/main" val="1195004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686800" cy="838200"/>
          </a:xfrm>
        </p:spPr>
        <p:txBody>
          <a:bodyPr>
            <a:noAutofit/>
          </a:bodyPr>
          <a:lstStyle/>
          <a:p>
            <a:r>
              <a:rPr lang="en-US" sz="2800" dirty="0"/>
              <a:t>Release </a:t>
            </a:r>
            <a:r>
              <a:rPr lang="en-US" sz="2800" dirty="0" smtClean="0"/>
              <a:t>(3) – Software Release Management</a:t>
            </a:r>
            <a:endParaRPr lang="en-US" sz="2800" dirty="0"/>
          </a:p>
        </p:txBody>
      </p:sp>
      <p:sp>
        <p:nvSpPr>
          <p:cNvPr id="3" name="Content Placeholder 2"/>
          <p:cNvSpPr>
            <a:spLocks noGrp="1"/>
          </p:cNvSpPr>
          <p:nvPr>
            <p:ph idx="1"/>
          </p:nvPr>
        </p:nvSpPr>
        <p:spPr/>
        <p:txBody>
          <a:bodyPr>
            <a:normAutofit/>
          </a:bodyPr>
          <a:lstStyle/>
          <a:p>
            <a:r>
              <a:rPr lang="en-US" dirty="0"/>
              <a:t>Software release management encompasses </a:t>
            </a:r>
            <a:r>
              <a:rPr lang="en-US" dirty="0" smtClean="0"/>
              <a:t>the identification</a:t>
            </a:r>
            <a:r>
              <a:rPr lang="en-US" dirty="0"/>
              <a:t>, packaging, and delivery of </a:t>
            </a:r>
            <a:r>
              <a:rPr lang="en-US" dirty="0" smtClean="0"/>
              <a:t>the elements </a:t>
            </a:r>
            <a:r>
              <a:rPr lang="en-US" dirty="0"/>
              <a:t>of a product—for example, an </a:t>
            </a:r>
            <a:r>
              <a:rPr lang="en-US" dirty="0" smtClean="0"/>
              <a:t>executable program</a:t>
            </a:r>
            <a:r>
              <a:rPr lang="en-US" dirty="0"/>
              <a:t>, documentation, release notes, </a:t>
            </a:r>
            <a:r>
              <a:rPr lang="en-US" dirty="0" smtClean="0"/>
              <a:t>and configuration </a:t>
            </a:r>
            <a:r>
              <a:rPr lang="en-US" dirty="0"/>
              <a:t>data.</a:t>
            </a:r>
          </a:p>
        </p:txBody>
      </p:sp>
    </p:spTree>
    <p:extLst>
      <p:ext uri="{BB962C8B-B14F-4D97-AF65-F5344CB8AC3E}">
        <p14:creationId xmlns:p14="http://schemas.microsoft.com/office/powerpoint/2010/main" val="409118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lvl="0"/>
            <a:r>
              <a:rPr lang="en-US" dirty="0"/>
              <a:t>Describe the consequences when the discipline of configuration management is not in place.</a:t>
            </a:r>
          </a:p>
          <a:p>
            <a:pPr lvl="0"/>
            <a:r>
              <a:rPr lang="en-US" dirty="0"/>
              <a:t>Give an overview of the principles of the configuration management discipline.</a:t>
            </a:r>
          </a:p>
          <a:p>
            <a:pPr lvl="0"/>
            <a:r>
              <a:rPr lang="en-US" dirty="0"/>
              <a:t>Understand the main configuration management activities.</a:t>
            </a:r>
          </a:p>
          <a:p>
            <a:pPr lvl="0"/>
            <a:r>
              <a:rPr lang="en-US" dirty="0"/>
              <a:t>Explain the configuration management process model. </a:t>
            </a:r>
          </a:p>
          <a:p>
            <a:pPr lvl="0"/>
            <a:r>
              <a:rPr lang="en-US" dirty="0"/>
              <a:t>Explain the relations between configuration management and other IT support process.</a:t>
            </a:r>
          </a:p>
        </p:txBody>
      </p:sp>
    </p:spTree>
    <p:extLst>
      <p:ext uri="{BB962C8B-B14F-4D97-AF65-F5344CB8AC3E}">
        <p14:creationId xmlns:p14="http://schemas.microsoft.com/office/powerpoint/2010/main" val="3421901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2050" name="Picture 2" descr="C:\Users\cahyadi\Desktop\Question-M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953" y="1302271"/>
            <a:ext cx="3190094" cy="425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9301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138" y="3068960"/>
            <a:ext cx="8229600" cy="817561"/>
          </a:xfrm>
        </p:spPr>
        <p:txBody>
          <a:bodyPr>
            <a:normAutofit fontScale="90000"/>
          </a:bodyPr>
          <a:lstStyle/>
          <a:p>
            <a:pPr algn="ctr"/>
            <a:r>
              <a:rPr lang="en-US" dirty="0" smtClean="0"/>
              <a:t>Software Configuration Management Organization </a:t>
            </a:r>
            <a:endParaRPr lang="en-US" dirty="0"/>
          </a:p>
        </p:txBody>
      </p:sp>
      <p:sp>
        <p:nvSpPr>
          <p:cNvPr id="5" name="Date Placeholder 3"/>
          <p:cNvSpPr>
            <a:spLocks noGrp="1"/>
          </p:cNvSpPr>
          <p:nvPr>
            <p:ph type="dt" sz="half" idx="10"/>
          </p:nvPr>
        </p:nvSpPr>
        <p:spPr/>
        <p:txBody>
          <a:bodyPr/>
          <a:lstStyle/>
          <a:p>
            <a:pPr>
              <a:defRPr/>
            </a:pPr>
            <a:r>
              <a:rPr lang="en-US" dirty="0" smtClean="0"/>
              <a:t>Prepared By : Bayu Cahyadi</a:t>
            </a:r>
            <a:endParaRPr lang="en-US" dirty="0"/>
          </a:p>
        </p:txBody>
      </p:sp>
    </p:spTree>
    <p:extLst>
      <p:ext uri="{BB962C8B-B14F-4D97-AF65-F5344CB8AC3E}">
        <p14:creationId xmlns:p14="http://schemas.microsoft.com/office/powerpoint/2010/main" val="1610928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Configuration Management Roles and Responsibility.</a:t>
            </a:r>
          </a:p>
          <a:p>
            <a:r>
              <a:rPr lang="en-US" dirty="0" smtClean="0"/>
              <a:t>Person Behind Configuration Management.</a:t>
            </a:r>
          </a:p>
          <a:p>
            <a:r>
              <a:rPr lang="en-US" dirty="0" smtClean="0"/>
              <a:t>Configuration Management Influence</a:t>
            </a:r>
          </a:p>
          <a:p>
            <a:endParaRPr lang="en-US" dirty="0" smtClean="0"/>
          </a:p>
          <a:p>
            <a:endParaRPr lang="en-US" dirty="0"/>
          </a:p>
        </p:txBody>
      </p:sp>
    </p:spTree>
    <p:extLst>
      <p:ext uri="{BB962C8B-B14F-4D97-AF65-F5344CB8AC3E}">
        <p14:creationId xmlns:p14="http://schemas.microsoft.com/office/powerpoint/2010/main" val="7543524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List and Explain the different roles in configuration management</a:t>
            </a:r>
            <a:r>
              <a:rPr lang="en-US" dirty="0" smtClean="0"/>
              <a:t>.   </a:t>
            </a:r>
          </a:p>
          <a:p>
            <a:r>
              <a:rPr lang="en-US" dirty="0"/>
              <a:t>Understand the responsibilities of the mentioned roles</a:t>
            </a:r>
            <a:r>
              <a:rPr lang="en-US" dirty="0" smtClean="0"/>
              <a:t>.</a:t>
            </a:r>
          </a:p>
          <a:p>
            <a:r>
              <a:rPr lang="en-US" dirty="0"/>
              <a:t>Recall that the success of configuration management is influenced by psychological factors.</a:t>
            </a:r>
          </a:p>
        </p:txBody>
      </p:sp>
    </p:spTree>
    <p:extLst>
      <p:ext uri="{BB962C8B-B14F-4D97-AF65-F5344CB8AC3E}">
        <p14:creationId xmlns:p14="http://schemas.microsoft.com/office/powerpoint/2010/main" val="742716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Roles and Responsibility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Roles based on the </a:t>
            </a:r>
            <a:r>
              <a:rPr lang="en-US" dirty="0" smtClean="0"/>
              <a:t>activities:</a:t>
            </a:r>
            <a:endParaRPr lang="en-US" dirty="0" smtClean="0"/>
          </a:p>
          <a:p>
            <a:pPr lvl="0"/>
            <a:r>
              <a:rPr lang="en-US" dirty="0"/>
              <a:t>roles for the implementation and maintenance of the </a:t>
            </a:r>
            <a:r>
              <a:rPr lang="en-US" dirty="0" smtClean="0"/>
              <a:t>CM system.</a:t>
            </a:r>
            <a:endParaRPr lang="en-US" dirty="0"/>
          </a:p>
          <a:p>
            <a:pPr lvl="0"/>
            <a:r>
              <a:rPr lang="en-US" dirty="0"/>
              <a:t>roles for planning the activities using the </a:t>
            </a:r>
            <a:r>
              <a:rPr lang="en-US" dirty="0" smtClean="0"/>
              <a:t>CM system.</a:t>
            </a:r>
            <a:endParaRPr lang="en-US" dirty="0"/>
          </a:p>
          <a:p>
            <a:pPr lvl="0"/>
            <a:r>
              <a:rPr lang="en-US" dirty="0"/>
              <a:t>roles for creating and updating the </a:t>
            </a:r>
            <a:r>
              <a:rPr lang="en-US" dirty="0" smtClean="0"/>
              <a:t>CM information</a:t>
            </a:r>
            <a:r>
              <a:rPr lang="en-US" dirty="0"/>
              <a:t>,</a:t>
            </a:r>
          </a:p>
          <a:p>
            <a:pPr lvl="0"/>
            <a:r>
              <a:rPr lang="en-US" dirty="0"/>
              <a:t>roles for auditing the </a:t>
            </a:r>
            <a:r>
              <a:rPr lang="en-US" dirty="0" smtClean="0"/>
              <a:t>CM information</a:t>
            </a:r>
            <a:r>
              <a:rPr lang="en-US" dirty="0"/>
              <a:t>,</a:t>
            </a:r>
          </a:p>
          <a:p>
            <a:pPr lvl="0"/>
            <a:r>
              <a:rPr lang="en-US" dirty="0"/>
              <a:t>and roles that are solely using/supplying </a:t>
            </a:r>
            <a:r>
              <a:rPr lang="en-US" dirty="0" smtClean="0"/>
              <a:t>CM information</a:t>
            </a:r>
            <a:r>
              <a:rPr lang="en-US" dirty="0"/>
              <a:t>.</a:t>
            </a:r>
          </a:p>
          <a:p>
            <a:pPr marL="0" indent="0">
              <a:buNone/>
            </a:pPr>
            <a:endParaRPr lang="en-US" dirty="0"/>
          </a:p>
        </p:txBody>
      </p:sp>
    </p:spTree>
    <p:extLst>
      <p:ext uri="{BB962C8B-B14F-4D97-AF65-F5344CB8AC3E}">
        <p14:creationId xmlns:p14="http://schemas.microsoft.com/office/powerpoint/2010/main" val="32477683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Roles and </a:t>
            </a:r>
            <a:r>
              <a:rPr lang="en-US" dirty="0" smtClean="0"/>
              <a:t>Responsibility (2)</a:t>
            </a:r>
            <a:endParaRPr lang="en-US" dirty="0"/>
          </a:p>
        </p:txBody>
      </p:sp>
      <p:sp>
        <p:nvSpPr>
          <p:cNvPr id="3" name="Content Placeholder 2"/>
          <p:cNvSpPr>
            <a:spLocks noGrp="1"/>
          </p:cNvSpPr>
          <p:nvPr>
            <p:ph idx="1"/>
          </p:nvPr>
        </p:nvSpPr>
        <p:spPr/>
        <p:txBody>
          <a:bodyPr>
            <a:normAutofit/>
          </a:bodyPr>
          <a:lstStyle/>
          <a:p>
            <a:pPr marL="0" indent="0">
              <a:buNone/>
            </a:pPr>
            <a:r>
              <a:rPr lang="en-US" dirty="0"/>
              <a:t>The classic names used for these roles in configuration management are:</a:t>
            </a:r>
          </a:p>
          <a:p>
            <a:pPr lvl="0"/>
            <a:r>
              <a:rPr lang="en-US" dirty="0"/>
              <a:t>Configuration management </a:t>
            </a:r>
            <a:r>
              <a:rPr lang="en-US" dirty="0" smtClean="0"/>
              <a:t>sponsor</a:t>
            </a:r>
          </a:p>
          <a:p>
            <a:pPr lvl="0"/>
            <a:r>
              <a:rPr lang="en-US" dirty="0" smtClean="0"/>
              <a:t>Configuration manager</a:t>
            </a:r>
          </a:p>
          <a:p>
            <a:pPr lvl="0"/>
            <a:r>
              <a:rPr lang="en-US" dirty="0" smtClean="0"/>
              <a:t>Configuration </a:t>
            </a:r>
            <a:r>
              <a:rPr lang="en-US" dirty="0"/>
              <a:t>management </a:t>
            </a:r>
            <a:r>
              <a:rPr lang="en-US" dirty="0" smtClean="0"/>
              <a:t>librarian</a:t>
            </a:r>
          </a:p>
          <a:p>
            <a:pPr lvl="0"/>
            <a:r>
              <a:rPr lang="en-US" dirty="0" smtClean="0"/>
              <a:t>Configuration Control Board (CCB)</a:t>
            </a:r>
            <a:endParaRPr lang="en-US" dirty="0"/>
          </a:p>
        </p:txBody>
      </p:sp>
    </p:spTree>
    <p:extLst>
      <p:ext uri="{BB962C8B-B14F-4D97-AF65-F5344CB8AC3E}">
        <p14:creationId xmlns:p14="http://schemas.microsoft.com/office/powerpoint/2010/main" val="16286452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Roles and Responsibility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a:t>It does not have to be a fulltime </a:t>
            </a:r>
            <a:r>
              <a:rPr lang="en-US" dirty="0" smtClean="0"/>
              <a:t>job. </a:t>
            </a:r>
          </a:p>
          <a:p>
            <a:r>
              <a:rPr lang="en-US" dirty="0" smtClean="0"/>
              <a:t>they </a:t>
            </a:r>
            <a:r>
              <a:rPr lang="en-US" dirty="0"/>
              <a:t>may </a:t>
            </a:r>
            <a:r>
              <a:rPr lang="en-US" dirty="0" smtClean="0"/>
              <a:t>be </a:t>
            </a:r>
            <a:r>
              <a:rPr lang="en-US" dirty="0"/>
              <a:t>filled by a person who also has other areas of responsibility. </a:t>
            </a:r>
          </a:p>
          <a:p>
            <a:r>
              <a:rPr lang="en-US" dirty="0" smtClean="0"/>
              <a:t>However, if </a:t>
            </a:r>
            <a:r>
              <a:rPr lang="en-US" dirty="0"/>
              <a:t>a role takes only a small portion of a person’s available time, there is a risk due to prioritization of tasks that the role is not or only partly </a:t>
            </a:r>
            <a:r>
              <a:rPr lang="en-US" dirty="0" smtClean="0"/>
              <a:t>executed.</a:t>
            </a:r>
            <a:endParaRPr lang="en-US" dirty="0"/>
          </a:p>
        </p:txBody>
      </p:sp>
    </p:spTree>
    <p:extLst>
      <p:ext uri="{BB962C8B-B14F-4D97-AF65-F5344CB8AC3E}">
        <p14:creationId xmlns:p14="http://schemas.microsoft.com/office/powerpoint/2010/main" val="3615576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Person Behind Configuration Management</a:t>
            </a:r>
            <a:endParaRPr lang="en-US" sz="2800" dirty="0"/>
          </a:p>
        </p:txBody>
      </p:sp>
      <p:sp>
        <p:nvSpPr>
          <p:cNvPr id="3" name="Content Placeholder 2"/>
          <p:cNvSpPr>
            <a:spLocks noGrp="1"/>
          </p:cNvSpPr>
          <p:nvPr>
            <p:ph idx="1"/>
          </p:nvPr>
        </p:nvSpPr>
        <p:spPr/>
        <p:txBody>
          <a:bodyPr>
            <a:normAutofit/>
          </a:bodyPr>
          <a:lstStyle/>
          <a:p>
            <a:r>
              <a:rPr lang="en-US" dirty="0" smtClean="0"/>
              <a:t>Configuration </a:t>
            </a:r>
            <a:r>
              <a:rPr lang="en-US" dirty="0"/>
              <a:t>management is a discipline in </a:t>
            </a:r>
            <a:r>
              <a:rPr lang="en-US" dirty="0" smtClean="0"/>
              <a:t>progress.</a:t>
            </a:r>
          </a:p>
          <a:p>
            <a:r>
              <a:rPr lang="en-US" dirty="0" smtClean="0"/>
              <a:t>Appealing for people with following </a:t>
            </a:r>
            <a:r>
              <a:rPr lang="en-US" dirty="0" smtClean="0"/>
              <a:t>mindset:</a:t>
            </a:r>
            <a:endParaRPr lang="en-US" dirty="0" smtClean="0"/>
          </a:p>
          <a:p>
            <a:pPr lvl="1"/>
            <a:r>
              <a:rPr lang="en-US" dirty="0" smtClean="0"/>
              <a:t>a </a:t>
            </a:r>
            <a:r>
              <a:rPr lang="en-US" dirty="0"/>
              <a:t>strong sense for structure and </a:t>
            </a:r>
            <a:r>
              <a:rPr lang="en-US" dirty="0" smtClean="0"/>
              <a:t>control.</a:t>
            </a:r>
          </a:p>
          <a:p>
            <a:pPr lvl="1"/>
            <a:r>
              <a:rPr lang="en-US" dirty="0"/>
              <a:t>appreciates that the process delivers the central nerve system of product </a:t>
            </a:r>
            <a:r>
              <a:rPr lang="en-US" dirty="0" smtClean="0"/>
              <a:t>development.</a:t>
            </a:r>
          </a:p>
          <a:p>
            <a:pPr lvl="1"/>
            <a:r>
              <a:rPr lang="en-US" dirty="0"/>
              <a:t>ability to communicate with many different </a:t>
            </a:r>
            <a:r>
              <a:rPr lang="en-US" dirty="0" smtClean="0"/>
              <a:t>people.</a:t>
            </a:r>
          </a:p>
          <a:p>
            <a:pPr lvl="1"/>
            <a:r>
              <a:rPr lang="en-US" dirty="0"/>
              <a:t>and (perhaps most importantly) ‘faith’ in configuration management as a discipline.</a:t>
            </a:r>
          </a:p>
        </p:txBody>
      </p:sp>
    </p:spTree>
    <p:extLst>
      <p:ext uri="{BB962C8B-B14F-4D97-AF65-F5344CB8AC3E}">
        <p14:creationId xmlns:p14="http://schemas.microsoft.com/office/powerpoint/2010/main" val="3631105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Influence</a:t>
            </a:r>
            <a:endParaRPr lang="en-US" dirty="0"/>
          </a:p>
        </p:txBody>
      </p:sp>
      <p:sp>
        <p:nvSpPr>
          <p:cNvPr id="3" name="Content Placeholder 2"/>
          <p:cNvSpPr>
            <a:spLocks noGrp="1"/>
          </p:cNvSpPr>
          <p:nvPr>
            <p:ph idx="1"/>
          </p:nvPr>
        </p:nvSpPr>
        <p:spPr/>
        <p:txBody>
          <a:bodyPr>
            <a:normAutofit/>
          </a:bodyPr>
          <a:lstStyle/>
          <a:p>
            <a:pPr marL="0" indent="0">
              <a:buNone/>
            </a:pPr>
            <a:r>
              <a:rPr lang="en-US" dirty="0"/>
              <a:t>Configuration management has an influence on the following areas:</a:t>
            </a:r>
          </a:p>
          <a:p>
            <a:pPr lvl="0"/>
            <a:r>
              <a:rPr lang="en-US" dirty="0"/>
              <a:t>Roles in the organization not directly active in configuration management but benefiting from </a:t>
            </a:r>
            <a:r>
              <a:rPr lang="en-US" dirty="0" smtClean="0"/>
              <a:t>it.</a:t>
            </a:r>
            <a:endParaRPr lang="en-US" dirty="0"/>
          </a:p>
          <a:p>
            <a:pPr lvl="0"/>
            <a:r>
              <a:rPr lang="en-US" dirty="0"/>
              <a:t>Roles active in development and design phases though not directly executing a configuration management </a:t>
            </a:r>
            <a:r>
              <a:rPr lang="en-US" dirty="0" smtClean="0"/>
              <a:t>role.</a:t>
            </a:r>
            <a:endParaRPr lang="en-US" dirty="0"/>
          </a:p>
          <a:p>
            <a:pPr lvl="0"/>
            <a:r>
              <a:rPr lang="en-US" dirty="0"/>
              <a:t>If an organization makes use of external units (contractors) the external roles are also influence by configuration management. </a:t>
            </a:r>
            <a:endParaRPr lang="en-US" dirty="0" smtClean="0"/>
          </a:p>
          <a:p>
            <a:pPr lvl="0"/>
            <a:r>
              <a:rPr lang="en-US" dirty="0" smtClean="0"/>
              <a:t>The </a:t>
            </a:r>
            <a:r>
              <a:rPr lang="en-US" dirty="0"/>
              <a:t>product customer </a:t>
            </a:r>
            <a:r>
              <a:rPr lang="en-US" dirty="0" smtClean="0"/>
              <a:t>side.</a:t>
            </a:r>
            <a:endParaRPr lang="en-US" dirty="0"/>
          </a:p>
          <a:p>
            <a:endParaRPr lang="en-US" dirty="0"/>
          </a:p>
        </p:txBody>
      </p:sp>
    </p:spTree>
    <p:extLst>
      <p:ext uri="{BB962C8B-B14F-4D97-AF65-F5344CB8AC3E}">
        <p14:creationId xmlns:p14="http://schemas.microsoft.com/office/powerpoint/2010/main" val="31203914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3074" name="Picture 2" descr="C:\Users\cahyadi\Desktop\Consi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617" y="1302271"/>
            <a:ext cx="3402766" cy="425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5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Configuration Management (1)</a:t>
            </a:r>
            <a:endParaRPr lang="en-US" dirty="0"/>
          </a:p>
        </p:txBody>
      </p:sp>
      <p:sp>
        <p:nvSpPr>
          <p:cNvPr id="3" name="Content Placeholder 2"/>
          <p:cNvSpPr>
            <a:spLocks noGrp="1"/>
          </p:cNvSpPr>
          <p:nvPr>
            <p:ph idx="1"/>
          </p:nvPr>
        </p:nvSpPr>
        <p:spPr/>
        <p:txBody>
          <a:bodyPr>
            <a:normAutofit/>
          </a:bodyPr>
          <a:lstStyle/>
          <a:p>
            <a:r>
              <a:rPr lang="en-US" dirty="0" smtClean="0"/>
              <a:t>Executing </a:t>
            </a:r>
            <a:r>
              <a:rPr lang="en-US" dirty="0"/>
              <a:t>activities based on incorrect or </a:t>
            </a:r>
            <a:r>
              <a:rPr lang="en-US" dirty="0" smtClean="0"/>
              <a:t>outdated documentation.</a:t>
            </a:r>
          </a:p>
          <a:p>
            <a:r>
              <a:rPr lang="en-US" dirty="0"/>
              <a:t>U</a:t>
            </a:r>
            <a:r>
              <a:rPr lang="en-US" dirty="0" smtClean="0"/>
              <a:t>pdating </a:t>
            </a:r>
            <a:r>
              <a:rPr lang="en-US" dirty="0"/>
              <a:t>the wrong version of a software </a:t>
            </a:r>
            <a:r>
              <a:rPr lang="en-US" dirty="0" smtClean="0"/>
              <a:t>component.</a:t>
            </a:r>
          </a:p>
          <a:p>
            <a:r>
              <a:rPr lang="en-US" dirty="0"/>
              <a:t>N</a:t>
            </a:r>
            <a:r>
              <a:rPr lang="en-US" dirty="0" smtClean="0"/>
              <a:t>o </a:t>
            </a:r>
            <a:r>
              <a:rPr lang="en-US" dirty="0"/>
              <a:t>stable test </a:t>
            </a:r>
            <a:r>
              <a:rPr lang="en-US" dirty="0" smtClean="0"/>
              <a:t>environment.</a:t>
            </a:r>
          </a:p>
          <a:p>
            <a:r>
              <a:rPr lang="en-US" dirty="0"/>
              <a:t>R</a:t>
            </a:r>
            <a:r>
              <a:rPr lang="en-US" dirty="0" smtClean="0"/>
              <a:t>eoccurrence </a:t>
            </a:r>
            <a:r>
              <a:rPr lang="en-US" dirty="0"/>
              <a:t>of a problem in deployment solved </a:t>
            </a:r>
            <a:r>
              <a:rPr lang="en-US" dirty="0" smtClean="0"/>
              <a:t>before.</a:t>
            </a:r>
          </a:p>
        </p:txBody>
      </p:sp>
    </p:spTree>
    <p:extLst>
      <p:ext uri="{BB962C8B-B14F-4D97-AF65-F5344CB8AC3E}">
        <p14:creationId xmlns:p14="http://schemas.microsoft.com/office/powerpoint/2010/main" val="29609832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7" y="3068960"/>
            <a:ext cx="8229600" cy="817561"/>
          </a:xfrm>
        </p:spPr>
        <p:txBody>
          <a:bodyPr>
            <a:normAutofit fontScale="90000"/>
          </a:bodyPr>
          <a:lstStyle/>
          <a:p>
            <a:pPr algn="ctr"/>
            <a:r>
              <a:rPr lang="en-US" dirty="0" smtClean="0"/>
              <a:t>Software Configuration Management Planning</a:t>
            </a:r>
            <a:endParaRPr lang="en-US" dirty="0"/>
          </a:p>
        </p:txBody>
      </p:sp>
      <p:sp>
        <p:nvSpPr>
          <p:cNvPr id="6" name="Date Placeholder 3"/>
          <p:cNvSpPr>
            <a:spLocks noGrp="1"/>
          </p:cNvSpPr>
          <p:nvPr>
            <p:ph type="dt" sz="half" idx="10"/>
          </p:nvPr>
        </p:nvSpPr>
        <p:spPr/>
        <p:txBody>
          <a:bodyPr/>
          <a:lstStyle/>
          <a:p>
            <a:pPr>
              <a:defRPr/>
            </a:pPr>
            <a:r>
              <a:rPr lang="en-US" dirty="0" smtClean="0"/>
              <a:t>Prepared By : Bayu Cahyadi</a:t>
            </a:r>
            <a:endParaRPr lang="en-US" dirty="0"/>
          </a:p>
        </p:txBody>
      </p:sp>
    </p:spTree>
    <p:extLst>
      <p:ext uri="{BB962C8B-B14F-4D97-AF65-F5344CB8AC3E}">
        <p14:creationId xmlns:p14="http://schemas.microsoft.com/office/powerpoint/2010/main" val="4200149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Configuration Management Plan</a:t>
            </a:r>
          </a:p>
          <a:p>
            <a:r>
              <a:rPr lang="en-US" dirty="0" smtClean="0"/>
              <a:t>Monitoring </a:t>
            </a:r>
            <a:r>
              <a:rPr lang="en-US" dirty="0" smtClean="0"/>
              <a:t>and </a:t>
            </a:r>
            <a:r>
              <a:rPr lang="en-US" dirty="0" smtClean="0"/>
              <a:t>Planning</a:t>
            </a:r>
          </a:p>
          <a:p>
            <a:pPr marL="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50503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Understand the need and the purpose for a policy within an </a:t>
            </a:r>
            <a:r>
              <a:rPr lang="en-US" dirty="0" smtClean="0"/>
              <a:t>organization.</a:t>
            </a:r>
          </a:p>
          <a:p>
            <a:r>
              <a:rPr lang="en-US" dirty="0"/>
              <a:t>Summarize the purpose and content of a CM </a:t>
            </a:r>
            <a:r>
              <a:rPr lang="en-US" dirty="0" smtClean="0"/>
              <a:t>plan.</a:t>
            </a:r>
          </a:p>
          <a:p>
            <a:r>
              <a:rPr lang="en-US" dirty="0"/>
              <a:t>Identify pitfalls in implementing configuration management.</a:t>
            </a:r>
          </a:p>
        </p:txBody>
      </p:sp>
    </p:spTree>
    <p:extLst>
      <p:ext uri="{BB962C8B-B14F-4D97-AF65-F5344CB8AC3E}">
        <p14:creationId xmlns:p14="http://schemas.microsoft.com/office/powerpoint/2010/main" val="4212066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SCM Plan (1)</a:t>
            </a:r>
            <a:endParaRPr lang="en-US" sz="4000" dirty="0"/>
          </a:p>
        </p:txBody>
      </p:sp>
      <p:sp>
        <p:nvSpPr>
          <p:cNvPr id="3" name="Content Placeholder 2"/>
          <p:cNvSpPr>
            <a:spLocks noGrp="1"/>
          </p:cNvSpPr>
          <p:nvPr>
            <p:ph idx="1"/>
          </p:nvPr>
        </p:nvSpPr>
        <p:spPr/>
        <p:txBody>
          <a:bodyPr>
            <a:normAutofit/>
          </a:bodyPr>
          <a:lstStyle/>
          <a:p>
            <a:r>
              <a:rPr lang="en-US" dirty="0"/>
              <a:t>The planning of an SCM process for a </a:t>
            </a:r>
            <a:r>
              <a:rPr lang="en-US" dirty="0" smtClean="0"/>
              <a:t>given project </a:t>
            </a:r>
            <a:r>
              <a:rPr lang="en-US" dirty="0"/>
              <a:t>should be consistent with the </a:t>
            </a:r>
            <a:r>
              <a:rPr lang="en-US" dirty="0" smtClean="0"/>
              <a:t>organizational context</a:t>
            </a:r>
            <a:r>
              <a:rPr lang="en-US" dirty="0"/>
              <a:t>, applicable constraints, </a:t>
            </a:r>
            <a:r>
              <a:rPr lang="en-US" dirty="0" smtClean="0"/>
              <a:t>commonly accepted </a:t>
            </a:r>
            <a:r>
              <a:rPr lang="en-US" dirty="0"/>
              <a:t>guidance, and the nature of </a:t>
            </a:r>
            <a:r>
              <a:rPr lang="en-US" dirty="0" smtClean="0"/>
              <a:t>the project </a:t>
            </a:r>
            <a:r>
              <a:rPr lang="en-US" dirty="0"/>
              <a:t>(for example, size, safety criticality, </a:t>
            </a:r>
            <a:r>
              <a:rPr lang="en-US" dirty="0" smtClean="0"/>
              <a:t>and security</a:t>
            </a:r>
            <a:r>
              <a:rPr lang="en-US" dirty="0"/>
              <a:t>)</a:t>
            </a:r>
          </a:p>
        </p:txBody>
      </p:sp>
    </p:spTree>
    <p:extLst>
      <p:ext uri="{BB962C8B-B14F-4D97-AF65-F5344CB8AC3E}">
        <p14:creationId xmlns:p14="http://schemas.microsoft.com/office/powerpoint/2010/main" val="27393134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The results of SCM planning for a given </a:t>
            </a:r>
            <a:r>
              <a:rPr lang="en-US" dirty="0" smtClean="0"/>
              <a:t>project are </a:t>
            </a:r>
            <a:r>
              <a:rPr lang="en-US" dirty="0"/>
              <a:t>recorded in a software configuration </a:t>
            </a:r>
            <a:r>
              <a:rPr lang="en-US" dirty="0" smtClean="0"/>
              <a:t>management plan </a:t>
            </a:r>
            <a:r>
              <a:rPr lang="en-US" dirty="0"/>
              <a:t>(</a:t>
            </a:r>
            <a:r>
              <a:rPr lang="en-US" dirty="0" smtClean="0"/>
              <a:t>SCMP</a:t>
            </a:r>
            <a:r>
              <a:rPr lang="en-US" dirty="0" smtClean="0"/>
              <a:t>).</a:t>
            </a:r>
            <a:endParaRPr lang="en-US" dirty="0" smtClean="0"/>
          </a:p>
          <a:p>
            <a:r>
              <a:rPr lang="en-US" dirty="0" smtClean="0"/>
              <a:t>A </a:t>
            </a:r>
            <a:r>
              <a:rPr lang="en-US" dirty="0"/>
              <a:t>“living document” </a:t>
            </a:r>
            <a:r>
              <a:rPr lang="en-US" dirty="0" smtClean="0"/>
              <a:t>which </a:t>
            </a:r>
            <a:r>
              <a:rPr lang="en-US" dirty="0" smtClean="0"/>
              <a:t>serves </a:t>
            </a:r>
            <a:r>
              <a:rPr lang="en-US" dirty="0"/>
              <a:t>as a reference for the SCM </a:t>
            </a:r>
            <a:r>
              <a:rPr lang="en-US" dirty="0" smtClean="0"/>
              <a:t>process.</a:t>
            </a:r>
          </a:p>
          <a:p>
            <a:r>
              <a:rPr lang="en-US" dirty="0" smtClean="0"/>
              <a:t>It is maintained </a:t>
            </a:r>
            <a:r>
              <a:rPr lang="en-US" dirty="0"/>
              <a:t>(that is, updated and approved) </a:t>
            </a:r>
            <a:r>
              <a:rPr lang="en-US" dirty="0" smtClean="0"/>
              <a:t>as necessary </a:t>
            </a:r>
            <a:r>
              <a:rPr lang="en-US" dirty="0"/>
              <a:t>during the software life </a:t>
            </a:r>
            <a:r>
              <a:rPr lang="en-US" dirty="0" smtClean="0"/>
              <a:t>cycle.</a:t>
            </a:r>
            <a:endParaRPr lang="en-US" dirty="0"/>
          </a:p>
        </p:txBody>
      </p:sp>
    </p:spTree>
    <p:extLst>
      <p:ext uri="{BB962C8B-B14F-4D97-AF65-F5344CB8AC3E}">
        <p14:creationId xmlns:p14="http://schemas.microsoft.com/office/powerpoint/2010/main" val="351089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 </a:t>
            </a:r>
            <a:r>
              <a:rPr lang="en-US" dirty="0" smtClean="0"/>
              <a:t>(3)</a:t>
            </a:r>
            <a:endParaRPr lang="en-US" dirty="0"/>
          </a:p>
        </p:txBody>
      </p:sp>
      <p:sp>
        <p:nvSpPr>
          <p:cNvPr id="3" name="Content Placeholder 2"/>
          <p:cNvSpPr>
            <a:spLocks noGrp="1"/>
          </p:cNvSpPr>
          <p:nvPr>
            <p:ph idx="1"/>
          </p:nvPr>
        </p:nvSpPr>
        <p:spPr/>
        <p:txBody>
          <a:bodyPr/>
          <a:lstStyle/>
          <a:p>
            <a:r>
              <a:rPr lang="en-US" dirty="0" smtClean="0"/>
              <a:t>It must be in place.</a:t>
            </a:r>
          </a:p>
          <a:p>
            <a:r>
              <a:rPr lang="en-US" dirty="0" smtClean="0"/>
              <a:t>It should be easy to follow.</a:t>
            </a:r>
          </a:p>
          <a:p>
            <a:r>
              <a:rPr lang="en-US" dirty="0" smtClean="0"/>
              <a:t>(Whenever possible) It should be reusable in later phases. </a:t>
            </a:r>
            <a:endParaRPr lang="en-US" dirty="0"/>
          </a:p>
        </p:txBody>
      </p:sp>
    </p:spTree>
    <p:extLst>
      <p:ext uri="{BB962C8B-B14F-4D97-AF65-F5344CB8AC3E}">
        <p14:creationId xmlns:p14="http://schemas.microsoft.com/office/powerpoint/2010/main" val="2107151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Plan (4)</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Six categories of SCM information to be included in an SCMP</a:t>
            </a:r>
            <a:r>
              <a:rPr lang="en-US" dirty="0" smtClean="0"/>
              <a:t>:</a:t>
            </a:r>
          </a:p>
          <a:p>
            <a:r>
              <a:rPr lang="en-US" dirty="0"/>
              <a:t>Introduction (purpose, scope, terms used)</a:t>
            </a:r>
          </a:p>
          <a:p>
            <a:r>
              <a:rPr lang="en-US" dirty="0" smtClean="0"/>
              <a:t>SCM </a:t>
            </a:r>
            <a:r>
              <a:rPr lang="en-US" dirty="0"/>
              <a:t>Management (organization, </a:t>
            </a:r>
            <a:r>
              <a:rPr lang="en-US" dirty="0" smtClean="0"/>
              <a:t>responsibilities, authorities</a:t>
            </a:r>
            <a:r>
              <a:rPr lang="en-US" dirty="0"/>
              <a:t>, applicable </a:t>
            </a:r>
            <a:r>
              <a:rPr lang="en-US" dirty="0" smtClean="0"/>
              <a:t>policies, directives</a:t>
            </a:r>
            <a:r>
              <a:rPr lang="en-US" dirty="0"/>
              <a:t>, and procedures)</a:t>
            </a:r>
          </a:p>
          <a:p>
            <a:r>
              <a:rPr lang="en-US" dirty="0" smtClean="0"/>
              <a:t>SCM </a:t>
            </a:r>
            <a:r>
              <a:rPr lang="en-US" dirty="0"/>
              <a:t>Activities (configuration </a:t>
            </a:r>
            <a:r>
              <a:rPr lang="en-US" dirty="0" smtClean="0"/>
              <a:t>identification, configuration </a:t>
            </a:r>
            <a:r>
              <a:rPr lang="en-US" dirty="0"/>
              <a:t>control, and so on</a:t>
            </a:r>
            <a:r>
              <a:rPr lang="en-US" dirty="0" smtClean="0"/>
              <a:t>)</a:t>
            </a:r>
          </a:p>
          <a:p>
            <a:r>
              <a:rPr lang="en-US" dirty="0"/>
              <a:t>SCM Schedules (coordination with </a:t>
            </a:r>
            <a:r>
              <a:rPr lang="en-US" dirty="0" smtClean="0"/>
              <a:t>other project </a:t>
            </a:r>
            <a:r>
              <a:rPr lang="en-US" dirty="0"/>
              <a:t>activities)</a:t>
            </a:r>
          </a:p>
          <a:p>
            <a:r>
              <a:rPr lang="en-US" dirty="0" smtClean="0"/>
              <a:t>SCM </a:t>
            </a:r>
            <a:r>
              <a:rPr lang="en-US" dirty="0"/>
              <a:t>Resources (tools, physical </a:t>
            </a:r>
            <a:r>
              <a:rPr lang="en-US" dirty="0" smtClean="0"/>
              <a:t>resources, and </a:t>
            </a:r>
            <a:r>
              <a:rPr lang="en-US" dirty="0"/>
              <a:t>human resources)</a:t>
            </a:r>
          </a:p>
          <a:p>
            <a:r>
              <a:rPr lang="en-US" dirty="0" smtClean="0"/>
              <a:t>SCMP </a:t>
            </a:r>
            <a:r>
              <a:rPr lang="en-US" dirty="0"/>
              <a:t>Maintenance.</a:t>
            </a:r>
          </a:p>
        </p:txBody>
      </p:sp>
    </p:spTree>
    <p:extLst>
      <p:ext uri="{BB962C8B-B14F-4D97-AF65-F5344CB8AC3E}">
        <p14:creationId xmlns:p14="http://schemas.microsoft.com/office/powerpoint/2010/main" val="27162640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Configuration Management Policy</a:t>
            </a:r>
            <a:endParaRPr lang="en-US" dirty="0"/>
          </a:p>
        </p:txBody>
      </p:sp>
      <p:sp>
        <p:nvSpPr>
          <p:cNvPr id="3" name="Content Placeholder 2"/>
          <p:cNvSpPr>
            <a:spLocks noGrp="1"/>
          </p:cNvSpPr>
          <p:nvPr>
            <p:ph idx="1"/>
          </p:nvPr>
        </p:nvSpPr>
        <p:spPr/>
        <p:txBody>
          <a:bodyPr/>
          <a:lstStyle/>
          <a:p>
            <a:r>
              <a:rPr lang="en-US" dirty="0" smtClean="0"/>
              <a:t>It is </a:t>
            </a:r>
            <a:r>
              <a:rPr lang="en-US" dirty="0"/>
              <a:t>the written document containing the organizational position towards </a:t>
            </a:r>
            <a:r>
              <a:rPr lang="en-US" dirty="0" smtClean="0"/>
              <a:t>CM.</a:t>
            </a:r>
          </a:p>
          <a:p>
            <a:r>
              <a:rPr lang="en-US" dirty="0" smtClean="0"/>
              <a:t>It should </a:t>
            </a:r>
            <a:r>
              <a:rPr lang="en-US" dirty="0" smtClean="0"/>
              <a:t>include:</a:t>
            </a:r>
            <a:endParaRPr lang="en-US" dirty="0" smtClean="0"/>
          </a:p>
          <a:p>
            <a:pPr lvl="1"/>
            <a:r>
              <a:rPr lang="en-US" dirty="0" smtClean="0"/>
              <a:t>A definition of CM.</a:t>
            </a:r>
          </a:p>
          <a:p>
            <a:pPr lvl="1"/>
            <a:r>
              <a:rPr lang="en-US" dirty="0" smtClean="0"/>
              <a:t>The activities to perform.</a:t>
            </a:r>
          </a:p>
          <a:p>
            <a:pPr lvl="1"/>
            <a:r>
              <a:rPr lang="en-US" dirty="0" smtClean="0"/>
              <a:t>The quality goals of CM.</a:t>
            </a:r>
          </a:p>
          <a:p>
            <a:pPr lvl="1"/>
            <a:r>
              <a:rPr lang="en-US" dirty="0" smtClean="0"/>
              <a:t>The approach of improvement.</a:t>
            </a:r>
          </a:p>
          <a:p>
            <a:pPr lvl="1"/>
            <a:r>
              <a:rPr lang="en-US" dirty="0" smtClean="0"/>
              <a:t>Authority and compliances.</a:t>
            </a:r>
          </a:p>
          <a:p>
            <a:endParaRPr lang="en-US" dirty="0"/>
          </a:p>
        </p:txBody>
      </p:sp>
    </p:spTree>
    <p:extLst>
      <p:ext uri="{BB962C8B-B14F-4D97-AF65-F5344CB8AC3E}">
        <p14:creationId xmlns:p14="http://schemas.microsoft.com/office/powerpoint/2010/main" val="282758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Pitfalls </a:t>
            </a:r>
            <a:r>
              <a:rPr lang="en-US" dirty="0" smtClean="0"/>
              <a:t>of </a:t>
            </a:r>
            <a:r>
              <a:rPr lang="en-US" dirty="0" smtClean="0"/>
              <a:t>CM Implementation (1)</a:t>
            </a:r>
            <a:endParaRPr lang="en-US" sz="4400" dirty="0"/>
          </a:p>
        </p:txBody>
      </p:sp>
      <p:sp>
        <p:nvSpPr>
          <p:cNvPr id="3" name="Content Placeholder 2"/>
          <p:cNvSpPr>
            <a:spLocks noGrp="1"/>
          </p:cNvSpPr>
          <p:nvPr>
            <p:ph idx="1"/>
          </p:nvPr>
        </p:nvSpPr>
        <p:spPr/>
        <p:txBody>
          <a:bodyPr>
            <a:normAutofit/>
          </a:bodyPr>
          <a:lstStyle/>
          <a:p>
            <a:pPr lvl="0"/>
            <a:r>
              <a:rPr lang="en-US" dirty="0"/>
              <a:t>Starting without an approved plan,</a:t>
            </a:r>
          </a:p>
          <a:p>
            <a:pPr lvl="0"/>
            <a:r>
              <a:rPr lang="en-US" dirty="0"/>
              <a:t>Starting too late in the life cycle,</a:t>
            </a:r>
          </a:p>
          <a:p>
            <a:pPr lvl="0"/>
            <a:r>
              <a:rPr lang="en-US" dirty="0"/>
              <a:t>Unaccepted discipline, no commitment, no understanding in the organization,</a:t>
            </a:r>
          </a:p>
          <a:p>
            <a:pPr lvl="0"/>
            <a:r>
              <a:rPr lang="en-US" dirty="0"/>
              <a:t>Underestimating the organizational impact/change,</a:t>
            </a:r>
          </a:p>
          <a:p>
            <a:pPr lvl="0"/>
            <a:r>
              <a:rPr lang="en-US" dirty="0"/>
              <a:t>Not enough resources or resources with conflicting responsibilities,</a:t>
            </a:r>
          </a:p>
          <a:p>
            <a:pPr marL="0" indent="0">
              <a:buNone/>
            </a:pPr>
            <a:endParaRPr lang="en-US" dirty="0"/>
          </a:p>
        </p:txBody>
      </p:sp>
    </p:spTree>
    <p:extLst>
      <p:ext uri="{BB962C8B-B14F-4D97-AF65-F5344CB8AC3E}">
        <p14:creationId xmlns:p14="http://schemas.microsoft.com/office/powerpoint/2010/main" val="38181797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a:t>
            </a:r>
            <a:r>
              <a:rPr lang="en-US" dirty="0" smtClean="0"/>
              <a:t>of </a:t>
            </a:r>
            <a:r>
              <a:rPr lang="en-US" dirty="0"/>
              <a:t>CM Implementation </a:t>
            </a:r>
            <a:r>
              <a:rPr lang="en-US" dirty="0" smtClean="0"/>
              <a:t>(2)</a:t>
            </a:r>
            <a:endParaRPr lang="en-US" dirty="0"/>
          </a:p>
        </p:txBody>
      </p:sp>
      <p:sp>
        <p:nvSpPr>
          <p:cNvPr id="3" name="Content Placeholder 2"/>
          <p:cNvSpPr>
            <a:spLocks noGrp="1"/>
          </p:cNvSpPr>
          <p:nvPr>
            <p:ph idx="1"/>
          </p:nvPr>
        </p:nvSpPr>
        <p:spPr/>
        <p:txBody>
          <a:bodyPr/>
          <a:lstStyle/>
          <a:p>
            <a:pPr lvl="0"/>
            <a:r>
              <a:rPr lang="en-US" dirty="0"/>
              <a:t>Legacy CM systems kept alive for the wrong reasons,</a:t>
            </a:r>
          </a:p>
          <a:p>
            <a:pPr lvl="0"/>
            <a:r>
              <a:rPr lang="en-US" dirty="0"/>
              <a:t>No formal role descriptions for CM roles; no career possibilities,</a:t>
            </a:r>
          </a:p>
          <a:p>
            <a:pPr lvl="0"/>
            <a:r>
              <a:rPr lang="en-US" dirty="0"/>
              <a:t>Lack of specific CM skills,</a:t>
            </a:r>
          </a:p>
          <a:p>
            <a:pPr lvl="0"/>
            <a:r>
              <a:rPr lang="en-US" dirty="0"/>
              <a:t>Considering tools as the answer for all CM problems.</a:t>
            </a:r>
          </a:p>
          <a:p>
            <a:endParaRPr lang="en-US" dirty="0"/>
          </a:p>
        </p:txBody>
      </p:sp>
    </p:spTree>
    <p:extLst>
      <p:ext uri="{BB962C8B-B14F-4D97-AF65-F5344CB8AC3E}">
        <p14:creationId xmlns:p14="http://schemas.microsoft.com/office/powerpoint/2010/main" val="3628728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Missing Configuration Management </a:t>
            </a:r>
            <a:r>
              <a:rPr lang="en-US" dirty="0" smtClean="0"/>
              <a:t>(2)</a:t>
            </a:r>
            <a:endParaRPr lang="en-US" dirty="0"/>
          </a:p>
        </p:txBody>
      </p:sp>
      <p:sp>
        <p:nvSpPr>
          <p:cNvPr id="3" name="Content Placeholder 2"/>
          <p:cNvSpPr>
            <a:spLocks noGrp="1"/>
          </p:cNvSpPr>
          <p:nvPr>
            <p:ph idx="1"/>
          </p:nvPr>
        </p:nvSpPr>
        <p:spPr/>
        <p:txBody>
          <a:bodyPr/>
          <a:lstStyle/>
          <a:p>
            <a:r>
              <a:rPr lang="en-US" dirty="0" smtClean="0"/>
              <a:t>Unknown </a:t>
            </a:r>
            <a:r>
              <a:rPr lang="en-US" dirty="0"/>
              <a:t>versions of components at customer </a:t>
            </a:r>
            <a:r>
              <a:rPr lang="en-US" dirty="0" smtClean="0"/>
              <a:t>site.</a:t>
            </a:r>
          </a:p>
          <a:p>
            <a:r>
              <a:rPr lang="en-US" dirty="0" smtClean="0"/>
              <a:t>Missing </a:t>
            </a:r>
            <a:r>
              <a:rPr lang="en-US" dirty="0"/>
              <a:t>functionality because of incorrect merging </a:t>
            </a:r>
            <a:r>
              <a:rPr lang="en-US" dirty="0" smtClean="0"/>
              <a:t>activities.</a:t>
            </a:r>
            <a:endParaRPr lang="en-US" dirty="0"/>
          </a:p>
          <a:p>
            <a:endParaRPr lang="en-US" dirty="0"/>
          </a:p>
        </p:txBody>
      </p:sp>
    </p:spTree>
    <p:extLst>
      <p:ext uri="{BB962C8B-B14F-4D97-AF65-F5344CB8AC3E}">
        <p14:creationId xmlns:p14="http://schemas.microsoft.com/office/powerpoint/2010/main" val="6699944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a:t>
            </a:r>
            <a:r>
              <a:rPr lang="en-US" dirty="0" smtClean="0"/>
              <a:t>and </a:t>
            </a:r>
            <a:r>
              <a:rPr lang="en-US" dirty="0" smtClean="0"/>
              <a:t>Planning</a:t>
            </a:r>
            <a:endParaRPr lang="en-US" dirty="0"/>
          </a:p>
        </p:txBody>
      </p:sp>
      <p:sp>
        <p:nvSpPr>
          <p:cNvPr id="3" name="Content Placeholder 2"/>
          <p:cNvSpPr>
            <a:spLocks noGrp="1"/>
          </p:cNvSpPr>
          <p:nvPr>
            <p:ph idx="1"/>
          </p:nvPr>
        </p:nvSpPr>
        <p:spPr/>
        <p:txBody>
          <a:bodyPr/>
          <a:lstStyle/>
          <a:p>
            <a:r>
              <a:rPr lang="en-US" dirty="0"/>
              <a:t>An important aspect of monitoring and reporting is </a:t>
            </a:r>
            <a:endParaRPr lang="en-US" dirty="0" smtClean="0"/>
          </a:p>
          <a:p>
            <a:pPr lvl="1"/>
            <a:r>
              <a:rPr lang="en-US" dirty="0" smtClean="0"/>
              <a:t>Metrics : define </a:t>
            </a:r>
            <a:r>
              <a:rPr lang="en-US" dirty="0"/>
              <a:t>what to </a:t>
            </a:r>
            <a:r>
              <a:rPr lang="en-US" dirty="0" smtClean="0"/>
              <a:t>measure.</a:t>
            </a:r>
          </a:p>
          <a:p>
            <a:pPr lvl="1"/>
            <a:r>
              <a:rPr lang="en-US" dirty="0" smtClean="0"/>
              <a:t>Measurements : provide </a:t>
            </a:r>
            <a:r>
              <a:rPr lang="en-US" dirty="0"/>
              <a:t>the management and the involved people with information</a:t>
            </a:r>
            <a:r>
              <a:rPr lang="en-US" dirty="0" smtClean="0"/>
              <a:t>.</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7960829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Planning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Some useful metrics are:</a:t>
            </a:r>
          </a:p>
          <a:p>
            <a:pPr lvl="0"/>
            <a:r>
              <a:rPr lang="en-US" dirty="0"/>
              <a:t>Number of configuration items under control</a:t>
            </a:r>
          </a:p>
          <a:p>
            <a:pPr lvl="0"/>
            <a:r>
              <a:rPr lang="en-US" dirty="0" smtClean="0"/>
              <a:t>Number </a:t>
            </a:r>
            <a:r>
              <a:rPr lang="en-US" dirty="0"/>
              <a:t>of customer requests raised/implemented</a:t>
            </a:r>
          </a:p>
          <a:p>
            <a:pPr lvl="0"/>
            <a:r>
              <a:rPr lang="en-US" dirty="0" smtClean="0"/>
              <a:t>Number </a:t>
            </a:r>
            <a:r>
              <a:rPr lang="en-US" dirty="0"/>
              <a:t>of fixed problems per product/configuration item/release/build</a:t>
            </a:r>
          </a:p>
          <a:p>
            <a:pPr lvl="0"/>
            <a:r>
              <a:rPr lang="en-US" dirty="0"/>
              <a:t>Number of problems after a release</a:t>
            </a:r>
          </a:p>
          <a:p>
            <a:pPr lvl="0"/>
            <a:r>
              <a:rPr lang="en-US" dirty="0"/>
              <a:t>Number of changes to a module/configuration item</a:t>
            </a:r>
          </a:p>
          <a:p>
            <a:pPr lvl="0"/>
            <a:r>
              <a:rPr lang="en-US" dirty="0" smtClean="0"/>
              <a:t>Average </a:t>
            </a:r>
            <a:r>
              <a:rPr lang="en-US" dirty="0"/>
              <a:t>time to implement fixes</a:t>
            </a:r>
          </a:p>
          <a:p>
            <a:pPr lvl="0"/>
            <a:r>
              <a:rPr lang="en-US" dirty="0"/>
              <a:t>Average time to change a module</a:t>
            </a:r>
          </a:p>
          <a:p>
            <a:endParaRPr lang="en-US" dirty="0"/>
          </a:p>
        </p:txBody>
      </p:sp>
    </p:spTree>
    <p:extLst>
      <p:ext uri="{BB962C8B-B14F-4D97-AF65-F5344CB8AC3E}">
        <p14:creationId xmlns:p14="http://schemas.microsoft.com/office/powerpoint/2010/main" val="7520868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1026" name="Picture 2" descr="C:\Users\cahyadi\Desktop\6a01127965039828a4013487894eac970c-800w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356" y="1619585"/>
            <a:ext cx="3629289" cy="361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287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4944"/>
            <a:ext cx="8229600" cy="817561"/>
          </a:xfrm>
        </p:spPr>
        <p:txBody>
          <a:bodyPr/>
          <a:lstStyle/>
          <a:p>
            <a:pPr algn="ctr"/>
            <a:r>
              <a:rPr lang="en-US" dirty="0" smtClean="0"/>
              <a:t>Automation of Software Configuration Management</a:t>
            </a:r>
            <a:endParaRPr lang="en-US" dirty="0"/>
          </a:p>
        </p:txBody>
      </p:sp>
      <p:sp>
        <p:nvSpPr>
          <p:cNvPr id="6" name="Date Placeholder 3"/>
          <p:cNvSpPr>
            <a:spLocks noGrp="1"/>
          </p:cNvSpPr>
          <p:nvPr>
            <p:ph type="dt" sz="half" idx="10"/>
          </p:nvPr>
        </p:nvSpPr>
        <p:spPr/>
        <p:txBody>
          <a:bodyPr/>
          <a:lstStyle/>
          <a:p>
            <a:pPr>
              <a:defRPr/>
            </a:pPr>
            <a:r>
              <a:rPr lang="en-US" dirty="0" smtClean="0"/>
              <a:t>Prepared By : Bayu Cahyadi</a:t>
            </a:r>
            <a:endParaRPr lang="en-US" dirty="0"/>
          </a:p>
        </p:txBody>
      </p:sp>
    </p:spTree>
    <p:extLst>
      <p:ext uri="{BB962C8B-B14F-4D97-AF65-F5344CB8AC3E}">
        <p14:creationId xmlns:p14="http://schemas.microsoft.com/office/powerpoint/2010/main" val="10944299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Selecting Configuration Management </a:t>
            </a:r>
            <a:r>
              <a:rPr lang="en-US" dirty="0" smtClean="0"/>
              <a:t>to </a:t>
            </a:r>
            <a:r>
              <a:rPr lang="en-US" dirty="0" smtClean="0"/>
              <a:t>Automate.</a:t>
            </a:r>
          </a:p>
          <a:p>
            <a:r>
              <a:rPr lang="en-US" dirty="0" smtClean="0"/>
              <a:t>Common Features </a:t>
            </a:r>
            <a:r>
              <a:rPr lang="en-US" dirty="0" smtClean="0"/>
              <a:t>of </a:t>
            </a:r>
            <a:r>
              <a:rPr lang="en-US" dirty="0" smtClean="0"/>
              <a:t>Software Configuration Management Tools.</a:t>
            </a:r>
          </a:p>
          <a:p>
            <a:r>
              <a:rPr lang="en-US" dirty="0" smtClean="0"/>
              <a:t>Automation Project/Implementation </a:t>
            </a:r>
            <a:r>
              <a:rPr lang="en-US" dirty="0" smtClean="0"/>
              <a:t>of </a:t>
            </a:r>
            <a:r>
              <a:rPr lang="en-US" dirty="0" smtClean="0"/>
              <a:t>Tools</a:t>
            </a:r>
          </a:p>
          <a:p>
            <a:endParaRPr lang="en-US" dirty="0" smtClean="0"/>
          </a:p>
          <a:p>
            <a:endParaRPr lang="en-US" dirty="0"/>
          </a:p>
        </p:txBody>
      </p:sp>
    </p:spTree>
    <p:extLst>
      <p:ext uri="{BB962C8B-B14F-4D97-AF65-F5344CB8AC3E}">
        <p14:creationId xmlns:p14="http://schemas.microsoft.com/office/powerpoint/2010/main" val="34715116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Identify the areas and activities to be </a:t>
            </a:r>
            <a:r>
              <a:rPr lang="en-US" dirty="0" smtClean="0"/>
              <a:t>automated.</a:t>
            </a:r>
          </a:p>
          <a:p>
            <a:r>
              <a:rPr lang="en-US" dirty="0"/>
              <a:t>Understand common features in </a:t>
            </a:r>
            <a:r>
              <a:rPr lang="en-US" dirty="0" smtClean="0"/>
              <a:t>SCM tools.</a:t>
            </a:r>
          </a:p>
          <a:p>
            <a:r>
              <a:rPr lang="en-US" dirty="0"/>
              <a:t>Understand the process of an implementation.</a:t>
            </a:r>
          </a:p>
        </p:txBody>
      </p:sp>
    </p:spTree>
    <p:extLst>
      <p:ext uri="{BB962C8B-B14F-4D97-AF65-F5344CB8AC3E}">
        <p14:creationId xmlns:p14="http://schemas.microsoft.com/office/powerpoint/2010/main" val="41189307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 to be Automated (1)</a:t>
            </a:r>
            <a:endParaRPr lang="en-US" dirty="0"/>
          </a:p>
        </p:txBody>
      </p:sp>
      <p:sp>
        <p:nvSpPr>
          <p:cNvPr id="3" name="Content Placeholder 2"/>
          <p:cNvSpPr>
            <a:spLocks noGrp="1"/>
          </p:cNvSpPr>
          <p:nvPr>
            <p:ph idx="1"/>
          </p:nvPr>
        </p:nvSpPr>
        <p:spPr/>
        <p:txBody>
          <a:bodyPr>
            <a:normAutofit/>
          </a:bodyPr>
          <a:lstStyle/>
          <a:p>
            <a:pPr lvl="0"/>
            <a:r>
              <a:rPr lang="en-US" dirty="0"/>
              <a:t>Administration of configuration </a:t>
            </a:r>
            <a:r>
              <a:rPr lang="en-US" dirty="0" smtClean="0"/>
              <a:t>items.</a:t>
            </a:r>
            <a:endParaRPr lang="en-US" dirty="0"/>
          </a:p>
          <a:p>
            <a:pPr lvl="0"/>
            <a:r>
              <a:rPr lang="en-US" dirty="0"/>
              <a:t>Administration of change proposals and change requests during their life cycles;</a:t>
            </a:r>
          </a:p>
          <a:p>
            <a:pPr lvl="0"/>
            <a:r>
              <a:rPr lang="en-US" dirty="0"/>
              <a:t>Storage and identification of items and their versions;</a:t>
            </a:r>
          </a:p>
          <a:p>
            <a:pPr lvl="0"/>
            <a:r>
              <a:rPr lang="en-US" dirty="0"/>
              <a:t>Build and integration;</a:t>
            </a:r>
          </a:p>
          <a:p>
            <a:pPr lvl="0"/>
            <a:r>
              <a:rPr lang="en-US" dirty="0"/>
              <a:t>Release of digital items;</a:t>
            </a:r>
          </a:p>
          <a:p>
            <a:pPr lvl="0"/>
            <a:r>
              <a:rPr lang="en-US" dirty="0"/>
              <a:t>Reporting;</a:t>
            </a:r>
          </a:p>
          <a:p>
            <a:pPr lvl="0"/>
            <a:r>
              <a:rPr lang="en-US" dirty="0"/>
              <a:t>Supplying configuration management metrics.</a:t>
            </a:r>
          </a:p>
          <a:p>
            <a:endParaRPr lang="en-US" dirty="0"/>
          </a:p>
        </p:txBody>
      </p:sp>
    </p:spTree>
    <p:extLst>
      <p:ext uri="{BB962C8B-B14F-4D97-AF65-F5344CB8AC3E}">
        <p14:creationId xmlns:p14="http://schemas.microsoft.com/office/powerpoint/2010/main" val="3550058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CM Activities to be </a:t>
            </a:r>
            <a:r>
              <a:rPr lang="en-US" dirty="0" smtClean="0"/>
              <a:t>Automated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Some consideration:</a:t>
            </a:r>
          </a:p>
          <a:p>
            <a:pPr lvl="0"/>
            <a:r>
              <a:rPr lang="en-US" dirty="0" smtClean="0"/>
              <a:t>Choosing </a:t>
            </a:r>
            <a:r>
              <a:rPr lang="en-US" dirty="0"/>
              <a:t>too many activities to be automated in one go can be very difficult to manage and implement;</a:t>
            </a:r>
          </a:p>
          <a:p>
            <a:pPr lvl="0"/>
            <a:r>
              <a:rPr lang="en-US" dirty="0" smtClean="0"/>
              <a:t>Choosing </a:t>
            </a:r>
            <a:r>
              <a:rPr lang="en-US" dirty="0"/>
              <a:t>too few activities could result in duplication of work;</a:t>
            </a:r>
          </a:p>
          <a:p>
            <a:pPr lvl="0"/>
            <a:r>
              <a:rPr lang="en-US" dirty="0" smtClean="0"/>
              <a:t>Choosing </a:t>
            </a:r>
            <a:r>
              <a:rPr lang="en-US" dirty="0"/>
              <a:t>too few activities at the time, so that the overall implementation will take longer, makes employees and management wary of the changes to come.</a:t>
            </a:r>
          </a:p>
          <a:p>
            <a:pPr marL="0" indent="0">
              <a:buNone/>
            </a:pPr>
            <a:endParaRPr lang="en-US" dirty="0" smtClean="0"/>
          </a:p>
        </p:txBody>
      </p:sp>
    </p:spTree>
    <p:extLst>
      <p:ext uri="{BB962C8B-B14F-4D97-AF65-F5344CB8AC3E}">
        <p14:creationId xmlns:p14="http://schemas.microsoft.com/office/powerpoint/2010/main" val="14132862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Features of SCM Tools</a:t>
            </a:r>
            <a:endParaRPr lang="en-US" dirty="0"/>
          </a:p>
        </p:txBody>
      </p:sp>
      <p:sp>
        <p:nvSpPr>
          <p:cNvPr id="3" name="Content Placeholder 2"/>
          <p:cNvSpPr>
            <a:spLocks noGrp="1"/>
          </p:cNvSpPr>
          <p:nvPr>
            <p:ph idx="1"/>
          </p:nvPr>
        </p:nvSpPr>
        <p:spPr/>
        <p:txBody>
          <a:bodyPr/>
          <a:lstStyle/>
          <a:p>
            <a:r>
              <a:rPr lang="en-US" dirty="0" smtClean="0"/>
              <a:t>Version Control</a:t>
            </a:r>
          </a:p>
          <a:p>
            <a:r>
              <a:rPr lang="en-US" dirty="0" smtClean="0"/>
              <a:t>Worksheet Management</a:t>
            </a:r>
          </a:p>
          <a:p>
            <a:r>
              <a:rPr lang="en-US" dirty="0" smtClean="0"/>
              <a:t>Concurrency Control</a:t>
            </a:r>
          </a:p>
          <a:p>
            <a:r>
              <a:rPr lang="en-US" dirty="0" smtClean="0"/>
              <a:t>System Building</a:t>
            </a:r>
          </a:p>
        </p:txBody>
      </p:sp>
    </p:spTree>
    <p:extLst>
      <p:ext uri="{BB962C8B-B14F-4D97-AF65-F5344CB8AC3E}">
        <p14:creationId xmlns:p14="http://schemas.microsoft.com/office/powerpoint/2010/main" val="32923584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lstStyle/>
          <a:p>
            <a:r>
              <a:rPr lang="en-US" dirty="0"/>
              <a:t>The main </a:t>
            </a:r>
            <a:r>
              <a:rPr lang="en-US" dirty="0" smtClean="0"/>
              <a:t>purpose is to </a:t>
            </a:r>
            <a:r>
              <a:rPr lang="en-US" dirty="0"/>
              <a:t>manage different versions of configuration objects that are created during the software engineering process</a:t>
            </a:r>
            <a:r>
              <a:rPr lang="en-US" dirty="0" smtClean="0"/>
              <a:t>.</a:t>
            </a:r>
          </a:p>
          <a:p>
            <a:r>
              <a:rPr lang="en-US" dirty="0" smtClean="0"/>
              <a:t>Building </a:t>
            </a:r>
            <a:r>
              <a:rPr lang="en-US" dirty="0"/>
              <a:t>can be done for a subsystem, a module, or a whole </a:t>
            </a:r>
            <a:r>
              <a:rPr lang="en-US" dirty="0" smtClean="0"/>
              <a:t>system.</a:t>
            </a:r>
            <a:endParaRPr lang="en-US" dirty="0" smtClean="0"/>
          </a:p>
          <a:p>
            <a:r>
              <a:rPr lang="en-US" dirty="0" smtClean="0"/>
              <a:t>The building </a:t>
            </a:r>
            <a:r>
              <a:rPr lang="en-US" dirty="0"/>
              <a:t>strategy can be either incremental or from scratch.</a:t>
            </a:r>
          </a:p>
        </p:txBody>
      </p:sp>
    </p:spTree>
    <p:extLst>
      <p:ext uri="{BB962C8B-B14F-4D97-AF65-F5344CB8AC3E}">
        <p14:creationId xmlns:p14="http://schemas.microsoft.com/office/powerpoint/2010/main" val="60804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Configuration Management (1)</a:t>
            </a:r>
            <a:endParaRPr lang="en-US" sz="2800" dirty="0"/>
          </a:p>
        </p:txBody>
      </p:sp>
      <p:sp>
        <p:nvSpPr>
          <p:cNvPr id="3" name="Content Placeholder 2"/>
          <p:cNvSpPr>
            <a:spLocks noGrp="1"/>
          </p:cNvSpPr>
          <p:nvPr>
            <p:ph idx="1"/>
          </p:nvPr>
        </p:nvSpPr>
        <p:spPr/>
        <p:txBody>
          <a:bodyPr>
            <a:normAutofit/>
          </a:bodyPr>
          <a:lstStyle/>
          <a:p>
            <a:pPr marL="0" indent="0">
              <a:buNone/>
            </a:pPr>
            <a:r>
              <a:rPr lang="en-US" dirty="0" smtClean="0"/>
              <a:t>Configuration management </a:t>
            </a:r>
            <a:r>
              <a:rPr lang="en-US" dirty="0"/>
              <a:t>is a discipline applying technical and administrative direction and surveillance to: </a:t>
            </a:r>
            <a:endParaRPr lang="en-US" dirty="0" smtClean="0"/>
          </a:p>
          <a:p>
            <a:r>
              <a:rPr lang="en-US" dirty="0" smtClean="0"/>
              <a:t>identify </a:t>
            </a:r>
            <a:r>
              <a:rPr lang="en-US" dirty="0"/>
              <a:t>and document the functional and physical characteristics of a configuration item, </a:t>
            </a:r>
            <a:endParaRPr lang="en-US" dirty="0" smtClean="0"/>
          </a:p>
          <a:p>
            <a:r>
              <a:rPr lang="en-US" dirty="0" smtClean="0"/>
              <a:t>control </a:t>
            </a:r>
            <a:r>
              <a:rPr lang="en-US" dirty="0"/>
              <a:t>changes to those characteristics, </a:t>
            </a:r>
            <a:endParaRPr lang="en-US" dirty="0" smtClean="0"/>
          </a:p>
          <a:p>
            <a:r>
              <a:rPr lang="en-US" dirty="0" smtClean="0"/>
              <a:t>record </a:t>
            </a:r>
            <a:r>
              <a:rPr lang="en-US" dirty="0"/>
              <a:t>and report change processing and implementation </a:t>
            </a:r>
            <a:r>
              <a:rPr lang="en-US" dirty="0" smtClean="0"/>
              <a:t>status.</a:t>
            </a:r>
            <a:endParaRPr lang="en-US" dirty="0"/>
          </a:p>
        </p:txBody>
      </p:sp>
    </p:spTree>
    <p:extLst>
      <p:ext uri="{BB962C8B-B14F-4D97-AF65-F5344CB8AC3E}">
        <p14:creationId xmlns:p14="http://schemas.microsoft.com/office/powerpoint/2010/main" val="31416780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Version Control</a:t>
            </a:r>
            <a:endParaRPr lang="en-US" dirty="0"/>
          </a:p>
        </p:txBody>
      </p:sp>
      <p:pic>
        <p:nvPicPr>
          <p:cNvPr id="4" name="Content Placeholder 3"/>
          <p:cNvPicPr>
            <a:picLocks noGrp="1"/>
          </p:cNvPicPr>
          <p:nvPr>
            <p:ph idx="1"/>
          </p:nvPr>
        </p:nvPicPr>
        <p:blipFill>
          <a:blip r:embed="rId3"/>
          <a:stretch>
            <a:fillRect/>
          </a:stretch>
        </p:blipFill>
        <p:spPr>
          <a:xfrm>
            <a:off x="683568" y="1268760"/>
            <a:ext cx="7458075" cy="4210050"/>
          </a:xfrm>
          <a:prstGeom prst="rect">
            <a:avLst/>
          </a:prstGeom>
        </p:spPr>
      </p:pic>
    </p:spTree>
    <p:extLst>
      <p:ext uri="{BB962C8B-B14F-4D97-AF65-F5344CB8AC3E}">
        <p14:creationId xmlns:p14="http://schemas.microsoft.com/office/powerpoint/2010/main" val="24030854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 Management</a:t>
            </a:r>
            <a:endParaRPr lang="en-US" dirty="0"/>
          </a:p>
        </p:txBody>
      </p:sp>
      <p:sp>
        <p:nvSpPr>
          <p:cNvPr id="3" name="Content Placeholder 2"/>
          <p:cNvSpPr>
            <a:spLocks noGrp="1"/>
          </p:cNvSpPr>
          <p:nvPr>
            <p:ph idx="1"/>
          </p:nvPr>
        </p:nvSpPr>
        <p:spPr/>
        <p:txBody>
          <a:bodyPr/>
          <a:lstStyle/>
          <a:p>
            <a:r>
              <a:rPr lang="en-US" dirty="0"/>
              <a:t>The purpose </a:t>
            </a:r>
            <a:r>
              <a:rPr lang="en-US" dirty="0" smtClean="0"/>
              <a:t>is </a:t>
            </a:r>
            <a:r>
              <a:rPr lang="en-US" dirty="0"/>
              <a:t>to prevent users from interfering with one another's </a:t>
            </a:r>
            <a:r>
              <a:rPr lang="en-US" dirty="0" smtClean="0"/>
              <a:t>work.</a:t>
            </a:r>
            <a:endParaRPr lang="en-US" dirty="0"/>
          </a:p>
        </p:txBody>
      </p:sp>
      <p:pic>
        <p:nvPicPr>
          <p:cNvPr id="4" name="Picture 3"/>
          <p:cNvPicPr/>
          <p:nvPr/>
        </p:nvPicPr>
        <p:blipFill>
          <a:blip r:embed="rId3"/>
          <a:stretch>
            <a:fillRect/>
          </a:stretch>
        </p:blipFill>
        <p:spPr>
          <a:xfrm>
            <a:off x="1763688" y="2420888"/>
            <a:ext cx="5616624" cy="3744416"/>
          </a:xfrm>
          <a:prstGeom prst="rect">
            <a:avLst/>
          </a:prstGeom>
        </p:spPr>
      </p:pic>
    </p:spTree>
    <p:extLst>
      <p:ext uri="{BB962C8B-B14F-4D97-AF65-F5344CB8AC3E}">
        <p14:creationId xmlns:p14="http://schemas.microsoft.com/office/powerpoint/2010/main" val="33871420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Concurrency Control</a:t>
            </a:r>
            <a:endParaRPr lang="en-US" dirty="0"/>
          </a:p>
        </p:txBody>
      </p:sp>
      <p:sp>
        <p:nvSpPr>
          <p:cNvPr id="3" name="Content Placeholder 2"/>
          <p:cNvSpPr>
            <a:spLocks noGrp="1"/>
          </p:cNvSpPr>
          <p:nvPr>
            <p:ph idx="1"/>
          </p:nvPr>
        </p:nvSpPr>
        <p:spPr/>
        <p:txBody>
          <a:bodyPr/>
          <a:lstStyle/>
          <a:p>
            <a:r>
              <a:rPr lang="en-US" dirty="0" smtClean="0"/>
              <a:t>Optimistic </a:t>
            </a:r>
            <a:r>
              <a:rPr lang="en-US" dirty="0"/>
              <a:t>concurrency </a:t>
            </a:r>
            <a:r>
              <a:rPr lang="en-US" dirty="0" smtClean="0"/>
              <a:t>control: the files </a:t>
            </a:r>
            <a:r>
              <a:rPr lang="en-US" dirty="0"/>
              <a:t>are not locked </a:t>
            </a:r>
            <a:r>
              <a:rPr lang="en-US" dirty="0" smtClean="0"/>
              <a:t>therefore there </a:t>
            </a:r>
            <a:r>
              <a:rPr lang="en-US" dirty="0"/>
              <a:t>may be simultaneous modifications to the same files by multiple users. </a:t>
            </a:r>
            <a:endParaRPr lang="en-US" dirty="0" smtClean="0"/>
          </a:p>
          <a:p>
            <a:r>
              <a:rPr lang="en-US" dirty="0" smtClean="0"/>
              <a:t>Prevent </a:t>
            </a:r>
            <a:r>
              <a:rPr lang="en-US" dirty="0"/>
              <a:t>simultaneous access by using a locking mechanism. </a:t>
            </a:r>
          </a:p>
        </p:txBody>
      </p:sp>
    </p:spTree>
    <p:extLst>
      <p:ext uri="{BB962C8B-B14F-4D97-AF65-F5344CB8AC3E}">
        <p14:creationId xmlns:p14="http://schemas.microsoft.com/office/powerpoint/2010/main" val="39173127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The </a:t>
            </a:r>
            <a:r>
              <a:rPr lang="en-US" dirty="0"/>
              <a:t>purpose is to combine needed file versions and then compile them to create an </a:t>
            </a:r>
            <a:r>
              <a:rPr lang="en-US" dirty="0" smtClean="0"/>
              <a:t>application.</a:t>
            </a:r>
            <a:endParaRPr lang="en-US" dirty="0"/>
          </a:p>
        </p:txBody>
      </p:sp>
    </p:spTree>
    <p:extLst>
      <p:ext uri="{BB962C8B-B14F-4D97-AF65-F5344CB8AC3E}">
        <p14:creationId xmlns:p14="http://schemas.microsoft.com/office/powerpoint/2010/main" val="40727579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Tool(s)</a:t>
            </a:r>
            <a:endParaRPr lang="en-US" dirty="0"/>
          </a:p>
        </p:txBody>
      </p:sp>
      <p:sp>
        <p:nvSpPr>
          <p:cNvPr id="3" name="Content Placeholder 2"/>
          <p:cNvSpPr>
            <a:spLocks noGrp="1"/>
          </p:cNvSpPr>
          <p:nvPr>
            <p:ph idx="1"/>
          </p:nvPr>
        </p:nvSpPr>
        <p:spPr/>
        <p:txBody>
          <a:bodyPr/>
          <a:lstStyle/>
          <a:p>
            <a:r>
              <a:rPr lang="en-US" dirty="0"/>
              <a:t>Automation without a clear project management approach is doomed to fail</a:t>
            </a:r>
            <a:r>
              <a:rPr lang="en-US" dirty="0" smtClean="0"/>
              <a:t>.</a:t>
            </a:r>
          </a:p>
          <a:p>
            <a:r>
              <a:rPr lang="en-US" dirty="0"/>
              <a:t>The tool(s) to implement must be selected or developed based on the requirements</a:t>
            </a:r>
            <a:r>
              <a:rPr lang="en-US" dirty="0" smtClean="0"/>
              <a:t>.</a:t>
            </a:r>
          </a:p>
          <a:p>
            <a:r>
              <a:rPr lang="en-US" dirty="0" smtClean="0"/>
              <a:t>Remember: </a:t>
            </a:r>
            <a:r>
              <a:rPr lang="en-US" dirty="0" smtClean="0"/>
              <a:t>A </a:t>
            </a:r>
            <a:r>
              <a:rPr lang="en-US" dirty="0"/>
              <a:t>fool with a tool is still a </a:t>
            </a:r>
            <a:r>
              <a:rPr lang="en-US" dirty="0" smtClean="0"/>
              <a:t>fool</a:t>
            </a:r>
            <a:endParaRPr lang="en-US" dirty="0"/>
          </a:p>
        </p:txBody>
      </p:sp>
    </p:spTree>
    <p:extLst>
      <p:ext uri="{BB962C8B-B14F-4D97-AF65-F5344CB8AC3E}">
        <p14:creationId xmlns:p14="http://schemas.microsoft.com/office/powerpoint/2010/main" val="4128892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US" dirty="0"/>
          </a:p>
        </p:txBody>
      </p:sp>
      <p:sp>
        <p:nvSpPr>
          <p:cNvPr id="3" name="Content Placeholder 2"/>
          <p:cNvSpPr>
            <a:spLocks noGrp="1"/>
          </p:cNvSpPr>
          <p:nvPr>
            <p:ph idx="1"/>
          </p:nvPr>
        </p:nvSpPr>
        <p:spPr/>
        <p:txBody>
          <a:bodyPr/>
          <a:lstStyle/>
          <a:p>
            <a:r>
              <a:rPr lang="en-US" dirty="0"/>
              <a:t>The implementation process is for the introduction of the tool(s) in the </a:t>
            </a:r>
            <a:r>
              <a:rPr lang="en-US" dirty="0" smtClean="0"/>
              <a:t>organization.</a:t>
            </a:r>
          </a:p>
          <a:p>
            <a:pPr lvl="1"/>
            <a:r>
              <a:rPr lang="en-US" dirty="0"/>
              <a:t>A project must be set up to implement the tool(s). </a:t>
            </a:r>
            <a:endParaRPr lang="en-US" dirty="0" smtClean="0"/>
          </a:p>
          <a:p>
            <a:pPr lvl="1"/>
            <a:r>
              <a:rPr lang="en-US" dirty="0"/>
              <a:t>An implementation approach must be defined. </a:t>
            </a:r>
            <a:endParaRPr lang="en-US" dirty="0" smtClean="0"/>
          </a:p>
          <a:p>
            <a:pPr lvl="1"/>
            <a:r>
              <a:rPr lang="en-US" dirty="0"/>
              <a:t>Proper training and </a:t>
            </a:r>
            <a:r>
              <a:rPr lang="en-US" dirty="0" smtClean="0"/>
              <a:t>motivation must be conducted</a:t>
            </a:r>
            <a:endParaRPr lang="en-US" dirty="0"/>
          </a:p>
        </p:txBody>
      </p:sp>
    </p:spTree>
    <p:extLst>
      <p:ext uri="{BB962C8B-B14F-4D97-AF65-F5344CB8AC3E}">
        <p14:creationId xmlns:p14="http://schemas.microsoft.com/office/powerpoint/2010/main" val="12113264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3074" name="Picture 2" descr="C:\Users\cahyadi\Desktop\6a01127965039828a4013487894eac970c-800w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1231900"/>
            <a:ext cx="4406900"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213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4904"/>
            <a:ext cx="8229600" cy="1656184"/>
          </a:xfrm>
        </p:spPr>
        <p:txBody>
          <a:bodyPr>
            <a:normAutofit fontScale="90000"/>
          </a:bodyPr>
          <a:lstStyle/>
          <a:p>
            <a:pPr algn="ctr"/>
            <a:r>
              <a:rPr lang="en-US" dirty="0" smtClean="0"/>
              <a:t>Configuration Management Process </a:t>
            </a:r>
            <a:r>
              <a:rPr lang="en-US" dirty="0" smtClean="0"/>
              <a:t>in </a:t>
            </a:r>
            <a:r>
              <a:rPr lang="en-US" dirty="0" err="1" smtClean="0"/>
              <a:t>Mitrais</a:t>
            </a:r>
            <a:r>
              <a:rPr lang="en-US" cap="all" dirty="0"/>
              <a:t/>
            </a:r>
            <a:br>
              <a:rPr lang="en-US" cap="all" dirty="0"/>
            </a:br>
            <a:endParaRPr lang="en-US" dirty="0"/>
          </a:p>
        </p:txBody>
      </p:sp>
      <p:sp>
        <p:nvSpPr>
          <p:cNvPr id="4" name="Date Placeholder 3"/>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281686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Workflow</a:t>
            </a:r>
          </a:p>
          <a:p>
            <a:r>
              <a:rPr lang="en-US" dirty="0" smtClean="0"/>
              <a:t>Entry Criteria</a:t>
            </a:r>
          </a:p>
          <a:p>
            <a:r>
              <a:rPr lang="en-US" dirty="0" smtClean="0"/>
              <a:t>Formats &amp; References</a:t>
            </a:r>
          </a:p>
          <a:p>
            <a:r>
              <a:rPr lang="en-US" dirty="0" smtClean="0"/>
              <a:t>Tasks</a:t>
            </a:r>
          </a:p>
          <a:p>
            <a:r>
              <a:rPr lang="en-US" dirty="0" smtClean="0"/>
              <a:t>Measurement</a:t>
            </a:r>
          </a:p>
          <a:p>
            <a:r>
              <a:rPr lang="en-US" dirty="0" smtClean="0"/>
              <a:t>Review and Audit</a:t>
            </a:r>
          </a:p>
          <a:p>
            <a:r>
              <a:rPr lang="en-US" dirty="0" smtClean="0"/>
              <a:t>Exit Criteria</a:t>
            </a:r>
          </a:p>
          <a:p>
            <a:endParaRPr lang="en-US" dirty="0"/>
          </a:p>
        </p:txBody>
      </p:sp>
    </p:spTree>
    <p:extLst>
      <p:ext uri="{BB962C8B-B14F-4D97-AF65-F5344CB8AC3E}">
        <p14:creationId xmlns:p14="http://schemas.microsoft.com/office/powerpoint/2010/main" val="341899858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Understand how the general </a:t>
            </a:r>
            <a:r>
              <a:rPr lang="en-US" dirty="0" smtClean="0"/>
              <a:t>concept </a:t>
            </a:r>
            <a:r>
              <a:rPr lang="en-US" dirty="0"/>
              <a:t>of </a:t>
            </a:r>
            <a:r>
              <a:rPr lang="en-US" dirty="0" smtClean="0"/>
              <a:t>SCM is </a:t>
            </a:r>
            <a:r>
              <a:rPr lang="en-US" dirty="0"/>
              <a:t>implemented at </a:t>
            </a:r>
            <a:r>
              <a:rPr lang="en-US" dirty="0" err="1"/>
              <a:t>Mitrais</a:t>
            </a:r>
            <a:r>
              <a:rPr lang="en-US" dirty="0"/>
              <a:t>.</a:t>
            </a:r>
          </a:p>
        </p:txBody>
      </p:sp>
    </p:spTree>
    <p:extLst>
      <p:ext uri="{BB962C8B-B14F-4D97-AF65-F5344CB8AC3E}">
        <p14:creationId xmlns:p14="http://schemas.microsoft.com/office/powerpoint/2010/main" val="1694015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itrais Slid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 Theme.potx" id="{623225A9-A886-4C56-9F0A-570F97AADD78}" vid="{CDD18F9E-F212-45AE-845E-4153DAC56B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5cb75ac75306ca640d242b26cb22bc2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3B0083-5893-4554-A3E1-0E20004ED3DA}">
  <ds:schemaRefs>
    <ds:schemaRef ds:uri="http://schemas.microsoft.com/sharepoint/v3/contenttype/forms"/>
  </ds:schemaRefs>
</ds:datastoreItem>
</file>

<file path=customXml/itemProps2.xml><?xml version="1.0" encoding="utf-8"?>
<ds:datastoreItem xmlns:ds="http://schemas.openxmlformats.org/officeDocument/2006/customXml" ds:itemID="{7CED58D8-DC23-4126-80D0-43B1C73A02EE}">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EC30244-1A14-4357-8B57-A962431030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3679</TotalTime>
  <Words>8137</Words>
  <Application>Microsoft Office PowerPoint</Application>
  <PresentationFormat>On-screen Show (4:3)</PresentationFormat>
  <Paragraphs>823</Paragraphs>
  <Slides>150</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150</vt:i4>
      </vt:variant>
    </vt:vector>
  </HeadingPairs>
  <TitlesOfParts>
    <vt:vector size="155" baseType="lpstr">
      <vt:lpstr>Arial</vt:lpstr>
      <vt:lpstr>Calibri</vt:lpstr>
      <vt:lpstr>Times New Roman</vt:lpstr>
      <vt:lpstr>Verdana</vt:lpstr>
      <vt:lpstr>1_Mitrais Slide Theme</vt:lpstr>
      <vt:lpstr>SE Process – Software Configuration Management</vt:lpstr>
      <vt:lpstr>Module Overview (1)</vt:lpstr>
      <vt:lpstr>Module Overview (2)</vt:lpstr>
      <vt:lpstr>Introduction of Software Configuration Management</vt:lpstr>
      <vt:lpstr>Outline</vt:lpstr>
      <vt:lpstr>Objectives</vt:lpstr>
      <vt:lpstr>Missing Configuration Management (1)</vt:lpstr>
      <vt:lpstr>Missing Configuration Management (2)</vt:lpstr>
      <vt:lpstr>Configuration Management (1)</vt:lpstr>
      <vt:lpstr>Configuration Management (2)</vt:lpstr>
      <vt:lpstr>Software Configuration Management</vt:lpstr>
      <vt:lpstr>Costs And Benefits</vt:lpstr>
      <vt:lpstr>Basic Concept of SCM (1)</vt:lpstr>
      <vt:lpstr>Basic Concept of SCM (2)</vt:lpstr>
      <vt:lpstr>Basic Concept of SCM (3)</vt:lpstr>
      <vt:lpstr>Example of Product Structure/CIs </vt:lpstr>
      <vt:lpstr>SCM Activities</vt:lpstr>
      <vt:lpstr>SCM Process Model</vt:lpstr>
      <vt:lpstr>Interaction With Other IT Processes </vt:lpstr>
      <vt:lpstr>SCM on Management Levels </vt:lpstr>
      <vt:lpstr>SCM in Engineering Process</vt:lpstr>
      <vt:lpstr>SCM Related to Deployment Process</vt:lpstr>
      <vt:lpstr>SCM Related to Other Process</vt:lpstr>
      <vt:lpstr>SCM in Relation to External Parties </vt:lpstr>
      <vt:lpstr>SCM Related to Process Improvement</vt:lpstr>
      <vt:lpstr>Question</vt:lpstr>
      <vt:lpstr>Principles of Software Configuration Management</vt:lpstr>
      <vt:lpstr>Outline</vt:lpstr>
      <vt:lpstr>Objectives</vt:lpstr>
      <vt:lpstr>Introduction</vt:lpstr>
      <vt:lpstr>Configuration Item (1)</vt:lpstr>
      <vt:lpstr>Configuration Item (2)</vt:lpstr>
      <vt:lpstr>SCM Activities</vt:lpstr>
      <vt:lpstr>Software Configuration Identification</vt:lpstr>
      <vt:lpstr>Software Configuration Identification</vt:lpstr>
      <vt:lpstr>What To Identify As CIs</vt:lpstr>
      <vt:lpstr>Baseline</vt:lpstr>
      <vt:lpstr>Baseline</vt:lpstr>
      <vt:lpstr>Variant</vt:lpstr>
      <vt:lpstr>How to Identify CIs</vt:lpstr>
      <vt:lpstr>CI History</vt:lpstr>
      <vt:lpstr>CI Attribute: Relationships</vt:lpstr>
      <vt:lpstr>CI Attribute : Authorization and Distribution </vt:lpstr>
      <vt:lpstr>CI Storage – Software Libraries</vt:lpstr>
      <vt:lpstr>CI Storage – Media Control</vt:lpstr>
      <vt:lpstr>Software Configuration Control</vt:lpstr>
      <vt:lpstr>Software Configuration Control</vt:lpstr>
      <vt:lpstr>Cause for Changes</vt:lpstr>
      <vt:lpstr>Configuration Control Board</vt:lpstr>
      <vt:lpstr>Change Life Cycle</vt:lpstr>
      <vt:lpstr>Implementing Software Changes</vt:lpstr>
      <vt:lpstr>Deviations and Waivers</vt:lpstr>
      <vt:lpstr>Configuration Status Accounting (1)</vt:lpstr>
      <vt:lpstr>Configuration Status Accounting (2)</vt:lpstr>
      <vt:lpstr>Software Configuration Auditing (1)</vt:lpstr>
      <vt:lpstr>Software Configuration Auditing (2)</vt:lpstr>
      <vt:lpstr>Release (1)</vt:lpstr>
      <vt:lpstr>Release (2) – Software Building</vt:lpstr>
      <vt:lpstr>Release (3) – Software Release Management</vt:lpstr>
      <vt:lpstr>Question</vt:lpstr>
      <vt:lpstr>Software Configuration Management Organization </vt:lpstr>
      <vt:lpstr>Outline</vt:lpstr>
      <vt:lpstr>Objectives</vt:lpstr>
      <vt:lpstr>SCM Roles and Responsibility (1)</vt:lpstr>
      <vt:lpstr>SCM Roles and Responsibility (2)</vt:lpstr>
      <vt:lpstr>SCM Roles and Responsibility (3)</vt:lpstr>
      <vt:lpstr>Person Behind Configuration Management</vt:lpstr>
      <vt:lpstr>Configuration Management Influence</vt:lpstr>
      <vt:lpstr>Question</vt:lpstr>
      <vt:lpstr>Software Configuration Management Planning</vt:lpstr>
      <vt:lpstr>Outline</vt:lpstr>
      <vt:lpstr>Objectives</vt:lpstr>
      <vt:lpstr>SCM Plan (1)</vt:lpstr>
      <vt:lpstr>SCM Plan (2)</vt:lpstr>
      <vt:lpstr>SCM Plan (3)</vt:lpstr>
      <vt:lpstr>SCM Plan (4)</vt:lpstr>
      <vt:lpstr>Configuration Management Policy</vt:lpstr>
      <vt:lpstr>Pitfalls of CM Implementation (1)</vt:lpstr>
      <vt:lpstr>Pitfalls of CM Implementation (2)</vt:lpstr>
      <vt:lpstr>Monitoring and Planning</vt:lpstr>
      <vt:lpstr>Monitoring and Planning</vt:lpstr>
      <vt:lpstr>Question</vt:lpstr>
      <vt:lpstr>Automation of Software Configuration Management</vt:lpstr>
      <vt:lpstr>Outline</vt:lpstr>
      <vt:lpstr>Objectives</vt:lpstr>
      <vt:lpstr>CM Activities to be Automated (1)</vt:lpstr>
      <vt:lpstr>CM Activities to be Automated (1)</vt:lpstr>
      <vt:lpstr>Common Features of SCM Tools</vt:lpstr>
      <vt:lpstr>Version Control</vt:lpstr>
      <vt:lpstr>Basic Version Control</vt:lpstr>
      <vt:lpstr>Workspace Management</vt:lpstr>
      <vt:lpstr>Concurrency Control</vt:lpstr>
      <vt:lpstr>System Building</vt:lpstr>
      <vt:lpstr>Selecting Tool(s)</vt:lpstr>
      <vt:lpstr>Implementation Process</vt:lpstr>
      <vt:lpstr>Question</vt:lpstr>
      <vt:lpstr>Configuration Management Process in Mitrais </vt:lpstr>
      <vt:lpstr>Outline</vt:lpstr>
      <vt:lpstr>Objective</vt:lpstr>
      <vt:lpstr>Purpose of SCM in Mitrais</vt:lpstr>
      <vt:lpstr>Entry Criteria</vt:lpstr>
      <vt:lpstr>Workflow</vt:lpstr>
      <vt:lpstr>Task - Plan CM System</vt:lpstr>
      <vt:lpstr>Task - Manage Change Request </vt:lpstr>
      <vt:lpstr>Task - Identify and Baseline CIs</vt:lpstr>
      <vt:lpstr>Task - Manage Configuration Status (1)</vt:lpstr>
      <vt:lpstr>Task - Manage Configuration Status (2)</vt:lpstr>
      <vt:lpstr>Task - Manage Configuration Status (3)</vt:lpstr>
      <vt:lpstr>Task - Configuration Audit</vt:lpstr>
      <vt:lpstr>Task - Release CI</vt:lpstr>
      <vt:lpstr>Task - Establish Configuration System</vt:lpstr>
      <vt:lpstr>Task - Backup and Archive Process</vt:lpstr>
      <vt:lpstr>Task - CM Closure</vt:lpstr>
      <vt:lpstr>Measurement</vt:lpstr>
      <vt:lpstr>Exit Criteria</vt:lpstr>
      <vt:lpstr>Question</vt:lpstr>
      <vt:lpstr>Software Configuration Management Tool: Team Foundation Server</vt:lpstr>
      <vt:lpstr>Outline</vt:lpstr>
      <vt:lpstr>Objectives</vt:lpstr>
      <vt:lpstr>Introduction</vt:lpstr>
      <vt:lpstr>Objectives</vt:lpstr>
      <vt:lpstr>Team Foundation Server</vt:lpstr>
      <vt:lpstr>Elements of Team Foundation Server</vt:lpstr>
      <vt:lpstr>Visual Studio Platform</vt:lpstr>
      <vt:lpstr>TFS Work Item</vt:lpstr>
      <vt:lpstr>TFS Work Item - Types</vt:lpstr>
      <vt:lpstr>TFS Work Item – Contain (1)</vt:lpstr>
      <vt:lpstr>TFS Work Item – Contain (2)</vt:lpstr>
      <vt:lpstr>TFS Work Item Demo</vt:lpstr>
      <vt:lpstr>Version Control - Common Model</vt:lpstr>
      <vt:lpstr>Version Control - Workspace</vt:lpstr>
      <vt:lpstr>Version Control – Working Folder</vt:lpstr>
      <vt:lpstr>Version Control Demo (1)</vt:lpstr>
      <vt:lpstr>Version Control - Get</vt:lpstr>
      <vt:lpstr>Version Control – Checkout</vt:lpstr>
      <vt:lpstr>Version Control - Locks</vt:lpstr>
      <vt:lpstr>Version Control – Check-in</vt:lpstr>
      <vt:lpstr>Version Control – Check-in Policy</vt:lpstr>
      <vt:lpstr>Version Control – Undo Pending Changes</vt:lpstr>
      <vt:lpstr>Version Control - Changeset</vt:lpstr>
      <vt:lpstr>Version Control – Shelveset </vt:lpstr>
      <vt:lpstr>Version Control - Labeling</vt:lpstr>
      <vt:lpstr>Version Control Demo (2)</vt:lpstr>
      <vt:lpstr>Branching and Merging - Overview</vt:lpstr>
      <vt:lpstr>Branching Example</vt:lpstr>
      <vt:lpstr>Merging Example</vt:lpstr>
      <vt:lpstr>Creating Branches</vt:lpstr>
      <vt:lpstr>Merging Changes</vt:lpstr>
      <vt:lpstr>Branching and Merging Demo</vt:lpstr>
      <vt:lpstr>Question</vt:lpstr>
    </vt:vector>
  </TitlesOfParts>
  <Company>Mitrais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Configuration Management</dc:title>
  <dc:creator>Bayu Cahyadi</dc:creator>
  <cp:lastModifiedBy>Samira Thalib</cp:lastModifiedBy>
  <cp:revision>159</cp:revision>
  <dcterms:created xsi:type="dcterms:W3CDTF">2012-05-29T09:01:26Z</dcterms:created>
  <dcterms:modified xsi:type="dcterms:W3CDTF">2016-06-29T04:50:03Z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