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61" r:id="rId3"/>
    <p:sldId id="365" r:id="rId4"/>
    <p:sldId id="259" r:id="rId5"/>
    <p:sldId id="260" r:id="rId6"/>
    <p:sldId id="261" r:id="rId7"/>
    <p:sldId id="262" r:id="rId8"/>
    <p:sldId id="264" r:id="rId9"/>
    <p:sldId id="263" r:id="rId10"/>
    <p:sldId id="265" r:id="rId11"/>
    <p:sldId id="266" r:id="rId13"/>
    <p:sldId id="267" r:id="rId14"/>
    <p:sldId id="268" r:id="rId15"/>
    <p:sldId id="269" r:id="rId16"/>
    <p:sldId id="270" r:id="rId17"/>
    <p:sldId id="271" r:id="rId18"/>
    <p:sldId id="272" r:id="rId19"/>
    <p:sldId id="273" r:id="rId20"/>
    <p:sldId id="274" r:id="rId21"/>
    <p:sldId id="275" r:id="rId22"/>
    <p:sldId id="276"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277" r:id="rId36"/>
    <p:sldId id="278" r:id="rId37"/>
    <p:sldId id="279" r:id="rId38"/>
    <p:sldId id="280" r:id="rId39"/>
    <p:sldId id="281" r:id="rId40"/>
    <p:sldId id="364" r:id="rId41"/>
    <p:sldId id="283" r:id="rId42"/>
    <p:sldId id="284" r:id="rId43"/>
    <p:sldId id="371" r:id="rId44"/>
    <p:sldId id="285" r:id="rId45"/>
    <p:sldId id="286" r:id="rId46"/>
    <p:sldId id="287" r:id="rId47"/>
    <p:sldId id="300" r:id="rId48"/>
    <p:sldId id="302" r:id="rId49"/>
    <p:sldId id="367" r:id="rId50"/>
    <p:sldId id="303" r:id="rId51"/>
    <p:sldId id="304" r:id="rId52"/>
    <p:sldId id="306" r:id="rId53"/>
    <p:sldId id="307" r:id="rId54"/>
    <p:sldId id="370" r:id="rId55"/>
    <p:sldId id="316" r:id="rId56"/>
    <p:sldId id="317" r:id="rId57"/>
    <p:sldId id="318" r:id="rId58"/>
    <p:sldId id="319" r:id="rId59"/>
    <p:sldId id="320" r:id="rId60"/>
    <p:sldId id="321" r:id="rId61"/>
    <p:sldId id="322" r:id="rId62"/>
    <p:sldId id="323" r:id="rId63"/>
    <p:sldId id="324" r:id="rId64"/>
    <p:sldId id="368" r:id="rId65"/>
    <p:sldId id="369" r:id="rId66"/>
    <p:sldId id="325" r:id="rId67"/>
    <p:sldId id="326" r:id="rId68"/>
    <p:sldId id="327" r:id="rId69"/>
    <p:sldId id="328" r:id="rId70"/>
    <p:sldId id="329" r:id="rId71"/>
    <p:sldId id="330" r:id="rId72"/>
    <p:sldId id="331" r:id="rId73"/>
    <p:sldId id="332"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4" d="100"/>
          <a:sy n="84" d="100"/>
        </p:scale>
        <p:origin x="-114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2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445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4452" name="Rectangle 2"/>
          <p:cNvSpPr>
            <a:spLocks noRot="1" noTextEdit="1"/>
          </p:cNvSpPr>
          <p:nvPr>
            <p:ph type="sldImg"/>
          </p:nvPr>
        </p:nvSpPr>
        <p:spPr>
          <a:xfrm>
            <a:off x="1195388" y="704850"/>
            <a:ext cx="4514850" cy="3386138"/>
          </a:xfrm>
          <a:ln/>
        </p:spPr>
      </p:sp>
      <p:sp>
        <p:nvSpPr>
          <p:cNvPr id="104453" name="Rectangle 3"/>
          <p:cNvSpPr>
            <a:spLocks noGrp="1"/>
          </p:cNvSpPr>
          <p:nvPr>
            <p:ph type="body" idx="1"/>
          </p:nvPr>
        </p:nvSpPr>
        <p:spPr>
          <a:xfrm>
            <a:off x="941388" y="4375150"/>
            <a:ext cx="5018087" cy="4094163"/>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366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3668" name="Rectangle 2"/>
          <p:cNvSpPr>
            <a:spLocks noRot="1" noTextEdit="1"/>
          </p:cNvSpPr>
          <p:nvPr>
            <p:ph type="sldImg"/>
          </p:nvPr>
        </p:nvSpPr>
        <p:spPr>
          <a:ln/>
        </p:spPr>
      </p:sp>
      <p:sp>
        <p:nvSpPr>
          <p:cNvPr id="11366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469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4692" name="Rectangle 2"/>
          <p:cNvSpPr>
            <a:spLocks noRot="1" noTextEdit="1"/>
          </p:cNvSpPr>
          <p:nvPr>
            <p:ph type="sldImg"/>
          </p:nvPr>
        </p:nvSpPr>
        <p:spPr>
          <a:ln/>
        </p:spPr>
      </p:sp>
      <p:sp>
        <p:nvSpPr>
          <p:cNvPr id="11469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571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5716" name="Rectangle 2"/>
          <p:cNvSpPr>
            <a:spLocks noRot="1" noTextEdit="1"/>
          </p:cNvSpPr>
          <p:nvPr>
            <p:ph type="sldImg"/>
          </p:nvPr>
        </p:nvSpPr>
        <p:spPr>
          <a:ln/>
        </p:spPr>
      </p:sp>
      <p:sp>
        <p:nvSpPr>
          <p:cNvPr id="11571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673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6740" name="Rectangle 2"/>
          <p:cNvSpPr>
            <a:spLocks noRot="1" noTextEdit="1"/>
          </p:cNvSpPr>
          <p:nvPr>
            <p:ph type="sldImg"/>
          </p:nvPr>
        </p:nvSpPr>
        <p:spPr>
          <a:ln/>
        </p:spPr>
      </p:sp>
      <p:sp>
        <p:nvSpPr>
          <p:cNvPr id="11674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776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7764" name="Rectangle 2"/>
          <p:cNvSpPr>
            <a:spLocks noRot="1" noTextEdit="1"/>
          </p:cNvSpPr>
          <p:nvPr>
            <p:ph type="sldImg"/>
          </p:nvPr>
        </p:nvSpPr>
        <p:spPr>
          <a:ln/>
        </p:spPr>
      </p:sp>
      <p:sp>
        <p:nvSpPr>
          <p:cNvPr id="11776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878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8788" name="Rectangle 2"/>
          <p:cNvSpPr>
            <a:spLocks noRot="1" noTextEdit="1"/>
          </p:cNvSpPr>
          <p:nvPr>
            <p:ph type="sldImg"/>
          </p:nvPr>
        </p:nvSpPr>
        <p:spPr>
          <a:ln/>
        </p:spPr>
      </p:sp>
      <p:sp>
        <p:nvSpPr>
          <p:cNvPr id="11878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981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9812" name="Rectangle 2"/>
          <p:cNvSpPr>
            <a:spLocks noRot="1" noTextEdit="1"/>
          </p:cNvSpPr>
          <p:nvPr>
            <p:ph type="sldImg"/>
          </p:nvPr>
        </p:nvSpPr>
        <p:spPr>
          <a:ln/>
        </p:spPr>
      </p:sp>
      <p:sp>
        <p:nvSpPr>
          <p:cNvPr id="11981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083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0836" name="Rectangle 2"/>
          <p:cNvSpPr>
            <a:spLocks noRot="1" noTextEdit="1"/>
          </p:cNvSpPr>
          <p:nvPr>
            <p:ph type="sldImg"/>
          </p:nvPr>
        </p:nvSpPr>
        <p:spPr>
          <a:ln/>
        </p:spPr>
      </p:sp>
      <p:sp>
        <p:nvSpPr>
          <p:cNvPr id="12083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185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1860" name="Rectangle 2"/>
          <p:cNvSpPr>
            <a:spLocks noRot="1" noTextEdit="1"/>
          </p:cNvSpPr>
          <p:nvPr>
            <p:ph type="sldImg"/>
          </p:nvPr>
        </p:nvSpPr>
        <p:spPr>
          <a:ln/>
        </p:spPr>
      </p:sp>
      <p:sp>
        <p:nvSpPr>
          <p:cNvPr id="121861" name="Rectangle 3"/>
          <p:cNvSpPr>
            <a:spLocks noGrp="1"/>
          </p:cNvSpPr>
          <p:nvPr>
            <p:ph type="body" idx="1"/>
          </p:nvPr>
        </p:nvSpPr>
        <p:spPr>
          <a:ln/>
        </p:spPr>
        <p:txBody>
          <a:bodyPr wrap="square" lIns="91440" tIns="45720" rIns="91440" bIns="45720" anchor="t"/>
          <a:p>
            <a:pPr lvl="0" eaLnBrk="1" hangingPunct="1"/>
            <a:r>
              <a:rPr lang="zh-CN" altLang="en-US" dirty="0"/>
              <a:t>走独木桥问题</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288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2884" name="Rectangle 2"/>
          <p:cNvSpPr>
            <a:spLocks noRot="1" noTextEdit="1"/>
          </p:cNvSpPr>
          <p:nvPr>
            <p:ph type="sldImg"/>
          </p:nvPr>
        </p:nvSpPr>
        <p:spPr>
          <a:ln/>
        </p:spPr>
      </p:sp>
      <p:sp>
        <p:nvSpPr>
          <p:cNvPr id="12288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547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5476" name="Rectangle 2"/>
          <p:cNvSpPr>
            <a:spLocks noRot="1" noTextEdit="1"/>
          </p:cNvSpPr>
          <p:nvPr>
            <p:ph type="sldImg"/>
          </p:nvPr>
        </p:nvSpPr>
        <p:spPr>
          <a:ln/>
        </p:spPr>
      </p:sp>
      <p:sp>
        <p:nvSpPr>
          <p:cNvPr id="10547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390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3908" name="Rectangle 2"/>
          <p:cNvSpPr>
            <a:spLocks noRot="1" noTextEdit="1"/>
          </p:cNvSpPr>
          <p:nvPr>
            <p:ph type="sldImg"/>
          </p:nvPr>
        </p:nvSpPr>
        <p:spPr>
          <a:ln/>
        </p:spPr>
      </p:sp>
      <p:sp>
        <p:nvSpPr>
          <p:cNvPr id="12390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493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4932" name="Rectangle 2"/>
          <p:cNvSpPr>
            <a:spLocks noRot="1" noTextEdit="1"/>
          </p:cNvSpPr>
          <p:nvPr>
            <p:ph type="sldImg"/>
          </p:nvPr>
        </p:nvSpPr>
        <p:spPr>
          <a:ln/>
        </p:spPr>
      </p:sp>
      <p:sp>
        <p:nvSpPr>
          <p:cNvPr id="12493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595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5956" name="Rectangle 2"/>
          <p:cNvSpPr>
            <a:spLocks noRot="1" noTextEdit="1"/>
          </p:cNvSpPr>
          <p:nvPr>
            <p:ph type="sldImg"/>
          </p:nvPr>
        </p:nvSpPr>
        <p:spPr>
          <a:ln/>
        </p:spPr>
      </p:sp>
      <p:sp>
        <p:nvSpPr>
          <p:cNvPr id="12595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697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6980" name="Rectangle 2"/>
          <p:cNvSpPr>
            <a:spLocks noRot="1" noTextEdit="1"/>
          </p:cNvSpPr>
          <p:nvPr>
            <p:ph type="sldImg"/>
          </p:nvPr>
        </p:nvSpPr>
        <p:spPr>
          <a:ln/>
        </p:spPr>
      </p:sp>
      <p:sp>
        <p:nvSpPr>
          <p:cNvPr id="12698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800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8004" name="Rectangle 2"/>
          <p:cNvSpPr>
            <a:spLocks noRot="1" noTextEdit="1"/>
          </p:cNvSpPr>
          <p:nvPr>
            <p:ph type="sldImg"/>
          </p:nvPr>
        </p:nvSpPr>
        <p:spPr>
          <a:ln/>
        </p:spPr>
      </p:sp>
      <p:sp>
        <p:nvSpPr>
          <p:cNvPr id="12800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902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29028" name="Rectangle 2"/>
          <p:cNvSpPr>
            <a:spLocks noRot="1" noTextEdit="1"/>
          </p:cNvSpPr>
          <p:nvPr>
            <p:ph type="sldImg"/>
          </p:nvPr>
        </p:nvSpPr>
        <p:spPr>
          <a:ln/>
        </p:spPr>
      </p:sp>
      <p:sp>
        <p:nvSpPr>
          <p:cNvPr id="12902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005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0052" name="Rectangle 2"/>
          <p:cNvSpPr>
            <a:spLocks noRot="1" noTextEdit="1"/>
          </p:cNvSpPr>
          <p:nvPr>
            <p:ph type="sldImg"/>
          </p:nvPr>
        </p:nvSpPr>
        <p:spPr>
          <a:ln/>
        </p:spPr>
      </p:sp>
      <p:sp>
        <p:nvSpPr>
          <p:cNvPr id="13005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107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1076" name="Rectangle 2"/>
          <p:cNvSpPr>
            <a:spLocks noRot="1" noTextEdit="1"/>
          </p:cNvSpPr>
          <p:nvPr>
            <p:ph type="sldImg"/>
          </p:nvPr>
        </p:nvSpPr>
        <p:spPr>
          <a:ln/>
        </p:spPr>
      </p:sp>
      <p:sp>
        <p:nvSpPr>
          <p:cNvPr id="13107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209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2100" name="Rectangle 2"/>
          <p:cNvSpPr>
            <a:spLocks noRot="1" noTextEdit="1"/>
          </p:cNvSpPr>
          <p:nvPr>
            <p:ph type="sldImg"/>
          </p:nvPr>
        </p:nvSpPr>
        <p:spPr>
          <a:ln/>
        </p:spPr>
      </p:sp>
      <p:sp>
        <p:nvSpPr>
          <p:cNvPr id="13210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312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3124" name="Rectangle 2"/>
          <p:cNvSpPr>
            <a:spLocks noRot="1" noTextEdit="1"/>
          </p:cNvSpPr>
          <p:nvPr>
            <p:ph type="sldImg"/>
          </p:nvPr>
        </p:nvSpPr>
        <p:spPr>
          <a:ln/>
        </p:spPr>
      </p:sp>
      <p:sp>
        <p:nvSpPr>
          <p:cNvPr id="13312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649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6500" name="Rectangle 2"/>
          <p:cNvSpPr>
            <a:spLocks noRot="1" noTextEdit="1"/>
          </p:cNvSpPr>
          <p:nvPr>
            <p:ph type="sldImg"/>
          </p:nvPr>
        </p:nvSpPr>
        <p:spPr>
          <a:ln/>
        </p:spPr>
      </p:sp>
      <p:sp>
        <p:nvSpPr>
          <p:cNvPr id="10650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414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4148" name="Rectangle 2"/>
          <p:cNvSpPr>
            <a:spLocks noRot="1" noTextEdit="1"/>
          </p:cNvSpPr>
          <p:nvPr>
            <p:ph type="sldImg"/>
          </p:nvPr>
        </p:nvSpPr>
        <p:spPr>
          <a:ln/>
        </p:spPr>
      </p:sp>
      <p:sp>
        <p:nvSpPr>
          <p:cNvPr id="13414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517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5172" name="Rectangle 2"/>
          <p:cNvSpPr>
            <a:spLocks noRot="1" noTextEdit="1"/>
          </p:cNvSpPr>
          <p:nvPr>
            <p:ph type="sldImg"/>
          </p:nvPr>
        </p:nvSpPr>
        <p:spPr>
          <a:ln/>
        </p:spPr>
      </p:sp>
      <p:sp>
        <p:nvSpPr>
          <p:cNvPr id="13517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619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6196" name="Rectangle 2"/>
          <p:cNvSpPr>
            <a:spLocks noRot="1" noTextEdit="1"/>
          </p:cNvSpPr>
          <p:nvPr>
            <p:ph type="sldImg"/>
          </p:nvPr>
        </p:nvSpPr>
        <p:spPr>
          <a:ln/>
        </p:spPr>
      </p:sp>
      <p:sp>
        <p:nvSpPr>
          <p:cNvPr id="13619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721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7220" name="Rectangle 2"/>
          <p:cNvSpPr>
            <a:spLocks noRot="1" noTextEdit="1"/>
          </p:cNvSpPr>
          <p:nvPr>
            <p:ph type="sldImg"/>
          </p:nvPr>
        </p:nvSpPr>
        <p:spPr>
          <a:ln/>
        </p:spPr>
      </p:sp>
      <p:sp>
        <p:nvSpPr>
          <p:cNvPr id="13722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824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8244" name="Rectangle 2"/>
          <p:cNvSpPr>
            <a:spLocks noRot="1" noTextEdit="1"/>
          </p:cNvSpPr>
          <p:nvPr>
            <p:ph type="sldImg"/>
          </p:nvPr>
        </p:nvSpPr>
        <p:spPr>
          <a:ln/>
        </p:spPr>
      </p:sp>
      <p:sp>
        <p:nvSpPr>
          <p:cNvPr id="13824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926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39268" name="Rectangle 2"/>
          <p:cNvSpPr>
            <a:spLocks noRot="1" noTextEdit="1"/>
          </p:cNvSpPr>
          <p:nvPr>
            <p:ph type="sldImg"/>
          </p:nvPr>
        </p:nvSpPr>
        <p:spPr>
          <a:ln/>
        </p:spPr>
      </p:sp>
      <p:sp>
        <p:nvSpPr>
          <p:cNvPr id="13926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4029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40292" name="Rectangle 2"/>
          <p:cNvSpPr>
            <a:spLocks noRot="1" noTextEdit="1"/>
          </p:cNvSpPr>
          <p:nvPr>
            <p:ph type="sldImg"/>
          </p:nvPr>
        </p:nvSpPr>
        <p:spPr>
          <a:ln/>
        </p:spPr>
      </p:sp>
      <p:sp>
        <p:nvSpPr>
          <p:cNvPr id="14029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4131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41316" name="Rectangle 2"/>
          <p:cNvSpPr>
            <a:spLocks noRot="1" noTextEdit="1"/>
          </p:cNvSpPr>
          <p:nvPr>
            <p:ph type="sldImg"/>
          </p:nvPr>
        </p:nvSpPr>
        <p:spPr>
          <a:ln/>
        </p:spPr>
      </p:sp>
      <p:sp>
        <p:nvSpPr>
          <p:cNvPr id="14131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4233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42340" name="Rectangle 2"/>
          <p:cNvSpPr>
            <a:spLocks noRot="1" noTextEdit="1"/>
          </p:cNvSpPr>
          <p:nvPr>
            <p:ph type="sldImg"/>
          </p:nvPr>
        </p:nvSpPr>
        <p:spPr>
          <a:ln/>
        </p:spPr>
      </p:sp>
      <p:sp>
        <p:nvSpPr>
          <p:cNvPr id="14234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752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7524" name="Rectangle 2"/>
          <p:cNvSpPr>
            <a:spLocks noRot="1" noTextEdit="1"/>
          </p:cNvSpPr>
          <p:nvPr>
            <p:ph type="sldImg"/>
          </p:nvPr>
        </p:nvSpPr>
        <p:spPr>
          <a:ln/>
        </p:spPr>
      </p:sp>
      <p:sp>
        <p:nvSpPr>
          <p:cNvPr id="10752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854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8548" name="Rectangle 2"/>
          <p:cNvSpPr>
            <a:spLocks noRot="1" noTextEdit="1"/>
          </p:cNvSpPr>
          <p:nvPr>
            <p:ph type="sldImg"/>
          </p:nvPr>
        </p:nvSpPr>
        <p:spPr>
          <a:ln/>
        </p:spPr>
      </p:sp>
      <p:sp>
        <p:nvSpPr>
          <p:cNvPr id="10854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957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09572" name="Rectangle 2"/>
          <p:cNvSpPr>
            <a:spLocks noRot="1" noTextEdit="1"/>
          </p:cNvSpPr>
          <p:nvPr>
            <p:ph type="sldImg"/>
          </p:nvPr>
        </p:nvSpPr>
        <p:spPr>
          <a:ln/>
        </p:spPr>
      </p:sp>
      <p:sp>
        <p:nvSpPr>
          <p:cNvPr id="109573"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0595"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0596" name="Rectangle 2"/>
          <p:cNvSpPr>
            <a:spLocks noRot="1" noTextEdit="1"/>
          </p:cNvSpPr>
          <p:nvPr>
            <p:ph type="sldImg"/>
          </p:nvPr>
        </p:nvSpPr>
        <p:spPr>
          <a:ln/>
        </p:spPr>
      </p:sp>
      <p:sp>
        <p:nvSpPr>
          <p:cNvPr id="110597"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161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1620" name="Rectangle 2"/>
          <p:cNvSpPr>
            <a:spLocks noRot="1" noTextEdit="1"/>
          </p:cNvSpPr>
          <p:nvPr>
            <p:ph type="sldImg"/>
          </p:nvPr>
        </p:nvSpPr>
        <p:spPr>
          <a:ln/>
        </p:spPr>
      </p:sp>
      <p:sp>
        <p:nvSpPr>
          <p:cNvPr id="111621"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264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112644" name="Rectangle 2"/>
          <p:cNvSpPr>
            <a:spLocks noRot="1" noTextEdit="1"/>
          </p:cNvSpPr>
          <p:nvPr>
            <p:ph type="sldImg"/>
          </p:nvPr>
        </p:nvSpPr>
        <p:spPr>
          <a:ln/>
        </p:spPr>
      </p:sp>
      <p:sp>
        <p:nvSpPr>
          <p:cNvPr id="11264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0" y="0"/>
            <a:ext cx="5867400" cy="6858000"/>
            <a:chOff x="0" y="0"/>
            <a:chExt cx="3696" cy="4320"/>
          </a:xfrm>
        </p:grpSpPr>
        <p:sp>
          <p:nvSpPr>
            <p:cNvPr id="15" name="Rectangle 3"/>
            <p:cNvSpPr>
              <a:spLocks noChangeArrowheads="1"/>
            </p:cNvSpPr>
            <p:nvPr/>
          </p:nvSpPr>
          <p:spPr bwMode="auto">
            <a:xfrm>
              <a:off x="0" y="0"/>
              <a:ext cx="2880" cy="4320"/>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099" name="Group 5"/>
          <p:cNvGrpSpPr/>
          <p:nvPr/>
        </p:nvGrpSpPr>
        <p:grpSpPr>
          <a:xfrm>
            <a:off x="3632200" y="4889500"/>
            <a:ext cx="4876800" cy="319088"/>
            <a:chOff x="2288" y="3080"/>
            <a:chExt cx="3072" cy="201"/>
          </a:xfrm>
        </p:grpSpPr>
        <p:sp>
          <p:nvSpPr>
            <p:cNvPr id="1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AutoShape 7"/>
            <p:cNvSpPr>
              <a:spLocks noChangeArrowheads="1"/>
            </p:cNvSpPr>
            <p:nvPr/>
          </p:nvSpPr>
          <p:spPr bwMode="auto">
            <a:xfrm>
              <a:off x="5196" y="3080"/>
              <a:ext cx="164" cy="201"/>
            </a:xfrm>
            <a:prstGeom prst="flowChartDelay">
              <a:avLst/>
            </a:prstGeom>
            <a:solidFill>
              <a:schemeClr va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52584"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r>
              <a:rPr lang="zh-CN" altLang="en-US"/>
              <a:t>单击此处编辑母版副标题样式</a:t>
            </a:r>
            <a:endParaRPr lang="zh-CN" altLang="en-US"/>
          </a:p>
        </p:txBody>
      </p:sp>
      <p:sp>
        <p:nvSpPr>
          <p:cNvPr id="15258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20" name="Rectangle 9"/>
          <p:cNvSpPr>
            <a:spLocks noGrp="1" noChangeArrowheads="1"/>
          </p:cNvSpPr>
          <p:nvPr>
            <p:ph type="dt" sz="quarter" idx="2"/>
          </p:nvPr>
        </p:nvSpPr>
        <p:spPr bwMode="auto">
          <a:xfrm>
            <a:off x="2438400" y="6248400"/>
            <a:ext cx="2130425" cy="474663"/>
          </a:xfrm>
          <a:prstGeom prst="rect">
            <a:avLst/>
          </a:prstGeom>
          <a:ln>
            <a:miter lim="800000"/>
          </a:ln>
        </p:spPr>
        <p:txBody>
          <a:bodyPr vert="horz" wrap="square" lIns="91440" tIns="45720" rIns="91440" bIns="45720" numCol="1" anchor="b" anchorCtr="0" compatLnSpc="1"/>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1" name="Rectangle 10"/>
          <p:cNvSpPr>
            <a:spLocks noGrp="1" noChangeArrowheads="1"/>
          </p:cNvSpPr>
          <p:nvPr>
            <p:ph type="ftr" sz="quarter" idx="3"/>
          </p:nvPr>
        </p:nvSpPr>
        <p:spPr bwMode="auto">
          <a:xfrm>
            <a:off x="5791200" y="6248400"/>
            <a:ext cx="2897188" cy="474663"/>
          </a:xfrm>
          <a:prstGeom prst="rect">
            <a:avLst/>
          </a:prstGeom>
          <a:ln>
            <a:miter lim="800000"/>
          </a:ln>
        </p:spPr>
        <p:txBody>
          <a:bodyPr vert="horz" wrap="square" lIns="91440" tIns="45720" rIns="91440" bIns="45720" numCol="1" anchor="b"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Rectangle 11"/>
          <p:cNvSpPr>
            <a:spLocks noGrp="1" noChangeArrowheads="1"/>
          </p:cNvSpPr>
          <p:nvPr>
            <p:ph type="sldNum" sz="quarter" idx="4"/>
          </p:nvPr>
        </p:nvSpPr>
        <p:spPr bwMode="auto">
          <a:xfrm>
            <a:off x="76200" y="6248400"/>
            <a:ext cx="587375" cy="488950"/>
          </a:xfrm>
          <a:prstGeom prst="rect">
            <a:avLst/>
          </a:prstGeom>
          <a:ln>
            <a:miter lim="800000"/>
          </a:ln>
        </p:spPr>
        <p:txBody>
          <a:bodyPr vert="horz" wrap="square" lIns="91440" tIns="45720" rIns="91440" bIns="45720" numCol="1" anchor="b" anchorCtr="0" compatLnSpc="1"/>
          <a:p>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60913" y="2362200"/>
            <a:ext cx="3770312" cy="1785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760913" y="4300538"/>
            <a:ext cx="3770312" cy="17859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2362200"/>
            <a:ext cx="7693025" cy="3724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endParaRPr kumimoji="0" lang="zh-CN" altLang="en-US" sz="28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62000" y="762000"/>
            <a:ext cx="7924800" cy="53244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074" name="Group 2"/>
          <p:cNvGrpSpPr/>
          <p:nvPr/>
        </p:nvGrpSpPr>
        <p:grpSpPr>
          <a:xfrm>
            <a:off x="0" y="0"/>
            <a:ext cx="7620000" cy="6858000"/>
            <a:chOff x="0" y="0"/>
            <a:chExt cx="4800" cy="4320"/>
          </a:xfrm>
        </p:grpSpPr>
        <p:grpSp>
          <p:nvGrpSpPr>
            <p:cNvPr id="3080" name="Group 3"/>
            <p:cNvGrpSpPr/>
            <p:nvPr userDrawn="1"/>
          </p:nvGrpSpPr>
          <p:grpSpPr>
            <a:xfrm>
              <a:off x="0" y="0"/>
              <a:ext cx="2016" cy="4320"/>
              <a:chOff x="0" y="0"/>
              <a:chExt cx="2016" cy="4320"/>
            </a:xfrm>
          </p:grpSpPr>
          <p:sp>
            <p:nvSpPr>
              <p:cNvPr id="151556" name="Rectangle 4"/>
              <p:cNvSpPr>
                <a:spLocks noChangeArrowheads="1"/>
              </p:cNvSpPr>
              <p:nvPr/>
            </p:nvSpPr>
            <p:spPr bwMode="auto">
              <a:xfrm>
                <a:off x="0" y="0"/>
                <a:ext cx="480"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1557" name="Freeform 5"/>
              <p:cNvSpPr/>
              <p:nvPr/>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81" name="Group 6"/>
            <p:cNvGrpSpPr/>
            <p:nvPr/>
          </p:nvGrpSpPr>
          <p:grpSpPr>
            <a:xfrm>
              <a:off x="144" y="1248"/>
              <a:ext cx="4656" cy="201"/>
              <a:chOff x="144" y="1248"/>
              <a:chExt cx="4656" cy="201"/>
            </a:xfrm>
          </p:grpSpPr>
          <p:sp>
            <p:nvSpPr>
              <p:cNvPr id="15155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1560" name="AutoShape 8"/>
              <p:cNvSpPr>
                <a:spLocks noChangeArrowheads="1"/>
              </p:cNvSpPr>
              <p:nvPr/>
            </p:nvSpPr>
            <p:spPr bwMode="auto">
              <a:xfrm flipH="1">
                <a:off x="144" y="1248"/>
                <a:ext cx="248" cy="201"/>
              </a:xfrm>
              <a:prstGeom prst="flowChartDelay">
                <a:avLst/>
              </a:prstGeom>
              <a:solidFill>
                <a:schemeClr va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3075" name="AutoShape 9"/>
          <p:cNvSpPr>
            <a:spLocks noGrp="1"/>
          </p:cNvSpPr>
          <p:nvPr>
            <p:ph type="title"/>
          </p:nvPr>
        </p:nvSpPr>
        <p:spPr>
          <a:xfrm>
            <a:off x="762000" y="762000"/>
            <a:ext cx="7924800" cy="1143000"/>
          </a:xfrm>
          <a:prstGeom prst="roundRect">
            <a:avLst>
              <a:gd name="adj" fmla="val 21667"/>
            </a:avLst>
          </a:prstGeom>
          <a:noFill/>
          <a:ln w="9525">
            <a:noFill/>
          </a:ln>
        </p:spPr>
        <p:txBody>
          <a:bodyPr anchor="b"/>
          <a:p>
            <a:pPr lvl="0"/>
            <a:r>
              <a:rPr lang="zh-CN" altLang="en-US" dirty="0"/>
              <a:t>单击此处编辑母版标题样式</a:t>
            </a:r>
            <a:endParaRPr lang="zh-CN" altLang="en-US" dirty="0"/>
          </a:p>
        </p:txBody>
      </p:sp>
      <p:sp>
        <p:nvSpPr>
          <p:cNvPr id="3076" name="Rectangle 10"/>
          <p:cNvSpPr>
            <a:spLocks noGrp="1"/>
          </p:cNvSpPr>
          <p:nvPr>
            <p:ph type="body" idx="1"/>
          </p:nvPr>
        </p:nvSpPr>
        <p:spPr>
          <a:xfrm>
            <a:off x="838200" y="2362200"/>
            <a:ext cx="7693025"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1563" name="Rectangle 11"/>
          <p:cNvSpPr>
            <a:spLocks noGrp="1" noChangeArrowheads="1"/>
          </p:cNvSpPr>
          <p:nvPr>
            <p:ph type="dt" sz="half" idx="2"/>
          </p:nvPr>
        </p:nvSpPr>
        <p:spPr bwMode="auto">
          <a:xfrm>
            <a:off x="2438400" y="6248400"/>
            <a:ext cx="2130425" cy="474663"/>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1564" name="Rectangle 12"/>
          <p:cNvSpPr>
            <a:spLocks noGrp="1" noChangeArrowheads="1"/>
          </p:cNvSpPr>
          <p:nvPr>
            <p:ph type="ftr" sz="quarter" idx="3"/>
          </p:nvPr>
        </p:nvSpPr>
        <p:spPr bwMode="auto">
          <a:xfrm>
            <a:off x="5791200" y="6248400"/>
            <a:ext cx="2897188" cy="474663"/>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1565" name="Rectangle 13"/>
          <p:cNvSpPr>
            <a:spLocks noGrp="1" noChangeArrowheads="1"/>
          </p:cNvSpPr>
          <p:nvPr>
            <p:ph type="sldNum" sz="quarter" idx="4"/>
          </p:nvPr>
        </p:nvSpPr>
        <p:spPr bwMode="auto">
          <a:xfrm>
            <a:off x="84138" y="6242050"/>
            <a:ext cx="587375" cy="488950"/>
          </a:xfrm>
          <a:prstGeom prst="rect">
            <a:avLst/>
          </a:prstGeom>
          <a:noFill/>
          <a:ln w="9525">
            <a:noFill/>
            <a:miter lim="800000"/>
          </a:ln>
          <a:effectLst/>
        </p:spPr>
        <p:txBody>
          <a:bodyPr vert="horz" wrap="square" lIns="91440" tIns="45720" rIns="91440" bIns="45720" numCol="1" anchor="b" anchorCtr="1" compatLnSpc="1"/>
          <a:lstStyle>
            <a:lvl1pPr>
              <a:defRPr sz="2600" b="1">
                <a:solidFill>
                  <a:schemeClr val="bg1"/>
                </a:solidFill>
              </a:defRPr>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hyperlink" Target="../PV&#25805;&#20316;.doc" TargetMode="Externa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oleObject" Target="../embeddings/oleObject2.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AutoShape 2"/>
          <p:cNvSpPr>
            <a:spLocks noGrp="1"/>
          </p:cNvSpPr>
          <p:nvPr>
            <p:ph type="title"/>
          </p:nvPr>
        </p:nvSpPr>
        <p:spPr>
          <a:xfrm>
            <a:off x="827088" y="3294063"/>
            <a:ext cx="7921625" cy="1863725"/>
          </a:xfrm>
          <a:ln/>
        </p:spPr>
        <p:txBody>
          <a:bodyPr vert="horz" wrap="square" lIns="91440" tIns="45720" rIns="91440" bIns="45720" anchor="b"/>
          <a:p>
            <a:pPr algn="ctr" eaLnBrk="1" hangingPunct="1"/>
            <a:r>
              <a:rPr lang="zh-CN" altLang="en-US" sz="4800" dirty="0"/>
              <a:t>操作系统</a:t>
            </a:r>
            <a:br>
              <a:rPr lang="zh-CN" altLang="en-US" sz="4800" dirty="0"/>
            </a:br>
            <a:r>
              <a:rPr lang="en-US" altLang="zh-CN" sz="4800" dirty="0">
                <a:latin typeface="Times New Roman" panose="02020603050405020304" pitchFamily="18" charset="0"/>
              </a:rPr>
              <a:t>Operating Systems</a:t>
            </a:r>
            <a:br>
              <a:rPr lang="en-US" altLang="zh-CN" sz="4800" dirty="0">
                <a:latin typeface="Times New Roman" panose="02020603050405020304" pitchFamily="18" charset="0"/>
              </a:rPr>
            </a:br>
            <a:r>
              <a:rPr lang="zh-CN" altLang="en-US" sz="4800" dirty="0">
                <a:latin typeface="Times New Roman" panose="02020603050405020304" pitchFamily="18" charset="0"/>
              </a:rPr>
              <a:t>费翔林 </a:t>
            </a:r>
            <a:r>
              <a:rPr lang="en-US" altLang="zh-CN" sz="4800" dirty="0">
                <a:latin typeface="Times New Roman" panose="02020603050405020304" pitchFamily="18" charset="0"/>
              </a:rPr>
              <a:t>《</a:t>
            </a:r>
            <a:r>
              <a:rPr lang="zh-CN" altLang="en-US" sz="4800" dirty="0">
                <a:latin typeface="Times New Roman" panose="02020603050405020304" pitchFamily="18" charset="0"/>
              </a:rPr>
              <a:t>操作系统教程</a:t>
            </a:r>
            <a:r>
              <a:rPr lang="en-US" altLang="zh-CN" sz="4800" dirty="0">
                <a:latin typeface="Times New Roman" panose="02020603050405020304" pitchFamily="18" charset="0"/>
              </a:rPr>
              <a:t>(4)》</a:t>
            </a:r>
            <a:r>
              <a:rPr lang="zh-CN" altLang="en-US" sz="4800" dirty="0">
                <a:latin typeface="Times New Roman" panose="02020603050405020304" pitchFamily="18" charset="0"/>
              </a:rPr>
              <a:t>高教社，</a:t>
            </a:r>
            <a:r>
              <a:rPr lang="en-US" altLang="zh-CN" sz="4800" dirty="0">
                <a:latin typeface="Times New Roman" panose="02020603050405020304" pitchFamily="18" charset="0"/>
              </a:rPr>
              <a:t>2008</a:t>
            </a:r>
            <a:endParaRPr lang="en-US" altLang="zh-CN" sz="4800" dirty="0">
              <a:latin typeface="Times New Roman" panose="02020603050405020304" pitchFamily="18" charset="0"/>
            </a:endParaRPr>
          </a:p>
        </p:txBody>
      </p:sp>
      <p:sp>
        <p:nvSpPr>
          <p:cNvPr id="5123" name="Rectangle 3"/>
          <p:cNvSpPr>
            <a:spLocks noGrp="1"/>
          </p:cNvSpPr>
          <p:nvPr>
            <p:ph idx="1"/>
          </p:nvPr>
        </p:nvSpPr>
        <p:spPr>
          <a:xfrm>
            <a:off x="928688" y="5072063"/>
            <a:ext cx="7693025" cy="1289050"/>
          </a:xfrm>
          <a:ln/>
        </p:spPr>
        <p:txBody>
          <a:bodyPr vert="horz" wrap="square" lIns="91440" tIns="45720" rIns="91440" bIns="45720" anchor="t"/>
          <a:p>
            <a:pPr algn="ctr" eaLnBrk="1" hangingPunct="1">
              <a:buNone/>
            </a:pPr>
            <a:r>
              <a:rPr lang="zh-CN" altLang="en-US" sz="4400" dirty="0"/>
              <a:t>葛季栋</a:t>
            </a:r>
            <a:endParaRPr lang="en-US" altLang="zh-CN" sz="4400" dirty="0"/>
          </a:p>
          <a:p>
            <a:pPr algn="ctr" eaLnBrk="1" hangingPunct="1">
              <a:buNone/>
            </a:pPr>
            <a:r>
              <a:rPr lang="en-US" altLang="zh-CN" sz="4400" dirty="0"/>
              <a:t>gjdnju@163.com</a:t>
            </a:r>
            <a:endParaRPr lang="zh-CN" altLang="zh-C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AutoShape 2"/>
          <p:cNvSpPr>
            <a:spLocks noGrp="1"/>
          </p:cNvSpPr>
          <p:nvPr>
            <p:ph type="title"/>
          </p:nvPr>
        </p:nvSpPr>
        <p:spPr>
          <a:ln/>
        </p:spPr>
        <p:txBody>
          <a:bodyPr vert="horz" wrap="square" lIns="91440" tIns="45720" rIns="91440" bIns="45720" anchor="b"/>
          <a:p>
            <a:pPr eaLnBrk="1" hangingPunct="1"/>
            <a:r>
              <a:rPr lang="zh-CN" altLang="en-US" dirty="0"/>
              <a:t>第一章、操作系统概述</a:t>
            </a:r>
            <a:endParaRPr lang="zh-CN" altLang="en-US" dirty="0"/>
          </a:p>
        </p:txBody>
      </p:sp>
      <p:sp>
        <p:nvSpPr>
          <p:cNvPr id="14339" name="Rectangle 3"/>
          <p:cNvSpPr>
            <a:spLocks noGrp="1"/>
          </p:cNvSpPr>
          <p:nvPr>
            <p:ph type="body"/>
          </p:nvPr>
        </p:nvSpPr>
        <p:spPr>
          <a:xfrm>
            <a:off x="838200" y="2362200"/>
            <a:ext cx="7693025" cy="4306888"/>
          </a:xfrm>
          <a:ln/>
        </p:spPr>
        <p:txBody>
          <a:bodyPr vert="horz" wrap="square" lIns="91440" tIns="45720" rIns="91440" bIns="45720" anchor="t"/>
          <a:p>
            <a:pPr eaLnBrk="1" hangingPunct="1"/>
            <a:r>
              <a:rPr lang="zh-CN" altLang="en-US" sz="2400" b="1" dirty="0"/>
              <a:t>操作系统的定义</a:t>
            </a:r>
            <a:endParaRPr lang="zh-CN" altLang="en-US" sz="2400" b="1" dirty="0"/>
          </a:p>
          <a:p>
            <a:pPr lvl="1" eaLnBrk="1" hangingPunct="1"/>
            <a:r>
              <a:rPr lang="zh-CN" altLang="en-US" sz="2000" b="1" dirty="0"/>
              <a:t>操作系统是计算机系统的一个系统软件，它是这样的一些程序模块的集合：它们能有效的组织和管理计算机系统中的硬件及软件资源，合理的组织计算机工作流程，控制程序的执行，并向用户提供各种服务功能，使得用户能够灵活、方便、有效的使用计算机，使整个计算机系统能高效地运行。</a:t>
            </a:r>
            <a:endParaRPr lang="zh-CN" altLang="en-US" sz="2000" b="1" dirty="0"/>
          </a:p>
          <a:p>
            <a:pPr eaLnBrk="1" hangingPunct="1"/>
            <a:r>
              <a:rPr lang="zh-CN" altLang="en-US" sz="2400" b="1" dirty="0"/>
              <a:t>两方面作用</a:t>
            </a:r>
            <a:endParaRPr lang="zh-CN" altLang="en-US" sz="2400" b="1" dirty="0"/>
          </a:p>
          <a:p>
            <a:pPr lvl="1" eaLnBrk="1" hangingPunct="1"/>
            <a:r>
              <a:rPr lang="zh-CN" altLang="en-US" sz="2000" b="1" dirty="0"/>
              <a:t>管理系统中的各种资源，包括硬件及软件资源</a:t>
            </a:r>
            <a:endParaRPr lang="zh-CN" altLang="en-US" sz="2000" b="1" dirty="0"/>
          </a:p>
          <a:p>
            <a:pPr lvl="1" eaLnBrk="1" hangingPunct="1"/>
            <a:r>
              <a:rPr lang="zh-CN" altLang="en-US" sz="2000" b="1" dirty="0"/>
              <a:t>为用户提供良好的</a:t>
            </a:r>
            <a:r>
              <a:rPr lang="zh-CN" altLang="en-US" sz="2000" b="1" dirty="0">
                <a:solidFill>
                  <a:srgbClr val="FC4642"/>
                </a:solidFill>
              </a:rPr>
              <a:t>接口</a:t>
            </a:r>
            <a:endParaRPr lang="zh-CN" altLang="en-US" sz="2000" b="1" dirty="0">
              <a:solidFill>
                <a:srgbClr val="FC4642"/>
              </a:solidFill>
            </a:endParaRPr>
          </a:p>
          <a:p>
            <a:pPr lvl="2" eaLnBrk="1" hangingPunct="1"/>
            <a:r>
              <a:rPr lang="zh-CN" altLang="en-US" sz="1800" b="1" dirty="0"/>
              <a:t>普通用户界面</a:t>
            </a:r>
            <a:endParaRPr lang="zh-CN" altLang="en-US" sz="1800" b="1" dirty="0"/>
          </a:p>
          <a:p>
            <a:pPr lvl="2" eaLnBrk="1" hangingPunct="1"/>
            <a:r>
              <a:rPr lang="zh-CN" altLang="en-US" sz="1800" b="1" dirty="0">
                <a:solidFill>
                  <a:srgbClr val="FC4642"/>
                </a:solidFill>
              </a:rPr>
              <a:t>编程接口</a:t>
            </a:r>
            <a:r>
              <a:rPr lang="en-US" altLang="zh-CN" sz="1800" b="1" dirty="0">
                <a:solidFill>
                  <a:srgbClr val="FC4642"/>
                </a:solidFill>
              </a:rPr>
              <a:t>API</a:t>
            </a:r>
            <a:endParaRPr lang="en-US" altLang="zh-CN" sz="1800" b="1" dirty="0">
              <a:solidFill>
                <a:srgbClr val="FC464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AutoShape 2"/>
          <p:cNvSpPr>
            <a:spLocks noGrp="1"/>
          </p:cNvSpPr>
          <p:nvPr>
            <p:ph type="title"/>
          </p:nvPr>
        </p:nvSpPr>
        <p:spPr>
          <a:ln/>
        </p:spPr>
        <p:txBody>
          <a:bodyPr vert="horz" wrap="square" lIns="91440" tIns="45720" rIns="91440" bIns="45720" anchor="b"/>
          <a:p>
            <a:pPr eaLnBrk="1" hangingPunct="1"/>
            <a:r>
              <a:rPr lang="zh-CN" altLang="en-US" dirty="0"/>
              <a:t>操作系统的特征</a:t>
            </a:r>
            <a:endParaRPr lang="zh-CN" altLang="en-US" dirty="0"/>
          </a:p>
        </p:txBody>
      </p:sp>
      <p:sp>
        <p:nvSpPr>
          <p:cNvPr id="15363" name="Rectangle 3"/>
          <p:cNvSpPr>
            <a:spLocks noGrp="1"/>
          </p:cNvSpPr>
          <p:nvPr>
            <p:ph type="body"/>
          </p:nvPr>
        </p:nvSpPr>
        <p:spPr>
          <a:ln/>
        </p:spPr>
        <p:txBody>
          <a:bodyPr vert="horz" wrap="square" lIns="91440" tIns="45720" rIns="91440" bIns="45720" anchor="t"/>
          <a:p>
            <a:pPr eaLnBrk="1" hangingPunct="1"/>
            <a:r>
              <a:rPr lang="zh-CN" altLang="en-US" b="1" dirty="0"/>
              <a:t>并发性  </a:t>
            </a:r>
            <a:r>
              <a:rPr lang="en-US" altLang="zh-CN" b="1" dirty="0"/>
              <a:t>-- </a:t>
            </a:r>
            <a:r>
              <a:rPr lang="zh-CN" altLang="en-US" b="1" dirty="0"/>
              <a:t>指若干事件在</a:t>
            </a:r>
            <a:r>
              <a:rPr lang="zh-CN" altLang="en-US" b="1" u="sng" dirty="0">
                <a:solidFill>
                  <a:srgbClr val="FF0000"/>
                </a:solidFill>
              </a:rPr>
              <a:t>同一时间间隔</a:t>
            </a:r>
            <a:r>
              <a:rPr lang="zh-CN" altLang="en-US" b="1" dirty="0"/>
              <a:t>内发生 </a:t>
            </a:r>
            <a:endParaRPr lang="zh-CN" altLang="en-US" b="1" dirty="0"/>
          </a:p>
          <a:p>
            <a:pPr eaLnBrk="1" hangingPunct="1"/>
            <a:r>
              <a:rPr lang="zh-CN" altLang="en-US" b="1" dirty="0"/>
              <a:t>共享性 </a:t>
            </a:r>
            <a:endParaRPr lang="zh-CN" altLang="en-US" b="1" dirty="0"/>
          </a:p>
          <a:p>
            <a:pPr eaLnBrk="1" hangingPunct="1"/>
            <a:r>
              <a:rPr lang="zh-CN" altLang="en-US" b="1" dirty="0"/>
              <a:t>随机性 </a:t>
            </a:r>
            <a:endParaRPr lang="zh-CN" altLang="en-US" b="1" dirty="0"/>
          </a:p>
          <a:p>
            <a:pPr eaLnBrk="1" hangingPunct="1"/>
            <a:endParaRPr lang="en-US" altLang="zh-C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AutoShape 2"/>
          <p:cNvSpPr>
            <a:spLocks noGrp="1"/>
          </p:cNvSpPr>
          <p:nvPr>
            <p:ph type="title"/>
          </p:nvPr>
        </p:nvSpPr>
        <p:spPr>
          <a:ln/>
        </p:spPr>
        <p:txBody>
          <a:bodyPr vert="horz" wrap="square" lIns="91440" tIns="45720" rIns="91440" bIns="45720" anchor="b"/>
          <a:p>
            <a:pPr eaLnBrk="1" hangingPunct="1"/>
            <a:r>
              <a:rPr lang="zh-CN" altLang="en-US" dirty="0"/>
              <a:t>操作系统的功能</a:t>
            </a:r>
            <a:endParaRPr lang="zh-CN" altLang="en-US" dirty="0"/>
          </a:p>
        </p:txBody>
      </p:sp>
      <p:sp>
        <p:nvSpPr>
          <p:cNvPr id="16387" name="Rectangle 3"/>
          <p:cNvSpPr>
            <a:spLocks noGrp="1"/>
          </p:cNvSpPr>
          <p:nvPr>
            <p:ph type="body"/>
          </p:nvPr>
        </p:nvSpPr>
        <p:spPr>
          <a:ln/>
        </p:spPr>
        <p:txBody>
          <a:bodyPr vert="horz" wrap="square" lIns="91440" tIns="45720" rIns="91440" bIns="45720" anchor="t"/>
          <a:p>
            <a:pPr eaLnBrk="1" hangingPunct="1"/>
            <a:r>
              <a:rPr lang="zh-CN" altLang="en-US" b="1" dirty="0"/>
              <a:t>进程管理</a:t>
            </a:r>
            <a:endParaRPr lang="zh-CN" altLang="en-US" b="1" dirty="0"/>
          </a:p>
          <a:p>
            <a:pPr lvl="1" eaLnBrk="1" hangingPunct="1"/>
            <a:r>
              <a:rPr lang="zh-CN" altLang="en-US" b="1" dirty="0"/>
              <a:t>对处理机进行管理</a:t>
            </a:r>
            <a:endParaRPr lang="zh-CN" altLang="en-US" b="1" dirty="0"/>
          </a:p>
          <a:p>
            <a:pPr eaLnBrk="1" hangingPunct="1"/>
            <a:r>
              <a:rPr lang="zh-CN" altLang="en-US" b="1" dirty="0"/>
              <a:t>作业管理</a:t>
            </a:r>
            <a:endParaRPr lang="zh-CN" altLang="en-US" b="1" dirty="0"/>
          </a:p>
          <a:p>
            <a:pPr lvl="1" eaLnBrk="1" hangingPunct="1"/>
            <a:r>
              <a:rPr lang="en-US" altLang="zh-CN" b="1" dirty="0"/>
              <a:t>OS</a:t>
            </a:r>
            <a:r>
              <a:rPr lang="zh-CN" altLang="en-US" b="1" dirty="0"/>
              <a:t>向用户提供使用它自己的手段</a:t>
            </a:r>
            <a:endParaRPr lang="zh-CN" altLang="en-US" b="1" dirty="0"/>
          </a:p>
          <a:p>
            <a:pPr eaLnBrk="1" hangingPunct="1"/>
            <a:r>
              <a:rPr lang="zh-CN" altLang="en-US" b="1" dirty="0"/>
              <a:t>存储管理</a:t>
            </a:r>
            <a:endParaRPr lang="zh-CN" altLang="en-US" b="1" dirty="0"/>
          </a:p>
          <a:p>
            <a:pPr lvl="1" eaLnBrk="1" hangingPunct="1"/>
            <a:r>
              <a:rPr lang="zh-CN" altLang="en-US" b="1" dirty="0"/>
              <a:t>管理存储资源</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AutoShape 2"/>
          <p:cNvSpPr>
            <a:spLocks noGrp="1"/>
          </p:cNvSpPr>
          <p:nvPr>
            <p:ph type="title"/>
          </p:nvPr>
        </p:nvSpPr>
        <p:spPr>
          <a:ln/>
        </p:spPr>
        <p:txBody>
          <a:bodyPr vert="horz" wrap="square" lIns="91440" tIns="45720" rIns="91440" bIns="45720" anchor="b"/>
          <a:p>
            <a:pPr eaLnBrk="1" hangingPunct="1"/>
            <a:r>
              <a:rPr lang="zh-CN" altLang="en-US" dirty="0"/>
              <a:t>操作系统的功能</a:t>
            </a:r>
            <a:endParaRPr lang="zh-CN" altLang="en-US" dirty="0"/>
          </a:p>
        </p:txBody>
      </p:sp>
      <p:sp>
        <p:nvSpPr>
          <p:cNvPr id="17411" name="Rectangle 3"/>
          <p:cNvSpPr>
            <a:spLocks noGrp="1"/>
          </p:cNvSpPr>
          <p:nvPr>
            <p:ph type="body"/>
          </p:nvPr>
        </p:nvSpPr>
        <p:spPr>
          <a:ln/>
        </p:spPr>
        <p:txBody>
          <a:bodyPr vert="horz" wrap="square" lIns="91440" tIns="45720" rIns="91440" bIns="45720" anchor="t"/>
          <a:p>
            <a:pPr eaLnBrk="1" hangingPunct="1"/>
            <a:r>
              <a:rPr lang="zh-CN" altLang="en-US" b="1" dirty="0"/>
              <a:t>文件管理</a:t>
            </a:r>
            <a:endParaRPr lang="zh-CN" altLang="en-US" b="1" dirty="0"/>
          </a:p>
          <a:p>
            <a:pPr lvl="1" eaLnBrk="1" hangingPunct="1"/>
            <a:r>
              <a:rPr lang="zh-CN" altLang="en-US" b="1" dirty="0"/>
              <a:t>有效的支持文件的存储、检索和修改等操作，解决文件的共享、保密和保护问题，以便用户方便安全地访问文件。</a:t>
            </a:r>
            <a:endParaRPr lang="zh-CN" altLang="en-US" b="1" dirty="0"/>
          </a:p>
          <a:p>
            <a:pPr eaLnBrk="1" hangingPunct="1"/>
            <a:r>
              <a:rPr lang="zh-CN" altLang="en-US" b="1" dirty="0"/>
              <a:t>设备管理</a:t>
            </a:r>
            <a:endParaRPr lang="zh-CN" altLang="en-US" b="1" dirty="0"/>
          </a:p>
          <a:p>
            <a:pPr lvl="1" eaLnBrk="1" hangingPunct="1"/>
            <a:r>
              <a:rPr lang="zh-CN" altLang="en-US" b="1" dirty="0"/>
              <a:t>对计算机系统中的所有输入</a:t>
            </a:r>
            <a:r>
              <a:rPr lang="en-US" altLang="zh-CN" b="1" dirty="0"/>
              <a:t>/</a:t>
            </a:r>
            <a:r>
              <a:rPr lang="zh-CN" altLang="en-US" b="1" dirty="0"/>
              <a:t>输出设备的管理。</a:t>
            </a:r>
            <a:endParaRPr lang="zh-CN" altLang="en-US" b="1" dirty="0"/>
          </a:p>
          <a:p>
            <a:pPr eaLnBrk="1" hangingPunct="1"/>
            <a:r>
              <a:rPr lang="zh-CN" altLang="en-US" b="1" dirty="0"/>
              <a:t>其他功能</a:t>
            </a:r>
            <a:endParaRPr lang="zh-CN" altLang="en-US" b="1" dirty="0"/>
          </a:p>
          <a:p>
            <a:pPr lvl="1" eaLnBrk="1" hangingPunct="1"/>
            <a:r>
              <a:rPr lang="zh-CN" altLang="en-US" b="1" dirty="0"/>
              <a:t>系统安全、网络通信等</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AutoShape 2"/>
          <p:cNvSpPr>
            <a:spLocks noGrp="1"/>
          </p:cNvSpPr>
          <p:nvPr>
            <p:ph type="title"/>
          </p:nvPr>
        </p:nvSpPr>
        <p:spPr>
          <a:ln/>
        </p:spPr>
        <p:txBody>
          <a:bodyPr vert="horz" wrap="square" lIns="91440" tIns="45720" rIns="91440" bIns="45720" anchor="b"/>
          <a:p>
            <a:pPr eaLnBrk="1" hangingPunct="1"/>
            <a:r>
              <a:rPr lang="zh-CN" altLang="en-US" dirty="0"/>
              <a:t>操作系统的分类</a:t>
            </a:r>
            <a:endParaRPr lang="zh-CN" altLang="en-US" dirty="0"/>
          </a:p>
        </p:txBody>
      </p:sp>
      <p:sp>
        <p:nvSpPr>
          <p:cNvPr id="18435"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sz="2400" b="1" dirty="0"/>
              <a:t>批处理操作系统</a:t>
            </a:r>
            <a:endParaRPr lang="zh-CN" altLang="en-US" sz="2400" b="1" dirty="0"/>
          </a:p>
          <a:p>
            <a:pPr eaLnBrk="1" hangingPunct="1">
              <a:lnSpc>
                <a:spcPct val="90000"/>
              </a:lnSpc>
            </a:pPr>
            <a:r>
              <a:rPr lang="zh-CN" altLang="en-US" sz="2400" b="1" dirty="0">
                <a:solidFill>
                  <a:srgbClr val="FF0000"/>
                </a:solidFill>
              </a:rPr>
              <a:t>分时操作系统</a:t>
            </a:r>
            <a:endParaRPr lang="zh-CN" altLang="en-US" sz="2400" b="1" dirty="0">
              <a:solidFill>
                <a:srgbClr val="FF0000"/>
              </a:solidFill>
            </a:endParaRPr>
          </a:p>
          <a:p>
            <a:pPr eaLnBrk="1" hangingPunct="1">
              <a:lnSpc>
                <a:spcPct val="90000"/>
              </a:lnSpc>
            </a:pPr>
            <a:r>
              <a:rPr lang="zh-CN" altLang="en-US" sz="2400" b="1" dirty="0">
                <a:solidFill>
                  <a:srgbClr val="FF0000"/>
                </a:solidFill>
              </a:rPr>
              <a:t>实时操作系统</a:t>
            </a:r>
            <a:endParaRPr lang="zh-CN" altLang="en-US" sz="2400" b="1" dirty="0">
              <a:solidFill>
                <a:srgbClr val="FF0000"/>
              </a:solidFill>
            </a:endParaRPr>
          </a:p>
          <a:p>
            <a:pPr eaLnBrk="1" hangingPunct="1">
              <a:lnSpc>
                <a:spcPct val="90000"/>
              </a:lnSpc>
            </a:pPr>
            <a:r>
              <a:rPr lang="zh-CN" altLang="en-US" sz="2400" b="1" dirty="0"/>
              <a:t>嵌入式操作系统</a:t>
            </a:r>
            <a:endParaRPr lang="zh-CN" altLang="en-US" sz="2400" b="1" dirty="0"/>
          </a:p>
          <a:p>
            <a:pPr eaLnBrk="1" hangingPunct="1">
              <a:lnSpc>
                <a:spcPct val="90000"/>
              </a:lnSpc>
            </a:pPr>
            <a:r>
              <a:rPr lang="zh-CN" altLang="en-US" sz="2400" b="1" dirty="0"/>
              <a:t>网络操作系统</a:t>
            </a:r>
            <a:endParaRPr lang="zh-CN" altLang="en-US" sz="2400" b="1" dirty="0"/>
          </a:p>
          <a:p>
            <a:pPr eaLnBrk="1" hangingPunct="1">
              <a:lnSpc>
                <a:spcPct val="90000"/>
              </a:lnSpc>
            </a:pPr>
            <a:r>
              <a:rPr lang="zh-CN" altLang="en-US" sz="2400" b="1" dirty="0"/>
              <a:t>分布式操作系统</a:t>
            </a:r>
            <a:endParaRPr lang="zh-CN" altLang="en-US" sz="2400" b="1" dirty="0"/>
          </a:p>
          <a:p>
            <a:pPr eaLnBrk="1" hangingPunct="1">
              <a:lnSpc>
                <a:spcPct val="90000"/>
              </a:lnSpc>
            </a:pPr>
            <a:endParaRPr lang="zh-CN" altLang="en-US" sz="2400" b="1" dirty="0"/>
          </a:p>
          <a:p>
            <a:pPr eaLnBrk="1" hangingPunct="1">
              <a:lnSpc>
                <a:spcPct val="90000"/>
              </a:lnSpc>
            </a:pPr>
            <a:r>
              <a:rPr lang="zh-CN" altLang="en-US" sz="2400" b="1" dirty="0">
                <a:solidFill>
                  <a:schemeClr val="bg2"/>
                </a:solidFill>
              </a:rPr>
              <a:t>个人计算机操作系统</a:t>
            </a:r>
            <a:endParaRPr lang="zh-CN" altLang="en-US" sz="2400" b="1" dirty="0">
              <a:solidFill>
                <a:schemeClr val="bg2"/>
              </a:solidFill>
            </a:endParaRPr>
          </a:p>
          <a:p>
            <a:pPr eaLnBrk="1" hangingPunct="1">
              <a:lnSpc>
                <a:spcPct val="90000"/>
              </a:lnSpc>
            </a:pPr>
            <a:r>
              <a:rPr lang="zh-CN" altLang="en-US" sz="2400" b="1" dirty="0">
                <a:solidFill>
                  <a:schemeClr val="bg2"/>
                </a:solidFill>
              </a:rPr>
              <a:t>智能卡操作系统</a:t>
            </a:r>
            <a:endParaRPr lang="zh-CN" altLang="en-US" sz="2400" b="1"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AutoShape 2"/>
          <p:cNvSpPr>
            <a:spLocks noGrp="1"/>
          </p:cNvSpPr>
          <p:nvPr>
            <p:ph type="title"/>
          </p:nvPr>
        </p:nvSpPr>
        <p:spPr>
          <a:ln/>
        </p:spPr>
        <p:txBody>
          <a:bodyPr vert="horz" wrap="square" lIns="91440" tIns="45720" rIns="91440" bIns="45720" anchor="b"/>
          <a:p>
            <a:pPr eaLnBrk="1" hangingPunct="1"/>
            <a:r>
              <a:rPr lang="zh-CN" altLang="en-US" sz="3200" dirty="0"/>
              <a:t>第二、三章 进程</a:t>
            </a:r>
            <a:br>
              <a:rPr lang="zh-CN" altLang="en-US" sz="3200" dirty="0"/>
            </a:br>
            <a:r>
              <a:rPr lang="zh-CN" altLang="en-US" sz="3200" dirty="0"/>
              <a:t>进程定义和描述</a:t>
            </a:r>
            <a:endParaRPr lang="zh-CN" altLang="en-US" sz="3200" dirty="0"/>
          </a:p>
        </p:txBody>
      </p:sp>
      <p:sp>
        <p:nvSpPr>
          <p:cNvPr id="19459" name="Rectangle 3"/>
          <p:cNvSpPr>
            <a:spLocks noGrp="1"/>
          </p:cNvSpPr>
          <p:nvPr>
            <p:ph type="body"/>
          </p:nvPr>
        </p:nvSpPr>
        <p:spPr>
          <a:ln/>
        </p:spPr>
        <p:txBody>
          <a:bodyPr vert="horz" wrap="square" lIns="91440" tIns="45720" rIns="91440" bIns="45720" anchor="t"/>
          <a:p>
            <a:pPr eaLnBrk="1" hangingPunct="1"/>
            <a:r>
              <a:rPr lang="zh-CN" altLang="en-US" b="1" dirty="0"/>
              <a:t>进程是一个具有一定独立功能的程序在一个数据集合上的一次动态执行过程。</a:t>
            </a:r>
            <a:endParaRPr lang="zh-CN" altLang="en-US" b="1" dirty="0"/>
          </a:p>
          <a:p>
            <a:pPr eaLnBrk="1" hangingPunct="1"/>
            <a:r>
              <a:rPr lang="zh-CN" altLang="en-US" b="1" dirty="0"/>
              <a:t>作为描述程序执行过程的概念，进程具有动态性、独立性、并发性和结构化等特征。</a:t>
            </a:r>
            <a:endParaRPr lang="zh-CN" altLang="en-US" b="1" dirty="0"/>
          </a:p>
          <a:p>
            <a:pPr eaLnBrk="1" hangingPunct="1"/>
            <a:endParaRPr lang="zh-CN" altLang="en-US" b="1" dirty="0"/>
          </a:p>
          <a:p>
            <a:pPr eaLnBrk="1" hangingPunct="1">
              <a:buNone/>
            </a:pPr>
            <a:endParaRPr lang="en-US" altLang="zh-CN" b="1" dirty="0"/>
          </a:p>
        </p:txBody>
      </p:sp>
      <p:sp>
        <p:nvSpPr>
          <p:cNvPr id="20484" name="Line 4"/>
          <p:cNvSpPr/>
          <p:nvPr/>
        </p:nvSpPr>
        <p:spPr>
          <a:xfrm>
            <a:off x="3810000" y="3276600"/>
            <a:ext cx="2133600" cy="0"/>
          </a:xfrm>
          <a:prstGeom prst="line">
            <a:avLst/>
          </a:prstGeom>
          <a:ln w="50800" cap="flat" cmpd="dbl">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AutoShape 2"/>
          <p:cNvSpPr>
            <a:spLocks noGrp="1"/>
          </p:cNvSpPr>
          <p:nvPr>
            <p:ph type="title"/>
          </p:nvPr>
        </p:nvSpPr>
        <p:spPr>
          <a:ln/>
        </p:spPr>
        <p:txBody>
          <a:bodyPr vert="horz" wrap="square" lIns="91440" tIns="45720" rIns="91440" bIns="45720" anchor="b"/>
          <a:p>
            <a:pPr eaLnBrk="1" hangingPunct="1"/>
            <a:r>
              <a:rPr lang="zh-CN" altLang="en-US" dirty="0"/>
              <a:t>进程与程序的区别和联系</a:t>
            </a:r>
            <a:endParaRPr lang="zh-CN" altLang="en-US" dirty="0"/>
          </a:p>
        </p:txBody>
      </p:sp>
      <p:sp>
        <p:nvSpPr>
          <p:cNvPr id="20483"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b="1" dirty="0"/>
              <a:t>进程是动态的，程序是静态的。</a:t>
            </a:r>
            <a:endParaRPr lang="zh-CN" altLang="en-US" b="1" dirty="0"/>
          </a:p>
          <a:p>
            <a:pPr eaLnBrk="1" hangingPunct="1">
              <a:lnSpc>
                <a:spcPct val="90000"/>
              </a:lnSpc>
            </a:pPr>
            <a:r>
              <a:rPr lang="zh-CN" altLang="en-US" b="1" dirty="0"/>
              <a:t>进程是暂时的，程序是永久的。</a:t>
            </a:r>
            <a:endParaRPr lang="zh-CN" altLang="en-US" b="1" dirty="0"/>
          </a:p>
          <a:p>
            <a:pPr eaLnBrk="1" hangingPunct="1">
              <a:lnSpc>
                <a:spcPct val="90000"/>
              </a:lnSpc>
            </a:pPr>
            <a:r>
              <a:rPr lang="zh-CN" altLang="en-US" b="1" dirty="0"/>
              <a:t>进程和程序的组成不同。进程包括程序、数据和进程控制块。</a:t>
            </a:r>
            <a:endParaRPr lang="zh-CN" altLang="en-US" b="1" dirty="0"/>
          </a:p>
          <a:p>
            <a:pPr eaLnBrk="1" hangingPunct="1">
              <a:lnSpc>
                <a:spcPct val="90000"/>
              </a:lnSpc>
            </a:pPr>
            <a:r>
              <a:rPr lang="zh-CN" altLang="en-US" b="1" dirty="0"/>
              <a:t>进程和程序是密切相关的。通过多次执行，一个程序可对应多个进程；通过调用关系，一个进程可以包括多个程序。进程可以创建其他进程，而程序不能形成新的程序。</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AutoShape 2"/>
          <p:cNvSpPr>
            <a:spLocks noGrp="1"/>
          </p:cNvSpPr>
          <p:nvPr>
            <p:ph type="title"/>
          </p:nvPr>
        </p:nvSpPr>
        <p:spPr>
          <a:ln/>
        </p:spPr>
        <p:txBody>
          <a:bodyPr vert="horz" wrap="square" lIns="91440" tIns="45720" rIns="91440" bIns="45720" anchor="b"/>
          <a:p>
            <a:pPr eaLnBrk="1" hangingPunct="1"/>
            <a:r>
              <a:rPr lang="zh-CN" altLang="en-US" dirty="0"/>
              <a:t>进程控制块</a:t>
            </a:r>
            <a:endParaRPr lang="zh-CN" altLang="en-US" dirty="0"/>
          </a:p>
        </p:txBody>
      </p:sp>
      <p:sp>
        <p:nvSpPr>
          <p:cNvPr id="21507" name="Rectangle 3"/>
          <p:cNvSpPr>
            <a:spLocks noGrp="1"/>
          </p:cNvSpPr>
          <p:nvPr>
            <p:ph type="body"/>
          </p:nvPr>
        </p:nvSpPr>
        <p:spPr>
          <a:ln/>
        </p:spPr>
        <p:txBody>
          <a:bodyPr vert="horz" wrap="square" lIns="91440" tIns="45720" rIns="91440" bIns="45720" anchor="t"/>
          <a:p>
            <a:pPr eaLnBrk="1" hangingPunct="1"/>
            <a:r>
              <a:rPr lang="zh-CN" altLang="en-US" b="1" dirty="0"/>
              <a:t>进程由 代码、数据和进程控制块</a:t>
            </a:r>
            <a:r>
              <a:rPr lang="en-US" altLang="zh-CN" b="1" dirty="0"/>
              <a:t>PCB</a:t>
            </a:r>
            <a:r>
              <a:rPr lang="zh-CN" altLang="en-US" b="1" dirty="0"/>
              <a:t>组成</a:t>
            </a:r>
            <a:endParaRPr lang="zh-CN" altLang="en-US" b="1" dirty="0"/>
          </a:p>
          <a:p>
            <a:pPr eaLnBrk="1" hangingPunct="1"/>
            <a:r>
              <a:rPr lang="en-US" altLang="zh-CN" b="1" dirty="0"/>
              <a:t>PCB </a:t>
            </a:r>
            <a:r>
              <a:rPr lang="zh-CN" altLang="en-US" b="1" dirty="0"/>
              <a:t>是由操作系统维护的用来记录进程相关信息的数据结构。</a:t>
            </a:r>
            <a:endParaRPr lang="zh-CN" altLang="en-US" b="1" dirty="0"/>
          </a:p>
          <a:p>
            <a:pPr eaLnBrk="1" hangingPunct="1"/>
            <a:r>
              <a:rPr lang="zh-CN" altLang="en-US" b="1" dirty="0"/>
              <a:t>进程控制块的内容分为进程描述信息、进程控制信息、资源占用信息和处理机现场保护结构</a:t>
            </a:r>
            <a:r>
              <a:rPr lang="en-US" altLang="zh-CN" b="1" dirty="0"/>
              <a:t>4</a:t>
            </a:r>
            <a:r>
              <a:rPr lang="zh-CN" altLang="en-US" b="1" dirty="0"/>
              <a:t>个部分。</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22531" name="Rectangle 3"/>
          <p:cNvSpPr>
            <a:spLocks noGrp="1"/>
          </p:cNvSpPr>
          <p:nvPr>
            <p:ph type="body"/>
          </p:nvPr>
        </p:nvSpPr>
        <p:spPr>
          <a:ln/>
        </p:spPr>
        <p:txBody>
          <a:bodyPr vert="horz" wrap="square" lIns="91440" tIns="45720" rIns="91440" bIns="45720" anchor="t"/>
          <a:p>
            <a:pPr eaLnBrk="1" hangingPunct="1"/>
            <a:endParaRPr lang="zh-CN" altLang="zh-CN" dirty="0"/>
          </a:p>
        </p:txBody>
      </p:sp>
      <p:pic>
        <p:nvPicPr>
          <p:cNvPr id="22532" name="Picture 4" descr="3_12"/>
          <p:cNvPicPr>
            <a:picLocks noChangeAspect="1"/>
          </p:cNvPicPr>
          <p:nvPr/>
        </p:nvPicPr>
        <p:blipFill>
          <a:blip r:embed="rId1">
            <a:clrChange>
              <a:clrFrom>
                <a:srgbClr val="FFFFFF"/>
              </a:clrFrom>
              <a:clrTo>
                <a:srgbClr val="FFFFFF">
                  <a:alpha val="0"/>
                </a:srgbClr>
              </a:clrTo>
            </a:clrChange>
          </a:blip>
          <a:stretch>
            <a:fillRect/>
          </a:stretch>
        </p:blipFill>
        <p:spPr>
          <a:xfrm>
            <a:off x="304800" y="254000"/>
            <a:ext cx="8585200" cy="6604000"/>
          </a:xfrm>
          <a:prstGeom prst="rect">
            <a:avLst/>
          </a:prstGeom>
          <a:solidFill>
            <a:schemeClr val="bg1"/>
          </a:solid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AutoShape 2"/>
          <p:cNvSpPr>
            <a:spLocks noGrp="1"/>
          </p:cNvSpPr>
          <p:nvPr>
            <p:ph type="title"/>
          </p:nvPr>
        </p:nvSpPr>
        <p:spPr>
          <a:ln/>
        </p:spPr>
        <p:txBody>
          <a:bodyPr vert="horz" wrap="square" lIns="91440" tIns="45720" rIns="91440" bIns="45720" anchor="b"/>
          <a:p>
            <a:pPr eaLnBrk="1" hangingPunct="1"/>
            <a:r>
              <a:rPr lang="zh-CN" altLang="en-US" dirty="0"/>
              <a:t>五状态进程模型</a:t>
            </a:r>
            <a:endParaRPr lang="zh-CN" altLang="en-US" dirty="0"/>
          </a:p>
        </p:txBody>
      </p:sp>
      <p:grpSp>
        <p:nvGrpSpPr>
          <p:cNvPr id="23555" name="Group 3"/>
          <p:cNvGrpSpPr/>
          <p:nvPr/>
        </p:nvGrpSpPr>
        <p:grpSpPr>
          <a:xfrm>
            <a:off x="838200" y="2819400"/>
            <a:ext cx="8001000" cy="2286000"/>
            <a:chOff x="528" y="1776"/>
            <a:chExt cx="5040" cy="1440"/>
          </a:xfrm>
        </p:grpSpPr>
        <p:sp>
          <p:nvSpPr>
            <p:cNvPr id="23556" name="Line 36"/>
            <p:cNvSpPr/>
            <p:nvPr/>
          </p:nvSpPr>
          <p:spPr>
            <a:xfrm>
              <a:off x="2928" y="1872"/>
              <a:ext cx="624" cy="0"/>
            </a:xfrm>
            <a:prstGeom prst="line">
              <a:avLst/>
            </a:prstGeom>
            <a:ln w="9525" cap="flat" cmpd="sng">
              <a:solidFill>
                <a:schemeClr val="tx1"/>
              </a:solidFill>
              <a:prstDash val="solid"/>
              <a:headEnd type="none" w="med" len="med"/>
              <a:tailEnd type="triangle" w="med" len="med"/>
            </a:ln>
          </p:spPr>
        </p:sp>
        <p:sp>
          <p:nvSpPr>
            <p:cNvPr id="23557" name="Oval 14"/>
            <p:cNvSpPr/>
            <p:nvPr/>
          </p:nvSpPr>
          <p:spPr>
            <a:xfrm>
              <a:off x="816" y="1824"/>
              <a:ext cx="76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latin typeface="Arial" panose="020B0604020202020204" pitchFamily="34" charset="0"/>
                </a:rPr>
                <a:t>创建</a:t>
              </a:r>
              <a:endParaRPr lang="zh-CN" altLang="en-US" dirty="0">
                <a:latin typeface="Arial" panose="020B0604020202020204" pitchFamily="34" charset="0"/>
              </a:endParaRPr>
            </a:p>
          </p:txBody>
        </p:sp>
        <p:sp>
          <p:nvSpPr>
            <p:cNvPr id="23558" name="Oval 24"/>
            <p:cNvSpPr/>
            <p:nvPr/>
          </p:nvSpPr>
          <p:spPr>
            <a:xfrm>
              <a:off x="2208" y="2928"/>
              <a:ext cx="76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latin typeface="Arial" panose="020B0604020202020204" pitchFamily="34" charset="0"/>
                </a:rPr>
                <a:t>阻塞</a:t>
              </a:r>
              <a:endParaRPr lang="zh-CN" altLang="en-US" dirty="0">
                <a:latin typeface="Arial" panose="020B0604020202020204" pitchFamily="34" charset="0"/>
              </a:endParaRPr>
            </a:p>
          </p:txBody>
        </p:sp>
        <p:sp>
          <p:nvSpPr>
            <p:cNvPr id="23559" name="Oval 25"/>
            <p:cNvSpPr/>
            <p:nvPr/>
          </p:nvSpPr>
          <p:spPr>
            <a:xfrm>
              <a:off x="4800" y="1824"/>
              <a:ext cx="76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latin typeface="Arial" panose="020B0604020202020204" pitchFamily="34" charset="0"/>
                </a:rPr>
                <a:t>退出</a:t>
              </a:r>
              <a:endParaRPr lang="zh-CN" altLang="en-US" dirty="0">
                <a:latin typeface="Arial" panose="020B0604020202020204" pitchFamily="34" charset="0"/>
              </a:endParaRPr>
            </a:p>
          </p:txBody>
        </p:sp>
        <p:sp>
          <p:nvSpPr>
            <p:cNvPr id="23560" name="Oval 27"/>
            <p:cNvSpPr/>
            <p:nvPr/>
          </p:nvSpPr>
          <p:spPr>
            <a:xfrm>
              <a:off x="2256" y="1824"/>
              <a:ext cx="76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latin typeface="Arial" panose="020B0604020202020204" pitchFamily="34" charset="0"/>
                </a:rPr>
                <a:t>就绪</a:t>
              </a:r>
              <a:endParaRPr lang="zh-CN" altLang="en-US" dirty="0">
                <a:latin typeface="Arial" panose="020B0604020202020204" pitchFamily="34" charset="0"/>
              </a:endParaRPr>
            </a:p>
          </p:txBody>
        </p:sp>
        <p:sp>
          <p:nvSpPr>
            <p:cNvPr id="23561" name="Oval 30"/>
            <p:cNvSpPr/>
            <p:nvPr/>
          </p:nvSpPr>
          <p:spPr>
            <a:xfrm>
              <a:off x="3456" y="1824"/>
              <a:ext cx="76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latin typeface="Arial" panose="020B0604020202020204" pitchFamily="34" charset="0"/>
                </a:rPr>
                <a:t>运行</a:t>
              </a:r>
              <a:endParaRPr lang="zh-CN" altLang="en-US" dirty="0">
                <a:latin typeface="Arial" panose="020B0604020202020204" pitchFamily="34" charset="0"/>
              </a:endParaRPr>
            </a:p>
          </p:txBody>
        </p:sp>
        <p:sp>
          <p:nvSpPr>
            <p:cNvPr id="23562" name="Line 31"/>
            <p:cNvSpPr/>
            <p:nvPr/>
          </p:nvSpPr>
          <p:spPr>
            <a:xfrm>
              <a:off x="1584" y="1968"/>
              <a:ext cx="624" cy="0"/>
            </a:xfrm>
            <a:prstGeom prst="line">
              <a:avLst/>
            </a:prstGeom>
            <a:ln w="9525" cap="flat" cmpd="sng">
              <a:solidFill>
                <a:schemeClr val="tx1"/>
              </a:solidFill>
              <a:prstDash val="solid"/>
              <a:headEnd type="none" w="med" len="med"/>
              <a:tailEnd type="triangle" w="med" len="med"/>
            </a:ln>
          </p:spPr>
        </p:sp>
        <p:sp>
          <p:nvSpPr>
            <p:cNvPr id="23563" name="Line 32"/>
            <p:cNvSpPr/>
            <p:nvPr/>
          </p:nvSpPr>
          <p:spPr>
            <a:xfrm flipV="1">
              <a:off x="576" y="2112"/>
              <a:ext cx="384" cy="480"/>
            </a:xfrm>
            <a:prstGeom prst="line">
              <a:avLst/>
            </a:prstGeom>
            <a:ln w="9525" cap="flat" cmpd="sng">
              <a:solidFill>
                <a:schemeClr val="tx1"/>
              </a:solidFill>
              <a:prstDash val="solid"/>
              <a:headEnd type="none" w="med" len="med"/>
              <a:tailEnd type="triangle" w="med" len="med"/>
            </a:ln>
          </p:spPr>
        </p:sp>
        <p:sp>
          <p:nvSpPr>
            <p:cNvPr id="23564" name="Rectangle 33"/>
            <p:cNvSpPr/>
            <p:nvPr/>
          </p:nvSpPr>
          <p:spPr>
            <a:xfrm>
              <a:off x="528" y="2208"/>
              <a:ext cx="624" cy="192"/>
            </a:xfrm>
            <a:prstGeom prst="rect">
              <a:avLst/>
            </a:prstGeom>
            <a:solidFill>
              <a:srgbClr val="FFFFFF"/>
            </a:solidFill>
            <a:ln w="9525" cap="flat" cmpd="sng">
              <a:solidFill>
                <a:srgbClr val="FFFFFF"/>
              </a:solidFill>
              <a:prstDash val="solid"/>
              <a:miter/>
              <a:headEnd type="none" w="med" len="med"/>
              <a:tailEnd type="none" w="med" len="med"/>
            </a:ln>
          </p:spPr>
          <p:txBody>
            <a:bodyPr wrap="none" anchor="ctr"/>
            <a:p>
              <a:pPr algn="ctr"/>
              <a:r>
                <a:rPr lang="zh-CN" altLang="en-US" dirty="0">
                  <a:latin typeface="Arial" panose="020B0604020202020204" pitchFamily="34" charset="0"/>
                </a:rPr>
                <a:t>创建新进程</a:t>
              </a:r>
              <a:endParaRPr lang="zh-CN" altLang="en-US" dirty="0">
                <a:latin typeface="Arial" panose="020B0604020202020204" pitchFamily="34" charset="0"/>
              </a:endParaRPr>
            </a:p>
          </p:txBody>
        </p:sp>
        <p:sp>
          <p:nvSpPr>
            <p:cNvPr id="23565" name="Line 34"/>
            <p:cNvSpPr/>
            <p:nvPr/>
          </p:nvSpPr>
          <p:spPr>
            <a:xfrm>
              <a:off x="4224" y="1968"/>
              <a:ext cx="624" cy="0"/>
            </a:xfrm>
            <a:prstGeom prst="line">
              <a:avLst/>
            </a:prstGeom>
            <a:ln w="9525" cap="flat" cmpd="sng">
              <a:solidFill>
                <a:schemeClr val="tx1"/>
              </a:solidFill>
              <a:prstDash val="solid"/>
              <a:headEnd type="none" w="med" len="med"/>
              <a:tailEnd type="triangle" w="med" len="med"/>
            </a:ln>
          </p:spPr>
        </p:sp>
        <p:sp>
          <p:nvSpPr>
            <p:cNvPr id="23566" name="Rectangle 37"/>
            <p:cNvSpPr/>
            <p:nvPr/>
          </p:nvSpPr>
          <p:spPr>
            <a:xfrm>
              <a:off x="1680" y="1872"/>
              <a:ext cx="336" cy="192"/>
            </a:xfrm>
            <a:prstGeom prst="rect">
              <a:avLst/>
            </a:prstGeom>
            <a:solidFill>
              <a:srgbClr val="FFFFFF"/>
            </a:solidFill>
            <a:ln w="9525" cap="flat" cmpd="sng">
              <a:solidFill>
                <a:srgbClr val="FFFFFF"/>
              </a:solidFill>
              <a:prstDash val="solid"/>
              <a:miter/>
              <a:headEnd type="none" w="med" len="med"/>
              <a:tailEnd type="none" w="med" len="med"/>
            </a:ln>
          </p:spPr>
          <p:txBody>
            <a:bodyPr wrap="none" anchor="ctr"/>
            <a:p>
              <a:pPr algn="ctr"/>
              <a:r>
                <a:rPr lang="zh-CN" altLang="en-US" dirty="0">
                  <a:latin typeface="Arial" panose="020B0604020202020204" pitchFamily="34" charset="0"/>
                </a:rPr>
                <a:t>提交</a:t>
              </a:r>
              <a:endParaRPr lang="zh-CN" altLang="en-US" dirty="0">
                <a:latin typeface="Arial" panose="020B0604020202020204" pitchFamily="34" charset="0"/>
              </a:endParaRPr>
            </a:p>
          </p:txBody>
        </p:sp>
        <p:sp>
          <p:nvSpPr>
            <p:cNvPr id="23567" name="Line 38"/>
            <p:cNvSpPr/>
            <p:nvPr/>
          </p:nvSpPr>
          <p:spPr>
            <a:xfrm flipV="1">
              <a:off x="2592" y="2112"/>
              <a:ext cx="0" cy="816"/>
            </a:xfrm>
            <a:prstGeom prst="line">
              <a:avLst/>
            </a:prstGeom>
            <a:ln w="9525" cap="flat" cmpd="sng">
              <a:solidFill>
                <a:schemeClr val="tx1"/>
              </a:solidFill>
              <a:prstDash val="solid"/>
              <a:headEnd type="none" w="med" len="med"/>
              <a:tailEnd type="triangle" w="med" len="med"/>
            </a:ln>
          </p:spPr>
        </p:sp>
        <p:sp>
          <p:nvSpPr>
            <p:cNvPr id="23568" name="Line 39"/>
            <p:cNvSpPr/>
            <p:nvPr/>
          </p:nvSpPr>
          <p:spPr>
            <a:xfrm flipH="1">
              <a:off x="2880" y="2112"/>
              <a:ext cx="864" cy="864"/>
            </a:xfrm>
            <a:prstGeom prst="line">
              <a:avLst/>
            </a:prstGeom>
            <a:ln w="9525" cap="flat" cmpd="sng">
              <a:solidFill>
                <a:schemeClr val="tx1"/>
              </a:solidFill>
              <a:prstDash val="solid"/>
              <a:headEnd type="none" w="med" len="med"/>
              <a:tailEnd type="triangle" w="med" len="med"/>
            </a:ln>
          </p:spPr>
        </p:sp>
        <p:sp>
          <p:nvSpPr>
            <p:cNvPr id="23569" name="Line 40"/>
            <p:cNvSpPr/>
            <p:nvPr/>
          </p:nvSpPr>
          <p:spPr>
            <a:xfrm flipH="1">
              <a:off x="2976" y="2064"/>
              <a:ext cx="528" cy="0"/>
            </a:xfrm>
            <a:prstGeom prst="line">
              <a:avLst/>
            </a:prstGeom>
            <a:ln w="9525" cap="flat" cmpd="sng">
              <a:solidFill>
                <a:schemeClr val="tx1"/>
              </a:solidFill>
              <a:prstDash val="solid"/>
              <a:headEnd type="none" w="med" len="med"/>
              <a:tailEnd type="triangle" w="med" len="med"/>
            </a:ln>
          </p:spPr>
        </p:sp>
        <p:sp>
          <p:nvSpPr>
            <p:cNvPr id="23570" name="Rectangle 42"/>
            <p:cNvSpPr/>
            <p:nvPr/>
          </p:nvSpPr>
          <p:spPr>
            <a:xfrm>
              <a:off x="3072" y="2016"/>
              <a:ext cx="336" cy="192"/>
            </a:xfrm>
            <a:prstGeom prst="rect">
              <a:avLst/>
            </a:prstGeom>
            <a:solidFill>
              <a:srgbClr val="FFFFFF"/>
            </a:solidFill>
            <a:ln w="9525">
              <a:noFill/>
            </a:ln>
          </p:spPr>
          <p:txBody>
            <a:bodyPr wrap="none" anchor="ctr"/>
            <a:p>
              <a:pPr algn="ctr"/>
              <a:r>
                <a:rPr lang="zh-CN" altLang="en-US" sz="2000" dirty="0">
                  <a:latin typeface="Arial" panose="020B0604020202020204" pitchFamily="34" charset="0"/>
                </a:rPr>
                <a:t>超时</a:t>
              </a:r>
              <a:endParaRPr lang="zh-CN" altLang="en-US" sz="2000" dirty="0">
                <a:latin typeface="Arial" panose="020B0604020202020204" pitchFamily="34" charset="0"/>
              </a:endParaRPr>
            </a:p>
          </p:txBody>
        </p:sp>
        <p:sp>
          <p:nvSpPr>
            <p:cNvPr id="23571" name="Rectangle 43"/>
            <p:cNvSpPr/>
            <p:nvPr/>
          </p:nvSpPr>
          <p:spPr>
            <a:xfrm>
              <a:off x="4320" y="1872"/>
              <a:ext cx="336" cy="192"/>
            </a:xfrm>
            <a:prstGeom prst="rect">
              <a:avLst/>
            </a:prstGeom>
            <a:solidFill>
              <a:srgbClr val="FFFFFF"/>
            </a:solidFill>
            <a:ln w="9525">
              <a:noFill/>
            </a:ln>
          </p:spPr>
          <p:txBody>
            <a:bodyPr wrap="none" anchor="ctr"/>
            <a:p>
              <a:pPr algn="ctr"/>
              <a:r>
                <a:rPr lang="zh-CN" altLang="en-US" sz="2000" dirty="0">
                  <a:latin typeface="Arial" panose="020B0604020202020204" pitchFamily="34" charset="0"/>
                </a:rPr>
                <a:t>释放</a:t>
              </a:r>
              <a:endParaRPr lang="zh-CN" altLang="en-US" sz="2000" dirty="0">
                <a:latin typeface="Arial" panose="020B0604020202020204" pitchFamily="34" charset="0"/>
              </a:endParaRPr>
            </a:p>
          </p:txBody>
        </p:sp>
        <p:sp>
          <p:nvSpPr>
            <p:cNvPr id="23572" name="Rectangle 44"/>
            <p:cNvSpPr/>
            <p:nvPr/>
          </p:nvSpPr>
          <p:spPr>
            <a:xfrm>
              <a:off x="2352" y="2496"/>
              <a:ext cx="576" cy="192"/>
            </a:xfrm>
            <a:prstGeom prst="rect">
              <a:avLst/>
            </a:prstGeom>
            <a:solidFill>
              <a:srgbClr val="FFFFFF"/>
            </a:solidFill>
            <a:ln w="9525">
              <a:noFill/>
            </a:ln>
          </p:spPr>
          <p:txBody>
            <a:bodyPr wrap="none" anchor="ctr"/>
            <a:p>
              <a:pPr algn="ctr"/>
              <a:r>
                <a:rPr lang="zh-CN" altLang="en-US" sz="2000" dirty="0">
                  <a:latin typeface="Arial" panose="020B0604020202020204" pitchFamily="34" charset="0"/>
                </a:rPr>
                <a:t>事件出现</a:t>
              </a:r>
              <a:endParaRPr lang="zh-CN" altLang="en-US" sz="2000" dirty="0">
                <a:latin typeface="Arial" panose="020B0604020202020204" pitchFamily="34" charset="0"/>
              </a:endParaRPr>
            </a:p>
          </p:txBody>
        </p:sp>
        <p:sp>
          <p:nvSpPr>
            <p:cNvPr id="23573" name="Rectangle 45"/>
            <p:cNvSpPr/>
            <p:nvPr/>
          </p:nvSpPr>
          <p:spPr>
            <a:xfrm>
              <a:off x="3120" y="2496"/>
              <a:ext cx="576" cy="192"/>
            </a:xfrm>
            <a:prstGeom prst="rect">
              <a:avLst/>
            </a:prstGeom>
            <a:solidFill>
              <a:srgbClr val="FFFFFF"/>
            </a:solidFill>
            <a:ln w="9525">
              <a:noFill/>
            </a:ln>
          </p:spPr>
          <p:txBody>
            <a:bodyPr wrap="none" anchor="ctr"/>
            <a:p>
              <a:pPr algn="ctr"/>
              <a:r>
                <a:rPr lang="zh-CN" altLang="en-US" sz="2000" dirty="0">
                  <a:latin typeface="Arial" panose="020B0604020202020204" pitchFamily="34" charset="0"/>
                </a:rPr>
                <a:t>等待事件</a:t>
              </a:r>
              <a:endParaRPr lang="zh-CN" altLang="en-US" sz="2000" dirty="0">
                <a:latin typeface="Arial" panose="020B0604020202020204" pitchFamily="34" charset="0"/>
              </a:endParaRPr>
            </a:p>
          </p:txBody>
        </p:sp>
        <p:sp>
          <p:nvSpPr>
            <p:cNvPr id="23574" name="Rectangle 41"/>
            <p:cNvSpPr/>
            <p:nvPr/>
          </p:nvSpPr>
          <p:spPr>
            <a:xfrm>
              <a:off x="3168" y="1776"/>
              <a:ext cx="192" cy="192"/>
            </a:xfrm>
            <a:prstGeom prst="rect">
              <a:avLst/>
            </a:prstGeom>
            <a:solidFill>
              <a:srgbClr val="FFFFFF"/>
            </a:solidFill>
            <a:ln w="9525">
              <a:noFill/>
            </a:ln>
          </p:spPr>
          <p:txBody>
            <a:bodyPr wrap="none" anchor="ctr"/>
            <a:p>
              <a:pPr algn="ctr"/>
              <a:r>
                <a:rPr lang="zh-CN" altLang="en-US" sz="2000" dirty="0">
                  <a:latin typeface="Arial" panose="020B0604020202020204" pitchFamily="34" charset="0"/>
                </a:rPr>
                <a:t>调度</a:t>
              </a:r>
              <a:endParaRPr lang="zh-CN" altLang="en-US" sz="2000" dirty="0">
                <a:latin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3" name="Text Box 3"/>
          <p:cNvSpPr txBox="1"/>
          <p:nvPr/>
        </p:nvSpPr>
        <p:spPr>
          <a:xfrm>
            <a:off x="107950" y="3008313"/>
            <a:ext cx="503238" cy="18637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pPr>
              <a:spcBef>
                <a:spcPct val="50000"/>
              </a:spcBef>
            </a:pPr>
            <a:r>
              <a:rPr lang="zh-CN" altLang="en-US" sz="2000" b="1" dirty="0">
                <a:latin typeface="Times New Roman" panose="02020603050405020304" pitchFamily="18" charset="0"/>
                <a:ea typeface="仿宋_GB2312" pitchFamily="49" charset="-122"/>
              </a:rPr>
              <a:t>多道程序设计</a:t>
            </a:r>
            <a:endParaRPr lang="zh-CN" altLang="en-US" sz="2000" b="1" dirty="0">
              <a:latin typeface="Times New Roman" panose="02020603050405020304" pitchFamily="18" charset="0"/>
              <a:ea typeface="仿宋_GB2312" pitchFamily="49" charset="-122"/>
            </a:endParaRPr>
          </a:p>
        </p:txBody>
      </p:sp>
      <p:sp>
        <p:nvSpPr>
          <p:cNvPr id="158724" name="Text Box 4"/>
          <p:cNvSpPr txBox="1"/>
          <p:nvPr/>
        </p:nvSpPr>
        <p:spPr>
          <a:xfrm>
            <a:off x="971550" y="2420938"/>
            <a:ext cx="1223963" cy="6445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程序的动态概念</a:t>
            </a:r>
            <a:endParaRPr lang="zh-CN" altLang="en-US" sz="2000" b="1" dirty="0">
              <a:latin typeface="Times New Roman" panose="02020603050405020304" pitchFamily="18" charset="0"/>
              <a:ea typeface="仿宋_GB2312" pitchFamily="49" charset="-122"/>
            </a:endParaRPr>
          </a:p>
        </p:txBody>
      </p:sp>
      <p:sp>
        <p:nvSpPr>
          <p:cNvPr id="158725" name="Text Box 5"/>
          <p:cNvSpPr txBox="1"/>
          <p:nvPr/>
        </p:nvSpPr>
        <p:spPr>
          <a:xfrm>
            <a:off x="982663" y="3284538"/>
            <a:ext cx="1212850" cy="339725"/>
          </a:xfrm>
          <a:prstGeom prst="rect">
            <a:avLst/>
          </a:prstGeom>
          <a:solidFill>
            <a:schemeClr val="bg1"/>
          </a:solidFill>
          <a:ln w="12700" cap="sq" cmpd="sng">
            <a:solidFill>
              <a:srgbClr val="000000"/>
            </a:solidFill>
            <a:prstDash val="solid"/>
            <a:miter/>
            <a:headEnd type="none" w="sm" len="sm"/>
            <a:tailEnd type="none" w="sm" len="sm"/>
          </a:ln>
        </p:spPr>
        <p:txBody>
          <a:bodyPr wrap="none" tIns="10800" bIns="10800">
            <a:spAutoFit/>
          </a:bodyPr>
          <a:p>
            <a:r>
              <a:rPr lang="zh-CN" altLang="en-US" sz="2000" b="1" dirty="0">
                <a:latin typeface="Times New Roman" panose="02020603050405020304" pitchFamily="18" charset="0"/>
                <a:ea typeface="仿宋_GB2312" pitchFamily="49" charset="-122"/>
              </a:rPr>
              <a:t>内存管理</a:t>
            </a:r>
            <a:endParaRPr lang="zh-CN" altLang="en-US" sz="2000" b="1" dirty="0">
              <a:latin typeface="Times New Roman" panose="02020603050405020304" pitchFamily="18" charset="0"/>
              <a:ea typeface="仿宋_GB2312" pitchFamily="49" charset="-122"/>
            </a:endParaRPr>
          </a:p>
        </p:txBody>
      </p:sp>
      <p:sp>
        <p:nvSpPr>
          <p:cNvPr id="158726" name="Text Box 6"/>
          <p:cNvSpPr txBox="1"/>
          <p:nvPr/>
        </p:nvSpPr>
        <p:spPr>
          <a:xfrm>
            <a:off x="34925" y="1268413"/>
            <a:ext cx="2376488" cy="9493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提高性能和利用率</a:t>
            </a:r>
            <a:r>
              <a:rPr lang="en-US" altLang="zh-CN" sz="2000" b="1" dirty="0">
                <a:latin typeface="Times New Roman" panose="02020603050405020304" pitchFamily="18" charset="0"/>
                <a:ea typeface="仿宋_GB2312" pitchFamily="49" charset="-122"/>
              </a:rPr>
              <a:t>—</a:t>
            </a:r>
            <a:r>
              <a:rPr lang="zh-CN" altLang="en-US" sz="2000" b="1" dirty="0">
                <a:latin typeface="Times New Roman" panose="02020603050405020304" pitchFamily="18" charset="0"/>
                <a:ea typeface="仿宋_GB2312" pitchFamily="49" charset="-122"/>
              </a:rPr>
              <a:t>提高</a:t>
            </a:r>
            <a:r>
              <a:rPr lang="en-US" altLang="zh-CN" sz="2000" b="1" dirty="0">
                <a:latin typeface="Times New Roman" panose="02020603050405020304" pitchFamily="18" charset="0"/>
                <a:ea typeface="仿宋_GB2312" pitchFamily="49" charset="-122"/>
              </a:rPr>
              <a:t>CPU</a:t>
            </a:r>
            <a:r>
              <a:rPr lang="zh-CN" altLang="en-US" sz="2000" b="1" dirty="0">
                <a:latin typeface="Times New Roman" panose="02020603050405020304" pitchFamily="18" charset="0"/>
                <a:ea typeface="仿宋_GB2312" pitchFamily="49" charset="-122"/>
              </a:rPr>
              <a:t>与</a:t>
            </a:r>
            <a:r>
              <a:rPr lang="en-US" altLang="zh-CN" sz="2000" b="1" dirty="0">
                <a:latin typeface="Times New Roman" panose="02020603050405020304" pitchFamily="18" charset="0"/>
                <a:ea typeface="仿宋_GB2312" pitchFamily="49" charset="-122"/>
              </a:rPr>
              <a:t>I/O</a:t>
            </a:r>
            <a:r>
              <a:rPr lang="zh-CN" altLang="en-US" sz="2000" b="1" dirty="0">
                <a:latin typeface="Times New Roman" panose="02020603050405020304" pitchFamily="18" charset="0"/>
                <a:ea typeface="仿宋_GB2312" pitchFamily="49" charset="-122"/>
              </a:rPr>
              <a:t>，</a:t>
            </a:r>
            <a:r>
              <a:rPr lang="en-US" altLang="zh-CN" sz="2000" b="1" dirty="0">
                <a:latin typeface="Times New Roman" panose="02020603050405020304" pitchFamily="18" charset="0"/>
                <a:ea typeface="仿宋_GB2312" pitchFamily="49" charset="-122"/>
              </a:rPr>
              <a:t>I/O</a:t>
            </a:r>
            <a:r>
              <a:rPr lang="zh-CN" altLang="en-US" sz="2000" b="1" dirty="0">
                <a:latin typeface="Times New Roman" panose="02020603050405020304" pitchFamily="18" charset="0"/>
                <a:ea typeface="仿宋_GB2312" pitchFamily="49" charset="-122"/>
              </a:rPr>
              <a:t>之间的并行度</a:t>
            </a:r>
            <a:endParaRPr lang="zh-CN" altLang="en-US" sz="2000" b="1" dirty="0">
              <a:latin typeface="Times New Roman" panose="02020603050405020304" pitchFamily="18" charset="0"/>
              <a:ea typeface="仿宋_GB2312" pitchFamily="49" charset="-122"/>
            </a:endParaRPr>
          </a:p>
        </p:txBody>
      </p:sp>
      <p:sp>
        <p:nvSpPr>
          <p:cNvPr id="158727" name="Line 7"/>
          <p:cNvSpPr/>
          <p:nvPr/>
        </p:nvSpPr>
        <p:spPr>
          <a:xfrm>
            <a:off x="250825" y="2276475"/>
            <a:ext cx="0" cy="720725"/>
          </a:xfrm>
          <a:prstGeom prst="line">
            <a:avLst/>
          </a:prstGeom>
          <a:ln w="25400" cap="sq" cmpd="sng">
            <a:solidFill>
              <a:schemeClr val="tx1"/>
            </a:solidFill>
            <a:prstDash val="solid"/>
            <a:headEnd type="none" w="sm" len="sm"/>
            <a:tailEnd type="triangle" w="lg" len="lg"/>
          </a:ln>
        </p:spPr>
      </p:sp>
      <p:sp>
        <p:nvSpPr>
          <p:cNvPr id="158728" name="Text Box 8"/>
          <p:cNvSpPr txBox="1"/>
          <p:nvPr/>
        </p:nvSpPr>
        <p:spPr>
          <a:xfrm>
            <a:off x="2484438" y="3213100"/>
            <a:ext cx="1943100" cy="6445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r>
              <a:rPr lang="zh-CN" altLang="en-US" sz="2000" b="1" dirty="0">
                <a:latin typeface="Times New Roman" panose="02020603050405020304" pitchFamily="18" charset="0"/>
                <a:ea typeface="仿宋_GB2312" pitchFamily="49" charset="-122"/>
              </a:rPr>
              <a:t>固定</a:t>
            </a:r>
            <a:r>
              <a:rPr lang="en-US" altLang="zh-CN" sz="2000" b="1" dirty="0">
                <a:latin typeface="Times New Roman" panose="02020603050405020304" pitchFamily="18" charset="0"/>
                <a:ea typeface="仿宋_GB2312" pitchFamily="49" charset="-122"/>
              </a:rPr>
              <a:t>/</a:t>
            </a:r>
            <a:r>
              <a:rPr lang="zh-CN" altLang="en-US" sz="2000" b="1" dirty="0">
                <a:latin typeface="Times New Roman" panose="02020603050405020304" pitchFamily="18" charset="0"/>
                <a:ea typeface="仿宋_GB2312" pitchFamily="49" charset="-122"/>
              </a:rPr>
              <a:t>动态分区、分页</a:t>
            </a:r>
            <a:r>
              <a:rPr lang="en-US" altLang="zh-CN" sz="2000" b="1" dirty="0">
                <a:latin typeface="Times New Roman" panose="02020603050405020304" pitchFamily="18" charset="0"/>
                <a:ea typeface="仿宋_GB2312" pitchFamily="49" charset="-122"/>
              </a:rPr>
              <a:t>/</a:t>
            </a:r>
            <a:r>
              <a:rPr lang="zh-CN" altLang="en-US" sz="2000" b="1" dirty="0">
                <a:latin typeface="Times New Roman" panose="02020603050405020304" pitchFamily="18" charset="0"/>
                <a:ea typeface="仿宋_GB2312" pitchFamily="49" charset="-122"/>
              </a:rPr>
              <a:t>分段</a:t>
            </a:r>
            <a:endParaRPr lang="zh-CN" altLang="en-US" sz="2000" b="1" dirty="0">
              <a:latin typeface="Times New Roman" panose="02020603050405020304" pitchFamily="18" charset="0"/>
              <a:ea typeface="仿宋_GB2312" pitchFamily="49" charset="-122"/>
            </a:endParaRPr>
          </a:p>
        </p:txBody>
      </p:sp>
      <p:sp>
        <p:nvSpPr>
          <p:cNvPr id="158729" name="Line 9"/>
          <p:cNvSpPr/>
          <p:nvPr/>
        </p:nvSpPr>
        <p:spPr>
          <a:xfrm>
            <a:off x="2211388" y="3471863"/>
            <a:ext cx="288925" cy="0"/>
          </a:xfrm>
          <a:prstGeom prst="line">
            <a:avLst/>
          </a:prstGeom>
          <a:ln w="25400" cap="sq" cmpd="sng">
            <a:solidFill>
              <a:schemeClr val="tx1"/>
            </a:solidFill>
            <a:prstDash val="solid"/>
            <a:headEnd type="none" w="sm" len="sm"/>
            <a:tailEnd type="triangle" w="lg" len="lg"/>
          </a:ln>
        </p:spPr>
      </p:sp>
      <p:sp>
        <p:nvSpPr>
          <p:cNvPr id="158730" name="Text Box 10"/>
          <p:cNvSpPr txBox="1"/>
          <p:nvPr/>
        </p:nvSpPr>
        <p:spPr>
          <a:xfrm>
            <a:off x="2484438" y="2420938"/>
            <a:ext cx="1284287" cy="6445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处理器管理</a:t>
            </a:r>
            <a:r>
              <a:rPr lang="en-US" altLang="zh-CN" sz="2000" b="1" dirty="0">
                <a:latin typeface="Times New Roman" panose="02020603050405020304" pitchFamily="18" charset="0"/>
                <a:ea typeface="仿宋_GB2312" pitchFamily="49" charset="-122"/>
              </a:rPr>
              <a:t>/</a:t>
            </a:r>
            <a:r>
              <a:rPr lang="zh-CN" altLang="en-US" sz="2000" b="1" dirty="0">
                <a:solidFill>
                  <a:srgbClr val="FF0000"/>
                </a:solidFill>
                <a:latin typeface="Times New Roman" panose="02020603050405020304" pitchFamily="18" charset="0"/>
                <a:ea typeface="仿宋_GB2312" pitchFamily="49" charset="-122"/>
              </a:rPr>
              <a:t>进程抽象</a:t>
            </a:r>
            <a:endParaRPr lang="zh-CN" altLang="en-US" sz="2000" b="1" dirty="0">
              <a:solidFill>
                <a:srgbClr val="FF0000"/>
              </a:solidFill>
              <a:latin typeface="Times New Roman" panose="02020603050405020304" pitchFamily="18" charset="0"/>
              <a:ea typeface="仿宋_GB2312" pitchFamily="49" charset="-122"/>
            </a:endParaRPr>
          </a:p>
        </p:txBody>
      </p:sp>
      <p:sp>
        <p:nvSpPr>
          <p:cNvPr id="158731" name="Line 11"/>
          <p:cNvSpPr/>
          <p:nvPr/>
        </p:nvSpPr>
        <p:spPr>
          <a:xfrm flipV="1">
            <a:off x="611188" y="2924175"/>
            <a:ext cx="360362" cy="792163"/>
          </a:xfrm>
          <a:prstGeom prst="line">
            <a:avLst/>
          </a:prstGeom>
          <a:ln w="25400" cap="sq" cmpd="sng">
            <a:solidFill>
              <a:schemeClr val="tx1"/>
            </a:solidFill>
            <a:prstDash val="solid"/>
            <a:headEnd type="none" w="sm" len="sm"/>
            <a:tailEnd type="triangle" w="lg" len="lg"/>
          </a:ln>
        </p:spPr>
      </p:sp>
      <p:sp>
        <p:nvSpPr>
          <p:cNvPr id="158732" name="Line 12"/>
          <p:cNvSpPr/>
          <p:nvPr/>
        </p:nvSpPr>
        <p:spPr>
          <a:xfrm flipV="1">
            <a:off x="641350" y="3429000"/>
            <a:ext cx="330200" cy="287338"/>
          </a:xfrm>
          <a:prstGeom prst="line">
            <a:avLst/>
          </a:prstGeom>
          <a:ln w="25400" cap="sq" cmpd="sng">
            <a:solidFill>
              <a:schemeClr val="tx1"/>
            </a:solidFill>
            <a:prstDash val="solid"/>
            <a:headEnd type="none" w="sm" len="sm"/>
            <a:tailEnd type="triangle" w="lg" len="lg"/>
          </a:ln>
        </p:spPr>
      </p:sp>
      <p:sp>
        <p:nvSpPr>
          <p:cNvPr id="158733" name="Text Box 13"/>
          <p:cNvSpPr txBox="1"/>
          <p:nvPr/>
        </p:nvSpPr>
        <p:spPr>
          <a:xfrm>
            <a:off x="971550" y="4292600"/>
            <a:ext cx="1223963" cy="644525"/>
          </a:xfrm>
          <a:prstGeom prst="rect">
            <a:avLst/>
          </a:prstGeom>
          <a:solidFill>
            <a:schemeClr val="bg1"/>
          </a:solidFill>
          <a:ln w="12700" cap="sq" cmpd="sng">
            <a:solidFill>
              <a:srgbClr val="FF0000"/>
            </a:solidFill>
            <a:prstDash val="solid"/>
            <a:miter/>
            <a:headEnd type="none" w="sm" len="sm"/>
            <a:tailEnd type="none" w="sm" len="sm"/>
          </a:ln>
        </p:spPr>
        <p:txBody>
          <a:bodyPr lIns="0" tIns="10800" rIns="0" bIns="10800">
            <a:spAutoFit/>
          </a:bodyPr>
          <a:p>
            <a:pPr algn="ctr"/>
            <a:r>
              <a:rPr lang="en-US" altLang="zh-CN" sz="2000" b="1" dirty="0">
                <a:solidFill>
                  <a:srgbClr val="FF0000"/>
                </a:solidFill>
                <a:latin typeface="Times New Roman" panose="02020603050405020304" pitchFamily="18" charset="0"/>
                <a:ea typeface="仿宋_GB2312" pitchFamily="49" charset="-122"/>
              </a:rPr>
              <a:t>I/O</a:t>
            </a:r>
            <a:endParaRPr lang="en-US" altLang="zh-CN" sz="2000" b="1" dirty="0">
              <a:solidFill>
                <a:srgbClr val="FF0000"/>
              </a:solidFill>
              <a:latin typeface="Times New Roman" panose="02020603050405020304" pitchFamily="18" charset="0"/>
              <a:ea typeface="仿宋_GB2312" pitchFamily="49" charset="-122"/>
            </a:endParaRPr>
          </a:p>
          <a:p>
            <a:r>
              <a:rPr lang="zh-CN" altLang="en-US" sz="2000" b="1" dirty="0">
                <a:solidFill>
                  <a:srgbClr val="FF0000"/>
                </a:solidFill>
                <a:latin typeface="Times New Roman" panose="02020603050405020304" pitchFamily="18" charset="0"/>
                <a:ea typeface="仿宋_GB2312" pitchFamily="49" charset="-122"/>
              </a:rPr>
              <a:t>设备管理</a:t>
            </a:r>
            <a:endParaRPr lang="zh-CN" altLang="en-US" sz="2000" b="1" dirty="0">
              <a:solidFill>
                <a:srgbClr val="FF0000"/>
              </a:solidFill>
              <a:latin typeface="Times New Roman" panose="02020603050405020304" pitchFamily="18" charset="0"/>
              <a:ea typeface="仿宋_GB2312" pitchFamily="49" charset="-122"/>
            </a:endParaRPr>
          </a:p>
        </p:txBody>
      </p:sp>
      <p:sp>
        <p:nvSpPr>
          <p:cNvPr id="158734" name="Line 14"/>
          <p:cNvSpPr/>
          <p:nvPr/>
        </p:nvSpPr>
        <p:spPr>
          <a:xfrm>
            <a:off x="611188" y="3716338"/>
            <a:ext cx="360362" cy="792162"/>
          </a:xfrm>
          <a:prstGeom prst="line">
            <a:avLst/>
          </a:prstGeom>
          <a:ln w="25400" cap="sq" cmpd="sng">
            <a:solidFill>
              <a:schemeClr val="tx1"/>
            </a:solidFill>
            <a:prstDash val="solid"/>
            <a:headEnd type="none" w="sm" len="sm"/>
            <a:tailEnd type="triangle" w="lg" len="lg"/>
          </a:ln>
        </p:spPr>
      </p:sp>
      <p:sp>
        <p:nvSpPr>
          <p:cNvPr id="158735" name="Line 15"/>
          <p:cNvSpPr/>
          <p:nvPr/>
        </p:nvSpPr>
        <p:spPr>
          <a:xfrm>
            <a:off x="2225675" y="4508500"/>
            <a:ext cx="258763" cy="288925"/>
          </a:xfrm>
          <a:prstGeom prst="line">
            <a:avLst/>
          </a:prstGeom>
          <a:ln w="25400" cap="sq" cmpd="sng">
            <a:solidFill>
              <a:schemeClr val="tx1"/>
            </a:solidFill>
            <a:prstDash val="solid"/>
            <a:headEnd type="none" w="sm" len="sm"/>
            <a:tailEnd type="triangle" w="lg" len="lg"/>
          </a:ln>
        </p:spPr>
      </p:sp>
      <p:sp>
        <p:nvSpPr>
          <p:cNvPr id="158736" name="Line 16"/>
          <p:cNvSpPr/>
          <p:nvPr/>
        </p:nvSpPr>
        <p:spPr>
          <a:xfrm>
            <a:off x="2195513" y="2708275"/>
            <a:ext cx="288925" cy="0"/>
          </a:xfrm>
          <a:prstGeom prst="line">
            <a:avLst/>
          </a:prstGeom>
          <a:ln w="25400" cap="sq" cmpd="sng">
            <a:solidFill>
              <a:schemeClr val="tx1"/>
            </a:solidFill>
            <a:prstDash val="solid"/>
            <a:headEnd type="none" w="sm" len="sm"/>
            <a:tailEnd type="triangle" w="lg" len="lg"/>
          </a:ln>
        </p:spPr>
      </p:sp>
      <p:sp>
        <p:nvSpPr>
          <p:cNvPr id="158737" name="Text Box 17"/>
          <p:cNvSpPr txBox="1"/>
          <p:nvPr/>
        </p:nvSpPr>
        <p:spPr>
          <a:xfrm>
            <a:off x="2484438" y="4513263"/>
            <a:ext cx="1582737" cy="644525"/>
          </a:xfrm>
          <a:prstGeom prst="rect">
            <a:avLst/>
          </a:prstGeom>
          <a:solidFill>
            <a:schemeClr val="bg1"/>
          </a:solidFill>
          <a:ln w="12700" cap="sq" cmpd="sng">
            <a:solidFill>
              <a:srgbClr val="000000"/>
            </a:solidFill>
            <a:prstDash val="solid"/>
            <a:miter/>
            <a:headEnd type="none" w="sm" len="sm"/>
            <a:tailEnd type="none" w="sm" len="sm"/>
          </a:ln>
        </p:spPr>
        <p:txBody>
          <a:bodyPr lIns="18000" tIns="10800" rIns="18000" bIns="10800">
            <a:spAutoFit/>
          </a:bodyPr>
          <a:p>
            <a:r>
              <a:rPr lang="zh-CN" altLang="en-US" sz="2000" b="1" dirty="0">
                <a:latin typeface="Times New Roman" panose="02020603050405020304" pitchFamily="18" charset="0"/>
                <a:ea typeface="仿宋_GB2312" pitchFamily="49" charset="-122"/>
              </a:rPr>
              <a:t>设备抽象</a:t>
            </a:r>
            <a:r>
              <a:rPr lang="en-US" altLang="zh-CN" sz="2000" b="1" dirty="0">
                <a:latin typeface="Times New Roman" panose="02020603050405020304" pitchFamily="18" charset="0"/>
                <a:ea typeface="仿宋_GB2312" pitchFamily="49" charset="-122"/>
              </a:rPr>
              <a:t>, I/O</a:t>
            </a:r>
            <a:r>
              <a:rPr lang="zh-CN" altLang="en-US" sz="2000" b="1" dirty="0">
                <a:latin typeface="Times New Roman" panose="02020603050405020304" pitchFamily="18" charset="0"/>
                <a:ea typeface="仿宋_GB2312" pitchFamily="49" charset="-122"/>
              </a:rPr>
              <a:t>软件的分层</a:t>
            </a:r>
            <a:endParaRPr lang="zh-CN" altLang="en-US" sz="2000" b="1" dirty="0">
              <a:latin typeface="Times New Roman" panose="02020603050405020304" pitchFamily="18" charset="0"/>
              <a:ea typeface="仿宋_GB2312" pitchFamily="49" charset="-122"/>
            </a:endParaRPr>
          </a:p>
        </p:txBody>
      </p:sp>
      <p:sp>
        <p:nvSpPr>
          <p:cNvPr id="158738" name="Text Box 18"/>
          <p:cNvSpPr txBox="1"/>
          <p:nvPr/>
        </p:nvSpPr>
        <p:spPr>
          <a:xfrm>
            <a:off x="5076825" y="3213100"/>
            <a:ext cx="1150938"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solidFill>
                  <a:srgbClr val="FF0000"/>
                </a:solidFill>
                <a:latin typeface="Times New Roman" panose="02020603050405020304" pitchFamily="18" charset="0"/>
                <a:ea typeface="仿宋_GB2312" pitchFamily="49" charset="-122"/>
              </a:rPr>
              <a:t>虚存抽象</a:t>
            </a:r>
            <a:endParaRPr lang="zh-CN" altLang="en-US" sz="2000" b="1" dirty="0">
              <a:solidFill>
                <a:srgbClr val="FF0000"/>
              </a:solidFill>
              <a:latin typeface="Times New Roman" panose="02020603050405020304" pitchFamily="18" charset="0"/>
              <a:ea typeface="仿宋_GB2312" pitchFamily="49" charset="-122"/>
            </a:endParaRPr>
          </a:p>
        </p:txBody>
      </p:sp>
      <p:sp>
        <p:nvSpPr>
          <p:cNvPr id="158739" name="Text Box 19"/>
          <p:cNvSpPr txBox="1"/>
          <p:nvPr/>
        </p:nvSpPr>
        <p:spPr>
          <a:xfrm>
            <a:off x="3997325" y="984250"/>
            <a:ext cx="2663825" cy="3397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pPr algn="ctr"/>
            <a:r>
              <a:rPr lang="zh-CN" altLang="en-US" sz="2000" b="1" dirty="0">
                <a:latin typeface="Times New Roman" panose="02020603050405020304" pitchFamily="18" charset="0"/>
                <a:ea typeface="仿宋_GB2312" pitchFamily="49" charset="-122"/>
              </a:rPr>
              <a:t>处理器调度</a:t>
            </a:r>
            <a:endParaRPr lang="zh-CN" altLang="en-US" sz="2000" b="1" dirty="0">
              <a:latin typeface="Times New Roman" panose="02020603050405020304" pitchFamily="18" charset="0"/>
              <a:ea typeface="仿宋_GB2312" pitchFamily="49" charset="-122"/>
            </a:endParaRPr>
          </a:p>
        </p:txBody>
      </p:sp>
      <p:sp>
        <p:nvSpPr>
          <p:cNvPr id="158740" name="Line 20"/>
          <p:cNvSpPr/>
          <p:nvPr/>
        </p:nvSpPr>
        <p:spPr>
          <a:xfrm>
            <a:off x="4470400" y="3357563"/>
            <a:ext cx="606425" cy="0"/>
          </a:xfrm>
          <a:prstGeom prst="line">
            <a:avLst/>
          </a:prstGeom>
          <a:ln w="25400" cap="sq" cmpd="sng">
            <a:solidFill>
              <a:schemeClr val="tx1"/>
            </a:solidFill>
            <a:prstDash val="solid"/>
            <a:headEnd type="none" w="sm" len="sm"/>
            <a:tailEnd type="triangle" w="lg" len="lg"/>
          </a:ln>
        </p:spPr>
      </p:sp>
      <p:sp>
        <p:nvSpPr>
          <p:cNvPr id="158741" name="Text Box 21"/>
          <p:cNvSpPr txBox="1"/>
          <p:nvPr/>
        </p:nvSpPr>
        <p:spPr>
          <a:xfrm>
            <a:off x="6451600" y="2852738"/>
            <a:ext cx="1296988"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虚拟分页</a:t>
            </a:r>
            <a:endParaRPr lang="zh-CN" altLang="en-US" sz="2000" b="1" dirty="0">
              <a:latin typeface="Times New Roman" panose="02020603050405020304" pitchFamily="18" charset="0"/>
              <a:ea typeface="仿宋_GB2312" pitchFamily="49" charset="-122"/>
            </a:endParaRPr>
          </a:p>
        </p:txBody>
      </p:sp>
      <p:sp>
        <p:nvSpPr>
          <p:cNvPr id="158742" name="Text Box 22"/>
          <p:cNvSpPr txBox="1"/>
          <p:nvPr/>
        </p:nvSpPr>
        <p:spPr>
          <a:xfrm>
            <a:off x="6451600" y="3665538"/>
            <a:ext cx="1296988"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虚拟段页式</a:t>
            </a:r>
            <a:endParaRPr lang="zh-CN" altLang="en-US" sz="2000" b="1" dirty="0">
              <a:latin typeface="Times New Roman" panose="02020603050405020304" pitchFamily="18" charset="0"/>
              <a:ea typeface="仿宋_GB2312" pitchFamily="49" charset="-122"/>
            </a:endParaRPr>
          </a:p>
        </p:txBody>
      </p:sp>
      <p:sp>
        <p:nvSpPr>
          <p:cNvPr id="158743" name="AutoShape 23"/>
          <p:cNvSpPr/>
          <p:nvPr/>
        </p:nvSpPr>
        <p:spPr>
          <a:xfrm>
            <a:off x="6227763" y="2925763"/>
            <a:ext cx="223837" cy="914400"/>
          </a:xfrm>
          <a:prstGeom prst="leftBrace">
            <a:avLst>
              <a:gd name="adj1" fmla="val 34042"/>
              <a:gd name="adj2" fmla="val 50000"/>
            </a:avLst>
          </a:prstGeom>
          <a:noFill/>
          <a:ln w="12700" cap="sq" cmpd="sng">
            <a:solidFill>
              <a:schemeClr val="tx1"/>
            </a:solidFill>
            <a:prstDash val="solid"/>
            <a:headEnd type="none" w="sm" len="sm"/>
            <a:tailEnd type="none" w="sm" len="sm"/>
          </a:ln>
        </p:spPr>
        <p:txBody>
          <a:bodyPr wrap="none" tIns="10800" bIns="10800" anchor="ctr"/>
          <a:p>
            <a:pPr algn="ctr"/>
            <a:endParaRPr lang="zh-CN" altLang="zh-CN" sz="2000" b="1" dirty="0">
              <a:latin typeface="Times New Roman" panose="02020603050405020304" pitchFamily="18" charset="0"/>
              <a:ea typeface="仿宋_GB2312" pitchFamily="49" charset="-122"/>
            </a:endParaRPr>
          </a:p>
        </p:txBody>
      </p:sp>
      <p:sp>
        <p:nvSpPr>
          <p:cNvPr id="158744" name="Text Box 24"/>
          <p:cNvSpPr txBox="1"/>
          <p:nvPr/>
        </p:nvSpPr>
        <p:spPr>
          <a:xfrm>
            <a:off x="4284663" y="4889500"/>
            <a:ext cx="1069975" cy="339725"/>
          </a:xfrm>
          <a:prstGeom prst="rect">
            <a:avLst/>
          </a:prstGeom>
          <a:solidFill>
            <a:schemeClr val="bg1"/>
          </a:solidFill>
          <a:ln w="12700" cap="sq" cmpd="sng">
            <a:solidFill>
              <a:srgbClr val="000000"/>
            </a:solidFill>
            <a:prstDash val="solid"/>
            <a:miter/>
            <a:headEnd type="none" w="sm" len="sm"/>
            <a:tailEnd type="none" w="sm" len="sm"/>
          </a:ln>
        </p:spPr>
        <p:txBody>
          <a:bodyPr wrap="none" lIns="18000" tIns="10800" rIns="18000" bIns="10800">
            <a:spAutoFit/>
          </a:bodyPr>
          <a:p>
            <a:r>
              <a:rPr lang="zh-CN" altLang="en-US" sz="2000" b="1" dirty="0">
                <a:solidFill>
                  <a:srgbClr val="FF0000"/>
                </a:solidFill>
                <a:latin typeface="Times New Roman" panose="02020603050405020304" pitchFamily="18" charset="0"/>
                <a:ea typeface="仿宋_GB2312" pitchFamily="49" charset="-122"/>
              </a:rPr>
              <a:t>文件抽象</a:t>
            </a:r>
            <a:endParaRPr lang="zh-CN" altLang="en-US" sz="2000" b="1" dirty="0">
              <a:solidFill>
                <a:srgbClr val="FF0000"/>
              </a:solidFill>
              <a:latin typeface="Times New Roman" panose="02020603050405020304" pitchFamily="18" charset="0"/>
              <a:ea typeface="仿宋_GB2312" pitchFamily="49" charset="-122"/>
            </a:endParaRPr>
          </a:p>
        </p:txBody>
      </p:sp>
      <p:sp>
        <p:nvSpPr>
          <p:cNvPr id="158745" name="Line 25"/>
          <p:cNvSpPr/>
          <p:nvPr/>
        </p:nvSpPr>
        <p:spPr>
          <a:xfrm flipV="1">
            <a:off x="3276600" y="1341438"/>
            <a:ext cx="431800" cy="1079500"/>
          </a:xfrm>
          <a:prstGeom prst="line">
            <a:avLst/>
          </a:prstGeom>
          <a:ln w="25400" cap="sq" cmpd="sng">
            <a:solidFill>
              <a:schemeClr val="tx1"/>
            </a:solidFill>
            <a:prstDash val="solid"/>
            <a:headEnd type="none" w="sm" len="sm"/>
            <a:tailEnd type="triangle" w="lg" len="lg"/>
          </a:ln>
        </p:spPr>
      </p:sp>
      <p:sp>
        <p:nvSpPr>
          <p:cNvPr id="158746" name="Text Box 26"/>
          <p:cNvSpPr txBox="1"/>
          <p:nvPr/>
        </p:nvSpPr>
        <p:spPr>
          <a:xfrm>
            <a:off x="3997325" y="552450"/>
            <a:ext cx="2663825" cy="3397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r>
              <a:rPr lang="zh-CN" altLang="en-US" sz="2000" b="1" dirty="0">
                <a:latin typeface="Times New Roman" panose="02020603050405020304" pitchFamily="18" charset="0"/>
                <a:ea typeface="仿宋_GB2312" pitchFamily="49" charset="-122"/>
              </a:rPr>
              <a:t>单</a:t>
            </a:r>
            <a:r>
              <a:rPr lang="en-US" altLang="zh-CN" sz="2000" b="1" dirty="0">
                <a:latin typeface="Times New Roman" panose="02020603050405020304" pitchFamily="18" charset="0"/>
                <a:ea typeface="仿宋_GB2312" pitchFamily="49" charset="-122"/>
              </a:rPr>
              <a:t>/</a:t>
            </a:r>
            <a:r>
              <a:rPr lang="zh-CN" altLang="en-US" sz="2000" b="1" dirty="0">
                <a:latin typeface="Times New Roman" panose="02020603050405020304" pitchFamily="18" charset="0"/>
                <a:ea typeface="仿宋_GB2312" pitchFamily="49" charset="-122"/>
              </a:rPr>
              <a:t>多线程结构进程</a:t>
            </a:r>
            <a:endParaRPr lang="zh-CN" altLang="en-US" sz="2000" b="1" dirty="0">
              <a:latin typeface="Times New Roman" panose="02020603050405020304" pitchFamily="18" charset="0"/>
              <a:ea typeface="仿宋_GB2312" pitchFamily="49" charset="-122"/>
            </a:endParaRPr>
          </a:p>
        </p:txBody>
      </p:sp>
      <p:sp>
        <p:nvSpPr>
          <p:cNvPr id="158747" name="Text Box 27"/>
          <p:cNvSpPr txBox="1"/>
          <p:nvPr/>
        </p:nvSpPr>
        <p:spPr>
          <a:xfrm>
            <a:off x="3997325" y="120650"/>
            <a:ext cx="2663825" cy="3397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pPr algn="ctr"/>
            <a:r>
              <a:rPr lang="zh-CN" altLang="en-US" sz="2000" b="1" dirty="0">
                <a:latin typeface="Times New Roman" panose="02020603050405020304" pitchFamily="18" charset="0"/>
                <a:ea typeface="仿宋_GB2312" pitchFamily="49" charset="-122"/>
              </a:rPr>
              <a:t>中断技术</a:t>
            </a:r>
            <a:endParaRPr lang="zh-CN" altLang="en-US" sz="2000" b="1" dirty="0">
              <a:latin typeface="Times New Roman" panose="02020603050405020304" pitchFamily="18" charset="0"/>
              <a:ea typeface="仿宋_GB2312" pitchFamily="49" charset="-122"/>
            </a:endParaRPr>
          </a:p>
        </p:txBody>
      </p:sp>
      <p:sp>
        <p:nvSpPr>
          <p:cNvPr id="158748" name="Text Box 28"/>
          <p:cNvSpPr txBox="1"/>
          <p:nvPr/>
        </p:nvSpPr>
        <p:spPr>
          <a:xfrm>
            <a:off x="6451600" y="3263900"/>
            <a:ext cx="1296988"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虚拟分段</a:t>
            </a:r>
            <a:endParaRPr lang="zh-CN" altLang="en-US" sz="2000" b="1" dirty="0">
              <a:latin typeface="Times New Roman" panose="02020603050405020304" pitchFamily="18" charset="0"/>
              <a:ea typeface="仿宋_GB2312" pitchFamily="49" charset="-122"/>
            </a:endParaRPr>
          </a:p>
        </p:txBody>
      </p:sp>
      <p:sp>
        <p:nvSpPr>
          <p:cNvPr id="158749" name="Text Box 29"/>
          <p:cNvSpPr txBox="1"/>
          <p:nvPr/>
        </p:nvSpPr>
        <p:spPr>
          <a:xfrm>
            <a:off x="3997325" y="1416050"/>
            <a:ext cx="2663825" cy="6445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pPr algn="ctr"/>
            <a:r>
              <a:rPr lang="zh-CN" altLang="en-US" sz="2000" b="1" dirty="0">
                <a:latin typeface="Times New Roman" panose="02020603050405020304" pitchFamily="18" charset="0"/>
                <a:ea typeface="仿宋_GB2312" pitchFamily="49" charset="-122"/>
              </a:rPr>
              <a:t>并发进程</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同步与互斥</a:t>
            </a:r>
            <a:endParaRPr lang="zh-CN" altLang="en-US" sz="2000" b="1" dirty="0">
              <a:latin typeface="Times New Roman" panose="02020603050405020304" pitchFamily="18" charset="0"/>
              <a:ea typeface="仿宋_GB2312" pitchFamily="49" charset="-122"/>
            </a:endParaRPr>
          </a:p>
          <a:p>
            <a:pPr algn="ctr"/>
            <a:r>
              <a:rPr lang="en-US" altLang="zh-CN" sz="2000" b="1" dirty="0">
                <a:latin typeface="Times New Roman" panose="02020603050405020304" pitchFamily="18" charset="0"/>
                <a:ea typeface="仿宋_GB2312" pitchFamily="49" charset="-122"/>
              </a:rPr>
              <a:t>(PV, </a:t>
            </a:r>
            <a:r>
              <a:rPr lang="zh-CN" altLang="en-US" sz="2000" b="1" dirty="0">
                <a:latin typeface="Times New Roman" panose="02020603050405020304" pitchFamily="18" charset="0"/>
                <a:ea typeface="仿宋_GB2312" pitchFamily="49" charset="-122"/>
              </a:rPr>
              <a:t>管程</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进程通信</a:t>
            </a:r>
            <a:r>
              <a:rPr lang="en-US" altLang="zh-CN" sz="2000" b="1" dirty="0">
                <a:latin typeface="Times New Roman" panose="02020603050405020304" pitchFamily="18" charset="0"/>
                <a:ea typeface="仿宋_GB2312" pitchFamily="49" charset="-122"/>
              </a:rPr>
              <a:t>)</a:t>
            </a:r>
            <a:endParaRPr lang="en-US" altLang="zh-CN" sz="2000" b="1" dirty="0">
              <a:latin typeface="Times New Roman" panose="02020603050405020304" pitchFamily="18" charset="0"/>
              <a:ea typeface="仿宋_GB2312" pitchFamily="49" charset="-122"/>
            </a:endParaRPr>
          </a:p>
        </p:txBody>
      </p:sp>
      <p:sp>
        <p:nvSpPr>
          <p:cNvPr id="158750" name="Line 30"/>
          <p:cNvSpPr/>
          <p:nvPr/>
        </p:nvSpPr>
        <p:spPr>
          <a:xfrm>
            <a:off x="2195513" y="4508500"/>
            <a:ext cx="288925" cy="936625"/>
          </a:xfrm>
          <a:prstGeom prst="line">
            <a:avLst/>
          </a:prstGeom>
          <a:ln w="25400" cap="sq" cmpd="sng">
            <a:solidFill>
              <a:schemeClr val="tx1"/>
            </a:solidFill>
            <a:prstDash val="solid"/>
            <a:headEnd type="none" w="sm" len="sm"/>
            <a:tailEnd type="triangle" w="lg" len="lg"/>
          </a:ln>
        </p:spPr>
      </p:sp>
      <p:sp>
        <p:nvSpPr>
          <p:cNvPr id="158751" name="Text Box 31"/>
          <p:cNvSpPr txBox="1"/>
          <p:nvPr/>
        </p:nvSpPr>
        <p:spPr>
          <a:xfrm>
            <a:off x="2484438" y="5300663"/>
            <a:ext cx="1727200"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磁盘管理</a:t>
            </a:r>
            <a:r>
              <a:rPr lang="en-US" altLang="zh-CN" sz="2000" b="1" dirty="0">
                <a:latin typeface="Times New Roman" panose="02020603050405020304" pitchFamily="18" charset="0"/>
                <a:ea typeface="仿宋_GB2312" pitchFamily="49" charset="-122"/>
              </a:rPr>
              <a:t>/</a:t>
            </a:r>
            <a:r>
              <a:rPr lang="zh-CN" altLang="en-US" sz="2000" b="1" dirty="0">
                <a:latin typeface="Times New Roman" panose="02020603050405020304" pitchFamily="18" charset="0"/>
                <a:ea typeface="仿宋_GB2312" pitchFamily="49" charset="-122"/>
              </a:rPr>
              <a:t>调度</a:t>
            </a:r>
            <a:endParaRPr lang="zh-CN" altLang="en-US" sz="2000" b="1" dirty="0">
              <a:latin typeface="Times New Roman" panose="02020603050405020304" pitchFamily="18" charset="0"/>
              <a:ea typeface="仿宋_GB2312" pitchFamily="49" charset="-122"/>
            </a:endParaRPr>
          </a:p>
        </p:txBody>
      </p:sp>
      <p:sp>
        <p:nvSpPr>
          <p:cNvPr id="158752" name="Line 32"/>
          <p:cNvSpPr/>
          <p:nvPr/>
        </p:nvSpPr>
        <p:spPr>
          <a:xfrm>
            <a:off x="4067175" y="4941888"/>
            <a:ext cx="217488" cy="142875"/>
          </a:xfrm>
          <a:prstGeom prst="line">
            <a:avLst/>
          </a:prstGeom>
          <a:ln w="25400" cap="sq" cmpd="sng">
            <a:solidFill>
              <a:schemeClr val="tx1"/>
            </a:solidFill>
            <a:prstDash val="solid"/>
            <a:headEnd type="none" w="sm" len="sm"/>
            <a:tailEnd type="triangle" w="lg" len="lg"/>
          </a:ln>
        </p:spPr>
      </p:sp>
      <p:sp>
        <p:nvSpPr>
          <p:cNvPr id="158753" name="Text Box 33"/>
          <p:cNvSpPr txBox="1"/>
          <p:nvPr/>
        </p:nvSpPr>
        <p:spPr>
          <a:xfrm>
            <a:off x="3997325" y="2136775"/>
            <a:ext cx="2663825" cy="6445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pPr algn="ctr"/>
            <a:r>
              <a:rPr lang="zh-CN" altLang="en-US" sz="2000" b="1" dirty="0">
                <a:latin typeface="Times New Roman" panose="02020603050405020304" pitchFamily="18" charset="0"/>
                <a:ea typeface="仿宋_GB2312" pitchFamily="49" charset="-122"/>
              </a:rPr>
              <a:t>死锁问题</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必要条件</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预防</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避免</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检测和解除</a:t>
            </a:r>
            <a:endParaRPr lang="zh-CN" altLang="en-US" sz="2000" b="1" dirty="0">
              <a:latin typeface="Times New Roman" panose="02020603050405020304" pitchFamily="18" charset="0"/>
              <a:ea typeface="仿宋_GB2312" pitchFamily="49" charset="-122"/>
            </a:endParaRPr>
          </a:p>
        </p:txBody>
      </p:sp>
      <p:sp>
        <p:nvSpPr>
          <p:cNvPr id="158754" name="AutoShape 34"/>
          <p:cNvSpPr/>
          <p:nvPr/>
        </p:nvSpPr>
        <p:spPr>
          <a:xfrm>
            <a:off x="3708400" y="265113"/>
            <a:ext cx="288925" cy="2232025"/>
          </a:xfrm>
          <a:prstGeom prst="leftBrace">
            <a:avLst>
              <a:gd name="adj1" fmla="val 64377"/>
              <a:gd name="adj2" fmla="val 50000"/>
            </a:avLst>
          </a:prstGeom>
          <a:noFill/>
          <a:ln w="12700" cap="sq" cmpd="sng">
            <a:solidFill>
              <a:schemeClr val="tx1"/>
            </a:solidFill>
            <a:prstDash val="solid"/>
            <a:headEnd type="none" w="sm" len="sm"/>
            <a:tailEnd type="none" w="sm" len="sm"/>
          </a:ln>
        </p:spPr>
        <p:txBody>
          <a:bodyPr wrap="none" tIns="10800" bIns="10800" anchor="ctr"/>
          <a:p>
            <a:pPr algn="ctr"/>
            <a:endParaRPr lang="zh-CN" altLang="zh-CN" sz="2000" b="1" dirty="0">
              <a:latin typeface="Times New Roman" panose="02020603050405020304" pitchFamily="18" charset="0"/>
              <a:ea typeface="仿宋_GB2312" pitchFamily="49" charset="-122"/>
            </a:endParaRPr>
          </a:p>
        </p:txBody>
      </p:sp>
      <p:sp>
        <p:nvSpPr>
          <p:cNvPr id="158755" name="Text Box 35"/>
          <p:cNvSpPr txBox="1"/>
          <p:nvPr/>
        </p:nvSpPr>
        <p:spPr>
          <a:xfrm>
            <a:off x="6659563" y="4579938"/>
            <a:ext cx="1536700" cy="339725"/>
          </a:xfrm>
          <a:prstGeom prst="rect">
            <a:avLst/>
          </a:prstGeom>
          <a:solidFill>
            <a:schemeClr val="bg1"/>
          </a:solidFill>
          <a:ln w="12700" cap="sq" cmpd="sng">
            <a:solidFill>
              <a:srgbClr val="000000"/>
            </a:solidFill>
            <a:prstDash val="solid"/>
            <a:miter/>
            <a:headEnd type="none" w="sm" len="sm"/>
            <a:tailEnd type="none" w="sm" len="sm"/>
          </a:ln>
        </p:spPr>
        <p:txBody>
          <a:bodyPr wrap="none" lIns="0" tIns="10800" rIns="0" bIns="10800">
            <a:spAutoFit/>
          </a:bodyPr>
          <a:p>
            <a:r>
              <a:rPr lang="zh-CN" altLang="en-US" sz="2000" b="1" dirty="0">
                <a:latin typeface="Times New Roman" panose="02020603050405020304" pitchFamily="18" charset="0"/>
                <a:ea typeface="仿宋_GB2312" pitchFamily="49" charset="-122"/>
              </a:rPr>
              <a:t>文件逻辑结构</a:t>
            </a:r>
            <a:endParaRPr lang="zh-CN" altLang="en-US" sz="2000" b="1" dirty="0">
              <a:latin typeface="Times New Roman" panose="02020603050405020304" pitchFamily="18" charset="0"/>
              <a:ea typeface="仿宋_GB2312" pitchFamily="49" charset="-122"/>
            </a:endParaRPr>
          </a:p>
        </p:txBody>
      </p:sp>
      <p:sp>
        <p:nvSpPr>
          <p:cNvPr id="158756" name="Text Box 36"/>
          <p:cNvSpPr txBox="1"/>
          <p:nvPr/>
        </p:nvSpPr>
        <p:spPr>
          <a:xfrm>
            <a:off x="6659563" y="5013325"/>
            <a:ext cx="1536700" cy="339725"/>
          </a:xfrm>
          <a:prstGeom prst="rect">
            <a:avLst/>
          </a:prstGeom>
          <a:solidFill>
            <a:schemeClr val="bg1"/>
          </a:solidFill>
          <a:ln w="12700" cap="sq" cmpd="sng">
            <a:solidFill>
              <a:srgbClr val="000000"/>
            </a:solidFill>
            <a:prstDash val="solid"/>
            <a:miter/>
            <a:headEnd type="none" w="sm" len="sm"/>
            <a:tailEnd type="none" w="sm" len="sm"/>
          </a:ln>
        </p:spPr>
        <p:txBody>
          <a:bodyPr wrap="none" lIns="0" tIns="10800" rIns="0" bIns="10800">
            <a:spAutoFit/>
          </a:bodyPr>
          <a:p>
            <a:r>
              <a:rPr lang="zh-CN" altLang="en-US" sz="2000" b="1" dirty="0">
                <a:latin typeface="Times New Roman" panose="02020603050405020304" pitchFamily="18" charset="0"/>
                <a:ea typeface="仿宋_GB2312" pitchFamily="49" charset="-122"/>
              </a:rPr>
              <a:t>文件物理结构</a:t>
            </a:r>
            <a:endParaRPr lang="zh-CN" altLang="en-US" sz="2000" b="1" dirty="0">
              <a:latin typeface="Times New Roman" panose="02020603050405020304" pitchFamily="18" charset="0"/>
              <a:ea typeface="仿宋_GB2312" pitchFamily="49" charset="-122"/>
            </a:endParaRPr>
          </a:p>
        </p:txBody>
      </p:sp>
      <p:sp>
        <p:nvSpPr>
          <p:cNvPr id="158757" name="Text Box 37"/>
          <p:cNvSpPr txBox="1"/>
          <p:nvPr/>
        </p:nvSpPr>
        <p:spPr>
          <a:xfrm>
            <a:off x="6659563" y="5445125"/>
            <a:ext cx="1512887" cy="6445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pPr algn="ctr"/>
            <a:r>
              <a:rPr lang="zh-CN" altLang="en-US" sz="2000" b="1" dirty="0">
                <a:latin typeface="Times New Roman" panose="02020603050405020304" pitchFamily="18" charset="0"/>
                <a:ea typeface="仿宋_GB2312" pitchFamily="49" charset="-122"/>
              </a:rPr>
              <a:t>文件目录</a:t>
            </a:r>
            <a:r>
              <a:rPr lang="en-US" altLang="zh-CN" sz="2000" b="1" dirty="0">
                <a:latin typeface="Times New Roman" panose="02020603050405020304" pitchFamily="18" charset="0"/>
                <a:ea typeface="仿宋_GB2312" pitchFamily="49" charset="-122"/>
              </a:rPr>
              <a:t>, </a:t>
            </a:r>
            <a:endParaRPr lang="en-US" altLang="zh-CN" sz="2000" b="1" dirty="0">
              <a:latin typeface="Times New Roman" panose="02020603050405020304" pitchFamily="18" charset="0"/>
              <a:ea typeface="仿宋_GB2312" pitchFamily="49" charset="-122"/>
            </a:endParaRPr>
          </a:p>
          <a:p>
            <a:pPr algn="ctr"/>
            <a:r>
              <a:rPr lang="zh-CN" altLang="en-US" sz="2000" b="1" dirty="0">
                <a:latin typeface="Times New Roman" panose="02020603050405020304" pitchFamily="18" charset="0"/>
                <a:ea typeface="仿宋_GB2312" pitchFamily="49" charset="-122"/>
              </a:rPr>
              <a:t>共享与保护</a:t>
            </a:r>
            <a:endParaRPr lang="zh-CN" altLang="en-US" sz="2000" b="1" dirty="0">
              <a:latin typeface="Times New Roman" panose="02020603050405020304" pitchFamily="18" charset="0"/>
              <a:ea typeface="仿宋_GB2312" pitchFamily="49" charset="-122"/>
            </a:endParaRPr>
          </a:p>
        </p:txBody>
      </p:sp>
      <p:sp>
        <p:nvSpPr>
          <p:cNvPr id="158758" name="AutoShape 38"/>
          <p:cNvSpPr/>
          <p:nvPr/>
        </p:nvSpPr>
        <p:spPr>
          <a:xfrm>
            <a:off x="6443663" y="4795838"/>
            <a:ext cx="215900" cy="1585912"/>
          </a:xfrm>
          <a:prstGeom prst="leftBrace">
            <a:avLst>
              <a:gd name="adj1" fmla="val 61213"/>
              <a:gd name="adj2" fmla="val 50000"/>
            </a:avLst>
          </a:prstGeom>
          <a:noFill/>
          <a:ln w="12700" cap="sq" cmpd="sng">
            <a:solidFill>
              <a:schemeClr val="tx1"/>
            </a:solidFill>
            <a:prstDash val="solid"/>
            <a:headEnd type="none" w="sm" len="sm"/>
            <a:tailEnd type="none" w="sm" len="sm"/>
          </a:ln>
        </p:spPr>
        <p:txBody>
          <a:bodyPr wrap="none" tIns="10800" bIns="10800" anchor="ctr"/>
          <a:p>
            <a:pPr algn="ctr"/>
            <a:endParaRPr lang="zh-CN" altLang="zh-CN" sz="2000" b="1" dirty="0">
              <a:latin typeface="Times New Roman" panose="02020603050405020304" pitchFamily="18" charset="0"/>
              <a:ea typeface="仿宋_GB2312" pitchFamily="49" charset="-122"/>
            </a:endParaRPr>
          </a:p>
        </p:txBody>
      </p:sp>
      <p:sp>
        <p:nvSpPr>
          <p:cNvPr id="158759" name="Text Box 39"/>
          <p:cNvSpPr txBox="1"/>
          <p:nvPr/>
        </p:nvSpPr>
        <p:spPr>
          <a:xfrm>
            <a:off x="6659563" y="6165850"/>
            <a:ext cx="1584325"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pPr algn="ctr"/>
            <a:r>
              <a:rPr lang="zh-CN" altLang="en-US" sz="2000" b="1" dirty="0">
                <a:latin typeface="Times New Roman" panose="02020603050405020304" pitchFamily="18" charset="0"/>
                <a:ea typeface="仿宋_GB2312" pitchFamily="49" charset="-122"/>
              </a:rPr>
              <a:t>虚拟文件系统</a:t>
            </a:r>
            <a:endParaRPr lang="zh-CN" altLang="en-US" sz="2000" b="1" dirty="0">
              <a:latin typeface="Times New Roman" panose="02020603050405020304" pitchFamily="18" charset="0"/>
              <a:ea typeface="仿宋_GB2312" pitchFamily="49" charset="-122"/>
            </a:endParaRPr>
          </a:p>
        </p:txBody>
      </p:sp>
      <p:sp>
        <p:nvSpPr>
          <p:cNvPr id="158760" name="Text Box 40"/>
          <p:cNvSpPr txBox="1"/>
          <p:nvPr/>
        </p:nvSpPr>
        <p:spPr>
          <a:xfrm>
            <a:off x="2484438" y="4076700"/>
            <a:ext cx="2730500" cy="330200"/>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en-US" altLang="zh-CN" sz="2000" b="1" dirty="0">
                <a:latin typeface="Times New Roman" panose="02020603050405020304" pitchFamily="18" charset="0"/>
                <a:ea typeface="仿宋_GB2312" pitchFamily="49" charset="-122"/>
              </a:rPr>
              <a:t>I/O</a:t>
            </a:r>
            <a:r>
              <a:rPr lang="zh-CN" altLang="en-US" sz="2000" b="1" dirty="0">
                <a:latin typeface="Times New Roman" panose="02020603050405020304" pitchFamily="18" charset="0"/>
                <a:ea typeface="仿宋_GB2312" pitchFamily="49" charset="-122"/>
              </a:rPr>
              <a:t>控制方式</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缓冲技术</a:t>
            </a:r>
            <a:endParaRPr lang="zh-CN" altLang="en-US" sz="2000" b="1" dirty="0">
              <a:latin typeface="Times New Roman" panose="02020603050405020304" pitchFamily="18" charset="0"/>
              <a:ea typeface="仿宋_GB2312" pitchFamily="49" charset="-122"/>
            </a:endParaRPr>
          </a:p>
        </p:txBody>
      </p:sp>
      <p:sp>
        <p:nvSpPr>
          <p:cNvPr id="158761" name="Line 41"/>
          <p:cNvSpPr/>
          <p:nvPr/>
        </p:nvSpPr>
        <p:spPr>
          <a:xfrm flipV="1">
            <a:off x="2195513" y="4221163"/>
            <a:ext cx="288925" cy="287337"/>
          </a:xfrm>
          <a:prstGeom prst="line">
            <a:avLst/>
          </a:prstGeom>
          <a:ln w="25400" cap="sq" cmpd="sng">
            <a:solidFill>
              <a:schemeClr val="tx1"/>
            </a:solidFill>
            <a:prstDash val="solid"/>
            <a:headEnd type="none" w="sm" len="sm"/>
            <a:tailEnd type="triangle" w="lg" len="lg"/>
          </a:ln>
        </p:spPr>
      </p:sp>
      <p:sp>
        <p:nvSpPr>
          <p:cNvPr id="158762" name="Text Box 42"/>
          <p:cNvSpPr txBox="1"/>
          <p:nvPr/>
        </p:nvSpPr>
        <p:spPr>
          <a:xfrm>
            <a:off x="2484438" y="5753100"/>
            <a:ext cx="3311525" cy="339725"/>
          </a:xfrm>
          <a:prstGeom prst="rect">
            <a:avLst/>
          </a:prstGeom>
          <a:solidFill>
            <a:schemeClr val="bg1"/>
          </a:solidFill>
          <a:ln w="12700" cap="sq" cmpd="sng">
            <a:solidFill>
              <a:srgbClr val="000000"/>
            </a:solidFill>
            <a:prstDash val="solid"/>
            <a:miter/>
            <a:headEnd type="none" w="sm" len="sm"/>
            <a:tailEnd type="none" w="sm" len="sm"/>
          </a:ln>
        </p:spPr>
        <p:txBody>
          <a:bodyPr lIns="0" tIns="10800" rIns="0" bIns="10800">
            <a:spAutoFit/>
          </a:bodyPr>
          <a:p>
            <a:r>
              <a:rPr lang="zh-CN" altLang="en-US" sz="2000" b="1" dirty="0">
                <a:latin typeface="Times New Roman" panose="02020603050405020304" pitchFamily="18" charset="0"/>
                <a:ea typeface="仿宋_GB2312" pitchFamily="49" charset="-122"/>
              </a:rPr>
              <a:t>设备分配</a:t>
            </a:r>
            <a:r>
              <a:rPr lang="en-US" altLang="zh-CN" sz="2000" b="1" dirty="0">
                <a:latin typeface="Times New Roman" panose="02020603050405020304" pitchFamily="18" charset="0"/>
                <a:ea typeface="仿宋_GB2312" pitchFamily="49" charset="-122"/>
              </a:rPr>
              <a:t>, </a:t>
            </a:r>
            <a:r>
              <a:rPr lang="zh-CN" altLang="en-US" sz="2000" b="1" dirty="0">
                <a:latin typeface="Times New Roman" panose="02020603050405020304" pitchFamily="18" charset="0"/>
                <a:ea typeface="仿宋_GB2312" pitchFamily="49" charset="-122"/>
              </a:rPr>
              <a:t>虚拟设备</a:t>
            </a:r>
            <a:r>
              <a:rPr lang="en-US" altLang="zh-CN" sz="2000" b="1" dirty="0">
                <a:latin typeface="Times New Roman" panose="02020603050405020304" pitchFamily="18" charset="0"/>
                <a:ea typeface="仿宋_GB2312" pitchFamily="49" charset="-122"/>
              </a:rPr>
              <a:t>Spooling</a:t>
            </a:r>
            <a:endParaRPr lang="en-US" altLang="zh-CN" sz="2000" b="1" dirty="0">
              <a:latin typeface="Times New Roman" panose="02020603050405020304" pitchFamily="18" charset="0"/>
              <a:ea typeface="仿宋_GB2312" pitchFamily="49" charset="-122"/>
            </a:endParaRPr>
          </a:p>
        </p:txBody>
      </p:sp>
      <p:sp>
        <p:nvSpPr>
          <p:cNvPr id="158763" name="Line 43"/>
          <p:cNvSpPr/>
          <p:nvPr/>
        </p:nvSpPr>
        <p:spPr>
          <a:xfrm>
            <a:off x="2195513" y="4581525"/>
            <a:ext cx="288925" cy="1295400"/>
          </a:xfrm>
          <a:prstGeom prst="line">
            <a:avLst/>
          </a:prstGeom>
          <a:ln w="25400" cap="sq" cmpd="sng">
            <a:solidFill>
              <a:schemeClr val="tx1"/>
            </a:solidFill>
            <a:prstDash val="solid"/>
            <a:headEnd type="none" w="sm" len="sm"/>
            <a:tailEnd type="triangle" w="lg" len="lg"/>
          </a:ln>
        </p:spPr>
      </p:sp>
      <p:sp>
        <p:nvSpPr>
          <p:cNvPr id="158764" name="Text Box 44"/>
          <p:cNvSpPr txBox="1"/>
          <p:nvPr/>
        </p:nvSpPr>
        <p:spPr>
          <a:xfrm>
            <a:off x="971550" y="5949950"/>
            <a:ext cx="1212850" cy="339725"/>
          </a:xfrm>
          <a:prstGeom prst="rect">
            <a:avLst/>
          </a:prstGeom>
          <a:solidFill>
            <a:schemeClr val="bg1"/>
          </a:solidFill>
          <a:ln w="12700" cap="sq" cmpd="sng">
            <a:solidFill>
              <a:srgbClr val="000000"/>
            </a:solidFill>
            <a:prstDash val="solid"/>
            <a:miter/>
            <a:headEnd type="none" w="sm" len="sm"/>
            <a:tailEnd type="none" w="sm" len="sm"/>
          </a:ln>
        </p:spPr>
        <p:txBody>
          <a:bodyPr wrap="none" tIns="10800" bIns="10800">
            <a:spAutoFit/>
          </a:bodyPr>
          <a:p>
            <a:r>
              <a:rPr lang="zh-CN" altLang="en-US" sz="2000" b="1" dirty="0">
                <a:latin typeface="Times New Roman" panose="02020603050405020304" pitchFamily="18" charset="0"/>
                <a:ea typeface="仿宋_GB2312" pitchFamily="49" charset="-122"/>
              </a:rPr>
              <a:t>文件管理</a:t>
            </a:r>
            <a:endParaRPr lang="zh-CN" altLang="en-US" sz="2000" b="1" dirty="0">
              <a:latin typeface="Times New Roman" panose="02020603050405020304" pitchFamily="18" charset="0"/>
              <a:ea typeface="仿宋_GB2312" pitchFamily="49" charset="-122"/>
            </a:endParaRPr>
          </a:p>
        </p:txBody>
      </p:sp>
      <p:sp>
        <p:nvSpPr>
          <p:cNvPr id="158765" name="Line 45"/>
          <p:cNvSpPr/>
          <p:nvPr/>
        </p:nvSpPr>
        <p:spPr>
          <a:xfrm>
            <a:off x="611188" y="3716338"/>
            <a:ext cx="360362" cy="2233612"/>
          </a:xfrm>
          <a:prstGeom prst="line">
            <a:avLst/>
          </a:prstGeom>
          <a:ln w="25400" cap="sq" cmpd="sng">
            <a:solidFill>
              <a:schemeClr val="tx1"/>
            </a:solidFill>
            <a:prstDash val="solid"/>
            <a:headEnd type="none" w="sm" len="sm"/>
            <a:tailEnd type="triangle" w="lg" len="lg"/>
          </a:ln>
        </p:spPr>
      </p:sp>
      <p:sp>
        <p:nvSpPr>
          <p:cNvPr id="158766" name="Line 46"/>
          <p:cNvSpPr/>
          <p:nvPr/>
        </p:nvSpPr>
        <p:spPr>
          <a:xfrm>
            <a:off x="2195513" y="6092825"/>
            <a:ext cx="431800" cy="215900"/>
          </a:xfrm>
          <a:prstGeom prst="line">
            <a:avLst/>
          </a:prstGeom>
          <a:ln w="25400" cap="sq" cmpd="sng">
            <a:solidFill>
              <a:schemeClr val="tx1"/>
            </a:solidFill>
            <a:prstDash val="solid"/>
            <a:headEnd type="none" w="sm" len="sm"/>
            <a:tailEnd type="triangle" w="lg" len="lg"/>
          </a:ln>
        </p:spPr>
      </p:sp>
      <p:sp>
        <p:nvSpPr>
          <p:cNvPr id="158767" name="Line 47"/>
          <p:cNvSpPr/>
          <p:nvPr/>
        </p:nvSpPr>
        <p:spPr>
          <a:xfrm>
            <a:off x="2627313" y="6308725"/>
            <a:ext cx="3457575" cy="0"/>
          </a:xfrm>
          <a:prstGeom prst="line">
            <a:avLst/>
          </a:prstGeom>
          <a:ln w="25400" cap="sq" cmpd="sng">
            <a:solidFill>
              <a:schemeClr val="tx1"/>
            </a:solidFill>
            <a:prstDash val="solid"/>
            <a:headEnd type="none" w="sm" len="sm"/>
            <a:tailEnd type="triangle" w="lg" len="lg"/>
          </a:ln>
        </p:spPr>
      </p:sp>
      <p:sp>
        <p:nvSpPr>
          <p:cNvPr id="158768" name="Line 48"/>
          <p:cNvSpPr/>
          <p:nvPr/>
        </p:nvSpPr>
        <p:spPr>
          <a:xfrm flipV="1">
            <a:off x="6084888" y="5589588"/>
            <a:ext cx="431800" cy="719137"/>
          </a:xfrm>
          <a:prstGeom prst="line">
            <a:avLst/>
          </a:prstGeom>
          <a:ln w="25400" cap="sq" cmpd="sng">
            <a:solidFill>
              <a:schemeClr val="tx1"/>
            </a:solidFill>
            <a:prstDash val="solid"/>
            <a:headEnd type="none" w="sm" len="sm"/>
            <a:tailEnd type="triangle" w="lg" len="lg"/>
          </a:ln>
        </p:spPr>
      </p:sp>
      <p:sp>
        <p:nvSpPr>
          <p:cNvPr id="158769" name="Line 49"/>
          <p:cNvSpPr/>
          <p:nvPr/>
        </p:nvSpPr>
        <p:spPr>
          <a:xfrm flipV="1">
            <a:off x="5076825" y="4508500"/>
            <a:ext cx="503238" cy="360363"/>
          </a:xfrm>
          <a:prstGeom prst="line">
            <a:avLst/>
          </a:prstGeom>
          <a:ln w="25400" cap="sq" cmpd="sng">
            <a:solidFill>
              <a:schemeClr val="tx1"/>
            </a:solidFill>
            <a:prstDash val="solid"/>
            <a:headEnd type="none" w="sm" len="sm"/>
            <a:tailEnd type="triangle" w="lg" len="lg"/>
          </a:ln>
        </p:spPr>
      </p:sp>
      <p:sp>
        <p:nvSpPr>
          <p:cNvPr id="158770" name="Line 50"/>
          <p:cNvSpPr/>
          <p:nvPr/>
        </p:nvSpPr>
        <p:spPr>
          <a:xfrm flipV="1">
            <a:off x="4211638" y="5589588"/>
            <a:ext cx="2305050" cy="0"/>
          </a:xfrm>
          <a:prstGeom prst="line">
            <a:avLst/>
          </a:prstGeom>
          <a:ln w="25400" cap="sq" cmpd="sng">
            <a:solidFill>
              <a:schemeClr val="tx1"/>
            </a:solidFill>
            <a:prstDash val="solid"/>
            <a:headEnd type="none" w="sm" len="sm"/>
            <a:tailEnd type="triangle" w="lg" len="lg"/>
          </a:ln>
        </p:spPr>
      </p:sp>
      <p:sp>
        <p:nvSpPr>
          <p:cNvPr id="158771" name="Line 51"/>
          <p:cNvSpPr/>
          <p:nvPr/>
        </p:nvSpPr>
        <p:spPr>
          <a:xfrm flipH="1" flipV="1">
            <a:off x="6011863" y="5229225"/>
            <a:ext cx="504825" cy="360363"/>
          </a:xfrm>
          <a:prstGeom prst="line">
            <a:avLst/>
          </a:prstGeom>
          <a:ln w="25400" cap="sq" cmpd="sng">
            <a:solidFill>
              <a:schemeClr val="tx1"/>
            </a:solidFill>
            <a:prstDash val="solid"/>
            <a:headEnd type="none" w="sm" len="sm"/>
            <a:tailEnd type="triangle" w="lg" len="lg"/>
          </a:ln>
        </p:spPr>
      </p:sp>
      <p:sp>
        <p:nvSpPr>
          <p:cNvPr id="158772" name="Text Box 52"/>
          <p:cNvSpPr txBox="1"/>
          <p:nvPr/>
        </p:nvSpPr>
        <p:spPr>
          <a:xfrm>
            <a:off x="5292725" y="4168775"/>
            <a:ext cx="2951163" cy="339725"/>
          </a:xfrm>
          <a:prstGeom prst="rect">
            <a:avLst/>
          </a:prstGeom>
          <a:solidFill>
            <a:schemeClr val="bg1"/>
          </a:solidFill>
          <a:ln w="12700" cap="sq" cmpd="sng">
            <a:solidFill>
              <a:srgbClr val="000000"/>
            </a:solidFill>
            <a:prstDash val="solid"/>
            <a:miter/>
            <a:headEnd type="none" w="sm" len="sm"/>
            <a:tailEnd type="none" w="sm" len="sm"/>
          </a:ln>
        </p:spPr>
        <p:txBody>
          <a:bodyPr tIns="10800" bIns="10800">
            <a:spAutoFit/>
          </a:bodyPr>
          <a:p>
            <a:pPr algn="ctr"/>
            <a:r>
              <a:rPr lang="zh-CN" altLang="en-US" sz="2000" b="1" dirty="0">
                <a:latin typeface="Times New Roman" panose="02020603050405020304" pitchFamily="18" charset="0"/>
                <a:ea typeface="仿宋_GB2312" pitchFamily="49" charset="-122"/>
              </a:rPr>
              <a:t>文件系统</a:t>
            </a:r>
            <a:endParaRPr lang="zh-CN" altLang="en-US" sz="2000" b="1" dirty="0">
              <a:latin typeface="Times New Roman" panose="02020603050405020304" pitchFamily="18" charset="0"/>
              <a:ea typeface="仿宋_GB2312" pitchFamily="49" charset="-122"/>
            </a:endParaRPr>
          </a:p>
        </p:txBody>
      </p:sp>
      <p:sp>
        <p:nvSpPr>
          <p:cNvPr id="158773" name="Text Box 53"/>
          <p:cNvSpPr txBox="1"/>
          <p:nvPr/>
        </p:nvSpPr>
        <p:spPr>
          <a:xfrm>
            <a:off x="5446713" y="4889500"/>
            <a:ext cx="1069975" cy="339725"/>
          </a:xfrm>
          <a:prstGeom prst="rect">
            <a:avLst/>
          </a:prstGeom>
          <a:solidFill>
            <a:schemeClr val="bg1"/>
          </a:solidFill>
          <a:ln w="12700" cap="sq" cmpd="sng">
            <a:solidFill>
              <a:srgbClr val="000000"/>
            </a:solidFill>
            <a:prstDash val="solid"/>
            <a:miter/>
            <a:headEnd type="none" w="sm" len="sm"/>
            <a:tailEnd type="none" w="sm" len="sm"/>
          </a:ln>
        </p:spPr>
        <p:txBody>
          <a:bodyPr wrap="none" lIns="18000" tIns="10800" rIns="18000" bIns="10800">
            <a:spAutoFit/>
          </a:bodyPr>
          <a:p>
            <a:r>
              <a:rPr lang="zh-CN" altLang="en-US" sz="2000" b="1" dirty="0">
                <a:solidFill>
                  <a:srgbClr val="FF0000"/>
                </a:solidFill>
                <a:latin typeface="Times New Roman" panose="02020603050405020304" pitchFamily="18" charset="0"/>
                <a:ea typeface="仿宋_GB2312" pitchFamily="49" charset="-122"/>
              </a:rPr>
              <a:t>文件抽象</a:t>
            </a:r>
            <a:endParaRPr lang="zh-CN" altLang="en-US" sz="2000" b="1" dirty="0">
              <a:solidFill>
                <a:srgbClr val="FF0000"/>
              </a:solidFill>
              <a:latin typeface="Times New Roman" panose="02020603050405020304" pitchFamily="18" charset="0"/>
              <a:ea typeface="仿宋_GB2312" pitchFamily="49" charset="-122"/>
            </a:endParaRPr>
          </a:p>
        </p:txBody>
      </p:sp>
      <p:sp>
        <p:nvSpPr>
          <p:cNvPr id="158774" name="Line 54"/>
          <p:cNvSpPr/>
          <p:nvPr/>
        </p:nvSpPr>
        <p:spPr>
          <a:xfrm flipH="1" flipV="1">
            <a:off x="6011863" y="4508500"/>
            <a:ext cx="0" cy="360363"/>
          </a:xfrm>
          <a:prstGeom prst="line">
            <a:avLst/>
          </a:prstGeom>
          <a:ln w="25400" cap="sq" cmpd="sng">
            <a:solidFill>
              <a:schemeClr val="tx1"/>
            </a:solidFill>
            <a:prstDash val="solid"/>
            <a:headEnd type="none" w="sm" len="sm"/>
            <a:tailEnd type="triangle" w="lg" len="lg"/>
          </a:ln>
        </p:spPr>
      </p:sp>
      <p:sp>
        <p:nvSpPr>
          <p:cNvPr id="158775" name="AutoShape 55"/>
          <p:cNvSpPr/>
          <p:nvPr/>
        </p:nvSpPr>
        <p:spPr>
          <a:xfrm>
            <a:off x="6732588" y="1484313"/>
            <a:ext cx="144462" cy="1152525"/>
          </a:xfrm>
          <a:prstGeom prst="rightBrace">
            <a:avLst>
              <a:gd name="adj1" fmla="val 66483"/>
              <a:gd name="adj2" fmla="val 50000"/>
            </a:avLst>
          </a:prstGeom>
          <a:solidFill>
            <a:schemeClr val="bg1"/>
          </a:solidFill>
          <a:ln w="25400" cap="flat" cmpd="sng">
            <a:solidFill>
              <a:schemeClr val="tx2"/>
            </a:solidFill>
            <a:prstDash val="solid"/>
            <a:headEnd type="none" w="med" len="med"/>
            <a:tailEnd type="none" w="med" len="med"/>
          </a:ln>
        </p:spPr>
        <p:txBody>
          <a:bodyPr wrap="none" anchor="ctr"/>
          <a:p>
            <a:pPr algn="ctr"/>
            <a:endParaRPr lang="zh-CN" altLang="zh-CN" sz="4000" b="1" dirty="0">
              <a:solidFill>
                <a:srgbClr val="0000FF"/>
              </a:solidFill>
              <a:latin typeface="Times New Roman" panose="02020603050405020304" pitchFamily="18" charset="0"/>
            </a:endParaRPr>
          </a:p>
        </p:txBody>
      </p:sp>
      <p:sp>
        <p:nvSpPr>
          <p:cNvPr id="158776" name="Text Box 56"/>
          <p:cNvSpPr txBox="1"/>
          <p:nvPr/>
        </p:nvSpPr>
        <p:spPr>
          <a:xfrm>
            <a:off x="6985000" y="1844675"/>
            <a:ext cx="917575" cy="430213"/>
          </a:xfrm>
          <a:prstGeom prst="rect">
            <a:avLst/>
          </a:prstGeom>
          <a:solidFill>
            <a:schemeClr val="bg1"/>
          </a:solidFill>
          <a:ln w="9525">
            <a:noFill/>
          </a:ln>
        </p:spPr>
        <p:txBody>
          <a:bodyPr wrap="none">
            <a:spAutoFit/>
          </a:bodyPr>
          <a:p>
            <a:r>
              <a:rPr lang="en-US" altLang="zh-CN" sz="2200" b="1" dirty="0">
                <a:solidFill>
                  <a:srgbClr val="0000FF"/>
                </a:solidFill>
                <a:latin typeface="Calibri" panose="020F0502020204030204" pitchFamily="34" charset="0"/>
              </a:rPr>
              <a:t>Chap3</a:t>
            </a:r>
            <a:endParaRPr lang="en-US" altLang="zh-CN" sz="2200" b="1" dirty="0">
              <a:solidFill>
                <a:srgbClr val="0000FF"/>
              </a:solidFill>
              <a:latin typeface="Calibri" panose="020F0502020204030204" pitchFamily="34" charset="0"/>
            </a:endParaRPr>
          </a:p>
        </p:txBody>
      </p:sp>
      <p:sp>
        <p:nvSpPr>
          <p:cNvPr id="158777" name="Text Box 57"/>
          <p:cNvSpPr txBox="1"/>
          <p:nvPr/>
        </p:nvSpPr>
        <p:spPr>
          <a:xfrm>
            <a:off x="7812088" y="3213100"/>
            <a:ext cx="917575" cy="430213"/>
          </a:xfrm>
          <a:prstGeom prst="rect">
            <a:avLst/>
          </a:prstGeom>
          <a:noFill/>
          <a:ln w="9525">
            <a:noFill/>
          </a:ln>
        </p:spPr>
        <p:txBody>
          <a:bodyPr wrap="none">
            <a:spAutoFit/>
          </a:bodyPr>
          <a:p>
            <a:r>
              <a:rPr lang="en-US" altLang="zh-CN" sz="2200" b="1" dirty="0">
                <a:solidFill>
                  <a:srgbClr val="0000FF"/>
                </a:solidFill>
                <a:latin typeface="Calibri" panose="020F0502020204030204" pitchFamily="34" charset="0"/>
              </a:rPr>
              <a:t>Chap4</a:t>
            </a:r>
            <a:endParaRPr lang="en-US" altLang="zh-CN" sz="2200" b="1" dirty="0">
              <a:solidFill>
                <a:srgbClr val="0000FF"/>
              </a:solidFill>
              <a:latin typeface="Calibri" panose="020F0502020204030204" pitchFamily="34" charset="0"/>
            </a:endParaRPr>
          </a:p>
        </p:txBody>
      </p:sp>
      <p:sp>
        <p:nvSpPr>
          <p:cNvPr id="158778" name="AutoShape 58"/>
          <p:cNvSpPr/>
          <p:nvPr/>
        </p:nvSpPr>
        <p:spPr>
          <a:xfrm>
            <a:off x="7783513" y="2925763"/>
            <a:ext cx="73025" cy="1008062"/>
          </a:xfrm>
          <a:prstGeom prst="rightBrace">
            <a:avLst>
              <a:gd name="adj1" fmla="val 115036"/>
              <a:gd name="adj2" fmla="val 50000"/>
            </a:avLst>
          </a:prstGeom>
          <a:noFill/>
          <a:ln w="9525" cap="flat" cmpd="sng">
            <a:solidFill>
              <a:schemeClr val="tx2"/>
            </a:solidFill>
            <a:prstDash val="solid"/>
            <a:headEnd type="none" w="med" len="med"/>
            <a:tailEnd type="none" w="med" len="med"/>
          </a:ln>
        </p:spPr>
        <p:txBody>
          <a:bodyPr wrap="none" anchor="ctr"/>
          <a:p>
            <a:pPr algn="ctr"/>
            <a:endParaRPr lang="zh-CN" altLang="zh-CN" sz="4000" b="1" dirty="0">
              <a:solidFill>
                <a:srgbClr val="0000FF"/>
              </a:solidFill>
              <a:latin typeface="Times New Roman" panose="02020603050405020304" pitchFamily="18" charset="0"/>
            </a:endParaRPr>
          </a:p>
        </p:txBody>
      </p:sp>
      <p:sp>
        <p:nvSpPr>
          <p:cNvPr id="158779" name="AutoShape 59"/>
          <p:cNvSpPr/>
          <p:nvPr/>
        </p:nvSpPr>
        <p:spPr>
          <a:xfrm>
            <a:off x="8243888" y="4292600"/>
            <a:ext cx="73025" cy="2232025"/>
          </a:xfrm>
          <a:prstGeom prst="rightBrace">
            <a:avLst>
              <a:gd name="adj1" fmla="val 254710"/>
              <a:gd name="adj2" fmla="val 50000"/>
            </a:avLst>
          </a:prstGeom>
          <a:noFill/>
          <a:ln w="25400" cap="flat" cmpd="sng">
            <a:solidFill>
              <a:schemeClr val="tx2"/>
            </a:solidFill>
            <a:prstDash val="solid"/>
            <a:headEnd type="none" w="med" len="med"/>
            <a:tailEnd type="none" w="med" len="med"/>
          </a:ln>
        </p:spPr>
        <p:txBody>
          <a:bodyPr wrap="none" anchor="ctr"/>
          <a:p>
            <a:pPr algn="ctr"/>
            <a:endParaRPr lang="zh-CN" altLang="zh-CN" sz="4000" b="1" dirty="0">
              <a:solidFill>
                <a:srgbClr val="0000FF"/>
              </a:solidFill>
              <a:latin typeface="Times New Roman" panose="02020603050405020304" pitchFamily="18" charset="0"/>
            </a:endParaRPr>
          </a:p>
        </p:txBody>
      </p:sp>
      <p:sp>
        <p:nvSpPr>
          <p:cNvPr id="158780" name="Text Box 60"/>
          <p:cNvSpPr txBox="1"/>
          <p:nvPr/>
        </p:nvSpPr>
        <p:spPr>
          <a:xfrm>
            <a:off x="8245475" y="5157788"/>
            <a:ext cx="917575" cy="430212"/>
          </a:xfrm>
          <a:prstGeom prst="rect">
            <a:avLst/>
          </a:prstGeom>
          <a:noFill/>
          <a:ln w="9525">
            <a:noFill/>
          </a:ln>
        </p:spPr>
        <p:txBody>
          <a:bodyPr wrap="none">
            <a:spAutoFit/>
          </a:bodyPr>
          <a:p>
            <a:r>
              <a:rPr lang="en-US" altLang="zh-CN" sz="2200" b="1" dirty="0">
                <a:solidFill>
                  <a:srgbClr val="0000FF"/>
                </a:solidFill>
                <a:latin typeface="Calibri" panose="020F0502020204030204" pitchFamily="34" charset="0"/>
              </a:rPr>
              <a:t>Chap6</a:t>
            </a:r>
            <a:endParaRPr lang="en-US" altLang="zh-CN" sz="2200" b="1" dirty="0">
              <a:solidFill>
                <a:srgbClr val="0000FF"/>
              </a:solidFill>
              <a:latin typeface="Calibri" panose="020F0502020204030204" pitchFamily="34" charset="0"/>
            </a:endParaRPr>
          </a:p>
        </p:txBody>
      </p:sp>
      <p:sp>
        <p:nvSpPr>
          <p:cNvPr id="158781" name="AutoShape 61"/>
          <p:cNvSpPr/>
          <p:nvPr/>
        </p:nvSpPr>
        <p:spPr>
          <a:xfrm>
            <a:off x="6732588" y="188913"/>
            <a:ext cx="144462" cy="1155700"/>
          </a:xfrm>
          <a:prstGeom prst="rightBrace">
            <a:avLst>
              <a:gd name="adj1" fmla="val 66666"/>
              <a:gd name="adj2" fmla="val 50000"/>
            </a:avLst>
          </a:prstGeom>
          <a:noFill/>
          <a:ln w="25400" cap="flat" cmpd="sng">
            <a:solidFill>
              <a:schemeClr val="tx2"/>
            </a:solidFill>
            <a:prstDash val="solid"/>
            <a:headEnd type="none" w="med" len="med"/>
            <a:tailEnd type="none" w="med" len="med"/>
          </a:ln>
        </p:spPr>
        <p:txBody>
          <a:bodyPr wrap="none" anchor="ctr"/>
          <a:p>
            <a:pPr algn="ctr"/>
            <a:endParaRPr lang="zh-CN" altLang="zh-CN" sz="4000" b="1" dirty="0">
              <a:solidFill>
                <a:srgbClr val="0000FF"/>
              </a:solidFill>
              <a:latin typeface="Times New Roman" panose="02020603050405020304" pitchFamily="18" charset="0"/>
            </a:endParaRPr>
          </a:p>
        </p:txBody>
      </p:sp>
      <p:sp>
        <p:nvSpPr>
          <p:cNvPr id="158782" name="Text Box 62"/>
          <p:cNvSpPr txBox="1"/>
          <p:nvPr/>
        </p:nvSpPr>
        <p:spPr>
          <a:xfrm>
            <a:off x="6804025" y="549275"/>
            <a:ext cx="917575" cy="430213"/>
          </a:xfrm>
          <a:prstGeom prst="rect">
            <a:avLst/>
          </a:prstGeom>
          <a:noFill/>
          <a:ln w="9525">
            <a:noFill/>
          </a:ln>
        </p:spPr>
        <p:txBody>
          <a:bodyPr wrap="none">
            <a:spAutoFit/>
          </a:bodyPr>
          <a:p>
            <a:r>
              <a:rPr lang="en-US" altLang="zh-CN" sz="2200" b="1" dirty="0">
                <a:solidFill>
                  <a:srgbClr val="0000FF"/>
                </a:solidFill>
                <a:latin typeface="Calibri" panose="020F0502020204030204" pitchFamily="34" charset="0"/>
              </a:rPr>
              <a:t>Chap2</a:t>
            </a:r>
            <a:endParaRPr lang="en-US" altLang="zh-CN" sz="2200" b="1" dirty="0">
              <a:solidFill>
                <a:srgbClr val="0000FF"/>
              </a:solidFill>
              <a:latin typeface="Calibri" panose="020F0502020204030204" pitchFamily="34" charset="0"/>
            </a:endParaRPr>
          </a:p>
        </p:txBody>
      </p:sp>
      <p:sp>
        <p:nvSpPr>
          <p:cNvPr id="158783" name="Text Box 63"/>
          <p:cNvSpPr txBox="1"/>
          <p:nvPr/>
        </p:nvSpPr>
        <p:spPr>
          <a:xfrm>
            <a:off x="1116013" y="4941888"/>
            <a:ext cx="917575" cy="430212"/>
          </a:xfrm>
          <a:prstGeom prst="rect">
            <a:avLst/>
          </a:prstGeom>
          <a:noFill/>
          <a:ln w="9525">
            <a:noFill/>
          </a:ln>
        </p:spPr>
        <p:txBody>
          <a:bodyPr wrap="none">
            <a:spAutoFit/>
          </a:bodyPr>
          <a:p>
            <a:r>
              <a:rPr lang="en-US" altLang="zh-CN" sz="2200" b="1" dirty="0">
                <a:solidFill>
                  <a:srgbClr val="0000FF"/>
                </a:solidFill>
                <a:latin typeface="Calibri" panose="020F0502020204030204" pitchFamily="34" charset="0"/>
              </a:rPr>
              <a:t>Chap5</a:t>
            </a:r>
            <a:endParaRPr lang="en-US" altLang="zh-CN" sz="2200" b="1" dirty="0">
              <a:solidFill>
                <a:srgbClr val="0000FF"/>
              </a:solidFill>
              <a:latin typeface="Calibri" panose="020F0502020204030204" pitchFamily="34" charset="0"/>
            </a:endParaRPr>
          </a:p>
        </p:txBody>
      </p:sp>
      <p:sp>
        <p:nvSpPr>
          <p:cNvPr id="158784" name="AutoShape 64"/>
          <p:cNvSpPr/>
          <p:nvPr/>
        </p:nvSpPr>
        <p:spPr>
          <a:xfrm>
            <a:off x="2124075" y="4149725"/>
            <a:ext cx="215900" cy="1943100"/>
          </a:xfrm>
          <a:prstGeom prst="leftBrace">
            <a:avLst>
              <a:gd name="adj1" fmla="val 75000"/>
              <a:gd name="adj2" fmla="val 50000"/>
            </a:avLst>
          </a:prstGeom>
          <a:noFill/>
          <a:ln w="25400" cap="flat" cmpd="sng">
            <a:solidFill>
              <a:schemeClr val="tx2"/>
            </a:solidFill>
            <a:prstDash val="solid"/>
            <a:headEnd type="none" w="med" len="med"/>
            <a:tailEnd type="none" w="med" len="med"/>
          </a:ln>
        </p:spPr>
        <p:txBody>
          <a:bodyPr wrap="none" anchor="ctr"/>
          <a:p>
            <a:pPr algn="ctr"/>
            <a:endParaRPr lang="zh-CN" altLang="zh-CN" sz="4000" b="1" dirty="0">
              <a:latin typeface="Times New Roman" panose="02020603050405020304" pitchFamily="18" charset="0"/>
            </a:endParaRPr>
          </a:p>
        </p:txBody>
      </p:sp>
      <p:sp>
        <p:nvSpPr>
          <p:cNvPr id="6208" name="AutoShape 65"/>
          <p:cNvSpPr/>
          <p:nvPr/>
        </p:nvSpPr>
        <p:spPr>
          <a:xfrm>
            <a:off x="611188" y="404813"/>
            <a:ext cx="2520950" cy="6477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3200" b="1" dirty="0">
                <a:solidFill>
                  <a:srgbClr val="FF0000"/>
                </a:solidFill>
                <a:latin typeface="Times New Roman" panose="02020603050405020304" pitchFamily="18" charset="0"/>
              </a:rPr>
              <a:t>Roadmap</a:t>
            </a:r>
            <a:endParaRPr lang="en-US" altLang="zh-CN" sz="3200" b="1" dirty="0">
              <a:solidFill>
                <a:srgbClr val="FF0000"/>
              </a:solidFill>
              <a:latin typeface="Times New Roman" panose="02020603050405020304" pitchFamily="18" charset="0"/>
            </a:endParaRPr>
          </a:p>
        </p:txBody>
      </p:sp>
      <p:sp>
        <p:nvSpPr>
          <p:cNvPr id="158786" name="Text Box 66"/>
          <p:cNvSpPr txBox="1"/>
          <p:nvPr/>
        </p:nvSpPr>
        <p:spPr>
          <a:xfrm>
            <a:off x="971550" y="6402388"/>
            <a:ext cx="5006975" cy="360362"/>
          </a:xfrm>
          <a:prstGeom prst="rect">
            <a:avLst/>
          </a:prstGeom>
          <a:solidFill>
            <a:schemeClr val="bg1"/>
          </a:solidFill>
          <a:ln w="12700" cap="sq" cmpd="sng">
            <a:solidFill>
              <a:srgbClr val="000000"/>
            </a:solidFill>
            <a:prstDash val="solid"/>
            <a:miter/>
            <a:headEnd type="none" w="sm" len="sm"/>
            <a:tailEnd type="none" w="sm" len="sm"/>
          </a:ln>
        </p:spPr>
        <p:txBody>
          <a:bodyPr wrap="none" tIns="10800" bIns="10800">
            <a:spAutoFit/>
          </a:bodyPr>
          <a:p>
            <a:r>
              <a:rPr lang="zh-CN" altLang="en-US" sz="2000" b="1" dirty="0">
                <a:latin typeface="Times New Roman" panose="02020603050405020304" pitchFamily="18" charset="0"/>
                <a:ea typeface="仿宋_GB2312" pitchFamily="49" charset="-122"/>
              </a:rPr>
              <a:t>安全与保护 </a:t>
            </a:r>
            <a:r>
              <a:rPr lang="en-US" altLang="zh-CN" sz="2200" b="1" dirty="0">
                <a:solidFill>
                  <a:srgbClr val="0000CC"/>
                </a:solidFill>
                <a:latin typeface="Calibri" panose="020F0502020204030204" pitchFamily="34" charset="0"/>
                <a:ea typeface="仿宋_GB2312" pitchFamily="49" charset="-122"/>
              </a:rPr>
              <a:t>Chap 7</a:t>
            </a:r>
            <a:r>
              <a:rPr lang="zh-CN" altLang="en-US" sz="2000" b="1" dirty="0">
                <a:latin typeface="Times New Roman" panose="02020603050405020304" pitchFamily="18" charset="0"/>
                <a:ea typeface="仿宋_GB2312" pitchFamily="49" charset="-122"/>
              </a:rPr>
              <a:t>，网络和分布式 </a:t>
            </a:r>
            <a:r>
              <a:rPr lang="en-US" altLang="zh-CN" sz="2200" b="1" dirty="0">
                <a:solidFill>
                  <a:srgbClr val="3333CC"/>
                </a:solidFill>
                <a:latin typeface="Times New Roman" panose="02020603050405020304" pitchFamily="18" charset="0"/>
                <a:ea typeface="仿宋_GB2312" pitchFamily="49" charset="-122"/>
              </a:rPr>
              <a:t>Chap8</a:t>
            </a:r>
            <a:endParaRPr lang="en-US" altLang="zh-CN" sz="2200" b="1" dirty="0">
              <a:solidFill>
                <a:srgbClr val="3333CC"/>
              </a:solidFill>
              <a:latin typeface="Times New Roman" panose="02020603050405020304" pitchFamily="18" charset="0"/>
              <a:ea typeface="仿宋_GB2312" pitchFamily="49" charset="-122"/>
            </a:endParaRPr>
          </a:p>
        </p:txBody>
      </p:sp>
      <p:sp>
        <p:nvSpPr>
          <p:cNvPr id="158787" name="Line 67"/>
          <p:cNvSpPr/>
          <p:nvPr/>
        </p:nvSpPr>
        <p:spPr>
          <a:xfrm>
            <a:off x="611188" y="4076700"/>
            <a:ext cx="360362" cy="2520950"/>
          </a:xfrm>
          <a:prstGeom prst="line">
            <a:avLst/>
          </a:prstGeom>
          <a:ln w="25400" cap="sq" cmpd="sng">
            <a:solidFill>
              <a:schemeClr val="tx1"/>
            </a:solidFill>
            <a:prstDash val="solid"/>
            <a:headEnd type="none" w="sm" len="sm"/>
            <a:tailEnd type="triangle" w="lg" len="lg"/>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73"/>
                                        </p:tgtEl>
                                        <p:attrNameLst>
                                          <p:attrName>style.visibility</p:attrName>
                                        </p:attrNameLst>
                                      </p:cBhvr>
                                      <p:to>
                                        <p:strVal val="visible"/>
                                      </p:to>
                                    </p:set>
                                    <p:animEffect transition="in" filter="blinds(horizontal)">
                                      <p:cBhvr>
                                        <p:cTn id="7" dur="500"/>
                                        <p:tgtEl>
                                          <p:spTgt spid="1587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8738"/>
                                        </p:tgtEl>
                                        <p:attrNameLst>
                                          <p:attrName>style.visibility</p:attrName>
                                        </p:attrNameLst>
                                      </p:cBhvr>
                                      <p:to>
                                        <p:strVal val="visible"/>
                                      </p:to>
                                    </p:set>
                                    <p:animEffect transition="in" filter="blinds(horizontal)">
                                      <p:cBhvr>
                                        <p:cTn id="10" dur="500"/>
                                        <p:tgtEl>
                                          <p:spTgt spid="15873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8730"/>
                                        </p:tgtEl>
                                        <p:attrNameLst>
                                          <p:attrName>style.visibility</p:attrName>
                                        </p:attrNameLst>
                                      </p:cBhvr>
                                      <p:to>
                                        <p:strVal val="visible"/>
                                      </p:to>
                                    </p:set>
                                    <p:animEffect transition="in" filter="blinds(horizontal)">
                                      <p:cBhvr>
                                        <p:cTn id="13" dur="500"/>
                                        <p:tgtEl>
                                          <p:spTgt spid="15873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8726"/>
                                        </p:tgtEl>
                                        <p:attrNameLst>
                                          <p:attrName>style.visibility</p:attrName>
                                        </p:attrNameLst>
                                      </p:cBhvr>
                                      <p:to>
                                        <p:strVal val="visible"/>
                                      </p:to>
                                    </p:set>
                                    <p:animEffect transition="in" filter="blinds(horizontal)">
                                      <p:cBhvr>
                                        <p:cTn id="16" dur="500"/>
                                        <p:tgtEl>
                                          <p:spTgt spid="1587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8723"/>
                                        </p:tgtEl>
                                        <p:attrNameLst>
                                          <p:attrName>style.visibility</p:attrName>
                                        </p:attrNameLst>
                                      </p:cBhvr>
                                      <p:to>
                                        <p:strVal val="visible"/>
                                      </p:to>
                                    </p:set>
                                    <p:animEffect transition="in" filter="blinds(horizontal)">
                                      <p:cBhvr>
                                        <p:cTn id="19" dur="500"/>
                                        <p:tgtEl>
                                          <p:spTgt spid="158723"/>
                                        </p:tgtEl>
                                      </p:cBhvr>
                                    </p:animEffect>
                                  </p:childTnLst>
                                </p:cTn>
                              </p:par>
                              <p:par>
                                <p:cTn id="20" presetID="3" presetClass="entr" presetSubtype="10" fill="hold" nodeType="withEffect">
                                  <p:stCondLst>
                                    <p:cond delay="0"/>
                                  </p:stCondLst>
                                  <p:childTnLst>
                                    <p:set>
                                      <p:cBhvr>
                                        <p:cTn id="21" dur="1" fill="hold">
                                          <p:stCondLst>
                                            <p:cond delay="0"/>
                                          </p:stCondLst>
                                        </p:cTn>
                                        <p:tgtEl>
                                          <p:spTgt spid="158727"/>
                                        </p:tgtEl>
                                        <p:attrNameLst>
                                          <p:attrName>style.visibility</p:attrName>
                                        </p:attrNameLst>
                                      </p:cBhvr>
                                      <p:to>
                                        <p:strVal val="visible"/>
                                      </p:to>
                                    </p:set>
                                    <p:animEffect transition="in" filter="blinds(horizontal)">
                                      <p:cBhvr>
                                        <p:cTn id="22" dur="500"/>
                                        <p:tgtEl>
                                          <p:spTgt spid="15872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8724"/>
                                        </p:tgtEl>
                                        <p:attrNameLst>
                                          <p:attrName>style.visibility</p:attrName>
                                        </p:attrNameLst>
                                      </p:cBhvr>
                                      <p:to>
                                        <p:strVal val="visible"/>
                                      </p:to>
                                    </p:set>
                                    <p:animEffect transition="in" filter="blinds(horizontal)">
                                      <p:cBhvr>
                                        <p:cTn id="25" dur="500"/>
                                        <p:tgtEl>
                                          <p:spTgt spid="1587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8725"/>
                                        </p:tgtEl>
                                        <p:attrNameLst>
                                          <p:attrName>style.visibility</p:attrName>
                                        </p:attrNameLst>
                                      </p:cBhvr>
                                      <p:to>
                                        <p:strVal val="visible"/>
                                      </p:to>
                                    </p:set>
                                    <p:animEffect transition="in" filter="blinds(horizontal)">
                                      <p:cBhvr>
                                        <p:cTn id="28" dur="500"/>
                                        <p:tgtEl>
                                          <p:spTgt spid="1587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8764"/>
                                        </p:tgtEl>
                                        <p:attrNameLst>
                                          <p:attrName>style.visibility</p:attrName>
                                        </p:attrNameLst>
                                      </p:cBhvr>
                                      <p:to>
                                        <p:strVal val="visible"/>
                                      </p:to>
                                    </p:set>
                                    <p:animEffect transition="in" filter="blinds(horizontal)">
                                      <p:cBhvr>
                                        <p:cTn id="31" dur="500"/>
                                        <p:tgtEl>
                                          <p:spTgt spid="158764"/>
                                        </p:tgtEl>
                                      </p:cBhvr>
                                    </p:animEffect>
                                  </p:childTnLst>
                                </p:cTn>
                              </p:par>
                              <p:par>
                                <p:cTn id="32" presetID="3" presetClass="entr" presetSubtype="10" fill="hold" nodeType="withEffect">
                                  <p:stCondLst>
                                    <p:cond delay="0"/>
                                  </p:stCondLst>
                                  <p:childTnLst>
                                    <p:set>
                                      <p:cBhvr>
                                        <p:cTn id="33" dur="1" fill="hold">
                                          <p:stCondLst>
                                            <p:cond delay="0"/>
                                          </p:stCondLst>
                                        </p:cTn>
                                        <p:tgtEl>
                                          <p:spTgt spid="158731"/>
                                        </p:tgtEl>
                                        <p:attrNameLst>
                                          <p:attrName>style.visibility</p:attrName>
                                        </p:attrNameLst>
                                      </p:cBhvr>
                                      <p:to>
                                        <p:strVal val="visible"/>
                                      </p:to>
                                    </p:set>
                                    <p:animEffect transition="in" filter="blinds(horizontal)">
                                      <p:cBhvr>
                                        <p:cTn id="34" dur="500"/>
                                        <p:tgtEl>
                                          <p:spTgt spid="158731"/>
                                        </p:tgtEl>
                                      </p:cBhvr>
                                    </p:animEffect>
                                  </p:childTnLst>
                                </p:cTn>
                              </p:par>
                              <p:par>
                                <p:cTn id="35" presetID="3" presetClass="entr" presetSubtype="10" fill="hold" nodeType="withEffect">
                                  <p:stCondLst>
                                    <p:cond delay="0"/>
                                  </p:stCondLst>
                                  <p:childTnLst>
                                    <p:set>
                                      <p:cBhvr>
                                        <p:cTn id="36" dur="1" fill="hold">
                                          <p:stCondLst>
                                            <p:cond delay="0"/>
                                          </p:stCondLst>
                                        </p:cTn>
                                        <p:tgtEl>
                                          <p:spTgt spid="158765"/>
                                        </p:tgtEl>
                                        <p:attrNameLst>
                                          <p:attrName>style.visibility</p:attrName>
                                        </p:attrNameLst>
                                      </p:cBhvr>
                                      <p:to>
                                        <p:strVal val="visible"/>
                                      </p:to>
                                    </p:set>
                                    <p:animEffect transition="in" filter="blinds(horizontal)">
                                      <p:cBhvr>
                                        <p:cTn id="37" dur="500"/>
                                        <p:tgtEl>
                                          <p:spTgt spid="158765"/>
                                        </p:tgtEl>
                                      </p:cBhvr>
                                    </p:animEffect>
                                  </p:childTnLst>
                                </p:cTn>
                              </p:par>
                              <p:par>
                                <p:cTn id="38" presetID="3" presetClass="entr" presetSubtype="10" fill="hold" nodeType="withEffect">
                                  <p:stCondLst>
                                    <p:cond delay="0"/>
                                  </p:stCondLst>
                                  <p:childTnLst>
                                    <p:set>
                                      <p:cBhvr>
                                        <p:cTn id="39" dur="1" fill="hold">
                                          <p:stCondLst>
                                            <p:cond delay="0"/>
                                          </p:stCondLst>
                                        </p:cTn>
                                        <p:tgtEl>
                                          <p:spTgt spid="158766"/>
                                        </p:tgtEl>
                                        <p:attrNameLst>
                                          <p:attrName>style.visibility</p:attrName>
                                        </p:attrNameLst>
                                      </p:cBhvr>
                                      <p:to>
                                        <p:strVal val="visible"/>
                                      </p:to>
                                    </p:set>
                                    <p:animEffect transition="in" filter="blinds(horizontal)">
                                      <p:cBhvr>
                                        <p:cTn id="40" dur="500"/>
                                        <p:tgtEl>
                                          <p:spTgt spid="158766"/>
                                        </p:tgtEl>
                                      </p:cBhvr>
                                    </p:animEffect>
                                  </p:childTnLst>
                                </p:cTn>
                              </p:par>
                              <p:par>
                                <p:cTn id="41" presetID="3" presetClass="entr" presetSubtype="10" fill="hold" nodeType="withEffect">
                                  <p:stCondLst>
                                    <p:cond delay="0"/>
                                  </p:stCondLst>
                                  <p:childTnLst>
                                    <p:set>
                                      <p:cBhvr>
                                        <p:cTn id="42" dur="1" fill="hold">
                                          <p:stCondLst>
                                            <p:cond delay="0"/>
                                          </p:stCondLst>
                                        </p:cTn>
                                        <p:tgtEl>
                                          <p:spTgt spid="158767"/>
                                        </p:tgtEl>
                                        <p:attrNameLst>
                                          <p:attrName>style.visibility</p:attrName>
                                        </p:attrNameLst>
                                      </p:cBhvr>
                                      <p:to>
                                        <p:strVal val="visible"/>
                                      </p:to>
                                    </p:set>
                                    <p:animEffect transition="in" filter="blinds(horizontal)">
                                      <p:cBhvr>
                                        <p:cTn id="43" dur="500"/>
                                        <p:tgtEl>
                                          <p:spTgt spid="158767"/>
                                        </p:tgtEl>
                                      </p:cBhvr>
                                    </p:animEffect>
                                  </p:childTnLst>
                                </p:cTn>
                              </p:par>
                              <p:par>
                                <p:cTn id="44" presetID="3" presetClass="entr" presetSubtype="10" fill="hold" nodeType="withEffect">
                                  <p:stCondLst>
                                    <p:cond delay="0"/>
                                  </p:stCondLst>
                                  <p:childTnLst>
                                    <p:set>
                                      <p:cBhvr>
                                        <p:cTn id="45" dur="1" fill="hold">
                                          <p:stCondLst>
                                            <p:cond delay="0"/>
                                          </p:stCondLst>
                                        </p:cTn>
                                        <p:tgtEl>
                                          <p:spTgt spid="158768"/>
                                        </p:tgtEl>
                                        <p:attrNameLst>
                                          <p:attrName>style.visibility</p:attrName>
                                        </p:attrNameLst>
                                      </p:cBhvr>
                                      <p:to>
                                        <p:strVal val="visible"/>
                                      </p:to>
                                    </p:set>
                                    <p:animEffect transition="in" filter="blinds(horizontal)">
                                      <p:cBhvr>
                                        <p:cTn id="46" dur="500"/>
                                        <p:tgtEl>
                                          <p:spTgt spid="158768"/>
                                        </p:tgtEl>
                                      </p:cBhvr>
                                    </p:animEffect>
                                  </p:childTnLst>
                                </p:cTn>
                              </p:par>
                              <p:par>
                                <p:cTn id="47" presetID="3" presetClass="entr" presetSubtype="10" fill="hold" nodeType="withEffect">
                                  <p:stCondLst>
                                    <p:cond delay="0"/>
                                  </p:stCondLst>
                                  <p:childTnLst>
                                    <p:set>
                                      <p:cBhvr>
                                        <p:cTn id="48" dur="1" fill="hold">
                                          <p:stCondLst>
                                            <p:cond delay="0"/>
                                          </p:stCondLst>
                                        </p:cTn>
                                        <p:tgtEl>
                                          <p:spTgt spid="158771"/>
                                        </p:tgtEl>
                                        <p:attrNameLst>
                                          <p:attrName>style.visibility</p:attrName>
                                        </p:attrNameLst>
                                      </p:cBhvr>
                                      <p:to>
                                        <p:strVal val="visible"/>
                                      </p:to>
                                    </p:set>
                                    <p:animEffect transition="in" filter="blinds(horizontal)">
                                      <p:cBhvr>
                                        <p:cTn id="49" dur="500"/>
                                        <p:tgtEl>
                                          <p:spTgt spid="158771"/>
                                        </p:tgtEl>
                                      </p:cBhvr>
                                    </p:animEffect>
                                  </p:childTnLst>
                                </p:cTn>
                              </p:par>
                              <p:par>
                                <p:cTn id="50" presetID="3" presetClass="entr" presetSubtype="10" fill="hold" nodeType="withEffect">
                                  <p:stCondLst>
                                    <p:cond delay="0"/>
                                  </p:stCondLst>
                                  <p:childTnLst>
                                    <p:set>
                                      <p:cBhvr>
                                        <p:cTn id="51" dur="1" fill="hold">
                                          <p:stCondLst>
                                            <p:cond delay="0"/>
                                          </p:stCondLst>
                                        </p:cTn>
                                        <p:tgtEl>
                                          <p:spTgt spid="158732"/>
                                        </p:tgtEl>
                                        <p:attrNameLst>
                                          <p:attrName>style.visibility</p:attrName>
                                        </p:attrNameLst>
                                      </p:cBhvr>
                                      <p:to>
                                        <p:strVal val="visible"/>
                                      </p:to>
                                    </p:set>
                                    <p:animEffect transition="in" filter="blinds(horizontal)">
                                      <p:cBhvr>
                                        <p:cTn id="52" dur="500"/>
                                        <p:tgtEl>
                                          <p:spTgt spid="158732"/>
                                        </p:tgtEl>
                                      </p:cBhvr>
                                    </p:animEffect>
                                  </p:childTnLst>
                                </p:cTn>
                              </p:par>
                              <p:par>
                                <p:cTn id="53" presetID="3" presetClass="entr" presetSubtype="10" fill="hold" nodeType="withEffect">
                                  <p:stCondLst>
                                    <p:cond delay="0"/>
                                  </p:stCondLst>
                                  <p:childTnLst>
                                    <p:set>
                                      <p:cBhvr>
                                        <p:cTn id="54" dur="1" fill="hold">
                                          <p:stCondLst>
                                            <p:cond delay="0"/>
                                          </p:stCondLst>
                                        </p:cTn>
                                        <p:tgtEl>
                                          <p:spTgt spid="158729"/>
                                        </p:tgtEl>
                                        <p:attrNameLst>
                                          <p:attrName>style.visibility</p:attrName>
                                        </p:attrNameLst>
                                      </p:cBhvr>
                                      <p:to>
                                        <p:strVal val="visible"/>
                                      </p:to>
                                    </p:set>
                                    <p:animEffect transition="in" filter="blinds(horizontal)">
                                      <p:cBhvr>
                                        <p:cTn id="55" dur="500"/>
                                        <p:tgtEl>
                                          <p:spTgt spid="158729"/>
                                        </p:tgtEl>
                                      </p:cBhvr>
                                    </p:animEffect>
                                  </p:childTnLst>
                                </p:cTn>
                              </p:par>
                              <p:par>
                                <p:cTn id="56" presetID="3" presetClass="entr" presetSubtype="10" fill="hold" nodeType="withEffect">
                                  <p:stCondLst>
                                    <p:cond delay="0"/>
                                  </p:stCondLst>
                                  <p:childTnLst>
                                    <p:set>
                                      <p:cBhvr>
                                        <p:cTn id="57" dur="1" fill="hold">
                                          <p:stCondLst>
                                            <p:cond delay="0"/>
                                          </p:stCondLst>
                                        </p:cTn>
                                        <p:tgtEl>
                                          <p:spTgt spid="158736"/>
                                        </p:tgtEl>
                                        <p:attrNameLst>
                                          <p:attrName>style.visibility</p:attrName>
                                        </p:attrNameLst>
                                      </p:cBhvr>
                                      <p:to>
                                        <p:strVal val="visible"/>
                                      </p:to>
                                    </p:set>
                                    <p:animEffect transition="in" filter="blinds(horizontal)">
                                      <p:cBhvr>
                                        <p:cTn id="58" dur="500"/>
                                        <p:tgtEl>
                                          <p:spTgt spid="158736"/>
                                        </p:tgtEl>
                                      </p:cBhvr>
                                    </p:animEffect>
                                  </p:childTnLst>
                                </p:cTn>
                              </p:par>
                              <p:par>
                                <p:cTn id="59" presetID="3" presetClass="entr" presetSubtype="10" fill="hold" nodeType="withEffect">
                                  <p:stCondLst>
                                    <p:cond delay="0"/>
                                  </p:stCondLst>
                                  <p:childTnLst>
                                    <p:set>
                                      <p:cBhvr>
                                        <p:cTn id="60" dur="1" fill="hold">
                                          <p:stCondLst>
                                            <p:cond delay="0"/>
                                          </p:stCondLst>
                                        </p:cTn>
                                        <p:tgtEl>
                                          <p:spTgt spid="158740"/>
                                        </p:tgtEl>
                                        <p:attrNameLst>
                                          <p:attrName>style.visibility</p:attrName>
                                        </p:attrNameLst>
                                      </p:cBhvr>
                                      <p:to>
                                        <p:strVal val="visible"/>
                                      </p:to>
                                    </p:set>
                                    <p:animEffect transition="in" filter="blinds(horizontal)">
                                      <p:cBhvr>
                                        <p:cTn id="61" dur="500"/>
                                        <p:tgtEl>
                                          <p:spTgt spid="158740"/>
                                        </p:tgtEl>
                                      </p:cBhvr>
                                    </p:animEffect>
                                  </p:childTnLst>
                                </p:cTn>
                              </p:par>
                              <p:par>
                                <p:cTn id="62" presetID="3" presetClass="entr" presetSubtype="10" fill="hold" grpId="1" nodeType="withEffect">
                                  <p:stCondLst>
                                    <p:cond delay="0"/>
                                  </p:stCondLst>
                                  <p:childTnLst>
                                    <p:set>
                                      <p:cBhvr>
                                        <p:cTn id="63" dur="1" fill="hold">
                                          <p:stCondLst>
                                            <p:cond delay="0"/>
                                          </p:stCondLst>
                                        </p:cTn>
                                        <p:tgtEl>
                                          <p:spTgt spid="158728"/>
                                        </p:tgtEl>
                                        <p:attrNameLst>
                                          <p:attrName>style.visibility</p:attrName>
                                        </p:attrNameLst>
                                      </p:cBhvr>
                                      <p:to>
                                        <p:strVal val="visible"/>
                                      </p:to>
                                    </p:set>
                                    <p:animEffect transition="in" filter="blinds(horizontal)">
                                      <p:cBhvr>
                                        <p:cTn id="64" dur="500"/>
                                        <p:tgtEl>
                                          <p:spTgt spid="158728"/>
                                        </p:tgtEl>
                                      </p:cBhvr>
                                    </p:animEffect>
                                  </p:childTnLst>
                                </p:cTn>
                              </p:par>
                              <p:par>
                                <p:cTn id="65" presetID="3" presetClass="entr" presetSubtype="10" fill="hold" grpId="1" nodeType="withEffect">
                                  <p:stCondLst>
                                    <p:cond delay="0"/>
                                  </p:stCondLst>
                                  <p:childTnLst>
                                    <p:set>
                                      <p:cBhvr>
                                        <p:cTn id="66" dur="1" fill="hold">
                                          <p:stCondLst>
                                            <p:cond delay="0"/>
                                          </p:stCondLst>
                                        </p:cTn>
                                        <p:tgtEl>
                                          <p:spTgt spid="158724"/>
                                        </p:tgtEl>
                                        <p:attrNameLst>
                                          <p:attrName>style.visibility</p:attrName>
                                        </p:attrNameLst>
                                      </p:cBhvr>
                                      <p:to>
                                        <p:strVal val="visible"/>
                                      </p:to>
                                    </p:set>
                                    <p:animEffect transition="in" filter="blinds(horizontal)">
                                      <p:cBhvr>
                                        <p:cTn id="67" dur="500"/>
                                        <p:tgtEl>
                                          <p:spTgt spid="158724"/>
                                        </p:tgtEl>
                                      </p:cBhvr>
                                    </p:animEffect>
                                  </p:childTnLst>
                                </p:cTn>
                              </p:par>
                              <p:par>
                                <p:cTn id="68" presetID="3" presetClass="entr" presetSubtype="10" fill="hold" grpId="1" nodeType="withEffect">
                                  <p:stCondLst>
                                    <p:cond delay="0"/>
                                  </p:stCondLst>
                                  <p:childTnLst>
                                    <p:set>
                                      <p:cBhvr>
                                        <p:cTn id="69" dur="1" fill="hold">
                                          <p:stCondLst>
                                            <p:cond delay="0"/>
                                          </p:stCondLst>
                                        </p:cTn>
                                        <p:tgtEl>
                                          <p:spTgt spid="158725"/>
                                        </p:tgtEl>
                                        <p:attrNameLst>
                                          <p:attrName>style.visibility</p:attrName>
                                        </p:attrNameLst>
                                      </p:cBhvr>
                                      <p:to>
                                        <p:strVal val="visible"/>
                                      </p:to>
                                    </p:set>
                                    <p:animEffect transition="in" filter="blinds(horizontal)">
                                      <p:cBhvr>
                                        <p:cTn id="70" dur="500"/>
                                        <p:tgtEl>
                                          <p:spTgt spid="1587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58728"/>
                                        </p:tgtEl>
                                        <p:attrNameLst>
                                          <p:attrName>style.visibility</p:attrName>
                                        </p:attrNameLst>
                                      </p:cBhvr>
                                      <p:to>
                                        <p:strVal val="visible"/>
                                      </p:to>
                                    </p:set>
                                    <p:animEffect transition="in" filter="blinds(horizontal)">
                                      <p:cBhvr>
                                        <p:cTn id="73" dur="500"/>
                                        <p:tgtEl>
                                          <p:spTgt spid="158728"/>
                                        </p:tgtEl>
                                      </p:cBhvr>
                                    </p:animEffect>
                                  </p:childTnLst>
                                </p:cTn>
                              </p:par>
                              <p:par>
                                <p:cTn id="74" presetID="3" presetClass="entr" presetSubtype="10" fill="hold" nodeType="withEffect">
                                  <p:stCondLst>
                                    <p:cond delay="0"/>
                                  </p:stCondLst>
                                  <p:childTnLst>
                                    <p:set>
                                      <p:cBhvr>
                                        <p:cTn id="75" dur="1" fill="hold">
                                          <p:stCondLst>
                                            <p:cond delay="0"/>
                                          </p:stCondLst>
                                        </p:cTn>
                                        <p:tgtEl>
                                          <p:spTgt spid="158729"/>
                                        </p:tgtEl>
                                        <p:attrNameLst>
                                          <p:attrName>style.visibility</p:attrName>
                                        </p:attrNameLst>
                                      </p:cBhvr>
                                      <p:to>
                                        <p:strVal val="visible"/>
                                      </p:to>
                                    </p:set>
                                    <p:animEffect transition="in" filter="blinds(horizontal)">
                                      <p:cBhvr>
                                        <p:cTn id="76" dur="500"/>
                                        <p:tgtEl>
                                          <p:spTgt spid="158729"/>
                                        </p:tgtEl>
                                      </p:cBhvr>
                                    </p:animEffect>
                                  </p:childTnLst>
                                </p:cTn>
                              </p:par>
                              <p:par>
                                <p:cTn id="77" presetID="3" presetClass="entr" presetSubtype="10" fill="hold" grpId="1" nodeType="withEffect">
                                  <p:stCondLst>
                                    <p:cond delay="0"/>
                                  </p:stCondLst>
                                  <p:childTnLst>
                                    <p:set>
                                      <p:cBhvr>
                                        <p:cTn id="78" dur="1" fill="hold">
                                          <p:stCondLst>
                                            <p:cond delay="0"/>
                                          </p:stCondLst>
                                        </p:cTn>
                                        <p:tgtEl>
                                          <p:spTgt spid="158730"/>
                                        </p:tgtEl>
                                        <p:attrNameLst>
                                          <p:attrName>style.visibility</p:attrName>
                                        </p:attrNameLst>
                                      </p:cBhvr>
                                      <p:to>
                                        <p:strVal val="visible"/>
                                      </p:to>
                                    </p:set>
                                    <p:animEffect transition="in" filter="blinds(horizontal)">
                                      <p:cBhvr>
                                        <p:cTn id="79" dur="500"/>
                                        <p:tgtEl>
                                          <p:spTgt spid="158730"/>
                                        </p:tgtEl>
                                      </p:cBhvr>
                                    </p:animEffect>
                                  </p:childTnLst>
                                </p:cTn>
                              </p:par>
                              <p:par>
                                <p:cTn id="80" presetID="3" presetClass="entr" presetSubtype="10" fill="hold" nodeType="withEffect">
                                  <p:stCondLst>
                                    <p:cond delay="0"/>
                                  </p:stCondLst>
                                  <p:childTnLst>
                                    <p:set>
                                      <p:cBhvr>
                                        <p:cTn id="81" dur="1" fill="hold">
                                          <p:stCondLst>
                                            <p:cond delay="0"/>
                                          </p:stCondLst>
                                        </p:cTn>
                                        <p:tgtEl>
                                          <p:spTgt spid="158736"/>
                                        </p:tgtEl>
                                        <p:attrNameLst>
                                          <p:attrName>style.visibility</p:attrName>
                                        </p:attrNameLst>
                                      </p:cBhvr>
                                      <p:to>
                                        <p:strVal val="visible"/>
                                      </p:to>
                                    </p:set>
                                    <p:animEffect transition="in" filter="blinds(horizontal)">
                                      <p:cBhvr>
                                        <p:cTn id="82" dur="500"/>
                                        <p:tgtEl>
                                          <p:spTgt spid="158736"/>
                                        </p:tgtEl>
                                      </p:cBhvr>
                                    </p:animEffect>
                                  </p:childTnLst>
                                </p:cTn>
                              </p:par>
                              <p:par>
                                <p:cTn id="83" presetID="3" presetClass="entr" presetSubtype="10" fill="hold" grpId="1" nodeType="withEffect">
                                  <p:stCondLst>
                                    <p:cond delay="0"/>
                                  </p:stCondLst>
                                  <p:childTnLst>
                                    <p:set>
                                      <p:cBhvr>
                                        <p:cTn id="84" dur="1" fill="hold">
                                          <p:stCondLst>
                                            <p:cond delay="0"/>
                                          </p:stCondLst>
                                        </p:cTn>
                                        <p:tgtEl>
                                          <p:spTgt spid="158738"/>
                                        </p:tgtEl>
                                        <p:attrNameLst>
                                          <p:attrName>style.visibility</p:attrName>
                                        </p:attrNameLst>
                                      </p:cBhvr>
                                      <p:to>
                                        <p:strVal val="visible"/>
                                      </p:to>
                                    </p:set>
                                    <p:animEffect transition="in" filter="blinds(horizontal)">
                                      <p:cBhvr>
                                        <p:cTn id="85" dur="500"/>
                                        <p:tgtEl>
                                          <p:spTgt spid="15873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58739"/>
                                        </p:tgtEl>
                                        <p:attrNameLst>
                                          <p:attrName>style.visibility</p:attrName>
                                        </p:attrNameLst>
                                      </p:cBhvr>
                                      <p:to>
                                        <p:strVal val="visible"/>
                                      </p:to>
                                    </p:set>
                                    <p:animEffect transition="in" filter="blinds(horizontal)">
                                      <p:cBhvr>
                                        <p:cTn id="88" dur="500"/>
                                        <p:tgtEl>
                                          <p:spTgt spid="158739"/>
                                        </p:tgtEl>
                                      </p:cBhvr>
                                    </p:animEffect>
                                  </p:childTnLst>
                                </p:cTn>
                              </p:par>
                              <p:par>
                                <p:cTn id="89" presetID="3" presetClass="entr" presetSubtype="10" fill="hold" nodeType="withEffect">
                                  <p:stCondLst>
                                    <p:cond delay="0"/>
                                  </p:stCondLst>
                                  <p:childTnLst>
                                    <p:set>
                                      <p:cBhvr>
                                        <p:cTn id="90" dur="1" fill="hold">
                                          <p:stCondLst>
                                            <p:cond delay="0"/>
                                          </p:stCondLst>
                                        </p:cTn>
                                        <p:tgtEl>
                                          <p:spTgt spid="158740"/>
                                        </p:tgtEl>
                                        <p:attrNameLst>
                                          <p:attrName>style.visibility</p:attrName>
                                        </p:attrNameLst>
                                      </p:cBhvr>
                                      <p:to>
                                        <p:strVal val="visible"/>
                                      </p:to>
                                    </p:set>
                                    <p:animEffect transition="in" filter="blinds(horizontal)">
                                      <p:cBhvr>
                                        <p:cTn id="91" dur="500"/>
                                        <p:tgtEl>
                                          <p:spTgt spid="15874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58741"/>
                                        </p:tgtEl>
                                        <p:attrNameLst>
                                          <p:attrName>style.visibility</p:attrName>
                                        </p:attrNameLst>
                                      </p:cBhvr>
                                      <p:to>
                                        <p:strVal val="visible"/>
                                      </p:to>
                                    </p:set>
                                    <p:animEffect transition="in" filter="blinds(horizontal)">
                                      <p:cBhvr>
                                        <p:cTn id="94" dur="500"/>
                                        <p:tgtEl>
                                          <p:spTgt spid="15874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58742"/>
                                        </p:tgtEl>
                                        <p:attrNameLst>
                                          <p:attrName>style.visibility</p:attrName>
                                        </p:attrNameLst>
                                      </p:cBhvr>
                                      <p:to>
                                        <p:strVal val="visible"/>
                                      </p:to>
                                    </p:set>
                                    <p:animEffect transition="in" filter="blinds(horizontal)">
                                      <p:cBhvr>
                                        <p:cTn id="97" dur="500"/>
                                        <p:tgtEl>
                                          <p:spTgt spid="15874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58743"/>
                                        </p:tgtEl>
                                        <p:attrNameLst>
                                          <p:attrName>style.visibility</p:attrName>
                                        </p:attrNameLst>
                                      </p:cBhvr>
                                      <p:to>
                                        <p:strVal val="visible"/>
                                      </p:to>
                                    </p:set>
                                    <p:animEffect transition="in" filter="blinds(horizontal)">
                                      <p:cBhvr>
                                        <p:cTn id="100" dur="500"/>
                                        <p:tgtEl>
                                          <p:spTgt spid="158743"/>
                                        </p:tgtEl>
                                      </p:cBhvr>
                                    </p:animEffect>
                                  </p:childTnLst>
                                </p:cTn>
                              </p:par>
                              <p:par>
                                <p:cTn id="101" presetID="3" presetClass="entr" presetSubtype="10" fill="hold" nodeType="withEffect">
                                  <p:stCondLst>
                                    <p:cond delay="0"/>
                                  </p:stCondLst>
                                  <p:childTnLst>
                                    <p:set>
                                      <p:cBhvr>
                                        <p:cTn id="102" dur="1" fill="hold">
                                          <p:stCondLst>
                                            <p:cond delay="0"/>
                                          </p:stCondLst>
                                        </p:cTn>
                                        <p:tgtEl>
                                          <p:spTgt spid="158745"/>
                                        </p:tgtEl>
                                        <p:attrNameLst>
                                          <p:attrName>style.visibility</p:attrName>
                                        </p:attrNameLst>
                                      </p:cBhvr>
                                      <p:to>
                                        <p:strVal val="visible"/>
                                      </p:to>
                                    </p:set>
                                    <p:animEffect transition="in" filter="blinds(horizontal)">
                                      <p:cBhvr>
                                        <p:cTn id="103" dur="500"/>
                                        <p:tgtEl>
                                          <p:spTgt spid="15874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8746"/>
                                        </p:tgtEl>
                                        <p:attrNameLst>
                                          <p:attrName>style.visibility</p:attrName>
                                        </p:attrNameLst>
                                      </p:cBhvr>
                                      <p:to>
                                        <p:strVal val="visible"/>
                                      </p:to>
                                    </p:set>
                                    <p:animEffect transition="in" filter="blinds(horizontal)">
                                      <p:cBhvr>
                                        <p:cTn id="106" dur="500"/>
                                        <p:tgtEl>
                                          <p:spTgt spid="158746"/>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58747"/>
                                        </p:tgtEl>
                                        <p:attrNameLst>
                                          <p:attrName>style.visibility</p:attrName>
                                        </p:attrNameLst>
                                      </p:cBhvr>
                                      <p:to>
                                        <p:strVal val="visible"/>
                                      </p:to>
                                    </p:set>
                                    <p:animEffect transition="in" filter="blinds(horizontal)">
                                      <p:cBhvr>
                                        <p:cTn id="109" dur="500"/>
                                        <p:tgtEl>
                                          <p:spTgt spid="158747"/>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58748"/>
                                        </p:tgtEl>
                                        <p:attrNameLst>
                                          <p:attrName>style.visibility</p:attrName>
                                        </p:attrNameLst>
                                      </p:cBhvr>
                                      <p:to>
                                        <p:strVal val="visible"/>
                                      </p:to>
                                    </p:set>
                                    <p:animEffect transition="in" filter="blinds(horizontal)">
                                      <p:cBhvr>
                                        <p:cTn id="112" dur="500"/>
                                        <p:tgtEl>
                                          <p:spTgt spid="15874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58749"/>
                                        </p:tgtEl>
                                        <p:attrNameLst>
                                          <p:attrName>style.visibility</p:attrName>
                                        </p:attrNameLst>
                                      </p:cBhvr>
                                      <p:to>
                                        <p:strVal val="visible"/>
                                      </p:to>
                                    </p:set>
                                    <p:animEffect transition="in" filter="blinds(horizontal)">
                                      <p:cBhvr>
                                        <p:cTn id="115" dur="500"/>
                                        <p:tgtEl>
                                          <p:spTgt spid="15874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58753"/>
                                        </p:tgtEl>
                                        <p:attrNameLst>
                                          <p:attrName>style.visibility</p:attrName>
                                        </p:attrNameLst>
                                      </p:cBhvr>
                                      <p:to>
                                        <p:strVal val="visible"/>
                                      </p:to>
                                    </p:set>
                                    <p:animEffect transition="in" filter="blinds(horizontal)">
                                      <p:cBhvr>
                                        <p:cTn id="118" dur="500"/>
                                        <p:tgtEl>
                                          <p:spTgt spid="158753"/>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158754"/>
                                        </p:tgtEl>
                                        <p:attrNameLst>
                                          <p:attrName>style.visibility</p:attrName>
                                        </p:attrNameLst>
                                      </p:cBhvr>
                                      <p:to>
                                        <p:strVal val="visible"/>
                                      </p:to>
                                    </p:set>
                                    <p:animEffect transition="in" filter="blinds(horizontal)">
                                      <p:cBhvr>
                                        <p:cTn id="121" dur="500"/>
                                        <p:tgtEl>
                                          <p:spTgt spid="158754"/>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58775"/>
                                        </p:tgtEl>
                                        <p:attrNameLst>
                                          <p:attrName>style.visibility</p:attrName>
                                        </p:attrNameLst>
                                      </p:cBhvr>
                                      <p:to>
                                        <p:strVal val="visible"/>
                                      </p:to>
                                    </p:set>
                                    <p:animEffect transition="in" filter="blinds(horizontal)">
                                      <p:cBhvr>
                                        <p:cTn id="124" dur="500"/>
                                        <p:tgtEl>
                                          <p:spTgt spid="158775"/>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58776"/>
                                        </p:tgtEl>
                                        <p:attrNameLst>
                                          <p:attrName>style.visibility</p:attrName>
                                        </p:attrNameLst>
                                      </p:cBhvr>
                                      <p:to>
                                        <p:strVal val="visible"/>
                                      </p:to>
                                    </p:set>
                                    <p:animEffect transition="in" filter="blinds(horizontal)">
                                      <p:cBhvr>
                                        <p:cTn id="127" dur="500"/>
                                        <p:tgtEl>
                                          <p:spTgt spid="15877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58777"/>
                                        </p:tgtEl>
                                        <p:attrNameLst>
                                          <p:attrName>style.visibility</p:attrName>
                                        </p:attrNameLst>
                                      </p:cBhvr>
                                      <p:to>
                                        <p:strVal val="visible"/>
                                      </p:to>
                                    </p:set>
                                    <p:animEffect transition="in" filter="blinds(horizontal)">
                                      <p:cBhvr>
                                        <p:cTn id="130" dur="500"/>
                                        <p:tgtEl>
                                          <p:spTgt spid="158777"/>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158778"/>
                                        </p:tgtEl>
                                        <p:attrNameLst>
                                          <p:attrName>style.visibility</p:attrName>
                                        </p:attrNameLst>
                                      </p:cBhvr>
                                      <p:to>
                                        <p:strVal val="visible"/>
                                      </p:to>
                                    </p:set>
                                    <p:animEffect transition="in" filter="blinds(horizontal)">
                                      <p:cBhvr>
                                        <p:cTn id="133" dur="500"/>
                                        <p:tgtEl>
                                          <p:spTgt spid="158778"/>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158781"/>
                                        </p:tgtEl>
                                        <p:attrNameLst>
                                          <p:attrName>style.visibility</p:attrName>
                                        </p:attrNameLst>
                                      </p:cBhvr>
                                      <p:to>
                                        <p:strVal val="visible"/>
                                      </p:to>
                                    </p:set>
                                    <p:animEffect transition="in" filter="blinds(horizontal)">
                                      <p:cBhvr>
                                        <p:cTn id="136" dur="500"/>
                                        <p:tgtEl>
                                          <p:spTgt spid="15878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158782"/>
                                        </p:tgtEl>
                                        <p:attrNameLst>
                                          <p:attrName>style.visibility</p:attrName>
                                        </p:attrNameLst>
                                      </p:cBhvr>
                                      <p:to>
                                        <p:strVal val="visible"/>
                                      </p:to>
                                    </p:set>
                                    <p:animEffect transition="in" filter="blinds(horizontal)">
                                      <p:cBhvr>
                                        <p:cTn id="139" dur="500"/>
                                        <p:tgtEl>
                                          <p:spTgt spid="158782"/>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158733"/>
                                        </p:tgtEl>
                                        <p:attrNameLst>
                                          <p:attrName>style.visibility</p:attrName>
                                        </p:attrNameLst>
                                      </p:cBhvr>
                                      <p:to>
                                        <p:strVal val="visible"/>
                                      </p:to>
                                    </p:set>
                                    <p:animEffect transition="in" filter="blinds(horizontal)">
                                      <p:cBhvr>
                                        <p:cTn id="144" dur="500"/>
                                        <p:tgtEl>
                                          <p:spTgt spid="158733"/>
                                        </p:tgtEl>
                                      </p:cBhvr>
                                    </p:animEffect>
                                  </p:childTnLst>
                                </p:cTn>
                              </p:par>
                              <p:par>
                                <p:cTn id="145" presetID="3" presetClass="entr" presetSubtype="10" fill="hold" nodeType="withEffect">
                                  <p:stCondLst>
                                    <p:cond delay="0"/>
                                  </p:stCondLst>
                                  <p:childTnLst>
                                    <p:set>
                                      <p:cBhvr>
                                        <p:cTn id="146" dur="1" fill="hold">
                                          <p:stCondLst>
                                            <p:cond delay="0"/>
                                          </p:stCondLst>
                                        </p:cTn>
                                        <p:tgtEl>
                                          <p:spTgt spid="158735"/>
                                        </p:tgtEl>
                                        <p:attrNameLst>
                                          <p:attrName>style.visibility</p:attrName>
                                        </p:attrNameLst>
                                      </p:cBhvr>
                                      <p:to>
                                        <p:strVal val="visible"/>
                                      </p:to>
                                    </p:set>
                                    <p:animEffect transition="in" filter="blinds(horizontal)">
                                      <p:cBhvr>
                                        <p:cTn id="147" dur="500"/>
                                        <p:tgtEl>
                                          <p:spTgt spid="158735"/>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58737"/>
                                        </p:tgtEl>
                                        <p:attrNameLst>
                                          <p:attrName>style.visibility</p:attrName>
                                        </p:attrNameLst>
                                      </p:cBhvr>
                                      <p:to>
                                        <p:strVal val="visible"/>
                                      </p:to>
                                    </p:set>
                                    <p:animEffect transition="in" filter="blinds(horizontal)">
                                      <p:cBhvr>
                                        <p:cTn id="150" dur="500"/>
                                        <p:tgtEl>
                                          <p:spTgt spid="158737"/>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158744"/>
                                        </p:tgtEl>
                                        <p:attrNameLst>
                                          <p:attrName>style.visibility</p:attrName>
                                        </p:attrNameLst>
                                      </p:cBhvr>
                                      <p:to>
                                        <p:strVal val="visible"/>
                                      </p:to>
                                    </p:set>
                                    <p:animEffect transition="in" filter="blinds(horizontal)">
                                      <p:cBhvr>
                                        <p:cTn id="153" dur="500"/>
                                        <p:tgtEl>
                                          <p:spTgt spid="158744"/>
                                        </p:tgtEl>
                                      </p:cBhvr>
                                    </p:animEffect>
                                  </p:childTnLst>
                                </p:cTn>
                              </p:par>
                              <p:par>
                                <p:cTn id="154" presetID="3" presetClass="entr" presetSubtype="10" fill="hold" nodeType="withEffect">
                                  <p:stCondLst>
                                    <p:cond delay="0"/>
                                  </p:stCondLst>
                                  <p:childTnLst>
                                    <p:set>
                                      <p:cBhvr>
                                        <p:cTn id="155" dur="1" fill="hold">
                                          <p:stCondLst>
                                            <p:cond delay="0"/>
                                          </p:stCondLst>
                                        </p:cTn>
                                        <p:tgtEl>
                                          <p:spTgt spid="158750"/>
                                        </p:tgtEl>
                                        <p:attrNameLst>
                                          <p:attrName>style.visibility</p:attrName>
                                        </p:attrNameLst>
                                      </p:cBhvr>
                                      <p:to>
                                        <p:strVal val="visible"/>
                                      </p:to>
                                    </p:set>
                                    <p:animEffect transition="in" filter="blinds(horizontal)">
                                      <p:cBhvr>
                                        <p:cTn id="156" dur="500"/>
                                        <p:tgtEl>
                                          <p:spTgt spid="158750"/>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58751"/>
                                        </p:tgtEl>
                                        <p:attrNameLst>
                                          <p:attrName>style.visibility</p:attrName>
                                        </p:attrNameLst>
                                      </p:cBhvr>
                                      <p:to>
                                        <p:strVal val="visible"/>
                                      </p:to>
                                    </p:set>
                                    <p:animEffect transition="in" filter="blinds(horizontal)">
                                      <p:cBhvr>
                                        <p:cTn id="159" dur="500"/>
                                        <p:tgtEl>
                                          <p:spTgt spid="158751"/>
                                        </p:tgtEl>
                                      </p:cBhvr>
                                    </p:animEffect>
                                  </p:childTnLst>
                                </p:cTn>
                              </p:par>
                              <p:par>
                                <p:cTn id="160" presetID="3" presetClass="entr" presetSubtype="10" fill="hold" nodeType="withEffect">
                                  <p:stCondLst>
                                    <p:cond delay="0"/>
                                  </p:stCondLst>
                                  <p:childTnLst>
                                    <p:set>
                                      <p:cBhvr>
                                        <p:cTn id="161" dur="1" fill="hold">
                                          <p:stCondLst>
                                            <p:cond delay="0"/>
                                          </p:stCondLst>
                                        </p:cTn>
                                        <p:tgtEl>
                                          <p:spTgt spid="158752"/>
                                        </p:tgtEl>
                                        <p:attrNameLst>
                                          <p:attrName>style.visibility</p:attrName>
                                        </p:attrNameLst>
                                      </p:cBhvr>
                                      <p:to>
                                        <p:strVal val="visible"/>
                                      </p:to>
                                    </p:set>
                                    <p:animEffect transition="in" filter="blinds(horizontal)">
                                      <p:cBhvr>
                                        <p:cTn id="162" dur="500"/>
                                        <p:tgtEl>
                                          <p:spTgt spid="158752"/>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158755"/>
                                        </p:tgtEl>
                                        <p:attrNameLst>
                                          <p:attrName>style.visibility</p:attrName>
                                        </p:attrNameLst>
                                      </p:cBhvr>
                                      <p:to>
                                        <p:strVal val="visible"/>
                                      </p:to>
                                    </p:set>
                                    <p:animEffect transition="in" filter="blinds(horizontal)">
                                      <p:cBhvr>
                                        <p:cTn id="165" dur="500"/>
                                        <p:tgtEl>
                                          <p:spTgt spid="158755"/>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158756"/>
                                        </p:tgtEl>
                                        <p:attrNameLst>
                                          <p:attrName>style.visibility</p:attrName>
                                        </p:attrNameLst>
                                      </p:cBhvr>
                                      <p:to>
                                        <p:strVal val="visible"/>
                                      </p:to>
                                    </p:set>
                                    <p:animEffect transition="in" filter="blinds(horizontal)">
                                      <p:cBhvr>
                                        <p:cTn id="168" dur="500"/>
                                        <p:tgtEl>
                                          <p:spTgt spid="158756"/>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58757"/>
                                        </p:tgtEl>
                                        <p:attrNameLst>
                                          <p:attrName>style.visibility</p:attrName>
                                        </p:attrNameLst>
                                      </p:cBhvr>
                                      <p:to>
                                        <p:strVal val="visible"/>
                                      </p:to>
                                    </p:set>
                                    <p:animEffect transition="in" filter="blinds(horizontal)">
                                      <p:cBhvr>
                                        <p:cTn id="171" dur="500"/>
                                        <p:tgtEl>
                                          <p:spTgt spid="158757"/>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58758"/>
                                        </p:tgtEl>
                                        <p:attrNameLst>
                                          <p:attrName>style.visibility</p:attrName>
                                        </p:attrNameLst>
                                      </p:cBhvr>
                                      <p:to>
                                        <p:strVal val="visible"/>
                                      </p:to>
                                    </p:set>
                                    <p:animEffect transition="in" filter="blinds(horizontal)">
                                      <p:cBhvr>
                                        <p:cTn id="174" dur="500"/>
                                        <p:tgtEl>
                                          <p:spTgt spid="158758"/>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158759"/>
                                        </p:tgtEl>
                                        <p:attrNameLst>
                                          <p:attrName>style.visibility</p:attrName>
                                        </p:attrNameLst>
                                      </p:cBhvr>
                                      <p:to>
                                        <p:strVal val="visible"/>
                                      </p:to>
                                    </p:set>
                                    <p:animEffect transition="in" filter="blinds(horizontal)">
                                      <p:cBhvr>
                                        <p:cTn id="177" dur="500"/>
                                        <p:tgtEl>
                                          <p:spTgt spid="158759"/>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158760"/>
                                        </p:tgtEl>
                                        <p:attrNameLst>
                                          <p:attrName>style.visibility</p:attrName>
                                        </p:attrNameLst>
                                      </p:cBhvr>
                                      <p:to>
                                        <p:strVal val="visible"/>
                                      </p:to>
                                    </p:set>
                                    <p:animEffect transition="in" filter="blinds(horizontal)">
                                      <p:cBhvr>
                                        <p:cTn id="180" dur="500"/>
                                        <p:tgtEl>
                                          <p:spTgt spid="158760"/>
                                        </p:tgtEl>
                                      </p:cBhvr>
                                    </p:animEffect>
                                  </p:childTnLst>
                                </p:cTn>
                              </p:par>
                              <p:par>
                                <p:cTn id="181" presetID="3" presetClass="entr" presetSubtype="10" fill="hold" nodeType="withEffect">
                                  <p:stCondLst>
                                    <p:cond delay="0"/>
                                  </p:stCondLst>
                                  <p:childTnLst>
                                    <p:set>
                                      <p:cBhvr>
                                        <p:cTn id="182" dur="1" fill="hold">
                                          <p:stCondLst>
                                            <p:cond delay="0"/>
                                          </p:stCondLst>
                                        </p:cTn>
                                        <p:tgtEl>
                                          <p:spTgt spid="158761"/>
                                        </p:tgtEl>
                                        <p:attrNameLst>
                                          <p:attrName>style.visibility</p:attrName>
                                        </p:attrNameLst>
                                      </p:cBhvr>
                                      <p:to>
                                        <p:strVal val="visible"/>
                                      </p:to>
                                    </p:set>
                                    <p:animEffect transition="in" filter="blinds(horizontal)">
                                      <p:cBhvr>
                                        <p:cTn id="183" dur="500"/>
                                        <p:tgtEl>
                                          <p:spTgt spid="158761"/>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158762"/>
                                        </p:tgtEl>
                                        <p:attrNameLst>
                                          <p:attrName>style.visibility</p:attrName>
                                        </p:attrNameLst>
                                      </p:cBhvr>
                                      <p:to>
                                        <p:strVal val="visible"/>
                                      </p:to>
                                    </p:set>
                                    <p:animEffect transition="in" filter="blinds(horizontal)">
                                      <p:cBhvr>
                                        <p:cTn id="186" dur="500"/>
                                        <p:tgtEl>
                                          <p:spTgt spid="158762"/>
                                        </p:tgtEl>
                                      </p:cBhvr>
                                    </p:animEffect>
                                  </p:childTnLst>
                                </p:cTn>
                              </p:par>
                              <p:par>
                                <p:cTn id="187" presetID="3" presetClass="entr" presetSubtype="10" fill="hold" nodeType="withEffect">
                                  <p:stCondLst>
                                    <p:cond delay="0"/>
                                  </p:stCondLst>
                                  <p:childTnLst>
                                    <p:set>
                                      <p:cBhvr>
                                        <p:cTn id="188" dur="1" fill="hold">
                                          <p:stCondLst>
                                            <p:cond delay="0"/>
                                          </p:stCondLst>
                                        </p:cTn>
                                        <p:tgtEl>
                                          <p:spTgt spid="158763"/>
                                        </p:tgtEl>
                                        <p:attrNameLst>
                                          <p:attrName>style.visibility</p:attrName>
                                        </p:attrNameLst>
                                      </p:cBhvr>
                                      <p:to>
                                        <p:strVal val="visible"/>
                                      </p:to>
                                    </p:set>
                                    <p:animEffect transition="in" filter="blinds(horizontal)">
                                      <p:cBhvr>
                                        <p:cTn id="189" dur="500"/>
                                        <p:tgtEl>
                                          <p:spTgt spid="158763"/>
                                        </p:tgtEl>
                                      </p:cBhvr>
                                    </p:animEffect>
                                  </p:childTnLst>
                                </p:cTn>
                              </p:par>
                              <p:par>
                                <p:cTn id="190" presetID="3" presetClass="entr" presetSubtype="10" fill="hold" grpId="1" nodeType="withEffect">
                                  <p:stCondLst>
                                    <p:cond delay="0"/>
                                  </p:stCondLst>
                                  <p:childTnLst>
                                    <p:set>
                                      <p:cBhvr>
                                        <p:cTn id="191" dur="1" fill="hold">
                                          <p:stCondLst>
                                            <p:cond delay="0"/>
                                          </p:stCondLst>
                                        </p:cTn>
                                        <p:tgtEl>
                                          <p:spTgt spid="158764"/>
                                        </p:tgtEl>
                                        <p:attrNameLst>
                                          <p:attrName>style.visibility</p:attrName>
                                        </p:attrNameLst>
                                      </p:cBhvr>
                                      <p:to>
                                        <p:strVal val="visible"/>
                                      </p:to>
                                    </p:set>
                                    <p:animEffect transition="in" filter="blinds(horizontal)">
                                      <p:cBhvr>
                                        <p:cTn id="192" dur="500"/>
                                        <p:tgtEl>
                                          <p:spTgt spid="158764"/>
                                        </p:tgtEl>
                                      </p:cBhvr>
                                    </p:animEffect>
                                  </p:childTnLst>
                                </p:cTn>
                              </p:par>
                              <p:par>
                                <p:cTn id="193" presetID="3" presetClass="entr" presetSubtype="10" fill="hold" nodeType="withEffect">
                                  <p:stCondLst>
                                    <p:cond delay="0"/>
                                  </p:stCondLst>
                                  <p:childTnLst>
                                    <p:set>
                                      <p:cBhvr>
                                        <p:cTn id="194" dur="1" fill="hold">
                                          <p:stCondLst>
                                            <p:cond delay="0"/>
                                          </p:stCondLst>
                                        </p:cTn>
                                        <p:tgtEl>
                                          <p:spTgt spid="158766"/>
                                        </p:tgtEl>
                                        <p:attrNameLst>
                                          <p:attrName>style.visibility</p:attrName>
                                        </p:attrNameLst>
                                      </p:cBhvr>
                                      <p:to>
                                        <p:strVal val="visible"/>
                                      </p:to>
                                    </p:set>
                                    <p:animEffect transition="in" filter="blinds(horizontal)">
                                      <p:cBhvr>
                                        <p:cTn id="195" dur="500"/>
                                        <p:tgtEl>
                                          <p:spTgt spid="158766"/>
                                        </p:tgtEl>
                                      </p:cBhvr>
                                    </p:animEffect>
                                  </p:childTnLst>
                                </p:cTn>
                              </p:par>
                              <p:par>
                                <p:cTn id="196" presetID="3" presetClass="entr" presetSubtype="10" fill="hold" nodeType="withEffect">
                                  <p:stCondLst>
                                    <p:cond delay="0"/>
                                  </p:stCondLst>
                                  <p:childTnLst>
                                    <p:set>
                                      <p:cBhvr>
                                        <p:cTn id="197" dur="1" fill="hold">
                                          <p:stCondLst>
                                            <p:cond delay="0"/>
                                          </p:stCondLst>
                                        </p:cTn>
                                        <p:tgtEl>
                                          <p:spTgt spid="158767"/>
                                        </p:tgtEl>
                                        <p:attrNameLst>
                                          <p:attrName>style.visibility</p:attrName>
                                        </p:attrNameLst>
                                      </p:cBhvr>
                                      <p:to>
                                        <p:strVal val="visible"/>
                                      </p:to>
                                    </p:set>
                                    <p:animEffect transition="in" filter="blinds(horizontal)">
                                      <p:cBhvr>
                                        <p:cTn id="198" dur="500"/>
                                        <p:tgtEl>
                                          <p:spTgt spid="158767"/>
                                        </p:tgtEl>
                                      </p:cBhvr>
                                    </p:animEffect>
                                  </p:childTnLst>
                                </p:cTn>
                              </p:par>
                              <p:par>
                                <p:cTn id="199" presetID="3" presetClass="entr" presetSubtype="10" fill="hold" nodeType="withEffect">
                                  <p:stCondLst>
                                    <p:cond delay="0"/>
                                  </p:stCondLst>
                                  <p:childTnLst>
                                    <p:set>
                                      <p:cBhvr>
                                        <p:cTn id="200" dur="1" fill="hold">
                                          <p:stCondLst>
                                            <p:cond delay="0"/>
                                          </p:stCondLst>
                                        </p:cTn>
                                        <p:tgtEl>
                                          <p:spTgt spid="158768"/>
                                        </p:tgtEl>
                                        <p:attrNameLst>
                                          <p:attrName>style.visibility</p:attrName>
                                        </p:attrNameLst>
                                      </p:cBhvr>
                                      <p:to>
                                        <p:strVal val="visible"/>
                                      </p:to>
                                    </p:set>
                                    <p:animEffect transition="in" filter="blinds(horizontal)">
                                      <p:cBhvr>
                                        <p:cTn id="201" dur="500"/>
                                        <p:tgtEl>
                                          <p:spTgt spid="158768"/>
                                        </p:tgtEl>
                                      </p:cBhvr>
                                    </p:animEffect>
                                  </p:childTnLst>
                                </p:cTn>
                              </p:par>
                              <p:par>
                                <p:cTn id="202" presetID="3" presetClass="entr" presetSubtype="10" fill="hold" nodeType="withEffect">
                                  <p:stCondLst>
                                    <p:cond delay="0"/>
                                  </p:stCondLst>
                                  <p:childTnLst>
                                    <p:set>
                                      <p:cBhvr>
                                        <p:cTn id="203" dur="1" fill="hold">
                                          <p:stCondLst>
                                            <p:cond delay="0"/>
                                          </p:stCondLst>
                                        </p:cTn>
                                        <p:tgtEl>
                                          <p:spTgt spid="158769"/>
                                        </p:tgtEl>
                                        <p:attrNameLst>
                                          <p:attrName>style.visibility</p:attrName>
                                        </p:attrNameLst>
                                      </p:cBhvr>
                                      <p:to>
                                        <p:strVal val="visible"/>
                                      </p:to>
                                    </p:set>
                                    <p:animEffect transition="in" filter="blinds(horizontal)">
                                      <p:cBhvr>
                                        <p:cTn id="204" dur="500"/>
                                        <p:tgtEl>
                                          <p:spTgt spid="158769"/>
                                        </p:tgtEl>
                                      </p:cBhvr>
                                    </p:animEffect>
                                  </p:childTnLst>
                                </p:cTn>
                              </p:par>
                              <p:par>
                                <p:cTn id="205" presetID="3" presetClass="entr" presetSubtype="10" fill="hold" nodeType="withEffect">
                                  <p:stCondLst>
                                    <p:cond delay="0"/>
                                  </p:stCondLst>
                                  <p:childTnLst>
                                    <p:set>
                                      <p:cBhvr>
                                        <p:cTn id="206" dur="1" fill="hold">
                                          <p:stCondLst>
                                            <p:cond delay="0"/>
                                          </p:stCondLst>
                                        </p:cTn>
                                        <p:tgtEl>
                                          <p:spTgt spid="158770"/>
                                        </p:tgtEl>
                                        <p:attrNameLst>
                                          <p:attrName>style.visibility</p:attrName>
                                        </p:attrNameLst>
                                      </p:cBhvr>
                                      <p:to>
                                        <p:strVal val="visible"/>
                                      </p:to>
                                    </p:set>
                                    <p:animEffect transition="in" filter="blinds(horizontal)">
                                      <p:cBhvr>
                                        <p:cTn id="207" dur="500"/>
                                        <p:tgtEl>
                                          <p:spTgt spid="158770"/>
                                        </p:tgtEl>
                                      </p:cBhvr>
                                    </p:animEffect>
                                  </p:childTnLst>
                                </p:cTn>
                              </p:par>
                              <p:par>
                                <p:cTn id="208" presetID="3" presetClass="entr" presetSubtype="10" fill="hold" nodeType="withEffect">
                                  <p:stCondLst>
                                    <p:cond delay="0"/>
                                  </p:stCondLst>
                                  <p:childTnLst>
                                    <p:set>
                                      <p:cBhvr>
                                        <p:cTn id="209" dur="1" fill="hold">
                                          <p:stCondLst>
                                            <p:cond delay="0"/>
                                          </p:stCondLst>
                                        </p:cTn>
                                        <p:tgtEl>
                                          <p:spTgt spid="158771"/>
                                        </p:tgtEl>
                                        <p:attrNameLst>
                                          <p:attrName>style.visibility</p:attrName>
                                        </p:attrNameLst>
                                      </p:cBhvr>
                                      <p:to>
                                        <p:strVal val="visible"/>
                                      </p:to>
                                    </p:set>
                                    <p:animEffect transition="in" filter="blinds(horizontal)">
                                      <p:cBhvr>
                                        <p:cTn id="210" dur="500"/>
                                        <p:tgtEl>
                                          <p:spTgt spid="158771"/>
                                        </p:tgtEl>
                                      </p:cBhvr>
                                    </p:animEffect>
                                  </p:childTnLst>
                                </p:cTn>
                              </p:par>
                              <p:par>
                                <p:cTn id="211" presetID="3" presetClass="entr" presetSubtype="10" fill="hold" grpId="0" nodeType="withEffect">
                                  <p:stCondLst>
                                    <p:cond delay="0"/>
                                  </p:stCondLst>
                                  <p:childTnLst>
                                    <p:set>
                                      <p:cBhvr>
                                        <p:cTn id="212" dur="1" fill="hold">
                                          <p:stCondLst>
                                            <p:cond delay="0"/>
                                          </p:stCondLst>
                                        </p:cTn>
                                        <p:tgtEl>
                                          <p:spTgt spid="158772"/>
                                        </p:tgtEl>
                                        <p:attrNameLst>
                                          <p:attrName>style.visibility</p:attrName>
                                        </p:attrNameLst>
                                      </p:cBhvr>
                                      <p:to>
                                        <p:strVal val="visible"/>
                                      </p:to>
                                    </p:set>
                                    <p:animEffect transition="in" filter="blinds(horizontal)">
                                      <p:cBhvr>
                                        <p:cTn id="213" dur="500"/>
                                        <p:tgtEl>
                                          <p:spTgt spid="158772"/>
                                        </p:tgtEl>
                                      </p:cBhvr>
                                    </p:animEffect>
                                  </p:childTnLst>
                                </p:cTn>
                              </p:par>
                              <p:par>
                                <p:cTn id="214" presetID="3" presetClass="entr" presetSubtype="10" fill="hold" grpId="1" nodeType="withEffect">
                                  <p:stCondLst>
                                    <p:cond delay="0"/>
                                  </p:stCondLst>
                                  <p:childTnLst>
                                    <p:set>
                                      <p:cBhvr>
                                        <p:cTn id="215" dur="1" fill="hold">
                                          <p:stCondLst>
                                            <p:cond delay="0"/>
                                          </p:stCondLst>
                                        </p:cTn>
                                        <p:tgtEl>
                                          <p:spTgt spid="158773"/>
                                        </p:tgtEl>
                                        <p:attrNameLst>
                                          <p:attrName>style.visibility</p:attrName>
                                        </p:attrNameLst>
                                      </p:cBhvr>
                                      <p:to>
                                        <p:strVal val="visible"/>
                                      </p:to>
                                    </p:set>
                                    <p:animEffect transition="in" filter="blinds(horizontal)">
                                      <p:cBhvr>
                                        <p:cTn id="216" dur="500"/>
                                        <p:tgtEl>
                                          <p:spTgt spid="158773"/>
                                        </p:tgtEl>
                                      </p:cBhvr>
                                    </p:animEffect>
                                  </p:childTnLst>
                                </p:cTn>
                              </p:par>
                              <p:par>
                                <p:cTn id="217" presetID="3" presetClass="entr" presetSubtype="10" fill="hold" nodeType="withEffect">
                                  <p:stCondLst>
                                    <p:cond delay="0"/>
                                  </p:stCondLst>
                                  <p:childTnLst>
                                    <p:set>
                                      <p:cBhvr>
                                        <p:cTn id="218" dur="1" fill="hold">
                                          <p:stCondLst>
                                            <p:cond delay="0"/>
                                          </p:stCondLst>
                                        </p:cTn>
                                        <p:tgtEl>
                                          <p:spTgt spid="158774"/>
                                        </p:tgtEl>
                                        <p:attrNameLst>
                                          <p:attrName>style.visibility</p:attrName>
                                        </p:attrNameLst>
                                      </p:cBhvr>
                                      <p:to>
                                        <p:strVal val="visible"/>
                                      </p:to>
                                    </p:set>
                                    <p:animEffect transition="in" filter="blinds(horizontal)">
                                      <p:cBhvr>
                                        <p:cTn id="219" dur="500"/>
                                        <p:tgtEl>
                                          <p:spTgt spid="158774"/>
                                        </p:tgtEl>
                                      </p:cBhvr>
                                    </p:animEffect>
                                  </p:childTnLst>
                                </p:cTn>
                              </p:par>
                              <p:par>
                                <p:cTn id="220" presetID="3" presetClass="entr" presetSubtype="10" fill="hold" grpId="0" nodeType="withEffect">
                                  <p:stCondLst>
                                    <p:cond delay="0"/>
                                  </p:stCondLst>
                                  <p:childTnLst>
                                    <p:set>
                                      <p:cBhvr>
                                        <p:cTn id="221" dur="1" fill="hold">
                                          <p:stCondLst>
                                            <p:cond delay="0"/>
                                          </p:stCondLst>
                                        </p:cTn>
                                        <p:tgtEl>
                                          <p:spTgt spid="158779"/>
                                        </p:tgtEl>
                                        <p:attrNameLst>
                                          <p:attrName>style.visibility</p:attrName>
                                        </p:attrNameLst>
                                      </p:cBhvr>
                                      <p:to>
                                        <p:strVal val="visible"/>
                                      </p:to>
                                    </p:set>
                                    <p:animEffect transition="in" filter="blinds(horizontal)">
                                      <p:cBhvr>
                                        <p:cTn id="222" dur="500"/>
                                        <p:tgtEl>
                                          <p:spTgt spid="158779"/>
                                        </p:tgtEl>
                                      </p:cBhvr>
                                    </p:animEffect>
                                  </p:childTnLst>
                                </p:cTn>
                              </p:par>
                              <p:par>
                                <p:cTn id="223" presetID="3" presetClass="entr" presetSubtype="10" fill="hold" grpId="0" nodeType="withEffect">
                                  <p:stCondLst>
                                    <p:cond delay="0"/>
                                  </p:stCondLst>
                                  <p:childTnLst>
                                    <p:set>
                                      <p:cBhvr>
                                        <p:cTn id="224" dur="1" fill="hold">
                                          <p:stCondLst>
                                            <p:cond delay="0"/>
                                          </p:stCondLst>
                                        </p:cTn>
                                        <p:tgtEl>
                                          <p:spTgt spid="158780"/>
                                        </p:tgtEl>
                                        <p:attrNameLst>
                                          <p:attrName>style.visibility</p:attrName>
                                        </p:attrNameLst>
                                      </p:cBhvr>
                                      <p:to>
                                        <p:strVal val="visible"/>
                                      </p:to>
                                    </p:set>
                                    <p:animEffect transition="in" filter="blinds(horizontal)">
                                      <p:cBhvr>
                                        <p:cTn id="225" dur="500"/>
                                        <p:tgtEl>
                                          <p:spTgt spid="158780"/>
                                        </p:tgtEl>
                                      </p:cBhvr>
                                    </p:animEffect>
                                  </p:childTnLst>
                                </p:cTn>
                              </p:par>
                              <p:par>
                                <p:cTn id="226" presetID="3" presetClass="entr" presetSubtype="10" fill="hold" grpId="0" nodeType="withEffect">
                                  <p:stCondLst>
                                    <p:cond delay="0"/>
                                  </p:stCondLst>
                                  <p:childTnLst>
                                    <p:set>
                                      <p:cBhvr>
                                        <p:cTn id="227" dur="1" fill="hold">
                                          <p:stCondLst>
                                            <p:cond delay="0"/>
                                          </p:stCondLst>
                                        </p:cTn>
                                        <p:tgtEl>
                                          <p:spTgt spid="158783"/>
                                        </p:tgtEl>
                                        <p:attrNameLst>
                                          <p:attrName>style.visibility</p:attrName>
                                        </p:attrNameLst>
                                      </p:cBhvr>
                                      <p:to>
                                        <p:strVal val="visible"/>
                                      </p:to>
                                    </p:set>
                                    <p:animEffect transition="in" filter="blinds(horizontal)">
                                      <p:cBhvr>
                                        <p:cTn id="228" dur="500"/>
                                        <p:tgtEl>
                                          <p:spTgt spid="158783"/>
                                        </p:tgtEl>
                                      </p:cBhvr>
                                    </p:animEffect>
                                  </p:childTnLst>
                                </p:cTn>
                              </p:par>
                              <p:par>
                                <p:cTn id="229" presetID="3" presetClass="entr" presetSubtype="10" fill="hold" grpId="0" nodeType="withEffect">
                                  <p:stCondLst>
                                    <p:cond delay="0"/>
                                  </p:stCondLst>
                                  <p:childTnLst>
                                    <p:set>
                                      <p:cBhvr>
                                        <p:cTn id="230" dur="1" fill="hold">
                                          <p:stCondLst>
                                            <p:cond delay="0"/>
                                          </p:stCondLst>
                                        </p:cTn>
                                        <p:tgtEl>
                                          <p:spTgt spid="158784"/>
                                        </p:tgtEl>
                                        <p:attrNameLst>
                                          <p:attrName>style.visibility</p:attrName>
                                        </p:attrNameLst>
                                      </p:cBhvr>
                                      <p:to>
                                        <p:strVal val="visible"/>
                                      </p:to>
                                    </p:set>
                                    <p:animEffect transition="in" filter="blinds(horizontal)">
                                      <p:cBhvr>
                                        <p:cTn id="231" dur="500"/>
                                        <p:tgtEl>
                                          <p:spTgt spid="158784"/>
                                        </p:tgtEl>
                                      </p:cBhvr>
                                    </p:animEffect>
                                  </p:childTnLst>
                                </p:cTn>
                              </p:par>
                              <p:par>
                                <p:cTn id="232" presetID="3" presetClass="entr" presetSubtype="10" fill="hold" grpId="0" nodeType="withEffect">
                                  <p:stCondLst>
                                    <p:cond delay="0"/>
                                  </p:stCondLst>
                                  <p:childTnLst>
                                    <p:set>
                                      <p:cBhvr>
                                        <p:cTn id="233" dur="1" fill="hold">
                                          <p:stCondLst>
                                            <p:cond delay="0"/>
                                          </p:stCondLst>
                                        </p:cTn>
                                        <p:tgtEl>
                                          <p:spTgt spid="158786"/>
                                        </p:tgtEl>
                                        <p:attrNameLst>
                                          <p:attrName>style.visibility</p:attrName>
                                        </p:attrNameLst>
                                      </p:cBhvr>
                                      <p:to>
                                        <p:strVal val="visible"/>
                                      </p:to>
                                    </p:set>
                                    <p:animEffect transition="in" filter="blinds(horizontal)">
                                      <p:cBhvr>
                                        <p:cTn id="234" dur="500"/>
                                        <p:tgtEl>
                                          <p:spTgt spid="158786"/>
                                        </p:tgtEl>
                                      </p:cBhvr>
                                    </p:animEffect>
                                  </p:childTnLst>
                                </p:cTn>
                              </p:par>
                              <p:par>
                                <p:cTn id="235" presetID="3" presetClass="entr" presetSubtype="10" fill="hold" nodeType="withEffect">
                                  <p:stCondLst>
                                    <p:cond delay="0"/>
                                  </p:stCondLst>
                                  <p:childTnLst>
                                    <p:set>
                                      <p:cBhvr>
                                        <p:cTn id="236" dur="1" fill="hold">
                                          <p:stCondLst>
                                            <p:cond delay="0"/>
                                          </p:stCondLst>
                                        </p:cTn>
                                        <p:tgtEl>
                                          <p:spTgt spid="158787"/>
                                        </p:tgtEl>
                                        <p:attrNameLst>
                                          <p:attrName>style.visibility</p:attrName>
                                        </p:attrNameLst>
                                      </p:cBhvr>
                                      <p:to>
                                        <p:strVal val="visible"/>
                                      </p:to>
                                    </p:set>
                                    <p:animEffect transition="in" filter="blinds(horizontal)">
                                      <p:cBhvr>
                                        <p:cTn id="237" dur="500"/>
                                        <p:tgtEl>
                                          <p:spTgt spid="158787"/>
                                        </p:tgtEl>
                                      </p:cBhvr>
                                    </p:animEffect>
                                  </p:childTnLst>
                                </p:cTn>
                              </p:par>
                              <p:par>
                                <p:cTn id="238" presetID="3" presetClass="entr" presetSubtype="10" fill="hold" nodeType="withEffect">
                                  <p:stCondLst>
                                    <p:cond delay="0"/>
                                  </p:stCondLst>
                                  <p:childTnLst>
                                    <p:set>
                                      <p:cBhvr>
                                        <p:cTn id="239" dur="1" fill="hold">
                                          <p:stCondLst>
                                            <p:cond delay="0"/>
                                          </p:stCondLst>
                                        </p:cTn>
                                        <p:tgtEl>
                                          <p:spTgt spid="158734"/>
                                        </p:tgtEl>
                                        <p:attrNameLst>
                                          <p:attrName>style.visibility</p:attrName>
                                        </p:attrNameLst>
                                      </p:cBhvr>
                                      <p:to>
                                        <p:strVal val="visible"/>
                                      </p:to>
                                    </p:set>
                                    <p:animEffect transition="in" filter="blinds(horizontal)">
                                      <p:cBhvr>
                                        <p:cTn id="240" dur="500"/>
                                        <p:tgtEl>
                                          <p:spTgt spid="15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nimBg="1"/>
      <p:bldP spid="158724" grpId="0" animBg="1"/>
      <p:bldP spid="158724" grpId="1" animBg="1"/>
      <p:bldP spid="158725" grpId="0" animBg="1"/>
      <p:bldP spid="158725" grpId="1" animBg="1"/>
      <p:bldP spid="158726" grpId="0" animBg="1"/>
      <p:bldP spid="158728" grpId="0" animBg="1"/>
      <p:bldP spid="158728" grpId="1" animBg="1"/>
      <p:bldP spid="158730" grpId="0" animBg="1"/>
      <p:bldP spid="158730" grpId="1" animBg="1"/>
      <p:bldP spid="158733" grpId="0" animBg="1"/>
      <p:bldP spid="158737" grpId="0" animBg="1"/>
      <p:bldP spid="158738" grpId="0" animBg="1"/>
      <p:bldP spid="158738" grpId="1" animBg="1"/>
      <p:bldP spid="158739" grpId="0" animBg="1"/>
      <p:bldP spid="158741" grpId="0" animBg="1"/>
      <p:bldP spid="158742" grpId="0" animBg="1"/>
      <p:bldP spid="158743" grpId="0" animBg="1"/>
      <p:bldP spid="158744" grpId="0" animBg="1"/>
      <p:bldP spid="158746" grpId="0" animBg="1"/>
      <p:bldP spid="158747" grpId="0" animBg="1"/>
      <p:bldP spid="158748" grpId="0" animBg="1"/>
      <p:bldP spid="158749" grpId="0" animBg="1"/>
      <p:bldP spid="158751" grpId="0" animBg="1"/>
      <p:bldP spid="158753" grpId="0" animBg="1"/>
      <p:bldP spid="158754" grpId="0" animBg="1"/>
      <p:bldP spid="158755" grpId="0" animBg="1"/>
      <p:bldP spid="158756" grpId="0" animBg="1"/>
      <p:bldP spid="158757" grpId="0" animBg="1"/>
      <p:bldP spid="158758" grpId="0" animBg="1"/>
      <p:bldP spid="158759" grpId="0" animBg="1"/>
      <p:bldP spid="158760" grpId="0" animBg="1"/>
      <p:bldP spid="158762" grpId="0" animBg="1"/>
      <p:bldP spid="158764" grpId="0" animBg="1"/>
      <p:bldP spid="158764" grpId="1" animBg="1"/>
      <p:bldP spid="158772" grpId="0" animBg="1"/>
      <p:bldP spid="158773" grpId="0" animBg="1"/>
      <p:bldP spid="158773" grpId="1" animBg="1"/>
      <p:bldP spid="158775" grpId="0" animBg="1"/>
      <p:bldP spid="158776" grpId="0" animBg="1"/>
      <p:bldP spid="158777" grpId="0"/>
      <p:bldP spid="158778" grpId="0" animBg="1"/>
      <p:bldP spid="158779" grpId="0" animBg="1"/>
      <p:bldP spid="158780" grpId="0"/>
      <p:bldP spid="158781" grpId="0" animBg="1"/>
      <p:bldP spid="158782" grpId="0"/>
      <p:bldP spid="158783" grpId="0"/>
      <p:bldP spid="158784" grpId="0" animBg="1"/>
      <p:bldP spid="1587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24579" name="Rectangle 3"/>
          <p:cNvSpPr>
            <a:spLocks noGrp="1"/>
          </p:cNvSpPr>
          <p:nvPr>
            <p:ph type="body"/>
          </p:nvPr>
        </p:nvSpPr>
        <p:spPr>
          <a:ln/>
        </p:spPr>
        <p:txBody>
          <a:bodyPr vert="horz" wrap="square" lIns="91440" tIns="45720" rIns="91440" bIns="45720" anchor="t"/>
          <a:p>
            <a:pPr eaLnBrk="1" hangingPunct="1"/>
            <a:endParaRPr lang="zh-CN" altLang="zh-CN" dirty="0"/>
          </a:p>
        </p:txBody>
      </p:sp>
      <p:pic>
        <p:nvPicPr>
          <p:cNvPr id="24580" name="Picture 4" descr="3_7b"/>
          <p:cNvPicPr>
            <a:picLocks noChangeAspect="1"/>
          </p:cNvPicPr>
          <p:nvPr/>
        </p:nvPicPr>
        <p:blipFill>
          <a:blip r:embed="rId1">
            <a:clrChange>
              <a:clrFrom>
                <a:srgbClr val="FCFCFC"/>
              </a:clrFrom>
              <a:clrTo>
                <a:srgbClr val="FCFCFC">
                  <a:alpha val="0"/>
                </a:srgbClr>
              </a:clrTo>
            </a:clrChange>
          </a:blip>
          <a:stretch>
            <a:fillRect/>
          </a:stretch>
        </p:blipFill>
        <p:spPr>
          <a:xfrm>
            <a:off x="228600" y="98425"/>
            <a:ext cx="8763000" cy="6607175"/>
          </a:xfrm>
          <a:prstGeom prst="rect">
            <a:avLst/>
          </a:prstGeom>
          <a:solidFill>
            <a:schemeClr val="bg1"/>
          </a:solid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AutoShape 2"/>
          <p:cNvSpPr>
            <a:spLocks noGrp="1"/>
          </p:cNvSpPr>
          <p:nvPr>
            <p:ph type="title"/>
          </p:nvPr>
        </p:nvSpPr>
        <p:spPr>
          <a:ln/>
        </p:spPr>
        <p:txBody>
          <a:bodyPr vert="horz" wrap="square" lIns="91440" tIns="45720" rIns="91440" bIns="45720" anchor="b"/>
          <a:p>
            <a:pPr eaLnBrk="1" hangingPunct="1"/>
            <a:r>
              <a:rPr lang="zh-CN" altLang="en-US" dirty="0"/>
              <a:t>作业调度算法</a:t>
            </a:r>
            <a:endParaRPr lang="zh-CN" altLang="en-US" dirty="0"/>
          </a:p>
        </p:txBody>
      </p:sp>
      <p:sp>
        <p:nvSpPr>
          <p:cNvPr id="25603"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b="1" dirty="0"/>
              <a:t>先来先服务算法（</a:t>
            </a:r>
            <a:r>
              <a:rPr lang="en-US" altLang="zh-CN" b="1" dirty="0"/>
              <a:t>First Come First Service</a:t>
            </a:r>
            <a:r>
              <a:rPr lang="zh-CN" altLang="en-US" b="1" dirty="0"/>
              <a:t>）</a:t>
            </a:r>
            <a:endParaRPr lang="zh-CN" altLang="en-US" b="1" dirty="0"/>
          </a:p>
          <a:p>
            <a:pPr lvl="1" eaLnBrk="1" hangingPunct="1">
              <a:lnSpc>
                <a:spcPct val="90000"/>
              </a:lnSpc>
            </a:pPr>
            <a:r>
              <a:rPr lang="zh-CN" altLang="en-US" b="1" dirty="0"/>
              <a:t>基本思想是按照进程到达的先后顺序进行调度</a:t>
            </a:r>
            <a:endParaRPr lang="zh-CN" altLang="en-US" b="1" dirty="0"/>
          </a:p>
          <a:p>
            <a:pPr eaLnBrk="1" hangingPunct="1">
              <a:lnSpc>
                <a:spcPct val="90000"/>
              </a:lnSpc>
            </a:pPr>
            <a:r>
              <a:rPr lang="zh-CN" altLang="en-US" b="1" dirty="0"/>
              <a:t>最短作业优先算法（</a:t>
            </a:r>
            <a:r>
              <a:rPr lang="en-US" altLang="zh-CN" b="1" dirty="0"/>
              <a:t>Shortest Job First</a:t>
            </a:r>
            <a:r>
              <a:rPr lang="zh-CN" altLang="en-US" b="1" dirty="0"/>
              <a:t>）</a:t>
            </a:r>
            <a:endParaRPr lang="zh-CN" altLang="en-US" b="1" dirty="0"/>
          </a:p>
          <a:p>
            <a:pPr lvl="1" eaLnBrk="1" hangingPunct="1">
              <a:lnSpc>
                <a:spcPct val="90000"/>
              </a:lnSpc>
            </a:pPr>
            <a:r>
              <a:rPr lang="zh-CN" altLang="en-US" b="1" dirty="0"/>
              <a:t>要求作业在开始执行时预计执行时间，给预计执行时间短的作业优先分派处理机。后来的短作业不抢现正在执行的作业。</a:t>
            </a:r>
            <a:endParaRPr lang="zh-CN" altLang="en-US" b="1" dirty="0"/>
          </a:p>
          <a:p>
            <a:pPr eaLnBrk="1" hangingPunct="1">
              <a:lnSpc>
                <a:spcPct val="90000"/>
              </a:lnSpc>
            </a:pPr>
            <a:r>
              <a:rPr lang="zh-CN" altLang="en-US" b="1" dirty="0"/>
              <a:t>优先级算法（</a:t>
            </a:r>
            <a:r>
              <a:rPr lang="en-US" altLang="zh-CN" b="1" dirty="0"/>
              <a:t>Priority Scheduling</a:t>
            </a:r>
            <a:r>
              <a:rPr lang="zh-CN" altLang="en-US" b="1" dirty="0"/>
              <a:t>）</a:t>
            </a:r>
            <a:endParaRPr lang="zh-CN" altLang="en-US" b="1" dirty="0"/>
          </a:p>
          <a:p>
            <a:pPr lvl="1" eaLnBrk="1" hangingPunct="1">
              <a:lnSpc>
                <a:spcPct val="90000"/>
              </a:lnSpc>
            </a:pPr>
            <a:r>
              <a:rPr lang="zh-CN" altLang="en-US" b="1" dirty="0"/>
              <a:t>是多级队列的改进，协调各进程队列中进程的响应时间要求。分为抢占式和非抢占式。</a:t>
            </a:r>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AutoShape 2"/>
          <p:cNvSpPr>
            <a:spLocks noGrp="1"/>
          </p:cNvSpPr>
          <p:nvPr>
            <p:ph type="title"/>
          </p:nvPr>
        </p:nvSpPr>
        <p:spPr>
          <a:ln/>
        </p:spPr>
        <p:txBody>
          <a:bodyPr vert="horz" wrap="square" lIns="91440" tIns="45720" rIns="91440" bIns="45720" anchor="b"/>
          <a:p>
            <a:pPr eaLnBrk="1" hangingPunct="1"/>
            <a:r>
              <a:rPr lang="zh-CN" altLang="en-US" dirty="0"/>
              <a:t>作业调度</a:t>
            </a:r>
            <a:endParaRPr lang="zh-CN" altLang="en-US" dirty="0"/>
          </a:p>
        </p:txBody>
      </p:sp>
      <p:sp>
        <p:nvSpPr>
          <p:cNvPr id="26627" name="Rectangle 3"/>
          <p:cNvSpPr>
            <a:spLocks noGrp="1"/>
          </p:cNvSpPr>
          <p:nvPr>
            <p:ph type="body"/>
          </p:nvPr>
        </p:nvSpPr>
        <p:spPr>
          <a:ln/>
        </p:spPr>
        <p:txBody>
          <a:bodyPr vert="horz" wrap="square" lIns="91440" tIns="45720" rIns="91440" bIns="45720" anchor="t"/>
          <a:p>
            <a:pPr eaLnBrk="1" hangingPunct="1"/>
            <a:r>
              <a:rPr lang="zh-CN" altLang="en-US" b="1" dirty="0"/>
              <a:t>计算各种调度算法下作业队列的</a:t>
            </a:r>
            <a:endParaRPr lang="zh-CN" altLang="en-US" b="1" dirty="0"/>
          </a:p>
          <a:p>
            <a:pPr lvl="1" eaLnBrk="1" hangingPunct="1"/>
            <a:r>
              <a:rPr lang="zh-CN" altLang="en-US" b="1" dirty="0"/>
              <a:t>平均周转时间</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AutoShape 2"/>
          <p:cNvSpPr>
            <a:spLocks noGrp="1"/>
          </p:cNvSpPr>
          <p:nvPr>
            <p:ph type="title"/>
          </p:nvPr>
        </p:nvSpPr>
        <p:spPr>
          <a:xfrm>
            <a:off x="762000" y="1296988"/>
            <a:ext cx="7924800" cy="608012"/>
          </a:xfrm>
          <a:ln/>
        </p:spPr>
        <p:txBody>
          <a:bodyPr vert="horz" wrap="square" lIns="91440" tIns="45720" rIns="91440" bIns="45720" anchor="b"/>
          <a:p>
            <a:pPr eaLnBrk="1" hangingPunct="1"/>
            <a:r>
              <a:rPr lang="zh-CN" altLang="en-US" dirty="0"/>
              <a:t>调度的类型</a:t>
            </a:r>
            <a:endParaRPr lang="zh-CN" altLang="en-US" dirty="0"/>
          </a:p>
        </p:txBody>
      </p:sp>
      <p:sp>
        <p:nvSpPr>
          <p:cNvPr id="27651" name="Rectangle 3"/>
          <p:cNvSpPr>
            <a:spLocks noGrp="1"/>
          </p:cNvSpPr>
          <p:nvPr>
            <p:ph idx="1"/>
          </p:nvPr>
        </p:nvSpPr>
        <p:spPr>
          <a:xfrm>
            <a:off x="468313" y="2420938"/>
            <a:ext cx="8229600" cy="3733800"/>
          </a:xfrm>
          <a:ln/>
        </p:spPr>
        <p:txBody>
          <a:bodyPr vert="horz" wrap="square" lIns="91440" tIns="45720" rIns="91440" bIns="45720" anchor="t"/>
          <a:p>
            <a:pPr eaLnBrk="1" hangingPunct="1"/>
            <a:r>
              <a:rPr lang="zh-CN" altLang="en-US" b="1" dirty="0">
                <a:solidFill>
                  <a:srgbClr val="0000FF"/>
                </a:solidFill>
              </a:rPr>
              <a:t>长程调度</a:t>
            </a:r>
            <a:r>
              <a:rPr lang="en-US" altLang="zh-CN" b="1" dirty="0"/>
              <a:t>: </a:t>
            </a:r>
            <a:r>
              <a:rPr lang="zh-CN" altLang="en-US" b="1" dirty="0"/>
              <a:t>决定加入到等待执行的进程池中</a:t>
            </a:r>
            <a:endParaRPr lang="zh-CN" altLang="en-US" b="1" dirty="0"/>
          </a:p>
          <a:p>
            <a:pPr eaLnBrk="1" hangingPunct="1"/>
            <a:r>
              <a:rPr lang="zh-CN" altLang="en-US" b="1" dirty="0">
                <a:solidFill>
                  <a:srgbClr val="0000FF"/>
                </a:solidFill>
              </a:rPr>
              <a:t>中程调度</a:t>
            </a:r>
            <a:r>
              <a:rPr lang="zh-CN" altLang="en-US" b="1" dirty="0"/>
              <a:t>：决定加入到部分或全部在主存中的进程集合中。</a:t>
            </a:r>
            <a:endParaRPr lang="zh-CN" altLang="en-US" b="1" dirty="0"/>
          </a:p>
          <a:p>
            <a:pPr eaLnBrk="1" hangingPunct="1"/>
            <a:r>
              <a:rPr lang="zh-CN" altLang="en-US" b="1" dirty="0">
                <a:solidFill>
                  <a:srgbClr val="0000FF"/>
                </a:solidFill>
              </a:rPr>
              <a:t>短程调度</a:t>
            </a:r>
            <a:r>
              <a:rPr lang="zh-CN" altLang="en-US" b="1" dirty="0"/>
              <a:t>：决定哪一个可用进程将保持处理器执行。</a:t>
            </a:r>
            <a:endParaRPr lang="zh-CN" altLang="en-US" b="1" dirty="0"/>
          </a:p>
          <a:p>
            <a:pPr eaLnBrk="1" hangingPunct="1"/>
            <a:r>
              <a:rPr lang="en-US" altLang="zh-CN" b="1" dirty="0">
                <a:solidFill>
                  <a:srgbClr val="0000FF"/>
                </a:solidFill>
              </a:rPr>
              <a:t>I/O</a:t>
            </a:r>
            <a:r>
              <a:rPr lang="zh-CN" altLang="en-US" b="1" dirty="0">
                <a:solidFill>
                  <a:srgbClr val="0000FF"/>
                </a:solidFill>
              </a:rPr>
              <a:t>调度</a:t>
            </a:r>
            <a:r>
              <a:rPr lang="zh-CN" altLang="en-US" b="1" dirty="0"/>
              <a:t>：决定哪一个进程挂起的</a:t>
            </a:r>
            <a:r>
              <a:rPr lang="en-US" altLang="zh-CN" b="1" dirty="0"/>
              <a:t>I/O</a:t>
            </a:r>
            <a:r>
              <a:rPr lang="zh-CN" altLang="en-US" b="1" dirty="0"/>
              <a:t>请求将被可用的</a:t>
            </a:r>
            <a:r>
              <a:rPr lang="en-US" altLang="zh-CN" b="1" dirty="0"/>
              <a:t>I/O</a:t>
            </a:r>
            <a:r>
              <a:rPr lang="zh-CN" altLang="en-US" b="1" dirty="0"/>
              <a:t>设备处理。 </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Picture 2"/>
          <p:cNvPicPr>
            <a:picLocks noChangeAspect="1"/>
          </p:cNvPicPr>
          <p:nvPr/>
        </p:nvPicPr>
        <p:blipFill>
          <a:blip r:embed="rId1"/>
          <a:stretch>
            <a:fillRect/>
          </a:stretch>
        </p:blipFill>
        <p:spPr>
          <a:xfrm>
            <a:off x="2987675" y="188913"/>
            <a:ext cx="3602038" cy="6215062"/>
          </a:xfrm>
          <a:prstGeom prst="rect">
            <a:avLst/>
          </a:prstGeom>
          <a:noFill/>
          <a:ln w="9525">
            <a:noFill/>
          </a:ln>
        </p:spPr>
      </p:pic>
      <p:sp>
        <p:nvSpPr>
          <p:cNvPr id="28675" name="Line 3"/>
          <p:cNvSpPr/>
          <p:nvPr/>
        </p:nvSpPr>
        <p:spPr>
          <a:xfrm>
            <a:off x="4427538" y="2852738"/>
            <a:ext cx="647700" cy="0"/>
          </a:xfrm>
          <a:prstGeom prst="line">
            <a:avLst/>
          </a:prstGeom>
          <a:ln w="25400" cap="flat" cmpd="sng">
            <a:solidFill>
              <a:srgbClr val="FF0000"/>
            </a:solidFill>
            <a:prstDash val="solid"/>
            <a:miter/>
            <a:headEnd type="none" w="med" len="med"/>
            <a:tailEnd type="none" w="med" len="med"/>
          </a:ln>
        </p:spPr>
      </p:sp>
      <p:sp>
        <p:nvSpPr>
          <p:cNvPr id="28676" name="Line 4"/>
          <p:cNvSpPr/>
          <p:nvPr/>
        </p:nvSpPr>
        <p:spPr>
          <a:xfrm>
            <a:off x="4327525" y="5027613"/>
            <a:ext cx="790575" cy="0"/>
          </a:xfrm>
          <a:prstGeom prst="line">
            <a:avLst/>
          </a:prstGeom>
          <a:ln w="25400" cap="flat" cmpd="sng">
            <a:solidFill>
              <a:srgbClr val="FF0000"/>
            </a:solidFill>
            <a:prstDash val="solid"/>
            <a:miter/>
            <a:headEnd type="none" w="med" len="med"/>
            <a:tailEnd type="none" w="med" len="med"/>
          </a:ln>
        </p:spPr>
      </p:sp>
      <p:sp>
        <p:nvSpPr>
          <p:cNvPr id="28677" name="Line 5"/>
          <p:cNvSpPr/>
          <p:nvPr/>
        </p:nvSpPr>
        <p:spPr>
          <a:xfrm>
            <a:off x="4427538" y="5589588"/>
            <a:ext cx="647700" cy="0"/>
          </a:xfrm>
          <a:prstGeom prst="line">
            <a:avLst/>
          </a:prstGeom>
          <a:ln w="25400" cap="flat" cmpd="sng">
            <a:solidFill>
              <a:srgbClr val="FF0000"/>
            </a:solidFill>
            <a:prstDash val="solid"/>
            <a:miter/>
            <a:headEnd type="none" w="med" len="med"/>
            <a:tailEnd type="non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2" descr="9_3"/>
          <p:cNvPicPr>
            <a:picLocks noChangeAspect="1"/>
          </p:cNvPicPr>
          <p:nvPr/>
        </p:nvPicPr>
        <p:blipFill>
          <a:blip r:embed="rId1"/>
          <a:stretch>
            <a:fillRect/>
          </a:stretch>
        </p:blipFill>
        <p:spPr>
          <a:xfrm>
            <a:off x="179388" y="74613"/>
            <a:ext cx="8785225" cy="67087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AutoShape 2"/>
          <p:cNvSpPr>
            <a:spLocks noGrp="1"/>
          </p:cNvSpPr>
          <p:nvPr>
            <p:ph type="title"/>
          </p:nvPr>
        </p:nvSpPr>
        <p:spPr>
          <a:ln/>
        </p:spPr>
        <p:txBody>
          <a:bodyPr vert="horz" wrap="square" lIns="91440" tIns="45720" rIns="91440" bIns="45720" anchor="b"/>
          <a:p>
            <a:pPr eaLnBrk="1" hangingPunct="1"/>
            <a:r>
              <a:rPr lang="zh-CN" altLang="en-US" dirty="0"/>
              <a:t>调度的决策模式</a:t>
            </a:r>
            <a:endParaRPr lang="zh-CN" altLang="en-US" dirty="0"/>
          </a:p>
        </p:txBody>
      </p:sp>
      <p:sp>
        <p:nvSpPr>
          <p:cNvPr id="30723" name="Rectangle 3"/>
          <p:cNvSpPr>
            <a:spLocks noGrp="1"/>
          </p:cNvSpPr>
          <p:nvPr>
            <p:ph idx="1"/>
          </p:nvPr>
        </p:nvSpPr>
        <p:spPr>
          <a:xfrm>
            <a:off x="827088" y="2438400"/>
            <a:ext cx="8039100" cy="2895600"/>
          </a:xfrm>
          <a:ln/>
        </p:spPr>
        <p:txBody>
          <a:bodyPr vert="horz" wrap="square" lIns="91440" tIns="45720" rIns="91440" bIns="45720" anchor="t"/>
          <a:p>
            <a:pPr eaLnBrk="1" hangingPunct="1">
              <a:lnSpc>
                <a:spcPct val="90000"/>
              </a:lnSpc>
            </a:pPr>
            <a:r>
              <a:rPr lang="zh-CN" altLang="en-US" b="1" dirty="0">
                <a:solidFill>
                  <a:srgbClr val="0000FF"/>
                </a:solidFill>
              </a:rPr>
              <a:t>非抢占</a:t>
            </a:r>
            <a:r>
              <a:rPr lang="zh-CN" altLang="en-US" b="1" dirty="0"/>
              <a:t>：</a:t>
            </a:r>
            <a:endParaRPr lang="zh-CN" altLang="en-US" b="1" dirty="0"/>
          </a:p>
          <a:p>
            <a:pPr lvl="1" eaLnBrk="1" hangingPunct="1">
              <a:lnSpc>
                <a:spcPct val="90000"/>
              </a:lnSpc>
            </a:pPr>
            <a:r>
              <a:rPr lang="zh-CN" altLang="en-US" sz="2800" b="1" dirty="0"/>
              <a:t>在这种情况下，一旦进程处于运行态，它就不断执行直到终止，或者为等待</a:t>
            </a:r>
            <a:r>
              <a:rPr lang="en-US" altLang="zh-CN" sz="2800" b="1" dirty="0"/>
              <a:t>I/O</a:t>
            </a:r>
            <a:r>
              <a:rPr lang="zh-CN" altLang="en-US" sz="2800" b="1" dirty="0"/>
              <a:t>或请求某些操作系统服务而阻塞自己。 </a:t>
            </a:r>
            <a:endParaRPr lang="zh-CN" altLang="en-US" sz="2800" b="1"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AutoShape 2"/>
          <p:cNvSpPr>
            <a:spLocks noGrp="1"/>
          </p:cNvSpPr>
          <p:nvPr>
            <p:ph type="title"/>
          </p:nvPr>
        </p:nvSpPr>
        <p:spPr>
          <a:ln/>
        </p:spPr>
        <p:txBody>
          <a:bodyPr vert="horz" wrap="square" lIns="91440" tIns="45720" rIns="91440" bIns="45720" anchor="b"/>
          <a:p>
            <a:pPr eaLnBrk="1" hangingPunct="1"/>
            <a:r>
              <a:rPr lang="zh-CN" altLang="en-US" dirty="0"/>
              <a:t>调度的决策模式</a:t>
            </a:r>
            <a:endParaRPr lang="zh-CN" altLang="en-US" dirty="0"/>
          </a:p>
        </p:txBody>
      </p:sp>
      <p:sp>
        <p:nvSpPr>
          <p:cNvPr id="31747" name="Rectangle 3"/>
          <p:cNvSpPr>
            <a:spLocks noGrp="1"/>
          </p:cNvSpPr>
          <p:nvPr>
            <p:ph idx="1"/>
          </p:nvPr>
        </p:nvSpPr>
        <p:spPr>
          <a:xfrm>
            <a:off x="354013" y="2438400"/>
            <a:ext cx="8713787" cy="4038600"/>
          </a:xfrm>
          <a:ln/>
        </p:spPr>
        <p:txBody>
          <a:bodyPr vert="horz" wrap="square" lIns="91440" tIns="45720" rIns="91440" bIns="45720" anchor="t"/>
          <a:p>
            <a:pPr eaLnBrk="1" hangingPunct="1">
              <a:lnSpc>
                <a:spcPct val="90000"/>
              </a:lnSpc>
            </a:pPr>
            <a:r>
              <a:rPr lang="zh-CN" altLang="en-US" sz="2400" b="1" dirty="0">
                <a:solidFill>
                  <a:srgbClr val="0000FF"/>
                </a:solidFill>
              </a:rPr>
              <a:t>抢占</a:t>
            </a:r>
            <a:r>
              <a:rPr lang="zh-CN" altLang="en-US" sz="2400" b="1" dirty="0"/>
              <a:t>：</a:t>
            </a:r>
            <a:endParaRPr lang="zh-CN" altLang="en-US" sz="2400" b="1" dirty="0"/>
          </a:p>
          <a:p>
            <a:pPr lvl="1" eaLnBrk="1" hangingPunct="1">
              <a:lnSpc>
                <a:spcPct val="90000"/>
              </a:lnSpc>
            </a:pPr>
            <a:r>
              <a:rPr lang="zh-CN" altLang="en-US" b="1" dirty="0"/>
              <a:t>当前正在运行的进程可能被操作系统中断，并转移到就绪态。关于抢占的决策可能是在一个</a:t>
            </a:r>
            <a:r>
              <a:rPr lang="zh-CN" altLang="en-US" b="1" dirty="0">
                <a:solidFill>
                  <a:srgbClr val="0000FF"/>
                </a:solidFill>
              </a:rPr>
              <a:t>新进程到达</a:t>
            </a:r>
            <a:r>
              <a:rPr lang="zh-CN" altLang="en-US" b="1" dirty="0"/>
              <a:t>时，或者在一个</a:t>
            </a:r>
            <a:r>
              <a:rPr lang="zh-CN" altLang="en-US" b="1" dirty="0">
                <a:solidFill>
                  <a:srgbClr val="0000FF"/>
                </a:solidFill>
              </a:rPr>
              <a:t>中断</a:t>
            </a:r>
            <a:r>
              <a:rPr lang="zh-CN" altLang="en-US" b="1" dirty="0"/>
              <a:t>发生后把一个被阻塞的进程置为就绪态时，或者基于</a:t>
            </a:r>
            <a:r>
              <a:rPr lang="zh-CN" altLang="en-US" b="1" dirty="0">
                <a:solidFill>
                  <a:srgbClr val="0000FF"/>
                </a:solidFill>
              </a:rPr>
              <a:t>周期性的时间</a:t>
            </a:r>
            <a:r>
              <a:rPr lang="zh-CN" altLang="en-US" b="1" dirty="0"/>
              <a:t>中断。 </a:t>
            </a:r>
            <a:endParaRPr lang="zh-CN" altLang="en-US" b="1" dirty="0"/>
          </a:p>
          <a:p>
            <a:pPr lvl="1" eaLnBrk="1" hangingPunct="1">
              <a:lnSpc>
                <a:spcPct val="90000"/>
              </a:lnSpc>
            </a:pPr>
            <a:r>
              <a:rPr lang="zh-CN" altLang="en-US" b="1" dirty="0"/>
              <a:t>与非抢占策略相比，抢占策略可能会</a:t>
            </a:r>
            <a:r>
              <a:rPr lang="zh-CN" altLang="en-US" b="1" dirty="0">
                <a:solidFill>
                  <a:srgbClr val="FF0000"/>
                </a:solidFill>
              </a:rPr>
              <a:t>导致较大的开销</a:t>
            </a:r>
            <a:r>
              <a:rPr lang="zh-CN" altLang="en-US" b="1" dirty="0"/>
              <a:t>，但是可能对所有进程会提供较好的服务，因为它们避免了任何一个进程独占处理器太长时间。此外，通过使用有效的进程切换机制</a:t>
            </a:r>
            <a:r>
              <a:rPr lang="en-US" altLang="zh-CN" b="1" dirty="0"/>
              <a:t>(</a:t>
            </a:r>
            <a:r>
              <a:rPr lang="zh-CN" altLang="en-US" b="1" dirty="0"/>
              <a:t>尽可能地获得硬件的帮助</a:t>
            </a:r>
            <a:r>
              <a:rPr lang="en-US" altLang="zh-CN" b="1" dirty="0"/>
              <a:t>)</a:t>
            </a:r>
            <a:r>
              <a:rPr lang="zh-CN" altLang="en-US" b="1" dirty="0"/>
              <a:t>，以及提供比较大的主存，使得大部分程序都在主存中，可使抢占的代价相对比较低。 </a:t>
            </a:r>
            <a:endParaRPr lang="zh-CN" altLang="en-US" b="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AutoShape 2"/>
          <p:cNvSpPr>
            <a:spLocks noGrp="1"/>
          </p:cNvSpPr>
          <p:nvPr>
            <p:ph type="title"/>
          </p:nvPr>
        </p:nvSpPr>
        <p:spPr>
          <a:ln/>
        </p:spPr>
        <p:txBody>
          <a:bodyPr vert="horz" wrap="square" lIns="91440" tIns="45720" rIns="91440" bIns="45720" anchor="b"/>
          <a:p>
            <a:pPr eaLnBrk="1" hangingPunct="1"/>
            <a:r>
              <a:rPr lang="zh-CN" altLang="en-US" dirty="0"/>
              <a:t>习题 </a:t>
            </a:r>
            <a:r>
              <a:rPr lang="en-US" altLang="zh-CN" dirty="0"/>
              <a:t>-- </a:t>
            </a:r>
            <a:r>
              <a:rPr lang="zh-CN" altLang="en-US" dirty="0"/>
              <a:t>作业调度</a:t>
            </a:r>
            <a:endParaRPr lang="zh-CN" altLang="en-US" dirty="0"/>
          </a:p>
        </p:txBody>
      </p:sp>
      <p:pic>
        <p:nvPicPr>
          <p:cNvPr id="32771" name="Picture 3"/>
          <p:cNvPicPr>
            <a:picLocks noChangeAspect="1"/>
          </p:cNvPicPr>
          <p:nvPr>
            <p:ph idx="1"/>
          </p:nvPr>
        </p:nvPicPr>
        <p:blipFill>
          <a:blip r:embed="rId1"/>
          <a:srcRect/>
          <a:stretch>
            <a:fillRect/>
          </a:stretch>
        </p:blipFill>
        <p:spPr>
          <a:xfrm>
            <a:off x="1219200" y="2514600"/>
            <a:ext cx="6391275" cy="2803525"/>
          </a:xfrm>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AutoShape 2"/>
          <p:cNvSpPr>
            <a:spLocks noGrp="1"/>
          </p:cNvSpPr>
          <p:nvPr>
            <p:ph type="title"/>
          </p:nvPr>
        </p:nvSpPr>
        <p:spPr>
          <a:xfrm>
            <a:off x="457200" y="188913"/>
            <a:ext cx="8229600" cy="561975"/>
          </a:xfrm>
          <a:ln/>
        </p:spPr>
        <p:txBody>
          <a:bodyPr vert="horz" wrap="square" lIns="91440" tIns="45720" rIns="91440" bIns="45720" anchor="b"/>
          <a:p>
            <a:pPr eaLnBrk="1" hangingPunct="1"/>
            <a:r>
              <a:rPr lang="zh-CN" altLang="en-US" sz="2800" dirty="0"/>
              <a:t>先来先服务算法 </a:t>
            </a:r>
            <a:r>
              <a:rPr lang="en-US" altLang="zh-CN" sz="2800" dirty="0"/>
              <a:t>(FCFS)</a:t>
            </a:r>
            <a:endParaRPr lang="en-US" altLang="zh-CN" sz="2800" dirty="0"/>
          </a:p>
        </p:txBody>
      </p:sp>
      <p:sp>
        <p:nvSpPr>
          <p:cNvPr id="33795" name="Rectangle 3"/>
          <p:cNvSpPr>
            <a:spLocks noGrp="1"/>
          </p:cNvSpPr>
          <p:nvPr>
            <p:ph type="body" sz="half" idx="1"/>
          </p:nvPr>
        </p:nvSpPr>
        <p:spPr>
          <a:xfrm>
            <a:off x="152400" y="4992688"/>
            <a:ext cx="8785225" cy="1560512"/>
          </a:xfrm>
          <a:ln/>
        </p:spPr>
        <p:txBody>
          <a:bodyPr vert="horz" wrap="square" lIns="91440" tIns="45720" rIns="91440" bIns="45720" anchor="t"/>
          <a:p>
            <a:pPr eaLnBrk="1" hangingPunct="1"/>
            <a:r>
              <a:rPr lang="zh-CN" altLang="en-US" sz="2400" b="1" dirty="0"/>
              <a:t>最简单的调度策略是</a:t>
            </a:r>
            <a:r>
              <a:rPr lang="zh-CN" altLang="en-US" sz="2400" b="1" dirty="0">
                <a:solidFill>
                  <a:srgbClr val="0000FF"/>
                </a:solidFill>
              </a:rPr>
              <a:t>先来先服务</a:t>
            </a:r>
            <a:r>
              <a:rPr lang="zh-CN" altLang="en-US" sz="2400" b="1" dirty="0"/>
              <a:t>，也称为先进先出或者严格排队方案。</a:t>
            </a:r>
            <a:endParaRPr lang="zh-CN" altLang="en-US" sz="2400" b="1" dirty="0"/>
          </a:p>
          <a:p>
            <a:pPr eaLnBrk="1" hangingPunct="1"/>
            <a:r>
              <a:rPr lang="zh-CN" altLang="en-US" sz="2400" b="1" dirty="0"/>
              <a:t>当每个进程就绪后，它加入就绪队列。当当前正在运行的进程停止执行时，选择在就绪队列中存在时间最长的进程运行。 </a:t>
            </a:r>
            <a:endParaRPr lang="zh-CN" altLang="en-US" sz="2400" b="1" dirty="0"/>
          </a:p>
        </p:txBody>
      </p:sp>
      <p:pic>
        <p:nvPicPr>
          <p:cNvPr id="33796" name="Picture 4"/>
          <p:cNvPicPr>
            <a:picLocks noChangeAspect="1"/>
          </p:cNvPicPr>
          <p:nvPr>
            <p:ph sz="half" idx="2"/>
          </p:nvPr>
        </p:nvPicPr>
        <p:blipFill>
          <a:blip r:embed="rId1"/>
          <a:srcRect/>
          <a:stretch>
            <a:fillRect/>
          </a:stretch>
        </p:blipFill>
        <p:spPr>
          <a:xfrm>
            <a:off x="395288" y="2827338"/>
            <a:ext cx="8223250" cy="1825625"/>
          </a:xfrm>
          <a:ln/>
        </p:spPr>
      </p:pic>
      <p:pic>
        <p:nvPicPr>
          <p:cNvPr id="33797" name="Picture 5"/>
          <p:cNvPicPr>
            <a:picLocks noChangeAspect="1"/>
          </p:cNvPicPr>
          <p:nvPr/>
        </p:nvPicPr>
        <p:blipFill>
          <a:blip r:embed="rId2"/>
          <a:stretch>
            <a:fillRect/>
          </a:stretch>
        </p:blipFill>
        <p:spPr>
          <a:xfrm>
            <a:off x="3132138" y="836613"/>
            <a:ext cx="3895725" cy="1924050"/>
          </a:xfrm>
          <a:prstGeom prst="rect">
            <a:avLst/>
          </a:prstGeom>
          <a:noFill/>
          <a:ln w="9525">
            <a:noFill/>
          </a:ln>
        </p:spPr>
      </p:pic>
      <p:sp>
        <p:nvSpPr>
          <p:cNvPr id="33798" name="Text Box 6"/>
          <p:cNvSpPr txBox="1"/>
          <p:nvPr/>
        </p:nvSpPr>
        <p:spPr>
          <a:xfrm>
            <a:off x="592138" y="2781300"/>
            <a:ext cx="1103312" cy="457200"/>
          </a:xfrm>
          <a:prstGeom prst="rect">
            <a:avLst/>
          </a:prstGeom>
          <a:noFill/>
          <a:ln w="9525">
            <a:noFill/>
          </a:ln>
        </p:spPr>
        <p:txBody>
          <a:bodyPr wrap="none">
            <a:spAutoFit/>
          </a:bodyPr>
          <a:p>
            <a:r>
              <a:rPr lang="zh-CN" altLang="en-US" sz="2400" b="1" dirty="0">
                <a:solidFill>
                  <a:srgbClr val="FF0000"/>
                </a:solidFill>
                <a:latin typeface="Arial" panose="020B0604020202020204" pitchFamily="34" charset="0"/>
              </a:rPr>
              <a:t>非抢占</a:t>
            </a:r>
            <a:endParaRPr lang="zh-CN" altLang="en-US" sz="2400" b="1" dirty="0">
              <a:solidFill>
                <a:srgbClr val="FF0000"/>
              </a:solidFill>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AutoShape 2"/>
          <p:cNvSpPr>
            <a:spLocks noGrp="1"/>
          </p:cNvSpPr>
          <p:nvPr>
            <p:ph type="title"/>
          </p:nvPr>
        </p:nvSpPr>
        <p:spPr>
          <a:ln/>
        </p:spPr>
        <p:txBody>
          <a:bodyPr vert="horz" wrap="square" lIns="91440" tIns="45720" rIns="91440" bIns="45720" anchor="b"/>
          <a:p>
            <a:pPr eaLnBrk="1" hangingPunct="1"/>
            <a:r>
              <a:rPr lang="zh-CN" altLang="en-US" dirty="0"/>
              <a:t>主要内容</a:t>
            </a:r>
            <a:endParaRPr lang="zh-CN" altLang="en-US" dirty="0"/>
          </a:p>
        </p:txBody>
      </p:sp>
      <p:sp>
        <p:nvSpPr>
          <p:cNvPr id="7171" name="Rectangle 3"/>
          <p:cNvSpPr>
            <a:spLocks noGrp="1"/>
          </p:cNvSpPr>
          <p:nvPr>
            <p:ph type="body"/>
          </p:nvPr>
        </p:nvSpPr>
        <p:spPr>
          <a:ln/>
        </p:spPr>
        <p:txBody>
          <a:bodyPr vert="horz" wrap="square" lIns="91440" tIns="45720" rIns="91440" bIns="45720" anchor="t"/>
          <a:p>
            <a:pPr eaLnBrk="1" hangingPunct="1"/>
            <a:r>
              <a:rPr lang="zh-CN" altLang="en-US" b="1" dirty="0"/>
              <a:t>第一章、操作系统概述</a:t>
            </a:r>
            <a:endParaRPr lang="zh-CN" altLang="en-US" b="1" dirty="0"/>
          </a:p>
          <a:p>
            <a:pPr eaLnBrk="1" hangingPunct="1"/>
            <a:r>
              <a:rPr lang="zh-CN" altLang="en-US" b="1" dirty="0"/>
              <a:t>第二</a:t>
            </a:r>
            <a:r>
              <a:rPr lang="en-US" altLang="zh-CN" b="1" dirty="0"/>
              <a:t>/</a:t>
            </a:r>
            <a:r>
              <a:rPr lang="zh-CN" altLang="en-US" b="1" dirty="0"/>
              <a:t>三章、进程和处理机管理、进程同步、互斥、通信与死锁</a:t>
            </a:r>
            <a:endParaRPr lang="zh-CN" altLang="en-US" b="1" dirty="0"/>
          </a:p>
          <a:p>
            <a:pPr eaLnBrk="1" hangingPunct="1"/>
            <a:r>
              <a:rPr lang="zh-CN" altLang="en-US" b="1" dirty="0"/>
              <a:t>第四章、存储管理</a:t>
            </a:r>
            <a:endParaRPr lang="zh-CN" altLang="en-US" b="1" dirty="0"/>
          </a:p>
          <a:p>
            <a:pPr eaLnBrk="1" hangingPunct="1"/>
            <a:r>
              <a:rPr lang="zh-CN" altLang="en-US" b="1" dirty="0"/>
              <a:t>第五章、设备管理和</a:t>
            </a:r>
            <a:r>
              <a:rPr lang="en-US" altLang="zh-CN" b="1" dirty="0"/>
              <a:t>I/O</a:t>
            </a:r>
            <a:r>
              <a:rPr lang="zh-CN" altLang="en-US" b="1" dirty="0"/>
              <a:t>系统</a:t>
            </a:r>
            <a:endParaRPr lang="zh-CN" altLang="en-US" b="1" dirty="0"/>
          </a:p>
          <a:p>
            <a:pPr eaLnBrk="1" hangingPunct="1"/>
            <a:r>
              <a:rPr lang="zh-CN" altLang="en-US" b="1" dirty="0"/>
              <a:t>第六章、文件管理</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AutoShape 2"/>
          <p:cNvSpPr>
            <a:spLocks noGrp="1"/>
          </p:cNvSpPr>
          <p:nvPr>
            <p:ph type="title"/>
          </p:nvPr>
        </p:nvSpPr>
        <p:spPr>
          <a:xfrm>
            <a:off x="762000" y="762000"/>
            <a:ext cx="7924800" cy="777875"/>
          </a:xfrm>
          <a:ln/>
        </p:spPr>
        <p:txBody>
          <a:bodyPr vert="horz" wrap="square" lIns="91440" tIns="45720" rIns="91440" bIns="45720" anchor="b"/>
          <a:p>
            <a:pPr eaLnBrk="1" hangingPunct="1"/>
            <a:r>
              <a:rPr lang="en-US" altLang="zh-CN" sz="2800" dirty="0"/>
              <a:t>FCFS</a:t>
            </a:r>
            <a:endParaRPr lang="en-US" altLang="zh-CN" sz="2800" dirty="0"/>
          </a:p>
        </p:txBody>
      </p:sp>
      <p:sp>
        <p:nvSpPr>
          <p:cNvPr id="34819"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34820" name="Picture 4"/>
          <p:cNvPicPr>
            <a:picLocks noChangeAspect="1"/>
          </p:cNvPicPr>
          <p:nvPr/>
        </p:nvPicPr>
        <p:blipFill>
          <a:blip r:embed="rId1"/>
          <a:stretch>
            <a:fillRect/>
          </a:stretch>
        </p:blipFill>
        <p:spPr>
          <a:xfrm>
            <a:off x="395288" y="2108200"/>
            <a:ext cx="8223250" cy="1825625"/>
          </a:xfrm>
          <a:prstGeom prst="rect">
            <a:avLst/>
          </a:prstGeom>
          <a:noFill/>
          <a:ln w="9525">
            <a:noFill/>
          </a:ln>
        </p:spPr>
      </p:pic>
      <p:pic>
        <p:nvPicPr>
          <p:cNvPr id="34821" name="Picture 5"/>
          <p:cNvPicPr>
            <a:picLocks noChangeAspect="1"/>
          </p:cNvPicPr>
          <p:nvPr/>
        </p:nvPicPr>
        <p:blipFill>
          <a:blip r:embed="rId2"/>
          <a:stretch>
            <a:fillRect/>
          </a:stretch>
        </p:blipFill>
        <p:spPr>
          <a:xfrm>
            <a:off x="250825" y="4005263"/>
            <a:ext cx="8716963" cy="1392237"/>
          </a:xfrm>
          <a:prstGeom prst="rect">
            <a:avLst/>
          </a:prstGeom>
          <a:noFill/>
          <a:ln w="9525">
            <a:noFill/>
          </a:ln>
        </p:spPr>
      </p:pic>
      <p:pic>
        <p:nvPicPr>
          <p:cNvPr id="34822" name="Picture 6"/>
          <p:cNvPicPr>
            <a:picLocks noChangeAspect="1"/>
          </p:cNvPicPr>
          <p:nvPr/>
        </p:nvPicPr>
        <p:blipFill>
          <a:blip r:embed="rId3"/>
          <a:stretch>
            <a:fillRect/>
          </a:stretch>
        </p:blipFill>
        <p:spPr>
          <a:xfrm>
            <a:off x="3348038" y="0"/>
            <a:ext cx="3895725" cy="19240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AutoShape 2"/>
          <p:cNvSpPr>
            <a:spLocks noGrp="1"/>
          </p:cNvSpPr>
          <p:nvPr>
            <p:ph type="title"/>
          </p:nvPr>
        </p:nvSpPr>
        <p:spPr>
          <a:xfrm>
            <a:off x="457200" y="115888"/>
            <a:ext cx="8229600" cy="706437"/>
          </a:xfrm>
          <a:ln/>
        </p:spPr>
        <p:txBody>
          <a:bodyPr vert="horz" wrap="square" lIns="91440" tIns="45720" rIns="91440" bIns="45720" anchor="b"/>
          <a:p>
            <a:pPr eaLnBrk="1" hangingPunct="1"/>
            <a:r>
              <a:rPr lang="zh-CN" altLang="en-US" sz="2800" dirty="0">
                <a:solidFill>
                  <a:srgbClr val="0000FF"/>
                </a:solidFill>
              </a:rPr>
              <a:t>最短作业优先算法</a:t>
            </a:r>
            <a:endParaRPr lang="zh-CN" altLang="en-US" sz="2800" dirty="0">
              <a:solidFill>
                <a:srgbClr val="0000FF"/>
              </a:solidFill>
            </a:endParaRPr>
          </a:p>
        </p:txBody>
      </p:sp>
      <p:sp>
        <p:nvSpPr>
          <p:cNvPr id="35843" name="Rectangle 3"/>
          <p:cNvSpPr>
            <a:spLocks noGrp="1"/>
          </p:cNvSpPr>
          <p:nvPr>
            <p:ph type="body" sz="half" idx="1"/>
          </p:nvPr>
        </p:nvSpPr>
        <p:spPr>
          <a:xfrm>
            <a:off x="323850" y="5334000"/>
            <a:ext cx="8439150" cy="1047750"/>
          </a:xfrm>
          <a:ln/>
        </p:spPr>
        <p:txBody>
          <a:bodyPr vert="horz" wrap="square" lIns="91440" tIns="45720" rIns="91440" bIns="45720" anchor="t"/>
          <a:p>
            <a:pPr eaLnBrk="1" hangingPunct="1"/>
            <a:r>
              <a:rPr lang="zh-CN" altLang="en-US" sz="2400" b="1" dirty="0"/>
              <a:t>最短进程优先是一个非抢占的策略，其原则是下一次选择所需处理时间最短的进程。</a:t>
            </a:r>
            <a:endParaRPr lang="zh-CN" altLang="en-US" sz="2400" b="1" dirty="0"/>
          </a:p>
          <a:p>
            <a:pPr eaLnBrk="1" hangingPunct="1"/>
            <a:r>
              <a:rPr lang="zh-CN" altLang="en-US" sz="2400" b="1" dirty="0"/>
              <a:t>短进程将会越过长作业，跳到队列头。 </a:t>
            </a:r>
            <a:endParaRPr lang="zh-CN" altLang="en-US" sz="2400" b="1" dirty="0"/>
          </a:p>
        </p:txBody>
      </p:sp>
      <p:grpSp>
        <p:nvGrpSpPr>
          <p:cNvPr id="35844" name="Group 4"/>
          <p:cNvGrpSpPr/>
          <p:nvPr/>
        </p:nvGrpSpPr>
        <p:grpSpPr>
          <a:xfrm>
            <a:off x="784225" y="2493963"/>
            <a:ext cx="7632700" cy="2519362"/>
            <a:chOff x="462" y="831"/>
            <a:chExt cx="4098" cy="1028"/>
          </a:xfrm>
        </p:grpSpPr>
        <p:pic>
          <p:nvPicPr>
            <p:cNvPr id="35848" name="Picture 5"/>
            <p:cNvPicPr>
              <a:picLocks noChangeAspect="1"/>
            </p:cNvPicPr>
            <p:nvPr/>
          </p:nvPicPr>
          <p:blipFill>
            <a:blip r:embed="rId1"/>
            <a:stretch>
              <a:fillRect/>
            </a:stretch>
          </p:blipFill>
          <p:spPr>
            <a:xfrm>
              <a:off x="1489" y="831"/>
              <a:ext cx="3071" cy="358"/>
            </a:xfrm>
            <a:prstGeom prst="rect">
              <a:avLst/>
            </a:prstGeom>
            <a:noFill/>
            <a:ln w="9525">
              <a:noFill/>
            </a:ln>
          </p:spPr>
        </p:pic>
        <p:pic>
          <p:nvPicPr>
            <p:cNvPr id="35849" name="Picture 6"/>
            <p:cNvPicPr>
              <a:picLocks noChangeAspect="1"/>
            </p:cNvPicPr>
            <p:nvPr/>
          </p:nvPicPr>
          <p:blipFill>
            <a:blip r:embed="rId2"/>
            <a:stretch>
              <a:fillRect/>
            </a:stretch>
          </p:blipFill>
          <p:spPr>
            <a:xfrm>
              <a:off x="462" y="1215"/>
              <a:ext cx="4050" cy="644"/>
            </a:xfrm>
            <a:prstGeom prst="rect">
              <a:avLst/>
            </a:prstGeom>
            <a:noFill/>
            <a:ln w="9525">
              <a:noFill/>
            </a:ln>
          </p:spPr>
        </p:pic>
      </p:grpSp>
      <p:sp>
        <p:nvSpPr>
          <p:cNvPr id="35845" name="Rectangle 7"/>
          <p:cNvSpPr/>
          <p:nvPr/>
        </p:nvSpPr>
        <p:spPr>
          <a:xfrm>
            <a:off x="5362575" y="4572000"/>
            <a:ext cx="504825" cy="28733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pic>
        <p:nvPicPr>
          <p:cNvPr id="35846" name="Picture 8"/>
          <p:cNvPicPr>
            <a:picLocks noChangeAspect="1"/>
          </p:cNvPicPr>
          <p:nvPr/>
        </p:nvPicPr>
        <p:blipFill>
          <a:blip r:embed="rId3"/>
          <a:stretch>
            <a:fillRect/>
          </a:stretch>
        </p:blipFill>
        <p:spPr>
          <a:xfrm>
            <a:off x="3203575" y="981075"/>
            <a:ext cx="3895725" cy="1924050"/>
          </a:xfrm>
          <a:prstGeom prst="rect">
            <a:avLst/>
          </a:prstGeom>
          <a:noFill/>
          <a:ln w="9525">
            <a:noFill/>
          </a:ln>
        </p:spPr>
      </p:pic>
      <p:sp>
        <p:nvSpPr>
          <p:cNvPr id="35847" name="Text Box 9"/>
          <p:cNvSpPr txBox="1"/>
          <p:nvPr/>
        </p:nvSpPr>
        <p:spPr>
          <a:xfrm>
            <a:off x="762000" y="2514600"/>
            <a:ext cx="1103313" cy="457200"/>
          </a:xfrm>
          <a:prstGeom prst="rect">
            <a:avLst/>
          </a:prstGeom>
          <a:noFill/>
          <a:ln w="9525">
            <a:noFill/>
          </a:ln>
        </p:spPr>
        <p:txBody>
          <a:bodyPr wrap="none">
            <a:spAutoFit/>
          </a:bodyPr>
          <a:p>
            <a:r>
              <a:rPr lang="zh-CN" altLang="en-US" sz="2400" b="1" dirty="0">
                <a:solidFill>
                  <a:srgbClr val="FF0000"/>
                </a:solidFill>
                <a:latin typeface="Arial" panose="020B0604020202020204" pitchFamily="34" charset="0"/>
              </a:rPr>
              <a:t>非抢占</a:t>
            </a:r>
            <a:endParaRPr lang="zh-CN" altLang="en-US" sz="2400" b="1" dirty="0">
              <a:solidFill>
                <a:srgbClr val="FF0000"/>
              </a:solidFill>
              <a:latin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AutoShape 2"/>
          <p:cNvSpPr>
            <a:spLocks noGrp="1"/>
          </p:cNvSpPr>
          <p:nvPr>
            <p:ph type="title"/>
          </p:nvPr>
        </p:nvSpPr>
        <p:spPr>
          <a:xfrm>
            <a:off x="908050" y="792163"/>
            <a:ext cx="7632700" cy="777875"/>
          </a:xfrm>
          <a:ln/>
        </p:spPr>
        <p:txBody>
          <a:bodyPr vert="horz" wrap="square" lIns="91440" tIns="45720" rIns="91440" bIns="45720" anchor="b"/>
          <a:p>
            <a:pPr eaLnBrk="1" hangingPunct="1"/>
            <a:r>
              <a:rPr lang="zh-CN" altLang="en-US" sz="2800" dirty="0">
                <a:solidFill>
                  <a:srgbClr val="0000FF"/>
                </a:solidFill>
              </a:rPr>
              <a:t>最短作业优先算法</a:t>
            </a:r>
            <a:endParaRPr lang="zh-CN" altLang="en-US" sz="2800" dirty="0">
              <a:solidFill>
                <a:srgbClr val="0000FF"/>
              </a:solidFill>
            </a:endParaRPr>
          </a:p>
        </p:txBody>
      </p:sp>
      <p:sp>
        <p:nvSpPr>
          <p:cNvPr id="36867" name="Rectangle 3"/>
          <p:cNvSpPr>
            <a:spLocks noGrp="1"/>
          </p:cNvSpPr>
          <p:nvPr>
            <p:ph idx="1"/>
          </p:nvPr>
        </p:nvSpPr>
        <p:spPr>
          <a:xfrm>
            <a:off x="838200" y="5822950"/>
            <a:ext cx="7693025" cy="263525"/>
          </a:xfrm>
          <a:ln/>
        </p:spPr>
        <p:txBody>
          <a:bodyPr vert="horz" wrap="square" lIns="91440" tIns="45720" rIns="91440" bIns="45720" anchor="t"/>
          <a:p>
            <a:pPr eaLnBrk="1" hangingPunct="1">
              <a:lnSpc>
                <a:spcPct val="80000"/>
              </a:lnSpc>
            </a:pPr>
            <a:endParaRPr lang="zh-CN" altLang="zh-CN" sz="1600" dirty="0"/>
          </a:p>
        </p:txBody>
      </p:sp>
      <p:pic>
        <p:nvPicPr>
          <p:cNvPr id="36868" name="Picture 4"/>
          <p:cNvPicPr>
            <a:picLocks noChangeAspect="1"/>
          </p:cNvPicPr>
          <p:nvPr/>
        </p:nvPicPr>
        <p:blipFill>
          <a:blip r:embed="rId1"/>
          <a:stretch>
            <a:fillRect/>
          </a:stretch>
        </p:blipFill>
        <p:spPr>
          <a:xfrm>
            <a:off x="250825" y="4005263"/>
            <a:ext cx="8716963" cy="1392237"/>
          </a:xfrm>
          <a:prstGeom prst="rect">
            <a:avLst/>
          </a:prstGeom>
          <a:noFill/>
          <a:ln w="9525">
            <a:noFill/>
          </a:ln>
        </p:spPr>
      </p:pic>
      <p:grpSp>
        <p:nvGrpSpPr>
          <p:cNvPr id="36869" name="Group 5"/>
          <p:cNvGrpSpPr/>
          <p:nvPr/>
        </p:nvGrpSpPr>
        <p:grpSpPr>
          <a:xfrm>
            <a:off x="684213" y="1916113"/>
            <a:ext cx="7920037" cy="2160587"/>
            <a:chOff x="340" y="754"/>
            <a:chExt cx="4983" cy="1451"/>
          </a:xfrm>
        </p:grpSpPr>
        <p:pic>
          <p:nvPicPr>
            <p:cNvPr id="36872" name="Picture 6"/>
            <p:cNvPicPr>
              <a:picLocks noChangeAspect="1"/>
            </p:cNvPicPr>
            <p:nvPr/>
          </p:nvPicPr>
          <p:blipFill>
            <a:blip r:embed="rId2"/>
            <a:stretch>
              <a:fillRect/>
            </a:stretch>
          </p:blipFill>
          <p:spPr>
            <a:xfrm>
              <a:off x="1571" y="754"/>
              <a:ext cx="3752" cy="509"/>
            </a:xfrm>
            <a:prstGeom prst="rect">
              <a:avLst/>
            </a:prstGeom>
            <a:noFill/>
            <a:ln w="9525">
              <a:noFill/>
            </a:ln>
          </p:spPr>
        </p:pic>
        <p:pic>
          <p:nvPicPr>
            <p:cNvPr id="36873" name="Picture 7"/>
            <p:cNvPicPr>
              <a:picLocks noChangeAspect="1"/>
            </p:cNvPicPr>
            <p:nvPr/>
          </p:nvPicPr>
          <p:blipFill>
            <a:blip r:embed="rId3"/>
            <a:stretch>
              <a:fillRect/>
            </a:stretch>
          </p:blipFill>
          <p:spPr>
            <a:xfrm>
              <a:off x="340" y="1296"/>
              <a:ext cx="4931" cy="909"/>
            </a:xfrm>
            <a:prstGeom prst="rect">
              <a:avLst/>
            </a:prstGeom>
            <a:noFill/>
            <a:ln w="9525">
              <a:noFill/>
            </a:ln>
          </p:spPr>
        </p:pic>
      </p:grpSp>
      <p:pic>
        <p:nvPicPr>
          <p:cNvPr id="36870" name="Picture 8"/>
          <p:cNvPicPr>
            <a:picLocks noChangeAspect="1"/>
          </p:cNvPicPr>
          <p:nvPr/>
        </p:nvPicPr>
        <p:blipFill>
          <a:blip r:embed="rId4"/>
          <a:stretch>
            <a:fillRect/>
          </a:stretch>
        </p:blipFill>
        <p:spPr>
          <a:xfrm>
            <a:off x="250825" y="4724400"/>
            <a:ext cx="8713788" cy="663575"/>
          </a:xfrm>
          <a:prstGeom prst="rect">
            <a:avLst/>
          </a:prstGeom>
          <a:noFill/>
          <a:ln w="9525">
            <a:noFill/>
          </a:ln>
        </p:spPr>
      </p:pic>
      <p:pic>
        <p:nvPicPr>
          <p:cNvPr id="36871" name="Picture 9"/>
          <p:cNvPicPr>
            <a:picLocks noChangeAspect="1"/>
          </p:cNvPicPr>
          <p:nvPr/>
        </p:nvPicPr>
        <p:blipFill>
          <a:blip r:embed="rId5"/>
          <a:stretch>
            <a:fillRect/>
          </a:stretch>
        </p:blipFill>
        <p:spPr>
          <a:xfrm>
            <a:off x="3995738" y="0"/>
            <a:ext cx="3895725" cy="19240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AutoShape 2"/>
          <p:cNvSpPr>
            <a:spLocks noGrp="1"/>
          </p:cNvSpPr>
          <p:nvPr>
            <p:ph type="title"/>
          </p:nvPr>
        </p:nvSpPr>
        <p:spPr>
          <a:ln/>
        </p:spPr>
        <p:txBody>
          <a:bodyPr vert="horz" wrap="square" lIns="91440" tIns="45720" rIns="91440" bIns="45720" anchor="b"/>
          <a:p>
            <a:pPr eaLnBrk="1" hangingPunct="1"/>
            <a:r>
              <a:rPr lang="zh-CN" altLang="en-US" dirty="0"/>
              <a:t>进程的协作</a:t>
            </a:r>
            <a:endParaRPr lang="zh-CN" altLang="en-US" dirty="0"/>
          </a:p>
        </p:txBody>
      </p:sp>
      <p:sp>
        <p:nvSpPr>
          <p:cNvPr id="37891" name="Rectangle 3"/>
          <p:cNvSpPr>
            <a:spLocks noGrp="1"/>
          </p:cNvSpPr>
          <p:nvPr>
            <p:ph type="body"/>
          </p:nvPr>
        </p:nvSpPr>
        <p:spPr>
          <a:ln/>
        </p:spPr>
        <p:txBody>
          <a:bodyPr vert="horz" wrap="square" lIns="91440" tIns="45720" rIns="91440" bIns="45720" anchor="t"/>
          <a:p>
            <a:pPr eaLnBrk="1" hangingPunct="1"/>
            <a:r>
              <a:rPr lang="zh-CN" altLang="en-US" b="1" dirty="0"/>
              <a:t>进程的调度</a:t>
            </a:r>
            <a:endParaRPr lang="zh-CN" altLang="en-US" b="1" dirty="0"/>
          </a:p>
          <a:p>
            <a:pPr lvl="1" eaLnBrk="1" hangingPunct="1"/>
            <a:r>
              <a:rPr lang="zh-CN" altLang="en-US" b="1" dirty="0"/>
              <a:t>并发</a:t>
            </a:r>
            <a:endParaRPr lang="zh-CN" altLang="en-US" b="1" dirty="0"/>
          </a:p>
          <a:p>
            <a:pPr eaLnBrk="1" hangingPunct="1"/>
            <a:r>
              <a:rPr lang="zh-CN" altLang="en-US" b="1" dirty="0"/>
              <a:t>协作关系</a:t>
            </a:r>
            <a:endParaRPr lang="zh-CN" altLang="en-US" b="1" dirty="0"/>
          </a:p>
          <a:p>
            <a:pPr lvl="1" eaLnBrk="1" hangingPunct="1"/>
            <a:r>
              <a:rPr lang="zh-CN" altLang="en-US" b="1" dirty="0"/>
              <a:t>同步</a:t>
            </a:r>
            <a:endParaRPr lang="zh-CN" altLang="en-US" b="1" dirty="0"/>
          </a:p>
          <a:p>
            <a:pPr eaLnBrk="1" hangingPunct="1"/>
            <a:r>
              <a:rPr lang="zh-CN" altLang="en-US" b="1" dirty="0"/>
              <a:t>竞争关系</a:t>
            </a:r>
            <a:endParaRPr lang="zh-CN" altLang="en-US" b="1" dirty="0"/>
          </a:p>
          <a:p>
            <a:pPr lvl="1" eaLnBrk="1" hangingPunct="1"/>
            <a:r>
              <a:rPr lang="zh-CN" altLang="en-US" b="1" dirty="0"/>
              <a:t>互斥</a:t>
            </a:r>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AutoShape 2"/>
          <p:cNvSpPr>
            <a:spLocks noGrp="1"/>
          </p:cNvSpPr>
          <p:nvPr>
            <p:ph type="title"/>
          </p:nvPr>
        </p:nvSpPr>
        <p:spPr>
          <a:ln/>
        </p:spPr>
        <p:txBody>
          <a:bodyPr vert="horz" wrap="square" lIns="91440" tIns="45720" rIns="91440" bIns="45720" anchor="b"/>
          <a:p>
            <a:pPr eaLnBrk="1" hangingPunct="1"/>
            <a:r>
              <a:rPr lang="zh-CN" altLang="en-US" dirty="0"/>
              <a:t>互斥算法</a:t>
            </a:r>
            <a:endParaRPr lang="zh-CN" altLang="en-US" dirty="0"/>
          </a:p>
        </p:txBody>
      </p:sp>
      <p:sp>
        <p:nvSpPr>
          <p:cNvPr id="38915" name="Rectangle 3"/>
          <p:cNvSpPr>
            <a:spLocks noGrp="1"/>
          </p:cNvSpPr>
          <p:nvPr>
            <p:ph type="body"/>
          </p:nvPr>
        </p:nvSpPr>
        <p:spPr>
          <a:xfrm>
            <a:off x="838200" y="2362200"/>
            <a:ext cx="8054975" cy="3724275"/>
          </a:xfrm>
          <a:ln/>
        </p:spPr>
        <p:txBody>
          <a:bodyPr vert="horz" wrap="square" lIns="91440" tIns="45720" rIns="91440" bIns="45720" anchor="t"/>
          <a:p>
            <a:pPr eaLnBrk="1" hangingPunct="1"/>
            <a:r>
              <a:rPr lang="zh-CN" altLang="en-US" b="1" dirty="0"/>
              <a:t>临界资源是指计算机系统中需要互斥使用的硬件或软件资源，如外设、共享代码段、共享数据结构等。</a:t>
            </a:r>
            <a:endParaRPr lang="zh-CN" altLang="en-US" b="1" dirty="0"/>
          </a:p>
          <a:p>
            <a:pPr lvl="1" eaLnBrk="1" hangingPunct="1"/>
            <a:r>
              <a:rPr lang="en-US" altLang="zh-CN" sz="2800" b="1" dirty="0">
                <a:solidFill>
                  <a:srgbClr val="FF0000"/>
                </a:solidFill>
              </a:rPr>
              <a:t>(</a:t>
            </a:r>
            <a:r>
              <a:rPr lang="zh-CN" altLang="en-US" sz="2800" b="1" dirty="0">
                <a:solidFill>
                  <a:srgbClr val="FF0000"/>
                </a:solidFill>
              </a:rPr>
              <a:t>在一段时间内，只允许一个进程访问的资源</a:t>
            </a:r>
            <a:r>
              <a:rPr lang="en-US" altLang="zh-CN" sz="2800" b="1" dirty="0">
                <a:solidFill>
                  <a:srgbClr val="FF0000"/>
                </a:solidFill>
              </a:rPr>
              <a:t>)</a:t>
            </a:r>
            <a:endParaRPr lang="en-US" altLang="zh-CN" sz="2800" b="1" dirty="0">
              <a:solidFill>
                <a:srgbClr val="FF0000"/>
              </a:solidFill>
            </a:endParaRPr>
          </a:p>
          <a:p>
            <a:pPr eaLnBrk="1" hangingPunct="1"/>
            <a:r>
              <a:rPr lang="zh-CN" altLang="en-US" b="1" dirty="0"/>
              <a:t>临界区是指进程中访问临界资源的一段代码。</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AutoShape 2"/>
          <p:cNvSpPr>
            <a:spLocks noGrp="1"/>
          </p:cNvSpPr>
          <p:nvPr>
            <p:ph type="title"/>
          </p:nvPr>
        </p:nvSpPr>
        <p:spPr>
          <a:ln/>
        </p:spPr>
        <p:txBody>
          <a:bodyPr vert="horz" wrap="square" lIns="91440" tIns="45720" rIns="91440" bIns="45720" anchor="b"/>
          <a:p>
            <a:pPr eaLnBrk="1" hangingPunct="1"/>
            <a:r>
              <a:rPr lang="zh-CN" altLang="en-US" dirty="0"/>
              <a:t>信号量</a:t>
            </a:r>
            <a:endParaRPr lang="zh-CN" altLang="en-US" dirty="0"/>
          </a:p>
        </p:txBody>
      </p:sp>
      <p:sp>
        <p:nvSpPr>
          <p:cNvPr id="39939" name="Rectangle 3"/>
          <p:cNvSpPr>
            <a:spLocks noGrp="1"/>
          </p:cNvSpPr>
          <p:nvPr>
            <p:ph type="body"/>
          </p:nvPr>
        </p:nvSpPr>
        <p:spPr>
          <a:xfrm>
            <a:off x="323850" y="1989138"/>
            <a:ext cx="8629650" cy="4752975"/>
          </a:xfrm>
          <a:solidFill>
            <a:schemeClr val="bg1">
              <a:alpha val="100000"/>
            </a:schemeClr>
          </a:solidFill>
          <a:ln/>
        </p:spPr>
        <p:txBody>
          <a:bodyPr vert="horz" wrap="square" lIns="91440" tIns="45720" rIns="91440" bIns="45720" anchor="t"/>
          <a:p>
            <a:pPr eaLnBrk="1" hangingPunct="1"/>
            <a:r>
              <a:rPr lang="zh-CN" altLang="en-US" sz="2400" b="1" dirty="0"/>
              <a:t>信号量：由操作系统提供的管理公有资源的有效手段。信号量代表可用资源实体的数量，</a:t>
            </a:r>
            <a:endParaRPr lang="zh-CN" altLang="en-US" sz="2400" b="1" dirty="0"/>
          </a:p>
          <a:p>
            <a:pPr lvl="1" eaLnBrk="1" hangingPunct="1"/>
            <a:r>
              <a:rPr lang="en-US" altLang="zh-CN" b="1" dirty="0"/>
              <a:t>&gt;0</a:t>
            </a:r>
            <a:r>
              <a:rPr lang="zh-CN" altLang="en-US" b="1" dirty="0"/>
              <a:t>表示还有可用的资源，新来的进程可以直接执行，</a:t>
            </a:r>
            <a:endParaRPr lang="zh-CN" altLang="en-US" b="1" dirty="0"/>
          </a:p>
          <a:p>
            <a:pPr lvl="1" eaLnBrk="1" hangingPunct="1"/>
            <a:r>
              <a:rPr lang="en-US" altLang="zh-CN" b="1" dirty="0"/>
              <a:t>&lt;0</a:t>
            </a:r>
            <a:r>
              <a:rPr lang="zh-CN" altLang="en-US" b="1" dirty="0"/>
              <a:t>表示已经没有可用的资源，有进程因此而阻塞，</a:t>
            </a:r>
            <a:endParaRPr lang="zh-CN" altLang="en-US" b="1" dirty="0"/>
          </a:p>
          <a:p>
            <a:pPr lvl="1" eaLnBrk="1" hangingPunct="1"/>
            <a:r>
              <a:rPr lang="zh-CN" altLang="en-US" b="1" dirty="0"/>
              <a:t>＝</a:t>
            </a:r>
            <a:r>
              <a:rPr lang="en-US" altLang="zh-CN" b="1" dirty="0"/>
              <a:t>0</a:t>
            </a:r>
            <a:r>
              <a:rPr lang="zh-CN" altLang="en-US" b="1" dirty="0"/>
              <a:t>表示已经没有可用的资源，也没有进程在等待该资源。</a:t>
            </a:r>
            <a:endParaRPr lang="zh-CN" altLang="en-US" b="1" dirty="0"/>
          </a:p>
          <a:p>
            <a:pPr lvl="1" eaLnBrk="1" hangingPunct="1"/>
            <a:r>
              <a:rPr lang="en-US" altLang="zh-CN" sz="2000" b="1" dirty="0"/>
              <a:t>P</a:t>
            </a:r>
            <a:r>
              <a:rPr lang="zh-CN" altLang="en-US" sz="2000" b="1" dirty="0"/>
              <a:t>原语</a:t>
            </a:r>
            <a:endParaRPr lang="zh-CN" altLang="en-US" sz="2000" b="1" dirty="0"/>
          </a:p>
          <a:p>
            <a:pPr lvl="2" eaLnBrk="1" hangingPunct="1"/>
            <a:r>
              <a:rPr lang="en-US" altLang="zh-CN" sz="2400" b="1" dirty="0"/>
              <a:t>P(s)</a:t>
            </a:r>
            <a:r>
              <a:rPr lang="zh-CN" altLang="en-US" sz="2400" b="1" dirty="0"/>
              <a:t>：把信号量</a:t>
            </a:r>
            <a:r>
              <a:rPr lang="en-US" altLang="zh-CN" sz="2400" b="1" dirty="0"/>
              <a:t>s </a:t>
            </a:r>
            <a:r>
              <a:rPr lang="zh-CN" altLang="en-US" sz="2400" b="1" dirty="0"/>
              <a:t>减去</a:t>
            </a:r>
            <a:r>
              <a:rPr lang="en-US" altLang="zh-CN" sz="2400" b="1" dirty="0"/>
              <a:t>1</a:t>
            </a:r>
            <a:r>
              <a:rPr lang="zh-CN" altLang="en-US" sz="2400" b="1" dirty="0"/>
              <a:t>，如果计算后的信号量</a:t>
            </a:r>
            <a:r>
              <a:rPr lang="en-US" altLang="zh-CN" sz="2400" b="1" dirty="0"/>
              <a:t>s</a:t>
            </a:r>
            <a:r>
              <a:rPr lang="zh-CN" altLang="en-US" sz="2400" b="1" dirty="0"/>
              <a:t>小于</a:t>
            </a:r>
            <a:r>
              <a:rPr lang="en-US" altLang="zh-CN" sz="2400" b="1" dirty="0"/>
              <a:t>0 </a:t>
            </a:r>
            <a:r>
              <a:rPr lang="zh-CN" altLang="en-US" sz="2400" b="1" dirty="0"/>
              <a:t>，则阻塞该进程</a:t>
            </a:r>
            <a:endParaRPr lang="zh-CN" altLang="en-US" sz="2400" b="1" dirty="0"/>
          </a:p>
          <a:p>
            <a:pPr lvl="1" eaLnBrk="1" hangingPunct="1"/>
            <a:r>
              <a:rPr lang="en-US" altLang="zh-CN" sz="2000" b="1" dirty="0"/>
              <a:t>V</a:t>
            </a:r>
            <a:r>
              <a:rPr lang="zh-CN" altLang="en-US" sz="2000" b="1" dirty="0"/>
              <a:t>原语</a:t>
            </a:r>
            <a:endParaRPr lang="zh-CN" altLang="en-US" sz="2000" b="1" dirty="0"/>
          </a:p>
          <a:p>
            <a:pPr lvl="2" eaLnBrk="1" hangingPunct="1"/>
            <a:r>
              <a:rPr lang="zh-CN" altLang="en-US" sz="2400" b="1" dirty="0"/>
              <a:t> </a:t>
            </a:r>
            <a:r>
              <a:rPr lang="en-US" altLang="zh-CN" sz="2400" b="1" dirty="0"/>
              <a:t>V(s)</a:t>
            </a:r>
            <a:r>
              <a:rPr lang="zh-CN" altLang="en-US" sz="2400" b="1" dirty="0"/>
              <a:t>：把信号量</a:t>
            </a:r>
            <a:r>
              <a:rPr lang="en-US" altLang="zh-CN" sz="2400" b="1" dirty="0"/>
              <a:t>s </a:t>
            </a:r>
            <a:r>
              <a:rPr lang="zh-CN" altLang="en-US" sz="2400" b="1" dirty="0"/>
              <a:t>加</a:t>
            </a:r>
            <a:r>
              <a:rPr lang="en-US" altLang="zh-CN" sz="2400" b="1" dirty="0"/>
              <a:t>1</a:t>
            </a:r>
            <a:r>
              <a:rPr lang="zh-CN" altLang="en-US" sz="2400" b="1" dirty="0"/>
              <a:t>，如果计算后的信号量</a:t>
            </a:r>
            <a:r>
              <a:rPr lang="en-US" altLang="zh-CN" sz="2400" b="1" dirty="0"/>
              <a:t>s</a:t>
            </a:r>
            <a:r>
              <a:rPr lang="zh-CN" altLang="en-US" sz="2400" b="1" dirty="0"/>
              <a:t>小于或等于</a:t>
            </a:r>
            <a:r>
              <a:rPr lang="en-US" altLang="zh-CN" sz="2400" b="1" dirty="0"/>
              <a:t>0</a:t>
            </a:r>
            <a:r>
              <a:rPr lang="zh-CN" altLang="en-US" sz="2400" b="1" dirty="0"/>
              <a:t>，则从阻塞队列中激活一个等待的进程</a:t>
            </a:r>
            <a:endParaRPr lang="zh-CN" alt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AutoShape 2"/>
          <p:cNvSpPr>
            <a:spLocks noGrp="1"/>
          </p:cNvSpPr>
          <p:nvPr>
            <p:ph type="title"/>
          </p:nvPr>
        </p:nvSpPr>
        <p:spPr>
          <a:ln/>
        </p:spPr>
        <p:txBody>
          <a:bodyPr vert="horz" wrap="square" lIns="91440" tIns="45720" rIns="91440" bIns="45720" anchor="b"/>
          <a:p>
            <a:pPr eaLnBrk="1" hangingPunct="1"/>
            <a:r>
              <a:rPr lang="zh-CN" altLang="en-US" dirty="0"/>
              <a:t>生产者</a:t>
            </a:r>
            <a:r>
              <a:rPr lang="en-US" altLang="zh-CN" dirty="0"/>
              <a:t>-</a:t>
            </a:r>
            <a:r>
              <a:rPr lang="zh-CN" altLang="en-US" dirty="0"/>
              <a:t>消费者问题</a:t>
            </a:r>
            <a:endParaRPr lang="zh-CN" altLang="en-US" dirty="0"/>
          </a:p>
        </p:txBody>
      </p:sp>
      <p:sp>
        <p:nvSpPr>
          <p:cNvPr id="40963" name="Rectangle 3"/>
          <p:cNvSpPr>
            <a:spLocks noGrp="1"/>
          </p:cNvSpPr>
          <p:nvPr>
            <p:ph type="body"/>
          </p:nvPr>
        </p:nvSpPr>
        <p:spPr>
          <a:ln/>
        </p:spPr>
        <p:txBody>
          <a:bodyPr vert="horz" wrap="square" lIns="91440" tIns="45720" rIns="91440" bIns="45720" anchor="t"/>
          <a:p>
            <a:pPr eaLnBrk="1" hangingPunct="1"/>
            <a:r>
              <a:rPr lang="zh-CN" altLang="en-US" b="1" dirty="0"/>
              <a:t>解决若干进程通过有限的共享缓冲区交换数据时的缓冲区资源使用问题。</a:t>
            </a:r>
            <a:endParaRPr lang="zh-CN" altLang="en-US" b="1" dirty="0"/>
          </a:p>
          <a:p>
            <a:pPr lvl="1" eaLnBrk="1" hangingPunct="1">
              <a:buFont typeface="Wingdings" panose="05000000000000000000" pitchFamily="2" charset="2"/>
              <a:buChar char="l"/>
            </a:pPr>
            <a:r>
              <a:rPr lang="en-US" altLang="zh-CN" sz="2000" b="1" dirty="0"/>
              <a:t>One  Producer, One Consumer, N Buffers</a:t>
            </a:r>
            <a:endParaRPr lang="en-US" altLang="zh-CN" sz="2000" b="1" dirty="0"/>
          </a:p>
          <a:p>
            <a:pPr lvl="1" eaLnBrk="1" hangingPunct="1">
              <a:buFont typeface="Wingdings" panose="05000000000000000000" pitchFamily="2" charset="2"/>
              <a:buChar char="l"/>
            </a:pPr>
            <a:r>
              <a:rPr lang="en-US" altLang="zh-CN" sz="2000" b="1" dirty="0"/>
              <a:t>One Producer</a:t>
            </a:r>
            <a:r>
              <a:rPr lang="zh-CN" altLang="en-US" sz="2000" b="1" dirty="0"/>
              <a:t>，</a:t>
            </a:r>
            <a:r>
              <a:rPr lang="en-US" altLang="zh-CN" sz="2000" b="1" dirty="0"/>
              <a:t>N Consumer, N Buffers</a:t>
            </a:r>
            <a:endParaRPr lang="en-US" altLang="zh-CN" sz="2000" b="1" dirty="0"/>
          </a:p>
          <a:p>
            <a:pPr lvl="1" eaLnBrk="1" hangingPunct="1">
              <a:buFont typeface="Wingdings" panose="05000000000000000000" pitchFamily="2" charset="2"/>
              <a:buChar char="l"/>
            </a:pPr>
            <a:r>
              <a:rPr lang="en-US" altLang="zh-CN" sz="2000" b="1" dirty="0"/>
              <a:t>N Producer, One Consumer, N Buffers</a:t>
            </a:r>
            <a:endParaRPr lang="en-US" altLang="zh-CN" sz="2000" b="1" dirty="0"/>
          </a:p>
          <a:p>
            <a:pPr lvl="1" eaLnBrk="1" hangingPunct="1">
              <a:buFont typeface="Wingdings" panose="05000000000000000000" pitchFamily="2" charset="2"/>
              <a:buChar char="l"/>
            </a:pPr>
            <a:r>
              <a:rPr lang="en-US" altLang="zh-CN" sz="2000" b="1" dirty="0"/>
              <a:t>N Producer, N Consumer, N Buffers</a:t>
            </a:r>
            <a:endParaRPr lang="en-US" altLang="zh-CN" sz="2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3"/>
          <p:cNvGraphicFramePr/>
          <p:nvPr/>
        </p:nvGraphicFramePr>
        <p:xfrm>
          <a:off x="914400" y="609600"/>
          <a:ext cx="7391400" cy="6248400"/>
        </p:xfrm>
        <a:graphic>
          <a:graphicData uri="http://schemas.openxmlformats.org/presentationml/2006/ole">
            <mc:AlternateContent xmlns:mc="http://schemas.openxmlformats.org/markup-compatibility/2006">
              <mc:Choice xmlns:v="urn:schemas-microsoft-com:vml" Requires="v">
                <p:oleObj spid="_x0000_s3076" name="" r:id="rId1" imgW="5927090" imgH="5521325" progId="Word.Document.8">
                  <p:embed/>
                </p:oleObj>
              </mc:Choice>
              <mc:Fallback>
                <p:oleObj name="" r:id="rId1" imgW="5927090" imgH="5521325" progId="Word.Document.8">
                  <p:embed/>
                  <p:pic>
                    <p:nvPicPr>
                      <p:cNvPr id="0" name="图片 3075"/>
                      <p:cNvPicPr/>
                      <p:nvPr/>
                    </p:nvPicPr>
                    <p:blipFill>
                      <a:blip r:embed="rId2"/>
                      <a:stretch>
                        <a:fillRect/>
                      </a:stretch>
                    </p:blipFill>
                    <p:spPr>
                      <a:xfrm>
                        <a:off x="914400" y="609600"/>
                        <a:ext cx="7391400" cy="6248400"/>
                      </a:xfrm>
                      <a:prstGeom prst="rect">
                        <a:avLst/>
                      </a:prstGeom>
                      <a:solidFill>
                        <a:schemeClr val="bg1"/>
                      </a:solidFill>
                      <a:ln w="12700" cap="sq" cmpd="sng">
                        <a:solidFill>
                          <a:srgbClr val="000000"/>
                        </a:solidFill>
                        <a:prstDash val="solid"/>
                        <a:miter/>
                        <a:headEnd type="none" w="sm" len="sm"/>
                        <a:tailEnd type="none" w="sm" len="sm"/>
                      </a:ln>
                    </p:spPr>
                  </p:pic>
                </p:oleObj>
              </mc:Fallback>
            </mc:AlternateContent>
          </a:graphicData>
        </a:graphic>
      </p:graphicFrame>
      <p:sp>
        <p:nvSpPr>
          <p:cNvPr id="1027" name="AutoShape 2"/>
          <p:cNvSpPr>
            <a:spLocks noGrp="1"/>
          </p:cNvSpPr>
          <p:nvPr>
            <p:ph type="title"/>
          </p:nvPr>
        </p:nvSpPr>
        <p:spPr>
          <a:xfrm>
            <a:off x="228600" y="136525"/>
            <a:ext cx="8686800" cy="531813"/>
          </a:xfrm>
          <a:ln/>
        </p:spPr>
        <p:txBody>
          <a:bodyPr vert="horz" wrap="square" lIns="91440" tIns="45720" rIns="91440" bIns="45720" anchor="b"/>
          <a:p>
            <a:pPr algn="ctr" eaLnBrk="1" hangingPunct="1">
              <a:lnSpc>
                <a:spcPct val="80000"/>
              </a:lnSpc>
            </a:pPr>
            <a:r>
              <a:rPr lang="zh-CN" altLang="en-US" sz="2800" dirty="0">
                <a:solidFill>
                  <a:schemeClr val="tx1"/>
                </a:solidFill>
              </a:rPr>
              <a:t>一个生产者</a:t>
            </a:r>
            <a:r>
              <a:rPr lang="en-US" altLang="zh-CN" sz="2800" dirty="0">
                <a:solidFill>
                  <a:schemeClr val="tx1"/>
                </a:solidFill>
              </a:rPr>
              <a:t>, </a:t>
            </a:r>
            <a:r>
              <a:rPr lang="zh-CN" altLang="en-US" sz="2800" dirty="0">
                <a:solidFill>
                  <a:schemeClr val="tx1"/>
                </a:solidFill>
              </a:rPr>
              <a:t>一个消费者</a:t>
            </a:r>
            <a:r>
              <a:rPr lang="en-US" altLang="zh-CN" sz="2800" dirty="0">
                <a:solidFill>
                  <a:schemeClr val="tx1"/>
                </a:solidFill>
              </a:rPr>
              <a:t>, </a:t>
            </a:r>
            <a:r>
              <a:rPr lang="zh-CN" altLang="en-US" sz="2800" dirty="0">
                <a:solidFill>
                  <a:schemeClr val="tx1"/>
                </a:solidFill>
              </a:rPr>
              <a:t>缓冲区容量为</a:t>
            </a:r>
            <a:r>
              <a:rPr lang="en-US" altLang="zh-CN" sz="2800" dirty="0">
                <a:solidFill>
                  <a:schemeClr val="tx1"/>
                </a:solidFill>
              </a:rPr>
              <a:t>N</a:t>
            </a:r>
            <a:endParaRPr lang="zh-CN" altLang="zh-CN" sz="2800" dirty="0">
              <a:solidFill>
                <a:schemeClr val="tx1"/>
              </a:solidFill>
            </a:endParaRPr>
          </a:p>
        </p:txBody>
      </p:sp>
      <p:sp>
        <p:nvSpPr>
          <p:cNvPr id="1028" name="Line 4"/>
          <p:cNvSpPr/>
          <p:nvPr/>
        </p:nvSpPr>
        <p:spPr>
          <a:xfrm>
            <a:off x="914400" y="3505200"/>
            <a:ext cx="7391400" cy="0"/>
          </a:xfrm>
          <a:prstGeom prst="line">
            <a:avLst/>
          </a:prstGeom>
          <a:ln w="9525" cap="flat" cmpd="sng">
            <a:solidFill>
              <a:schemeClr val="tx1"/>
            </a:solidFill>
            <a:prstDash val="solid"/>
            <a:headEnd type="none" w="med" len="med"/>
            <a:tailEnd type="none" w="med" len="med"/>
          </a:ln>
        </p:spPr>
      </p:sp>
      <p:sp>
        <p:nvSpPr>
          <p:cNvPr id="1029" name="Line 5"/>
          <p:cNvSpPr/>
          <p:nvPr/>
        </p:nvSpPr>
        <p:spPr>
          <a:xfrm>
            <a:off x="4419600" y="3505200"/>
            <a:ext cx="7938" cy="33528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13"/>
          <p:cNvSpPr>
            <a:spLocks noGrp="1"/>
          </p:cNvSpPr>
          <p:nvPr>
            <p:ph type="title"/>
          </p:nvPr>
        </p:nvSpPr>
        <p:spPr>
          <a:ln/>
        </p:spPr>
        <p:txBody>
          <a:bodyPr vert="horz" wrap="square" lIns="91440" tIns="45720" rIns="91440" bIns="45720" anchor="b"/>
          <a:p>
            <a:pPr eaLnBrk="1" hangingPunct="1"/>
            <a:endParaRPr lang="zh-CN" altLang="zh-CN" dirty="0"/>
          </a:p>
        </p:txBody>
      </p:sp>
      <p:graphicFrame>
        <p:nvGraphicFramePr>
          <p:cNvPr id="156760" name="Group 88"/>
          <p:cNvGraphicFramePr>
            <a:graphicFrameLocks noGrp="1"/>
          </p:cNvGraphicFramePr>
          <p:nvPr>
            <p:ph idx="1"/>
          </p:nvPr>
        </p:nvGraphicFramePr>
        <p:xfrm>
          <a:off x="911225" y="549275"/>
          <a:ext cx="7693025" cy="6210300"/>
        </p:xfrm>
        <a:graphic>
          <a:graphicData uri="http://schemas.openxmlformats.org/drawingml/2006/table">
            <a:tbl>
              <a:tblPr/>
              <a:tblGrid>
                <a:gridCol w="3846513"/>
                <a:gridCol w="3846512"/>
              </a:tblGrid>
              <a:tr h="1166813">
                <a:tc gridSpan="2">
                  <a:txBody>
                    <a:bodyPr/>
                    <a:lstStyle/>
                    <a:p>
                      <a:pPr marL="0" marR="0" lvl="0" indent="0" algn="l" defTabSz="914400" rtl="0" eaLnBrk="1" fontAlgn="base" latinLnBrk="0" hangingPunct="1">
                        <a:lnSpc>
                          <a:spcPct val="80000"/>
                        </a:lnSpc>
                        <a:spcBef>
                          <a:spcPct val="10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readcount:=0</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0000"/>
                        </a:lnSpc>
                        <a:spcBef>
                          <a:spcPct val="10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semaphore Rmutex</a:t>
                      </a:r>
                      <a:r>
                        <a:rPr kumimoji="0" lang="zh-CN" altLang="en-US"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a:t>
                      </a: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Wmutex</a:t>
                      </a:r>
                      <a:r>
                        <a:rPr kumimoji="0" lang="zh-CN" altLang="en-US"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a:t>
                      </a:r>
                      <a:endParaRPr kumimoji="0" lang="zh-CN" altLang="en-US"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0000"/>
                        </a:lnSpc>
                        <a:spcBef>
                          <a:spcPct val="10000"/>
                        </a:spcBef>
                        <a:spcAft>
                          <a:spcPct val="0"/>
                        </a:spcAft>
                        <a:buClr>
                          <a:schemeClr val="tx1"/>
                        </a:buClr>
                        <a:buSzPct val="75000"/>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a:t>
                      </a: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Rmutex=1;Wmutex=1;</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0000"/>
                        </a:lnSpc>
                        <a:spcBef>
                          <a:spcPct val="10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Cobegin</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4525963">
                <a:tc>
                  <a:txBody>
                    <a:bodyPr/>
                    <a:lstStyle/>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process reader_i( ){         </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P(Rmutex);           </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if(readcount==0)  </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P(Wmutex); </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readcount++;</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V(Rmutex);</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a:t>
                      </a:r>
                      <a:r>
                        <a:rPr kumimoji="0" lang="zh-CN" altLang="en-GB"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读文件</a:t>
                      </a: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P(Rmutex);</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readcount--;</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if(readcount==0)</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V(Wmutex);</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V(Rmutex);</a:t>
                      </a:r>
                      <a:endPar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GB"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process writer_j( ){</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P(Wmutex);</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a:t>
                      </a:r>
                      <a:r>
                        <a:rPr kumimoji="0" lang="zh-CN" altLang="en-US"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写文件</a:t>
                      </a: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V(Wmutex);</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 </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19100">
                <a:tc>
                  <a:txBody>
                    <a:bodyPr/>
                    <a:lstStyle/>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rPr>
                        <a:t>coend</a:t>
                      </a:r>
                      <a:endParaRPr kumimoji="0" lang="en-US"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15000"/>
                        </a:spcBef>
                        <a:spcAft>
                          <a:spcPct val="0"/>
                        </a:spcAft>
                        <a:buClr>
                          <a:schemeClr val="tx1"/>
                        </a:buClr>
                        <a:buSzPct val="75000"/>
                        <a:buFont typeface="Wingdings" panose="05000000000000000000" pitchFamily="2" charset="2"/>
                        <a:buNone/>
                      </a:pPr>
                      <a:endParaRPr kumimoji="0" lang="zh-CN" altLang="zh-CN" sz="22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2000" name="Text Box 85"/>
          <p:cNvSpPr txBox="1"/>
          <p:nvPr/>
        </p:nvSpPr>
        <p:spPr>
          <a:xfrm>
            <a:off x="1887538" y="50800"/>
            <a:ext cx="184150" cy="366713"/>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42001" name="Text Box 86"/>
          <p:cNvSpPr txBox="1"/>
          <p:nvPr/>
        </p:nvSpPr>
        <p:spPr>
          <a:xfrm>
            <a:off x="107950" y="549275"/>
            <a:ext cx="611188" cy="5726113"/>
          </a:xfrm>
          <a:prstGeom prst="rect">
            <a:avLst/>
          </a:prstGeom>
          <a:solidFill>
            <a:schemeClr val="bg1"/>
          </a:solidFill>
          <a:ln w="9525">
            <a:noFill/>
          </a:ln>
        </p:spPr>
        <p:txBody>
          <a:bodyPr vert="eaVert" wrap="none">
            <a:spAutoFit/>
          </a:bodyPr>
          <a:p>
            <a:pPr algn="ctr"/>
            <a:r>
              <a:rPr lang="zh-CN" altLang="en-US" sz="2800" dirty="0">
                <a:solidFill>
                  <a:srgbClr val="FF0000"/>
                </a:solidFill>
                <a:latin typeface="华文新魏" panose="02010800040101010101" pitchFamily="2" charset="-122"/>
                <a:ea typeface="华文新魏" panose="02010800040101010101" pitchFamily="2" charset="-122"/>
              </a:rPr>
              <a:t>信号量解决读者写者问题</a:t>
            </a:r>
            <a:r>
              <a:rPr lang="en-US" altLang="zh-CN" sz="2800" dirty="0">
                <a:solidFill>
                  <a:srgbClr val="FF0000"/>
                </a:solidFill>
                <a:latin typeface="华文新魏" panose="02010800040101010101" pitchFamily="2" charset="-122"/>
                <a:ea typeface="华文新魏" panose="02010800040101010101" pitchFamily="2" charset="-122"/>
              </a:rPr>
              <a:t>-</a:t>
            </a:r>
            <a:r>
              <a:rPr lang="zh-CN" altLang="en-US" sz="2800" dirty="0">
                <a:solidFill>
                  <a:srgbClr val="FF0000"/>
                </a:solidFill>
                <a:latin typeface="华文新魏" panose="02010800040101010101" pitchFamily="2" charset="-122"/>
                <a:ea typeface="华文新魏" panose="02010800040101010101" pitchFamily="2" charset="-122"/>
              </a:rPr>
              <a:t>读者优先</a:t>
            </a:r>
            <a:endParaRPr lang="zh-CN" altLang="en-US" sz="2800" dirty="0">
              <a:solidFill>
                <a:srgbClr val="FF0000"/>
              </a:solidFill>
              <a:latin typeface="华文新魏" panose="02010800040101010101" pitchFamily="2" charset="-122"/>
              <a:ea typeface="华文新魏" panose="02010800040101010101" pitchFamily="2" charset="-122"/>
            </a:endParaRPr>
          </a:p>
        </p:txBody>
      </p:sp>
      <p:sp>
        <p:nvSpPr>
          <p:cNvPr id="42002" name="Line 89"/>
          <p:cNvSpPr/>
          <p:nvPr/>
        </p:nvSpPr>
        <p:spPr>
          <a:xfrm flipV="1">
            <a:off x="2843213" y="2349500"/>
            <a:ext cx="2089150" cy="3095625"/>
          </a:xfrm>
          <a:prstGeom prst="line">
            <a:avLst/>
          </a:prstGeom>
          <a:ln w="9525" cap="flat" cmpd="sng">
            <a:solidFill>
              <a:srgbClr val="008000"/>
            </a:solidFill>
            <a:prstDash val="solid"/>
            <a:headEnd type="none" w="med" len="med"/>
            <a:tailEnd type="triangle" w="med" len="med"/>
          </a:ln>
        </p:spPr>
      </p:sp>
      <p:sp>
        <p:nvSpPr>
          <p:cNvPr id="42003" name="Line 90"/>
          <p:cNvSpPr/>
          <p:nvPr/>
        </p:nvSpPr>
        <p:spPr>
          <a:xfrm flipH="1">
            <a:off x="2916238" y="2997200"/>
            <a:ext cx="2160587" cy="71438"/>
          </a:xfrm>
          <a:prstGeom prst="line">
            <a:avLst/>
          </a:prstGeom>
          <a:ln w="9525" cap="flat" cmpd="sng">
            <a:solidFill>
              <a:srgbClr val="008000"/>
            </a:solidFill>
            <a:prstDash val="solid"/>
            <a:headEnd type="none" w="med" len="med"/>
            <a:tailEnd type="triangle" w="med" len="med"/>
          </a:ln>
        </p:spPr>
      </p:sp>
      <p:sp>
        <p:nvSpPr>
          <p:cNvPr id="42004" name="AutoShape 91"/>
          <p:cNvSpPr/>
          <p:nvPr/>
        </p:nvSpPr>
        <p:spPr>
          <a:xfrm>
            <a:off x="971550" y="2276475"/>
            <a:ext cx="144463" cy="1439863"/>
          </a:xfrm>
          <a:prstGeom prst="leftBrace">
            <a:avLst>
              <a:gd name="adj1" fmla="val 83058"/>
              <a:gd name="adj2" fmla="val 50000"/>
            </a:avLst>
          </a:prstGeom>
          <a:noFill/>
          <a:ln w="25400"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2005" name="AutoShape 92"/>
          <p:cNvSpPr/>
          <p:nvPr/>
        </p:nvSpPr>
        <p:spPr>
          <a:xfrm>
            <a:off x="971550" y="4292600"/>
            <a:ext cx="144463" cy="1439863"/>
          </a:xfrm>
          <a:prstGeom prst="leftBrace">
            <a:avLst>
              <a:gd name="adj1" fmla="val 83058"/>
              <a:gd name="adj2" fmla="val 50000"/>
            </a:avLst>
          </a:prstGeom>
          <a:noFill/>
          <a:ln w="25400"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AutoShape 2"/>
          <p:cNvSpPr>
            <a:spLocks noGrp="1"/>
          </p:cNvSpPr>
          <p:nvPr>
            <p:ph type="title"/>
          </p:nvPr>
        </p:nvSpPr>
        <p:spPr>
          <a:ln/>
        </p:spPr>
        <p:txBody>
          <a:bodyPr vert="horz" wrap="square" lIns="91440" tIns="45720" rIns="91440" bIns="45720" anchor="b"/>
          <a:p>
            <a:pPr eaLnBrk="1" hangingPunct="1"/>
            <a:r>
              <a:rPr lang="zh-CN" altLang="en-US" dirty="0"/>
              <a:t>哲学家吃通心粉问题</a:t>
            </a:r>
            <a:endParaRPr lang="zh-CN" altLang="en-US" dirty="0"/>
          </a:p>
        </p:txBody>
      </p:sp>
      <p:sp>
        <p:nvSpPr>
          <p:cNvPr id="43011" name="Rectangle 3"/>
          <p:cNvSpPr>
            <a:spLocks noGrp="1"/>
          </p:cNvSpPr>
          <p:nvPr>
            <p:ph type="body"/>
          </p:nvPr>
        </p:nvSpPr>
        <p:spPr>
          <a:ln/>
        </p:spPr>
        <p:txBody>
          <a:bodyPr vert="horz" wrap="square" lIns="91440" tIns="45720" rIns="91440" bIns="45720" anchor="t"/>
          <a:p>
            <a:pPr eaLnBrk="1" hangingPunct="1"/>
            <a:r>
              <a:rPr lang="zh-CN" altLang="en-US" b="1" dirty="0"/>
              <a:t>有五个哲学家围坐在一圆桌旁，桌子中央有一盘通心面，每人面前有一只空盘子，每两人之间放一把叉子。每个哲学家思考、饥饿、然后，欲吃通心面。为了吃面，每个哲学家必须获得两把叉子，且每人只能直接从自己左边或右边去取叉子。</a:t>
            </a:r>
            <a:endParaRPr lang="zh-CN" altLang="en-US" b="1" dirty="0"/>
          </a:p>
          <a:p>
            <a:pPr eaLnBrk="1" hangingPunct="1"/>
            <a:endParaRPr lang="en-US" altLang="zh-CN" b="1" dirty="0"/>
          </a:p>
        </p:txBody>
      </p:sp>
      <p:pic>
        <p:nvPicPr>
          <p:cNvPr id="43012" name="Picture 4"/>
          <p:cNvPicPr>
            <a:picLocks noChangeAspect="1"/>
          </p:cNvPicPr>
          <p:nvPr/>
        </p:nvPicPr>
        <p:blipFill>
          <a:blip r:embed="rId1"/>
          <a:stretch>
            <a:fillRect/>
          </a:stretch>
        </p:blipFill>
        <p:spPr>
          <a:xfrm>
            <a:off x="5486400" y="4495800"/>
            <a:ext cx="3290888" cy="22066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2"/>
          <p:cNvSpPr>
            <a:spLocks noGrp="1"/>
          </p:cNvSpPr>
          <p:nvPr>
            <p:ph type="title"/>
          </p:nvPr>
        </p:nvSpPr>
        <p:spPr>
          <a:ln/>
        </p:spPr>
        <p:txBody>
          <a:bodyPr vert="horz" wrap="square" lIns="91440" tIns="45720" rIns="91440" bIns="45720" anchor="b"/>
          <a:p>
            <a:pPr eaLnBrk="1" hangingPunct="1"/>
            <a:r>
              <a:rPr lang="zh-CN" altLang="en-US" dirty="0"/>
              <a:t>第一章、操作系统概述</a:t>
            </a:r>
            <a:endParaRPr lang="zh-CN" altLang="en-US" dirty="0"/>
          </a:p>
        </p:txBody>
      </p:sp>
      <p:sp>
        <p:nvSpPr>
          <p:cNvPr id="8195" name="Rectangle 3"/>
          <p:cNvSpPr>
            <a:spLocks noGrp="1"/>
          </p:cNvSpPr>
          <p:nvPr>
            <p:ph type="body"/>
          </p:nvPr>
        </p:nvSpPr>
        <p:spPr>
          <a:ln/>
        </p:spPr>
        <p:txBody>
          <a:bodyPr vert="horz" wrap="square" lIns="91440" tIns="45720" rIns="91440" bIns="45720" anchor="t"/>
          <a:p>
            <a:pPr eaLnBrk="1" hangingPunct="1"/>
            <a:r>
              <a:rPr lang="zh-CN" altLang="en-US" b="1" dirty="0"/>
              <a:t>操作系统的定义</a:t>
            </a:r>
            <a:endParaRPr lang="zh-CN" altLang="en-US" b="1" dirty="0"/>
          </a:p>
          <a:p>
            <a:pPr eaLnBrk="1" hangingPunct="1"/>
            <a:r>
              <a:rPr lang="zh-CN" altLang="en-US" b="1" dirty="0"/>
              <a:t>操作系统的特征</a:t>
            </a:r>
            <a:endParaRPr lang="zh-CN" altLang="en-US" b="1" dirty="0"/>
          </a:p>
          <a:p>
            <a:pPr eaLnBrk="1" hangingPunct="1"/>
            <a:r>
              <a:rPr lang="zh-CN" altLang="en-US" b="1" dirty="0"/>
              <a:t>操作系统的功能</a:t>
            </a:r>
            <a:endParaRPr lang="zh-CN" altLang="en-US" b="1" dirty="0"/>
          </a:p>
          <a:p>
            <a:pPr eaLnBrk="1" hangingPunct="1"/>
            <a:r>
              <a:rPr lang="zh-CN" altLang="en-US" b="1" dirty="0"/>
              <a:t>操作系统的分类</a:t>
            </a:r>
            <a:endParaRPr lang="zh-CN" alt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4" name="Picture 4"/>
          <p:cNvPicPr>
            <a:picLocks noChangeAspect="1"/>
          </p:cNvPicPr>
          <p:nvPr/>
        </p:nvPicPr>
        <p:blipFill>
          <a:blip r:embed="rId1"/>
          <a:stretch>
            <a:fillRect/>
          </a:stretch>
        </p:blipFill>
        <p:spPr>
          <a:xfrm>
            <a:off x="1476375" y="692150"/>
            <a:ext cx="6132513" cy="2868613"/>
          </a:xfrm>
          <a:prstGeom prst="rect">
            <a:avLst/>
          </a:prstGeom>
          <a:noFill/>
          <a:ln w="9525">
            <a:noFill/>
          </a:ln>
        </p:spPr>
      </p:pic>
      <p:pic>
        <p:nvPicPr>
          <p:cNvPr id="44035" name="Picture 4"/>
          <p:cNvPicPr>
            <a:picLocks noChangeAspect="1"/>
          </p:cNvPicPr>
          <p:nvPr/>
        </p:nvPicPr>
        <p:blipFill>
          <a:blip r:embed="rId2"/>
          <a:stretch>
            <a:fillRect/>
          </a:stretch>
        </p:blipFill>
        <p:spPr>
          <a:xfrm>
            <a:off x="1258888" y="3500438"/>
            <a:ext cx="5232400" cy="2386012"/>
          </a:xfrm>
          <a:prstGeom prst="rect">
            <a:avLst/>
          </a:prstGeom>
          <a:noFill/>
          <a:ln w="9525">
            <a:noFill/>
          </a:ln>
        </p:spPr>
      </p:pic>
      <p:sp>
        <p:nvSpPr>
          <p:cNvPr id="44036" name="Text Box 5"/>
          <p:cNvSpPr txBox="1"/>
          <p:nvPr/>
        </p:nvSpPr>
        <p:spPr>
          <a:xfrm>
            <a:off x="6496050" y="3578225"/>
            <a:ext cx="1327150" cy="641350"/>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错误的解法</a:t>
            </a:r>
            <a:endParaRPr lang="zh-CN" altLang="en-US" b="1" dirty="0">
              <a:solidFill>
                <a:srgbClr val="FF0000"/>
              </a:solidFill>
              <a:latin typeface="Arial" panose="020B0604020202020204" pitchFamily="34" charset="0"/>
            </a:endParaRPr>
          </a:p>
          <a:p>
            <a:r>
              <a:rPr lang="zh-CN" altLang="en-US" b="1" dirty="0">
                <a:solidFill>
                  <a:srgbClr val="FF0000"/>
                </a:solidFill>
                <a:latin typeface="Arial" panose="020B0604020202020204" pitchFamily="34" charset="0"/>
              </a:rPr>
              <a:t>出现死锁</a:t>
            </a:r>
            <a:endParaRPr lang="zh-CN" altLang="en-US" b="1" dirty="0">
              <a:solidFill>
                <a:srgbClr val="FF0000"/>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1752600" y="381000"/>
            <a:ext cx="6781800" cy="6019800"/>
          </a:xfrm>
          <a:prstGeom prst="rect">
            <a:avLst/>
          </a:prstGeom>
          <a:solidFill>
            <a:schemeClr val="bg1"/>
          </a:solidFill>
          <a:ln w="28575">
            <a:noFill/>
          </a:ln>
        </p:spPr>
        <p:txBody>
          <a:bodyPr tIns="0"/>
          <a:p>
            <a:pPr algn="just" eaLnBrk="0" hangingPunct="0"/>
            <a:r>
              <a:rPr lang="en-US" altLang="zh-CN" sz="2600" b="1" dirty="0">
                <a:solidFill>
                  <a:srgbClr val="0033CC"/>
                </a:solidFill>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semaphore fork[5];</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for (int i=0;i&lt;5;i++)</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fork[i]= 1;</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cobegin</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process </a:t>
            </a:r>
            <a:r>
              <a:rPr lang="en-US" altLang="zh-CN" sz="2400" dirty="0">
                <a:latin typeface="华文新魏" panose="02010800040101010101" pitchFamily="2" charset="-122"/>
                <a:ea typeface="华文新魏" panose="02010800040101010101" pitchFamily="2" charset="-122"/>
              </a:rPr>
              <a:t>philosopher_i( )</a:t>
            </a:r>
            <a:r>
              <a:rPr lang="en-US" altLang="zh-CN" sz="26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/*i=0,1,2,3 */</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while(true) {</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think( )</a:t>
            </a:r>
            <a:r>
              <a:rPr lang="zh-CN" altLang="en-US" sz="2600" dirty="0">
                <a:latin typeface="华文新魏" panose="02010800040101010101" pitchFamily="2" charset="-122"/>
                <a:ea typeface="华文新魏" panose="02010800040101010101" pitchFamily="2" charset="-122"/>
              </a:rPr>
              <a:t>；</a:t>
            </a:r>
            <a:endParaRPr lang="zh-CN" altLang="en-US" sz="2600" dirty="0">
              <a:latin typeface="华文新魏" panose="02010800040101010101" pitchFamily="2" charset="-122"/>
              <a:ea typeface="华文新魏" panose="02010800040101010101" pitchFamily="2" charset="-122"/>
            </a:endParaRPr>
          </a:p>
          <a:p>
            <a:pPr algn="just" eaLnBrk="0" hangingPunct="0"/>
            <a:r>
              <a:rPr lang="zh-CN" altLang="en-US" sz="2600" dirty="0">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P(fork[i]</a:t>
            </a:r>
            <a:r>
              <a:rPr lang="zh-CN" altLang="en-US" sz="26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/*i=4,P(fork[0])*/</a:t>
            </a:r>
            <a:endParaRPr lang="en-US" altLang="zh-CN" sz="20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P(fork</a:t>
            </a:r>
            <a:r>
              <a:rPr lang="en-US" altLang="zh-CN" sz="2400" dirty="0">
                <a:latin typeface="华文新魏" panose="02010800040101010101" pitchFamily="2" charset="-122"/>
                <a:ea typeface="华文新魏" panose="02010800040101010101" pitchFamily="2" charset="-122"/>
              </a:rPr>
              <a:t>[(i+1)%5] </a:t>
            </a:r>
            <a:r>
              <a:rPr lang="en-US" altLang="zh-CN" sz="2600" dirty="0">
                <a:latin typeface="华文新魏" panose="02010800040101010101" pitchFamily="2" charset="-122"/>
                <a:ea typeface="华文新魏" panose="02010800040101010101" pitchFamily="2" charset="-122"/>
              </a:rPr>
              <a:t>)</a:t>
            </a:r>
            <a:r>
              <a:rPr lang="zh-CN" altLang="en-US" sz="2400" dirty="0">
                <a:latin typeface="Times New Roman" panose="02020603050405020304" pitchFamily="18" charset="0"/>
              </a:rPr>
              <a:t>；</a:t>
            </a:r>
            <a:r>
              <a:rPr lang="en-US" altLang="zh-CN" sz="2000" dirty="0">
                <a:latin typeface="华文新魏" panose="02010800040101010101" pitchFamily="2" charset="-122"/>
                <a:ea typeface="华文新魏" panose="02010800040101010101" pitchFamily="2" charset="-122"/>
              </a:rPr>
              <a:t>/*i=4,P(fork[4])*/</a:t>
            </a:r>
            <a:endParaRPr lang="en-US" altLang="zh-CN" sz="20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eat( )</a:t>
            </a:r>
            <a:r>
              <a:rPr lang="zh-CN" altLang="en-US" sz="2600" dirty="0">
                <a:latin typeface="华文新魏" panose="02010800040101010101" pitchFamily="2" charset="-122"/>
                <a:ea typeface="华文新魏" panose="02010800040101010101" pitchFamily="2" charset="-122"/>
              </a:rPr>
              <a:t>；</a:t>
            </a:r>
            <a:endParaRPr lang="zh-CN" altLang="en-US" sz="2600" dirty="0">
              <a:latin typeface="华文新魏" panose="02010800040101010101" pitchFamily="2" charset="-122"/>
              <a:ea typeface="华文新魏" panose="02010800040101010101" pitchFamily="2" charset="-122"/>
            </a:endParaRPr>
          </a:p>
          <a:p>
            <a:pPr algn="just" eaLnBrk="0" hangingPunct="0"/>
            <a:r>
              <a:rPr lang="zh-CN" altLang="en-US" sz="2600" dirty="0">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V(fork[i])</a:t>
            </a:r>
            <a:r>
              <a:rPr lang="zh-CN" altLang="en-US" sz="2600" dirty="0">
                <a:latin typeface="华文新魏" panose="02010800040101010101" pitchFamily="2" charset="-122"/>
                <a:ea typeface="华文新魏" panose="02010800040101010101" pitchFamily="2" charset="-122"/>
              </a:rPr>
              <a:t>；</a:t>
            </a:r>
            <a:endParaRPr lang="zh-CN" altLang="en-US" sz="2600" dirty="0">
              <a:latin typeface="华文新魏" panose="02010800040101010101" pitchFamily="2" charset="-122"/>
              <a:ea typeface="华文新魏" panose="02010800040101010101" pitchFamily="2" charset="-122"/>
            </a:endParaRPr>
          </a:p>
          <a:p>
            <a:pPr algn="just" eaLnBrk="0" hangingPunct="0"/>
            <a:r>
              <a:rPr lang="zh-CN" altLang="en-US" sz="2600" dirty="0">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V(fork([i+ 1] % 5)</a:t>
            </a:r>
            <a:r>
              <a:rPr lang="zh-CN" altLang="en-US" sz="2600" dirty="0">
                <a:latin typeface="华文新魏" panose="02010800040101010101" pitchFamily="2" charset="-122"/>
                <a:ea typeface="华文新魏" panose="02010800040101010101" pitchFamily="2" charset="-122"/>
              </a:rPr>
              <a:t>；</a:t>
            </a:r>
            <a:endParaRPr lang="zh-CN" altLang="en-US" sz="2600" dirty="0">
              <a:latin typeface="华文新魏" panose="02010800040101010101" pitchFamily="2" charset="-122"/>
              <a:ea typeface="华文新魏" panose="02010800040101010101" pitchFamily="2" charset="-122"/>
            </a:endParaRPr>
          </a:p>
          <a:p>
            <a:pPr algn="just" eaLnBrk="0" hangingPunct="0"/>
            <a:r>
              <a:rPr lang="zh-CN" altLang="en-US" sz="2600" dirty="0">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  }</a:t>
            </a:r>
            <a:endParaRPr lang="en-US" altLang="zh-CN" sz="2600" dirty="0">
              <a:latin typeface="华文新魏" panose="02010800040101010101" pitchFamily="2" charset="-122"/>
              <a:ea typeface="华文新魏" panose="02010800040101010101" pitchFamily="2" charset="-122"/>
            </a:endParaRPr>
          </a:p>
          <a:p>
            <a:pPr algn="just" eaLnBrk="0" hangingPunct="0"/>
            <a:r>
              <a:rPr lang="en-US" altLang="zh-CN" sz="2600" dirty="0">
                <a:latin typeface="华文新魏" panose="02010800040101010101" pitchFamily="2" charset="-122"/>
                <a:ea typeface="华文新魏" panose="02010800040101010101" pitchFamily="2" charset="-122"/>
              </a:rPr>
              <a:t>coend</a:t>
            </a:r>
            <a:endParaRPr lang="en-US" altLang="zh-CN" sz="2600" dirty="0">
              <a:latin typeface="华文新魏" panose="02010800040101010101" pitchFamily="2" charset="-122"/>
              <a:ea typeface="华文新魏" panose="02010800040101010101" pitchFamily="2" charset="-122"/>
            </a:endParaRPr>
          </a:p>
        </p:txBody>
      </p:sp>
      <p:sp>
        <p:nvSpPr>
          <p:cNvPr id="45059" name="Text Box 3"/>
          <p:cNvSpPr txBox="1"/>
          <p:nvPr/>
        </p:nvSpPr>
        <p:spPr>
          <a:xfrm>
            <a:off x="423863" y="260350"/>
            <a:ext cx="671512" cy="6283325"/>
          </a:xfrm>
          <a:prstGeom prst="rect">
            <a:avLst/>
          </a:prstGeom>
          <a:solidFill>
            <a:schemeClr val="bg1"/>
          </a:solidFill>
          <a:ln w="9525">
            <a:noFill/>
          </a:ln>
        </p:spPr>
        <p:txBody>
          <a:bodyPr vert="eaVert">
            <a:spAutoFit/>
          </a:bodyPr>
          <a:p>
            <a:pPr algn="ctr"/>
            <a:r>
              <a:rPr lang="zh-CN" altLang="en-US" sz="3200" b="1" dirty="0">
                <a:solidFill>
                  <a:schemeClr val="tx2"/>
                </a:solidFill>
                <a:latin typeface="Times New Roman" panose="02020603050405020304" pitchFamily="18" charset="0"/>
                <a:ea typeface="华文新魏" panose="02010800040101010101" pitchFamily="2" charset="-122"/>
              </a:rPr>
              <a:t>哲学家吃通心面问题的一种正确解</a:t>
            </a:r>
            <a:endParaRPr lang="zh-CN" altLang="en-US" sz="3200" b="1" dirty="0">
              <a:solidFill>
                <a:schemeClr val="tx2"/>
              </a:solidFill>
              <a:latin typeface="Times New Roman" panose="02020603050405020304" pitchFamily="18" charset="0"/>
              <a:ea typeface="华文新魏" panose="02010800040101010101" pitchFamily="2" charset="-122"/>
            </a:endParaRPr>
          </a:p>
        </p:txBody>
      </p:sp>
      <p:sp>
        <p:nvSpPr>
          <p:cNvPr id="45060" name="Line 4"/>
          <p:cNvSpPr/>
          <p:nvPr/>
        </p:nvSpPr>
        <p:spPr>
          <a:xfrm>
            <a:off x="5292725" y="3500438"/>
            <a:ext cx="2232025" cy="0"/>
          </a:xfrm>
          <a:prstGeom prst="line">
            <a:avLst/>
          </a:prstGeom>
          <a:ln w="25400" cap="flat" cmpd="sng">
            <a:solidFill>
              <a:srgbClr val="FF0000"/>
            </a:solidFill>
            <a:prstDash val="solid"/>
            <a:headEnd type="none" w="med" len="med"/>
            <a:tailEnd type="none" w="med" len="med"/>
          </a:ln>
        </p:spPr>
      </p:sp>
      <p:sp>
        <p:nvSpPr>
          <p:cNvPr id="45061" name="Line 5"/>
          <p:cNvSpPr/>
          <p:nvPr/>
        </p:nvSpPr>
        <p:spPr>
          <a:xfrm>
            <a:off x="5292725" y="3933825"/>
            <a:ext cx="2232025" cy="0"/>
          </a:xfrm>
          <a:prstGeom prst="line">
            <a:avLst/>
          </a:prstGeom>
          <a:ln w="25400" cap="flat" cmpd="sng">
            <a:solidFill>
              <a:srgbClr val="FF0000"/>
            </a:solidFill>
            <a:prstDash val="solid"/>
            <a:headEnd type="none" w="med" len="med"/>
            <a:tailEnd type="none" w="med" len="med"/>
          </a:ln>
        </p:spPr>
      </p:sp>
    </p:spTree>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AutoShape 2"/>
          <p:cNvSpPr>
            <a:spLocks noGrp="1"/>
          </p:cNvSpPr>
          <p:nvPr>
            <p:ph type="title"/>
          </p:nvPr>
        </p:nvSpPr>
        <p:spPr>
          <a:ln/>
        </p:spPr>
        <p:txBody>
          <a:bodyPr vert="horz" wrap="square" lIns="91440" tIns="45720" rIns="91440" bIns="45720" anchor="b"/>
          <a:p>
            <a:pPr eaLnBrk="1" hangingPunct="1"/>
            <a:r>
              <a:rPr lang="zh-CN" altLang="en-US" dirty="0"/>
              <a:t>哲学家吃通心粉问题</a:t>
            </a:r>
            <a:r>
              <a:rPr lang="en-US" altLang="zh-CN" dirty="0"/>
              <a:t>-</a:t>
            </a:r>
            <a:r>
              <a:rPr lang="zh-CN" altLang="en-US" dirty="0"/>
              <a:t>死锁</a:t>
            </a:r>
            <a:endParaRPr lang="zh-CN" altLang="en-US" dirty="0"/>
          </a:p>
        </p:txBody>
      </p:sp>
      <p:sp>
        <p:nvSpPr>
          <p:cNvPr id="46083" name="Rectangle 3"/>
          <p:cNvSpPr>
            <a:spLocks noGrp="1"/>
          </p:cNvSpPr>
          <p:nvPr>
            <p:ph type="body"/>
          </p:nvPr>
        </p:nvSpPr>
        <p:spPr>
          <a:ln/>
        </p:spPr>
        <p:txBody>
          <a:bodyPr vert="horz" wrap="square" lIns="91440" tIns="45720" rIns="91440" bIns="45720" anchor="t"/>
          <a:p>
            <a:pPr eaLnBrk="1" hangingPunct="1">
              <a:buNone/>
            </a:pPr>
            <a:endParaRPr lang="en-US" altLang="zh-CN" b="1" dirty="0"/>
          </a:p>
          <a:p>
            <a:pPr eaLnBrk="1" hangingPunct="1"/>
            <a:endParaRPr lang="en-US" altLang="zh-CN" b="1" dirty="0"/>
          </a:p>
        </p:txBody>
      </p:sp>
      <p:grpSp>
        <p:nvGrpSpPr>
          <p:cNvPr id="46084" name="Group 6"/>
          <p:cNvGrpSpPr>
            <a:grpSpLocks noChangeAspect="1"/>
          </p:cNvGrpSpPr>
          <p:nvPr/>
        </p:nvGrpSpPr>
        <p:grpSpPr>
          <a:xfrm>
            <a:off x="1295400" y="2362200"/>
            <a:ext cx="6096000" cy="4087813"/>
            <a:chOff x="3456" y="2832"/>
            <a:chExt cx="2073" cy="1390"/>
          </a:xfrm>
        </p:grpSpPr>
        <p:sp>
          <p:nvSpPr>
            <p:cNvPr id="46091" name="AutoShape 5"/>
            <p:cNvSpPr>
              <a:spLocks noChangeAspect="1" noTextEdit="1"/>
            </p:cNvSpPr>
            <p:nvPr/>
          </p:nvSpPr>
          <p:spPr>
            <a:xfrm>
              <a:off x="3456" y="2832"/>
              <a:ext cx="2073" cy="1390"/>
            </a:xfrm>
            <a:prstGeom prst="rect">
              <a:avLst/>
            </a:prstGeom>
            <a:noFill/>
            <a:ln w="9525">
              <a:noFill/>
            </a:ln>
          </p:spPr>
          <p:txBody>
            <a:bodyPr/>
            <a:p>
              <a:endParaRPr lang="zh-CN" altLang="en-US"/>
            </a:p>
          </p:txBody>
        </p:sp>
        <p:pic>
          <p:nvPicPr>
            <p:cNvPr id="46092" name="Picture 7"/>
            <p:cNvPicPr>
              <a:picLocks noChangeAspect="1"/>
            </p:cNvPicPr>
            <p:nvPr/>
          </p:nvPicPr>
          <p:blipFill>
            <a:blip r:embed="rId1"/>
            <a:stretch>
              <a:fillRect/>
            </a:stretch>
          </p:blipFill>
          <p:spPr>
            <a:xfrm>
              <a:off x="3456" y="2832"/>
              <a:ext cx="2076" cy="1393"/>
            </a:xfrm>
            <a:prstGeom prst="rect">
              <a:avLst/>
            </a:prstGeom>
            <a:noFill/>
            <a:ln w="9525">
              <a:noFill/>
            </a:ln>
          </p:spPr>
        </p:pic>
      </p:grpSp>
      <p:sp>
        <p:nvSpPr>
          <p:cNvPr id="46085" name="Oval 10"/>
          <p:cNvSpPr/>
          <p:nvPr/>
        </p:nvSpPr>
        <p:spPr>
          <a:xfrm>
            <a:off x="2133600" y="2362200"/>
            <a:ext cx="1143000" cy="1828800"/>
          </a:xfrm>
          <a:prstGeom prst="ellipse">
            <a:avLst/>
          </a:prstGeom>
          <a:noFill/>
          <a:ln w="9525" cap="flat" cmpd="sng">
            <a:solidFill>
              <a:srgbClr val="FF0000"/>
            </a:solidFill>
            <a:prstDash val="solid"/>
            <a:headEnd type="none" w="med" len="med"/>
            <a:tailEnd type="none" w="med" len="med"/>
          </a:ln>
        </p:spPr>
        <p:txBody>
          <a:bodyPr wrap="none" anchor="ct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46086" name="Oval 11"/>
          <p:cNvSpPr/>
          <p:nvPr/>
        </p:nvSpPr>
        <p:spPr>
          <a:xfrm>
            <a:off x="1676400" y="4343400"/>
            <a:ext cx="1981200" cy="990600"/>
          </a:xfrm>
          <a:prstGeom prst="ellipse">
            <a:avLst/>
          </a:prstGeom>
          <a:noFill/>
          <a:ln w="9525" cap="flat" cmpd="sng">
            <a:solidFill>
              <a:srgbClr val="00FF00"/>
            </a:solidFill>
            <a:prstDash val="solid"/>
            <a:headEnd type="none" w="med" len="med"/>
            <a:tailEnd type="none" w="med" len="med"/>
          </a:ln>
        </p:spPr>
        <p:txBody>
          <a:bodyPr wrap="none" anchor="ct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46087" name="Oval 12"/>
          <p:cNvSpPr/>
          <p:nvPr/>
        </p:nvSpPr>
        <p:spPr>
          <a:xfrm>
            <a:off x="3810000" y="4419600"/>
            <a:ext cx="838200" cy="2133600"/>
          </a:xfrm>
          <a:prstGeom prst="ellipse">
            <a:avLst/>
          </a:prstGeom>
          <a:noFill/>
          <a:ln w="9525" cap="flat" cmpd="sng">
            <a:solidFill>
              <a:srgbClr val="FFCC00"/>
            </a:solidFill>
            <a:prstDash val="solid"/>
            <a:headEnd type="none" w="med" len="med"/>
            <a:tailEnd type="none" w="med" len="med"/>
          </a:ln>
        </p:spPr>
        <p:txBody>
          <a:bodyPr wrap="none" anchor="ct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46088" name="Oval 13"/>
          <p:cNvSpPr/>
          <p:nvPr/>
        </p:nvSpPr>
        <p:spPr>
          <a:xfrm>
            <a:off x="4495800" y="3657600"/>
            <a:ext cx="1752600" cy="914400"/>
          </a:xfrm>
          <a:prstGeom prst="ellipse">
            <a:avLst/>
          </a:prstGeom>
          <a:noFill/>
          <a:ln w="9525" cap="flat" cmpd="sng">
            <a:solidFill>
              <a:srgbClr val="0000FF"/>
            </a:solidFill>
            <a:prstDash val="solid"/>
            <a:headEnd type="none" w="med" len="med"/>
            <a:tailEnd type="none" w="med" len="med"/>
          </a:ln>
        </p:spPr>
        <p:txBody>
          <a:bodyPr wrap="none" anchor="ct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46089" name="Oval 14"/>
          <p:cNvSpPr/>
          <p:nvPr/>
        </p:nvSpPr>
        <p:spPr>
          <a:xfrm>
            <a:off x="3733800" y="2438400"/>
            <a:ext cx="2819400" cy="1143000"/>
          </a:xfrm>
          <a:prstGeom prst="ellipse">
            <a:avLst/>
          </a:prstGeom>
          <a:noFill/>
          <a:ln w="9525" cap="flat" cmpd="sng">
            <a:solidFill>
              <a:srgbClr val="00FF00"/>
            </a:solidFill>
            <a:prstDash val="solid"/>
            <a:headEnd type="none" w="med" len="med"/>
            <a:tailEnd type="none" w="med" len="med"/>
          </a:ln>
        </p:spPr>
        <p:txBody>
          <a:bodyPr wrap="none" anchor="ct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46090" name="Text Box 12"/>
          <p:cNvSpPr txBox="1"/>
          <p:nvPr/>
        </p:nvSpPr>
        <p:spPr>
          <a:xfrm>
            <a:off x="381000" y="5943600"/>
            <a:ext cx="2670175" cy="519113"/>
          </a:xfrm>
          <a:prstGeom prst="rect">
            <a:avLst/>
          </a:prstGeom>
          <a:noFill/>
          <a:ln w="9525">
            <a:noFill/>
          </a:ln>
        </p:spPr>
        <p:txBody>
          <a:bodyPr wrap="none">
            <a:spAutoFit/>
          </a:bodyPr>
          <a:p>
            <a:pPr marL="342900" indent="-342900">
              <a:spcBef>
                <a:spcPct val="20000"/>
              </a:spcBef>
              <a:buClr>
                <a:schemeClr val="tx1"/>
              </a:buClr>
              <a:buSzPct val="75000"/>
              <a:buFont typeface="Wingdings" panose="05000000000000000000" pitchFamily="2" charset="2"/>
              <a:buChar char="l"/>
            </a:pPr>
            <a:r>
              <a:rPr lang="zh-CN" altLang="en-US" sz="2800" b="1" dirty="0">
                <a:latin typeface="Arial" panose="020B0604020202020204" pitchFamily="34" charset="0"/>
                <a:hlinkClick r:id="rId2" action="ppaction://hlinkfile"/>
              </a:rPr>
              <a:t>非死锁的解法</a:t>
            </a:r>
            <a:endParaRPr lang="zh-CN" altLang="en-US" sz="2800" b="1"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AutoShape 2"/>
          <p:cNvSpPr>
            <a:spLocks noGrp="1"/>
          </p:cNvSpPr>
          <p:nvPr>
            <p:ph type="title"/>
          </p:nvPr>
        </p:nvSpPr>
        <p:spPr>
          <a:ln/>
        </p:spPr>
        <p:txBody>
          <a:bodyPr vert="horz" wrap="square" lIns="91440" tIns="45720" rIns="91440" bIns="45720" anchor="b"/>
          <a:p>
            <a:pPr eaLnBrk="1" hangingPunct="1"/>
            <a:r>
              <a:rPr lang="zh-CN" altLang="en-US" dirty="0"/>
              <a:t>死锁问题</a:t>
            </a:r>
            <a:endParaRPr lang="zh-CN" altLang="en-US" dirty="0"/>
          </a:p>
        </p:txBody>
      </p:sp>
      <p:sp>
        <p:nvSpPr>
          <p:cNvPr id="47107"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b="1" dirty="0"/>
              <a:t>死锁（</a:t>
            </a:r>
            <a:r>
              <a:rPr lang="en-US" altLang="zh-CN" b="1" dirty="0"/>
              <a:t>deadlock</a:t>
            </a:r>
            <a:r>
              <a:rPr lang="zh-CN" altLang="en-US" b="1" dirty="0"/>
              <a:t>）是指系统中多个进程无限制的等待永远不会发生的条件。</a:t>
            </a:r>
            <a:endParaRPr lang="zh-CN" altLang="en-US" b="1" dirty="0"/>
          </a:p>
          <a:p>
            <a:pPr eaLnBrk="1" hangingPunct="1">
              <a:lnSpc>
                <a:spcPct val="90000"/>
              </a:lnSpc>
            </a:pPr>
            <a:r>
              <a:rPr lang="zh-CN" altLang="en-US" b="1" dirty="0"/>
              <a:t>产生条件</a:t>
            </a:r>
            <a:endParaRPr lang="zh-CN" altLang="en-US" b="1" dirty="0"/>
          </a:p>
          <a:p>
            <a:pPr lvl="1" eaLnBrk="1" hangingPunct="1">
              <a:lnSpc>
                <a:spcPct val="90000"/>
              </a:lnSpc>
            </a:pPr>
            <a:r>
              <a:rPr lang="zh-CN" altLang="en-US" b="1" dirty="0"/>
              <a:t>互斥：任意时刻只允许一个进程使用资源</a:t>
            </a:r>
            <a:endParaRPr lang="zh-CN" altLang="en-US" b="1" dirty="0"/>
          </a:p>
          <a:p>
            <a:pPr lvl="1" eaLnBrk="1" hangingPunct="1">
              <a:lnSpc>
                <a:spcPct val="90000"/>
              </a:lnSpc>
            </a:pPr>
            <a:r>
              <a:rPr lang="zh-CN" altLang="en-US" b="1" dirty="0"/>
              <a:t>请求和保持：进程在请求其他资源的时候，不主动释放已经占用的资源</a:t>
            </a:r>
            <a:endParaRPr lang="zh-CN" altLang="en-US" b="1" dirty="0"/>
          </a:p>
          <a:p>
            <a:pPr lvl="1" eaLnBrk="1" hangingPunct="1">
              <a:lnSpc>
                <a:spcPct val="90000"/>
              </a:lnSpc>
            </a:pPr>
            <a:r>
              <a:rPr lang="zh-CN" altLang="en-US" b="1" dirty="0"/>
              <a:t>非剥夺：进程已经占用的资源，不会被强制剥夺</a:t>
            </a:r>
            <a:endParaRPr lang="zh-CN" altLang="en-US" b="1" dirty="0"/>
          </a:p>
          <a:p>
            <a:pPr lvl="1" eaLnBrk="1" hangingPunct="1">
              <a:lnSpc>
                <a:spcPct val="90000"/>
              </a:lnSpc>
            </a:pPr>
            <a:r>
              <a:rPr lang="zh-CN" altLang="en-US" b="1" dirty="0"/>
              <a:t>环路等待：环路中的每一进程在请求另一进程已经占有的资源。 </a:t>
            </a:r>
            <a:r>
              <a:rPr lang="en-US" altLang="zh-CN" b="1" dirty="0"/>
              <a:t>(</a:t>
            </a:r>
            <a:r>
              <a:rPr lang="zh-CN" altLang="en-US" b="1" dirty="0"/>
              <a:t>银行家算法</a:t>
            </a:r>
            <a:r>
              <a:rPr lang="en-US" altLang="zh-CN" b="1" dirty="0"/>
              <a:t>)</a:t>
            </a:r>
            <a:endParaRPr lang="en-US" altLang="zh-CN"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AutoShape 2"/>
          <p:cNvSpPr>
            <a:spLocks noGrp="1"/>
          </p:cNvSpPr>
          <p:nvPr>
            <p:ph type="title"/>
          </p:nvPr>
        </p:nvSpPr>
        <p:spPr>
          <a:ln/>
        </p:spPr>
        <p:txBody>
          <a:bodyPr vert="horz" wrap="square" lIns="91440" tIns="45720" rIns="91440" bIns="45720" anchor="b"/>
          <a:p>
            <a:pPr eaLnBrk="1" hangingPunct="1"/>
            <a:r>
              <a:rPr lang="zh-CN" altLang="en-US" dirty="0"/>
              <a:t>处理死锁的基本方法</a:t>
            </a:r>
            <a:endParaRPr lang="zh-CN" altLang="en-US" dirty="0"/>
          </a:p>
        </p:txBody>
      </p:sp>
      <p:sp>
        <p:nvSpPr>
          <p:cNvPr id="48131" name="Rectangle 3"/>
          <p:cNvSpPr>
            <a:spLocks noGrp="1"/>
          </p:cNvSpPr>
          <p:nvPr>
            <p:ph type="body"/>
          </p:nvPr>
        </p:nvSpPr>
        <p:spPr>
          <a:xfrm>
            <a:off x="250825" y="2060575"/>
            <a:ext cx="8748713" cy="4608513"/>
          </a:xfrm>
          <a:solidFill>
            <a:schemeClr val="bg1">
              <a:alpha val="100000"/>
            </a:schemeClr>
          </a:solidFill>
          <a:ln/>
        </p:spPr>
        <p:txBody>
          <a:bodyPr vert="horz" wrap="square" lIns="91440" tIns="45720" rIns="91440" bIns="45720" anchor="t"/>
          <a:p>
            <a:pPr eaLnBrk="1" hangingPunct="1">
              <a:lnSpc>
                <a:spcPct val="90000"/>
              </a:lnSpc>
            </a:pPr>
            <a:r>
              <a:rPr lang="zh-CN" altLang="en-US" sz="2400" b="1" dirty="0"/>
              <a:t>死锁的预防</a:t>
            </a:r>
            <a:endParaRPr lang="zh-CN" altLang="en-US" sz="2400" b="1" dirty="0"/>
          </a:p>
          <a:p>
            <a:pPr lvl="1" eaLnBrk="1" hangingPunct="1">
              <a:lnSpc>
                <a:spcPct val="90000"/>
              </a:lnSpc>
            </a:pPr>
            <a:r>
              <a:rPr lang="zh-CN" altLang="en-US" b="1" dirty="0"/>
              <a:t>预防死锁是指通过某种策略来限制并发进程对资源的请求，使系统在任何时候都不满足死锁的必要条件。</a:t>
            </a:r>
            <a:endParaRPr lang="zh-CN" altLang="en-US" b="1" dirty="0"/>
          </a:p>
          <a:p>
            <a:pPr lvl="1" eaLnBrk="1" hangingPunct="1">
              <a:lnSpc>
                <a:spcPct val="90000"/>
              </a:lnSpc>
            </a:pPr>
            <a:r>
              <a:rPr lang="zh-CN" altLang="en-US" b="1" dirty="0"/>
              <a:t>预先静态分配法和有序资源使用法。</a:t>
            </a:r>
            <a:endParaRPr lang="zh-CN" altLang="en-US" b="1" dirty="0"/>
          </a:p>
          <a:p>
            <a:pPr eaLnBrk="1" hangingPunct="1">
              <a:lnSpc>
                <a:spcPct val="90000"/>
              </a:lnSpc>
            </a:pPr>
            <a:r>
              <a:rPr lang="zh-CN" altLang="en-US" sz="2400" b="1" dirty="0"/>
              <a:t>死锁的检测</a:t>
            </a:r>
            <a:endParaRPr lang="zh-CN" altLang="en-US" sz="2400" b="1" dirty="0"/>
          </a:p>
          <a:p>
            <a:pPr lvl="1" eaLnBrk="1" hangingPunct="1">
              <a:lnSpc>
                <a:spcPct val="90000"/>
              </a:lnSpc>
            </a:pPr>
            <a:r>
              <a:rPr lang="zh-CN" altLang="en-US" b="1" dirty="0"/>
              <a:t>基本思路是在操作系统中保存资源的请求和分配信息，利用某种算法对这些信息加以检查，以判断是否存在死锁。</a:t>
            </a:r>
            <a:endParaRPr lang="zh-CN" altLang="en-US" b="1" dirty="0"/>
          </a:p>
          <a:p>
            <a:pPr lvl="1" eaLnBrk="1" hangingPunct="1">
              <a:lnSpc>
                <a:spcPct val="90000"/>
              </a:lnSpc>
            </a:pPr>
            <a:r>
              <a:rPr lang="zh-CN" altLang="en-US" b="1" dirty="0"/>
              <a:t>资源分配图</a:t>
            </a:r>
            <a:endParaRPr lang="zh-CN" altLang="en-US" b="1" dirty="0"/>
          </a:p>
          <a:p>
            <a:pPr eaLnBrk="1" hangingPunct="1">
              <a:lnSpc>
                <a:spcPct val="90000"/>
              </a:lnSpc>
            </a:pPr>
            <a:r>
              <a:rPr lang="zh-CN" altLang="en-US" sz="2400" b="1" dirty="0"/>
              <a:t>死锁的避免</a:t>
            </a:r>
            <a:endParaRPr lang="zh-CN" altLang="en-US" sz="2400" b="1" dirty="0"/>
          </a:p>
          <a:p>
            <a:pPr lvl="1" eaLnBrk="1" hangingPunct="1">
              <a:lnSpc>
                <a:spcPct val="90000"/>
              </a:lnSpc>
            </a:pPr>
            <a:r>
              <a:rPr lang="zh-CN" altLang="en-US" b="1" dirty="0"/>
              <a:t>最合理做法应该是在分配资源时判断是否出现死锁，只有确信不会导致死锁时才分配资源。</a:t>
            </a:r>
            <a:endParaRPr lang="zh-CN" altLang="en-US" b="1" dirty="0"/>
          </a:p>
          <a:p>
            <a:pPr lvl="1" eaLnBrk="1" hangingPunct="1">
              <a:lnSpc>
                <a:spcPct val="90000"/>
              </a:lnSpc>
            </a:pPr>
            <a:r>
              <a:rPr lang="zh-CN" altLang="en-US" b="1" dirty="0"/>
              <a:t>银行家算法</a:t>
            </a:r>
            <a:endParaRPr lang="zh-CN" alt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AutoShape 2"/>
          <p:cNvSpPr>
            <a:spLocks noGrp="1"/>
          </p:cNvSpPr>
          <p:nvPr>
            <p:ph type="title"/>
          </p:nvPr>
        </p:nvSpPr>
        <p:spPr>
          <a:ln/>
        </p:spPr>
        <p:txBody>
          <a:bodyPr vert="horz" wrap="square" lIns="91440" tIns="45720" rIns="91440" bIns="45720" anchor="b"/>
          <a:p>
            <a:pPr eaLnBrk="1" hangingPunct="1"/>
            <a:r>
              <a:rPr lang="zh-CN" altLang="en-US" dirty="0"/>
              <a:t>第四章、存储管理</a:t>
            </a:r>
            <a:endParaRPr lang="zh-CN" altLang="en-US" dirty="0"/>
          </a:p>
        </p:txBody>
      </p:sp>
      <p:sp>
        <p:nvSpPr>
          <p:cNvPr id="49155" name="Rectangle 3"/>
          <p:cNvSpPr>
            <a:spLocks noGrp="1"/>
          </p:cNvSpPr>
          <p:nvPr>
            <p:ph type="body"/>
          </p:nvPr>
        </p:nvSpPr>
        <p:spPr>
          <a:ln/>
        </p:spPr>
        <p:txBody>
          <a:bodyPr vert="horz" wrap="square" lIns="91440" tIns="45720" rIns="91440" bIns="45720" anchor="t"/>
          <a:p>
            <a:pPr eaLnBrk="1" hangingPunct="1"/>
            <a:r>
              <a:rPr lang="zh-CN" altLang="en-US" b="1" dirty="0"/>
              <a:t>内存管理的基本原理</a:t>
            </a:r>
            <a:endParaRPr lang="zh-CN" altLang="en-US" b="1" dirty="0"/>
          </a:p>
          <a:p>
            <a:pPr lvl="1" eaLnBrk="1" hangingPunct="1"/>
            <a:r>
              <a:rPr lang="zh-CN" altLang="en-US" b="1" dirty="0"/>
              <a:t>内存管理主要包括内存分配和回收、地址变换、内存扩充、内存共享和保护等功能。</a:t>
            </a:r>
            <a:endParaRPr lang="zh-CN" altLang="en-US" b="1" dirty="0"/>
          </a:p>
          <a:p>
            <a:pPr eaLnBrk="1" hangingPunct="1"/>
            <a:r>
              <a:rPr lang="zh-CN" altLang="en-US" b="1" dirty="0"/>
              <a:t>内存的管理</a:t>
            </a:r>
            <a:endParaRPr lang="zh-CN" altLang="en-US" b="1" dirty="0"/>
          </a:p>
          <a:p>
            <a:pPr lvl="1" eaLnBrk="1" hangingPunct="1"/>
            <a:r>
              <a:rPr lang="zh-CN" altLang="en-US" b="1" dirty="0"/>
              <a:t>分区 </a:t>
            </a:r>
            <a:r>
              <a:rPr lang="en-US" altLang="zh-CN" b="1" dirty="0"/>
              <a:t>(</a:t>
            </a:r>
            <a:r>
              <a:rPr lang="zh-CN" altLang="en-US" b="1" dirty="0"/>
              <a:t>固定分区，可变分区</a:t>
            </a:r>
            <a:r>
              <a:rPr lang="en-US" altLang="zh-CN" b="1" dirty="0"/>
              <a:t>)</a:t>
            </a:r>
            <a:endParaRPr lang="en-US" altLang="zh-CN" b="1" dirty="0"/>
          </a:p>
          <a:p>
            <a:pPr lvl="1" eaLnBrk="1" hangingPunct="1"/>
            <a:r>
              <a:rPr lang="zh-CN" altLang="en-US" b="1" dirty="0"/>
              <a:t>分页</a:t>
            </a:r>
            <a:endParaRPr lang="zh-CN" altLang="en-US" b="1" dirty="0"/>
          </a:p>
          <a:p>
            <a:pPr lvl="1" eaLnBrk="1" hangingPunct="1"/>
            <a:r>
              <a:rPr lang="zh-CN" altLang="en-US" b="1" dirty="0"/>
              <a:t>分段</a:t>
            </a:r>
            <a:endParaRPr lang="zh-CN" altLang="en-US" b="1" dirty="0"/>
          </a:p>
          <a:p>
            <a:pPr lvl="1" eaLnBrk="1" hangingPunct="1"/>
            <a:r>
              <a:rPr lang="zh-CN" altLang="en-US" b="1" dirty="0"/>
              <a:t>段页式</a:t>
            </a:r>
            <a:endParaRPr lang="zh-CN" alt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8" name="Picture 2" descr="7_2"/>
          <p:cNvPicPr>
            <a:picLocks noChangeAspect="1"/>
          </p:cNvPicPr>
          <p:nvPr/>
        </p:nvPicPr>
        <p:blipFill>
          <a:blip r:embed="rId1"/>
          <a:stretch>
            <a:fillRect/>
          </a:stretch>
        </p:blipFill>
        <p:spPr>
          <a:xfrm>
            <a:off x="2254250" y="304800"/>
            <a:ext cx="4981575" cy="6324600"/>
          </a:xfrm>
          <a:prstGeom prst="rect">
            <a:avLst/>
          </a:prstGeom>
          <a:noFill/>
          <a:ln w="9525">
            <a:noFill/>
          </a:ln>
        </p:spPr>
      </p:pic>
      <p:sp>
        <p:nvSpPr>
          <p:cNvPr id="50179" name="Text Box 3"/>
          <p:cNvSpPr txBox="1"/>
          <p:nvPr/>
        </p:nvSpPr>
        <p:spPr>
          <a:xfrm>
            <a:off x="288925" y="296863"/>
            <a:ext cx="2411413" cy="579437"/>
          </a:xfrm>
          <a:prstGeom prst="rect">
            <a:avLst/>
          </a:prstGeom>
          <a:solidFill>
            <a:schemeClr val="bg1"/>
          </a:solidFill>
          <a:ln w="9525">
            <a:noFill/>
          </a:ln>
        </p:spPr>
        <p:txBody>
          <a:bodyPr>
            <a:spAutoFit/>
          </a:bodyPr>
          <a:p>
            <a:pPr marL="342900" indent="-342900">
              <a:spcBef>
                <a:spcPct val="20000"/>
              </a:spcBef>
              <a:buClr>
                <a:schemeClr val="tx1"/>
              </a:buClr>
              <a:buSzPct val="75000"/>
              <a:buFont typeface="Wingdings" panose="05000000000000000000" pitchFamily="2" charset="2"/>
              <a:buChar char="l"/>
            </a:pPr>
            <a:r>
              <a:rPr lang="zh-CN" altLang="en-US" sz="3200" b="1" dirty="0">
                <a:latin typeface="Arial" panose="020B0604020202020204" pitchFamily="34" charset="0"/>
              </a:rPr>
              <a:t>固定分区</a:t>
            </a:r>
            <a:endParaRPr lang="zh-CN" altLang="en-US" sz="3200" b="1"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AutoShape 2"/>
          <p:cNvSpPr>
            <a:spLocks noGrp="1"/>
          </p:cNvSpPr>
          <p:nvPr>
            <p:ph type="title"/>
          </p:nvPr>
        </p:nvSpPr>
        <p:spPr>
          <a:xfrm>
            <a:off x="762000" y="609600"/>
            <a:ext cx="7772400" cy="1143000"/>
          </a:xfrm>
          <a:ln/>
        </p:spPr>
        <p:txBody>
          <a:bodyPr vert="horz" wrap="square" lIns="91440" tIns="45720" rIns="91440" bIns="45720" anchor="b"/>
          <a:p>
            <a:pPr eaLnBrk="1" hangingPunct="1"/>
            <a:r>
              <a:rPr lang="zh-CN" altLang="en-US" sz="4400" dirty="0">
                <a:latin typeface="华文新魏" panose="02010800040101010101" pitchFamily="2" charset="-122"/>
                <a:ea typeface="华文新魏" panose="02010800040101010101" pitchFamily="2" charset="-122"/>
              </a:rPr>
              <a:t>可变分区存储管理</a:t>
            </a:r>
            <a:endParaRPr lang="zh-CN" altLang="en-US" dirty="0">
              <a:latin typeface="华文新魏" panose="02010800040101010101" pitchFamily="2" charset="-122"/>
              <a:ea typeface="华文新魏" panose="02010800040101010101" pitchFamily="2" charset="-122"/>
            </a:endParaRPr>
          </a:p>
        </p:txBody>
      </p:sp>
      <p:sp>
        <p:nvSpPr>
          <p:cNvPr id="51203" name="Rectangle 3"/>
          <p:cNvSpPr>
            <a:spLocks noGrp="1"/>
          </p:cNvSpPr>
          <p:nvPr>
            <p:ph idx="1"/>
          </p:nvPr>
        </p:nvSpPr>
        <p:spPr>
          <a:xfrm>
            <a:off x="684213" y="2492375"/>
            <a:ext cx="7991475" cy="4365625"/>
          </a:xfrm>
          <a:ln/>
        </p:spPr>
        <p:txBody>
          <a:bodyPr vert="horz" wrap="square" lIns="91440" tIns="45720" rIns="91440" bIns="45720" anchor="t"/>
          <a:p>
            <a:pPr eaLnBrk="1" hangingPunct="1">
              <a:lnSpc>
                <a:spcPct val="80000"/>
              </a:lnSpc>
              <a:buNone/>
            </a:pPr>
            <a:r>
              <a:rPr lang="en-US" altLang="zh-CN" sz="2000"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可变分区 存储管理是按作业的实际大小来划分分区，且</a:t>
            </a:r>
            <a:r>
              <a:rPr lang="zh-CN" altLang="en-US" dirty="0">
                <a:solidFill>
                  <a:srgbClr val="FF0000"/>
                </a:solidFill>
                <a:latin typeface="华文新魏" panose="02010800040101010101" pitchFamily="2" charset="-122"/>
                <a:ea typeface="华文新魏" panose="02010800040101010101" pitchFamily="2" charset="-122"/>
              </a:rPr>
              <a:t>分区个数也是随机的</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实现多个作业对主存的共享，进一步提高主存资源利用率。</a:t>
            </a:r>
            <a:endParaRPr lang="zh-CN" altLang="en-US" dirty="0">
              <a:latin typeface="华文新魏" panose="02010800040101010101" pitchFamily="2" charset="-122"/>
              <a:ea typeface="华文新魏" panose="02010800040101010101" pitchFamily="2" charset="-122"/>
            </a:endParaRPr>
          </a:p>
          <a:p>
            <a:pPr eaLnBrk="1" hangingPunct="1">
              <a:lnSpc>
                <a:spcPct val="80000"/>
              </a:lnSpc>
              <a:buNone/>
            </a:pPr>
            <a:r>
              <a:rPr lang="zh-CN" altLang="en-US" dirty="0">
                <a:solidFill>
                  <a:srgbClr val="FF0000"/>
                </a:solidFill>
                <a:latin typeface="华文新魏" panose="02010800040101010101" pitchFamily="2" charset="-122"/>
                <a:ea typeface="华文新魏" panose="02010800040101010101" pitchFamily="2" charset="-122"/>
              </a:rPr>
              <a:t>特点</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pPr eaLnBrk="1" hangingPunct="1">
              <a:lnSpc>
                <a:spcPct val="80000"/>
              </a:lnSpc>
              <a:buNone/>
            </a:pP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分区的个数动态变化，每个分区的长度也是可变的。</a:t>
            </a:r>
            <a:endParaRPr lang="zh-CN" altLang="en-US" dirty="0">
              <a:latin typeface="华文新魏" panose="02010800040101010101" pitchFamily="2" charset="-122"/>
              <a:ea typeface="华文新魏" panose="02010800040101010101" pitchFamily="2" charset="-122"/>
            </a:endParaRPr>
          </a:p>
          <a:p>
            <a:pPr eaLnBrk="1" hangingPunct="1">
              <a:lnSpc>
                <a:spcPct val="80000"/>
              </a:lnSpc>
              <a:buNone/>
            </a:pPr>
            <a:r>
              <a:rPr lang="en-US" altLang="zh-CN" dirty="0">
                <a:latin typeface="华文新魏" panose="02010800040101010101" pitchFamily="2" charset="-122"/>
                <a:ea typeface="华文新魏" panose="02010800040101010101" pitchFamily="2" charset="-122"/>
              </a:rPr>
              <a:t>2) </a:t>
            </a:r>
            <a:r>
              <a:rPr lang="zh-CN" altLang="en-US" dirty="0">
                <a:latin typeface="华文新魏" panose="02010800040101010101" pitchFamily="2" charset="-122"/>
                <a:ea typeface="华文新魏" panose="02010800040101010101" pitchFamily="2" charset="-122"/>
              </a:rPr>
              <a:t>在分区外围会形成碎片，成为外部碎片。</a:t>
            </a:r>
            <a:endParaRPr lang="zh-CN" altLang="en-US" dirty="0">
              <a:latin typeface="华文新魏" panose="02010800040101010101" pitchFamily="2" charset="-122"/>
              <a:ea typeface="华文新魏" panose="02010800040101010101" pitchFamily="2" charset="-122"/>
            </a:endParaRPr>
          </a:p>
          <a:p>
            <a:pPr eaLnBrk="1" hangingPunct="1">
              <a:lnSpc>
                <a:spcPct val="80000"/>
              </a:lnSpc>
              <a:buNone/>
            </a:pP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在转载进程的时候需要找到一个容量大于该进程内存需求的空闲分区，如果找不到，需要进行内存的移动。</a:t>
            </a:r>
            <a:endParaRPr lang="zh-CN" altLang="en-US" dirty="0">
              <a:latin typeface="华文新魏" panose="02010800040101010101" pitchFamily="2" charset="-122"/>
              <a:ea typeface="华文新魏" panose="02010800040101010101" pitchFamily="2" charset="-122"/>
            </a:endParaRPr>
          </a:p>
          <a:p>
            <a:pPr algn="just" eaLnBrk="1" hangingPunct="1">
              <a:lnSpc>
                <a:spcPct val="80000"/>
              </a:lnSpc>
              <a:buNone/>
            </a:pPr>
            <a:r>
              <a:rPr lang="zh-CN" altLang="en-US" sz="2400" dirty="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AutoShape 2"/>
          <p:cNvSpPr>
            <a:spLocks noGrp="1"/>
          </p:cNvSpPr>
          <p:nvPr>
            <p:ph type="title"/>
          </p:nvPr>
        </p:nvSpPr>
        <p:spPr>
          <a:ln/>
        </p:spPr>
        <p:txBody>
          <a:bodyPr vert="horz" wrap="square" lIns="91440" tIns="45720" rIns="91440" bIns="45720" anchor="b"/>
          <a:p>
            <a:pPr eaLnBrk="1" hangingPunct="1"/>
            <a:r>
              <a:rPr lang="zh-CN" altLang="en-US" dirty="0"/>
              <a:t>常用的动态分区分配算法（</a:t>
            </a:r>
            <a:r>
              <a:rPr lang="en-US" altLang="zh-CN" dirty="0"/>
              <a:t>1</a:t>
            </a:r>
            <a:r>
              <a:rPr lang="zh-CN" altLang="en-US" dirty="0"/>
              <a:t>）</a:t>
            </a:r>
            <a:endParaRPr lang="zh-CN" altLang="en-US" dirty="0"/>
          </a:p>
        </p:txBody>
      </p:sp>
      <p:sp>
        <p:nvSpPr>
          <p:cNvPr id="52227"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sz="2400" b="1" dirty="0"/>
              <a:t>最先适配法</a:t>
            </a:r>
            <a:endParaRPr lang="zh-CN" altLang="en-US" sz="2400" b="1" dirty="0"/>
          </a:p>
          <a:p>
            <a:pPr lvl="1" eaLnBrk="1" hangingPunct="1">
              <a:lnSpc>
                <a:spcPct val="90000"/>
              </a:lnSpc>
            </a:pPr>
            <a:r>
              <a:rPr lang="zh-CN" altLang="en-US" b="1" dirty="0"/>
              <a:t>按分区在内存的先后次序从头查找，找到符合要求的第一个分区进行分配。该算法的分配和释放的时间性能较好，较大的空闲分区可以被保留在内存高端，但是随着低端分区不断划分，会产生较多小分区，每次分配时，查找时间开销便会增大。</a:t>
            </a:r>
            <a:endParaRPr lang="zh-CN" altLang="en-US" b="1" dirty="0"/>
          </a:p>
          <a:p>
            <a:pPr eaLnBrk="1" hangingPunct="1">
              <a:lnSpc>
                <a:spcPct val="90000"/>
              </a:lnSpc>
            </a:pPr>
            <a:r>
              <a:rPr lang="zh-CN" altLang="en-US" sz="2400" b="1" dirty="0"/>
              <a:t>下次适配法</a:t>
            </a:r>
            <a:r>
              <a:rPr lang="en-US" altLang="zh-CN" sz="2400" b="1" dirty="0"/>
              <a:t>(</a:t>
            </a:r>
            <a:r>
              <a:rPr lang="zh-CN" altLang="en-US" sz="2400" b="1" dirty="0">
                <a:solidFill>
                  <a:srgbClr val="0000FF"/>
                </a:solidFill>
              </a:rPr>
              <a:t>邻近适配</a:t>
            </a:r>
            <a:r>
              <a:rPr lang="en-US" altLang="zh-CN" sz="2400" b="1" dirty="0">
                <a:solidFill>
                  <a:srgbClr val="0000FF"/>
                </a:solidFill>
              </a:rPr>
              <a:t>)</a:t>
            </a:r>
            <a:endParaRPr lang="en-US" altLang="zh-CN" sz="2400" b="1" dirty="0"/>
          </a:p>
          <a:p>
            <a:pPr lvl="1" eaLnBrk="1" hangingPunct="1">
              <a:lnSpc>
                <a:spcPct val="90000"/>
              </a:lnSpc>
            </a:pPr>
            <a:r>
              <a:rPr lang="zh-CN" altLang="en-US" b="1" dirty="0"/>
              <a:t>按分区在内存的先后次序，从上次分配的分区起查找（到最后分区时，再从头开始），找到符合要求的第一个分区进行分配。该算法的分配和释放的时间性能较好，使空闲分区分布得更均匀，但较大的空闲分区不易保留。</a:t>
            </a:r>
            <a:endParaRPr lang="zh-CN"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AutoShape 2"/>
          <p:cNvSpPr>
            <a:spLocks noGrp="1"/>
          </p:cNvSpPr>
          <p:nvPr>
            <p:ph type="title"/>
          </p:nvPr>
        </p:nvSpPr>
        <p:spPr>
          <a:ln/>
        </p:spPr>
        <p:txBody>
          <a:bodyPr vert="horz" wrap="square" lIns="91440" tIns="45720" rIns="91440" bIns="45720" anchor="b"/>
          <a:p>
            <a:pPr eaLnBrk="1" hangingPunct="1"/>
            <a:r>
              <a:rPr lang="zh-CN" altLang="en-US" dirty="0"/>
              <a:t>常用的动态分区分配算法（</a:t>
            </a:r>
            <a:r>
              <a:rPr lang="en-US" altLang="zh-CN" dirty="0"/>
              <a:t>2</a:t>
            </a:r>
            <a:r>
              <a:rPr lang="zh-CN" altLang="en-US" dirty="0"/>
              <a:t>）</a:t>
            </a:r>
            <a:endParaRPr lang="zh-CN" altLang="en-US" dirty="0"/>
          </a:p>
        </p:txBody>
      </p:sp>
      <p:sp>
        <p:nvSpPr>
          <p:cNvPr id="53251" name="Rectangle 3"/>
          <p:cNvSpPr>
            <a:spLocks noGrp="1"/>
          </p:cNvSpPr>
          <p:nvPr>
            <p:ph type="body"/>
          </p:nvPr>
        </p:nvSpPr>
        <p:spPr>
          <a:ln/>
        </p:spPr>
        <p:txBody>
          <a:bodyPr vert="horz" wrap="square" lIns="91440" tIns="45720" rIns="91440" bIns="45720" anchor="t"/>
          <a:p>
            <a:pPr eaLnBrk="1" hangingPunct="1"/>
            <a:r>
              <a:rPr lang="zh-CN" altLang="en-US" sz="2400" b="1" dirty="0"/>
              <a:t>最佳适配法</a:t>
            </a:r>
            <a:endParaRPr lang="zh-CN" altLang="en-US" sz="2400" b="1" dirty="0"/>
          </a:p>
          <a:p>
            <a:pPr lvl="1" eaLnBrk="1" hangingPunct="1"/>
            <a:r>
              <a:rPr lang="zh-CN" altLang="en-US" b="1" dirty="0"/>
              <a:t>按分区在内存的先后次序从头查找，找到其大小与要求相差最小的空闲分区进行分配。从个别来看，外碎片较小，但从整体来看，会形成较多外碎片。这种方法的优点是较大的空闲分区可以被保留下来。</a:t>
            </a:r>
            <a:endParaRPr lang="zh-CN" altLang="en-US" b="1" dirty="0"/>
          </a:p>
          <a:p>
            <a:pPr eaLnBrk="1" hangingPunct="1"/>
            <a:r>
              <a:rPr lang="zh-CN" altLang="en-US" sz="2400" b="1" dirty="0"/>
              <a:t>最坏适配法</a:t>
            </a:r>
            <a:endParaRPr lang="zh-CN" altLang="en-US" sz="2400" b="1" dirty="0"/>
          </a:p>
          <a:p>
            <a:pPr lvl="1" eaLnBrk="1" hangingPunct="1"/>
            <a:r>
              <a:rPr lang="zh-CN" altLang="en-US" b="1" dirty="0"/>
              <a:t>按分区在内存的先后次序从头查找，找到最大的空闲分区进行分配。基本不留下小空闲分区，不易形成外碎片。但由于较大的空闲分区不被保留，因此当有对内存需求较大的进程需要运行时，其要求不易被满足。</a:t>
            </a:r>
            <a:endParaRPr lang="zh-CN" alt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AutoShape 2"/>
          <p:cNvSpPr>
            <a:spLocks noGrp="1"/>
          </p:cNvSpPr>
          <p:nvPr>
            <p:ph type="title"/>
          </p:nvPr>
        </p:nvSpPr>
        <p:spPr>
          <a:ln/>
        </p:spPr>
        <p:txBody>
          <a:bodyPr vert="horz" wrap="square" lIns="91440" tIns="45720" rIns="91440" bIns="45720" anchor="b"/>
          <a:p>
            <a:pPr eaLnBrk="1" hangingPunct="1"/>
            <a:r>
              <a:rPr lang="zh-CN" altLang="en-US" sz="3200" dirty="0"/>
              <a:t>第二</a:t>
            </a:r>
            <a:r>
              <a:rPr lang="en-US" altLang="zh-CN" sz="3200" dirty="0"/>
              <a:t>/</a:t>
            </a:r>
            <a:r>
              <a:rPr lang="zh-CN" altLang="en-US" sz="3200" dirty="0"/>
              <a:t>三章、进程和处理机管理，进程同步、互斥、通信与死锁</a:t>
            </a:r>
            <a:endParaRPr lang="zh-CN" altLang="en-US" sz="3200" dirty="0"/>
          </a:p>
        </p:txBody>
      </p:sp>
      <p:sp>
        <p:nvSpPr>
          <p:cNvPr id="9219" name="Rectangle 3"/>
          <p:cNvSpPr>
            <a:spLocks noGrp="1"/>
          </p:cNvSpPr>
          <p:nvPr>
            <p:ph type="body"/>
          </p:nvPr>
        </p:nvSpPr>
        <p:spPr>
          <a:ln/>
        </p:spPr>
        <p:txBody>
          <a:bodyPr vert="horz" wrap="square" lIns="91440" tIns="45720" rIns="91440" bIns="45720" anchor="t"/>
          <a:p>
            <a:pPr eaLnBrk="1" hangingPunct="1">
              <a:lnSpc>
                <a:spcPct val="80000"/>
              </a:lnSpc>
            </a:pPr>
            <a:r>
              <a:rPr lang="zh-CN" altLang="en-US" sz="2400" b="1" dirty="0"/>
              <a:t>进程</a:t>
            </a:r>
            <a:endParaRPr lang="zh-CN" altLang="en-US" sz="2400" b="1" dirty="0"/>
          </a:p>
          <a:p>
            <a:pPr lvl="1" eaLnBrk="1" hangingPunct="1">
              <a:lnSpc>
                <a:spcPct val="80000"/>
              </a:lnSpc>
            </a:pPr>
            <a:r>
              <a:rPr lang="zh-CN" altLang="en-US" sz="2000" b="1" dirty="0"/>
              <a:t>定义</a:t>
            </a:r>
            <a:endParaRPr lang="zh-CN" altLang="en-US" sz="2000" b="1" dirty="0"/>
          </a:p>
          <a:p>
            <a:pPr lvl="1" eaLnBrk="1" hangingPunct="1">
              <a:lnSpc>
                <a:spcPct val="80000"/>
              </a:lnSpc>
            </a:pPr>
            <a:r>
              <a:rPr lang="zh-CN" altLang="en-US" sz="2000" b="1" dirty="0"/>
              <a:t>特征</a:t>
            </a:r>
            <a:endParaRPr lang="zh-CN" altLang="en-US" sz="2000" b="1" dirty="0"/>
          </a:p>
          <a:p>
            <a:pPr lvl="1" eaLnBrk="1" hangingPunct="1">
              <a:lnSpc>
                <a:spcPct val="80000"/>
              </a:lnSpc>
            </a:pPr>
            <a:r>
              <a:rPr lang="zh-CN" altLang="en-US" sz="2000" b="1" dirty="0"/>
              <a:t>组成</a:t>
            </a:r>
            <a:endParaRPr lang="zh-CN" altLang="en-US" sz="2000" b="1" dirty="0"/>
          </a:p>
          <a:p>
            <a:pPr eaLnBrk="1" hangingPunct="1">
              <a:lnSpc>
                <a:spcPct val="80000"/>
              </a:lnSpc>
            </a:pPr>
            <a:r>
              <a:rPr lang="zh-CN" altLang="en-US" sz="2400" b="1" dirty="0"/>
              <a:t>进程管理</a:t>
            </a:r>
            <a:endParaRPr lang="zh-CN" altLang="en-US" sz="2400" b="1" dirty="0"/>
          </a:p>
          <a:p>
            <a:pPr lvl="1" eaLnBrk="1" hangingPunct="1">
              <a:lnSpc>
                <a:spcPct val="80000"/>
              </a:lnSpc>
            </a:pPr>
            <a:r>
              <a:rPr lang="zh-CN" altLang="en-US" sz="2000" b="1" dirty="0"/>
              <a:t>五状态模型</a:t>
            </a:r>
            <a:endParaRPr lang="zh-CN" altLang="en-US" sz="2000" b="1" dirty="0"/>
          </a:p>
          <a:p>
            <a:pPr eaLnBrk="1" hangingPunct="1">
              <a:lnSpc>
                <a:spcPct val="80000"/>
              </a:lnSpc>
            </a:pPr>
            <a:r>
              <a:rPr lang="zh-CN" altLang="en-US" sz="2400" b="1" dirty="0"/>
              <a:t>进程协作</a:t>
            </a:r>
            <a:endParaRPr lang="zh-CN" altLang="en-US" sz="2400" b="1" dirty="0"/>
          </a:p>
          <a:p>
            <a:pPr lvl="1" eaLnBrk="1" hangingPunct="1">
              <a:lnSpc>
                <a:spcPct val="80000"/>
              </a:lnSpc>
            </a:pPr>
            <a:r>
              <a:rPr lang="zh-CN" altLang="en-US" sz="2000" b="1" dirty="0"/>
              <a:t>互斥、同步</a:t>
            </a:r>
            <a:endParaRPr lang="zh-CN" altLang="en-US" sz="2000" b="1" dirty="0"/>
          </a:p>
          <a:p>
            <a:pPr lvl="1" eaLnBrk="1" hangingPunct="1">
              <a:lnSpc>
                <a:spcPct val="80000"/>
              </a:lnSpc>
            </a:pPr>
            <a:r>
              <a:rPr lang="zh-CN" altLang="en-US" sz="2000" b="1" dirty="0"/>
              <a:t>死锁</a:t>
            </a:r>
            <a:endParaRPr lang="zh-CN" altLang="en-US" sz="2000" b="1" dirty="0"/>
          </a:p>
          <a:p>
            <a:pPr eaLnBrk="1" hangingPunct="1">
              <a:lnSpc>
                <a:spcPct val="80000"/>
              </a:lnSpc>
            </a:pPr>
            <a:r>
              <a:rPr lang="zh-CN" altLang="en-US" sz="2400" b="1" dirty="0"/>
              <a:t>处理机调度（作业管理）</a:t>
            </a:r>
            <a:endParaRPr lang="zh-CN" altLang="en-US" sz="2400" b="1" dirty="0"/>
          </a:p>
          <a:p>
            <a:pPr lvl="1" eaLnBrk="1" hangingPunct="1">
              <a:lnSpc>
                <a:spcPct val="80000"/>
              </a:lnSpc>
            </a:pPr>
            <a:r>
              <a:rPr lang="zh-CN" altLang="en-US" sz="2000" b="1" dirty="0"/>
              <a:t>调度算法</a:t>
            </a:r>
            <a:endParaRPr lang="zh-CN" altLang="en-US" sz="2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Picture 2" descr="7_4a"/>
          <p:cNvPicPr>
            <a:picLocks noChangeAspect="1"/>
          </p:cNvPicPr>
          <p:nvPr/>
        </p:nvPicPr>
        <p:blipFill>
          <a:blip r:embed="rId1"/>
          <a:stretch>
            <a:fillRect/>
          </a:stretch>
        </p:blipFill>
        <p:spPr>
          <a:xfrm>
            <a:off x="304800" y="765175"/>
            <a:ext cx="8470900" cy="47720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8" name="Picture 2" descr="7_4b"/>
          <p:cNvPicPr>
            <a:picLocks noChangeAspect="1"/>
          </p:cNvPicPr>
          <p:nvPr/>
        </p:nvPicPr>
        <p:blipFill>
          <a:blip r:embed="rId1"/>
          <a:stretch>
            <a:fillRect/>
          </a:stretch>
        </p:blipFill>
        <p:spPr>
          <a:xfrm>
            <a:off x="179388" y="476250"/>
            <a:ext cx="8839200" cy="5141913"/>
          </a:xfrm>
          <a:prstGeom prst="rect">
            <a:avLst/>
          </a:prstGeom>
          <a:noFill/>
          <a:ln w="9525">
            <a:noFill/>
          </a:ln>
        </p:spPr>
      </p:pic>
      <p:sp>
        <p:nvSpPr>
          <p:cNvPr id="55299" name="Text Box 3"/>
          <p:cNvSpPr txBox="1"/>
          <p:nvPr/>
        </p:nvSpPr>
        <p:spPr>
          <a:xfrm>
            <a:off x="250825" y="2470150"/>
            <a:ext cx="977900" cy="396875"/>
          </a:xfrm>
          <a:prstGeom prst="rect">
            <a:avLst/>
          </a:prstGeom>
          <a:noFill/>
          <a:ln w="9525">
            <a:noFill/>
          </a:ln>
        </p:spPr>
        <p:txBody>
          <a:bodyPr wrap="none">
            <a:spAutoFit/>
          </a:bodyPr>
          <a:p>
            <a:r>
              <a:rPr lang="en-US" altLang="zh-CN" sz="2000" b="1" dirty="0">
                <a:solidFill>
                  <a:srgbClr val="FF0000"/>
                </a:solidFill>
                <a:latin typeface="Arial" panose="020B0604020202020204" pitchFamily="34" charset="0"/>
              </a:rPr>
              <a:t>P2</a:t>
            </a:r>
            <a:r>
              <a:rPr lang="zh-CN" altLang="en-US" sz="2000" b="1" dirty="0">
                <a:solidFill>
                  <a:srgbClr val="FF0000"/>
                </a:solidFill>
                <a:latin typeface="Arial" panose="020B0604020202020204" pitchFamily="34" charset="0"/>
              </a:rPr>
              <a:t>退出</a:t>
            </a:r>
            <a:endParaRPr lang="zh-CN" altLang="en-US" sz="2000" b="1" dirty="0">
              <a:solidFill>
                <a:srgbClr val="FF0000"/>
              </a:solidFill>
              <a:latin typeface="Arial" panose="020B0604020202020204" pitchFamily="34" charset="0"/>
            </a:endParaRPr>
          </a:p>
        </p:txBody>
      </p:sp>
      <p:sp>
        <p:nvSpPr>
          <p:cNvPr id="55300" name="Rectangle 4"/>
          <p:cNvSpPr/>
          <p:nvPr/>
        </p:nvSpPr>
        <p:spPr>
          <a:xfrm>
            <a:off x="4932363" y="1341438"/>
            <a:ext cx="1135062" cy="457200"/>
          </a:xfrm>
          <a:prstGeom prst="rect">
            <a:avLst/>
          </a:prstGeom>
          <a:noFill/>
          <a:ln w="9525">
            <a:noFill/>
          </a:ln>
        </p:spPr>
        <p:txBody>
          <a:bodyPr wrap="none">
            <a:spAutoFit/>
          </a:bodyPr>
          <a:p>
            <a:r>
              <a:rPr lang="en-US" altLang="zh-CN" sz="2400" b="1" dirty="0">
                <a:solidFill>
                  <a:srgbClr val="FF0000"/>
                </a:solidFill>
                <a:latin typeface="Arial" panose="020B0604020202020204" pitchFamily="34" charset="0"/>
              </a:rPr>
              <a:t>P1</a:t>
            </a:r>
            <a:r>
              <a:rPr lang="zh-CN" altLang="en-US" sz="2400" b="1" dirty="0">
                <a:solidFill>
                  <a:srgbClr val="FF0000"/>
                </a:solidFill>
                <a:latin typeface="Arial" panose="020B0604020202020204" pitchFamily="34" charset="0"/>
              </a:rPr>
              <a:t>退出</a:t>
            </a:r>
            <a:endParaRPr lang="zh-CN" altLang="en-US" sz="2400" b="1" dirty="0">
              <a:solidFill>
                <a:srgbClr val="FF0000"/>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Picture 2" descr="7_5"/>
          <p:cNvPicPr>
            <a:picLocks noChangeAspect="1"/>
          </p:cNvPicPr>
          <p:nvPr/>
        </p:nvPicPr>
        <p:blipFill>
          <a:blip r:embed="rId1"/>
          <a:stretch>
            <a:fillRect/>
          </a:stretch>
        </p:blipFill>
        <p:spPr>
          <a:xfrm>
            <a:off x="1547813" y="260350"/>
            <a:ext cx="6192837" cy="6543675"/>
          </a:xfrm>
          <a:prstGeom prst="rect">
            <a:avLst/>
          </a:prstGeom>
          <a:noFill/>
          <a:ln w="9525">
            <a:noFill/>
          </a:ln>
        </p:spPr>
      </p:pic>
      <p:sp>
        <p:nvSpPr>
          <p:cNvPr id="56323" name="Rectangle 3"/>
          <p:cNvSpPr/>
          <p:nvPr/>
        </p:nvSpPr>
        <p:spPr>
          <a:xfrm>
            <a:off x="6516688" y="1052513"/>
            <a:ext cx="792162" cy="2889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6324" name="Text Box 4"/>
          <p:cNvSpPr txBox="1"/>
          <p:nvPr/>
        </p:nvSpPr>
        <p:spPr>
          <a:xfrm>
            <a:off x="7359650" y="985838"/>
            <a:ext cx="1244600" cy="366712"/>
          </a:xfrm>
          <a:prstGeom prst="rect">
            <a:avLst/>
          </a:prstGeom>
          <a:noFill/>
          <a:ln w="9525">
            <a:noFill/>
          </a:ln>
        </p:spPr>
        <p:txBody>
          <a:bodyPr>
            <a:spAutoFit/>
          </a:bodyPr>
          <a:p>
            <a:r>
              <a:rPr lang="zh-CN" altLang="en-US" b="1" dirty="0">
                <a:solidFill>
                  <a:srgbClr val="0000FF"/>
                </a:solidFill>
                <a:latin typeface="Arial" panose="020B0604020202020204" pitchFamily="34" charset="0"/>
              </a:rPr>
              <a:t>首度适配</a:t>
            </a:r>
            <a:endParaRPr lang="zh-CN" altLang="en-US" b="1" dirty="0">
              <a:solidFill>
                <a:srgbClr val="0000FF"/>
              </a:solidFill>
              <a:latin typeface="Arial" panose="020B0604020202020204" pitchFamily="34" charset="0"/>
            </a:endParaRPr>
          </a:p>
        </p:txBody>
      </p:sp>
      <p:sp>
        <p:nvSpPr>
          <p:cNvPr id="56325" name="Rectangle 5"/>
          <p:cNvSpPr/>
          <p:nvPr/>
        </p:nvSpPr>
        <p:spPr>
          <a:xfrm>
            <a:off x="6516688" y="1730375"/>
            <a:ext cx="792162" cy="2889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6326" name="Text Box 6"/>
          <p:cNvSpPr txBox="1"/>
          <p:nvPr/>
        </p:nvSpPr>
        <p:spPr>
          <a:xfrm>
            <a:off x="7380288" y="1700213"/>
            <a:ext cx="1223962" cy="366712"/>
          </a:xfrm>
          <a:prstGeom prst="rect">
            <a:avLst/>
          </a:prstGeom>
          <a:noFill/>
          <a:ln w="9525">
            <a:noFill/>
          </a:ln>
        </p:spPr>
        <p:txBody>
          <a:bodyPr>
            <a:spAutoFit/>
          </a:bodyPr>
          <a:p>
            <a:r>
              <a:rPr lang="zh-CN" altLang="en-US" b="1" dirty="0">
                <a:solidFill>
                  <a:srgbClr val="0000FF"/>
                </a:solidFill>
                <a:latin typeface="Arial" panose="020B0604020202020204" pitchFamily="34" charset="0"/>
              </a:rPr>
              <a:t>最佳适配</a:t>
            </a:r>
            <a:endParaRPr lang="zh-CN" altLang="en-US" b="1" dirty="0">
              <a:solidFill>
                <a:srgbClr val="0000FF"/>
              </a:solidFill>
              <a:latin typeface="Arial" panose="020B0604020202020204" pitchFamily="34" charset="0"/>
            </a:endParaRPr>
          </a:p>
        </p:txBody>
      </p:sp>
      <p:sp>
        <p:nvSpPr>
          <p:cNvPr id="56327" name="Rectangle 7"/>
          <p:cNvSpPr/>
          <p:nvPr/>
        </p:nvSpPr>
        <p:spPr>
          <a:xfrm>
            <a:off x="6516688" y="4479925"/>
            <a:ext cx="792162" cy="2889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pPr algn="ctr"/>
            <a:endParaRPr lang="zh-CN" altLang="zh-CN" dirty="0">
              <a:latin typeface="Arial" panose="020B0604020202020204" pitchFamily="34" charset="0"/>
            </a:endParaRPr>
          </a:p>
        </p:txBody>
      </p:sp>
      <p:sp>
        <p:nvSpPr>
          <p:cNvPr id="56328" name="Text Box 8"/>
          <p:cNvSpPr txBox="1"/>
          <p:nvPr/>
        </p:nvSpPr>
        <p:spPr>
          <a:xfrm>
            <a:off x="7308850" y="4437063"/>
            <a:ext cx="1223963" cy="366712"/>
          </a:xfrm>
          <a:prstGeom prst="rect">
            <a:avLst/>
          </a:prstGeom>
          <a:noFill/>
          <a:ln w="9525">
            <a:noFill/>
          </a:ln>
        </p:spPr>
        <p:txBody>
          <a:bodyPr>
            <a:spAutoFit/>
          </a:bodyPr>
          <a:p>
            <a:r>
              <a:rPr lang="zh-CN" altLang="en-US" b="1" dirty="0">
                <a:solidFill>
                  <a:srgbClr val="0000FF"/>
                </a:solidFill>
                <a:latin typeface="Arial" panose="020B0604020202020204" pitchFamily="34" charset="0"/>
              </a:rPr>
              <a:t>邻近适配</a:t>
            </a:r>
            <a:endParaRPr lang="zh-CN" altLang="en-US" b="1" dirty="0">
              <a:solidFill>
                <a:srgbClr val="0000FF"/>
              </a:solidFill>
              <a:latin typeface="Arial" panose="020B0604020202020204" pitchFamily="34" charset="0"/>
            </a:endParaRPr>
          </a:p>
        </p:txBody>
      </p:sp>
      <p:sp>
        <p:nvSpPr>
          <p:cNvPr id="56329" name="Text Box 10"/>
          <p:cNvSpPr txBox="1"/>
          <p:nvPr/>
        </p:nvSpPr>
        <p:spPr>
          <a:xfrm>
            <a:off x="395288" y="1557338"/>
            <a:ext cx="1085850" cy="366712"/>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需求</a:t>
            </a:r>
            <a:r>
              <a:rPr lang="en-US" altLang="zh-CN" b="1" dirty="0">
                <a:solidFill>
                  <a:srgbClr val="FF0000"/>
                </a:solidFill>
                <a:latin typeface="Arial" panose="020B0604020202020204" pitchFamily="34" charset="0"/>
              </a:rPr>
              <a:t>16M</a:t>
            </a:r>
            <a:endParaRPr lang="en-US" altLang="zh-CN" b="1" dirty="0">
              <a:solidFill>
                <a:srgbClr val="FF0000"/>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AutoShape 2"/>
          <p:cNvSpPr>
            <a:spLocks noGrp="1"/>
          </p:cNvSpPr>
          <p:nvPr>
            <p:ph type="title"/>
          </p:nvPr>
        </p:nvSpPr>
        <p:spPr>
          <a:xfrm>
            <a:off x="381000" y="188913"/>
            <a:ext cx="8512175" cy="838200"/>
          </a:xfrm>
          <a:solidFill>
            <a:schemeClr val="bg1">
              <a:alpha val="100000"/>
            </a:schemeClr>
          </a:solidFill>
          <a:ln/>
        </p:spPr>
        <p:txBody>
          <a:bodyPr vert="horz" wrap="square" lIns="91440" tIns="45720" rIns="91440" bIns="45720" anchor="b"/>
          <a:p>
            <a:pPr eaLnBrk="1" hangingPunct="1"/>
            <a:r>
              <a:rPr lang="zh-CN" altLang="en-US" sz="4000" dirty="0"/>
              <a:t>可变分区方式主存分配示例</a:t>
            </a:r>
            <a:endParaRPr lang="zh-CN" altLang="en-US" sz="4000" dirty="0"/>
          </a:p>
        </p:txBody>
      </p:sp>
      <p:sp>
        <p:nvSpPr>
          <p:cNvPr id="57347" name="Text Box 3"/>
          <p:cNvSpPr txBox="1"/>
          <p:nvPr/>
        </p:nvSpPr>
        <p:spPr>
          <a:xfrm>
            <a:off x="1066800" y="1295400"/>
            <a:ext cx="1065213"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2000" dirty="0">
                <a:solidFill>
                  <a:srgbClr val="0033CC"/>
                </a:solidFill>
                <a:latin typeface="Arial" panose="020B0604020202020204" pitchFamily="34" charset="0"/>
              </a:rPr>
              <a:t>操作系统</a:t>
            </a:r>
            <a:endParaRPr lang="zh-CN" altLang="en-US" sz="2000" dirty="0">
              <a:solidFill>
                <a:srgbClr val="0033CC"/>
              </a:solidFill>
              <a:latin typeface="Arial" panose="020B0604020202020204" pitchFamily="34" charset="0"/>
            </a:endParaRPr>
          </a:p>
        </p:txBody>
      </p:sp>
      <p:sp>
        <p:nvSpPr>
          <p:cNvPr id="57348" name="Text Box 4"/>
          <p:cNvSpPr txBox="1"/>
          <p:nvPr/>
        </p:nvSpPr>
        <p:spPr>
          <a:xfrm>
            <a:off x="1066800" y="2011363"/>
            <a:ext cx="1065213" cy="712787"/>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FF0000"/>
                </a:solidFill>
                <a:latin typeface="Arial" panose="020B0604020202020204" pitchFamily="34" charset="0"/>
              </a:rPr>
              <a:t>作业</a:t>
            </a:r>
            <a:r>
              <a:rPr lang="en-US" altLang="zh-CN" sz="1600" dirty="0">
                <a:solidFill>
                  <a:srgbClr val="FF0000"/>
                </a:solidFill>
                <a:latin typeface="Arial" panose="020B0604020202020204" pitchFamily="34" charset="0"/>
              </a:rPr>
              <a:t>1</a:t>
            </a:r>
            <a:endParaRPr lang="en-US" altLang="zh-CN" sz="1600" dirty="0">
              <a:solidFill>
                <a:srgbClr val="FF0000"/>
              </a:solidFill>
              <a:latin typeface="Arial" panose="020B0604020202020204" pitchFamily="34" charset="0"/>
            </a:endParaRPr>
          </a:p>
        </p:txBody>
      </p:sp>
      <p:sp>
        <p:nvSpPr>
          <p:cNvPr id="57349" name="Text Box 5"/>
          <p:cNvSpPr txBox="1"/>
          <p:nvPr/>
        </p:nvSpPr>
        <p:spPr>
          <a:xfrm>
            <a:off x="1066800" y="2743200"/>
            <a:ext cx="1065213" cy="1431925"/>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endParaRPr lang="en-US" altLang="zh-CN" sz="1600" dirty="0">
              <a:solidFill>
                <a:srgbClr val="0033CC"/>
              </a:solidFill>
              <a:latin typeface="Arial" panose="020B0604020202020204" pitchFamily="34" charset="0"/>
            </a:endParaRPr>
          </a:p>
          <a:p>
            <a:pPr algn="ctr" eaLnBrk="0" hangingPunct="0"/>
            <a:r>
              <a:rPr lang="zh-CN" altLang="en-US" sz="2000" dirty="0">
                <a:solidFill>
                  <a:srgbClr val="0033CC"/>
                </a:solidFill>
                <a:latin typeface="Arial" panose="020B0604020202020204" pitchFamily="34" charset="0"/>
              </a:rPr>
              <a:t>空闲区</a:t>
            </a:r>
            <a:endParaRPr lang="zh-CN" altLang="en-US" sz="2000" dirty="0">
              <a:solidFill>
                <a:srgbClr val="0033CC"/>
              </a:solidFill>
              <a:latin typeface="Arial" panose="020B0604020202020204" pitchFamily="34" charset="0"/>
            </a:endParaRPr>
          </a:p>
        </p:txBody>
      </p:sp>
      <p:sp>
        <p:nvSpPr>
          <p:cNvPr id="57350" name="Text Box 6"/>
          <p:cNvSpPr txBox="1"/>
          <p:nvPr/>
        </p:nvSpPr>
        <p:spPr>
          <a:xfrm>
            <a:off x="1066800" y="4191000"/>
            <a:ext cx="1065213" cy="714375"/>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FF0000"/>
                </a:solidFill>
                <a:latin typeface="Arial" panose="020B0604020202020204" pitchFamily="34" charset="0"/>
              </a:rPr>
              <a:t>作业</a:t>
            </a:r>
            <a:r>
              <a:rPr lang="en-US" altLang="zh-CN" sz="1600" dirty="0">
                <a:solidFill>
                  <a:srgbClr val="FF0000"/>
                </a:solidFill>
                <a:latin typeface="Arial" panose="020B0604020202020204" pitchFamily="34" charset="0"/>
              </a:rPr>
              <a:t>2</a:t>
            </a:r>
            <a:endParaRPr lang="en-US" altLang="zh-CN" sz="1600" dirty="0">
              <a:solidFill>
                <a:srgbClr val="FF0000"/>
              </a:solidFill>
              <a:latin typeface="Arial" panose="020B0604020202020204" pitchFamily="34" charset="0"/>
            </a:endParaRPr>
          </a:p>
        </p:txBody>
      </p:sp>
      <p:sp>
        <p:nvSpPr>
          <p:cNvPr id="57351" name="Text Box 7"/>
          <p:cNvSpPr txBox="1"/>
          <p:nvPr/>
        </p:nvSpPr>
        <p:spPr>
          <a:xfrm>
            <a:off x="1066800" y="4870450"/>
            <a:ext cx="1065213"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0033CC"/>
                </a:solidFill>
                <a:latin typeface="Arial" panose="020B0604020202020204" pitchFamily="34" charset="0"/>
              </a:rPr>
              <a:t>空闲区</a:t>
            </a:r>
            <a:endParaRPr lang="zh-CN" altLang="en-US" sz="1600" dirty="0">
              <a:solidFill>
                <a:srgbClr val="0033CC"/>
              </a:solidFill>
              <a:latin typeface="Arial" panose="020B0604020202020204" pitchFamily="34" charset="0"/>
            </a:endParaRPr>
          </a:p>
        </p:txBody>
      </p:sp>
      <p:grpSp>
        <p:nvGrpSpPr>
          <p:cNvPr id="57352" name="Group 8"/>
          <p:cNvGrpSpPr/>
          <p:nvPr/>
        </p:nvGrpSpPr>
        <p:grpSpPr>
          <a:xfrm>
            <a:off x="250825" y="1855788"/>
            <a:ext cx="762000" cy="3733800"/>
            <a:chOff x="158" y="1169"/>
            <a:chExt cx="480" cy="2352"/>
          </a:xfrm>
        </p:grpSpPr>
        <p:sp>
          <p:nvSpPr>
            <p:cNvPr id="57376" name="Text Box 9"/>
            <p:cNvSpPr txBox="1"/>
            <p:nvPr/>
          </p:nvSpPr>
          <p:spPr>
            <a:xfrm>
              <a:off x="295" y="1169"/>
              <a:ext cx="336" cy="175"/>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4KB</a:t>
              </a:r>
              <a:endParaRPr lang="en-US" altLang="zh-CN" sz="1600" dirty="0">
                <a:solidFill>
                  <a:srgbClr val="0033CC"/>
                </a:solidFill>
                <a:latin typeface="Arial" panose="020B0604020202020204" pitchFamily="34" charset="0"/>
              </a:endParaRPr>
            </a:p>
          </p:txBody>
        </p:sp>
        <p:sp>
          <p:nvSpPr>
            <p:cNvPr id="57377" name="Text Box 10"/>
            <p:cNvSpPr txBox="1"/>
            <p:nvPr/>
          </p:nvSpPr>
          <p:spPr>
            <a:xfrm>
              <a:off x="295" y="1652"/>
              <a:ext cx="336" cy="190"/>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10KB</a:t>
              </a:r>
              <a:endParaRPr lang="en-US" altLang="zh-CN" sz="1600" dirty="0">
                <a:solidFill>
                  <a:srgbClr val="0033CC"/>
                </a:solidFill>
                <a:latin typeface="Arial" panose="020B0604020202020204" pitchFamily="34" charset="0"/>
              </a:endParaRPr>
            </a:p>
          </p:txBody>
        </p:sp>
        <p:sp>
          <p:nvSpPr>
            <p:cNvPr id="57378" name="Text Box 11"/>
            <p:cNvSpPr txBox="1"/>
            <p:nvPr/>
          </p:nvSpPr>
          <p:spPr>
            <a:xfrm>
              <a:off x="249" y="2577"/>
              <a:ext cx="363" cy="173"/>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46KB</a:t>
              </a:r>
              <a:endParaRPr lang="en-US" altLang="zh-CN" sz="1600" dirty="0">
                <a:solidFill>
                  <a:srgbClr val="0033CC"/>
                </a:solidFill>
                <a:latin typeface="Arial" panose="020B0604020202020204" pitchFamily="34" charset="0"/>
              </a:endParaRPr>
            </a:p>
          </p:txBody>
        </p:sp>
        <p:sp>
          <p:nvSpPr>
            <p:cNvPr id="57379" name="Text Box 12"/>
            <p:cNvSpPr txBox="1"/>
            <p:nvPr/>
          </p:nvSpPr>
          <p:spPr>
            <a:xfrm>
              <a:off x="295" y="2958"/>
              <a:ext cx="321" cy="200"/>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52KB</a:t>
              </a:r>
              <a:endParaRPr lang="en-US" altLang="zh-CN" sz="1600" dirty="0">
                <a:solidFill>
                  <a:srgbClr val="0033CC"/>
                </a:solidFill>
                <a:latin typeface="Arial" panose="020B0604020202020204" pitchFamily="34" charset="0"/>
              </a:endParaRPr>
            </a:p>
          </p:txBody>
        </p:sp>
        <p:sp>
          <p:nvSpPr>
            <p:cNvPr id="57380" name="Text Box 13"/>
            <p:cNvSpPr txBox="1"/>
            <p:nvPr/>
          </p:nvSpPr>
          <p:spPr>
            <a:xfrm>
              <a:off x="158" y="3339"/>
              <a:ext cx="480" cy="182"/>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128KB</a:t>
              </a:r>
              <a:endParaRPr lang="en-US" altLang="zh-CN" sz="1600" dirty="0">
                <a:solidFill>
                  <a:srgbClr val="0033CC"/>
                </a:solidFill>
                <a:latin typeface="Arial" panose="020B0604020202020204" pitchFamily="34" charset="0"/>
              </a:endParaRPr>
            </a:p>
          </p:txBody>
        </p:sp>
      </p:grpSp>
      <p:sp>
        <p:nvSpPr>
          <p:cNvPr id="57353" name="Text Box 14"/>
          <p:cNvSpPr txBox="1"/>
          <p:nvPr/>
        </p:nvSpPr>
        <p:spPr>
          <a:xfrm>
            <a:off x="3998913" y="1295400"/>
            <a:ext cx="1068387"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2000" dirty="0">
                <a:solidFill>
                  <a:srgbClr val="0033CC"/>
                </a:solidFill>
                <a:latin typeface="Arial" panose="020B0604020202020204" pitchFamily="34" charset="0"/>
              </a:rPr>
              <a:t>操作系统</a:t>
            </a:r>
            <a:endParaRPr lang="zh-CN" altLang="en-US" sz="2000" dirty="0">
              <a:solidFill>
                <a:srgbClr val="0033CC"/>
              </a:solidFill>
              <a:latin typeface="Arial" panose="020B0604020202020204" pitchFamily="34" charset="0"/>
            </a:endParaRPr>
          </a:p>
        </p:txBody>
      </p:sp>
      <p:sp>
        <p:nvSpPr>
          <p:cNvPr id="57354" name="Text Box 15"/>
          <p:cNvSpPr txBox="1"/>
          <p:nvPr/>
        </p:nvSpPr>
        <p:spPr>
          <a:xfrm>
            <a:off x="3998913" y="2011363"/>
            <a:ext cx="1068387" cy="712787"/>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FF0000"/>
                </a:solidFill>
                <a:latin typeface="Arial" panose="020B0604020202020204" pitchFamily="34" charset="0"/>
              </a:rPr>
              <a:t>作业</a:t>
            </a:r>
            <a:r>
              <a:rPr lang="en-US" altLang="zh-CN" sz="1600" dirty="0">
                <a:solidFill>
                  <a:srgbClr val="FF0000"/>
                </a:solidFill>
                <a:latin typeface="Arial" panose="020B0604020202020204" pitchFamily="34" charset="0"/>
              </a:rPr>
              <a:t>1</a:t>
            </a:r>
            <a:endParaRPr lang="en-US" altLang="zh-CN" sz="1600" dirty="0">
              <a:solidFill>
                <a:srgbClr val="FF0000"/>
              </a:solidFill>
              <a:latin typeface="Arial" panose="020B0604020202020204" pitchFamily="34" charset="0"/>
            </a:endParaRPr>
          </a:p>
        </p:txBody>
      </p:sp>
      <p:sp>
        <p:nvSpPr>
          <p:cNvPr id="57355" name="Text Box 16"/>
          <p:cNvSpPr txBox="1"/>
          <p:nvPr/>
        </p:nvSpPr>
        <p:spPr>
          <a:xfrm>
            <a:off x="3998913" y="3440113"/>
            <a:ext cx="1068387" cy="715962"/>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0033CC"/>
                </a:solidFill>
                <a:latin typeface="Arial" panose="020B0604020202020204" pitchFamily="34" charset="0"/>
              </a:rPr>
              <a:t>空闲区</a:t>
            </a:r>
            <a:endParaRPr lang="zh-CN" altLang="en-US" sz="1600" dirty="0">
              <a:solidFill>
                <a:srgbClr val="0033CC"/>
              </a:solidFill>
              <a:latin typeface="Arial" panose="020B0604020202020204" pitchFamily="34" charset="0"/>
            </a:endParaRPr>
          </a:p>
        </p:txBody>
      </p:sp>
      <p:sp>
        <p:nvSpPr>
          <p:cNvPr id="57356" name="Text Box 17"/>
          <p:cNvSpPr txBox="1"/>
          <p:nvPr/>
        </p:nvSpPr>
        <p:spPr>
          <a:xfrm>
            <a:off x="3998913" y="4156075"/>
            <a:ext cx="1068387" cy="714375"/>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FF0000"/>
                </a:solidFill>
                <a:latin typeface="Arial" panose="020B0604020202020204" pitchFamily="34" charset="0"/>
              </a:rPr>
              <a:t>作业</a:t>
            </a:r>
            <a:r>
              <a:rPr lang="en-US" altLang="zh-CN" sz="1600" dirty="0">
                <a:solidFill>
                  <a:srgbClr val="FF0000"/>
                </a:solidFill>
                <a:latin typeface="Arial" panose="020B0604020202020204" pitchFamily="34" charset="0"/>
              </a:rPr>
              <a:t>2</a:t>
            </a:r>
            <a:endParaRPr lang="en-US" altLang="zh-CN" sz="1600" dirty="0">
              <a:solidFill>
                <a:srgbClr val="FF0000"/>
              </a:solidFill>
              <a:latin typeface="Arial" panose="020B0604020202020204" pitchFamily="34" charset="0"/>
            </a:endParaRPr>
          </a:p>
        </p:txBody>
      </p:sp>
      <p:sp>
        <p:nvSpPr>
          <p:cNvPr id="57357" name="Text Box 18"/>
          <p:cNvSpPr txBox="1"/>
          <p:nvPr/>
        </p:nvSpPr>
        <p:spPr>
          <a:xfrm>
            <a:off x="3998913" y="4870450"/>
            <a:ext cx="1068387"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0033CC"/>
                </a:solidFill>
                <a:latin typeface="Arial" panose="020B0604020202020204" pitchFamily="34" charset="0"/>
              </a:rPr>
              <a:t>空闲区</a:t>
            </a:r>
            <a:endParaRPr lang="zh-CN" altLang="en-US" sz="1600" dirty="0">
              <a:solidFill>
                <a:srgbClr val="0033CC"/>
              </a:solidFill>
              <a:latin typeface="Arial" panose="020B0604020202020204" pitchFamily="34" charset="0"/>
            </a:endParaRPr>
          </a:p>
        </p:txBody>
      </p:sp>
      <p:grpSp>
        <p:nvGrpSpPr>
          <p:cNvPr id="57358" name="Group 19"/>
          <p:cNvGrpSpPr/>
          <p:nvPr/>
        </p:nvGrpSpPr>
        <p:grpSpPr>
          <a:xfrm>
            <a:off x="3203575" y="1835150"/>
            <a:ext cx="781050" cy="3754438"/>
            <a:chOff x="2018" y="1156"/>
            <a:chExt cx="492" cy="2365"/>
          </a:xfrm>
        </p:grpSpPr>
        <p:sp>
          <p:nvSpPr>
            <p:cNvPr id="57370" name="Text Box 20"/>
            <p:cNvSpPr txBox="1"/>
            <p:nvPr/>
          </p:nvSpPr>
          <p:spPr>
            <a:xfrm>
              <a:off x="2154" y="1156"/>
              <a:ext cx="332" cy="188"/>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4KB</a:t>
              </a:r>
              <a:endParaRPr lang="en-US" altLang="zh-CN" sz="1600" dirty="0">
                <a:solidFill>
                  <a:srgbClr val="0033CC"/>
                </a:solidFill>
                <a:latin typeface="Arial" panose="020B0604020202020204" pitchFamily="34" charset="0"/>
              </a:endParaRPr>
            </a:p>
          </p:txBody>
        </p:sp>
        <p:sp>
          <p:nvSpPr>
            <p:cNvPr id="57371" name="Text Box 21"/>
            <p:cNvSpPr txBox="1"/>
            <p:nvPr/>
          </p:nvSpPr>
          <p:spPr>
            <a:xfrm>
              <a:off x="2154" y="1661"/>
              <a:ext cx="332" cy="167"/>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10KB</a:t>
              </a:r>
              <a:endParaRPr lang="en-US" altLang="zh-CN" sz="1600" dirty="0">
                <a:solidFill>
                  <a:srgbClr val="0033CC"/>
                </a:solidFill>
                <a:latin typeface="Arial" panose="020B0604020202020204" pitchFamily="34" charset="0"/>
              </a:endParaRPr>
            </a:p>
          </p:txBody>
        </p:sp>
        <p:sp>
          <p:nvSpPr>
            <p:cNvPr id="57372" name="Text Box 22"/>
            <p:cNvSpPr txBox="1"/>
            <p:nvPr/>
          </p:nvSpPr>
          <p:spPr>
            <a:xfrm>
              <a:off x="2154" y="2125"/>
              <a:ext cx="356" cy="171"/>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40KB</a:t>
              </a:r>
              <a:endParaRPr lang="en-US" altLang="zh-CN" sz="1600" dirty="0">
                <a:solidFill>
                  <a:srgbClr val="0033CC"/>
                </a:solidFill>
                <a:latin typeface="Arial" panose="020B0604020202020204" pitchFamily="34" charset="0"/>
              </a:endParaRPr>
            </a:p>
          </p:txBody>
        </p:sp>
        <p:sp>
          <p:nvSpPr>
            <p:cNvPr id="57373" name="Text Box 23"/>
            <p:cNvSpPr txBox="1"/>
            <p:nvPr/>
          </p:nvSpPr>
          <p:spPr>
            <a:xfrm>
              <a:off x="2154" y="2531"/>
              <a:ext cx="332" cy="173"/>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46KB</a:t>
              </a:r>
              <a:endParaRPr lang="en-US" altLang="zh-CN" sz="1600" dirty="0">
                <a:solidFill>
                  <a:srgbClr val="0033CC"/>
                </a:solidFill>
                <a:latin typeface="Arial" panose="020B0604020202020204" pitchFamily="34" charset="0"/>
              </a:endParaRPr>
            </a:p>
          </p:txBody>
        </p:sp>
        <p:sp>
          <p:nvSpPr>
            <p:cNvPr id="57374" name="Text Box 24"/>
            <p:cNvSpPr txBox="1"/>
            <p:nvPr/>
          </p:nvSpPr>
          <p:spPr>
            <a:xfrm>
              <a:off x="2154" y="2958"/>
              <a:ext cx="332" cy="200"/>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52KB</a:t>
              </a:r>
              <a:endParaRPr lang="en-US" altLang="zh-CN" sz="1600" dirty="0">
                <a:solidFill>
                  <a:srgbClr val="0033CC"/>
                </a:solidFill>
                <a:latin typeface="Arial" panose="020B0604020202020204" pitchFamily="34" charset="0"/>
              </a:endParaRPr>
            </a:p>
          </p:txBody>
        </p:sp>
        <p:sp>
          <p:nvSpPr>
            <p:cNvPr id="57375" name="Text Box 25"/>
            <p:cNvSpPr txBox="1"/>
            <p:nvPr/>
          </p:nvSpPr>
          <p:spPr>
            <a:xfrm>
              <a:off x="2018" y="3339"/>
              <a:ext cx="455" cy="182"/>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128KB</a:t>
              </a:r>
              <a:endParaRPr lang="en-US" altLang="zh-CN" sz="1600" dirty="0">
                <a:solidFill>
                  <a:srgbClr val="0033CC"/>
                </a:solidFill>
                <a:latin typeface="Arial" panose="020B0604020202020204" pitchFamily="34" charset="0"/>
              </a:endParaRPr>
            </a:p>
          </p:txBody>
        </p:sp>
      </p:grpSp>
      <p:sp>
        <p:nvSpPr>
          <p:cNvPr id="57359" name="Text Box 26"/>
          <p:cNvSpPr txBox="1"/>
          <p:nvPr/>
        </p:nvSpPr>
        <p:spPr>
          <a:xfrm>
            <a:off x="3998913" y="2724150"/>
            <a:ext cx="1068387"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0033CC"/>
                </a:solidFill>
                <a:latin typeface="Arial" panose="020B0604020202020204" pitchFamily="34" charset="0"/>
              </a:rPr>
              <a:t>作业</a:t>
            </a:r>
            <a:r>
              <a:rPr lang="en-US" altLang="zh-CN" sz="1600" dirty="0">
                <a:solidFill>
                  <a:srgbClr val="0033CC"/>
                </a:solidFill>
                <a:latin typeface="Arial" panose="020B0604020202020204" pitchFamily="34" charset="0"/>
              </a:rPr>
              <a:t>3</a:t>
            </a:r>
            <a:endParaRPr lang="en-US" altLang="zh-CN" sz="1600" dirty="0">
              <a:solidFill>
                <a:srgbClr val="0033CC"/>
              </a:solidFill>
              <a:latin typeface="Arial" panose="020B0604020202020204" pitchFamily="34" charset="0"/>
            </a:endParaRPr>
          </a:p>
        </p:txBody>
      </p:sp>
      <p:sp>
        <p:nvSpPr>
          <p:cNvPr id="57360" name="Text Box 27"/>
          <p:cNvSpPr txBox="1"/>
          <p:nvPr/>
        </p:nvSpPr>
        <p:spPr>
          <a:xfrm>
            <a:off x="6934200" y="1295400"/>
            <a:ext cx="1066800"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2000" dirty="0">
                <a:solidFill>
                  <a:srgbClr val="0033CC"/>
                </a:solidFill>
                <a:latin typeface="Arial" panose="020B0604020202020204" pitchFamily="34" charset="0"/>
              </a:rPr>
              <a:t>操作系统</a:t>
            </a:r>
            <a:endParaRPr lang="zh-CN" altLang="en-US" sz="2000" dirty="0">
              <a:solidFill>
                <a:srgbClr val="0033CC"/>
              </a:solidFill>
              <a:latin typeface="Arial" panose="020B0604020202020204" pitchFamily="34" charset="0"/>
            </a:endParaRPr>
          </a:p>
        </p:txBody>
      </p:sp>
      <p:sp>
        <p:nvSpPr>
          <p:cNvPr id="57361" name="Text Box 28"/>
          <p:cNvSpPr txBox="1"/>
          <p:nvPr/>
        </p:nvSpPr>
        <p:spPr>
          <a:xfrm>
            <a:off x="6934200" y="2011363"/>
            <a:ext cx="1066800" cy="712787"/>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FF0000"/>
                </a:solidFill>
                <a:latin typeface="Arial" panose="020B0604020202020204" pitchFamily="34" charset="0"/>
              </a:rPr>
              <a:t>作业</a:t>
            </a:r>
            <a:r>
              <a:rPr lang="en-US" altLang="zh-CN" sz="1600" dirty="0">
                <a:solidFill>
                  <a:srgbClr val="FF0000"/>
                </a:solidFill>
                <a:latin typeface="Arial" panose="020B0604020202020204" pitchFamily="34" charset="0"/>
              </a:rPr>
              <a:t>1</a:t>
            </a:r>
            <a:endParaRPr lang="en-US" altLang="zh-CN" sz="1600" dirty="0">
              <a:solidFill>
                <a:srgbClr val="FF0000"/>
              </a:solidFill>
              <a:latin typeface="Arial" panose="020B0604020202020204" pitchFamily="34" charset="0"/>
            </a:endParaRPr>
          </a:p>
        </p:txBody>
      </p:sp>
      <p:sp>
        <p:nvSpPr>
          <p:cNvPr id="57362" name="Text Box 29"/>
          <p:cNvSpPr txBox="1"/>
          <p:nvPr/>
        </p:nvSpPr>
        <p:spPr>
          <a:xfrm>
            <a:off x="6934200" y="3440113"/>
            <a:ext cx="1066800" cy="2146300"/>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endParaRPr lang="en-US" altLang="zh-CN" sz="1600" dirty="0">
              <a:solidFill>
                <a:srgbClr val="0033CC"/>
              </a:solidFill>
              <a:latin typeface="Arial" panose="020B0604020202020204" pitchFamily="34" charset="0"/>
            </a:endParaRPr>
          </a:p>
          <a:p>
            <a:pPr algn="ctr" eaLnBrk="0" hangingPunct="0"/>
            <a:r>
              <a:rPr lang="zh-CN" altLang="en-US" sz="2000" dirty="0">
                <a:solidFill>
                  <a:srgbClr val="0033CC"/>
                </a:solidFill>
                <a:latin typeface="Arial" panose="020B0604020202020204" pitchFamily="34" charset="0"/>
              </a:rPr>
              <a:t>空闲区</a:t>
            </a:r>
            <a:endParaRPr lang="zh-CN" altLang="en-US" sz="2000" dirty="0">
              <a:solidFill>
                <a:srgbClr val="0033CC"/>
              </a:solidFill>
              <a:latin typeface="Arial" panose="020B0604020202020204" pitchFamily="34" charset="0"/>
            </a:endParaRPr>
          </a:p>
        </p:txBody>
      </p:sp>
      <p:grpSp>
        <p:nvGrpSpPr>
          <p:cNvPr id="57363" name="Group 30"/>
          <p:cNvGrpSpPr/>
          <p:nvPr/>
        </p:nvGrpSpPr>
        <p:grpSpPr>
          <a:xfrm>
            <a:off x="6115050" y="1905000"/>
            <a:ext cx="793750" cy="3756025"/>
            <a:chOff x="3852" y="1200"/>
            <a:chExt cx="500" cy="2366"/>
          </a:xfrm>
        </p:grpSpPr>
        <p:sp>
          <p:nvSpPr>
            <p:cNvPr id="57366" name="Text Box 31"/>
            <p:cNvSpPr txBox="1"/>
            <p:nvPr/>
          </p:nvSpPr>
          <p:spPr>
            <a:xfrm>
              <a:off x="4033" y="1200"/>
              <a:ext cx="319" cy="234"/>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4KB</a:t>
              </a:r>
              <a:endParaRPr lang="en-US" altLang="zh-CN" sz="1600" dirty="0">
                <a:solidFill>
                  <a:srgbClr val="0033CC"/>
                </a:solidFill>
                <a:latin typeface="Arial" panose="020B0604020202020204" pitchFamily="34" charset="0"/>
              </a:endParaRPr>
            </a:p>
          </p:txBody>
        </p:sp>
        <p:sp>
          <p:nvSpPr>
            <p:cNvPr id="57367" name="Text Box 32"/>
            <p:cNvSpPr txBox="1"/>
            <p:nvPr/>
          </p:nvSpPr>
          <p:spPr>
            <a:xfrm>
              <a:off x="4033" y="1616"/>
              <a:ext cx="319" cy="236"/>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10KB</a:t>
              </a:r>
              <a:endParaRPr lang="en-US" altLang="zh-CN" sz="1600" dirty="0">
                <a:solidFill>
                  <a:srgbClr val="0033CC"/>
                </a:solidFill>
                <a:latin typeface="Arial" panose="020B0604020202020204" pitchFamily="34" charset="0"/>
              </a:endParaRPr>
            </a:p>
          </p:txBody>
        </p:sp>
        <p:sp>
          <p:nvSpPr>
            <p:cNvPr id="57368" name="Text Box 33"/>
            <p:cNvSpPr txBox="1"/>
            <p:nvPr/>
          </p:nvSpPr>
          <p:spPr>
            <a:xfrm>
              <a:off x="4033" y="2057"/>
              <a:ext cx="319" cy="194"/>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40KB</a:t>
              </a:r>
              <a:endParaRPr lang="en-US" altLang="zh-CN" sz="1600" dirty="0">
                <a:solidFill>
                  <a:srgbClr val="0033CC"/>
                </a:solidFill>
                <a:latin typeface="Arial" panose="020B0604020202020204" pitchFamily="34" charset="0"/>
              </a:endParaRPr>
            </a:p>
          </p:txBody>
        </p:sp>
        <p:sp>
          <p:nvSpPr>
            <p:cNvPr id="57369" name="Text Box 34"/>
            <p:cNvSpPr txBox="1"/>
            <p:nvPr/>
          </p:nvSpPr>
          <p:spPr>
            <a:xfrm>
              <a:off x="3852" y="3338"/>
              <a:ext cx="480" cy="228"/>
            </a:xfrm>
            <a:prstGeom prst="rect">
              <a:avLst/>
            </a:prstGeom>
            <a:solidFill>
              <a:srgbClr val="FFCC00"/>
            </a:solidFill>
            <a:ln w="9525">
              <a:noFill/>
            </a:ln>
          </p:spPr>
          <p:txBody>
            <a:bodyPr lIns="0" tIns="0" rIns="0" bIns="0"/>
            <a:p>
              <a:pPr algn="ctr" eaLnBrk="0" hangingPunct="0"/>
              <a:r>
                <a:rPr lang="en-US" altLang="zh-CN" sz="1600" dirty="0">
                  <a:solidFill>
                    <a:srgbClr val="0033CC"/>
                  </a:solidFill>
                  <a:latin typeface="Arial" panose="020B0604020202020204" pitchFamily="34" charset="0"/>
                </a:rPr>
                <a:t>128KB</a:t>
              </a:r>
              <a:endParaRPr lang="en-US" altLang="zh-CN" sz="1600" dirty="0">
                <a:solidFill>
                  <a:srgbClr val="0033CC"/>
                </a:solidFill>
                <a:latin typeface="Arial" panose="020B0604020202020204" pitchFamily="34" charset="0"/>
              </a:endParaRPr>
            </a:p>
          </p:txBody>
        </p:sp>
      </p:grpSp>
      <p:sp>
        <p:nvSpPr>
          <p:cNvPr id="57364" name="Text Box 35"/>
          <p:cNvSpPr txBox="1"/>
          <p:nvPr/>
        </p:nvSpPr>
        <p:spPr>
          <a:xfrm>
            <a:off x="6934200" y="2717800"/>
            <a:ext cx="1066800" cy="71596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p>
            <a:pPr algn="ctr" eaLnBrk="0" hangingPunct="0"/>
            <a:r>
              <a:rPr lang="zh-CN" altLang="en-US" sz="1600" dirty="0">
                <a:solidFill>
                  <a:srgbClr val="FF0000"/>
                </a:solidFill>
                <a:latin typeface="Arial" panose="020B0604020202020204" pitchFamily="34" charset="0"/>
              </a:rPr>
              <a:t>作业</a:t>
            </a:r>
            <a:r>
              <a:rPr lang="en-US" altLang="zh-CN" sz="1600" dirty="0">
                <a:solidFill>
                  <a:srgbClr val="FF0000"/>
                </a:solidFill>
                <a:latin typeface="Arial" panose="020B0604020202020204" pitchFamily="34" charset="0"/>
              </a:rPr>
              <a:t>3</a:t>
            </a:r>
            <a:endParaRPr lang="en-US" altLang="zh-CN" sz="1600" dirty="0">
              <a:solidFill>
                <a:srgbClr val="FF0000"/>
              </a:solidFill>
              <a:latin typeface="Arial" panose="020B0604020202020204" pitchFamily="34" charset="0"/>
            </a:endParaRPr>
          </a:p>
        </p:txBody>
      </p:sp>
      <p:sp>
        <p:nvSpPr>
          <p:cNvPr id="57365" name="Line 36"/>
          <p:cNvSpPr/>
          <p:nvPr/>
        </p:nvSpPr>
        <p:spPr>
          <a:xfrm>
            <a:off x="6908800" y="1295400"/>
            <a:ext cx="1092200" cy="0"/>
          </a:xfrm>
          <a:prstGeom prst="line">
            <a:avLst/>
          </a:prstGeom>
          <a:ln w="9525" cap="flat" cmpd="sng">
            <a:solidFill>
              <a:schemeClr val="tx1"/>
            </a:solidFill>
            <a:prstDash val="solid"/>
            <a:headEnd type="none" w="med" len="med"/>
            <a:tailEnd type="none" w="med" len="med"/>
          </a:ln>
        </p:spPr>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AutoShape 2"/>
          <p:cNvSpPr>
            <a:spLocks noGrp="1"/>
          </p:cNvSpPr>
          <p:nvPr>
            <p:ph type="title"/>
          </p:nvPr>
        </p:nvSpPr>
        <p:spPr>
          <a:ln/>
        </p:spPr>
        <p:txBody>
          <a:bodyPr vert="horz" wrap="square" lIns="91440" tIns="45720" rIns="91440" bIns="45720" anchor="b"/>
          <a:p>
            <a:pPr eaLnBrk="1" hangingPunct="1"/>
            <a:r>
              <a:rPr lang="zh-CN" altLang="en-US" dirty="0"/>
              <a:t>页式存储管理基本原理 </a:t>
            </a:r>
            <a:r>
              <a:rPr lang="en-US" altLang="zh-CN" dirty="0"/>
              <a:t>-4.1.5</a:t>
            </a:r>
            <a:endParaRPr lang="en-US" altLang="zh-CN" dirty="0"/>
          </a:p>
        </p:txBody>
      </p:sp>
      <p:sp>
        <p:nvSpPr>
          <p:cNvPr id="58371"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b="1" dirty="0"/>
              <a:t>将程序的逻辑地址空间划分为固定大小的页（</a:t>
            </a:r>
            <a:r>
              <a:rPr lang="en-US" altLang="zh-CN" b="1" dirty="0"/>
              <a:t>page</a:t>
            </a:r>
            <a:r>
              <a:rPr lang="zh-CN" altLang="en-US" b="1" dirty="0"/>
              <a:t>），而将物理内存划分为同样大小的页框（</a:t>
            </a:r>
            <a:r>
              <a:rPr lang="en-US" altLang="zh-CN" b="1" dirty="0"/>
              <a:t>page frame</a:t>
            </a:r>
            <a:r>
              <a:rPr lang="zh-CN" altLang="en-US" b="1" dirty="0"/>
              <a:t>）。加载程序时，可以将任意一页放入内存中任意一个页框，这些页框不必连续，从而实现了离散分配。该方法需要</a:t>
            </a:r>
            <a:r>
              <a:rPr lang="en-US" altLang="zh-CN" b="1" dirty="0"/>
              <a:t>CPU</a:t>
            </a:r>
            <a:r>
              <a:rPr lang="zh-CN" altLang="en-US" b="1" dirty="0"/>
              <a:t>的硬件支持，来实现逻辑地址和物理地址之间的映射。在页式存储管理方式中，地址结构由两个部分组成，前一部分是页号，后一部分为页内地址。</a:t>
            </a:r>
            <a:endParaRPr lang="zh-CN" alt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Picture 2" descr="7_9a"/>
          <p:cNvPicPr>
            <a:picLocks noChangeAspect="1"/>
          </p:cNvPicPr>
          <p:nvPr/>
        </p:nvPicPr>
        <p:blipFill>
          <a:blip r:embed="rId1"/>
          <a:stretch>
            <a:fillRect/>
          </a:stretch>
        </p:blipFill>
        <p:spPr>
          <a:xfrm>
            <a:off x="184150" y="404813"/>
            <a:ext cx="8636000" cy="6008687"/>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Picture 2" descr="7_9b"/>
          <p:cNvPicPr>
            <a:picLocks noChangeAspect="1"/>
          </p:cNvPicPr>
          <p:nvPr/>
        </p:nvPicPr>
        <p:blipFill>
          <a:blip r:embed="rId1"/>
          <a:stretch>
            <a:fillRect/>
          </a:stretch>
        </p:blipFill>
        <p:spPr>
          <a:xfrm>
            <a:off x="304800" y="476250"/>
            <a:ext cx="8496300" cy="5916613"/>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AutoShape 2"/>
          <p:cNvSpPr>
            <a:spLocks noGrp="1"/>
          </p:cNvSpPr>
          <p:nvPr>
            <p:ph type="title"/>
          </p:nvPr>
        </p:nvSpPr>
        <p:spPr>
          <a:ln/>
        </p:spPr>
        <p:txBody>
          <a:bodyPr vert="horz" wrap="square" lIns="91440" tIns="45720" rIns="91440" bIns="45720" anchor="b"/>
          <a:p>
            <a:pPr eaLnBrk="1" hangingPunct="1"/>
            <a:r>
              <a:rPr lang="zh-CN" altLang="en-US" dirty="0"/>
              <a:t>例</a:t>
            </a:r>
            <a:r>
              <a:rPr lang="en-US" altLang="zh-CN" dirty="0"/>
              <a:t>: </a:t>
            </a:r>
            <a:r>
              <a:rPr lang="zh-CN" altLang="en-US" dirty="0"/>
              <a:t>页表</a:t>
            </a:r>
            <a:endParaRPr lang="zh-CN" altLang="en-US" dirty="0"/>
          </a:p>
        </p:txBody>
      </p:sp>
      <p:pic>
        <p:nvPicPr>
          <p:cNvPr id="61443" name="Picture 3" descr="7_10"/>
          <p:cNvPicPr>
            <a:picLocks noChangeAspect="1"/>
          </p:cNvPicPr>
          <p:nvPr/>
        </p:nvPicPr>
        <p:blipFill>
          <a:blip r:embed="rId1"/>
          <a:stretch>
            <a:fillRect/>
          </a:stretch>
        </p:blipFill>
        <p:spPr>
          <a:xfrm>
            <a:off x="0" y="2084388"/>
            <a:ext cx="9144000" cy="3516312"/>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AutoShape 2"/>
          <p:cNvSpPr>
            <a:spLocks noGrp="1"/>
          </p:cNvSpPr>
          <p:nvPr>
            <p:ph type="title"/>
          </p:nvPr>
        </p:nvSpPr>
        <p:spPr>
          <a:xfrm>
            <a:off x="685800" y="333375"/>
            <a:ext cx="7772400" cy="1143000"/>
          </a:xfrm>
          <a:ln/>
        </p:spPr>
        <p:txBody>
          <a:bodyPr vert="horz" wrap="square" lIns="91440" tIns="45720" rIns="91440" bIns="45720" anchor="b"/>
          <a:p>
            <a:pPr eaLnBrk="1" hangingPunct="1"/>
            <a:r>
              <a:rPr lang="zh-CN" altLang="en-US" sz="3200" dirty="0"/>
              <a:t>分页式存储管理</a:t>
            </a:r>
            <a:r>
              <a:rPr lang="en-US" altLang="zh-CN" sz="3200" dirty="0"/>
              <a:t>(</a:t>
            </a:r>
            <a:r>
              <a:rPr lang="zh-CN" altLang="en-US" sz="3200" dirty="0"/>
              <a:t>逻辑内存</a:t>
            </a:r>
            <a:r>
              <a:rPr lang="en-US" altLang="zh-CN" sz="3200" dirty="0"/>
              <a:t>-&gt;</a:t>
            </a:r>
            <a:r>
              <a:rPr lang="zh-CN" altLang="en-US" sz="3200" dirty="0"/>
              <a:t>物理内存映射</a:t>
            </a:r>
            <a:r>
              <a:rPr lang="en-US" altLang="zh-CN" sz="3200" dirty="0"/>
              <a:t>)</a:t>
            </a:r>
            <a:endParaRPr lang="en-US" altLang="zh-CN" sz="2800" dirty="0"/>
          </a:p>
        </p:txBody>
      </p:sp>
      <p:pic>
        <p:nvPicPr>
          <p:cNvPr id="62467" name="Picture 3"/>
          <p:cNvPicPr>
            <a:picLocks noChangeAspect="1"/>
          </p:cNvPicPr>
          <p:nvPr/>
        </p:nvPicPr>
        <p:blipFill>
          <a:blip r:embed="rId1"/>
          <a:srcRect l="10391" t="623" r="10611" b="951"/>
          <a:stretch>
            <a:fillRect/>
          </a:stretch>
        </p:blipFill>
        <p:spPr>
          <a:xfrm>
            <a:off x="1476375" y="1700213"/>
            <a:ext cx="5975350" cy="4752975"/>
          </a:xfrm>
          <a:prstGeom prst="rect">
            <a:avLst/>
          </a:prstGeom>
          <a:noFill/>
          <a:ln w="38100" cap="flat" cmpd="dbl">
            <a:solidFill>
              <a:srgbClr val="CC6600"/>
            </a:solidFill>
            <a:prstDash val="solid"/>
            <a:miter/>
            <a:headEnd type="none" w="med" len="med"/>
            <a:tailEnd type="none" w="med" len="med"/>
          </a:ln>
        </p:spPr>
      </p:pic>
      <p:sp>
        <p:nvSpPr>
          <p:cNvPr id="62468" name="Text Box 4"/>
          <p:cNvSpPr txBox="1"/>
          <p:nvPr/>
        </p:nvSpPr>
        <p:spPr>
          <a:xfrm>
            <a:off x="7596188" y="2093913"/>
            <a:ext cx="1403350" cy="1552575"/>
          </a:xfrm>
          <a:prstGeom prst="rect">
            <a:avLst/>
          </a:prstGeom>
          <a:noFill/>
          <a:ln w="9525">
            <a:noFill/>
          </a:ln>
        </p:spPr>
        <p:txBody>
          <a:bodyPr wrap="none">
            <a:spAutoFit/>
          </a:bodyPr>
          <a:p>
            <a:r>
              <a:rPr lang="zh-CN" altLang="en-US" sz="2400" b="1" dirty="0">
                <a:latin typeface="Arial" panose="020B0604020202020204" pitchFamily="34" charset="0"/>
              </a:rPr>
              <a:t>页框号</a:t>
            </a:r>
            <a:endParaRPr lang="zh-CN" altLang="en-US" sz="2400" b="1" dirty="0">
              <a:latin typeface="Arial" panose="020B0604020202020204" pitchFamily="34" charset="0"/>
            </a:endParaRPr>
          </a:p>
          <a:p>
            <a:r>
              <a:rPr lang="zh-CN" altLang="en-US" sz="2400" b="1" dirty="0">
                <a:latin typeface="Arial" panose="020B0604020202020204" pitchFamily="34" charset="0"/>
              </a:rPr>
              <a:t>不连续，</a:t>
            </a:r>
            <a:endParaRPr lang="zh-CN" altLang="en-US" sz="2400" b="1" dirty="0">
              <a:latin typeface="Arial" panose="020B0604020202020204" pitchFamily="34" charset="0"/>
            </a:endParaRPr>
          </a:p>
          <a:p>
            <a:r>
              <a:rPr lang="zh-CN" altLang="en-US" sz="2400" b="1" dirty="0">
                <a:latin typeface="Arial" panose="020B0604020202020204" pitchFamily="34" charset="0"/>
              </a:rPr>
              <a:t>非连续的</a:t>
            </a:r>
            <a:endParaRPr lang="zh-CN" altLang="en-US" sz="2400" b="1" dirty="0">
              <a:latin typeface="Arial" panose="020B0604020202020204" pitchFamily="34" charset="0"/>
            </a:endParaRPr>
          </a:p>
          <a:p>
            <a:r>
              <a:rPr lang="zh-CN" altLang="en-US" sz="2400" b="1" dirty="0">
                <a:latin typeface="Arial" panose="020B0604020202020204" pitchFamily="34" charset="0"/>
              </a:rPr>
              <a:t>内存空间</a:t>
            </a:r>
            <a:endParaRPr lang="zh-CN" altLang="en-US" sz="2400" b="1"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AutoShape 2"/>
          <p:cNvSpPr>
            <a:spLocks noGrp="1"/>
          </p:cNvSpPr>
          <p:nvPr>
            <p:ph type="title"/>
          </p:nvPr>
        </p:nvSpPr>
        <p:spPr>
          <a:xfrm>
            <a:off x="684213" y="908050"/>
            <a:ext cx="8134350" cy="803275"/>
          </a:xfrm>
          <a:ln/>
        </p:spPr>
        <p:txBody>
          <a:bodyPr vert="horz" wrap="square" lIns="91440" tIns="45720" rIns="91440" bIns="45720" anchor="b"/>
          <a:p>
            <a:pPr eaLnBrk="1" hangingPunct="1"/>
            <a:r>
              <a:rPr lang="zh-CN" altLang="en-US" sz="3200" dirty="0"/>
              <a:t>分页式存储管理</a:t>
            </a:r>
            <a:r>
              <a:rPr lang="en-US" altLang="zh-CN" sz="3200" dirty="0"/>
              <a:t>: </a:t>
            </a:r>
            <a:r>
              <a:rPr lang="zh-CN" altLang="en-US" sz="3200" dirty="0"/>
              <a:t>逻辑地址 </a:t>
            </a:r>
            <a:r>
              <a:rPr lang="zh-CN" altLang="en-US" sz="3200" dirty="0">
                <a:sym typeface="Wingdings" panose="05000000000000000000" pitchFamily="2" charset="2"/>
              </a:rPr>
              <a:t> 物理地址</a:t>
            </a:r>
            <a:endParaRPr lang="zh-CN" altLang="en-US" sz="3200" dirty="0"/>
          </a:p>
        </p:txBody>
      </p:sp>
      <p:sp>
        <p:nvSpPr>
          <p:cNvPr id="63491" name="Rectangle 3"/>
          <p:cNvSpPr>
            <a:spLocks noGrp="1"/>
          </p:cNvSpPr>
          <p:nvPr>
            <p:ph idx="1"/>
          </p:nvPr>
        </p:nvSpPr>
        <p:spPr>
          <a:xfrm>
            <a:off x="849313" y="2444750"/>
            <a:ext cx="7467600" cy="3616325"/>
          </a:xfrm>
          <a:solidFill>
            <a:schemeClr val="bg1">
              <a:alpha val="100000"/>
            </a:schemeClr>
          </a:solidFill>
          <a:ln/>
        </p:spPr>
        <p:txBody>
          <a:bodyPr vert="horz" wrap="square" lIns="91440" tIns="45720" rIns="91440" bIns="45720" anchor="t"/>
          <a:p>
            <a:pPr eaLnBrk="1" hangingPunct="1">
              <a:lnSpc>
                <a:spcPct val="90000"/>
              </a:lnSpc>
            </a:pPr>
            <a:r>
              <a:rPr lang="en-US" altLang="zh-CN" sz="2400" b="1" dirty="0"/>
              <a:t>Logical address</a:t>
            </a:r>
            <a:endParaRPr lang="en-US" altLang="zh-CN" sz="2400" b="1" dirty="0"/>
          </a:p>
          <a:p>
            <a:pPr eaLnBrk="1" hangingPunct="1">
              <a:lnSpc>
                <a:spcPct val="90000"/>
              </a:lnSpc>
            </a:pPr>
            <a:endParaRPr lang="en-US" altLang="zh-CN" sz="2400" b="1" dirty="0"/>
          </a:p>
          <a:p>
            <a:pPr eaLnBrk="1" hangingPunct="1">
              <a:lnSpc>
                <a:spcPct val="90000"/>
              </a:lnSpc>
            </a:pPr>
            <a:r>
              <a:rPr lang="en-US" altLang="zh-CN" sz="2400" b="1" dirty="0"/>
              <a:t>Physical address</a:t>
            </a:r>
            <a:endParaRPr lang="en-US" altLang="zh-CN" sz="2400" b="1" dirty="0"/>
          </a:p>
        </p:txBody>
      </p:sp>
      <p:sp>
        <p:nvSpPr>
          <p:cNvPr id="63492" name="Text Box 4"/>
          <p:cNvSpPr txBox="1"/>
          <p:nvPr/>
        </p:nvSpPr>
        <p:spPr>
          <a:xfrm>
            <a:off x="3851275" y="2420938"/>
            <a:ext cx="4032250" cy="392112"/>
          </a:xfrm>
          <a:prstGeom prst="rect">
            <a:avLst/>
          </a:prstGeom>
          <a:noFill/>
          <a:ln w="25400" cap="flat" cmpd="sng">
            <a:solidFill>
              <a:srgbClr val="000000"/>
            </a:solidFill>
            <a:prstDash val="solid"/>
            <a:miter/>
            <a:headEnd type="none" w="med" len="med"/>
            <a:tailEnd type="none" w="med" len="med"/>
          </a:ln>
        </p:spPr>
        <p:txBody>
          <a:bodyPr>
            <a:spAutoFit/>
          </a:bodyPr>
          <a:p>
            <a:pPr>
              <a:spcBef>
                <a:spcPct val="50000"/>
              </a:spcBef>
            </a:pPr>
            <a:r>
              <a:rPr lang="en-US" altLang="zh-CN" b="1" dirty="0">
                <a:latin typeface="Arial" panose="020B0604020202020204" pitchFamily="34" charset="0"/>
              </a:rPr>
              <a:t>Page Num	offset</a:t>
            </a:r>
            <a:endParaRPr lang="en-US" altLang="zh-CN" b="1" dirty="0">
              <a:latin typeface="Arial" panose="020B0604020202020204" pitchFamily="34" charset="0"/>
            </a:endParaRPr>
          </a:p>
        </p:txBody>
      </p:sp>
      <p:sp>
        <p:nvSpPr>
          <p:cNvPr id="63493" name="Line 5"/>
          <p:cNvSpPr/>
          <p:nvPr/>
        </p:nvSpPr>
        <p:spPr>
          <a:xfrm>
            <a:off x="5435600" y="3284538"/>
            <a:ext cx="0" cy="395287"/>
          </a:xfrm>
          <a:prstGeom prst="line">
            <a:avLst/>
          </a:prstGeom>
          <a:ln w="9525" cap="flat" cmpd="sng">
            <a:solidFill>
              <a:schemeClr val="tx1"/>
            </a:solidFill>
            <a:prstDash val="solid"/>
            <a:miter/>
            <a:headEnd type="none" w="med" len="med"/>
            <a:tailEnd type="none" w="med" len="med"/>
          </a:ln>
        </p:spPr>
      </p:sp>
      <p:sp>
        <p:nvSpPr>
          <p:cNvPr id="63494" name="Text Box 6"/>
          <p:cNvSpPr txBox="1"/>
          <p:nvPr/>
        </p:nvSpPr>
        <p:spPr>
          <a:xfrm>
            <a:off x="3851275" y="3284538"/>
            <a:ext cx="4032250" cy="392112"/>
          </a:xfrm>
          <a:prstGeom prst="rect">
            <a:avLst/>
          </a:prstGeom>
          <a:noFill/>
          <a:ln w="25400" cap="flat" cmpd="sng">
            <a:solidFill>
              <a:srgbClr val="000000"/>
            </a:solidFill>
            <a:prstDash val="solid"/>
            <a:miter/>
            <a:headEnd type="none" w="med" len="med"/>
            <a:tailEnd type="none" w="med" len="med"/>
          </a:ln>
        </p:spPr>
        <p:txBody>
          <a:bodyPr>
            <a:spAutoFit/>
          </a:bodyPr>
          <a:p>
            <a:pPr>
              <a:spcBef>
                <a:spcPct val="50000"/>
              </a:spcBef>
            </a:pPr>
            <a:r>
              <a:rPr lang="en-US" altLang="zh-CN" b="1" dirty="0">
                <a:latin typeface="Arial" panose="020B0604020202020204" pitchFamily="34" charset="0"/>
              </a:rPr>
              <a:t>Frame Num	offset</a:t>
            </a:r>
            <a:endParaRPr lang="en-US" altLang="zh-CN" b="1" dirty="0">
              <a:latin typeface="Arial" panose="020B0604020202020204" pitchFamily="34" charset="0"/>
            </a:endParaRPr>
          </a:p>
        </p:txBody>
      </p:sp>
      <p:sp>
        <p:nvSpPr>
          <p:cNvPr id="63495" name="Line 7"/>
          <p:cNvSpPr/>
          <p:nvPr/>
        </p:nvSpPr>
        <p:spPr>
          <a:xfrm>
            <a:off x="5435600" y="2428875"/>
            <a:ext cx="0" cy="395288"/>
          </a:xfrm>
          <a:prstGeom prst="line">
            <a:avLst/>
          </a:prstGeom>
          <a:ln w="9525" cap="flat" cmpd="sng">
            <a:solidFill>
              <a:schemeClr val="tx1"/>
            </a:solidFill>
            <a:prstDash val="solid"/>
            <a:miter/>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AutoShape 2"/>
          <p:cNvSpPr>
            <a:spLocks noGrp="1"/>
          </p:cNvSpPr>
          <p:nvPr>
            <p:ph type="title"/>
          </p:nvPr>
        </p:nvSpPr>
        <p:spPr>
          <a:ln/>
        </p:spPr>
        <p:txBody>
          <a:bodyPr vert="horz" wrap="square" lIns="91440" tIns="45720" rIns="91440" bIns="45720" anchor="b"/>
          <a:p>
            <a:pPr eaLnBrk="1" hangingPunct="1"/>
            <a:r>
              <a:rPr lang="zh-CN" altLang="en-US" dirty="0"/>
              <a:t>第四章、存储管理</a:t>
            </a:r>
            <a:endParaRPr lang="zh-CN" altLang="en-US" dirty="0"/>
          </a:p>
        </p:txBody>
      </p:sp>
      <p:sp>
        <p:nvSpPr>
          <p:cNvPr id="10243" name="Rectangle 3"/>
          <p:cNvSpPr>
            <a:spLocks noGrp="1"/>
          </p:cNvSpPr>
          <p:nvPr>
            <p:ph type="body"/>
          </p:nvPr>
        </p:nvSpPr>
        <p:spPr>
          <a:ln/>
        </p:spPr>
        <p:txBody>
          <a:bodyPr vert="horz" wrap="square" lIns="91440" tIns="45720" rIns="91440" bIns="45720" anchor="t"/>
          <a:p>
            <a:pPr eaLnBrk="1" hangingPunct="1"/>
            <a:r>
              <a:rPr lang="zh-CN" altLang="en-US" b="1" dirty="0"/>
              <a:t>内存管理</a:t>
            </a:r>
            <a:endParaRPr lang="zh-CN" altLang="en-US" b="1" dirty="0"/>
          </a:p>
          <a:p>
            <a:pPr lvl="1" eaLnBrk="1" hangingPunct="1"/>
            <a:r>
              <a:rPr lang="zh-CN" altLang="en-US" b="1" dirty="0"/>
              <a:t>基本原理</a:t>
            </a:r>
            <a:endParaRPr lang="zh-CN" altLang="en-US" b="1" dirty="0"/>
          </a:p>
          <a:p>
            <a:pPr lvl="1" eaLnBrk="1" hangingPunct="1"/>
            <a:r>
              <a:rPr lang="zh-CN" altLang="en-US" b="1" dirty="0"/>
              <a:t>分区调度</a:t>
            </a:r>
            <a:endParaRPr lang="zh-CN" altLang="en-US" b="1" dirty="0"/>
          </a:p>
          <a:p>
            <a:pPr eaLnBrk="1" hangingPunct="1"/>
            <a:r>
              <a:rPr lang="zh-CN" altLang="en-US" b="1" dirty="0"/>
              <a:t>虚存管理</a:t>
            </a:r>
            <a:endParaRPr lang="zh-CN" altLang="en-US" b="1" dirty="0"/>
          </a:p>
          <a:p>
            <a:pPr lvl="1" eaLnBrk="1" hangingPunct="1"/>
            <a:r>
              <a:rPr lang="zh-CN" altLang="en-US" b="1" dirty="0"/>
              <a:t>页面调度</a:t>
            </a:r>
            <a:endParaRPr lang="zh-CN" altLang="en-US" b="1" dirty="0"/>
          </a:p>
          <a:p>
            <a:pPr eaLnBrk="1" hangingPunct="1"/>
            <a:r>
              <a:rPr lang="zh-CN" altLang="en-US" b="1" dirty="0"/>
              <a:t>磁盘管理</a:t>
            </a:r>
            <a:endParaRPr lang="zh-CN" altLang="en-US" b="1" dirty="0"/>
          </a:p>
          <a:p>
            <a:pPr lvl="1" eaLnBrk="1" hangingPunct="1"/>
            <a:r>
              <a:rPr lang="zh-CN" altLang="en-US" b="1" dirty="0"/>
              <a:t>磁盘调度</a:t>
            </a:r>
            <a:endParaRPr lang="zh-CN"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p:nvPr>
        </p:nvSpPr>
        <p:spPr>
          <a:ln/>
        </p:spPr>
        <p:txBody>
          <a:bodyPr vert="horz" wrap="square" lIns="91440" tIns="45720" rIns="91440" bIns="45720" anchor="t"/>
          <a:p>
            <a:pPr eaLnBrk="1" hangingPunct="1"/>
            <a:endParaRPr lang="zh-CN" altLang="zh-CN" dirty="0"/>
          </a:p>
        </p:txBody>
      </p:sp>
      <p:pic>
        <p:nvPicPr>
          <p:cNvPr id="64515" name="Picture 3"/>
          <p:cNvPicPr>
            <a:picLocks noChangeAspect="1"/>
          </p:cNvPicPr>
          <p:nvPr/>
        </p:nvPicPr>
        <p:blipFill>
          <a:blip r:embed="rId1"/>
          <a:stretch>
            <a:fillRect/>
          </a:stretch>
        </p:blipFill>
        <p:spPr>
          <a:xfrm>
            <a:off x="1338263" y="333375"/>
            <a:ext cx="5610225" cy="6365875"/>
          </a:xfrm>
          <a:prstGeom prst="rect">
            <a:avLst/>
          </a:prstGeom>
          <a:noFill/>
          <a:ln w="9525">
            <a:noFill/>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8" name="Picture 2"/>
          <p:cNvPicPr>
            <a:picLocks noChangeAspect="1"/>
          </p:cNvPicPr>
          <p:nvPr>
            <p:ph/>
          </p:nvPr>
        </p:nvPicPr>
        <p:blipFill>
          <a:blip r:embed="rId1"/>
          <a:srcRect/>
          <a:stretch>
            <a:fillRect/>
          </a:stretch>
        </p:blipFill>
        <p:spPr>
          <a:xfrm>
            <a:off x="323850" y="1341438"/>
            <a:ext cx="8169275" cy="4413250"/>
          </a:xfrm>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AutoShape 2"/>
          <p:cNvSpPr>
            <a:spLocks noGrp="1"/>
          </p:cNvSpPr>
          <p:nvPr>
            <p:ph type="title"/>
          </p:nvPr>
        </p:nvSpPr>
        <p:spPr>
          <a:xfrm>
            <a:off x="0" y="333375"/>
            <a:ext cx="9144000" cy="561975"/>
          </a:xfrm>
          <a:solidFill>
            <a:schemeClr val="bg1">
              <a:alpha val="100000"/>
            </a:schemeClr>
          </a:solidFill>
          <a:ln/>
        </p:spPr>
        <p:txBody>
          <a:bodyPr vert="horz" wrap="square" lIns="91440" tIns="45720" rIns="91440" bIns="45720" anchor="b"/>
          <a:p>
            <a:pPr eaLnBrk="1" hangingPunct="1"/>
            <a:r>
              <a:rPr lang="zh-CN" altLang="en-US" sz="3200" dirty="0"/>
              <a:t>例子</a:t>
            </a:r>
            <a:r>
              <a:rPr lang="en-US" altLang="zh-CN" sz="3200" dirty="0"/>
              <a:t>: </a:t>
            </a:r>
            <a:r>
              <a:rPr lang="zh-CN" altLang="en-US" sz="3200" dirty="0"/>
              <a:t>分页式管理的逻辑地址</a:t>
            </a:r>
            <a:r>
              <a:rPr lang="en-US" altLang="zh-CN" sz="3200" dirty="0"/>
              <a:t>-&gt;</a:t>
            </a:r>
            <a:r>
              <a:rPr lang="zh-CN" altLang="en-US" sz="3200" dirty="0"/>
              <a:t>物理地址转换计算</a:t>
            </a:r>
            <a:endParaRPr lang="zh-CN" altLang="en-US" sz="3200" dirty="0"/>
          </a:p>
        </p:txBody>
      </p:sp>
      <p:sp>
        <p:nvSpPr>
          <p:cNvPr id="66563" name="Rectangle 3"/>
          <p:cNvSpPr>
            <a:spLocks noGrp="1"/>
          </p:cNvSpPr>
          <p:nvPr>
            <p:ph idx="1"/>
          </p:nvPr>
        </p:nvSpPr>
        <p:spPr>
          <a:xfrm>
            <a:off x="457200" y="1052513"/>
            <a:ext cx="8229600" cy="5073650"/>
          </a:xfrm>
          <a:solidFill>
            <a:schemeClr val="bg1">
              <a:alpha val="100000"/>
            </a:schemeClr>
          </a:solidFill>
          <a:ln/>
        </p:spPr>
        <p:txBody>
          <a:bodyPr vert="horz" wrap="square" lIns="91440" tIns="45720" rIns="91440" bIns="45720" anchor="t"/>
          <a:p>
            <a:pPr eaLnBrk="1" hangingPunct="1"/>
            <a:r>
              <a:rPr lang="zh-CN" altLang="en-US" sz="2000" b="1" dirty="0">
                <a:latin typeface="华文新魏" panose="02010800040101010101" pitchFamily="2" charset="-122"/>
                <a:ea typeface="华文新魏" panose="02010800040101010101" pitchFamily="2" charset="-122"/>
              </a:rPr>
              <a:t>页面与帧的大小为</a:t>
            </a:r>
            <a:r>
              <a:rPr lang="en-US" altLang="zh-CN" sz="2000" b="1" dirty="0">
                <a:latin typeface="华文新魏" panose="02010800040101010101" pitchFamily="2" charset="-122"/>
                <a:ea typeface="华文新魏" panose="02010800040101010101" pitchFamily="2" charset="-122"/>
              </a:rPr>
              <a:t>1024</a:t>
            </a:r>
            <a:r>
              <a:rPr lang="zh-CN" altLang="en-US" sz="2000" b="1" dirty="0">
                <a:latin typeface="华文新魏" panose="02010800040101010101" pitchFamily="2" charset="-122"/>
                <a:ea typeface="华文新魏" panose="02010800040101010101" pitchFamily="2" charset="-122"/>
              </a:rPr>
              <a:t>字节</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指令 </a:t>
            </a:r>
            <a:r>
              <a:rPr lang="en-US" altLang="zh-CN" sz="2000" b="1" dirty="0">
                <a:latin typeface="华文新魏" panose="02010800040101010101" pitchFamily="2" charset="-122"/>
                <a:ea typeface="华文新魏" panose="02010800040101010101" pitchFamily="2" charset="-122"/>
              </a:rPr>
              <a:t>MOV 2100, 3100 </a:t>
            </a:r>
            <a:endParaRPr lang="en-US" altLang="zh-CN" sz="2000" b="1" dirty="0">
              <a:latin typeface="华文新魏" panose="02010800040101010101" pitchFamily="2" charset="-122"/>
              <a:ea typeface="华文新魏" panose="02010800040101010101" pitchFamily="2" charset="-122"/>
            </a:endParaRPr>
          </a:p>
          <a:p>
            <a:pPr eaLnBrk="1" hangingPunct="1"/>
            <a:r>
              <a:rPr lang="zh-CN" altLang="en-US" sz="2000" b="1" dirty="0">
                <a:latin typeface="华文新魏" panose="02010800040101010101" pitchFamily="2" charset="-122"/>
                <a:ea typeface="华文新魏" panose="02010800040101010101" pitchFamily="2" charset="-122"/>
              </a:rPr>
              <a:t>求</a:t>
            </a:r>
            <a:r>
              <a:rPr lang="en-US" altLang="zh-CN" sz="2000" b="1" dirty="0">
                <a:latin typeface="华文新魏" panose="02010800040101010101" pitchFamily="2" charset="-122"/>
                <a:ea typeface="华文新魏" panose="02010800040101010101" pitchFamily="2" charset="-122"/>
              </a:rPr>
              <a:t>MOV</a:t>
            </a:r>
            <a:r>
              <a:rPr lang="zh-CN" altLang="en-US" sz="2000" b="1" dirty="0">
                <a:latin typeface="华文新魏" panose="02010800040101010101" pitchFamily="2" charset="-122"/>
                <a:ea typeface="华文新魏" panose="02010800040101010101" pitchFamily="2" charset="-122"/>
              </a:rPr>
              <a:t>指令中两个操作数的物理地址</a:t>
            </a:r>
            <a:endParaRPr lang="zh-CN" altLang="en-US" sz="2000" b="1" dirty="0">
              <a:latin typeface="华文新魏" panose="02010800040101010101" pitchFamily="2" charset="-122"/>
              <a:ea typeface="华文新魏" panose="02010800040101010101" pitchFamily="2" charset="-122"/>
            </a:endParaRPr>
          </a:p>
          <a:p>
            <a:pPr eaLnBrk="1" hangingPunct="1"/>
            <a:r>
              <a:rPr lang="en-US" altLang="zh-CN" sz="2000" b="1" dirty="0">
                <a:latin typeface="华文新魏" panose="02010800040101010101" pitchFamily="2" charset="-122"/>
                <a:ea typeface="华文新魏" panose="02010800040101010101" pitchFamily="2" charset="-122"/>
              </a:rPr>
              <a:t>2100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1024×2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52</a:t>
            </a:r>
            <a:endParaRPr lang="en-US" altLang="zh-CN" sz="2000" b="1" dirty="0">
              <a:latin typeface="华文新魏" panose="02010800040101010101" pitchFamily="2" charset="-122"/>
              <a:ea typeface="华文新魏" panose="02010800040101010101" pitchFamily="2" charset="-122"/>
            </a:endParaRPr>
          </a:p>
        </p:txBody>
      </p:sp>
      <p:sp>
        <p:nvSpPr>
          <p:cNvPr id="66564" name="Text Box 4"/>
          <p:cNvSpPr txBox="1"/>
          <p:nvPr/>
        </p:nvSpPr>
        <p:spPr>
          <a:xfrm>
            <a:off x="1979613" y="3957638"/>
            <a:ext cx="792162" cy="1630362"/>
          </a:xfrm>
          <a:prstGeom prst="rect">
            <a:avLst/>
          </a:prstGeom>
          <a:noFill/>
          <a:ln w="25400" cap="flat" cmpd="sng">
            <a:solidFill>
              <a:schemeClr val="tx1"/>
            </a:solidFill>
            <a:prstDash val="solid"/>
            <a:miter/>
            <a:headEnd type="none" w="med" len="med"/>
            <a:tailEnd type="none" w="med" len="med"/>
          </a:ln>
        </p:spPr>
        <p:txBody>
          <a:bodyPr>
            <a:spAutoFit/>
          </a:bodyPr>
          <a:p>
            <a:pPr algn="ct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66565" name="Line 5"/>
          <p:cNvSpPr/>
          <p:nvPr/>
        </p:nvSpPr>
        <p:spPr>
          <a:xfrm>
            <a:off x="1979613" y="4364038"/>
            <a:ext cx="792162" cy="0"/>
          </a:xfrm>
          <a:prstGeom prst="line">
            <a:avLst/>
          </a:prstGeom>
          <a:ln w="9525" cap="flat" cmpd="sng">
            <a:solidFill>
              <a:schemeClr val="tx1"/>
            </a:solidFill>
            <a:prstDash val="solid"/>
            <a:miter/>
            <a:headEnd type="none" w="med" len="med"/>
            <a:tailEnd type="none" w="med" len="med"/>
          </a:ln>
        </p:spPr>
      </p:sp>
      <p:sp>
        <p:nvSpPr>
          <p:cNvPr id="66566" name="Line 6"/>
          <p:cNvSpPr/>
          <p:nvPr/>
        </p:nvSpPr>
        <p:spPr>
          <a:xfrm>
            <a:off x="1979613" y="4795838"/>
            <a:ext cx="792162" cy="0"/>
          </a:xfrm>
          <a:prstGeom prst="line">
            <a:avLst/>
          </a:prstGeom>
          <a:ln w="9525" cap="flat" cmpd="sng">
            <a:solidFill>
              <a:schemeClr val="tx1"/>
            </a:solidFill>
            <a:prstDash val="solid"/>
            <a:miter/>
            <a:headEnd type="none" w="med" len="med"/>
            <a:tailEnd type="none" w="med" len="med"/>
          </a:ln>
        </p:spPr>
      </p:sp>
      <p:sp>
        <p:nvSpPr>
          <p:cNvPr id="66567" name="Line 7"/>
          <p:cNvSpPr/>
          <p:nvPr/>
        </p:nvSpPr>
        <p:spPr>
          <a:xfrm>
            <a:off x="1979613" y="5227638"/>
            <a:ext cx="792162" cy="0"/>
          </a:xfrm>
          <a:prstGeom prst="line">
            <a:avLst/>
          </a:prstGeom>
          <a:ln w="9525" cap="flat" cmpd="sng">
            <a:solidFill>
              <a:schemeClr val="tx1"/>
            </a:solidFill>
            <a:prstDash val="solid"/>
            <a:miter/>
            <a:headEnd type="none" w="med" len="med"/>
            <a:tailEnd type="none" w="med" len="med"/>
          </a:ln>
        </p:spPr>
      </p:sp>
      <p:sp>
        <p:nvSpPr>
          <p:cNvPr id="66568" name="Text Box 8"/>
          <p:cNvSpPr txBox="1"/>
          <p:nvPr/>
        </p:nvSpPr>
        <p:spPr>
          <a:xfrm>
            <a:off x="1023938" y="2928938"/>
            <a:ext cx="1108075" cy="376237"/>
          </a:xfrm>
          <a:prstGeom prst="rect">
            <a:avLst/>
          </a:prstGeom>
          <a:noFill/>
          <a:ln w="9525" cap="flat" cmpd="sng">
            <a:solidFill>
              <a:schemeClr val="tx1"/>
            </a:solidFill>
            <a:prstDash val="solid"/>
            <a:miter/>
            <a:headEnd type="none" w="med" len="med"/>
            <a:tailEnd type="none" w="med" len="med"/>
          </a:ln>
        </p:spPr>
        <p:txBody>
          <a:bodyPr wrap="none">
            <a:spAutoFit/>
          </a:bodyPr>
          <a:p>
            <a:r>
              <a:rPr lang="zh-CN" altLang="en-US" dirty="0">
                <a:latin typeface="Arial" panose="020B0604020202020204" pitchFamily="34" charset="0"/>
              </a:rPr>
              <a:t>页表地址</a:t>
            </a:r>
            <a:endParaRPr lang="zh-CN" altLang="en-US" dirty="0">
              <a:latin typeface="Arial" panose="020B0604020202020204" pitchFamily="34" charset="0"/>
            </a:endParaRPr>
          </a:p>
        </p:txBody>
      </p:sp>
      <p:sp>
        <p:nvSpPr>
          <p:cNvPr id="66569" name="Text Box 9"/>
          <p:cNvSpPr txBox="1"/>
          <p:nvPr/>
        </p:nvSpPr>
        <p:spPr>
          <a:xfrm>
            <a:off x="941388" y="2492375"/>
            <a:ext cx="1327150" cy="366713"/>
          </a:xfrm>
          <a:prstGeom prst="rect">
            <a:avLst/>
          </a:prstGeom>
          <a:noFill/>
          <a:ln w="9525">
            <a:noFill/>
          </a:ln>
        </p:spPr>
        <p:txBody>
          <a:bodyPr wrap="none">
            <a:spAutoFit/>
          </a:bodyPr>
          <a:p>
            <a:r>
              <a:rPr lang="zh-CN" altLang="en-US" dirty="0">
                <a:latin typeface="Arial" panose="020B0604020202020204" pitchFamily="34" charset="0"/>
              </a:rPr>
              <a:t>控制寄存器</a:t>
            </a:r>
            <a:endParaRPr lang="zh-CN" altLang="en-US" dirty="0">
              <a:latin typeface="Arial" panose="020B0604020202020204" pitchFamily="34" charset="0"/>
            </a:endParaRPr>
          </a:p>
        </p:txBody>
      </p:sp>
      <p:sp>
        <p:nvSpPr>
          <p:cNvPr id="66570" name="Text Box 10"/>
          <p:cNvSpPr txBox="1"/>
          <p:nvPr/>
        </p:nvSpPr>
        <p:spPr>
          <a:xfrm>
            <a:off x="3636963" y="2779713"/>
            <a:ext cx="3095625" cy="376237"/>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r>
              <a:rPr lang="en-US" altLang="zh-CN" dirty="0">
                <a:latin typeface="Arial" panose="020B0604020202020204" pitchFamily="34" charset="0"/>
              </a:rPr>
              <a:t>  2   	52</a:t>
            </a:r>
            <a:endParaRPr lang="en-US" altLang="zh-CN" dirty="0">
              <a:latin typeface="Arial" panose="020B0604020202020204" pitchFamily="34" charset="0"/>
            </a:endParaRPr>
          </a:p>
        </p:txBody>
      </p:sp>
      <p:sp>
        <p:nvSpPr>
          <p:cNvPr id="66571" name="Line 11"/>
          <p:cNvSpPr/>
          <p:nvPr/>
        </p:nvSpPr>
        <p:spPr>
          <a:xfrm>
            <a:off x="4284663" y="2779713"/>
            <a:ext cx="0" cy="395287"/>
          </a:xfrm>
          <a:prstGeom prst="line">
            <a:avLst/>
          </a:prstGeom>
          <a:ln w="9525" cap="flat" cmpd="sng">
            <a:solidFill>
              <a:schemeClr val="tx1"/>
            </a:solidFill>
            <a:prstDash val="solid"/>
            <a:miter/>
            <a:headEnd type="none" w="med" len="med"/>
            <a:tailEnd type="none" w="med" len="med"/>
          </a:ln>
        </p:spPr>
      </p:sp>
      <p:sp>
        <p:nvSpPr>
          <p:cNvPr id="66572" name="Text Box 12"/>
          <p:cNvSpPr txBox="1"/>
          <p:nvPr/>
        </p:nvSpPr>
        <p:spPr>
          <a:xfrm>
            <a:off x="3636963" y="4221163"/>
            <a:ext cx="3095625" cy="376237"/>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r>
              <a:rPr lang="en-US" altLang="zh-CN" dirty="0">
                <a:latin typeface="Arial" panose="020B0604020202020204" pitchFamily="34" charset="0"/>
              </a:rPr>
              <a:t>  6   	52</a:t>
            </a:r>
            <a:endParaRPr lang="en-US" altLang="zh-CN" dirty="0">
              <a:latin typeface="Arial" panose="020B0604020202020204" pitchFamily="34" charset="0"/>
            </a:endParaRPr>
          </a:p>
        </p:txBody>
      </p:sp>
      <p:sp>
        <p:nvSpPr>
          <p:cNvPr id="66573" name="Line 13"/>
          <p:cNvSpPr/>
          <p:nvPr/>
        </p:nvSpPr>
        <p:spPr>
          <a:xfrm>
            <a:off x="4284663" y="4221163"/>
            <a:ext cx="0" cy="395287"/>
          </a:xfrm>
          <a:prstGeom prst="line">
            <a:avLst/>
          </a:prstGeom>
          <a:ln w="9525" cap="flat" cmpd="sng">
            <a:solidFill>
              <a:schemeClr val="tx1"/>
            </a:solidFill>
            <a:prstDash val="solid"/>
            <a:miter/>
            <a:headEnd type="none" w="med" len="med"/>
            <a:tailEnd type="none" w="med" len="med"/>
          </a:ln>
        </p:spPr>
      </p:sp>
      <p:sp>
        <p:nvSpPr>
          <p:cNvPr id="66574" name="Text Box 14"/>
          <p:cNvSpPr txBox="1"/>
          <p:nvPr/>
        </p:nvSpPr>
        <p:spPr>
          <a:xfrm>
            <a:off x="5437188" y="5445125"/>
            <a:ext cx="1079500" cy="804863"/>
          </a:xfrm>
          <a:prstGeom prst="rect">
            <a:avLst/>
          </a:prstGeom>
          <a:noFill/>
          <a:ln w="25400" cap="flat" cmpd="sng">
            <a:solidFill>
              <a:schemeClr val="tx1"/>
            </a:solidFill>
            <a:prstDash val="solid"/>
            <a:miter/>
            <a:headEnd type="none" w="med" len="med"/>
            <a:tailEnd type="none" w="med" len="med"/>
          </a:ln>
        </p:spPr>
        <p:txBody>
          <a:bodyPr>
            <a:spAutoFit/>
          </a:bodyPr>
          <a:p>
            <a:pPr>
              <a:spcBef>
                <a:spcPct val="50000"/>
              </a:spcBef>
            </a:pPr>
            <a:endParaRPr lang="en-US" altLang="zh-CN" dirty="0">
              <a:latin typeface="Arial" panose="020B0604020202020204" pitchFamily="34" charset="0"/>
            </a:endParaRPr>
          </a:p>
          <a:p>
            <a:pPr>
              <a:spcBef>
                <a:spcPct val="50000"/>
              </a:spcBef>
            </a:pPr>
            <a:endParaRPr lang="en-US" altLang="zh-CN" dirty="0">
              <a:latin typeface="Arial" panose="020B0604020202020204" pitchFamily="34" charset="0"/>
            </a:endParaRPr>
          </a:p>
        </p:txBody>
      </p:sp>
      <p:sp>
        <p:nvSpPr>
          <p:cNvPr id="66575" name="Text Box 15"/>
          <p:cNvSpPr txBox="1"/>
          <p:nvPr/>
        </p:nvSpPr>
        <p:spPr>
          <a:xfrm>
            <a:off x="5659438" y="6230938"/>
            <a:ext cx="641350" cy="366712"/>
          </a:xfrm>
          <a:prstGeom prst="rect">
            <a:avLst/>
          </a:prstGeom>
          <a:noFill/>
          <a:ln w="9525">
            <a:noFill/>
          </a:ln>
        </p:spPr>
        <p:txBody>
          <a:bodyPr wrap="none">
            <a:spAutoFit/>
          </a:bodyPr>
          <a:p>
            <a:r>
              <a:rPr lang="zh-CN" altLang="en-US" dirty="0">
                <a:latin typeface="Arial" panose="020B0604020202020204" pitchFamily="34" charset="0"/>
              </a:rPr>
              <a:t>主存</a:t>
            </a:r>
            <a:endParaRPr lang="zh-CN" altLang="en-US" dirty="0">
              <a:latin typeface="Arial" panose="020B0604020202020204" pitchFamily="34" charset="0"/>
            </a:endParaRPr>
          </a:p>
        </p:txBody>
      </p:sp>
      <p:sp>
        <p:nvSpPr>
          <p:cNvPr id="66576" name="AutoShape 16"/>
          <p:cNvSpPr/>
          <p:nvPr/>
        </p:nvSpPr>
        <p:spPr>
          <a:xfrm rot="-5400000">
            <a:off x="5003800" y="3284538"/>
            <a:ext cx="360363" cy="3095625"/>
          </a:xfrm>
          <a:prstGeom prst="leftBrace">
            <a:avLst>
              <a:gd name="adj1" fmla="val 71585"/>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77" name="Line 17"/>
          <p:cNvSpPr/>
          <p:nvPr/>
        </p:nvSpPr>
        <p:spPr>
          <a:xfrm>
            <a:off x="5192713" y="5013325"/>
            <a:ext cx="0" cy="215900"/>
          </a:xfrm>
          <a:prstGeom prst="line">
            <a:avLst/>
          </a:prstGeom>
          <a:ln w="25400" cap="flat" cmpd="sng">
            <a:solidFill>
              <a:schemeClr val="tx1"/>
            </a:solidFill>
            <a:prstDash val="solid"/>
            <a:miter/>
            <a:headEnd type="none" w="med" len="med"/>
            <a:tailEnd type="none" w="med" len="med"/>
          </a:ln>
        </p:spPr>
      </p:sp>
      <p:sp>
        <p:nvSpPr>
          <p:cNvPr id="66578" name="Line 18"/>
          <p:cNvSpPr/>
          <p:nvPr/>
        </p:nvSpPr>
        <p:spPr>
          <a:xfrm flipH="1">
            <a:off x="3852863" y="5229225"/>
            <a:ext cx="1368425" cy="0"/>
          </a:xfrm>
          <a:prstGeom prst="line">
            <a:avLst/>
          </a:prstGeom>
          <a:ln w="25400" cap="flat" cmpd="sng">
            <a:solidFill>
              <a:schemeClr val="tx1"/>
            </a:solidFill>
            <a:prstDash val="solid"/>
            <a:miter/>
            <a:headEnd type="none" w="med" len="med"/>
            <a:tailEnd type="none" w="med" len="med"/>
          </a:ln>
        </p:spPr>
      </p:sp>
      <p:sp>
        <p:nvSpPr>
          <p:cNvPr id="66579" name="Line 19"/>
          <p:cNvSpPr/>
          <p:nvPr/>
        </p:nvSpPr>
        <p:spPr>
          <a:xfrm>
            <a:off x="3852863" y="5229225"/>
            <a:ext cx="0" cy="503238"/>
          </a:xfrm>
          <a:prstGeom prst="line">
            <a:avLst/>
          </a:prstGeom>
          <a:ln w="25400" cap="flat" cmpd="sng">
            <a:solidFill>
              <a:schemeClr val="tx1"/>
            </a:solidFill>
            <a:prstDash val="solid"/>
            <a:miter/>
            <a:headEnd type="none" w="med" len="med"/>
            <a:tailEnd type="none" w="med" len="med"/>
          </a:ln>
        </p:spPr>
      </p:sp>
      <p:sp>
        <p:nvSpPr>
          <p:cNvPr id="66580" name="Line 20"/>
          <p:cNvSpPr/>
          <p:nvPr/>
        </p:nvSpPr>
        <p:spPr>
          <a:xfrm flipH="1">
            <a:off x="3852863" y="5732463"/>
            <a:ext cx="1584325" cy="0"/>
          </a:xfrm>
          <a:prstGeom prst="line">
            <a:avLst/>
          </a:prstGeom>
          <a:ln w="25400" cap="flat" cmpd="sng">
            <a:solidFill>
              <a:schemeClr val="tx1"/>
            </a:solidFill>
            <a:prstDash val="solid"/>
            <a:miter/>
            <a:headEnd type="triangle" w="med" len="med"/>
            <a:tailEnd type="none" w="med" len="med"/>
          </a:ln>
        </p:spPr>
      </p:sp>
      <p:sp>
        <p:nvSpPr>
          <p:cNvPr id="66581" name="AutoShape 21"/>
          <p:cNvSpPr/>
          <p:nvPr/>
        </p:nvSpPr>
        <p:spPr>
          <a:xfrm rot="-5400000">
            <a:off x="5400675" y="2095500"/>
            <a:ext cx="215900" cy="2447925"/>
          </a:xfrm>
          <a:prstGeom prst="leftBrace">
            <a:avLst>
              <a:gd name="adj1" fmla="val 94485"/>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2" name="AutoShape 22"/>
          <p:cNvSpPr/>
          <p:nvPr/>
        </p:nvSpPr>
        <p:spPr>
          <a:xfrm rot="-5400000">
            <a:off x="3816350" y="2959100"/>
            <a:ext cx="287338" cy="647700"/>
          </a:xfrm>
          <a:prstGeom prst="leftBrace">
            <a:avLst>
              <a:gd name="adj1" fmla="val 18784"/>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3" name="Line 23"/>
          <p:cNvSpPr/>
          <p:nvPr/>
        </p:nvSpPr>
        <p:spPr>
          <a:xfrm>
            <a:off x="3968750" y="3429000"/>
            <a:ext cx="0" cy="215900"/>
          </a:xfrm>
          <a:prstGeom prst="line">
            <a:avLst/>
          </a:prstGeom>
          <a:ln w="25400" cap="flat" cmpd="sng">
            <a:solidFill>
              <a:schemeClr val="tx1"/>
            </a:solidFill>
            <a:prstDash val="solid"/>
            <a:miter/>
            <a:headEnd type="none" w="med" len="med"/>
            <a:tailEnd type="none" w="med" len="med"/>
          </a:ln>
        </p:spPr>
      </p:sp>
      <p:sp>
        <p:nvSpPr>
          <p:cNvPr id="66584" name="Line 24"/>
          <p:cNvSpPr/>
          <p:nvPr/>
        </p:nvSpPr>
        <p:spPr>
          <a:xfrm flipH="1">
            <a:off x="1403350" y="3644900"/>
            <a:ext cx="2593975" cy="0"/>
          </a:xfrm>
          <a:prstGeom prst="line">
            <a:avLst/>
          </a:prstGeom>
          <a:ln w="25400" cap="flat" cmpd="sng">
            <a:solidFill>
              <a:schemeClr val="tx1"/>
            </a:solidFill>
            <a:prstDash val="solid"/>
            <a:miter/>
            <a:headEnd type="none" w="med" len="med"/>
            <a:tailEnd type="none" w="med" len="med"/>
          </a:ln>
        </p:spPr>
      </p:sp>
      <p:sp>
        <p:nvSpPr>
          <p:cNvPr id="66585" name="Line 25"/>
          <p:cNvSpPr/>
          <p:nvPr/>
        </p:nvSpPr>
        <p:spPr>
          <a:xfrm>
            <a:off x="1403350" y="3644900"/>
            <a:ext cx="0" cy="1223963"/>
          </a:xfrm>
          <a:prstGeom prst="line">
            <a:avLst/>
          </a:prstGeom>
          <a:ln w="25400" cap="flat" cmpd="sng">
            <a:solidFill>
              <a:schemeClr val="tx1"/>
            </a:solidFill>
            <a:prstDash val="solid"/>
            <a:miter/>
            <a:headEnd type="none" w="med" len="med"/>
            <a:tailEnd type="none" w="med" len="med"/>
          </a:ln>
        </p:spPr>
      </p:sp>
      <p:sp>
        <p:nvSpPr>
          <p:cNvPr id="66586" name="Line 26"/>
          <p:cNvSpPr/>
          <p:nvPr/>
        </p:nvSpPr>
        <p:spPr>
          <a:xfrm flipH="1">
            <a:off x="1403350" y="4868863"/>
            <a:ext cx="576263" cy="0"/>
          </a:xfrm>
          <a:prstGeom prst="line">
            <a:avLst/>
          </a:prstGeom>
          <a:ln w="25400" cap="flat" cmpd="sng">
            <a:solidFill>
              <a:schemeClr val="tx1"/>
            </a:solidFill>
            <a:prstDash val="solid"/>
            <a:miter/>
            <a:headEnd type="triangle" w="med" len="med"/>
            <a:tailEnd type="none" w="med" len="med"/>
          </a:ln>
        </p:spPr>
      </p:sp>
      <p:sp>
        <p:nvSpPr>
          <p:cNvPr id="66587" name="Line 27"/>
          <p:cNvSpPr/>
          <p:nvPr/>
        </p:nvSpPr>
        <p:spPr>
          <a:xfrm>
            <a:off x="1620838" y="3284538"/>
            <a:ext cx="0" cy="792162"/>
          </a:xfrm>
          <a:prstGeom prst="line">
            <a:avLst/>
          </a:prstGeom>
          <a:ln w="25400" cap="flat" cmpd="sng">
            <a:solidFill>
              <a:schemeClr val="tx1"/>
            </a:solidFill>
            <a:prstDash val="solid"/>
            <a:miter/>
            <a:headEnd type="none" w="med" len="med"/>
            <a:tailEnd type="none" w="med" len="med"/>
          </a:ln>
        </p:spPr>
      </p:sp>
      <p:sp>
        <p:nvSpPr>
          <p:cNvPr id="66588" name="Line 28"/>
          <p:cNvSpPr/>
          <p:nvPr/>
        </p:nvSpPr>
        <p:spPr>
          <a:xfrm flipH="1">
            <a:off x="1620838" y="4076700"/>
            <a:ext cx="358775" cy="0"/>
          </a:xfrm>
          <a:prstGeom prst="line">
            <a:avLst/>
          </a:prstGeom>
          <a:ln w="25400" cap="flat" cmpd="sng">
            <a:solidFill>
              <a:schemeClr val="tx1"/>
            </a:solidFill>
            <a:prstDash val="solid"/>
            <a:miter/>
            <a:headEnd type="triangle" w="med" len="med"/>
            <a:tailEnd type="none" w="med" len="med"/>
          </a:ln>
        </p:spPr>
      </p:sp>
      <p:sp>
        <p:nvSpPr>
          <p:cNvPr id="66589" name="Text Box 29"/>
          <p:cNvSpPr txBox="1"/>
          <p:nvPr/>
        </p:nvSpPr>
        <p:spPr>
          <a:xfrm>
            <a:off x="4335463" y="5727700"/>
            <a:ext cx="692150" cy="366713"/>
          </a:xfrm>
          <a:prstGeom prst="rect">
            <a:avLst/>
          </a:prstGeom>
          <a:noFill/>
          <a:ln w="9525">
            <a:noFill/>
          </a:ln>
        </p:spPr>
        <p:txBody>
          <a:bodyPr wrap="none">
            <a:spAutoFit/>
          </a:bodyPr>
          <a:p>
            <a:r>
              <a:rPr lang="en-US" altLang="zh-CN" dirty="0">
                <a:latin typeface="Arial" panose="020B0604020202020204" pitchFamily="34" charset="0"/>
              </a:rPr>
              <a:t>6196</a:t>
            </a:r>
            <a:endParaRPr lang="en-US" altLang="zh-CN" dirty="0">
              <a:latin typeface="Arial" panose="020B0604020202020204" pitchFamily="34" charset="0"/>
            </a:endParaRPr>
          </a:p>
        </p:txBody>
      </p:sp>
      <p:sp>
        <p:nvSpPr>
          <p:cNvPr id="66590" name="Text Box 30"/>
          <p:cNvSpPr txBox="1"/>
          <p:nvPr/>
        </p:nvSpPr>
        <p:spPr>
          <a:xfrm>
            <a:off x="4984750" y="2343150"/>
            <a:ext cx="803275" cy="396875"/>
          </a:xfrm>
          <a:prstGeom prst="rect">
            <a:avLst/>
          </a:prstGeom>
          <a:noFill/>
          <a:ln w="9525">
            <a:noFill/>
          </a:ln>
        </p:spPr>
        <p:txBody>
          <a:bodyPr wrap="none">
            <a:spAutoFit/>
          </a:bodyPr>
          <a:p>
            <a:r>
              <a:rPr lang="en-US" altLang="zh-CN" sz="2000" dirty="0">
                <a:latin typeface="Arial" panose="020B0604020202020204" pitchFamily="34" charset="0"/>
              </a:rPr>
              <a:t>offset</a:t>
            </a:r>
            <a:endParaRPr lang="en-US" altLang="zh-CN" sz="2000" dirty="0">
              <a:latin typeface="Arial" panose="020B0604020202020204" pitchFamily="34" charset="0"/>
            </a:endParaRPr>
          </a:p>
        </p:txBody>
      </p:sp>
      <p:sp>
        <p:nvSpPr>
          <p:cNvPr id="66591" name="Text Box 31"/>
          <p:cNvSpPr txBox="1"/>
          <p:nvPr/>
        </p:nvSpPr>
        <p:spPr>
          <a:xfrm>
            <a:off x="3302000" y="2349500"/>
            <a:ext cx="1341438" cy="396875"/>
          </a:xfrm>
          <a:prstGeom prst="rect">
            <a:avLst/>
          </a:prstGeom>
          <a:noFill/>
          <a:ln w="9525">
            <a:noFill/>
          </a:ln>
        </p:spPr>
        <p:txBody>
          <a:bodyPr wrap="none">
            <a:spAutoFit/>
          </a:bodyPr>
          <a:p>
            <a:r>
              <a:rPr lang="en-US" altLang="zh-CN" sz="2000" dirty="0">
                <a:latin typeface="Arial" panose="020B0604020202020204" pitchFamily="34" charset="0"/>
              </a:rPr>
              <a:t>Page num</a:t>
            </a:r>
            <a:endParaRPr lang="en-US" altLang="zh-CN" sz="2000" dirty="0">
              <a:latin typeface="Arial" panose="020B0604020202020204" pitchFamily="34" charset="0"/>
            </a:endParaRPr>
          </a:p>
        </p:txBody>
      </p:sp>
      <p:sp>
        <p:nvSpPr>
          <p:cNvPr id="66592" name="Text Box 32"/>
          <p:cNvSpPr txBox="1"/>
          <p:nvPr/>
        </p:nvSpPr>
        <p:spPr>
          <a:xfrm>
            <a:off x="5148263" y="3860800"/>
            <a:ext cx="803275" cy="396875"/>
          </a:xfrm>
          <a:prstGeom prst="rect">
            <a:avLst/>
          </a:prstGeom>
          <a:noFill/>
          <a:ln w="9525">
            <a:noFill/>
          </a:ln>
        </p:spPr>
        <p:txBody>
          <a:bodyPr wrap="none">
            <a:spAutoFit/>
          </a:bodyPr>
          <a:p>
            <a:r>
              <a:rPr lang="en-US" altLang="zh-CN" sz="2000" dirty="0">
                <a:latin typeface="Arial" panose="020B0604020202020204" pitchFamily="34" charset="0"/>
              </a:rPr>
              <a:t>offset</a:t>
            </a:r>
            <a:endParaRPr lang="en-US" altLang="zh-CN" sz="2000" dirty="0">
              <a:latin typeface="Arial" panose="020B0604020202020204" pitchFamily="34" charset="0"/>
            </a:endParaRPr>
          </a:p>
        </p:txBody>
      </p:sp>
      <p:sp>
        <p:nvSpPr>
          <p:cNvPr id="66593" name="Text Box 33"/>
          <p:cNvSpPr txBox="1"/>
          <p:nvPr/>
        </p:nvSpPr>
        <p:spPr>
          <a:xfrm>
            <a:off x="3348038" y="3867150"/>
            <a:ext cx="1395412" cy="396875"/>
          </a:xfrm>
          <a:prstGeom prst="rect">
            <a:avLst/>
          </a:prstGeom>
          <a:noFill/>
          <a:ln w="9525">
            <a:noFill/>
          </a:ln>
        </p:spPr>
        <p:txBody>
          <a:bodyPr wrap="none">
            <a:spAutoFit/>
          </a:bodyPr>
          <a:p>
            <a:r>
              <a:rPr lang="en-US" altLang="zh-CN" sz="2000" dirty="0">
                <a:latin typeface="Arial" panose="020B0604020202020204" pitchFamily="34" charset="0"/>
              </a:rPr>
              <a:t>frame num</a:t>
            </a:r>
            <a:endParaRPr lang="en-US" altLang="zh-CN" sz="2000" dirty="0">
              <a:latin typeface="Arial" panose="020B0604020202020204" pitchFamily="34" charset="0"/>
            </a:endParaRPr>
          </a:p>
        </p:txBody>
      </p:sp>
      <p:sp>
        <p:nvSpPr>
          <p:cNvPr id="66594" name="Line 34"/>
          <p:cNvSpPr/>
          <p:nvPr/>
        </p:nvSpPr>
        <p:spPr>
          <a:xfrm>
            <a:off x="5508625" y="3429000"/>
            <a:ext cx="0" cy="504825"/>
          </a:xfrm>
          <a:prstGeom prst="line">
            <a:avLst/>
          </a:prstGeom>
          <a:ln w="25400" cap="flat" cmpd="sng">
            <a:solidFill>
              <a:schemeClr val="tx1"/>
            </a:solidFill>
            <a:prstDash val="solid"/>
            <a:miter/>
            <a:headEnd type="none" w="med" len="med"/>
            <a:tailEnd type="triangle" w="med" len="med"/>
          </a:ln>
        </p:spPr>
      </p:sp>
      <p:sp>
        <p:nvSpPr>
          <p:cNvPr id="163875" name="Line 35"/>
          <p:cNvSpPr/>
          <p:nvPr/>
        </p:nvSpPr>
        <p:spPr>
          <a:xfrm>
            <a:off x="5292725" y="1412875"/>
            <a:ext cx="647700" cy="0"/>
          </a:xfrm>
          <a:prstGeom prst="line">
            <a:avLst/>
          </a:prstGeom>
          <a:ln w="9525" cap="flat" cmpd="sng">
            <a:solidFill>
              <a:srgbClr val="FF0000"/>
            </a:solidFill>
            <a:prstDash val="solid"/>
            <a:headEnd type="none" w="med" len="med"/>
            <a:tailEnd type="none" w="med" len="med"/>
          </a:ln>
        </p:spPr>
      </p:sp>
      <p:sp>
        <p:nvSpPr>
          <p:cNvPr id="163876" name="Line 36"/>
          <p:cNvSpPr/>
          <p:nvPr/>
        </p:nvSpPr>
        <p:spPr>
          <a:xfrm flipH="1">
            <a:off x="4787900" y="1341438"/>
            <a:ext cx="1008063" cy="4319587"/>
          </a:xfrm>
          <a:prstGeom prst="line">
            <a:avLst/>
          </a:prstGeom>
          <a:ln w="25400" cap="flat" cmpd="sng">
            <a:solidFill>
              <a:srgbClr val="FF0000"/>
            </a:solidFill>
            <a:prstDash val="solid"/>
            <a:headEnd type="none" w="med" len="med"/>
            <a:tailEnd type="triangle" w="lg" len="lg"/>
          </a:ln>
        </p:spPr>
      </p:sp>
      <p:sp>
        <p:nvSpPr>
          <p:cNvPr id="163877" name="Line 37"/>
          <p:cNvSpPr/>
          <p:nvPr/>
        </p:nvSpPr>
        <p:spPr>
          <a:xfrm>
            <a:off x="900113" y="2133600"/>
            <a:ext cx="2519362" cy="0"/>
          </a:xfrm>
          <a:prstGeom prst="line">
            <a:avLst/>
          </a:prstGeom>
          <a:ln w="25400" cap="flat" cmpd="sng">
            <a:solidFill>
              <a:srgbClr val="FF0000"/>
            </a:solidFill>
            <a:prstDash val="solid"/>
            <a:headEnd type="none" w="med" len="med"/>
            <a:tailEnd type="none" w="med" len="med"/>
          </a:ln>
        </p:spPr>
      </p:sp>
      <p:sp>
        <p:nvSpPr>
          <p:cNvPr id="163878" name="Line 38"/>
          <p:cNvSpPr/>
          <p:nvPr/>
        </p:nvSpPr>
        <p:spPr>
          <a:xfrm>
            <a:off x="4356100" y="6021388"/>
            <a:ext cx="720725" cy="0"/>
          </a:xfrm>
          <a:prstGeom prst="line">
            <a:avLst/>
          </a:prstGeom>
          <a:ln w="25400"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7"/>
                                        </p:tgtEl>
                                        <p:attrNameLst>
                                          <p:attrName>style.visibility</p:attrName>
                                        </p:attrNameLst>
                                      </p:cBhvr>
                                      <p:to>
                                        <p:strVal val="visible"/>
                                      </p:to>
                                    </p:set>
                                    <p:animEffect transition="in" filter="blinds(horizontal)">
                                      <p:cBhvr>
                                        <p:cTn id="7" dur="500"/>
                                        <p:tgtEl>
                                          <p:spTgt spid="163877"/>
                                        </p:tgtEl>
                                      </p:cBhvr>
                                    </p:animEffect>
                                  </p:childTnLst>
                                </p:cTn>
                              </p:par>
                              <p:par>
                                <p:cTn id="8" presetID="3" presetClass="entr" presetSubtype="10" fill="hold" nodeType="withEffect">
                                  <p:stCondLst>
                                    <p:cond delay="0"/>
                                  </p:stCondLst>
                                  <p:childTnLst>
                                    <p:set>
                                      <p:cBhvr>
                                        <p:cTn id="9" dur="1" fill="hold">
                                          <p:stCondLst>
                                            <p:cond delay="0"/>
                                          </p:stCondLst>
                                        </p:cTn>
                                        <p:tgtEl>
                                          <p:spTgt spid="163876"/>
                                        </p:tgtEl>
                                        <p:attrNameLst>
                                          <p:attrName>style.visibility</p:attrName>
                                        </p:attrNameLst>
                                      </p:cBhvr>
                                      <p:to>
                                        <p:strVal val="visible"/>
                                      </p:to>
                                    </p:set>
                                    <p:animEffect transition="in" filter="blinds(horizontal)">
                                      <p:cBhvr>
                                        <p:cTn id="10" dur="500"/>
                                        <p:tgtEl>
                                          <p:spTgt spid="163876"/>
                                        </p:tgtEl>
                                      </p:cBhvr>
                                    </p:animEffect>
                                  </p:childTnLst>
                                </p:cTn>
                              </p:par>
                              <p:par>
                                <p:cTn id="11" presetID="3" presetClass="entr" presetSubtype="10" fill="hold" nodeType="withEffect">
                                  <p:stCondLst>
                                    <p:cond delay="0"/>
                                  </p:stCondLst>
                                  <p:childTnLst>
                                    <p:set>
                                      <p:cBhvr>
                                        <p:cTn id="12" dur="1" fill="hold">
                                          <p:stCondLst>
                                            <p:cond delay="0"/>
                                          </p:stCondLst>
                                        </p:cTn>
                                        <p:tgtEl>
                                          <p:spTgt spid="163875"/>
                                        </p:tgtEl>
                                        <p:attrNameLst>
                                          <p:attrName>style.visibility</p:attrName>
                                        </p:attrNameLst>
                                      </p:cBhvr>
                                      <p:to>
                                        <p:strVal val="visible"/>
                                      </p:to>
                                    </p:set>
                                    <p:animEffect transition="in" filter="blinds(horizontal)">
                                      <p:cBhvr>
                                        <p:cTn id="13" dur="500"/>
                                        <p:tgtEl>
                                          <p:spTgt spid="163875"/>
                                        </p:tgtEl>
                                      </p:cBhvr>
                                    </p:animEffect>
                                  </p:childTnLst>
                                </p:cTn>
                              </p:par>
                              <p:par>
                                <p:cTn id="14" presetID="3" presetClass="entr" presetSubtype="10" fill="hold" nodeType="withEffect">
                                  <p:stCondLst>
                                    <p:cond delay="0"/>
                                  </p:stCondLst>
                                  <p:childTnLst>
                                    <p:set>
                                      <p:cBhvr>
                                        <p:cTn id="15" dur="1" fill="hold">
                                          <p:stCondLst>
                                            <p:cond delay="0"/>
                                          </p:stCondLst>
                                        </p:cTn>
                                        <p:tgtEl>
                                          <p:spTgt spid="163878"/>
                                        </p:tgtEl>
                                        <p:attrNameLst>
                                          <p:attrName>style.visibility</p:attrName>
                                        </p:attrNameLst>
                                      </p:cBhvr>
                                      <p:to>
                                        <p:strVal val="visible"/>
                                      </p:to>
                                    </p:set>
                                    <p:animEffect transition="in" filter="blinds(horizontal)">
                                      <p:cBhvr>
                                        <p:cTn id="16" dur="500"/>
                                        <p:tgtEl>
                                          <p:spTgt spid="163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7" name="Rectangle 3"/>
          <p:cNvSpPr>
            <a:spLocks noGrp="1"/>
          </p:cNvSpPr>
          <p:nvPr>
            <p:ph idx="1"/>
          </p:nvPr>
        </p:nvSpPr>
        <p:spPr>
          <a:xfrm>
            <a:off x="457200" y="1052513"/>
            <a:ext cx="8229600" cy="5073650"/>
          </a:xfrm>
          <a:solidFill>
            <a:schemeClr val="bg1">
              <a:alpha val="100000"/>
            </a:schemeClr>
          </a:solidFill>
          <a:ln/>
        </p:spPr>
        <p:txBody>
          <a:bodyPr vert="horz" wrap="square" lIns="91440" tIns="45720" rIns="91440" bIns="45720" anchor="t"/>
          <a:p>
            <a:pPr eaLnBrk="1" hangingPunct="1"/>
            <a:r>
              <a:rPr lang="zh-CN" altLang="en-US" sz="2000" b="1" dirty="0">
                <a:latin typeface="华文新魏" panose="02010800040101010101" pitchFamily="2" charset="-122"/>
                <a:ea typeface="华文新魏" panose="02010800040101010101" pitchFamily="2" charset="-122"/>
              </a:rPr>
              <a:t>页面与帧的大小为</a:t>
            </a:r>
            <a:r>
              <a:rPr lang="en-US" altLang="zh-CN" sz="2000" b="1" dirty="0">
                <a:latin typeface="华文新魏" panose="02010800040101010101" pitchFamily="2" charset="-122"/>
                <a:ea typeface="华文新魏" panose="02010800040101010101" pitchFamily="2" charset="-122"/>
              </a:rPr>
              <a:t>1024</a:t>
            </a:r>
            <a:r>
              <a:rPr lang="zh-CN" altLang="en-US" sz="2000" b="1" dirty="0">
                <a:latin typeface="华文新魏" panose="02010800040101010101" pitchFamily="2" charset="-122"/>
                <a:ea typeface="华文新魏" panose="02010800040101010101" pitchFamily="2" charset="-122"/>
              </a:rPr>
              <a:t>字节</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指令 </a:t>
            </a:r>
            <a:r>
              <a:rPr lang="en-US" altLang="zh-CN" sz="2000" b="1" dirty="0">
                <a:latin typeface="华文新魏" panose="02010800040101010101" pitchFamily="2" charset="-122"/>
                <a:ea typeface="华文新魏" panose="02010800040101010101" pitchFamily="2" charset="-122"/>
              </a:rPr>
              <a:t>MOV 2100, 3100 </a:t>
            </a:r>
            <a:endParaRPr lang="en-US" altLang="zh-CN" sz="2000" b="1" dirty="0">
              <a:latin typeface="华文新魏" panose="02010800040101010101" pitchFamily="2" charset="-122"/>
              <a:ea typeface="华文新魏" panose="02010800040101010101" pitchFamily="2" charset="-122"/>
            </a:endParaRPr>
          </a:p>
          <a:p>
            <a:pPr eaLnBrk="1" hangingPunct="1"/>
            <a:r>
              <a:rPr lang="zh-CN" altLang="en-US" sz="2000" b="1" dirty="0">
                <a:latin typeface="华文新魏" panose="02010800040101010101" pitchFamily="2" charset="-122"/>
                <a:ea typeface="华文新魏" panose="02010800040101010101" pitchFamily="2" charset="-122"/>
              </a:rPr>
              <a:t>求</a:t>
            </a:r>
            <a:r>
              <a:rPr lang="en-US" altLang="zh-CN" sz="2000" b="1" dirty="0">
                <a:latin typeface="华文新魏" panose="02010800040101010101" pitchFamily="2" charset="-122"/>
                <a:ea typeface="华文新魏" panose="02010800040101010101" pitchFamily="2" charset="-122"/>
              </a:rPr>
              <a:t>MOV</a:t>
            </a:r>
            <a:r>
              <a:rPr lang="zh-CN" altLang="en-US" sz="2000" b="1" dirty="0">
                <a:latin typeface="华文新魏" panose="02010800040101010101" pitchFamily="2" charset="-122"/>
                <a:ea typeface="华文新魏" panose="02010800040101010101" pitchFamily="2" charset="-122"/>
              </a:rPr>
              <a:t>指令中两个操作数的物理地址</a:t>
            </a:r>
            <a:endParaRPr lang="zh-CN" altLang="en-US" sz="2000" b="1" dirty="0">
              <a:latin typeface="华文新魏" panose="02010800040101010101" pitchFamily="2" charset="-122"/>
              <a:ea typeface="华文新魏" panose="02010800040101010101" pitchFamily="2" charset="-122"/>
            </a:endParaRPr>
          </a:p>
          <a:p>
            <a:pPr eaLnBrk="1" hangingPunct="1"/>
            <a:r>
              <a:rPr lang="en-US" altLang="zh-CN" sz="2000" b="1" dirty="0">
                <a:latin typeface="华文新魏" panose="02010800040101010101" pitchFamily="2" charset="-122"/>
                <a:ea typeface="华文新魏" panose="02010800040101010101" pitchFamily="2" charset="-122"/>
              </a:rPr>
              <a:t>3100 </a:t>
            </a:r>
            <a:r>
              <a:rPr lang="en-US" altLang="zh-CN" sz="2000" b="1" dirty="0">
                <a:latin typeface="华文新魏" panose="02010800040101010101" pitchFamily="2" charset="-122"/>
                <a:ea typeface="华文新魏" panose="02010800040101010101" pitchFamily="2" charset="-122"/>
                <a:sym typeface="Wingdings" panose="05000000000000000000" pitchFamily="2" charset="2"/>
              </a:rPr>
              <a:t>? =</a:t>
            </a:r>
            <a:r>
              <a:rPr lang="en-US" altLang="zh-CN" sz="2000" b="1" dirty="0">
                <a:latin typeface="华文新魏" panose="02010800040101010101" pitchFamily="2" charset="-122"/>
                <a:ea typeface="华文新魏" panose="02010800040101010101" pitchFamily="2" charset="-122"/>
              </a:rPr>
              <a:t>1024×3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28</a:t>
            </a:r>
            <a:endParaRPr lang="en-US" altLang="zh-CN" sz="2000" b="1" dirty="0">
              <a:latin typeface="华文新魏" panose="02010800040101010101" pitchFamily="2" charset="-122"/>
              <a:ea typeface="华文新魏" panose="02010800040101010101" pitchFamily="2" charset="-122"/>
              <a:sym typeface="Wingdings" panose="05000000000000000000" pitchFamily="2" charset="2"/>
            </a:endParaRPr>
          </a:p>
        </p:txBody>
      </p:sp>
      <p:sp>
        <p:nvSpPr>
          <p:cNvPr id="67587" name="Text Box 4"/>
          <p:cNvSpPr txBox="1"/>
          <p:nvPr/>
        </p:nvSpPr>
        <p:spPr>
          <a:xfrm>
            <a:off x="1979613" y="3957638"/>
            <a:ext cx="792162" cy="1630362"/>
          </a:xfrm>
          <a:prstGeom prst="rect">
            <a:avLst/>
          </a:prstGeom>
          <a:noFill/>
          <a:ln w="25400" cap="flat" cmpd="sng">
            <a:solidFill>
              <a:schemeClr val="tx1"/>
            </a:solidFill>
            <a:prstDash val="solid"/>
            <a:miter/>
            <a:headEnd type="none" w="med" len="med"/>
            <a:tailEnd type="none" w="med" len="med"/>
          </a:ln>
        </p:spPr>
        <p:txBody>
          <a:bodyPr>
            <a:spAutoFit/>
          </a:bodyPr>
          <a:p>
            <a:pPr algn="ct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67588" name="Line 5"/>
          <p:cNvSpPr/>
          <p:nvPr/>
        </p:nvSpPr>
        <p:spPr>
          <a:xfrm>
            <a:off x="1979613" y="4364038"/>
            <a:ext cx="792162" cy="0"/>
          </a:xfrm>
          <a:prstGeom prst="line">
            <a:avLst/>
          </a:prstGeom>
          <a:ln w="9525" cap="flat" cmpd="sng">
            <a:solidFill>
              <a:schemeClr val="tx1"/>
            </a:solidFill>
            <a:prstDash val="solid"/>
            <a:miter/>
            <a:headEnd type="none" w="med" len="med"/>
            <a:tailEnd type="none" w="med" len="med"/>
          </a:ln>
        </p:spPr>
      </p:sp>
      <p:sp>
        <p:nvSpPr>
          <p:cNvPr id="67589" name="Line 6"/>
          <p:cNvSpPr/>
          <p:nvPr/>
        </p:nvSpPr>
        <p:spPr>
          <a:xfrm>
            <a:off x="1979613" y="4795838"/>
            <a:ext cx="792162" cy="0"/>
          </a:xfrm>
          <a:prstGeom prst="line">
            <a:avLst/>
          </a:prstGeom>
          <a:ln w="9525" cap="flat" cmpd="sng">
            <a:solidFill>
              <a:schemeClr val="tx1"/>
            </a:solidFill>
            <a:prstDash val="solid"/>
            <a:miter/>
            <a:headEnd type="none" w="med" len="med"/>
            <a:tailEnd type="none" w="med" len="med"/>
          </a:ln>
        </p:spPr>
      </p:sp>
      <p:sp>
        <p:nvSpPr>
          <p:cNvPr id="67590" name="Line 7"/>
          <p:cNvSpPr/>
          <p:nvPr/>
        </p:nvSpPr>
        <p:spPr>
          <a:xfrm>
            <a:off x="1979613" y="5227638"/>
            <a:ext cx="792162" cy="0"/>
          </a:xfrm>
          <a:prstGeom prst="line">
            <a:avLst/>
          </a:prstGeom>
          <a:ln w="9525" cap="flat" cmpd="sng">
            <a:solidFill>
              <a:schemeClr val="tx1"/>
            </a:solidFill>
            <a:prstDash val="solid"/>
            <a:miter/>
            <a:headEnd type="none" w="med" len="med"/>
            <a:tailEnd type="none" w="med" len="med"/>
          </a:ln>
        </p:spPr>
      </p:sp>
      <p:sp>
        <p:nvSpPr>
          <p:cNvPr id="67591" name="Text Box 8"/>
          <p:cNvSpPr txBox="1"/>
          <p:nvPr/>
        </p:nvSpPr>
        <p:spPr>
          <a:xfrm>
            <a:off x="1023938" y="2928938"/>
            <a:ext cx="1108075" cy="376237"/>
          </a:xfrm>
          <a:prstGeom prst="rect">
            <a:avLst/>
          </a:prstGeom>
          <a:noFill/>
          <a:ln w="9525" cap="flat" cmpd="sng">
            <a:solidFill>
              <a:schemeClr val="tx1"/>
            </a:solidFill>
            <a:prstDash val="solid"/>
            <a:miter/>
            <a:headEnd type="none" w="med" len="med"/>
            <a:tailEnd type="none" w="med" len="med"/>
          </a:ln>
        </p:spPr>
        <p:txBody>
          <a:bodyPr wrap="none">
            <a:spAutoFit/>
          </a:bodyPr>
          <a:p>
            <a:r>
              <a:rPr lang="zh-CN" altLang="en-US" dirty="0">
                <a:latin typeface="Arial" panose="020B0604020202020204" pitchFamily="34" charset="0"/>
              </a:rPr>
              <a:t>页表地址</a:t>
            </a:r>
            <a:endParaRPr lang="zh-CN" altLang="en-US" dirty="0">
              <a:latin typeface="Arial" panose="020B0604020202020204" pitchFamily="34" charset="0"/>
            </a:endParaRPr>
          </a:p>
        </p:txBody>
      </p:sp>
      <p:sp>
        <p:nvSpPr>
          <p:cNvPr id="67592" name="Text Box 9"/>
          <p:cNvSpPr txBox="1"/>
          <p:nvPr/>
        </p:nvSpPr>
        <p:spPr>
          <a:xfrm>
            <a:off x="941388" y="2492375"/>
            <a:ext cx="1327150" cy="366713"/>
          </a:xfrm>
          <a:prstGeom prst="rect">
            <a:avLst/>
          </a:prstGeom>
          <a:noFill/>
          <a:ln w="9525">
            <a:noFill/>
          </a:ln>
        </p:spPr>
        <p:txBody>
          <a:bodyPr wrap="none">
            <a:spAutoFit/>
          </a:bodyPr>
          <a:p>
            <a:r>
              <a:rPr lang="zh-CN" altLang="en-US" dirty="0">
                <a:latin typeface="Arial" panose="020B0604020202020204" pitchFamily="34" charset="0"/>
              </a:rPr>
              <a:t>控制寄存器</a:t>
            </a:r>
            <a:endParaRPr lang="zh-CN" altLang="en-US" dirty="0">
              <a:latin typeface="Arial" panose="020B0604020202020204" pitchFamily="34" charset="0"/>
            </a:endParaRPr>
          </a:p>
        </p:txBody>
      </p:sp>
      <p:sp>
        <p:nvSpPr>
          <p:cNvPr id="67593" name="Text Box 10"/>
          <p:cNvSpPr txBox="1"/>
          <p:nvPr/>
        </p:nvSpPr>
        <p:spPr>
          <a:xfrm>
            <a:off x="3636963" y="2779713"/>
            <a:ext cx="3095625" cy="376237"/>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67594" name="Line 11"/>
          <p:cNvSpPr/>
          <p:nvPr/>
        </p:nvSpPr>
        <p:spPr>
          <a:xfrm>
            <a:off x="4284663" y="2779713"/>
            <a:ext cx="0" cy="395287"/>
          </a:xfrm>
          <a:prstGeom prst="line">
            <a:avLst/>
          </a:prstGeom>
          <a:ln w="9525" cap="flat" cmpd="sng">
            <a:solidFill>
              <a:schemeClr val="tx1"/>
            </a:solidFill>
            <a:prstDash val="solid"/>
            <a:miter/>
            <a:headEnd type="none" w="med" len="med"/>
            <a:tailEnd type="none" w="med" len="med"/>
          </a:ln>
        </p:spPr>
      </p:sp>
      <p:sp>
        <p:nvSpPr>
          <p:cNvPr id="67595" name="Text Box 12"/>
          <p:cNvSpPr txBox="1"/>
          <p:nvPr/>
        </p:nvSpPr>
        <p:spPr>
          <a:xfrm>
            <a:off x="3636963" y="4221163"/>
            <a:ext cx="3095625" cy="376237"/>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67596" name="Line 13"/>
          <p:cNvSpPr/>
          <p:nvPr/>
        </p:nvSpPr>
        <p:spPr>
          <a:xfrm>
            <a:off x="4284663" y="4221163"/>
            <a:ext cx="0" cy="395287"/>
          </a:xfrm>
          <a:prstGeom prst="line">
            <a:avLst/>
          </a:prstGeom>
          <a:ln w="9525" cap="flat" cmpd="sng">
            <a:solidFill>
              <a:schemeClr val="tx1"/>
            </a:solidFill>
            <a:prstDash val="solid"/>
            <a:miter/>
            <a:headEnd type="none" w="med" len="med"/>
            <a:tailEnd type="none" w="med" len="med"/>
          </a:ln>
        </p:spPr>
      </p:sp>
      <p:sp>
        <p:nvSpPr>
          <p:cNvPr id="67597" name="Text Box 14"/>
          <p:cNvSpPr txBox="1"/>
          <p:nvPr/>
        </p:nvSpPr>
        <p:spPr>
          <a:xfrm>
            <a:off x="5437188" y="5445125"/>
            <a:ext cx="1079500" cy="804863"/>
          </a:xfrm>
          <a:prstGeom prst="rect">
            <a:avLst/>
          </a:prstGeom>
          <a:noFill/>
          <a:ln w="25400" cap="flat" cmpd="sng">
            <a:solidFill>
              <a:schemeClr val="tx1"/>
            </a:solidFill>
            <a:prstDash val="solid"/>
            <a:miter/>
            <a:headEnd type="none" w="med" len="med"/>
            <a:tailEnd type="none" w="med" len="med"/>
          </a:ln>
        </p:spPr>
        <p:txBody>
          <a:bodyPr>
            <a:spAutoFit/>
          </a:bodyPr>
          <a:p>
            <a:pPr>
              <a:spcBef>
                <a:spcPct val="50000"/>
              </a:spcBef>
            </a:pPr>
            <a:endParaRPr lang="en-US" altLang="zh-CN" dirty="0">
              <a:latin typeface="Arial" panose="020B0604020202020204" pitchFamily="34" charset="0"/>
            </a:endParaRPr>
          </a:p>
          <a:p>
            <a:pPr>
              <a:spcBef>
                <a:spcPct val="50000"/>
              </a:spcBef>
            </a:pPr>
            <a:endParaRPr lang="en-US" altLang="zh-CN" dirty="0">
              <a:latin typeface="Arial" panose="020B0604020202020204" pitchFamily="34" charset="0"/>
            </a:endParaRPr>
          </a:p>
        </p:txBody>
      </p:sp>
      <p:sp>
        <p:nvSpPr>
          <p:cNvPr id="67598" name="Text Box 15"/>
          <p:cNvSpPr txBox="1"/>
          <p:nvPr/>
        </p:nvSpPr>
        <p:spPr>
          <a:xfrm>
            <a:off x="5659438" y="6230938"/>
            <a:ext cx="641350" cy="366712"/>
          </a:xfrm>
          <a:prstGeom prst="rect">
            <a:avLst/>
          </a:prstGeom>
          <a:noFill/>
          <a:ln w="9525">
            <a:noFill/>
          </a:ln>
        </p:spPr>
        <p:txBody>
          <a:bodyPr wrap="none">
            <a:spAutoFit/>
          </a:bodyPr>
          <a:p>
            <a:r>
              <a:rPr lang="zh-CN" altLang="en-US" dirty="0">
                <a:latin typeface="Arial" panose="020B0604020202020204" pitchFamily="34" charset="0"/>
              </a:rPr>
              <a:t>主存</a:t>
            </a:r>
            <a:endParaRPr lang="zh-CN" altLang="en-US" dirty="0">
              <a:latin typeface="Arial" panose="020B0604020202020204" pitchFamily="34" charset="0"/>
            </a:endParaRPr>
          </a:p>
        </p:txBody>
      </p:sp>
      <p:sp>
        <p:nvSpPr>
          <p:cNvPr id="67599" name="AutoShape 16"/>
          <p:cNvSpPr/>
          <p:nvPr/>
        </p:nvSpPr>
        <p:spPr>
          <a:xfrm rot="-5400000">
            <a:off x="5003800" y="3284538"/>
            <a:ext cx="360363" cy="3095625"/>
          </a:xfrm>
          <a:prstGeom prst="leftBrace">
            <a:avLst>
              <a:gd name="adj1" fmla="val 71585"/>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0" name="Line 17"/>
          <p:cNvSpPr/>
          <p:nvPr/>
        </p:nvSpPr>
        <p:spPr>
          <a:xfrm>
            <a:off x="5192713" y="5013325"/>
            <a:ext cx="0" cy="215900"/>
          </a:xfrm>
          <a:prstGeom prst="line">
            <a:avLst/>
          </a:prstGeom>
          <a:ln w="25400" cap="flat" cmpd="sng">
            <a:solidFill>
              <a:schemeClr val="tx1"/>
            </a:solidFill>
            <a:prstDash val="solid"/>
            <a:miter/>
            <a:headEnd type="none" w="med" len="med"/>
            <a:tailEnd type="none" w="med" len="med"/>
          </a:ln>
        </p:spPr>
      </p:sp>
      <p:sp>
        <p:nvSpPr>
          <p:cNvPr id="67601" name="Line 18"/>
          <p:cNvSpPr/>
          <p:nvPr/>
        </p:nvSpPr>
        <p:spPr>
          <a:xfrm flipH="1">
            <a:off x="3852863" y="5229225"/>
            <a:ext cx="1368425" cy="0"/>
          </a:xfrm>
          <a:prstGeom prst="line">
            <a:avLst/>
          </a:prstGeom>
          <a:ln w="25400" cap="flat" cmpd="sng">
            <a:solidFill>
              <a:schemeClr val="tx1"/>
            </a:solidFill>
            <a:prstDash val="solid"/>
            <a:miter/>
            <a:headEnd type="none" w="med" len="med"/>
            <a:tailEnd type="none" w="med" len="med"/>
          </a:ln>
        </p:spPr>
      </p:sp>
      <p:sp>
        <p:nvSpPr>
          <p:cNvPr id="67602" name="Line 19"/>
          <p:cNvSpPr/>
          <p:nvPr/>
        </p:nvSpPr>
        <p:spPr>
          <a:xfrm>
            <a:off x="3852863" y="5229225"/>
            <a:ext cx="0" cy="503238"/>
          </a:xfrm>
          <a:prstGeom prst="line">
            <a:avLst/>
          </a:prstGeom>
          <a:ln w="25400" cap="flat" cmpd="sng">
            <a:solidFill>
              <a:schemeClr val="tx1"/>
            </a:solidFill>
            <a:prstDash val="solid"/>
            <a:miter/>
            <a:headEnd type="none" w="med" len="med"/>
            <a:tailEnd type="none" w="med" len="med"/>
          </a:ln>
        </p:spPr>
      </p:sp>
      <p:sp>
        <p:nvSpPr>
          <p:cNvPr id="67603" name="Line 20"/>
          <p:cNvSpPr/>
          <p:nvPr/>
        </p:nvSpPr>
        <p:spPr>
          <a:xfrm flipH="1">
            <a:off x="3852863" y="5732463"/>
            <a:ext cx="1584325" cy="0"/>
          </a:xfrm>
          <a:prstGeom prst="line">
            <a:avLst/>
          </a:prstGeom>
          <a:ln w="25400" cap="flat" cmpd="sng">
            <a:solidFill>
              <a:schemeClr val="tx1"/>
            </a:solidFill>
            <a:prstDash val="solid"/>
            <a:miter/>
            <a:headEnd type="triangle" w="med" len="med"/>
            <a:tailEnd type="none" w="med" len="med"/>
          </a:ln>
        </p:spPr>
      </p:sp>
      <p:sp>
        <p:nvSpPr>
          <p:cNvPr id="67604" name="AutoShape 21"/>
          <p:cNvSpPr/>
          <p:nvPr/>
        </p:nvSpPr>
        <p:spPr>
          <a:xfrm rot="-5400000">
            <a:off x="5400675" y="2095500"/>
            <a:ext cx="215900" cy="2447925"/>
          </a:xfrm>
          <a:prstGeom prst="leftBrace">
            <a:avLst>
              <a:gd name="adj1" fmla="val 94485"/>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5" name="AutoShape 22"/>
          <p:cNvSpPr/>
          <p:nvPr/>
        </p:nvSpPr>
        <p:spPr>
          <a:xfrm rot="-5400000">
            <a:off x="3816350" y="2959100"/>
            <a:ext cx="287338" cy="647700"/>
          </a:xfrm>
          <a:prstGeom prst="leftBrace">
            <a:avLst>
              <a:gd name="adj1" fmla="val 18784"/>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6" name="Line 23"/>
          <p:cNvSpPr/>
          <p:nvPr/>
        </p:nvSpPr>
        <p:spPr>
          <a:xfrm>
            <a:off x="3968750" y="3429000"/>
            <a:ext cx="0" cy="215900"/>
          </a:xfrm>
          <a:prstGeom prst="line">
            <a:avLst/>
          </a:prstGeom>
          <a:ln w="25400" cap="flat" cmpd="sng">
            <a:solidFill>
              <a:schemeClr val="tx1"/>
            </a:solidFill>
            <a:prstDash val="solid"/>
            <a:miter/>
            <a:headEnd type="none" w="med" len="med"/>
            <a:tailEnd type="none" w="med" len="med"/>
          </a:ln>
        </p:spPr>
      </p:sp>
      <p:sp>
        <p:nvSpPr>
          <p:cNvPr id="67607" name="Line 24"/>
          <p:cNvSpPr/>
          <p:nvPr/>
        </p:nvSpPr>
        <p:spPr>
          <a:xfrm flipH="1">
            <a:off x="1403350" y="3644900"/>
            <a:ext cx="2593975" cy="0"/>
          </a:xfrm>
          <a:prstGeom prst="line">
            <a:avLst/>
          </a:prstGeom>
          <a:ln w="25400" cap="flat" cmpd="sng">
            <a:solidFill>
              <a:schemeClr val="tx1"/>
            </a:solidFill>
            <a:prstDash val="solid"/>
            <a:miter/>
            <a:headEnd type="none" w="med" len="med"/>
            <a:tailEnd type="none" w="med" len="med"/>
          </a:ln>
        </p:spPr>
      </p:sp>
      <p:sp>
        <p:nvSpPr>
          <p:cNvPr id="164889" name="Line 25"/>
          <p:cNvSpPr/>
          <p:nvPr/>
        </p:nvSpPr>
        <p:spPr>
          <a:xfrm>
            <a:off x="1403350" y="3644900"/>
            <a:ext cx="0" cy="1800225"/>
          </a:xfrm>
          <a:prstGeom prst="line">
            <a:avLst/>
          </a:prstGeom>
          <a:ln w="25400" cap="flat" cmpd="sng">
            <a:solidFill>
              <a:schemeClr val="tx1"/>
            </a:solidFill>
            <a:prstDash val="solid"/>
            <a:miter/>
            <a:headEnd type="none" w="med" len="med"/>
            <a:tailEnd type="none" w="med" len="med"/>
          </a:ln>
        </p:spPr>
      </p:sp>
      <p:sp>
        <p:nvSpPr>
          <p:cNvPr id="164890" name="Line 26"/>
          <p:cNvSpPr/>
          <p:nvPr/>
        </p:nvSpPr>
        <p:spPr>
          <a:xfrm flipH="1">
            <a:off x="1403350" y="5445125"/>
            <a:ext cx="576263" cy="0"/>
          </a:xfrm>
          <a:prstGeom prst="line">
            <a:avLst/>
          </a:prstGeom>
          <a:ln w="25400" cap="flat" cmpd="sng">
            <a:solidFill>
              <a:schemeClr val="tx1"/>
            </a:solidFill>
            <a:prstDash val="solid"/>
            <a:miter/>
            <a:headEnd type="triangle" w="med" len="med"/>
            <a:tailEnd type="none" w="med" len="med"/>
          </a:ln>
        </p:spPr>
      </p:sp>
      <p:sp>
        <p:nvSpPr>
          <p:cNvPr id="67610" name="Line 27"/>
          <p:cNvSpPr/>
          <p:nvPr/>
        </p:nvSpPr>
        <p:spPr>
          <a:xfrm>
            <a:off x="1620838" y="3284538"/>
            <a:ext cx="0" cy="792162"/>
          </a:xfrm>
          <a:prstGeom prst="line">
            <a:avLst/>
          </a:prstGeom>
          <a:ln w="25400" cap="flat" cmpd="sng">
            <a:solidFill>
              <a:schemeClr val="tx1"/>
            </a:solidFill>
            <a:prstDash val="solid"/>
            <a:miter/>
            <a:headEnd type="none" w="med" len="med"/>
            <a:tailEnd type="none" w="med" len="med"/>
          </a:ln>
        </p:spPr>
      </p:sp>
      <p:sp>
        <p:nvSpPr>
          <p:cNvPr id="67611" name="Line 28"/>
          <p:cNvSpPr/>
          <p:nvPr/>
        </p:nvSpPr>
        <p:spPr>
          <a:xfrm flipH="1">
            <a:off x="1620838" y="4076700"/>
            <a:ext cx="358775" cy="0"/>
          </a:xfrm>
          <a:prstGeom prst="line">
            <a:avLst/>
          </a:prstGeom>
          <a:ln w="25400" cap="flat" cmpd="sng">
            <a:solidFill>
              <a:schemeClr val="tx1"/>
            </a:solidFill>
            <a:prstDash val="solid"/>
            <a:miter/>
            <a:headEnd type="triangle" w="med" len="med"/>
            <a:tailEnd type="none" w="med" len="med"/>
          </a:ln>
        </p:spPr>
      </p:sp>
      <p:sp>
        <p:nvSpPr>
          <p:cNvPr id="164893" name="Text Box 29"/>
          <p:cNvSpPr txBox="1"/>
          <p:nvPr/>
        </p:nvSpPr>
        <p:spPr>
          <a:xfrm>
            <a:off x="4335463" y="5727700"/>
            <a:ext cx="692150" cy="366713"/>
          </a:xfrm>
          <a:prstGeom prst="rect">
            <a:avLst/>
          </a:prstGeom>
          <a:noFill/>
          <a:ln w="9525">
            <a:noFill/>
          </a:ln>
        </p:spPr>
        <p:txBody>
          <a:bodyPr wrap="none">
            <a:spAutoFit/>
          </a:bodyPr>
          <a:p>
            <a:r>
              <a:rPr lang="en-US" altLang="zh-CN" dirty="0">
                <a:latin typeface="Arial" panose="020B0604020202020204" pitchFamily="34" charset="0"/>
              </a:rPr>
              <a:t>8220</a:t>
            </a:r>
            <a:endParaRPr lang="en-US" altLang="zh-CN" dirty="0">
              <a:latin typeface="Arial" panose="020B0604020202020204" pitchFamily="34" charset="0"/>
            </a:endParaRPr>
          </a:p>
        </p:txBody>
      </p:sp>
      <p:sp>
        <p:nvSpPr>
          <p:cNvPr id="67613" name="Text Box 30"/>
          <p:cNvSpPr txBox="1"/>
          <p:nvPr/>
        </p:nvSpPr>
        <p:spPr>
          <a:xfrm>
            <a:off x="4984750" y="2343150"/>
            <a:ext cx="803275" cy="396875"/>
          </a:xfrm>
          <a:prstGeom prst="rect">
            <a:avLst/>
          </a:prstGeom>
          <a:noFill/>
          <a:ln w="9525">
            <a:noFill/>
          </a:ln>
        </p:spPr>
        <p:txBody>
          <a:bodyPr wrap="none">
            <a:spAutoFit/>
          </a:bodyPr>
          <a:p>
            <a:r>
              <a:rPr lang="en-US" altLang="zh-CN" sz="2000" dirty="0">
                <a:latin typeface="Arial" panose="020B0604020202020204" pitchFamily="34" charset="0"/>
              </a:rPr>
              <a:t>offset</a:t>
            </a:r>
            <a:endParaRPr lang="en-US" altLang="zh-CN" sz="2000" dirty="0">
              <a:latin typeface="Arial" panose="020B0604020202020204" pitchFamily="34" charset="0"/>
            </a:endParaRPr>
          </a:p>
        </p:txBody>
      </p:sp>
      <p:sp>
        <p:nvSpPr>
          <p:cNvPr id="67614" name="Text Box 31"/>
          <p:cNvSpPr txBox="1"/>
          <p:nvPr/>
        </p:nvSpPr>
        <p:spPr>
          <a:xfrm>
            <a:off x="3302000" y="2349500"/>
            <a:ext cx="1341438" cy="396875"/>
          </a:xfrm>
          <a:prstGeom prst="rect">
            <a:avLst/>
          </a:prstGeom>
          <a:noFill/>
          <a:ln w="9525">
            <a:noFill/>
          </a:ln>
        </p:spPr>
        <p:txBody>
          <a:bodyPr wrap="none">
            <a:spAutoFit/>
          </a:bodyPr>
          <a:p>
            <a:r>
              <a:rPr lang="en-US" altLang="zh-CN" sz="2000" dirty="0">
                <a:latin typeface="Arial" panose="020B0604020202020204" pitchFamily="34" charset="0"/>
              </a:rPr>
              <a:t>Page num</a:t>
            </a:r>
            <a:endParaRPr lang="en-US" altLang="zh-CN" sz="2000" dirty="0">
              <a:latin typeface="Arial" panose="020B0604020202020204" pitchFamily="34" charset="0"/>
            </a:endParaRPr>
          </a:p>
        </p:txBody>
      </p:sp>
      <p:sp>
        <p:nvSpPr>
          <p:cNvPr id="67615" name="Text Box 32"/>
          <p:cNvSpPr txBox="1"/>
          <p:nvPr/>
        </p:nvSpPr>
        <p:spPr>
          <a:xfrm>
            <a:off x="5148263" y="3860800"/>
            <a:ext cx="803275" cy="396875"/>
          </a:xfrm>
          <a:prstGeom prst="rect">
            <a:avLst/>
          </a:prstGeom>
          <a:noFill/>
          <a:ln w="9525">
            <a:noFill/>
          </a:ln>
        </p:spPr>
        <p:txBody>
          <a:bodyPr wrap="none">
            <a:spAutoFit/>
          </a:bodyPr>
          <a:p>
            <a:r>
              <a:rPr lang="en-US" altLang="zh-CN" sz="2000" dirty="0">
                <a:latin typeface="Arial" panose="020B0604020202020204" pitchFamily="34" charset="0"/>
              </a:rPr>
              <a:t>offset</a:t>
            </a:r>
            <a:endParaRPr lang="en-US" altLang="zh-CN" sz="2000" dirty="0">
              <a:latin typeface="Arial" panose="020B0604020202020204" pitchFamily="34" charset="0"/>
            </a:endParaRPr>
          </a:p>
        </p:txBody>
      </p:sp>
      <p:sp>
        <p:nvSpPr>
          <p:cNvPr id="67616" name="Text Box 33"/>
          <p:cNvSpPr txBox="1"/>
          <p:nvPr/>
        </p:nvSpPr>
        <p:spPr>
          <a:xfrm>
            <a:off x="3348038" y="3867150"/>
            <a:ext cx="1395412" cy="396875"/>
          </a:xfrm>
          <a:prstGeom prst="rect">
            <a:avLst/>
          </a:prstGeom>
          <a:noFill/>
          <a:ln w="9525">
            <a:noFill/>
          </a:ln>
        </p:spPr>
        <p:txBody>
          <a:bodyPr wrap="none">
            <a:spAutoFit/>
          </a:bodyPr>
          <a:p>
            <a:r>
              <a:rPr lang="en-US" altLang="zh-CN" sz="2000" dirty="0">
                <a:latin typeface="Arial" panose="020B0604020202020204" pitchFamily="34" charset="0"/>
              </a:rPr>
              <a:t>frame num</a:t>
            </a:r>
            <a:endParaRPr lang="en-US" altLang="zh-CN" sz="2000" dirty="0">
              <a:latin typeface="Arial" panose="020B0604020202020204" pitchFamily="34" charset="0"/>
            </a:endParaRPr>
          </a:p>
        </p:txBody>
      </p:sp>
      <p:sp>
        <p:nvSpPr>
          <p:cNvPr id="164898" name="Rectangle 34"/>
          <p:cNvSpPr/>
          <p:nvPr/>
        </p:nvSpPr>
        <p:spPr>
          <a:xfrm>
            <a:off x="4572000" y="4221163"/>
            <a:ext cx="438150" cy="366712"/>
          </a:xfrm>
          <a:prstGeom prst="rect">
            <a:avLst/>
          </a:prstGeom>
          <a:noFill/>
          <a:ln w="9525">
            <a:noFill/>
          </a:ln>
        </p:spPr>
        <p:txBody>
          <a:bodyPr wrap="none">
            <a:spAutoFit/>
          </a:bodyPr>
          <a:p>
            <a:r>
              <a:rPr lang="en-US" altLang="zh-CN" dirty="0">
                <a:latin typeface="Arial" panose="020B0604020202020204" pitchFamily="34" charset="0"/>
              </a:rPr>
              <a:t>28</a:t>
            </a:r>
            <a:endParaRPr lang="en-US" altLang="zh-CN" dirty="0">
              <a:latin typeface="Arial" panose="020B0604020202020204" pitchFamily="34" charset="0"/>
            </a:endParaRPr>
          </a:p>
        </p:txBody>
      </p:sp>
      <p:sp>
        <p:nvSpPr>
          <p:cNvPr id="164899" name="Rectangle 35"/>
          <p:cNvSpPr/>
          <p:nvPr/>
        </p:nvSpPr>
        <p:spPr>
          <a:xfrm>
            <a:off x="4572000" y="2781300"/>
            <a:ext cx="438150" cy="366713"/>
          </a:xfrm>
          <a:prstGeom prst="rect">
            <a:avLst/>
          </a:prstGeom>
          <a:noFill/>
          <a:ln w="9525">
            <a:noFill/>
          </a:ln>
        </p:spPr>
        <p:txBody>
          <a:bodyPr wrap="none">
            <a:spAutoFit/>
          </a:bodyPr>
          <a:p>
            <a:r>
              <a:rPr lang="en-US" altLang="zh-CN" dirty="0">
                <a:latin typeface="Arial" panose="020B0604020202020204" pitchFamily="34" charset="0"/>
              </a:rPr>
              <a:t>28</a:t>
            </a:r>
            <a:endParaRPr lang="en-US" altLang="zh-CN" dirty="0">
              <a:latin typeface="Arial" panose="020B0604020202020204" pitchFamily="34" charset="0"/>
            </a:endParaRPr>
          </a:p>
        </p:txBody>
      </p:sp>
      <p:sp>
        <p:nvSpPr>
          <p:cNvPr id="164900" name="Rectangle 36"/>
          <p:cNvSpPr/>
          <p:nvPr/>
        </p:nvSpPr>
        <p:spPr>
          <a:xfrm>
            <a:off x="3779838" y="2781300"/>
            <a:ext cx="311150" cy="366713"/>
          </a:xfrm>
          <a:prstGeom prst="rect">
            <a:avLst/>
          </a:prstGeom>
          <a:noFill/>
          <a:ln w="9525">
            <a:noFill/>
          </a:ln>
        </p:spPr>
        <p:txBody>
          <a:bodyPr wrap="none">
            <a:spAutoFit/>
          </a:bodyPr>
          <a:p>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164901" name="Rectangle 37"/>
          <p:cNvSpPr/>
          <p:nvPr/>
        </p:nvSpPr>
        <p:spPr>
          <a:xfrm>
            <a:off x="3779838" y="4221163"/>
            <a:ext cx="311150" cy="366712"/>
          </a:xfrm>
          <a:prstGeom prst="rect">
            <a:avLst/>
          </a:prstGeom>
          <a:noFill/>
          <a:ln w="9525">
            <a:noFill/>
          </a:ln>
        </p:spPr>
        <p:txBody>
          <a:bodyPr wrap="none">
            <a:spAutoFit/>
          </a:bodyPr>
          <a:p>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164902" name="Line 38"/>
          <p:cNvSpPr/>
          <p:nvPr/>
        </p:nvSpPr>
        <p:spPr>
          <a:xfrm>
            <a:off x="5508625" y="3429000"/>
            <a:ext cx="0" cy="504825"/>
          </a:xfrm>
          <a:prstGeom prst="line">
            <a:avLst/>
          </a:prstGeom>
          <a:ln w="25400" cap="flat" cmpd="sng">
            <a:solidFill>
              <a:schemeClr val="tx1"/>
            </a:solidFill>
            <a:prstDash val="solid"/>
            <a:miter/>
            <a:headEnd type="none" w="med" len="med"/>
            <a:tailEnd type="triangle" w="med" len="med"/>
          </a:ln>
        </p:spPr>
      </p:sp>
      <p:sp>
        <p:nvSpPr>
          <p:cNvPr id="67622" name="AutoShape 41"/>
          <p:cNvSpPr>
            <a:spLocks noGrp="1"/>
          </p:cNvSpPr>
          <p:nvPr>
            <p:ph type="title"/>
          </p:nvPr>
        </p:nvSpPr>
        <p:spPr>
          <a:xfrm>
            <a:off x="0" y="333375"/>
            <a:ext cx="9144000" cy="561975"/>
          </a:xfrm>
          <a:solidFill>
            <a:schemeClr val="bg1">
              <a:alpha val="100000"/>
            </a:schemeClr>
          </a:solidFill>
          <a:ln/>
        </p:spPr>
        <p:txBody>
          <a:bodyPr vert="horz" wrap="square" lIns="91440" tIns="45720" rIns="91440" bIns="45720" anchor="b"/>
          <a:p>
            <a:pPr eaLnBrk="1" hangingPunct="1"/>
            <a:r>
              <a:rPr lang="zh-CN" altLang="en-US" sz="3200" dirty="0"/>
              <a:t>例子</a:t>
            </a:r>
            <a:r>
              <a:rPr lang="en-US" altLang="zh-CN" sz="3200" dirty="0"/>
              <a:t>: </a:t>
            </a:r>
            <a:r>
              <a:rPr lang="zh-CN" altLang="en-US" sz="3200" dirty="0"/>
              <a:t>分页式管理的逻辑地址</a:t>
            </a:r>
            <a:r>
              <a:rPr lang="en-US" altLang="zh-CN" sz="3200" dirty="0"/>
              <a:t>-&gt;</a:t>
            </a:r>
            <a:r>
              <a:rPr lang="zh-CN" altLang="en-US" sz="3200" dirty="0"/>
              <a:t>物理地址转换计算</a:t>
            </a:r>
            <a:endParaRPr lang="zh-CN" altLang="en-US" sz="3200" dirty="0"/>
          </a:p>
        </p:txBody>
      </p:sp>
      <p:sp>
        <p:nvSpPr>
          <p:cNvPr id="164906" name="Line 42"/>
          <p:cNvSpPr/>
          <p:nvPr/>
        </p:nvSpPr>
        <p:spPr>
          <a:xfrm>
            <a:off x="5940425" y="1412875"/>
            <a:ext cx="647700" cy="0"/>
          </a:xfrm>
          <a:prstGeom prst="line">
            <a:avLst/>
          </a:prstGeom>
          <a:ln w="9525" cap="flat" cmpd="sng">
            <a:solidFill>
              <a:srgbClr val="FF0000"/>
            </a:solidFill>
            <a:prstDash val="solid"/>
            <a:headEnd type="none" w="med" len="med"/>
            <a:tailEnd type="none" w="med" len="med"/>
          </a:ln>
        </p:spPr>
      </p:sp>
      <p:sp>
        <p:nvSpPr>
          <p:cNvPr id="164907" name="Line 43"/>
          <p:cNvSpPr/>
          <p:nvPr/>
        </p:nvSpPr>
        <p:spPr>
          <a:xfrm flipH="1">
            <a:off x="4787900" y="1484313"/>
            <a:ext cx="1512888" cy="4176712"/>
          </a:xfrm>
          <a:prstGeom prst="line">
            <a:avLst/>
          </a:prstGeom>
          <a:ln w="25400" cap="flat" cmpd="sng">
            <a:solidFill>
              <a:srgbClr val="FF0000"/>
            </a:solidFill>
            <a:prstDash val="solid"/>
            <a:headEnd type="none" w="med" len="med"/>
            <a:tailEnd type="triangle" w="lg" len="lg"/>
          </a:ln>
        </p:spPr>
      </p:sp>
      <p:sp>
        <p:nvSpPr>
          <p:cNvPr id="164908" name="Line 44"/>
          <p:cNvSpPr/>
          <p:nvPr/>
        </p:nvSpPr>
        <p:spPr>
          <a:xfrm>
            <a:off x="900113" y="2133600"/>
            <a:ext cx="2519362" cy="0"/>
          </a:xfrm>
          <a:prstGeom prst="line">
            <a:avLst/>
          </a:prstGeom>
          <a:ln w="25400" cap="flat" cmpd="sng">
            <a:solidFill>
              <a:srgbClr val="FF0000"/>
            </a:solidFill>
            <a:prstDash val="solid"/>
            <a:headEnd type="none" w="med" len="med"/>
            <a:tailEnd type="none" w="med" len="med"/>
          </a:ln>
        </p:spPr>
      </p:sp>
      <p:sp>
        <p:nvSpPr>
          <p:cNvPr id="164909" name="Line 45"/>
          <p:cNvSpPr/>
          <p:nvPr/>
        </p:nvSpPr>
        <p:spPr>
          <a:xfrm>
            <a:off x="4356100" y="6021388"/>
            <a:ext cx="720725" cy="0"/>
          </a:xfrm>
          <a:prstGeom prst="line">
            <a:avLst/>
          </a:prstGeom>
          <a:ln w="25400" cap="flat" cmpd="sng">
            <a:solidFill>
              <a:srgbClr val="FF0000"/>
            </a:solidFill>
            <a:prstDash val="solid"/>
            <a:headEnd type="none" w="med" len="med"/>
            <a:tailEnd type="none" w="med" len="med"/>
          </a:ln>
        </p:spPr>
      </p:sp>
      <p:sp>
        <p:nvSpPr>
          <p:cNvPr id="164910" name="Text Box 46"/>
          <p:cNvSpPr txBox="1"/>
          <p:nvPr/>
        </p:nvSpPr>
        <p:spPr>
          <a:xfrm>
            <a:off x="6659563" y="1052513"/>
            <a:ext cx="288925" cy="396875"/>
          </a:xfrm>
          <a:prstGeom prst="rect">
            <a:avLst/>
          </a:prstGeom>
          <a:noFill/>
          <a:ln w="9525">
            <a:noFill/>
          </a:ln>
        </p:spPr>
        <p:txBody>
          <a:bodyPr>
            <a:spAutoFit/>
          </a:bodyPr>
          <a:p>
            <a:pPr>
              <a:spcBef>
                <a:spcPct val="50000"/>
              </a:spcBef>
            </a:pPr>
            <a:r>
              <a:rPr lang="zh-CN" altLang="en-US" sz="2000" b="1" dirty="0">
                <a:solidFill>
                  <a:srgbClr val="FF0000"/>
                </a:solidFill>
                <a:latin typeface="Arial" panose="020B0604020202020204" pitchFamily="34" charset="0"/>
              </a:rPr>
              <a:t>？</a:t>
            </a:r>
            <a:endParaRPr lang="zh-CN" altLang="en-US" sz="2000" b="1" dirty="0">
              <a:solidFill>
                <a:srgbClr val="FF0000"/>
              </a:solidFill>
              <a:latin typeface="Arial" panose="020B0604020202020204" pitchFamily="34" charset="0"/>
            </a:endParaRPr>
          </a:p>
        </p:txBody>
      </p:sp>
      <p:sp>
        <p:nvSpPr>
          <p:cNvPr id="164911" name="Rectangle 47"/>
          <p:cNvSpPr/>
          <p:nvPr/>
        </p:nvSpPr>
        <p:spPr>
          <a:xfrm>
            <a:off x="6011863" y="1052513"/>
            <a:ext cx="936625" cy="36036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910"/>
                                        </p:tgtEl>
                                        <p:attrNameLst>
                                          <p:attrName>style.visibility</p:attrName>
                                        </p:attrNameLst>
                                      </p:cBhvr>
                                      <p:to>
                                        <p:strVal val="visible"/>
                                      </p:to>
                                    </p:set>
                                    <p:animEffect transition="in" filter="blinds(horizontal)">
                                      <p:cBhvr>
                                        <p:cTn id="7" dur="500"/>
                                        <p:tgtEl>
                                          <p:spTgt spid="1649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4911"/>
                                        </p:tgtEl>
                                        <p:attrNameLst>
                                          <p:attrName>style.visibility</p:attrName>
                                        </p:attrNameLst>
                                      </p:cBhvr>
                                      <p:to>
                                        <p:strVal val="visible"/>
                                      </p:to>
                                    </p:set>
                                    <p:animEffect transition="in" filter="blinds(horizontal)">
                                      <p:cBhvr>
                                        <p:cTn id="10" dur="500"/>
                                        <p:tgtEl>
                                          <p:spTgt spid="1649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4867">
                                            <p:txEl>
                                              <p:charRg st="53" end="72"/>
                                            </p:txEl>
                                          </p:spTgt>
                                        </p:tgtEl>
                                        <p:attrNameLst>
                                          <p:attrName>style.visibility</p:attrName>
                                        </p:attrNameLst>
                                      </p:cBhvr>
                                      <p:to>
                                        <p:strVal val="visible"/>
                                      </p:to>
                                    </p:set>
                                    <p:animEffect transition="in" filter="blinds(horizontal)">
                                      <p:cBhvr>
                                        <p:cTn id="15" dur="500"/>
                                        <p:tgtEl>
                                          <p:spTgt spid="164867">
                                            <p:txEl>
                                              <p:charRg st="53" end="7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4900"/>
                                        </p:tgtEl>
                                        <p:attrNameLst>
                                          <p:attrName>style.visibility</p:attrName>
                                        </p:attrNameLst>
                                      </p:cBhvr>
                                      <p:to>
                                        <p:strVal val="visible"/>
                                      </p:to>
                                    </p:set>
                                    <p:animEffect transition="in" filter="blinds(horizontal)">
                                      <p:cBhvr>
                                        <p:cTn id="20" dur="500"/>
                                        <p:tgtEl>
                                          <p:spTgt spid="16490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4899"/>
                                        </p:tgtEl>
                                        <p:attrNameLst>
                                          <p:attrName>style.visibility</p:attrName>
                                        </p:attrNameLst>
                                      </p:cBhvr>
                                      <p:to>
                                        <p:strVal val="visible"/>
                                      </p:to>
                                    </p:set>
                                    <p:animEffect transition="in" filter="blinds(horizontal)">
                                      <p:cBhvr>
                                        <p:cTn id="23" dur="500"/>
                                        <p:tgtEl>
                                          <p:spTgt spid="16489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4901"/>
                                        </p:tgtEl>
                                        <p:attrNameLst>
                                          <p:attrName>style.visibility</p:attrName>
                                        </p:attrNameLst>
                                      </p:cBhvr>
                                      <p:to>
                                        <p:strVal val="visible"/>
                                      </p:to>
                                    </p:set>
                                    <p:animEffect transition="in" filter="blinds(horizontal)">
                                      <p:cBhvr>
                                        <p:cTn id="26" dur="500"/>
                                        <p:tgtEl>
                                          <p:spTgt spid="16490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4898"/>
                                        </p:tgtEl>
                                        <p:attrNameLst>
                                          <p:attrName>style.visibility</p:attrName>
                                        </p:attrNameLst>
                                      </p:cBhvr>
                                      <p:to>
                                        <p:strVal val="visible"/>
                                      </p:to>
                                    </p:set>
                                    <p:animEffect transition="in" filter="blinds(horizontal)">
                                      <p:cBhvr>
                                        <p:cTn id="29" dur="500"/>
                                        <p:tgtEl>
                                          <p:spTgt spid="16489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4893"/>
                                        </p:tgtEl>
                                        <p:attrNameLst>
                                          <p:attrName>style.visibility</p:attrName>
                                        </p:attrNameLst>
                                      </p:cBhvr>
                                      <p:to>
                                        <p:strVal val="visible"/>
                                      </p:to>
                                    </p:set>
                                    <p:animEffect transition="in" filter="blinds(horizontal)">
                                      <p:cBhvr>
                                        <p:cTn id="32" dur="500"/>
                                        <p:tgtEl>
                                          <p:spTgt spid="164893"/>
                                        </p:tgtEl>
                                      </p:cBhvr>
                                    </p:animEffect>
                                  </p:childTnLst>
                                </p:cTn>
                              </p:par>
                              <p:par>
                                <p:cTn id="33" presetID="3" presetClass="entr" presetSubtype="10" fill="hold" nodeType="withEffect">
                                  <p:stCondLst>
                                    <p:cond delay="0"/>
                                  </p:stCondLst>
                                  <p:childTnLst>
                                    <p:set>
                                      <p:cBhvr>
                                        <p:cTn id="34" dur="1" fill="hold">
                                          <p:stCondLst>
                                            <p:cond delay="0"/>
                                          </p:stCondLst>
                                        </p:cTn>
                                        <p:tgtEl>
                                          <p:spTgt spid="164890"/>
                                        </p:tgtEl>
                                        <p:attrNameLst>
                                          <p:attrName>style.visibility</p:attrName>
                                        </p:attrNameLst>
                                      </p:cBhvr>
                                      <p:to>
                                        <p:strVal val="visible"/>
                                      </p:to>
                                    </p:set>
                                    <p:animEffect transition="in" filter="blinds(horizontal)">
                                      <p:cBhvr>
                                        <p:cTn id="35" dur="500"/>
                                        <p:tgtEl>
                                          <p:spTgt spid="164890"/>
                                        </p:tgtEl>
                                      </p:cBhvr>
                                    </p:animEffect>
                                  </p:childTnLst>
                                </p:cTn>
                              </p:par>
                              <p:par>
                                <p:cTn id="36" presetID="3" presetClass="entr" presetSubtype="10" fill="hold" nodeType="withEffect">
                                  <p:stCondLst>
                                    <p:cond delay="0"/>
                                  </p:stCondLst>
                                  <p:childTnLst>
                                    <p:set>
                                      <p:cBhvr>
                                        <p:cTn id="37" dur="1" fill="hold">
                                          <p:stCondLst>
                                            <p:cond delay="0"/>
                                          </p:stCondLst>
                                        </p:cTn>
                                        <p:tgtEl>
                                          <p:spTgt spid="164889"/>
                                        </p:tgtEl>
                                        <p:attrNameLst>
                                          <p:attrName>style.visibility</p:attrName>
                                        </p:attrNameLst>
                                      </p:cBhvr>
                                      <p:to>
                                        <p:strVal val="visible"/>
                                      </p:to>
                                    </p:set>
                                    <p:animEffect transition="in" filter="blinds(horizontal)">
                                      <p:cBhvr>
                                        <p:cTn id="38" dur="500"/>
                                        <p:tgtEl>
                                          <p:spTgt spid="164889"/>
                                        </p:tgtEl>
                                      </p:cBhvr>
                                    </p:animEffect>
                                  </p:childTnLst>
                                </p:cTn>
                              </p:par>
                              <p:par>
                                <p:cTn id="39" presetID="3" presetClass="entr" presetSubtype="10" fill="hold" nodeType="withEffect">
                                  <p:stCondLst>
                                    <p:cond delay="0"/>
                                  </p:stCondLst>
                                  <p:childTnLst>
                                    <p:set>
                                      <p:cBhvr>
                                        <p:cTn id="40" dur="1" fill="hold">
                                          <p:stCondLst>
                                            <p:cond delay="0"/>
                                          </p:stCondLst>
                                        </p:cTn>
                                        <p:tgtEl>
                                          <p:spTgt spid="164902"/>
                                        </p:tgtEl>
                                        <p:attrNameLst>
                                          <p:attrName>style.visibility</p:attrName>
                                        </p:attrNameLst>
                                      </p:cBhvr>
                                      <p:to>
                                        <p:strVal val="visible"/>
                                      </p:to>
                                    </p:set>
                                    <p:animEffect transition="in" filter="blinds(horizontal)">
                                      <p:cBhvr>
                                        <p:cTn id="41" dur="500"/>
                                        <p:tgtEl>
                                          <p:spTgt spid="164902"/>
                                        </p:tgtEl>
                                      </p:cBhvr>
                                    </p:animEffect>
                                  </p:childTnLst>
                                </p:cTn>
                              </p:par>
                              <p:par>
                                <p:cTn id="42" presetID="3" presetClass="entr" presetSubtype="10" fill="hold" nodeType="withEffect">
                                  <p:stCondLst>
                                    <p:cond delay="0"/>
                                  </p:stCondLst>
                                  <p:childTnLst>
                                    <p:set>
                                      <p:cBhvr>
                                        <p:cTn id="43" dur="1" fill="hold">
                                          <p:stCondLst>
                                            <p:cond delay="0"/>
                                          </p:stCondLst>
                                        </p:cTn>
                                        <p:tgtEl>
                                          <p:spTgt spid="164908"/>
                                        </p:tgtEl>
                                        <p:attrNameLst>
                                          <p:attrName>style.visibility</p:attrName>
                                        </p:attrNameLst>
                                      </p:cBhvr>
                                      <p:to>
                                        <p:strVal val="visible"/>
                                      </p:to>
                                    </p:set>
                                    <p:animEffect transition="in" filter="blinds(horizontal)">
                                      <p:cBhvr>
                                        <p:cTn id="44" dur="500"/>
                                        <p:tgtEl>
                                          <p:spTgt spid="164908"/>
                                        </p:tgtEl>
                                      </p:cBhvr>
                                    </p:animEffect>
                                  </p:childTnLst>
                                </p:cTn>
                              </p:par>
                              <p:par>
                                <p:cTn id="45" presetID="3" presetClass="entr" presetSubtype="10" fill="hold" nodeType="withEffect">
                                  <p:stCondLst>
                                    <p:cond delay="0"/>
                                  </p:stCondLst>
                                  <p:childTnLst>
                                    <p:set>
                                      <p:cBhvr>
                                        <p:cTn id="46" dur="1" fill="hold">
                                          <p:stCondLst>
                                            <p:cond delay="0"/>
                                          </p:stCondLst>
                                        </p:cTn>
                                        <p:tgtEl>
                                          <p:spTgt spid="164907"/>
                                        </p:tgtEl>
                                        <p:attrNameLst>
                                          <p:attrName>style.visibility</p:attrName>
                                        </p:attrNameLst>
                                      </p:cBhvr>
                                      <p:to>
                                        <p:strVal val="visible"/>
                                      </p:to>
                                    </p:set>
                                    <p:animEffect transition="in" filter="blinds(horizontal)">
                                      <p:cBhvr>
                                        <p:cTn id="47" dur="500"/>
                                        <p:tgtEl>
                                          <p:spTgt spid="164907"/>
                                        </p:tgtEl>
                                      </p:cBhvr>
                                    </p:animEffect>
                                  </p:childTnLst>
                                </p:cTn>
                              </p:par>
                              <p:par>
                                <p:cTn id="48" presetID="3" presetClass="entr" presetSubtype="10" fill="hold" nodeType="withEffect">
                                  <p:stCondLst>
                                    <p:cond delay="0"/>
                                  </p:stCondLst>
                                  <p:childTnLst>
                                    <p:set>
                                      <p:cBhvr>
                                        <p:cTn id="49" dur="1" fill="hold">
                                          <p:stCondLst>
                                            <p:cond delay="0"/>
                                          </p:stCondLst>
                                        </p:cTn>
                                        <p:tgtEl>
                                          <p:spTgt spid="164906"/>
                                        </p:tgtEl>
                                        <p:attrNameLst>
                                          <p:attrName>style.visibility</p:attrName>
                                        </p:attrNameLst>
                                      </p:cBhvr>
                                      <p:to>
                                        <p:strVal val="visible"/>
                                      </p:to>
                                    </p:set>
                                    <p:animEffect transition="in" filter="blinds(horizontal)">
                                      <p:cBhvr>
                                        <p:cTn id="50" dur="500"/>
                                        <p:tgtEl>
                                          <p:spTgt spid="164906"/>
                                        </p:tgtEl>
                                      </p:cBhvr>
                                    </p:animEffect>
                                  </p:childTnLst>
                                </p:cTn>
                              </p:par>
                              <p:par>
                                <p:cTn id="51" presetID="3" presetClass="entr" presetSubtype="10" fill="hold" nodeType="withEffect">
                                  <p:stCondLst>
                                    <p:cond delay="0"/>
                                  </p:stCondLst>
                                  <p:childTnLst>
                                    <p:set>
                                      <p:cBhvr>
                                        <p:cTn id="52" dur="1" fill="hold">
                                          <p:stCondLst>
                                            <p:cond delay="0"/>
                                          </p:stCondLst>
                                        </p:cTn>
                                        <p:tgtEl>
                                          <p:spTgt spid="164909"/>
                                        </p:tgtEl>
                                        <p:attrNameLst>
                                          <p:attrName>style.visibility</p:attrName>
                                        </p:attrNameLst>
                                      </p:cBhvr>
                                      <p:to>
                                        <p:strVal val="visible"/>
                                      </p:to>
                                    </p:set>
                                    <p:animEffect transition="in" filter="blinds(horizontal)">
                                      <p:cBhvr>
                                        <p:cTn id="53" dur="500"/>
                                        <p:tgtEl>
                                          <p:spTgt spid="164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3" grpId="0"/>
      <p:bldP spid="164898" grpId="0"/>
      <p:bldP spid="164899" grpId="0"/>
      <p:bldP spid="164900" grpId="0"/>
      <p:bldP spid="164901" grpId="0"/>
      <p:bldP spid="164910" grpId="0"/>
      <p:bldP spid="1649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AutoShape 2"/>
          <p:cNvSpPr>
            <a:spLocks noGrp="1"/>
          </p:cNvSpPr>
          <p:nvPr>
            <p:ph type="title"/>
          </p:nvPr>
        </p:nvSpPr>
        <p:spPr>
          <a:ln/>
        </p:spPr>
        <p:txBody>
          <a:bodyPr vert="horz" wrap="square" lIns="91440" tIns="45720" rIns="91440" bIns="45720" anchor="b"/>
          <a:p>
            <a:pPr eaLnBrk="1" hangingPunct="1"/>
            <a:r>
              <a:rPr lang="zh-CN" altLang="en-US" dirty="0"/>
              <a:t>段式存储管理基本原理</a:t>
            </a:r>
            <a:endParaRPr lang="zh-CN" altLang="en-US" dirty="0"/>
          </a:p>
        </p:txBody>
      </p:sp>
      <p:sp>
        <p:nvSpPr>
          <p:cNvPr id="68611" name="Rectangle 3"/>
          <p:cNvSpPr>
            <a:spLocks noGrp="1"/>
          </p:cNvSpPr>
          <p:nvPr>
            <p:ph type="body"/>
          </p:nvPr>
        </p:nvSpPr>
        <p:spPr>
          <a:ln/>
        </p:spPr>
        <p:txBody>
          <a:bodyPr vert="horz" wrap="square" lIns="91440" tIns="45720" rIns="91440" bIns="45720" anchor="t"/>
          <a:p>
            <a:pPr eaLnBrk="1" hangingPunct="1"/>
            <a:r>
              <a:rPr lang="zh-CN" altLang="en-US" b="1" dirty="0"/>
              <a:t>将程序的地址空间划分为若干段（</a:t>
            </a:r>
            <a:r>
              <a:rPr lang="en-US" altLang="zh-CN" b="1" dirty="0"/>
              <a:t>segment</a:t>
            </a:r>
            <a:r>
              <a:rPr lang="zh-CN" altLang="en-US" b="1" dirty="0"/>
              <a:t>），这样每个进程都有一个二维的地址空间。系统为每个段分配一个连续的分区，而进程中的各个段可以不连续的存放在内存的不同分区中。程序加载时，</a:t>
            </a:r>
            <a:r>
              <a:rPr lang="en-US" altLang="zh-CN" b="1" dirty="0"/>
              <a:t>OS</a:t>
            </a:r>
            <a:r>
              <a:rPr lang="zh-CN" altLang="en-US" b="1" dirty="0"/>
              <a:t>为所有段分配其所需内存，这些段不必连续。段式存储管理也需要硬件支持，实现逻辑地址到物理地址的映射。</a:t>
            </a:r>
            <a:endParaRPr lang="zh-CN" alt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AutoShape 2"/>
          <p:cNvSpPr>
            <a:spLocks noGrp="1"/>
          </p:cNvSpPr>
          <p:nvPr>
            <p:ph type="title"/>
          </p:nvPr>
        </p:nvSpPr>
        <p:spPr>
          <a:xfrm>
            <a:off x="685800" y="115888"/>
            <a:ext cx="7772400" cy="792162"/>
          </a:xfrm>
          <a:solidFill>
            <a:schemeClr val="bg1">
              <a:alpha val="100000"/>
            </a:schemeClr>
          </a:solidFill>
          <a:ln/>
        </p:spPr>
        <p:txBody>
          <a:bodyPr vert="horz" wrap="square" lIns="91440" tIns="45720" rIns="91440" bIns="45720" anchor="b"/>
          <a:p>
            <a:pPr eaLnBrk="1" hangingPunct="1"/>
            <a:r>
              <a:rPr lang="zh-CN" altLang="en-US" dirty="0"/>
              <a:t>程序的用户视图</a:t>
            </a:r>
            <a:endParaRPr lang="zh-CN" altLang="en-US" sz="2800" dirty="0"/>
          </a:p>
        </p:txBody>
      </p:sp>
      <p:pic>
        <p:nvPicPr>
          <p:cNvPr id="69635" name="Picture 3"/>
          <p:cNvPicPr>
            <a:picLocks noChangeAspect="1"/>
          </p:cNvPicPr>
          <p:nvPr/>
        </p:nvPicPr>
        <p:blipFill>
          <a:blip r:embed="rId1"/>
          <a:srcRect l="21812" t="632" r="21811" b="964"/>
          <a:stretch>
            <a:fillRect/>
          </a:stretch>
        </p:blipFill>
        <p:spPr>
          <a:xfrm>
            <a:off x="1908175" y="1125538"/>
            <a:ext cx="5184775" cy="5327650"/>
          </a:xfrm>
          <a:prstGeom prst="rect">
            <a:avLst/>
          </a:prstGeom>
          <a:noFill/>
          <a:ln w="38100" cap="flat" cmpd="dbl">
            <a:solidFill>
              <a:srgbClr val="CC6600"/>
            </a:solidFill>
            <a:prstDash val="solid"/>
            <a:miter/>
            <a:headEnd type="none" w="med" len="med"/>
            <a:tailEnd type="none" w="med" len="me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AutoShape 2"/>
          <p:cNvSpPr>
            <a:spLocks noGrp="1"/>
          </p:cNvSpPr>
          <p:nvPr>
            <p:ph type="title"/>
          </p:nvPr>
        </p:nvSpPr>
        <p:spPr>
          <a:xfrm>
            <a:off x="684213" y="692150"/>
            <a:ext cx="7772400" cy="1143000"/>
          </a:xfrm>
          <a:ln/>
        </p:spPr>
        <p:txBody>
          <a:bodyPr vert="horz" wrap="square" lIns="91440" tIns="45720" rIns="91440" bIns="45720" anchor="b"/>
          <a:p>
            <a:pPr eaLnBrk="1" hangingPunct="1"/>
            <a:r>
              <a:rPr lang="zh-CN" altLang="en-US" dirty="0"/>
              <a:t>分段管理的逻辑视图</a:t>
            </a:r>
            <a:endParaRPr lang="zh-CN" altLang="en-US" dirty="0"/>
          </a:p>
        </p:txBody>
      </p:sp>
      <p:sp>
        <p:nvSpPr>
          <p:cNvPr id="70659" name="Oval 3"/>
          <p:cNvSpPr/>
          <p:nvPr/>
        </p:nvSpPr>
        <p:spPr>
          <a:xfrm>
            <a:off x="1371600" y="2362200"/>
            <a:ext cx="2895600" cy="39624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0660" name="Rectangle 4"/>
          <p:cNvSpPr/>
          <p:nvPr/>
        </p:nvSpPr>
        <p:spPr>
          <a:xfrm>
            <a:off x="1905000" y="3048000"/>
            <a:ext cx="9906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70661" name="Rectangle 5"/>
          <p:cNvSpPr/>
          <p:nvPr/>
        </p:nvSpPr>
        <p:spPr>
          <a:xfrm>
            <a:off x="1785938" y="4675188"/>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70662" name="Rectangle 6"/>
          <p:cNvSpPr/>
          <p:nvPr/>
        </p:nvSpPr>
        <p:spPr>
          <a:xfrm>
            <a:off x="3200400" y="3657600"/>
            <a:ext cx="9144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0663" name="Rectangle 7"/>
          <p:cNvSpPr/>
          <p:nvPr/>
        </p:nvSpPr>
        <p:spPr>
          <a:xfrm>
            <a:off x="3124200" y="4648200"/>
            <a:ext cx="914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dirty="0">
                <a:latin typeface="Arial" panose="020B0604020202020204" pitchFamily="34" charset="0"/>
              </a:rPr>
              <a:t>4</a:t>
            </a:r>
            <a:endParaRPr lang="en-US" altLang="zh-CN" dirty="0">
              <a:latin typeface="Arial" panose="020B0604020202020204" pitchFamily="34" charset="0"/>
            </a:endParaRPr>
          </a:p>
        </p:txBody>
      </p:sp>
      <p:grpSp>
        <p:nvGrpSpPr>
          <p:cNvPr id="70664" name="Group 8"/>
          <p:cNvGrpSpPr/>
          <p:nvPr/>
        </p:nvGrpSpPr>
        <p:grpSpPr>
          <a:xfrm>
            <a:off x="5638800" y="2362200"/>
            <a:ext cx="1143000" cy="3962400"/>
            <a:chOff x="3888" y="1056"/>
            <a:chExt cx="720" cy="2496"/>
          </a:xfrm>
        </p:grpSpPr>
        <p:grpSp>
          <p:nvGrpSpPr>
            <p:cNvPr id="70671" name="Group 9"/>
            <p:cNvGrpSpPr/>
            <p:nvPr/>
          </p:nvGrpSpPr>
          <p:grpSpPr>
            <a:xfrm>
              <a:off x="3888" y="1056"/>
              <a:ext cx="720" cy="672"/>
              <a:chOff x="3888" y="1056"/>
              <a:chExt cx="720" cy="672"/>
            </a:xfrm>
          </p:grpSpPr>
          <p:sp>
            <p:nvSpPr>
              <p:cNvPr id="70682" name="Rectangle 10"/>
              <p:cNvSpPr/>
              <p:nvPr/>
            </p:nvSpPr>
            <p:spPr>
              <a:xfrm>
                <a:off x="3888" y="1056"/>
                <a:ext cx="720" cy="67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0683" name="Line 11"/>
              <p:cNvSpPr/>
              <p:nvPr/>
            </p:nvSpPr>
            <p:spPr>
              <a:xfrm>
                <a:off x="3888" y="1392"/>
                <a:ext cx="720" cy="0"/>
              </a:xfrm>
              <a:prstGeom prst="line">
                <a:avLst/>
              </a:prstGeom>
              <a:ln w="9525" cap="flat" cmpd="sng">
                <a:solidFill>
                  <a:schemeClr val="tx1"/>
                </a:solidFill>
                <a:prstDash val="solid"/>
                <a:headEnd type="none" w="med" len="med"/>
                <a:tailEnd type="none" w="med" len="med"/>
              </a:ln>
            </p:spPr>
          </p:sp>
        </p:grpSp>
        <p:grpSp>
          <p:nvGrpSpPr>
            <p:cNvPr id="70672" name="Group 12"/>
            <p:cNvGrpSpPr/>
            <p:nvPr/>
          </p:nvGrpSpPr>
          <p:grpSpPr>
            <a:xfrm>
              <a:off x="3888" y="1728"/>
              <a:ext cx="720" cy="672"/>
              <a:chOff x="3888" y="1056"/>
              <a:chExt cx="720" cy="672"/>
            </a:xfrm>
          </p:grpSpPr>
          <p:sp>
            <p:nvSpPr>
              <p:cNvPr id="70680" name="Rectangle 13"/>
              <p:cNvSpPr/>
              <p:nvPr/>
            </p:nvSpPr>
            <p:spPr>
              <a:xfrm>
                <a:off x="3888" y="1056"/>
                <a:ext cx="720" cy="672"/>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0681" name="Line 14"/>
              <p:cNvSpPr/>
              <p:nvPr/>
            </p:nvSpPr>
            <p:spPr>
              <a:xfrm>
                <a:off x="3888" y="1392"/>
                <a:ext cx="720" cy="0"/>
              </a:xfrm>
              <a:prstGeom prst="line">
                <a:avLst/>
              </a:prstGeom>
              <a:ln w="9525" cap="flat" cmpd="sng">
                <a:solidFill>
                  <a:schemeClr val="tx1"/>
                </a:solidFill>
                <a:prstDash val="solid"/>
                <a:headEnd type="none" w="med" len="med"/>
                <a:tailEnd type="none" w="med" len="med"/>
              </a:ln>
            </p:spPr>
          </p:sp>
        </p:grpSp>
        <p:sp>
          <p:nvSpPr>
            <p:cNvPr id="70673" name="Text Box 15"/>
            <p:cNvSpPr txBox="1"/>
            <p:nvPr/>
          </p:nvSpPr>
          <p:spPr>
            <a:xfrm>
              <a:off x="4126" y="1133"/>
              <a:ext cx="196" cy="231"/>
            </a:xfrm>
            <a:prstGeom prst="rect">
              <a:avLst/>
            </a:prstGeom>
            <a:noFill/>
            <a:ln w="9525">
              <a:noFill/>
            </a:ln>
          </p:spPr>
          <p:txBody>
            <a:bodyPr wrap="none" anchor="ctr">
              <a:spAutoFit/>
            </a:bodyPr>
            <a:p>
              <a:pPr algn="ctr" eaLnBrk="0" hangingPunct="0">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70674" name="Text Box 16"/>
            <p:cNvSpPr txBox="1"/>
            <p:nvPr/>
          </p:nvSpPr>
          <p:spPr>
            <a:xfrm>
              <a:off x="4128" y="1440"/>
              <a:ext cx="196" cy="231"/>
            </a:xfrm>
            <a:prstGeom prst="rect">
              <a:avLst/>
            </a:prstGeom>
            <a:noFill/>
            <a:ln w="9525">
              <a:noFill/>
            </a:ln>
          </p:spPr>
          <p:txBody>
            <a:bodyPr wrap="none" anchor="ctr">
              <a:spAutoFit/>
            </a:bodyPr>
            <a:p>
              <a:pPr algn="ctr" eaLnBrk="0" hangingPunct="0">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0675" name="Rectangle 17"/>
            <p:cNvSpPr/>
            <p:nvPr/>
          </p:nvSpPr>
          <p:spPr>
            <a:xfrm>
              <a:off x="3888" y="2400"/>
              <a:ext cx="720" cy="9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0676" name="Rectangle 18"/>
            <p:cNvSpPr/>
            <p:nvPr/>
          </p:nvSpPr>
          <p:spPr>
            <a:xfrm>
              <a:off x="3888" y="3312"/>
              <a:ext cx="720" cy="24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0677" name="Line 19"/>
            <p:cNvSpPr/>
            <p:nvPr/>
          </p:nvSpPr>
          <p:spPr>
            <a:xfrm>
              <a:off x="3888" y="2640"/>
              <a:ext cx="720" cy="0"/>
            </a:xfrm>
            <a:prstGeom prst="line">
              <a:avLst/>
            </a:prstGeom>
            <a:ln w="9525" cap="flat" cmpd="sng">
              <a:solidFill>
                <a:schemeClr val="tx1"/>
              </a:solidFill>
              <a:prstDash val="solid"/>
              <a:headEnd type="none" w="med" len="med"/>
              <a:tailEnd type="none" w="med" len="med"/>
            </a:ln>
          </p:spPr>
        </p:sp>
        <p:sp>
          <p:nvSpPr>
            <p:cNvPr id="70678" name="Text Box 20"/>
            <p:cNvSpPr txBox="1"/>
            <p:nvPr/>
          </p:nvSpPr>
          <p:spPr>
            <a:xfrm>
              <a:off x="4128" y="2429"/>
              <a:ext cx="196" cy="231"/>
            </a:xfrm>
            <a:prstGeom prst="rect">
              <a:avLst/>
            </a:prstGeom>
            <a:noFill/>
            <a:ln w="9525">
              <a:noFill/>
            </a:ln>
          </p:spPr>
          <p:txBody>
            <a:bodyPr wrap="none" anchor="ctr">
              <a:spAutoFit/>
            </a:bodyPr>
            <a:p>
              <a:pPr algn="ctr" eaLnBrk="0" hangingPunct="0">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0679" name="Text Box 21"/>
            <p:cNvSpPr txBox="1"/>
            <p:nvPr/>
          </p:nvSpPr>
          <p:spPr>
            <a:xfrm>
              <a:off x="4128" y="2889"/>
              <a:ext cx="196" cy="231"/>
            </a:xfrm>
            <a:prstGeom prst="rect">
              <a:avLst/>
            </a:prstGeom>
            <a:noFill/>
            <a:ln w="9525">
              <a:noFill/>
            </a:ln>
          </p:spPr>
          <p:txBody>
            <a:bodyPr wrap="none" anchor="ctr">
              <a:spAutoFit/>
            </a:bodyPr>
            <a:p>
              <a:pPr algn="ctr" eaLnBrk="0" hangingPunct="0">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pSp>
      <p:sp>
        <p:nvSpPr>
          <p:cNvPr id="70665" name="Text Box 22"/>
          <p:cNvSpPr txBox="1"/>
          <p:nvPr/>
        </p:nvSpPr>
        <p:spPr>
          <a:xfrm>
            <a:off x="1584325" y="6446838"/>
            <a:ext cx="2241550" cy="366712"/>
          </a:xfrm>
          <a:prstGeom prst="rect">
            <a:avLst/>
          </a:prstGeom>
          <a:noFill/>
          <a:ln w="9525">
            <a:noFill/>
          </a:ln>
        </p:spPr>
        <p:txBody>
          <a:bodyPr wrap="none" anchor="ctr">
            <a:spAutoFit/>
          </a:bodyPr>
          <a:p>
            <a:pPr algn="ctr" eaLnBrk="0" hangingPunct="0">
              <a:spcBef>
                <a:spcPct val="50000"/>
              </a:spcBef>
            </a:pPr>
            <a:r>
              <a:rPr lang="zh-CN" altLang="en-US" b="1" dirty="0">
                <a:latin typeface="Arial" panose="020B0604020202020204" pitchFamily="34" charset="0"/>
              </a:rPr>
              <a:t>用户空间的逻辑视图</a:t>
            </a:r>
            <a:endParaRPr lang="zh-CN" altLang="en-US" b="1" dirty="0">
              <a:latin typeface="Arial" panose="020B0604020202020204" pitchFamily="34" charset="0"/>
            </a:endParaRPr>
          </a:p>
        </p:txBody>
      </p:sp>
      <p:sp>
        <p:nvSpPr>
          <p:cNvPr id="70666" name="Text Box 23"/>
          <p:cNvSpPr txBox="1"/>
          <p:nvPr/>
        </p:nvSpPr>
        <p:spPr>
          <a:xfrm>
            <a:off x="5276850" y="6446838"/>
            <a:ext cx="1784350" cy="366712"/>
          </a:xfrm>
          <a:prstGeom prst="rect">
            <a:avLst/>
          </a:prstGeom>
          <a:noFill/>
          <a:ln w="9525">
            <a:noFill/>
          </a:ln>
        </p:spPr>
        <p:txBody>
          <a:bodyPr wrap="none" anchor="ctr">
            <a:spAutoFit/>
          </a:bodyPr>
          <a:p>
            <a:pPr algn="ctr" eaLnBrk="0" hangingPunct="0">
              <a:spcBef>
                <a:spcPct val="50000"/>
              </a:spcBef>
            </a:pPr>
            <a:r>
              <a:rPr lang="zh-CN" altLang="en-US" b="1" dirty="0">
                <a:latin typeface="Arial" panose="020B0604020202020204" pitchFamily="34" charset="0"/>
              </a:rPr>
              <a:t>物理的内存空间</a:t>
            </a:r>
            <a:endParaRPr lang="zh-CN" altLang="en-US" b="1" dirty="0">
              <a:latin typeface="Arial" panose="020B0604020202020204" pitchFamily="34" charset="0"/>
            </a:endParaRPr>
          </a:p>
        </p:txBody>
      </p:sp>
      <p:sp>
        <p:nvSpPr>
          <p:cNvPr id="70667" name="Line 24"/>
          <p:cNvSpPr/>
          <p:nvPr/>
        </p:nvSpPr>
        <p:spPr>
          <a:xfrm flipV="1">
            <a:off x="2843213" y="2603500"/>
            <a:ext cx="2808287" cy="720725"/>
          </a:xfrm>
          <a:prstGeom prst="line">
            <a:avLst/>
          </a:prstGeom>
          <a:ln w="9525" cap="flat" cmpd="sng">
            <a:solidFill>
              <a:schemeClr val="tx1"/>
            </a:solidFill>
            <a:prstDash val="solid"/>
            <a:headEnd type="none" w="med" len="med"/>
            <a:tailEnd type="triangle" w="lg" len="lg"/>
          </a:ln>
        </p:spPr>
      </p:sp>
      <p:sp>
        <p:nvSpPr>
          <p:cNvPr id="70668" name="Line 25"/>
          <p:cNvSpPr/>
          <p:nvPr/>
        </p:nvSpPr>
        <p:spPr>
          <a:xfrm>
            <a:off x="4140200" y="3898900"/>
            <a:ext cx="1511300" cy="825500"/>
          </a:xfrm>
          <a:prstGeom prst="line">
            <a:avLst/>
          </a:prstGeom>
          <a:ln w="9525" cap="flat" cmpd="sng">
            <a:solidFill>
              <a:schemeClr val="tx1"/>
            </a:solidFill>
            <a:prstDash val="solid"/>
            <a:headEnd type="none" w="med" len="med"/>
            <a:tailEnd type="triangle" w="lg" len="lg"/>
          </a:ln>
        </p:spPr>
      </p:sp>
      <p:sp>
        <p:nvSpPr>
          <p:cNvPr id="70669" name="Line 26"/>
          <p:cNvSpPr/>
          <p:nvPr/>
        </p:nvSpPr>
        <p:spPr>
          <a:xfrm flipV="1">
            <a:off x="4067175" y="3141663"/>
            <a:ext cx="1584325" cy="1800225"/>
          </a:xfrm>
          <a:prstGeom prst="line">
            <a:avLst/>
          </a:prstGeom>
          <a:ln w="9525" cap="flat" cmpd="sng">
            <a:solidFill>
              <a:schemeClr val="tx1"/>
            </a:solidFill>
            <a:prstDash val="solid"/>
            <a:headEnd type="none" w="med" len="med"/>
            <a:tailEnd type="triangle" w="lg" len="lg"/>
          </a:ln>
        </p:spPr>
      </p:sp>
      <p:sp>
        <p:nvSpPr>
          <p:cNvPr id="70670" name="Line 29"/>
          <p:cNvSpPr/>
          <p:nvPr/>
        </p:nvSpPr>
        <p:spPr>
          <a:xfrm>
            <a:off x="2700338" y="5373688"/>
            <a:ext cx="3024187" cy="0"/>
          </a:xfrm>
          <a:prstGeom prst="line">
            <a:avLst/>
          </a:prstGeom>
          <a:ln w="9525" cap="flat" cmpd="sng">
            <a:solidFill>
              <a:schemeClr val="tx1"/>
            </a:solidFill>
            <a:prstDash val="solid"/>
            <a:headEnd type="none" w="med" len="med"/>
            <a:tailEnd type="triangle" w="lg" len="lg"/>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AutoShape 2"/>
          <p:cNvSpPr>
            <a:spLocks noGrp="1"/>
          </p:cNvSpPr>
          <p:nvPr>
            <p:ph type="title"/>
          </p:nvPr>
        </p:nvSpPr>
        <p:spPr>
          <a:xfrm>
            <a:off x="685800" y="609600"/>
            <a:ext cx="8458200" cy="1143000"/>
          </a:xfrm>
          <a:ln/>
        </p:spPr>
        <p:txBody>
          <a:bodyPr vert="horz" wrap="square" lIns="91440" tIns="45720" rIns="91440" bIns="45720" anchor="b"/>
          <a:p>
            <a:pPr eaLnBrk="1" hangingPunct="1"/>
            <a:r>
              <a:rPr lang="zh-CN" altLang="en-US" sz="4000" dirty="0"/>
              <a:t>分段式存储管理的基本原理</a:t>
            </a:r>
            <a:r>
              <a:rPr lang="en-US" altLang="zh-CN" sz="4000" dirty="0"/>
              <a:t>(2)</a:t>
            </a:r>
            <a:endParaRPr lang="en-US" altLang="zh-CN" sz="4000" dirty="0"/>
          </a:p>
        </p:txBody>
      </p:sp>
      <p:sp>
        <p:nvSpPr>
          <p:cNvPr id="71683" name="Rectangle 3"/>
          <p:cNvSpPr>
            <a:spLocks noGrp="1"/>
          </p:cNvSpPr>
          <p:nvPr>
            <p:ph idx="1"/>
          </p:nvPr>
        </p:nvSpPr>
        <p:spPr>
          <a:xfrm>
            <a:off x="762000" y="1524000"/>
            <a:ext cx="6934200" cy="4800600"/>
          </a:xfrm>
          <a:ln/>
        </p:spPr>
        <p:txBody>
          <a:bodyPr vert="horz" wrap="square" lIns="91440" tIns="45720" rIns="91440" bIns="45720" anchor="t"/>
          <a:p>
            <a:pPr algn="just" eaLnBrk="1" hangingPunct="1">
              <a:buNone/>
            </a:pPr>
            <a:r>
              <a:rPr lang="en-US" altLang="zh-CN" dirty="0"/>
              <a:t>   </a:t>
            </a:r>
            <a:endParaRPr lang="en-US" altLang="zh-CN" sz="3200" dirty="0"/>
          </a:p>
        </p:txBody>
      </p:sp>
      <p:grpSp>
        <p:nvGrpSpPr>
          <p:cNvPr id="71684" name="Group 4"/>
          <p:cNvGrpSpPr/>
          <p:nvPr/>
        </p:nvGrpSpPr>
        <p:grpSpPr>
          <a:xfrm>
            <a:off x="1295400" y="1965325"/>
            <a:ext cx="6172200" cy="4343400"/>
            <a:chOff x="480" y="1008"/>
            <a:chExt cx="3888" cy="2736"/>
          </a:xfrm>
        </p:grpSpPr>
        <p:sp>
          <p:nvSpPr>
            <p:cNvPr id="71685" name="Text Box 5"/>
            <p:cNvSpPr txBox="1"/>
            <p:nvPr/>
          </p:nvSpPr>
          <p:spPr>
            <a:xfrm>
              <a:off x="768" y="1096"/>
              <a:ext cx="1056" cy="200"/>
            </a:xfrm>
            <a:prstGeom prst="rect">
              <a:avLst/>
            </a:prstGeom>
            <a:solidFill>
              <a:srgbClr val="FFCC66"/>
            </a:solidFill>
            <a:ln w="9525">
              <a:noFill/>
            </a:ln>
          </p:spPr>
          <p:txBody>
            <a:bodyPr lIns="0" tIns="36000" rIns="0" bIns="0"/>
            <a:p>
              <a:pPr algn="just" eaLnBrk="0" hangingPunct="0"/>
              <a:r>
                <a:rPr lang="zh-CN" altLang="en-US" sz="2000" dirty="0">
                  <a:solidFill>
                    <a:srgbClr val="FF0000"/>
                  </a:solidFill>
                  <a:latin typeface="Arial" panose="020B0604020202020204" pitchFamily="34" charset="0"/>
                </a:rPr>
                <a:t>段控制寄存器</a:t>
              </a:r>
              <a:endParaRPr lang="zh-CN" altLang="en-US" sz="2000" dirty="0">
                <a:solidFill>
                  <a:srgbClr val="FF0000"/>
                </a:solidFill>
                <a:latin typeface="Arial" panose="020B0604020202020204" pitchFamily="34" charset="0"/>
              </a:endParaRPr>
            </a:p>
          </p:txBody>
        </p:sp>
        <p:sp>
          <p:nvSpPr>
            <p:cNvPr id="71686" name="Text Box 6"/>
            <p:cNvSpPr txBox="1"/>
            <p:nvPr/>
          </p:nvSpPr>
          <p:spPr>
            <a:xfrm>
              <a:off x="480" y="1361"/>
              <a:ext cx="1488" cy="271"/>
            </a:xfrm>
            <a:prstGeom prst="rect">
              <a:avLst/>
            </a:prstGeom>
            <a:solidFill>
              <a:schemeClr val="accent1"/>
            </a:solidFill>
            <a:ln w="9525" cap="flat" cmpd="sng">
              <a:solidFill>
                <a:srgbClr val="000000"/>
              </a:solidFill>
              <a:prstDash val="solid"/>
              <a:miter/>
              <a:headEnd type="none" w="med" len="med"/>
              <a:tailEnd type="none" w="med" len="med"/>
            </a:ln>
          </p:spPr>
          <p:txBody>
            <a:bodyPr lIns="0" tIns="36000" rIns="0" bIns="0"/>
            <a:p>
              <a:pPr algn="just" eaLnBrk="0" hangingPunct="0"/>
              <a:r>
                <a:rPr lang="en-US" altLang="zh-CN" sz="900" dirty="0">
                  <a:solidFill>
                    <a:srgbClr val="FF0000"/>
                  </a:solidFill>
                  <a:latin typeface="Arial" panose="020B0604020202020204" pitchFamily="34" charset="0"/>
                </a:rPr>
                <a:t>  </a:t>
              </a:r>
              <a:r>
                <a:rPr lang="zh-CN" altLang="en-US" dirty="0">
                  <a:solidFill>
                    <a:srgbClr val="FF0000"/>
                  </a:solidFill>
                  <a:latin typeface="Arial" panose="020B0604020202020204" pitchFamily="34" charset="0"/>
                </a:rPr>
                <a:t>段表始址       段表长度</a:t>
              </a:r>
              <a:endParaRPr lang="zh-CN" altLang="en-US" dirty="0">
                <a:solidFill>
                  <a:srgbClr val="FF0000"/>
                </a:solidFill>
                <a:latin typeface="Arial" panose="020B0604020202020204" pitchFamily="34" charset="0"/>
              </a:endParaRPr>
            </a:p>
          </p:txBody>
        </p:sp>
        <p:sp>
          <p:nvSpPr>
            <p:cNvPr id="71687" name="Line 7"/>
            <p:cNvSpPr/>
            <p:nvPr/>
          </p:nvSpPr>
          <p:spPr>
            <a:xfrm>
              <a:off x="1200" y="1361"/>
              <a:ext cx="0" cy="265"/>
            </a:xfrm>
            <a:prstGeom prst="line">
              <a:avLst/>
            </a:prstGeom>
            <a:ln w="9525" cap="flat" cmpd="sng">
              <a:solidFill>
                <a:srgbClr val="000000"/>
              </a:solidFill>
              <a:prstDash val="solid"/>
              <a:headEnd type="none" w="med" len="med"/>
              <a:tailEnd type="none" w="med" len="med"/>
            </a:ln>
          </p:spPr>
        </p:sp>
        <p:sp>
          <p:nvSpPr>
            <p:cNvPr id="71688" name="AutoShape 8"/>
            <p:cNvSpPr/>
            <p:nvPr/>
          </p:nvSpPr>
          <p:spPr>
            <a:xfrm>
              <a:off x="1024" y="1802"/>
              <a:ext cx="203" cy="177"/>
            </a:xfrm>
            <a:prstGeom prst="flowChartOr">
              <a:avLst/>
            </a:prstGeom>
            <a:solidFill>
              <a:schemeClr val="accent1"/>
            </a:solidFill>
            <a:ln w="9525" cap="flat" cmpd="sng">
              <a:solidFill>
                <a:srgbClr val="000000"/>
              </a:solidFill>
              <a:prstDash val="solid"/>
              <a:headEnd type="none" w="med" len="med"/>
              <a:tailEnd type="none" w="med" len="med"/>
            </a:ln>
          </p:spPr>
          <p:txBody>
            <a:bodyPr lIns="0" tIns="36000" rIns="0" bIns="0"/>
            <a:p>
              <a:endParaRPr lang="zh-CN" altLang="en-US" dirty="0">
                <a:latin typeface="Arial" panose="020B0604020202020204" pitchFamily="34" charset="0"/>
              </a:endParaRPr>
            </a:p>
          </p:txBody>
        </p:sp>
        <p:sp>
          <p:nvSpPr>
            <p:cNvPr id="71689" name="Line 9"/>
            <p:cNvSpPr/>
            <p:nvPr/>
          </p:nvSpPr>
          <p:spPr>
            <a:xfrm>
              <a:off x="1125" y="1626"/>
              <a:ext cx="0" cy="176"/>
            </a:xfrm>
            <a:prstGeom prst="line">
              <a:avLst/>
            </a:prstGeom>
            <a:ln w="9525" cap="flat" cmpd="sng">
              <a:solidFill>
                <a:srgbClr val="000000"/>
              </a:solidFill>
              <a:prstDash val="solid"/>
              <a:headEnd type="none" w="med" len="med"/>
              <a:tailEnd type="triangle" w="med" len="med"/>
            </a:ln>
          </p:spPr>
        </p:sp>
        <p:sp>
          <p:nvSpPr>
            <p:cNvPr id="71690" name="Text Box 10"/>
            <p:cNvSpPr txBox="1"/>
            <p:nvPr/>
          </p:nvSpPr>
          <p:spPr>
            <a:xfrm>
              <a:off x="3152" y="1361"/>
              <a:ext cx="1216" cy="265"/>
            </a:xfrm>
            <a:prstGeom prst="rect">
              <a:avLst/>
            </a:prstGeom>
            <a:solidFill>
              <a:schemeClr val="accent1"/>
            </a:solidFill>
            <a:ln w="9525" cap="flat" cmpd="sng">
              <a:solidFill>
                <a:srgbClr val="000000"/>
              </a:solidFill>
              <a:prstDash val="solid"/>
              <a:miter/>
              <a:headEnd type="none" w="med" len="med"/>
              <a:tailEnd type="none" w="med" len="med"/>
            </a:ln>
          </p:spPr>
          <p:txBody>
            <a:bodyPr lIns="0" tIns="36000" rIns="0" bIns="0"/>
            <a:p>
              <a:pPr algn="just" eaLnBrk="0" hangingPunct="0"/>
              <a:r>
                <a:rPr lang="en-US" altLang="zh-CN" sz="900" dirty="0">
                  <a:solidFill>
                    <a:srgbClr val="FF0000"/>
                  </a:solidFill>
                  <a:latin typeface="Arial" panose="020B0604020202020204" pitchFamily="34" charset="0"/>
                </a:rPr>
                <a:t>     </a:t>
              </a:r>
              <a:r>
                <a:rPr lang="zh-CN" altLang="en-US" dirty="0">
                  <a:solidFill>
                    <a:srgbClr val="FF0000"/>
                  </a:solidFill>
                  <a:latin typeface="Arial" panose="020B0604020202020204" pitchFamily="34" charset="0"/>
                </a:rPr>
                <a:t>段号</a:t>
              </a:r>
              <a:r>
                <a:rPr lang="en-US" altLang="zh-CN" dirty="0">
                  <a:solidFill>
                    <a:srgbClr val="FF0000"/>
                  </a:solidFill>
                  <a:latin typeface="Arial" panose="020B0604020202020204" pitchFamily="34" charset="0"/>
                </a:rPr>
                <a:t>s       </a:t>
              </a:r>
              <a:r>
                <a:rPr lang="zh-CN" altLang="en-US" dirty="0">
                  <a:solidFill>
                    <a:srgbClr val="FF0000"/>
                  </a:solidFill>
                  <a:latin typeface="Arial" panose="020B0604020202020204" pitchFamily="34" charset="0"/>
                </a:rPr>
                <a:t>位移</a:t>
              </a:r>
              <a:r>
                <a:rPr lang="en-US" altLang="zh-CN" dirty="0">
                  <a:solidFill>
                    <a:srgbClr val="FF0000"/>
                  </a:solidFill>
                  <a:latin typeface="Arial" panose="020B0604020202020204" pitchFamily="34" charset="0"/>
                </a:rPr>
                <a:t>d</a:t>
              </a:r>
              <a:endParaRPr lang="en-US" altLang="zh-CN" dirty="0">
                <a:solidFill>
                  <a:srgbClr val="FF0000"/>
                </a:solidFill>
                <a:latin typeface="Arial" panose="020B0604020202020204" pitchFamily="34" charset="0"/>
              </a:endParaRPr>
            </a:p>
          </p:txBody>
        </p:sp>
        <p:sp>
          <p:nvSpPr>
            <p:cNvPr id="71691" name="Line 11"/>
            <p:cNvSpPr/>
            <p:nvPr/>
          </p:nvSpPr>
          <p:spPr>
            <a:xfrm>
              <a:off x="3659" y="1361"/>
              <a:ext cx="0" cy="265"/>
            </a:xfrm>
            <a:prstGeom prst="line">
              <a:avLst/>
            </a:prstGeom>
            <a:ln w="9525" cap="flat" cmpd="sng">
              <a:solidFill>
                <a:srgbClr val="000000"/>
              </a:solidFill>
              <a:prstDash val="solid"/>
              <a:headEnd type="none" w="med" len="med"/>
              <a:tailEnd type="none" w="med" len="med"/>
            </a:ln>
          </p:spPr>
        </p:sp>
        <p:sp>
          <p:nvSpPr>
            <p:cNvPr id="71692" name="Line 12"/>
            <p:cNvSpPr/>
            <p:nvPr/>
          </p:nvSpPr>
          <p:spPr>
            <a:xfrm>
              <a:off x="3355" y="1626"/>
              <a:ext cx="0" cy="265"/>
            </a:xfrm>
            <a:prstGeom prst="line">
              <a:avLst/>
            </a:prstGeom>
            <a:ln w="9525" cap="flat" cmpd="sng">
              <a:solidFill>
                <a:srgbClr val="000000"/>
              </a:solidFill>
              <a:prstDash val="solid"/>
              <a:headEnd type="none" w="med" len="med"/>
              <a:tailEnd type="none" w="med" len="med"/>
            </a:ln>
          </p:spPr>
        </p:sp>
        <p:sp>
          <p:nvSpPr>
            <p:cNvPr id="71693" name="Line 13"/>
            <p:cNvSpPr/>
            <p:nvPr/>
          </p:nvSpPr>
          <p:spPr>
            <a:xfrm flipH="1">
              <a:off x="1227" y="1891"/>
              <a:ext cx="2128" cy="0"/>
            </a:xfrm>
            <a:prstGeom prst="line">
              <a:avLst/>
            </a:prstGeom>
            <a:ln w="9525" cap="flat" cmpd="sng">
              <a:solidFill>
                <a:srgbClr val="000000"/>
              </a:solidFill>
              <a:prstDash val="solid"/>
              <a:headEnd type="none" w="med" len="med"/>
              <a:tailEnd type="triangle" w="med" len="med"/>
            </a:ln>
          </p:spPr>
        </p:sp>
        <p:sp>
          <p:nvSpPr>
            <p:cNvPr id="71694" name="Text Box 14"/>
            <p:cNvSpPr txBox="1"/>
            <p:nvPr/>
          </p:nvSpPr>
          <p:spPr>
            <a:xfrm>
              <a:off x="1968" y="2155"/>
              <a:ext cx="939" cy="197"/>
            </a:xfrm>
            <a:prstGeom prst="rect">
              <a:avLst/>
            </a:prstGeom>
            <a:solidFill>
              <a:srgbClr val="FFCC66"/>
            </a:solidFill>
            <a:ln w="9525">
              <a:noFill/>
            </a:ln>
          </p:spPr>
          <p:txBody>
            <a:bodyPr lIns="0" tIns="36000" rIns="0" bIns="0"/>
            <a:p>
              <a:pPr algn="just" eaLnBrk="0" hangingPunct="0"/>
              <a:r>
                <a:rPr lang="en-US" altLang="zh-CN" sz="900" dirty="0">
                  <a:solidFill>
                    <a:srgbClr val="FF0000"/>
                  </a:solidFill>
                  <a:latin typeface="Arial" panose="020B0604020202020204" pitchFamily="34" charset="0"/>
                </a:rPr>
                <a:t>   </a:t>
              </a:r>
              <a:r>
                <a:rPr lang="zh-CN" altLang="en-US" dirty="0">
                  <a:solidFill>
                    <a:srgbClr val="FF0000"/>
                  </a:solidFill>
                  <a:latin typeface="Arial" panose="020B0604020202020204" pitchFamily="34" charset="0"/>
                </a:rPr>
                <a:t>段长     基址</a:t>
              </a:r>
              <a:endParaRPr lang="zh-CN" altLang="en-US" dirty="0">
                <a:solidFill>
                  <a:srgbClr val="FF0000"/>
                </a:solidFill>
                <a:latin typeface="Arial" panose="020B0604020202020204" pitchFamily="34" charset="0"/>
              </a:endParaRPr>
            </a:p>
          </p:txBody>
        </p:sp>
        <p:grpSp>
          <p:nvGrpSpPr>
            <p:cNvPr id="71695" name="Group 15"/>
            <p:cNvGrpSpPr/>
            <p:nvPr/>
          </p:nvGrpSpPr>
          <p:grpSpPr>
            <a:xfrm>
              <a:off x="2037" y="2420"/>
              <a:ext cx="811" cy="1059"/>
              <a:chOff x="4761" y="3658"/>
              <a:chExt cx="1440" cy="1872"/>
            </a:xfrm>
          </p:grpSpPr>
          <p:sp>
            <p:nvSpPr>
              <p:cNvPr id="71708" name="Rectangle 16"/>
              <p:cNvSpPr/>
              <p:nvPr/>
            </p:nvSpPr>
            <p:spPr>
              <a:xfrm>
                <a:off x="4761" y="3658"/>
                <a:ext cx="1440" cy="1872"/>
              </a:xfrm>
              <a:prstGeom prst="rect">
                <a:avLst/>
              </a:prstGeom>
              <a:solidFill>
                <a:schemeClr val="accent1"/>
              </a:solidFill>
              <a:ln w="9525" cap="flat" cmpd="sng">
                <a:solidFill>
                  <a:srgbClr val="000000"/>
                </a:solidFill>
                <a:prstDash val="solid"/>
                <a:miter/>
                <a:headEnd type="none" w="med" len="med"/>
                <a:tailEnd type="none" w="med" len="med"/>
              </a:ln>
            </p:spPr>
            <p:txBody>
              <a:bodyPr lIns="0" tIns="36000" rIns="0" bIns="0"/>
              <a:p>
                <a:endParaRPr lang="zh-CN" altLang="en-US" dirty="0">
                  <a:latin typeface="Arial" panose="020B0604020202020204" pitchFamily="34" charset="0"/>
                </a:endParaRPr>
              </a:p>
            </p:txBody>
          </p:sp>
          <p:sp>
            <p:nvSpPr>
              <p:cNvPr id="71709" name="Line 17"/>
              <p:cNvSpPr/>
              <p:nvPr/>
            </p:nvSpPr>
            <p:spPr>
              <a:xfrm>
                <a:off x="4761" y="3970"/>
                <a:ext cx="1440" cy="0"/>
              </a:xfrm>
              <a:prstGeom prst="line">
                <a:avLst/>
              </a:prstGeom>
              <a:ln w="9525" cap="flat" cmpd="sng">
                <a:solidFill>
                  <a:srgbClr val="000000"/>
                </a:solidFill>
                <a:prstDash val="solid"/>
                <a:headEnd type="none" w="med" len="med"/>
                <a:tailEnd type="none" w="med" len="med"/>
              </a:ln>
            </p:spPr>
          </p:sp>
          <p:sp>
            <p:nvSpPr>
              <p:cNvPr id="71710" name="Line 18"/>
              <p:cNvSpPr/>
              <p:nvPr/>
            </p:nvSpPr>
            <p:spPr>
              <a:xfrm>
                <a:off x="4761" y="4282"/>
                <a:ext cx="1440" cy="0"/>
              </a:xfrm>
              <a:prstGeom prst="line">
                <a:avLst/>
              </a:prstGeom>
              <a:ln w="9525" cap="flat" cmpd="sng">
                <a:solidFill>
                  <a:srgbClr val="000000"/>
                </a:solidFill>
                <a:prstDash val="solid"/>
                <a:headEnd type="none" w="med" len="med"/>
                <a:tailEnd type="none" w="med" len="med"/>
              </a:ln>
            </p:spPr>
          </p:sp>
          <p:sp>
            <p:nvSpPr>
              <p:cNvPr id="71711" name="Line 19"/>
              <p:cNvSpPr/>
              <p:nvPr/>
            </p:nvSpPr>
            <p:spPr>
              <a:xfrm>
                <a:off x="4761" y="4594"/>
                <a:ext cx="1440" cy="0"/>
              </a:xfrm>
              <a:prstGeom prst="line">
                <a:avLst/>
              </a:prstGeom>
              <a:ln w="9525" cap="flat" cmpd="sng">
                <a:solidFill>
                  <a:srgbClr val="000000"/>
                </a:solidFill>
                <a:prstDash val="solid"/>
                <a:headEnd type="none" w="med" len="med"/>
                <a:tailEnd type="none" w="med" len="med"/>
              </a:ln>
            </p:spPr>
          </p:sp>
          <p:sp>
            <p:nvSpPr>
              <p:cNvPr id="71712" name="Line 20"/>
              <p:cNvSpPr/>
              <p:nvPr/>
            </p:nvSpPr>
            <p:spPr>
              <a:xfrm>
                <a:off x="4761" y="4906"/>
                <a:ext cx="1440" cy="0"/>
              </a:xfrm>
              <a:prstGeom prst="line">
                <a:avLst/>
              </a:prstGeom>
              <a:ln w="9525" cap="flat" cmpd="sng">
                <a:solidFill>
                  <a:srgbClr val="000000"/>
                </a:solidFill>
                <a:prstDash val="solid"/>
                <a:headEnd type="none" w="med" len="med"/>
                <a:tailEnd type="none" w="med" len="med"/>
              </a:ln>
            </p:spPr>
          </p:sp>
          <p:sp>
            <p:nvSpPr>
              <p:cNvPr id="71713" name="Line 21"/>
              <p:cNvSpPr/>
              <p:nvPr/>
            </p:nvSpPr>
            <p:spPr>
              <a:xfrm>
                <a:off x="4761" y="5218"/>
                <a:ext cx="1440" cy="0"/>
              </a:xfrm>
              <a:prstGeom prst="line">
                <a:avLst/>
              </a:prstGeom>
              <a:ln w="9525" cap="flat" cmpd="sng">
                <a:solidFill>
                  <a:srgbClr val="000000"/>
                </a:solidFill>
                <a:prstDash val="solid"/>
                <a:headEnd type="none" w="med" len="med"/>
                <a:tailEnd type="none" w="med" len="med"/>
              </a:ln>
            </p:spPr>
          </p:sp>
          <p:sp>
            <p:nvSpPr>
              <p:cNvPr id="71714" name="Line 22"/>
              <p:cNvSpPr/>
              <p:nvPr/>
            </p:nvSpPr>
            <p:spPr>
              <a:xfrm>
                <a:off x="5301" y="3658"/>
                <a:ext cx="0" cy="1872"/>
              </a:xfrm>
              <a:prstGeom prst="line">
                <a:avLst/>
              </a:prstGeom>
              <a:ln w="9525" cap="flat" cmpd="sng">
                <a:solidFill>
                  <a:srgbClr val="000000"/>
                </a:solidFill>
                <a:prstDash val="solid"/>
                <a:headEnd type="none" w="med" len="med"/>
                <a:tailEnd type="none" w="med" len="med"/>
              </a:ln>
            </p:spPr>
          </p:sp>
        </p:grpSp>
        <p:sp>
          <p:nvSpPr>
            <p:cNvPr id="71696" name="Line 23"/>
            <p:cNvSpPr/>
            <p:nvPr/>
          </p:nvSpPr>
          <p:spPr>
            <a:xfrm>
              <a:off x="1125" y="1979"/>
              <a:ext cx="0" cy="971"/>
            </a:xfrm>
            <a:prstGeom prst="line">
              <a:avLst/>
            </a:prstGeom>
            <a:ln w="9525" cap="flat" cmpd="sng">
              <a:solidFill>
                <a:srgbClr val="000000"/>
              </a:solidFill>
              <a:prstDash val="solid"/>
              <a:headEnd type="none" w="med" len="med"/>
              <a:tailEnd type="none" w="med" len="med"/>
            </a:ln>
          </p:spPr>
        </p:sp>
        <p:sp>
          <p:nvSpPr>
            <p:cNvPr id="71697" name="Line 24"/>
            <p:cNvSpPr/>
            <p:nvPr/>
          </p:nvSpPr>
          <p:spPr>
            <a:xfrm>
              <a:off x="1125" y="2950"/>
              <a:ext cx="912" cy="0"/>
            </a:xfrm>
            <a:prstGeom prst="line">
              <a:avLst/>
            </a:prstGeom>
            <a:ln w="9525" cap="flat" cmpd="sng">
              <a:solidFill>
                <a:srgbClr val="000000"/>
              </a:solidFill>
              <a:prstDash val="solid"/>
              <a:headEnd type="none" w="med" len="med"/>
              <a:tailEnd type="triangle" w="med" len="med"/>
            </a:ln>
          </p:spPr>
        </p:sp>
        <p:sp>
          <p:nvSpPr>
            <p:cNvPr id="71698" name="AutoShape 25"/>
            <p:cNvSpPr/>
            <p:nvPr/>
          </p:nvSpPr>
          <p:spPr>
            <a:xfrm>
              <a:off x="3861" y="2950"/>
              <a:ext cx="203" cy="176"/>
            </a:xfrm>
            <a:prstGeom prst="flowChartOr">
              <a:avLst/>
            </a:prstGeom>
            <a:solidFill>
              <a:schemeClr val="accent1"/>
            </a:solidFill>
            <a:ln w="9525" cap="flat" cmpd="sng">
              <a:solidFill>
                <a:srgbClr val="000000"/>
              </a:solidFill>
              <a:prstDash val="solid"/>
              <a:headEnd type="none" w="med" len="med"/>
              <a:tailEnd type="none" w="med" len="med"/>
            </a:ln>
          </p:spPr>
          <p:txBody>
            <a:bodyPr lIns="0" tIns="36000" rIns="0" bIns="0"/>
            <a:p>
              <a:endParaRPr lang="zh-CN" altLang="en-US" dirty="0">
                <a:latin typeface="Arial" panose="020B0604020202020204" pitchFamily="34" charset="0"/>
              </a:endParaRPr>
            </a:p>
          </p:txBody>
        </p:sp>
        <p:sp>
          <p:nvSpPr>
            <p:cNvPr id="71699" name="Line 26"/>
            <p:cNvSpPr/>
            <p:nvPr/>
          </p:nvSpPr>
          <p:spPr>
            <a:xfrm>
              <a:off x="2848" y="3038"/>
              <a:ext cx="1013" cy="0"/>
            </a:xfrm>
            <a:prstGeom prst="line">
              <a:avLst/>
            </a:prstGeom>
            <a:ln w="9525" cap="flat" cmpd="sng">
              <a:solidFill>
                <a:srgbClr val="000000"/>
              </a:solidFill>
              <a:prstDash val="solid"/>
              <a:headEnd type="none" w="med" len="med"/>
              <a:tailEnd type="triangle" w="med" len="med"/>
            </a:ln>
          </p:spPr>
        </p:sp>
        <p:sp>
          <p:nvSpPr>
            <p:cNvPr id="71700" name="Line 27"/>
            <p:cNvSpPr/>
            <p:nvPr/>
          </p:nvSpPr>
          <p:spPr>
            <a:xfrm>
              <a:off x="3963" y="1626"/>
              <a:ext cx="0" cy="1324"/>
            </a:xfrm>
            <a:prstGeom prst="line">
              <a:avLst/>
            </a:prstGeom>
            <a:ln w="9525" cap="flat" cmpd="sng">
              <a:solidFill>
                <a:srgbClr val="000000"/>
              </a:solidFill>
              <a:prstDash val="solid"/>
              <a:headEnd type="none" w="med" len="med"/>
              <a:tailEnd type="triangle" w="med" len="med"/>
            </a:ln>
          </p:spPr>
        </p:sp>
        <p:sp>
          <p:nvSpPr>
            <p:cNvPr id="71701" name="Line 28"/>
            <p:cNvSpPr/>
            <p:nvPr/>
          </p:nvSpPr>
          <p:spPr>
            <a:xfrm>
              <a:off x="3963" y="3126"/>
              <a:ext cx="0" cy="265"/>
            </a:xfrm>
            <a:prstGeom prst="line">
              <a:avLst/>
            </a:prstGeom>
            <a:ln w="9525" cap="flat" cmpd="sng">
              <a:solidFill>
                <a:srgbClr val="000000"/>
              </a:solidFill>
              <a:prstDash val="solid"/>
              <a:headEnd type="none" w="med" len="med"/>
              <a:tailEnd type="triangle" w="med" len="med"/>
            </a:ln>
          </p:spPr>
        </p:sp>
        <p:sp>
          <p:nvSpPr>
            <p:cNvPr id="71702" name="Text Box 29"/>
            <p:cNvSpPr txBox="1"/>
            <p:nvPr/>
          </p:nvSpPr>
          <p:spPr>
            <a:xfrm>
              <a:off x="3557" y="3383"/>
              <a:ext cx="811" cy="265"/>
            </a:xfrm>
            <a:prstGeom prst="rect">
              <a:avLst/>
            </a:prstGeom>
            <a:solidFill>
              <a:srgbClr val="FFCC66"/>
            </a:solidFill>
            <a:ln w="9525" cap="flat" cmpd="sng">
              <a:solidFill>
                <a:srgbClr val="000000"/>
              </a:solidFill>
              <a:prstDash val="solid"/>
              <a:miter/>
              <a:headEnd type="none" w="med" len="med"/>
              <a:tailEnd type="none" w="med" len="med"/>
            </a:ln>
          </p:spPr>
          <p:txBody>
            <a:bodyPr lIns="0" tIns="36000" rIns="0" bIns="0"/>
            <a:p>
              <a:pPr algn="just" eaLnBrk="0" hangingPunct="0"/>
              <a:r>
                <a:rPr lang="en-US" altLang="zh-CN" sz="2000" dirty="0">
                  <a:solidFill>
                    <a:srgbClr val="FF0000"/>
                  </a:solidFill>
                  <a:latin typeface="Arial" panose="020B0604020202020204" pitchFamily="34" charset="0"/>
                </a:rPr>
                <a:t>  </a:t>
              </a:r>
              <a:r>
                <a:rPr lang="zh-CN" altLang="en-US" sz="2000" dirty="0">
                  <a:solidFill>
                    <a:srgbClr val="FF0000"/>
                  </a:solidFill>
                  <a:latin typeface="Arial" panose="020B0604020202020204" pitchFamily="34" charset="0"/>
                </a:rPr>
                <a:t>物理地址</a:t>
              </a:r>
              <a:endParaRPr lang="zh-CN" altLang="en-US" sz="2000" dirty="0">
                <a:solidFill>
                  <a:srgbClr val="FF0000"/>
                </a:solidFill>
                <a:latin typeface="Arial" panose="020B0604020202020204" pitchFamily="34" charset="0"/>
              </a:endParaRPr>
            </a:p>
          </p:txBody>
        </p:sp>
        <p:sp>
          <p:nvSpPr>
            <p:cNvPr id="71703" name="AutoShape 30"/>
            <p:cNvSpPr/>
            <p:nvPr/>
          </p:nvSpPr>
          <p:spPr>
            <a:xfrm>
              <a:off x="2341" y="1273"/>
              <a:ext cx="304" cy="265"/>
            </a:xfrm>
            <a:prstGeom prst="upArrowCallout">
              <a:avLst>
                <a:gd name="adj1" fmla="val 28679"/>
                <a:gd name="adj2" fmla="val 28679"/>
                <a:gd name="adj3" fmla="val 16666"/>
                <a:gd name="adj4" fmla="val 66667"/>
              </a:avLst>
            </a:prstGeom>
            <a:solidFill>
              <a:schemeClr val="accent1"/>
            </a:solidFill>
            <a:ln w="9525" cap="flat" cmpd="sng">
              <a:solidFill>
                <a:srgbClr val="000000"/>
              </a:solidFill>
              <a:prstDash val="solid"/>
              <a:miter/>
              <a:headEnd type="none" w="med" len="med"/>
              <a:tailEnd type="none" w="med" len="med"/>
            </a:ln>
          </p:spPr>
          <p:txBody>
            <a:bodyPr lIns="0" tIns="36000" rIns="0" bIns="0"/>
            <a:p>
              <a:endParaRPr lang="zh-CN" altLang="en-US" dirty="0">
                <a:latin typeface="Arial" panose="020B0604020202020204" pitchFamily="34" charset="0"/>
              </a:endParaRPr>
            </a:p>
          </p:txBody>
        </p:sp>
        <p:sp>
          <p:nvSpPr>
            <p:cNvPr id="71704" name="Line 31"/>
            <p:cNvSpPr/>
            <p:nvPr/>
          </p:nvSpPr>
          <p:spPr>
            <a:xfrm flipV="1">
              <a:off x="2443" y="1538"/>
              <a:ext cx="0" cy="353"/>
            </a:xfrm>
            <a:prstGeom prst="line">
              <a:avLst/>
            </a:prstGeom>
            <a:ln w="9525" cap="flat" cmpd="sng">
              <a:solidFill>
                <a:srgbClr val="000000"/>
              </a:solidFill>
              <a:prstDash val="solid"/>
              <a:headEnd type="none" w="med" len="med"/>
              <a:tailEnd type="triangle" w="med" len="med"/>
            </a:ln>
          </p:spPr>
        </p:sp>
        <p:sp>
          <p:nvSpPr>
            <p:cNvPr id="71705" name="Line 32"/>
            <p:cNvSpPr/>
            <p:nvPr/>
          </p:nvSpPr>
          <p:spPr>
            <a:xfrm>
              <a:off x="1936" y="1449"/>
              <a:ext cx="405" cy="0"/>
            </a:xfrm>
            <a:prstGeom prst="line">
              <a:avLst/>
            </a:prstGeom>
            <a:ln w="9525" cap="flat" cmpd="sng">
              <a:solidFill>
                <a:srgbClr val="000000"/>
              </a:solidFill>
              <a:prstDash val="solid"/>
              <a:headEnd type="none" w="med" len="med"/>
              <a:tailEnd type="triangle" w="med" len="med"/>
            </a:ln>
          </p:spPr>
        </p:sp>
        <p:sp>
          <p:nvSpPr>
            <p:cNvPr id="71706" name="Text Box 33"/>
            <p:cNvSpPr txBox="1"/>
            <p:nvPr/>
          </p:nvSpPr>
          <p:spPr>
            <a:xfrm>
              <a:off x="2341" y="1008"/>
              <a:ext cx="507" cy="177"/>
            </a:xfrm>
            <a:prstGeom prst="rect">
              <a:avLst/>
            </a:prstGeom>
            <a:solidFill>
              <a:srgbClr val="FFCC66"/>
            </a:solidFill>
            <a:ln w="9525">
              <a:noFill/>
            </a:ln>
          </p:spPr>
          <p:txBody>
            <a:bodyPr lIns="0" tIns="36000" rIns="0" bIns="0"/>
            <a:p>
              <a:pPr algn="just" eaLnBrk="0" hangingPunct="0"/>
              <a:r>
                <a:rPr lang="zh-CN" altLang="en-US" dirty="0">
                  <a:solidFill>
                    <a:srgbClr val="FF0000"/>
                  </a:solidFill>
                  <a:latin typeface="Arial" panose="020B0604020202020204" pitchFamily="34" charset="0"/>
                </a:rPr>
                <a:t>越界</a:t>
              </a:r>
              <a:r>
                <a:rPr lang="en-US" altLang="zh-CN" dirty="0">
                  <a:solidFill>
                    <a:srgbClr val="FF0000"/>
                  </a:solidFill>
                  <a:latin typeface="Arial" panose="020B0604020202020204" pitchFamily="34" charset="0"/>
                </a:rPr>
                <a:t>?</a:t>
              </a:r>
              <a:endParaRPr lang="en-US" altLang="zh-CN" dirty="0">
                <a:solidFill>
                  <a:srgbClr val="FF0000"/>
                </a:solidFill>
                <a:latin typeface="Arial" panose="020B0604020202020204" pitchFamily="34" charset="0"/>
              </a:endParaRPr>
            </a:p>
          </p:txBody>
        </p:sp>
        <p:sp>
          <p:nvSpPr>
            <p:cNvPr id="71707" name="Text Box 34"/>
            <p:cNvSpPr txBox="1"/>
            <p:nvPr/>
          </p:nvSpPr>
          <p:spPr>
            <a:xfrm>
              <a:off x="2139" y="3567"/>
              <a:ext cx="506" cy="177"/>
            </a:xfrm>
            <a:prstGeom prst="rect">
              <a:avLst/>
            </a:prstGeom>
            <a:solidFill>
              <a:srgbClr val="FFCC66"/>
            </a:solidFill>
            <a:ln w="9525">
              <a:noFill/>
            </a:ln>
          </p:spPr>
          <p:txBody>
            <a:bodyPr lIns="0" tIns="36000" rIns="0" bIns="0"/>
            <a:p>
              <a:pPr algn="just" eaLnBrk="0" hangingPunct="0"/>
              <a:r>
                <a:rPr lang="en-US" altLang="zh-CN" sz="2000" dirty="0">
                  <a:solidFill>
                    <a:srgbClr val="FF0000"/>
                  </a:solidFill>
                  <a:latin typeface="Arial" panose="020B0604020202020204" pitchFamily="34" charset="0"/>
                </a:rPr>
                <a:t>  </a:t>
              </a:r>
              <a:r>
                <a:rPr lang="zh-CN" altLang="en-US" sz="2000" dirty="0">
                  <a:solidFill>
                    <a:srgbClr val="FF0000"/>
                  </a:solidFill>
                  <a:latin typeface="Arial" panose="020B0604020202020204" pitchFamily="34" charset="0"/>
                </a:rPr>
                <a:t>段表</a:t>
              </a:r>
              <a:endParaRPr lang="zh-CN" altLang="en-US" sz="2000" dirty="0">
                <a:solidFill>
                  <a:srgbClr val="FF0000"/>
                </a:solidFill>
                <a:latin typeface="Arial" panose="020B0604020202020204" pitchFamily="34" charset="0"/>
              </a:endParaRPr>
            </a:p>
          </p:txBody>
        </p:sp>
      </p:grpSp>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AutoShape 2"/>
          <p:cNvSpPr>
            <a:spLocks noGrp="1"/>
          </p:cNvSpPr>
          <p:nvPr>
            <p:ph type="title"/>
          </p:nvPr>
        </p:nvSpPr>
        <p:spPr>
          <a:xfrm>
            <a:off x="760413" y="1060450"/>
            <a:ext cx="7924800" cy="608013"/>
          </a:xfrm>
          <a:ln/>
        </p:spPr>
        <p:txBody>
          <a:bodyPr vert="horz" wrap="square" lIns="91440" tIns="45720" rIns="91440" bIns="45720" anchor="b"/>
          <a:p>
            <a:pPr eaLnBrk="1" hangingPunct="1"/>
            <a:r>
              <a:rPr lang="zh-CN" altLang="en-US" dirty="0"/>
              <a:t>分段式存储管理的实现</a:t>
            </a:r>
            <a:endParaRPr lang="zh-CN" altLang="en-US" dirty="0"/>
          </a:p>
        </p:txBody>
      </p:sp>
      <p:sp>
        <p:nvSpPr>
          <p:cNvPr id="72707" name="Rectangle 3"/>
          <p:cNvSpPr>
            <a:spLocks noGrp="1"/>
          </p:cNvSpPr>
          <p:nvPr>
            <p:ph idx="1"/>
          </p:nvPr>
        </p:nvSpPr>
        <p:spPr>
          <a:xfrm>
            <a:off x="457200" y="2438400"/>
            <a:ext cx="8229600" cy="4086225"/>
          </a:xfrm>
          <a:ln/>
        </p:spPr>
        <p:txBody>
          <a:bodyPr vert="horz" wrap="square" lIns="91440" tIns="45720" rIns="91440" bIns="45720" anchor="t"/>
          <a:p>
            <a:pPr eaLnBrk="1" hangingPunct="1">
              <a:lnSpc>
                <a:spcPct val="90000"/>
              </a:lnSpc>
            </a:pPr>
            <a:r>
              <a:rPr lang="zh-CN" altLang="en-US" sz="2400" b="1" dirty="0"/>
              <a:t>分页是机械地将程序划分成大小相等的页，另外也可以将将程序划分成大小不等的段。</a:t>
            </a:r>
            <a:endParaRPr lang="zh-CN" altLang="en-US" sz="2400" b="1" dirty="0"/>
          </a:p>
          <a:p>
            <a:pPr eaLnBrk="1" hangingPunct="1">
              <a:lnSpc>
                <a:spcPct val="90000"/>
              </a:lnSpc>
            </a:pPr>
            <a:r>
              <a:rPr lang="zh-CN" altLang="en-US" sz="2400" b="1" dirty="0"/>
              <a:t>采用分段技术，程序和相关的数据被划分成一组段</a:t>
            </a:r>
            <a:r>
              <a:rPr lang="en-US" altLang="zh-CN" sz="2400" b="1" dirty="0"/>
              <a:t>(segment)</a:t>
            </a:r>
            <a:r>
              <a:rPr lang="en-US" altLang="zh-CN" sz="2400" dirty="0"/>
              <a:t> </a:t>
            </a:r>
            <a:r>
              <a:rPr lang="zh-CN" altLang="en-US" sz="2400" b="1" dirty="0"/>
              <a:t>，不要求所有程序的所有段的长度相等，有点类似于动态分区</a:t>
            </a:r>
            <a:endParaRPr lang="zh-CN" altLang="en-US" sz="2400" b="1" dirty="0"/>
          </a:p>
          <a:p>
            <a:pPr eaLnBrk="1" hangingPunct="1">
              <a:lnSpc>
                <a:spcPct val="90000"/>
              </a:lnSpc>
            </a:pPr>
            <a:r>
              <a:rPr lang="zh-CN" altLang="en-US" sz="2400" b="1" dirty="0">
                <a:solidFill>
                  <a:srgbClr val="FF0000"/>
                </a:solidFill>
              </a:rPr>
              <a:t>逻辑地址</a:t>
            </a:r>
            <a:r>
              <a:rPr lang="zh-CN" altLang="en-US" sz="2400" b="1" dirty="0"/>
              <a:t>由两部分组成：段号和偏移量 </a:t>
            </a:r>
            <a:endParaRPr lang="zh-CN" altLang="en-US" sz="2400" b="1" dirty="0"/>
          </a:p>
          <a:p>
            <a:pPr eaLnBrk="1" hangingPunct="1">
              <a:lnSpc>
                <a:spcPct val="90000"/>
              </a:lnSpc>
            </a:pPr>
            <a:r>
              <a:rPr lang="zh-CN" altLang="en-US" sz="2400" b="1" dirty="0"/>
              <a:t>与动态分区不同，通过</a:t>
            </a:r>
            <a:r>
              <a:rPr lang="zh-CN" altLang="en-US" sz="2400" b="1" dirty="0">
                <a:solidFill>
                  <a:srgbClr val="FF0000"/>
                </a:solidFill>
              </a:rPr>
              <a:t>段表</a:t>
            </a:r>
            <a:r>
              <a:rPr lang="zh-CN" altLang="en-US" sz="2400" b="1" dirty="0"/>
              <a:t>实现不连续存储的重定位</a:t>
            </a:r>
            <a:endParaRPr lang="zh-CN" altLang="en-US" sz="2400" b="1" dirty="0"/>
          </a:p>
          <a:p>
            <a:pPr eaLnBrk="1" hangingPunct="1">
              <a:lnSpc>
                <a:spcPct val="90000"/>
              </a:lnSpc>
            </a:pPr>
            <a:r>
              <a:rPr lang="zh-CN" altLang="en-US" sz="2400" b="1" dirty="0">
                <a:solidFill>
                  <a:srgbClr val="FF0000"/>
                </a:solidFill>
              </a:rPr>
              <a:t>段表</a:t>
            </a:r>
            <a:r>
              <a:rPr lang="zh-CN" altLang="en-US" sz="2400" b="1" dirty="0"/>
              <a:t>：段的长度、段的起始地址、其他控制位与标志位</a:t>
            </a:r>
            <a:endParaRPr lang="zh-CN" altLang="en-US" sz="24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AutoShape 2"/>
          <p:cNvSpPr>
            <a:spLocks noGrp="1"/>
          </p:cNvSpPr>
          <p:nvPr>
            <p:ph type="title"/>
          </p:nvPr>
        </p:nvSpPr>
        <p:spPr>
          <a:xfrm>
            <a:off x="762000" y="1247775"/>
            <a:ext cx="7924800" cy="657225"/>
          </a:xfrm>
          <a:ln/>
        </p:spPr>
        <p:txBody>
          <a:bodyPr vert="horz" wrap="square" lIns="91440" tIns="45720" rIns="91440" bIns="45720" anchor="b"/>
          <a:p>
            <a:pPr eaLnBrk="1" hangingPunct="1"/>
            <a:r>
              <a:rPr lang="zh-CN" altLang="en-US" dirty="0"/>
              <a:t>比较</a:t>
            </a:r>
            <a:r>
              <a:rPr lang="en-US" altLang="zh-CN" dirty="0"/>
              <a:t>: </a:t>
            </a:r>
            <a:r>
              <a:rPr lang="zh-CN" altLang="en-US" dirty="0"/>
              <a:t>分页 与 分段</a:t>
            </a:r>
            <a:endParaRPr lang="zh-CN" altLang="en-US" dirty="0"/>
          </a:p>
        </p:txBody>
      </p:sp>
      <p:sp>
        <p:nvSpPr>
          <p:cNvPr id="73731" name="Rectangle 3"/>
          <p:cNvSpPr>
            <a:spLocks noGrp="1"/>
          </p:cNvSpPr>
          <p:nvPr>
            <p:ph idx="1"/>
          </p:nvPr>
        </p:nvSpPr>
        <p:spPr>
          <a:xfrm>
            <a:off x="250825" y="2514600"/>
            <a:ext cx="8713788" cy="3592513"/>
          </a:xfrm>
          <a:ln/>
        </p:spPr>
        <p:txBody>
          <a:bodyPr vert="horz" wrap="square" lIns="91440" tIns="45720" rIns="91440" bIns="45720" anchor="t"/>
          <a:p>
            <a:pPr eaLnBrk="1" hangingPunct="1">
              <a:spcBef>
                <a:spcPct val="15000"/>
              </a:spcBef>
            </a:pPr>
            <a:r>
              <a:rPr lang="zh-CN" altLang="en-US" sz="2400" b="1" dirty="0"/>
              <a:t>区别</a:t>
            </a:r>
            <a:endParaRPr lang="zh-CN" altLang="en-US" sz="2400" b="1" dirty="0"/>
          </a:p>
          <a:p>
            <a:pPr lvl="1" eaLnBrk="1" hangingPunct="1">
              <a:spcBef>
                <a:spcPct val="15000"/>
              </a:spcBef>
            </a:pPr>
            <a:r>
              <a:rPr lang="zh-CN" altLang="en-US" sz="2000" b="1" dirty="0"/>
              <a:t>分页对程序员是</a:t>
            </a:r>
            <a:r>
              <a:rPr lang="zh-CN" altLang="en-US" sz="2000" b="1" dirty="0">
                <a:solidFill>
                  <a:srgbClr val="FF0000"/>
                </a:solidFill>
              </a:rPr>
              <a:t>不可见的，有内部碎片，无外部碎片</a:t>
            </a:r>
            <a:endParaRPr lang="zh-CN" altLang="en-US" sz="2000" b="1" dirty="0">
              <a:solidFill>
                <a:srgbClr val="FF0000"/>
              </a:solidFill>
            </a:endParaRPr>
          </a:p>
          <a:p>
            <a:pPr lvl="1" eaLnBrk="1" hangingPunct="1">
              <a:spcBef>
                <a:spcPct val="15000"/>
              </a:spcBef>
            </a:pPr>
            <a:r>
              <a:rPr lang="zh-CN" altLang="en-US" sz="2000" b="1" dirty="0"/>
              <a:t>分段对程序员通常是</a:t>
            </a:r>
            <a:r>
              <a:rPr lang="zh-CN" altLang="en-US" sz="2000" b="1" dirty="0">
                <a:solidFill>
                  <a:srgbClr val="FF0000"/>
                </a:solidFill>
              </a:rPr>
              <a:t>可见的，无内部碎片，有外部碎片</a:t>
            </a:r>
            <a:endParaRPr lang="zh-CN" altLang="en-US" sz="2000" b="1" dirty="0">
              <a:solidFill>
                <a:srgbClr val="FF0000"/>
              </a:solidFill>
            </a:endParaRPr>
          </a:p>
          <a:p>
            <a:pPr eaLnBrk="1" hangingPunct="1">
              <a:spcBef>
                <a:spcPct val="15000"/>
              </a:spcBef>
            </a:pPr>
            <a:r>
              <a:rPr lang="zh-CN" altLang="en-US" sz="2400" b="1" dirty="0"/>
              <a:t>分段的特点</a:t>
            </a:r>
            <a:endParaRPr lang="zh-CN" altLang="en-US" sz="2400" b="1" dirty="0"/>
          </a:p>
          <a:p>
            <a:pPr lvl="1" eaLnBrk="1" hangingPunct="1">
              <a:spcBef>
                <a:spcPct val="15000"/>
              </a:spcBef>
            </a:pPr>
            <a:r>
              <a:rPr lang="zh-CN" altLang="en-US" sz="2000" b="1" dirty="0"/>
              <a:t>为组织程序和数据的一种方便手段提供给程序员。一般情况下，程序员或编译器把程序和数据指定到不同的段。为了实现模块化程序设计地目的，程序或数据可能进一步分成多个段。</a:t>
            </a:r>
            <a:r>
              <a:rPr lang="zh-CN" altLang="en-US" dirty="0"/>
              <a:t>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AutoShape 2"/>
          <p:cNvSpPr>
            <a:spLocks noGrp="1"/>
          </p:cNvSpPr>
          <p:nvPr>
            <p:ph type="title"/>
          </p:nvPr>
        </p:nvSpPr>
        <p:spPr>
          <a:ln/>
        </p:spPr>
        <p:txBody>
          <a:bodyPr vert="horz" wrap="square" lIns="91440" tIns="45720" rIns="91440" bIns="45720" anchor="b"/>
          <a:p>
            <a:pPr eaLnBrk="1" hangingPunct="1"/>
            <a:r>
              <a:rPr lang="zh-CN" altLang="en-US" dirty="0"/>
              <a:t>第五章、设备管理和</a:t>
            </a:r>
            <a:r>
              <a:rPr lang="en-US" altLang="zh-CN" dirty="0"/>
              <a:t>I/O</a:t>
            </a:r>
            <a:r>
              <a:rPr lang="zh-CN" altLang="en-US" dirty="0"/>
              <a:t>系统</a:t>
            </a:r>
            <a:endParaRPr lang="zh-CN" altLang="en-US" dirty="0"/>
          </a:p>
        </p:txBody>
      </p:sp>
      <p:sp>
        <p:nvSpPr>
          <p:cNvPr id="11267" name="Rectangle 3"/>
          <p:cNvSpPr>
            <a:spLocks noGrp="1"/>
          </p:cNvSpPr>
          <p:nvPr>
            <p:ph type="body"/>
          </p:nvPr>
        </p:nvSpPr>
        <p:spPr>
          <a:ln/>
        </p:spPr>
        <p:txBody>
          <a:bodyPr vert="horz" wrap="square" lIns="91440" tIns="45720" rIns="91440" bIns="45720" anchor="t"/>
          <a:p>
            <a:pPr eaLnBrk="1" hangingPunct="1"/>
            <a:r>
              <a:rPr lang="en-US" altLang="zh-CN" b="1" dirty="0"/>
              <a:t>I/O</a:t>
            </a:r>
            <a:r>
              <a:rPr lang="zh-CN" altLang="en-US" b="1" dirty="0"/>
              <a:t>设备数据传送控制方式</a:t>
            </a:r>
            <a:endParaRPr lang="zh-CN" altLang="en-US" b="1" dirty="0"/>
          </a:p>
          <a:p>
            <a:pPr eaLnBrk="1" hangingPunct="1"/>
            <a:r>
              <a:rPr lang="zh-CN" altLang="en-US" b="1" dirty="0"/>
              <a:t>中断技术</a:t>
            </a:r>
            <a:endParaRPr lang="zh-CN" altLang="en-US" b="1" dirty="0"/>
          </a:p>
          <a:p>
            <a:pPr eaLnBrk="1" hangingPunct="1"/>
            <a:r>
              <a:rPr lang="zh-CN" altLang="en-US" b="1" dirty="0"/>
              <a:t>虚拟设备</a:t>
            </a:r>
            <a:endParaRPr lang="zh-CN" altLang="en-US" b="1" dirty="0"/>
          </a:p>
          <a:p>
            <a:pPr eaLnBrk="1" hangingPunct="1"/>
            <a:r>
              <a:rPr lang="en-US" altLang="zh-CN" b="1" dirty="0"/>
              <a:t>Spooling</a:t>
            </a:r>
            <a:r>
              <a:rPr lang="zh-CN" altLang="en-US" b="1" dirty="0"/>
              <a:t>技术</a:t>
            </a:r>
            <a:endParaRPr lang="zh-CN" altLang="en-US"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4754" name="Picture 2"/>
          <p:cNvPicPr>
            <a:picLocks noChangeAspect="1"/>
          </p:cNvPicPr>
          <p:nvPr>
            <p:ph/>
          </p:nvPr>
        </p:nvPicPr>
        <p:blipFill>
          <a:blip r:embed="rId1"/>
          <a:srcRect/>
          <a:stretch>
            <a:fillRect/>
          </a:stretch>
        </p:blipFill>
        <p:spPr>
          <a:xfrm>
            <a:off x="130175" y="673100"/>
            <a:ext cx="8834438" cy="6062663"/>
          </a:xfrm>
          <a:ln/>
        </p:spPr>
      </p:pic>
      <p:sp>
        <p:nvSpPr>
          <p:cNvPr id="74755" name="Rectangle 3"/>
          <p:cNvSpPr/>
          <p:nvPr/>
        </p:nvSpPr>
        <p:spPr>
          <a:xfrm>
            <a:off x="3132138" y="404813"/>
            <a:ext cx="2808287" cy="5832475"/>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8" name="Picture 2"/>
          <p:cNvPicPr>
            <a:picLocks noChangeAspect="1"/>
          </p:cNvPicPr>
          <p:nvPr>
            <p:ph/>
          </p:nvPr>
        </p:nvPicPr>
        <p:blipFill>
          <a:blip r:embed="rId1"/>
          <a:srcRect/>
          <a:stretch>
            <a:fillRect/>
          </a:stretch>
        </p:blipFill>
        <p:spPr>
          <a:xfrm>
            <a:off x="841375" y="1601788"/>
            <a:ext cx="7516813" cy="4356100"/>
          </a:xfrm>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AutoShape 2"/>
          <p:cNvSpPr>
            <a:spLocks noGrp="1"/>
          </p:cNvSpPr>
          <p:nvPr>
            <p:ph type="title"/>
          </p:nvPr>
        </p:nvSpPr>
        <p:spPr>
          <a:xfrm>
            <a:off x="755650" y="333375"/>
            <a:ext cx="7924800" cy="561975"/>
          </a:xfrm>
          <a:solidFill>
            <a:schemeClr val="bg1">
              <a:alpha val="100000"/>
            </a:schemeClr>
          </a:solidFill>
          <a:ln/>
        </p:spPr>
        <p:txBody>
          <a:bodyPr vert="horz" wrap="square" lIns="91440" tIns="45720" rIns="91440" bIns="45720" anchor="b"/>
          <a:p>
            <a:pPr eaLnBrk="1" hangingPunct="1"/>
            <a:r>
              <a:rPr lang="zh-CN" altLang="en-US" sz="3200" dirty="0"/>
              <a:t>例子</a:t>
            </a:r>
            <a:r>
              <a:rPr lang="en-US" altLang="zh-CN" sz="3200" dirty="0"/>
              <a:t>: </a:t>
            </a:r>
            <a:r>
              <a:rPr lang="zh-CN" altLang="en-US" sz="3200" dirty="0"/>
              <a:t>分段</a:t>
            </a:r>
            <a:endParaRPr lang="zh-CN" altLang="en-US" sz="3200" dirty="0"/>
          </a:p>
        </p:txBody>
      </p:sp>
      <p:sp>
        <p:nvSpPr>
          <p:cNvPr id="76803" name="Rectangle 3"/>
          <p:cNvSpPr>
            <a:spLocks noGrp="1"/>
          </p:cNvSpPr>
          <p:nvPr>
            <p:ph idx="1"/>
          </p:nvPr>
        </p:nvSpPr>
        <p:spPr>
          <a:xfrm>
            <a:off x="457200" y="1052513"/>
            <a:ext cx="8229600" cy="5073650"/>
          </a:xfrm>
          <a:ln/>
        </p:spPr>
        <p:txBody>
          <a:bodyPr vert="horz" wrap="square" lIns="91440" tIns="45720" rIns="91440" bIns="45720" anchor="t"/>
          <a:p>
            <a:pPr eaLnBrk="1" hangingPunct="1"/>
            <a:r>
              <a:rPr lang="zh-CN" altLang="en-US" sz="2000" dirty="0"/>
              <a:t>采用分段法，</a:t>
            </a:r>
            <a:endParaRPr lang="zh-CN" altLang="en-US" sz="2000" dirty="0"/>
          </a:p>
          <a:p>
            <a:pPr eaLnBrk="1" hangingPunct="1"/>
            <a:r>
              <a:rPr lang="zh-CN" altLang="en-US" sz="2000" dirty="0"/>
              <a:t>某个分段的逻辑地址的段号为</a:t>
            </a:r>
            <a:r>
              <a:rPr lang="en-US" altLang="zh-CN" sz="2000" dirty="0"/>
              <a:t>2, </a:t>
            </a:r>
            <a:r>
              <a:rPr lang="zh-CN" altLang="en-US" sz="2000" dirty="0"/>
              <a:t>段内偏移量为</a:t>
            </a:r>
            <a:r>
              <a:rPr lang="en-US" altLang="zh-CN" sz="2000" dirty="0"/>
              <a:t>100, </a:t>
            </a:r>
            <a:r>
              <a:rPr lang="zh-CN" altLang="en-US" sz="2000" dirty="0"/>
              <a:t>计算它的物理地址。</a:t>
            </a:r>
            <a:endParaRPr lang="zh-CN" altLang="en-US" sz="2000" dirty="0"/>
          </a:p>
          <a:p>
            <a:pPr eaLnBrk="1" hangingPunct="1"/>
            <a:endParaRPr lang="en-US" altLang="zh-CN" sz="2000" dirty="0"/>
          </a:p>
        </p:txBody>
      </p:sp>
      <p:sp>
        <p:nvSpPr>
          <p:cNvPr id="76804" name="Text Box 4"/>
          <p:cNvSpPr txBox="1"/>
          <p:nvPr/>
        </p:nvSpPr>
        <p:spPr>
          <a:xfrm>
            <a:off x="250825" y="2928938"/>
            <a:ext cx="2376488" cy="376237"/>
          </a:xfrm>
          <a:prstGeom prst="rect">
            <a:avLst/>
          </a:prstGeom>
          <a:noFill/>
          <a:ln w="9525" cap="flat" cmpd="sng">
            <a:solidFill>
              <a:schemeClr val="tx1"/>
            </a:solidFill>
            <a:prstDash val="solid"/>
            <a:miter/>
            <a:headEnd type="none" w="med" len="med"/>
            <a:tailEnd type="none" w="med" len="med"/>
          </a:ln>
        </p:spPr>
        <p:txBody>
          <a:bodyPr>
            <a:spAutoFit/>
          </a:bodyPr>
          <a:p>
            <a:r>
              <a:rPr lang="zh-CN" altLang="en-US" dirty="0">
                <a:latin typeface="Arial" panose="020B0604020202020204" pitchFamily="34" charset="0"/>
              </a:rPr>
              <a:t>段表长度   段表地址</a:t>
            </a:r>
            <a:endParaRPr lang="zh-CN" altLang="en-US" dirty="0">
              <a:latin typeface="Arial" panose="020B0604020202020204" pitchFamily="34" charset="0"/>
            </a:endParaRPr>
          </a:p>
        </p:txBody>
      </p:sp>
      <p:sp>
        <p:nvSpPr>
          <p:cNvPr id="76805" name="Text Box 5"/>
          <p:cNvSpPr txBox="1"/>
          <p:nvPr/>
        </p:nvSpPr>
        <p:spPr>
          <a:xfrm>
            <a:off x="755650" y="2492375"/>
            <a:ext cx="1327150" cy="366713"/>
          </a:xfrm>
          <a:prstGeom prst="rect">
            <a:avLst/>
          </a:prstGeom>
          <a:noFill/>
          <a:ln w="9525">
            <a:noFill/>
          </a:ln>
        </p:spPr>
        <p:txBody>
          <a:bodyPr wrap="none">
            <a:spAutoFit/>
          </a:bodyPr>
          <a:p>
            <a:r>
              <a:rPr lang="zh-CN" altLang="en-US" dirty="0">
                <a:latin typeface="Arial" panose="020B0604020202020204" pitchFamily="34" charset="0"/>
              </a:rPr>
              <a:t>控制寄存器</a:t>
            </a:r>
            <a:endParaRPr lang="zh-CN" altLang="en-US" dirty="0">
              <a:latin typeface="Arial" panose="020B0604020202020204" pitchFamily="34" charset="0"/>
            </a:endParaRPr>
          </a:p>
        </p:txBody>
      </p:sp>
      <p:sp>
        <p:nvSpPr>
          <p:cNvPr id="76806" name="Text Box 6"/>
          <p:cNvSpPr txBox="1"/>
          <p:nvPr/>
        </p:nvSpPr>
        <p:spPr>
          <a:xfrm>
            <a:off x="3636963" y="2779713"/>
            <a:ext cx="3455987" cy="376237"/>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r>
              <a:rPr lang="en-US" altLang="zh-CN" dirty="0">
                <a:latin typeface="Arial" panose="020B0604020202020204" pitchFamily="34" charset="0"/>
              </a:rPr>
              <a:t>  2   	100</a:t>
            </a:r>
            <a:endParaRPr lang="en-US" altLang="zh-CN" dirty="0">
              <a:latin typeface="Arial" panose="020B0604020202020204" pitchFamily="34" charset="0"/>
            </a:endParaRPr>
          </a:p>
        </p:txBody>
      </p:sp>
      <p:sp>
        <p:nvSpPr>
          <p:cNvPr id="76807" name="Line 7"/>
          <p:cNvSpPr/>
          <p:nvPr/>
        </p:nvSpPr>
        <p:spPr>
          <a:xfrm>
            <a:off x="4284663" y="2779713"/>
            <a:ext cx="0" cy="395287"/>
          </a:xfrm>
          <a:prstGeom prst="line">
            <a:avLst/>
          </a:prstGeom>
          <a:ln w="9525" cap="flat" cmpd="sng">
            <a:solidFill>
              <a:schemeClr val="tx1"/>
            </a:solidFill>
            <a:prstDash val="solid"/>
            <a:miter/>
            <a:headEnd type="none" w="med" len="med"/>
            <a:tailEnd type="none" w="med" len="med"/>
          </a:ln>
        </p:spPr>
      </p:sp>
      <p:sp>
        <p:nvSpPr>
          <p:cNvPr id="76808" name="Text Box 8"/>
          <p:cNvSpPr txBox="1"/>
          <p:nvPr/>
        </p:nvSpPr>
        <p:spPr>
          <a:xfrm>
            <a:off x="4356100" y="4221163"/>
            <a:ext cx="3095625" cy="376237"/>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r>
              <a:rPr lang="en-US" altLang="zh-CN" dirty="0">
                <a:latin typeface="Arial" panose="020B0604020202020204" pitchFamily="34" charset="0"/>
              </a:rPr>
              <a:t>  8k   	100</a:t>
            </a:r>
            <a:endParaRPr lang="en-US" altLang="zh-CN" dirty="0">
              <a:latin typeface="Arial" panose="020B0604020202020204" pitchFamily="34" charset="0"/>
            </a:endParaRPr>
          </a:p>
        </p:txBody>
      </p:sp>
      <p:sp>
        <p:nvSpPr>
          <p:cNvPr id="76809" name="Line 9"/>
          <p:cNvSpPr/>
          <p:nvPr/>
        </p:nvSpPr>
        <p:spPr>
          <a:xfrm>
            <a:off x="5003800" y="4221163"/>
            <a:ext cx="0" cy="395287"/>
          </a:xfrm>
          <a:prstGeom prst="line">
            <a:avLst/>
          </a:prstGeom>
          <a:ln w="9525" cap="flat" cmpd="sng">
            <a:solidFill>
              <a:schemeClr val="tx1"/>
            </a:solidFill>
            <a:prstDash val="solid"/>
            <a:miter/>
            <a:headEnd type="none" w="med" len="med"/>
            <a:tailEnd type="none" w="med" len="med"/>
          </a:ln>
        </p:spPr>
      </p:sp>
      <p:sp>
        <p:nvSpPr>
          <p:cNvPr id="76810" name="Text Box 10"/>
          <p:cNvSpPr txBox="1"/>
          <p:nvPr/>
        </p:nvSpPr>
        <p:spPr>
          <a:xfrm>
            <a:off x="6156325" y="5445125"/>
            <a:ext cx="1079500" cy="804863"/>
          </a:xfrm>
          <a:prstGeom prst="rect">
            <a:avLst/>
          </a:prstGeom>
          <a:noFill/>
          <a:ln w="25400" cap="flat" cmpd="sng">
            <a:solidFill>
              <a:schemeClr val="tx1"/>
            </a:solidFill>
            <a:prstDash val="solid"/>
            <a:miter/>
            <a:headEnd type="none" w="med" len="med"/>
            <a:tailEnd type="none" w="med" len="med"/>
          </a:ln>
        </p:spPr>
        <p:txBody>
          <a:bodyPr>
            <a:spAutoFit/>
          </a:bodyPr>
          <a:p>
            <a:pPr>
              <a:spcBef>
                <a:spcPct val="50000"/>
              </a:spcBef>
            </a:pPr>
            <a:endParaRPr lang="en-US" altLang="zh-CN" dirty="0">
              <a:latin typeface="Arial" panose="020B0604020202020204" pitchFamily="34" charset="0"/>
            </a:endParaRPr>
          </a:p>
          <a:p>
            <a:pPr>
              <a:spcBef>
                <a:spcPct val="50000"/>
              </a:spcBef>
            </a:pPr>
            <a:endParaRPr lang="en-US" altLang="zh-CN" dirty="0">
              <a:latin typeface="Arial" panose="020B0604020202020204" pitchFamily="34" charset="0"/>
            </a:endParaRPr>
          </a:p>
        </p:txBody>
      </p:sp>
      <p:sp>
        <p:nvSpPr>
          <p:cNvPr id="76811" name="Text Box 11"/>
          <p:cNvSpPr txBox="1"/>
          <p:nvPr/>
        </p:nvSpPr>
        <p:spPr>
          <a:xfrm>
            <a:off x="6378575" y="6230938"/>
            <a:ext cx="641350" cy="366712"/>
          </a:xfrm>
          <a:prstGeom prst="rect">
            <a:avLst/>
          </a:prstGeom>
          <a:noFill/>
          <a:ln w="9525">
            <a:noFill/>
          </a:ln>
        </p:spPr>
        <p:txBody>
          <a:bodyPr wrap="none">
            <a:spAutoFit/>
          </a:bodyPr>
          <a:p>
            <a:r>
              <a:rPr lang="zh-CN" altLang="en-US" dirty="0">
                <a:latin typeface="Arial" panose="020B0604020202020204" pitchFamily="34" charset="0"/>
              </a:rPr>
              <a:t>主存</a:t>
            </a:r>
            <a:endParaRPr lang="zh-CN" altLang="en-US" dirty="0">
              <a:latin typeface="Arial" panose="020B0604020202020204" pitchFamily="34" charset="0"/>
            </a:endParaRPr>
          </a:p>
        </p:txBody>
      </p:sp>
      <p:sp>
        <p:nvSpPr>
          <p:cNvPr id="76812" name="AutoShape 12"/>
          <p:cNvSpPr/>
          <p:nvPr/>
        </p:nvSpPr>
        <p:spPr>
          <a:xfrm rot="-5400000">
            <a:off x="5722938" y="3284538"/>
            <a:ext cx="360362" cy="3095625"/>
          </a:xfrm>
          <a:prstGeom prst="leftBrace">
            <a:avLst>
              <a:gd name="adj1" fmla="val 71586"/>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6813" name="Line 13"/>
          <p:cNvSpPr/>
          <p:nvPr/>
        </p:nvSpPr>
        <p:spPr>
          <a:xfrm>
            <a:off x="5911850" y="5013325"/>
            <a:ext cx="0" cy="215900"/>
          </a:xfrm>
          <a:prstGeom prst="line">
            <a:avLst/>
          </a:prstGeom>
          <a:ln w="25400" cap="flat" cmpd="sng">
            <a:solidFill>
              <a:schemeClr val="tx1"/>
            </a:solidFill>
            <a:prstDash val="solid"/>
            <a:miter/>
            <a:headEnd type="none" w="med" len="med"/>
            <a:tailEnd type="none" w="med" len="med"/>
          </a:ln>
        </p:spPr>
      </p:sp>
      <p:sp>
        <p:nvSpPr>
          <p:cNvPr id="76814" name="Line 14"/>
          <p:cNvSpPr/>
          <p:nvPr/>
        </p:nvSpPr>
        <p:spPr>
          <a:xfrm flipH="1">
            <a:off x="4572000" y="5229225"/>
            <a:ext cx="1368425" cy="0"/>
          </a:xfrm>
          <a:prstGeom prst="line">
            <a:avLst/>
          </a:prstGeom>
          <a:ln w="25400" cap="flat" cmpd="sng">
            <a:solidFill>
              <a:schemeClr val="tx1"/>
            </a:solidFill>
            <a:prstDash val="solid"/>
            <a:miter/>
            <a:headEnd type="none" w="med" len="med"/>
            <a:tailEnd type="none" w="med" len="med"/>
          </a:ln>
        </p:spPr>
      </p:sp>
      <p:sp>
        <p:nvSpPr>
          <p:cNvPr id="76815" name="Line 15"/>
          <p:cNvSpPr/>
          <p:nvPr/>
        </p:nvSpPr>
        <p:spPr>
          <a:xfrm>
            <a:off x="4572000" y="5229225"/>
            <a:ext cx="0" cy="503238"/>
          </a:xfrm>
          <a:prstGeom prst="line">
            <a:avLst/>
          </a:prstGeom>
          <a:ln w="25400" cap="flat" cmpd="sng">
            <a:solidFill>
              <a:schemeClr val="tx1"/>
            </a:solidFill>
            <a:prstDash val="solid"/>
            <a:miter/>
            <a:headEnd type="none" w="med" len="med"/>
            <a:tailEnd type="none" w="med" len="med"/>
          </a:ln>
        </p:spPr>
      </p:sp>
      <p:sp>
        <p:nvSpPr>
          <p:cNvPr id="76816" name="Line 16"/>
          <p:cNvSpPr/>
          <p:nvPr/>
        </p:nvSpPr>
        <p:spPr>
          <a:xfrm flipH="1">
            <a:off x="4572000" y="5732463"/>
            <a:ext cx="1584325" cy="0"/>
          </a:xfrm>
          <a:prstGeom prst="line">
            <a:avLst/>
          </a:prstGeom>
          <a:ln w="25400" cap="flat" cmpd="sng">
            <a:solidFill>
              <a:schemeClr val="tx1"/>
            </a:solidFill>
            <a:prstDash val="solid"/>
            <a:miter/>
            <a:headEnd type="triangle" w="med" len="med"/>
            <a:tailEnd type="none" w="med" len="med"/>
          </a:ln>
        </p:spPr>
      </p:sp>
      <p:sp>
        <p:nvSpPr>
          <p:cNvPr id="76817" name="AutoShape 17"/>
          <p:cNvSpPr/>
          <p:nvPr/>
        </p:nvSpPr>
        <p:spPr>
          <a:xfrm rot="-5400000">
            <a:off x="5543550" y="1952625"/>
            <a:ext cx="217488" cy="2735263"/>
          </a:xfrm>
          <a:prstGeom prst="leftBrace">
            <a:avLst>
              <a:gd name="adj1" fmla="val 104805"/>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6818" name="AutoShape 18"/>
          <p:cNvSpPr/>
          <p:nvPr/>
        </p:nvSpPr>
        <p:spPr>
          <a:xfrm rot="-5400000">
            <a:off x="3816350" y="2959100"/>
            <a:ext cx="287338" cy="647700"/>
          </a:xfrm>
          <a:prstGeom prst="leftBrace">
            <a:avLst>
              <a:gd name="adj1" fmla="val 18784"/>
              <a:gd name="adj2" fmla="val 50389"/>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6819" name="Line 19"/>
          <p:cNvSpPr/>
          <p:nvPr/>
        </p:nvSpPr>
        <p:spPr>
          <a:xfrm>
            <a:off x="3968750" y="3429000"/>
            <a:ext cx="0" cy="144463"/>
          </a:xfrm>
          <a:prstGeom prst="line">
            <a:avLst/>
          </a:prstGeom>
          <a:ln w="25400" cap="flat" cmpd="sng">
            <a:solidFill>
              <a:schemeClr val="tx1"/>
            </a:solidFill>
            <a:prstDash val="solid"/>
            <a:miter/>
            <a:headEnd type="none" w="med" len="med"/>
            <a:tailEnd type="none" w="med" len="med"/>
          </a:ln>
        </p:spPr>
      </p:sp>
      <p:sp>
        <p:nvSpPr>
          <p:cNvPr id="76820" name="Line 20"/>
          <p:cNvSpPr/>
          <p:nvPr/>
        </p:nvSpPr>
        <p:spPr>
          <a:xfrm flipH="1">
            <a:off x="1258888" y="3573463"/>
            <a:ext cx="2738437" cy="0"/>
          </a:xfrm>
          <a:prstGeom prst="line">
            <a:avLst/>
          </a:prstGeom>
          <a:ln w="25400" cap="flat" cmpd="sng">
            <a:solidFill>
              <a:schemeClr val="tx1"/>
            </a:solidFill>
            <a:prstDash val="solid"/>
            <a:miter/>
            <a:headEnd type="none" w="med" len="med"/>
            <a:tailEnd type="none" w="med" len="med"/>
          </a:ln>
        </p:spPr>
      </p:sp>
      <p:sp>
        <p:nvSpPr>
          <p:cNvPr id="76821" name="Line 21"/>
          <p:cNvSpPr/>
          <p:nvPr/>
        </p:nvSpPr>
        <p:spPr>
          <a:xfrm>
            <a:off x="1258888" y="3573463"/>
            <a:ext cx="0" cy="1295400"/>
          </a:xfrm>
          <a:prstGeom prst="line">
            <a:avLst/>
          </a:prstGeom>
          <a:ln w="25400" cap="flat" cmpd="sng">
            <a:solidFill>
              <a:schemeClr val="tx1"/>
            </a:solidFill>
            <a:prstDash val="solid"/>
            <a:miter/>
            <a:headEnd type="none" w="med" len="med"/>
            <a:tailEnd type="none" w="med" len="med"/>
          </a:ln>
        </p:spPr>
      </p:sp>
      <p:sp>
        <p:nvSpPr>
          <p:cNvPr id="76822" name="Line 22"/>
          <p:cNvSpPr/>
          <p:nvPr/>
        </p:nvSpPr>
        <p:spPr>
          <a:xfrm flipH="1">
            <a:off x="1258888" y="4868863"/>
            <a:ext cx="504825" cy="0"/>
          </a:xfrm>
          <a:prstGeom prst="line">
            <a:avLst/>
          </a:prstGeom>
          <a:ln w="25400" cap="flat" cmpd="sng">
            <a:solidFill>
              <a:schemeClr val="tx1"/>
            </a:solidFill>
            <a:prstDash val="solid"/>
            <a:miter/>
            <a:headEnd type="triangle" w="med" len="med"/>
            <a:tailEnd type="none" w="med" len="med"/>
          </a:ln>
        </p:spPr>
      </p:sp>
      <p:sp>
        <p:nvSpPr>
          <p:cNvPr id="76823" name="Text Box 23"/>
          <p:cNvSpPr txBox="1"/>
          <p:nvPr/>
        </p:nvSpPr>
        <p:spPr>
          <a:xfrm>
            <a:off x="5054600" y="5727700"/>
            <a:ext cx="692150" cy="366713"/>
          </a:xfrm>
          <a:prstGeom prst="rect">
            <a:avLst/>
          </a:prstGeom>
          <a:noFill/>
          <a:ln w="9525">
            <a:noFill/>
          </a:ln>
        </p:spPr>
        <p:txBody>
          <a:bodyPr wrap="none">
            <a:spAutoFit/>
          </a:bodyPr>
          <a:p>
            <a:r>
              <a:rPr lang="en-US" altLang="zh-CN" dirty="0">
                <a:latin typeface="Arial" panose="020B0604020202020204" pitchFamily="34" charset="0"/>
              </a:rPr>
              <a:t>8292</a:t>
            </a:r>
            <a:endParaRPr lang="en-US" altLang="zh-CN" dirty="0">
              <a:latin typeface="Arial" panose="020B0604020202020204" pitchFamily="34" charset="0"/>
            </a:endParaRPr>
          </a:p>
        </p:txBody>
      </p:sp>
      <p:sp>
        <p:nvSpPr>
          <p:cNvPr id="76824" name="Text Box 24"/>
          <p:cNvSpPr txBox="1"/>
          <p:nvPr/>
        </p:nvSpPr>
        <p:spPr>
          <a:xfrm>
            <a:off x="4984750" y="2343150"/>
            <a:ext cx="803275" cy="396875"/>
          </a:xfrm>
          <a:prstGeom prst="rect">
            <a:avLst/>
          </a:prstGeom>
          <a:noFill/>
          <a:ln w="9525">
            <a:noFill/>
          </a:ln>
        </p:spPr>
        <p:txBody>
          <a:bodyPr wrap="none">
            <a:spAutoFit/>
          </a:bodyPr>
          <a:p>
            <a:r>
              <a:rPr lang="en-US" altLang="zh-CN" sz="2000" dirty="0">
                <a:latin typeface="Arial" panose="020B0604020202020204" pitchFamily="34" charset="0"/>
              </a:rPr>
              <a:t>offset</a:t>
            </a:r>
            <a:endParaRPr lang="en-US" altLang="zh-CN" sz="2000" dirty="0">
              <a:latin typeface="Arial" panose="020B0604020202020204" pitchFamily="34" charset="0"/>
            </a:endParaRPr>
          </a:p>
        </p:txBody>
      </p:sp>
      <p:sp>
        <p:nvSpPr>
          <p:cNvPr id="76825" name="Text Box 25"/>
          <p:cNvSpPr txBox="1"/>
          <p:nvPr/>
        </p:nvSpPr>
        <p:spPr>
          <a:xfrm>
            <a:off x="3302000" y="2349500"/>
            <a:ext cx="1157288" cy="396875"/>
          </a:xfrm>
          <a:prstGeom prst="rect">
            <a:avLst/>
          </a:prstGeom>
          <a:noFill/>
          <a:ln w="9525">
            <a:noFill/>
          </a:ln>
        </p:spPr>
        <p:txBody>
          <a:bodyPr wrap="none">
            <a:spAutoFit/>
          </a:bodyPr>
          <a:p>
            <a:r>
              <a:rPr lang="en-US" altLang="zh-CN" sz="2000" dirty="0">
                <a:latin typeface="Arial" panose="020B0604020202020204" pitchFamily="34" charset="0"/>
              </a:rPr>
              <a:t>seg num</a:t>
            </a:r>
            <a:endParaRPr lang="en-US" altLang="zh-CN" sz="2000" dirty="0">
              <a:latin typeface="Arial" panose="020B0604020202020204" pitchFamily="34" charset="0"/>
            </a:endParaRPr>
          </a:p>
        </p:txBody>
      </p:sp>
      <p:sp>
        <p:nvSpPr>
          <p:cNvPr id="76826" name="Text Box 26"/>
          <p:cNvSpPr txBox="1"/>
          <p:nvPr/>
        </p:nvSpPr>
        <p:spPr>
          <a:xfrm>
            <a:off x="5867400" y="3860800"/>
            <a:ext cx="803275" cy="396875"/>
          </a:xfrm>
          <a:prstGeom prst="rect">
            <a:avLst/>
          </a:prstGeom>
          <a:noFill/>
          <a:ln w="9525">
            <a:noFill/>
          </a:ln>
        </p:spPr>
        <p:txBody>
          <a:bodyPr wrap="none">
            <a:spAutoFit/>
          </a:bodyPr>
          <a:p>
            <a:r>
              <a:rPr lang="en-US" altLang="zh-CN" sz="2000" dirty="0">
                <a:latin typeface="Arial" panose="020B0604020202020204" pitchFamily="34" charset="0"/>
              </a:rPr>
              <a:t>offset</a:t>
            </a:r>
            <a:endParaRPr lang="en-US" altLang="zh-CN" sz="2000" dirty="0">
              <a:latin typeface="Arial" panose="020B0604020202020204" pitchFamily="34" charset="0"/>
            </a:endParaRPr>
          </a:p>
        </p:txBody>
      </p:sp>
      <p:sp>
        <p:nvSpPr>
          <p:cNvPr id="76827" name="Text Box 27"/>
          <p:cNvSpPr txBox="1"/>
          <p:nvPr/>
        </p:nvSpPr>
        <p:spPr>
          <a:xfrm>
            <a:off x="4311650" y="3852863"/>
            <a:ext cx="692150" cy="396875"/>
          </a:xfrm>
          <a:prstGeom prst="rect">
            <a:avLst/>
          </a:prstGeom>
          <a:noFill/>
          <a:ln w="9525">
            <a:noFill/>
          </a:ln>
        </p:spPr>
        <p:txBody>
          <a:bodyPr wrap="none">
            <a:spAutoFit/>
          </a:bodyPr>
          <a:p>
            <a:r>
              <a:rPr lang="zh-CN" altLang="en-US" sz="2000" dirty="0">
                <a:latin typeface="Arial" panose="020B0604020202020204" pitchFamily="34" charset="0"/>
              </a:rPr>
              <a:t>基址</a:t>
            </a:r>
            <a:endParaRPr lang="zh-CN" altLang="en-US" sz="2000" dirty="0">
              <a:latin typeface="Arial" panose="020B0604020202020204" pitchFamily="34" charset="0"/>
            </a:endParaRPr>
          </a:p>
        </p:txBody>
      </p:sp>
      <p:sp>
        <p:nvSpPr>
          <p:cNvPr id="76828" name="Line 28"/>
          <p:cNvSpPr/>
          <p:nvPr/>
        </p:nvSpPr>
        <p:spPr>
          <a:xfrm>
            <a:off x="6084888" y="3357563"/>
            <a:ext cx="0" cy="504825"/>
          </a:xfrm>
          <a:prstGeom prst="line">
            <a:avLst/>
          </a:prstGeom>
          <a:ln w="25400" cap="flat" cmpd="sng">
            <a:solidFill>
              <a:schemeClr val="tx1"/>
            </a:solidFill>
            <a:prstDash val="solid"/>
            <a:miter/>
            <a:headEnd type="none" w="med" len="med"/>
            <a:tailEnd type="triangle" w="med" len="med"/>
          </a:ln>
        </p:spPr>
      </p:sp>
      <p:grpSp>
        <p:nvGrpSpPr>
          <p:cNvPr id="76829" name="Group 29"/>
          <p:cNvGrpSpPr/>
          <p:nvPr/>
        </p:nvGrpSpPr>
        <p:grpSpPr>
          <a:xfrm>
            <a:off x="1763713" y="3957638"/>
            <a:ext cx="1512887" cy="1631950"/>
            <a:chOff x="1247" y="2493"/>
            <a:chExt cx="544" cy="1028"/>
          </a:xfrm>
        </p:grpSpPr>
        <p:sp>
          <p:nvSpPr>
            <p:cNvPr id="76838" name="Text Box 30"/>
            <p:cNvSpPr txBox="1"/>
            <p:nvPr/>
          </p:nvSpPr>
          <p:spPr>
            <a:xfrm>
              <a:off x="1247" y="2493"/>
              <a:ext cx="272" cy="1027"/>
            </a:xfrm>
            <a:prstGeom prst="rect">
              <a:avLst/>
            </a:prstGeom>
            <a:noFill/>
            <a:ln w="25400" cap="flat" cmpd="sng">
              <a:solidFill>
                <a:schemeClr val="tx1"/>
              </a:solidFill>
              <a:prstDash val="solid"/>
              <a:miter/>
              <a:headEnd type="none" w="med" len="med"/>
              <a:tailEnd type="none" w="med" len="med"/>
            </a:ln>
          </p:spPr>
          <p:txBody>
            <a:bodyPr>
              <a:spAutoFit/>
            </a:bodyPr>
            <a:p>
              <a:pPr algn="ctr">
                <a:spcBef>
                  <a:spcPct val="50000"/>
                </a:spcBef>
              </a:pPr>
              <a:r>
                <a:rPr lang="en-US" altLang="zh-CN" dirty="0">
                  <a:latin typeface="Arial" panose="020B0604020202020204" pitchFamily="34" charset="0"/>
                </a:rPr>
                <a:t>1k</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800</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500</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200</a:t>
              </a:r>
              <a:endParaRPr lang="en-US" altLang="zh-CN" dirty="0">
                <a:latin typeface="Arial" panose="020B0604020202020204" pitchFamily="34" charset="0"/>
              </a:endParaRPr>
            </a:p>
          </p:txBody>
        </p:sp>
        <p:sp>
          <p:nvSpPr>
            <p:cNvPr id="76839" name="Line 31"/>
            <p:cNvSpPr/>
            <p:nvPr/>
          </p:nvSpPr>
          <p:spPr>
            <a:xfrm>
              <a:off x="1247" y="2749"/>
              <a:ext cx="272" cy="1"/>
            </a:xfrm>
            <a:prstGeom prst="line">
              <a:avLst/>
            </a:prstGeom>
            <a:ln w="9525" cap="flat" cmpd="sng">
              <a:solidFill>
                <a:schemeClr val="tx1"/>
              </a:solidFill>
              <a:prstDash val="solid"/>
              <a:miter/>
              <a:headEnd type="none" w="med" len="med"/>
              <a:tailEnd type="none" w="med" len="med"/>
            </a:ln>
          </p:spPr>
        </p:sp>
        <p:sp>
          <p:nvSpPr>
            <p:cNvPr id="76840" name="Line 32"/>
            <p:cNvSpPr/>
            <p:nvPr/>
          </p:nvSpPr>
          <p:spPr>
            <a:xfrm>
              <a:off x="1247" y="3021"/>
              <a:ext cx="272" cy="1"/>
            </a:xfrm>
            <a:prstGeom prst="line">
              <a:avLst/>
            </a:prstGeom>
            <a:ln w="9525" cap="flat" cmpd="sng">
              <a:solidFill>
                <a:schemeClr val="tx1"/>
              </a:solidFill>
              <a:prstDash val="solid"/>
              <a:miter/>
              <a:headEnd type="none" w="med" len="med"/>
              <a:tailEnd type="none" w="med" len="med"/>
            </a:ln>
          </p:spPr>
        </p:sp>
        <p:sp>
          <p:nvSpPr>
            <p:cNvPr id="76841" name="Line 33"/>
            <p:cNvSpPr/>
            <p:nvPr/>
          </p:nvSpPr>
          <p:spPr>
            <a:xfrm>
              <a:off x="1247" y="3293"/>
              <a:ext cx="272" cy="1"/>
            </a:xfrm>
            <a:prstGeom prst="line">
              <a:avLst/>
            </a:prstGeom>
            <a:ln w="9525" cap="flat" cmpd="sng">
              <a:solidFill>
                <a:schemeClr val="tx1"/>
              </a:solidFill>
              <a:prstDash val="solid"/>
              <a:miter/>
              <a:headEnd type="none" w="med" len="med"/>
              <a:tailEnd type="none" w="med" len="med"/>
            </a:ln>
          </p:spPr>
        </p:sp>
        <p:sp>
          <p:nvSpPr>
            <p:cNvPr id="76842" name="Text Box 34"/>
            <p:cNvSpPr txBox="1"/>
            <p:nvPr/>
          </p:nvSpPr>
          <p:spPr>
            <a:xfrm>
              <a:off x="1519" y="2494"/>
              <a:ext cx="272" cy="1027"/>
            </a:xfrm>
            <a:prstGeom prst="rect">
              <a:avLst/>
            </a:prstGeom>
            <a:noFill/>
            <a:ln w="25400" cap="flat" cmpd="sng">
              <a:solidFill>
                <a:schemeClr val="tx1"/>
              </a:solidFill>
              <a:prstDash val="solid"/>
              <a:miter/>
              <a:headEnd type="none" w="med" len="med"/>
              <a:tailEnd type="none" w="med" len="med"/>
            </a:ln>
          </p:spPr>
          <p:txBody>
            <a:bodyPr>
              <a:spAutoFit/>
            </a:bodyPr>
            <a:p>
              <a:pPr algn="ctr">
                <a:spcBef>
                  <a:spcPct val="50000"/>
                </a:spcBef>
              </a:pPr>
              <a:r>
                <a:rPr lang="en-US" altLang="zh-CN" dirty="0">
                  <a:latin typeface="Arial" panose="020B0604020202020204" pitchFamily="34" charset="0"/>
                </a:rPr>
                <a:t>6k</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4k</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8k</a:t>
              </a:r>
              <a:endParaRPr lang="en-US" altLang="zh-CN" dirty="0">
                <a:latin typeface="Arial" panose="020B0604020202020204" pitchFamily="34" charset="0"/>
              </a:endParaRPr>
            </a:p>
            <a:p>
              <a:pPr algn="ctr">
                <a:spcBef>
                  <a:spcPct val="50000"/>
                </a:spcBef>
              </a:pPr>
              <a:r>
                <a:rPr lang="en-US" altLang="zh-CN" dirty="0">
                  <a:latin typeface="Arial" panose="020B0604020202020204" pitchFamily="34" charset="0"/>
                </a:rPr>
                <a:t>9200</a:t>
              </a:r>
              <a:endParaRPr lang="en-US" altLang="zh-CN" dirty="0">
                <a:latin typeface="Arial" panose="020B0604020202020204" pitchFamily="34" charset="0"/>
              </a:endParaRPr>
            </a:p>
          </p:txBody>
        </p:sp>
        <p:sp>
          <p:nvSpPr>
            <p:cNvPr id="76843" name="Line 35"/>
            <p:cNvSpPr/>
            <p:nvPr/>
          </p:nvSpPr>
          <p:spPr>
            <a:xfrm>
              <a:off x="1519" y="2750"/>
              <a:ext cx="272" cy="1"/>
            </a:xfrm>
            <a:prstGeom prst="line">
              <a:avLst/>
            </a:prstGeom>
            <a:ln w="9525" cap="flat" cmpd="sng">
              <a:solidFill>
                <a:schemeClr val="tx1"/>
              </a:solidFill>
              <a:prstDash val="solid"/>
              <a:miter/>
              <a:headEnd type="none" w="med" len="med"/>
              <a:tailEnd type="none" w="med" len="med"/>
            </a:ln>
          </p:spPr>
        </p:sp>
        <p:sp>
          <p:nvSpPr>
            <p:cNvPr id="76844" name="Line 36"/>
            <p:cNvSpPr/>
            <p:nvPr/>
          </p:nvSpPr>
          <p:spPr>
            <a:xfrm>
              <a:off x="1519" y="3022"/>
              <a:ext cx="272" cy="1"/>
            </a:xfrm>
            <a:prstGeom prst="line">
              <a:avLst/>
            </a:prstGeom>
            <a:ln w="9525" cap="flat" cmpd="sng">
              <a:solidFill>
                <a:schemeClr val="tx1"/>
              </a:solidFill>
              <a:prstDash val="solid"/>
              <a:miter/>
              <a:headEnd type="none" w="med" len="med"/>
              <a:tailEnd type="none" w="med" len="med"/>
            </a:ln>
          </p:spPr>
        </p:sp>
        <p:sp>
          <p:nvSpPr>
            <p:cNvPr id="76845" name="Line 37"/>
            <p:cNvSpPr/>
            <p:nvPr/>
          </p:nvSpPr>
          <p:spPr>
            <a:xfrm>
              <a:off x="1519" y="3294"/>
              <a:ext cx="272" cy="1"/>
            </a:xfrm>
            <a:prstGeom prst="line">
              <a:avLst/>
            </a:prstGeom>
            <a:ln w="9525" cap="flat" cmpd="sng">
              <a:solidFill>
                <a:schemeClr val="tx1"/>
              </a:solidFill>
              <a:prstDash val="solid"/>
              <a:miter/>
              <a:headEnd type="none" w="med" len="med"/>
              <a:tailEnd type="none" w="med" len="med"/>
            </a:ln>
          </p:spPr>
        </p:sp>
      </p:grpSp>
      <p:sp>
        <p:nvSpPr>
          <p:cNvPr id="76830" name="Line 38"/>
          <p:cNvSpPr/>
          <p:nvPr/>
        </p:nvSpPr>
        <p:spPr>
          <a:xfrm>
            <a:off x="1360488" y="2924175"/>
            <a:ext cx="0" cy="360363"/>
          </a:xfrm>
          <a:prstGeom prst="line">
            <a:avLst/>
          </a:prstGeom>
          <a:ln w="9525" cap="flat" cmpd="sng">
            <a:solidFill>
              <a:schemeClr val="tx1"/>
            </a:solidFill>
            <a:prstDash val="solid"/>
            <a:miter/>
            <a:headEnd type="none" w="med" len="med"/>
            <a:tailEnd type="none" w="med" len="med"/>
          </a:ln>
        </p:spPr>
      </p:sp>
      <p:sp>
        <p:nvSpPr>
          <p:cNvPr id="76831" name="Text Box 39"/>
          <p:cNvSpPr txBox="1"/>
          <p:nvPr/>
        </p:nvSpPr>
        <p:spPr>
          <a:xfrm>
            <a:off x="1384300" y="6111875"/>
            <a:ext cx="2101850" cy="457200"/>
          </a:xfrm>
          <a:prstGeom prst="rect">
            <a:avLst/>
          </a:prstGeom>
          <a:noFill/>
          <a:ln w="9525">
            <a:noFill/>
          </a:ln>
        </p:spPr>
        <p:txBody>
          <a:bodyPr wrap="none">
            <a:spAutoFit/>
          </a:bodyPr>
          <a:p>
            <a:r>
              <a:rPr lang="en-US" altLang="zh-CN" sz="2400" dirty="0">
                <a:latin typeface="Arial" panose="020B0604020202020204" pitchFamily="34" charset="0"/>
              </a:rPr>
              <a:t>8K+100=8292</a:t>
            </a:r>
            <a:endParaRPr lang="en-US" altLang="zh-CN" sz="2400" dirty="0">
              <a:latin typeface="Arial" panose="020B0604020202020204" pitchFamily="34" charset="0"/>
            </a:endParaRPr>
          </a:p>
        </p:txBody>
      </p:sp>
      <p:sp>
        <p:nvSpPr>
          <p:cNvPr id="76832" name="Rectangle 40"/>
          <p:cNvSpPr/>
          <p:nvPr/>
        </p:nvSpPr>
        <p:spPr>
          <a:xfrm>
            <a:off x="1403350" y="3573463"/>
            <a:ext cx="1098550" cy="366712"/>
          </a:xfrm>
          <a:prstGeom prst="rect">
            <a:avLst/>
          </a:prstGeom>
          <a:noFill/>
          <a:ln w="9525">
            <a:noFill/>
          </a:ln>
        </p:spPr>
        <p:txBody>
          <a:bodyPr wrap="none">
            <a:spAutoFit/>
          </a:bodyPr>
          <a:p>
            <a:r>
              <a:rPr lang="zh-CN" altLang="en-US" dirty="0">
                <a:latin typeface="Arial" panose="020B0604020202020204" pitchFamily="34" charset="0"/>
              </a:rPr>
              <a:t>段表长度</a:t>
            </a:r>
            <a:endParaRPr lang="zh-CN" altLang="en-US" dirty="0">
              <a:latin typeface="Arial" panose="020B0604020202020204" pitchFamily="34" charset="0"/>
            </a:endParaRPr>
          </a:p>
        </p:txBody>
      </p:sp>
      <p:sp>
        <p:nvSpPr>
          <p:cNvPr id="76833" name="Rectangle 41"/>
          <p:cNvSpPr/>
          <p:nvPr/>
        </p:nvSpPr>
        <p:spPr>
          <a:xfrm>
            <a:off x="2536825" y="3573463"/>
            <a:ext cx="1098550" cy="366712"/>
          </a:xfrm>
          <a:prstGeom prst="rect">
            <a:avLst/>
          </a:prstGeom>
          <a:noFill/>
          <a:ln w="9525">
            <a:noFill/>
          </a:ln>
        </p:spPr>
        <p:txBody>
          <a:bodyPr wrap="none">
            <a:spAutoFit/>
          </a:bodyPr>
          <a:p>
            <a:r>
              <a:rPr lang="zh-CN" altLang="en-US" dirty="0">
                <a:latin typeface="Arial" panose="020B0604020202020204" pitchFamily="34" charset="0"/>
              </a:rPr>
              <a:t>段表地址</a:t>
            </a:r>
            <a:endParaRPr lang="zh-CN" altLang="en-US" dirty="0">
              <a:latin typeface="Arial" panose="020B0604020202020204" pitchFamily="34" charset="0"/>
            </a:endParaRPr>
          </a:p>
        </p:txBody>
      </p:sp>
      <p:sp>
        <p:nvSpPr>
          <p:cNvPr id="76834" name="Line 42"/>
          <p:cNvSpPr/>
          <p:nvPr/>
        </p:nvSpPr>
        <p:spPr>
          <a:xfrm>
            <a:off x="3276600" y="5013325"/>
            <a:ext cx="0" cy="0"/>
          </a:xfrm>
          <a:prstGeom prst="line">
            <a:avLst/>
          </a:prstGeom>
          <a:ln w="9525" cap="flat" cmpd="sng">
            <a:solidFill>
              <a:schemeClr val="tx1"/>
            </a:solidFill>
            <a:prstDash val="solid"/>
            <a:miter/>
            <a:headEnd type="none" w="med" len="med"/>
            <a:tailEnd type="triangle" w="med" len="med"/>
          </a:ln>
        </p:spPr>
      </p:sp>
      <p:sp>
        <p:nvSpPr>
          <p:cNvPr id="76835" name="Line 43"/>
          <p:cNvSpPr/>
          <p:nvPr/>
        </p:nvSpPr>
        <p:spPr>
          <a:xfrm flipH="1">
            <a:off x="4067175" y="4437063"/>
            <a:ext cx="360363" cy="0"/>
          </a:xfrm>
          <a:prstGeom prst="line">
            <a:avLst/>
          </a:prstGeom>
          <a:ln w="25400" cap="flat" cmpd="sng">
            <a:solidFill>
              <a:schemeClr val="tx1"/>
            </a:solidFill>
            <a:prstDash val="solid"/>
            <a:miter/>
            <a:headEnd type="triangle" w="med" len="med"/>
            <a:tailEnd type="none" w="med" len="med"/>
          </a:ln>
        </p:spPr>
      </p:sp>
      <p:sp>
        <p:nvSpPr>
          <p:cNvPr id="76836" name="Line 44"/>
          <p:cNvSpPr/>
          <p:nvPr/>
        </p:nvSpPr>
        <p:spPr>
          <a:xfrm>
            <a:off x="4067175" y="4437063"/>
            <a:ext cx="0" cy="576262"/>
          </a:xfrm>
          <a:prstGeom prst="line">
            <a:avLst/>
          </a:prstGeom>
          <a:ln w="25400" cap="flat" cmpd="sng">
            <a:solidFill>
              <a:schemeClr val="tx1"/>
            </a:solidFill>
            <a:prstDash val="solid"/>
            <a:miter/>
            <a:headEnd type="none" w="med" len="med"/>
            <a:tailEnd type="none" w="med" len="med"/>
          </a:ln>
        </p:spPr>
      </p:sp>
      <p:sp>
        <p:nvSpPr>
          <p:cNvPr id="76837" name="Line 45"/>
          <p:cNvSpPr/>
          <p:nvPr/>
        </p:nvSpPr>
        <p:spPr>
          <a:xfrm flipH="1">
            <a:off x="3276600" y="5013325"/>
            <a:ext cx="790575" cy="0"/>
          </a:xfrm>
          <a:prstGeom prst="line">
            <a:avLst/>
          </a:prstGeom>
          <a:ln w="25400" cap="flat" cmpd="sng">
            <a:solidFill>
              <a:schemeClr val="tx1"/>
            </a:solidFill>
            <a:prstDash val="solid"/>
            <a:miter/>
            <a:headEnd type="none" w="med" len="med"/>
            <a:tailEnd type="none" w="med" len="med"/>
          </a:ln>
        </p:spPr>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AutoShape 2"/>
          <p:cNvSpPr>
            <a:spLocks noGrp="1"/>
          </p:cNvSpPr>
          <p:nvPr>
            <p:ph type="title"/>
          </p:nvPr>
        </p:nvSpPr>
        <p:spPr>
          <a:ln/>
        </p:spPr>
        <p:txBody>
          <a:bodyPr vert="horz" wrap="square" lIns="91440" tIns="45720" rIns="91440" bIns="45720" anchor="b"/>
          <a:p>
            <a:pPr eaLnBrk="1" hangingPunct="1"/>
            <a:r>
              <a:rPr lang="zh-CN" altLang="en-US" dirty="0"/>
              <a:t>页式和段式系统的区别 </a:t>
            </a:r>
            <a:r>
              <a:rPr lang="en-US" altLang="zh-CN" dirty="0"/>
              <a:t>-4.1.8</a:t>
            </a:r>
            <a:endParaRPr lang="en-US" altLang="zh-CN" dirty="0"/>
          </a:p>
        </p:txBody>
      </p:sp>
      <p:sp>
        <p:nvSpPr>
          <p:cNvPr id="77827" name="Rectangle 3"/>
          <p:cNvSpPr>
            <a:spLocks noGrp="1"/>
          </p:cNvSpPr>
          <p:nvPr>
            <p:ph type="body"/>
          </p:nvPr>
        </p:nvSpPr>
        <p:spPr>
          <a:ln/>
        </p:spPr>
        <p:txBody>
          <a:bodyPr vert="horz" wrap="square" lIns="91440" tIns="45720" rIns="91440" bIns="45720" anchor="t"/>
          <a:p>
            <a:pPr eaLnBrk="1" hangingPunct="1"/>
            <a:r>
              <a:rPr lang="zh-CN" altLang="en-US" b="1" dirty="0"/>
              <a:t>页是信息的物理单位，段是信息的逻辑单位。</a:t>
            </a:r>
            <a:endParaRPr lang="zh-CN" altLang="en-US" b="1" dirty="0"/>
          </a:p>
          <a:p>
            <a:pPr eaLnBrk="1" hangingPunct="1"/>
            <a:r>
              <a:rPr lang="zh-CN" altLang="en-US" b="1" dirty="0"/>
              <a:t>页的大小固定且由系统决定，段的大小通常取决于用户所写的程序。</a:t>
            </a:r>
            <a:endParaRPr lang="zh-CN" altLang="en-US" b="1" dirty="0"/>
          </a:p>
          <a:p>
            <a:pPr eaLnBrk="1" hangingPunct="1"/>
            <a:r>
              <a:rPr lang="zh-CN" altLang="en-US" b="1" dirty="0"/>
              <a:t>页式系统地址空间是一维的，分段的作业地址空间是二维的。</a:t>
            </a:r>
            <a:endParaRPr lang="zh-CN" altLang="en-US"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AutoShape 2"/>
          <p:cNvSpPr>
            <a:spLocks noGrp="1"/>
          </p:cNvSpPr>
          <p:nvPr>
            <p:ph type="title"/>
          </p:nvPr>
        </p:nvSpPr>
        <p:spPr>
          <a:ln/>
        </p:spPr>
        <p:txBody>
          <a:bodyPr vert="horz" wrap="square" lIns="91440" tIns="45720" rIns="91440" bIns="45720" anchor="b"/>
          <a:p>
            <a:pPr eaLnBrk="1" hangingPunct="1"/>
            <a:r>
              <a:rPr lang="zh-CN" altLang="en-US" dirty="0"/>
              <a:t>段页式存储管理基本原理 </a:t>
            </a:r>
            <a:r>
              <a:rPr lang="en-US" altLang="zh-CN" dirty="0"/>
              <a:t>-4.1.7</a:t>
            </a:r>
            <a:endParaRPr lang="en-US" altLang="zh-CN" dirty="0"/>
          </a:p>
        </p:txBody>
      </p:sp>
      <p:sp>
        <p:nvSpPr>
          <p:cNvPr id="78851"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sz="2400" b="1" dirty="0"/>
              <a:t>用页式方法来分配和管理内存空间，即把内存划分成若干大小相等的页面；</a:t>
            </a:r>
            <a:endParaRPr lang="zh-CN" altLang="en-US" sz="2400" b="1" dirty="0"/>
          </a:p>
          <a:p>
            <a:pPr eaLnBrk="1" hangingPunct="1">
              <a:lnSpc>
                <a:spcPct val="90000"/>
              </a:lnSpc>
            </a:pPr>
            <a:r>
              <a:rPr lang="zh-CN" altLang="en-US" sz="2400" b="1" dirty="0"/>
              <a:t>用段式方法对用户程序按照其内在的逻辑关系划分成若干段；</a:t>
            </a:r>
            <a:endParaRPr lang="zh-CN" altLang="en-US" sz="2400" b="1" dirty="0"/>
          </a:p>
          <a:p>
            <a:pPr eaLnBrk="1" hangingPunct="1">
              <a:lnSpc>
                <a:spcPct val="90000"/>
              </a:lnSpc>
            </a:pPr>
            <a:r>
              <a:rPr lang="zh-CN" altLang="en-US" sz="2400" b="1" dirty="0"/>
              <a:t>再按照划分内存页面的大小，把每一段划分成若干大小相等的页面；</a:t>
            </a:r>
            <a:endParaRPr lang="zh-CN" altLang="en-US" sz="2400" b="1" dirty="0"/>
          </a:p>
          <a:p>
            <a:pPr eaLnBrk="1" hangingPunct="1">
              <a:lnSpc>
                <a:spcPct val="90000"/>
              </a:lnSpc>
            </a:pPr>
            <a:r>
              <a:rPr lang="zh-CN" altLang="en-US" sz="2400" b="1" dirty="0"/>
              <a:t>用户程序的逻辑地址由三部分组成，形式如下：  </a:t>
            </a:r>
            <a:br>
              <a:rPr lang="zh-CN" altLang="en-US" sz="2400" b="1" dirty="0"/>
            </a:br>
            <a:r>
              <a:rPr lang="zh-CN" altLang="en-US" sz="2400" b="1" dirty="0"/>
              <a:t>    段号    页号    页内地址 ；</a:t>
            </a:r>
            <a:endParaRPr lang="zh-CN" altLang="en-US" sz="2400" b="1" dirty="0"/>
          </a:p>
          <a:p>
            <a:pPr eaLnBrk="1" hangingPunct="1">
              <a:lnSpc>
                <a:spcPct val="90000"/>
              </a:lnSpc>
            </a:pPr>
            <a:r>
              <a:rPr lang="zh-CN" altLang="en-US" sz="2400" b="1" dirty="0"/>
              <a:t>内存是以页为基本单位分配给每个用户程序的，在逻辑上相邻的页面内存不一定相邻。 </a:t>
            </a:r>
            <a:endParaRPr lang="zh-CN" altLang="en-US" sz="24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AutoShape 2"/>
          <p:cNvSpPr>
            <a:spLocks noGrp="1"/>
          </p:cNvSpPr>
          <p:nvPr>
            <p:ph type="title"/>
          </p:nvPr>
        </p:nvSpPr>
        <p:spPr>
          <a:ln/>
        </p:spPr>
        <p:txBody>
          <a:bodyPr vert="horz" wrap="square" lIns="91440" tIns="45720" rIns="91440" bIns="45720" anchor="b"/>
          <a:p>
            <a:pPr eaLnBrk="1" hangingPunct="1"/>
            <a:r>
              <a:rPr lang="zh-CN" altLang="en-US" dirty="0"/>
              <a:t>虚存管理：页面置换算法（</a:t>
            </a:r>
            <a:r>
              <a:rPr lang="en-US" altLang="zh-CN" dirty="0"/>
              <a:t>1</a:t>
            </a:r>
            <a:r>
              <a:rPr lang="zh-CN" altLang="en-US" dirty="0"/>
              <a:t>）</a:t>
            </a:r>
            <a:endParaRPr lang="zh-CN" altLang="en-US" dirty="0"/>
          </a:p>
        </p:txBody>
      </p:sp>
      <p:sp>
        <p:nvSpPr>
          <p:cNvPr id="79875" name="Rectangle 3"/>
          <p:cNvSpPr>
            <a:spLocks noGrp="1"/>
          </p:cNvSpPr>
          <p:nvPr>
            <p:ph type="body"/>
          </p:nvPr>
        </p:nvSpPr>
        <p:spPr>
          <a:ln/>
        </p:spPr>
        <p:txBody>
          <a:bodyPr vert="horz" wrap="square" lIns="91440" tIns="45720" rIns="91440" bIns="45720" anchor="t"/>
          <a:p>
            <a:pPr eaLnBrk="1" hangingPunct="1"/>
            <a:r>
              <a:rPr lang="zh-CN" altLang="en-US" b="1" dirty="0"/>
              <a:t>先进先出算法（</a:t>
            </a:r>
            <a:r>
              <a:rPr lang="en-US" altLang="zh-CN" b="1" dirty="0"/>
              <a:t>FIFO</a:t>
            </a:r>
            <a:r>
              <a:rPr lang="zh-CN" altLang="en-US" b="1" dirty="0"/>
              <a:t>）</a:t>
            </a:r>
            <a:endParaRPr lang="zh-CN" altLang="en-US" b="1" dirty="0"/>
          </a:p>
          <a:p>
            <a:pPr lvl="1" eaLnBrk="1" hangingPunct="1"/>
            <a:r>
              <a:rPr lang="zh-CN" altLang="en-US" b="1" dirty="0"/>
              <a:t>选择置换装入最早的页面。</a:t>
            </a:r>
            <a:endParaRPr lang="zh-CN" altLang="en-US" b="1" dirty="0"/>
          </a:p>
          <a:p>
            <a:pPr eaLnBrk="1" hangingPunct="1"/>
            <a:r>
              <a:rPr lang="zh-CN" altLang="en-US" b="1" dirty="0"/>
              <a:t>最近最久未使用算法（</a:t>
            </a:r>
            <a:r>
              <a:rPr lang="en-US" altLang="zh-CN" b="1" dirty="0"/>
              <a:t>Least Recently Used, LRU</a:t>
            </a:r>
            <a:r>
              <a:rPr lang="zh-CN" altLang="en-US" b="1" dirty="0"/>
              <a:t>）</a:t>
            </a:r>
            <a:endParaRPr lang="zh-CN" altLang="en-US" b="1" dirty="0"/>
          </a:p>
          <a:p>
            <a:pPr lvl="1" eaLnBrk="1" hangingPunct="1"/>
            <a:r>
              <a:rPr lang="zh-CN" altLang="en-US" b="1" dirty="0"/>
              <a:t>选择置换内存中最久未使用的页面。但是由于要记录页面使用时间的先后关系，硬件开销大。</a:t>
            </a:r>
            <a:endParaRPr lang="zh-CN" altLang="en-US" b="1" dirty="0"/>
          </a:p>
          <a:p>
            <a:pPr lvl="1" eaLnBrk="1" hangingPunct="1"/>
            <a:endParaRPr lang="zh-CN" altLang="en-US" b="1" dirty="0"/>
          </a:p>
          <a:p>
            <a:pPr eaLnBrk="1" hangingPunct="1"/>
            <a:r>
              <a:rPr lang="zh-CN" altLang="en-US" b="1" dirty="0"/>
              <a:t>计算缺页中断次数和缺页中断率</a:t>
            </a:r>
            <a:endParaRPr lang="zh-CN" altLang="en-US"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AutoShape 2"/>
          <p:cNvSpPr>
            <a:spLocks noGrp="1"/>
          </p:cNvSpPr>
          <p:nvPr>
            <p:ph type="title"/>
          </p:nvPr>
        </p:nvSpPr>
        <p:spPr>
          <a:xfrm>
            <a:off x="762000" y="1296988"/>
            <a:ext cx="7924800" cy="608012"/>
          </a:xfrm>
          <a:ln/>
        </p:spPr>
        <p:txBody>
          <a:bodyPr vert="horz" wrap="square" lIns="91440" tIns="45720" rIns="91440" bIns="45720" anchor="b"/>
          <a:p>
            <a:pPr eaLnBrk="1" hangingPunct="1"/>
            <a:r>
              <a:rPr lang="zh-CN" altLang="en-US" dirty="0"/>
              <a:t>页面置换算法</a:t>
            </a:r>
            <a:endParaRPr lang="zh-CN" altLang="en-US" dirty="0"/>
          </a:p>
        </p:txBody>
      </p:sp>
      <p:sp>
        <p:nvSpPr>
          <p:cNvPr id="2052" name="Rectangle 3"/>
          <p:cNvSpPr>
            <a:spLocks noGrp="1"/>
          </p:cNvSpPr>
          <p:nvPr>
            <p:ph idx="1"/>
          </p:nvPr>
        </p:nvSpPr>
        <p:spPr>
          <a:xfrm>
            <a:off x="250825" y="2492375"/>
            <a:ext cx="8642350" cy="3716338"/>
          </a:xfrm>
          <a:ln/>
        </p:spPr>
        <p:txBody>
          <a:bodyPr vert="horz" wrap="square" lIns="91440" tIns="45720" rIns="91440" bIns="45720" anchor="t"/>
          <a:p>
            <a:pPr eaLnBrk="1" hangingPunct="1"/>
            <a:r>
              <a:rPr lang="zh-CN" altLang="en-US" b="1" dirty="0">
                <a:solidFill>
                  <a:srgbClr val="0000FF"/>
                </a:solidFill>
              </a:rPr>
              <a:t>最优策略 </a:t>
            </a:r>
            <a:r>
              <a:rPr lang="en-US" altLang="zh-CN" b="1" dirty="0">
                <a:solidFill>
                  <a:srgbClr val="0000FF"/>
                </a:solidFill>
              </a:rPr>
              <a:t>(Optimal policy) </a:t>
            </a:r>
            <a:r>
              <a:rPr lang="zh-CN" altLang="en-US" b="1" dirty="0">
                <a:solidFill>
                  <a:srgbClr val="0000FF"/>
                </a:solidFill>
              </a:rPr>
              <a:t>又称为</a:t>
            </a:r>
            <a:r>
              <a:rPr lang="en-US" altLang="zh-CN" b="1" dirty="0">
                <a:solidFill>
                  <a:srgbClr val="0000FF"/>
                </a:solidFill>
              </a:rPr>
              <a:t>Belady</a:t>
            </a:r>
            <a:r>
              <a:rPr lang="zh-CN" altLang="en-US" b="1" dirty="0">
                <a:solidFill>
                  <a:srgbClr val="0000FF"/>
                </a:solidFill>
              </a:rPr>
              <a:t>算法</a:t>
            </a:r>
            <a:endParaRPr lang="zh-CN" altLang="en-US" b="1" dirty="0">
              <a:solidFill>
                <a:srgbClr val="0000FF"/>
              </a:solidFill>
            </a:endParaRPr>
          </a:p>
          <a:p>
            <a:pPr lvl="1" eaLnBrk="1" hangingPunct="1"/>
            <a:r>
              <a:rPr lang="zh-CN" altLang="en-US" b="1" dirty="0"/>
              <a:t>选择替换下次访问距当前时间最长的那些页，可以看出该算法能导致最少的页错误，</a:t>
            </a:r>
            <a:endParaRPr lang="zh-CN" altLang="en-US" b="1" dirty="0"/>
          </a:p>
          <a:p>
            <a:pPr lvl="1" eaLnBrk="1" hangingPunct="1"/>
            <a:r>
              <a:rPr lang="zh-CN" altLang="en-US" b="1" dirty="0"/>
              <a:t>但是由于它要求操作系统必须知道将来的事件，显然这是不可能实现的。</a:t>
            </a:r>
            <a:endParaRPr lang="zh-CN" altLang="en-US" b="1" dirty="0"/>
          </a:p>
          <a:p>
            <a:pPr lvl="1" eaLnBrk="1" hangingPunct="1"/>
            <a:r>
              <a:rPr lang="zh-CN" altLang="en-US" b="1" dirty="0"/>
              <a:t>作为一种标准来衡量其他算法的性能 。 </a:t>
            </a:r>
            <a:endParaRPr lang="zh-CN" altLang="en-US" b="1" dirty="0"/>
          </a:p>
        </p:txBody>
      </p:sp>
      <p:graphicFrame>
        <p:nvGraphicFramePr>
          <p:cNvPr id="2050" name="Object 4"/>
          <p:cNvGraphicFramePr/>
          <p:nvPr/>
        </p:nvGraphicFramePr>
        <p:xfrm>
          <a:off x="0" y="6165850"/>
          <a:ext cx="9144000" cy="685800"/>
        </p:xfrm>
        <a:graphic>
          <a:graphicData uri="http://schemas.openxmlformats.org/presentationml/2006/ole">
            <mc:AlternateContent xmlns:mc="http://schemas.openxmlformats.org/markup-compatibility/2006">
              <mc:Choice xmlns:v="urn:schemas-microsoft-com:vml" Requires="v">
                <p:oleObj spid="_x0000_s3077" name="" r:id="rId1" imgW="7429500" imgH="723900" progId="Paint.Picture">
                  <p:embed/>
                </p:oleObj>
              </mc:Choice>
              <mc:Fallback>
                <p:oleObj name="" r:id="rId1" imgW="7429500" imgH="723900" progId="Paint.Picture">
                  <p:embed/>
                  <p:pic>
                    <p:nvPicPr>
                      <p:cNvPr id="0" name="图片 3076"/>
                      <p:cNvPicPr/>
                      <p:nvPr/>
                    </p:nvPicPr>
                    <p:blipFill>
                      <a:blip r:embed="rId2">
                        <a:clrChange>
                          <a:clrFrom>
                            <a:srgbClr val="FFFFFF"/>
                          </a:clrFrom>
                          <a:clrTo>
                            <a:srgbClr val="FFFFFF">
                              <a:alpha val="0"/>
                            </a:srgbClr>
                          </a:clrTo>
                        </a:clrChange>
                      </a:blip>
                      <a:stretch>
                        <a:fillRect/>
                      </a:stretch>
                    </p:blipFill>
                    <p:spPr>
                      <a:xfrm>
                        <a:off x="0" y="6165850"/>
                        <a:ext cx="9144000" cy="685800"/>
                      </a:xfrm>
                      <a:prstGeom prst="rect">
                        <a:avLst/>
                      </a:prstGeom>
                      <a:noFill/>
                      <a:ln w="38100">
                        <a:noFill/>
                        <a:miter/>
                      </a:ln>
                    </p:spPr>
                  </p:pic>
                </p:oleObj>
              </mc:Fallback>
            </mc:AlternateContent>
          </a:graphicData>
        </a:graphic>
      </p:graphicFrame>
      <p:sp>
        <p:nvSpPr>
          <p:cNvPr id="2053" name="Rectangle 5"/>
          <p:cNvSpPr/>
          <p:nvPr/>
        </p:nvSpPr>
        <p:spPr>
          <a:xfrm>
            <a:off x="323850" y="5135563"/>
            <a:ext cx="8424863" cy="396875"/>
          </a:xfrm>
          <a:prstGeom prst="rect">
            <a:avLst/>
          </a:prstGeom>
          <a:noFill/>
          <a:ln w="9525">
            <a:noFill/>
          </a:ln>
        </p:spPr>
        <p:txBody>
          <a:bodyPr anchor="ctr">
            <a:spAutoFit/>
          </a:bodyPr>
          <a:p>
            <a:endParaRPr lang="zh-CN" altLang="zh-CN" sz="2000" b="1"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AutoShape 2"/>
          <p:cNvSpPr>
            <a:spLocks noGrp="1"/>
          </p:cNvSpPr>
          <p:nvPr>
            <p:ph type="title"/>
          </p:nvPr>
        </p:nvSpPr>
        <p:spPr>
          <a:xfrm>
            <a:off x="762000" y="1296988"/>
            <a:ext cx="7924800" cy="608012"/>
          </a:xfrm>
          <a:ln/>
        </p:spPr>
        <p:txBody>
          <a:bodyPr vert="horz" wrap="square" lIns="91440" tIns="45720" rIns="91440" bIns="45720" anchor="b"/>
          <a:p>
            <a:pPr eaLnBrk="1" hangingPunct="1"/>
            <a:r>
              <a:rPr lang="zh-CN" altLang="en-US" dirty="0"/>
              <a:t>页面置换算法</a:t>
            </a:r>
            <a:endParaRPr lang="zh-CN" altLang="en-US" dirty="0"/>
          </a:p>
        </p:txBody>
      </p:sp>
      <p:sp>
        <p:nvSpPr>
          <p:cNvPr id="80899" name="Rectangle 3"/>
          <p:cNvSpPr>
            <a:spLocks noGrp="1"/>
          </p:cNvSpPr>
          <p:nvPr>
            <p:ph idx="1"/>
          </p:nvPr>
        </p:nvSpPr>
        <p:spPr>
          <a:xfrm>
            <a:off x="609600" y="2362200"/>
            <a:ext cx="8305800" cy="3724275"/>
          </a:xfrm>
          <a:ln/>
        </p:spPr>
        <p:txBody>
          <a:bodyPr vert="horz" wrap="square" lIns="91440" tIns="45720" rIns="91440" bIns="45720" anchor="t"/>
          <a:p>
            <a:pPr eaLnBrk="1" hangingPunct="1">
              <a:lnSpc>
                <a:spcPct val="80000"/>
              </a:lnSpc>
            </a:pPr>
            <a:r>
              <a:rPr lang="zh-CN" altLang="en-US" sz="2400" b="1" dirty="0">
                <a:solidFill>
                  <a:srgbClr val="0000FF"/>
                </a:solidFill>
              </a:rPr>
              <a:t>最近最少使用 </a:t>
            </a:r>
            <a:r>
              <a:rPr lang="en-US" altLang="zh-CN" sz="2400" b="1" dirty="0">
                <a:solidFill>
                  <a:srgbClr val="0000FF"/>
                </a:solidFill>
              </a:rPr>
              <a:t>Least Recently Used (LRU)</a:t>
            </a:r>
            <a:endParaRPr lang="en-US" altLang="zh-CN" sz="2400" b="1" dirty="0">
              <a:solidFill>
                <a:srgbClr val="0000FF"/>
              </a:solidFill>
            </a:endParaRPr>
          </a:p>
          <a:p>
            <a:pPr lvl="1" eaLnBrk="1" hangingPunct="1">
              <a:lnSpc>
                <a:spcPct val="80000"/>
              </a:lnSpc>
            </a:pPr>
            <a:r>
              <a:rPr lang="zh-CN" altLang="en-US" b="1" dirty="0"/>
              <a:t>替换主存中上次使用距离当前最远的页 </a:t>
            </a:r>
            <a:endParaRPr lang="zh-CN" altLang="en-US" b="1" dirty="0"/>
          </a:p>
          <a:p>
            <a:pPr lvl="1" eaLnBrk="1" hangingPunct="1">
              <a:lnSpc>
                <a:spcPct val="80000"/>
              </a:lnSpc>
            </a:pPr>
            <a:r>
              <a:rPr lang="zh-CN" altLang="en-US" b="1" dirty="0"/>
              <a:t>根据局部性原理，这也是最近最不可能访问到的页。实际上，</a:t>
            </a:r>
            <a:r>
              <a:rPr lang="en-US" altLang="zh-CN" b="1" dirty="0"/>
              <a:t>LRU</a:t>
            </a:r>
            <a:r>
              <a:rPr lang="zh-CN" altLang="en-US" b="1" dirty="0"/>
              <a:t>策略的性能接近于</a:t>
            </a:r>
            <a:r>
              <a:rPr lang="en-US" altLang="zh-CN" b="1" dirty="0"/>
              <a:t>OPT</a:t>
            </a:r>
            <a:r>
              <a:rPr lang="zh-CN" altLang="en-US" b="1" dirty="0"/>
              <a:t>策略。</a:t>
            </a:r>
            <a:endParaRPr lang="zh-CN" altLang="en-US" b="1" dirty="0"/>
          </a:p>
          <a:p>
            <a:pPr lvl="1" eaLnBrk="1" hangingPunct="1">
              <a:lnSpc>
                <a:spcPct val="80000"/>
              </a:lnSpc>
            </a:pPr>
            <a:r>
              <a:rPr lang="zh-CN" altLang="en-US" b="1" dirty="0"/>
              <a:t>该方法的问题在于比较难于实现。</a:t>
            </a:r>
            <a:endParaRPr lang="zh-CN" altLang="en-US" b="1" dirty="0"/>
          </a:p>
          <a:p>
            <a:pPr lvl="1" eaLnBrk="1" hangingPunct="1">
              <a:lnSpc>
                <a:spcPct val="80000"/>
              </a:lnSpc>
            </a:pPr>
            <a:r>
              <a:rPr lang="zh-CN" altLang="en-US" b="1" dirty="0"/>
              <a:t>一种实现方法是给每一页添加一个最后一次访问的</a:t>
            </a:r>
            <a:r>
              <a:rPr lang="zh-CN" altLang="en-US" b="1" dirty="0">
                <a:solidFill>
                  <a:srgbClr val="FF0000"/>
                </a:solidFill>
              </a:rPr>
              <a:t>时间标签</a:t>
            </a:r>
            <a:r>
              <a:rPr lang="zh-CN" altLang="en-US" b="1" dirty="0"/>
              <a:t>，并且必须在每次访问存储器时，不论访问的是指令还是数据，都更新这个标签。即使有支持这种方案的硬件，开销仍然非常大。</a:t>
            </a:r>
            <a:endParaRPr lang="zh-CN" altLang="en-US" b="1" dirty="0"/>
          </a:p>
          <a:p>
            <a:pPr lvl="1" eaLnBrk="1" hangingPunct="1">
              <a:lnSpc>
                <a:spcPct val="80000"/>
              </a:lnSpc>
            </a:pPr>
            <a:r>
              <a:rPr lang="zh-CN" altLang="en-US" b="1" dirty="0"/>
              <a:t>另一种可选择的方法是维护一个关于访问的栈，当开销同样很大</a:t>
            </a:r>
            <a:r>
              <a:rPr lang="zh-CN" altLang="en-US" sz="2000" b="1" dirty="0"/>
              <a:t>。 </a:t>
            </a:r>
            <a:endParaRPr lang="zh-CN" altLang="en-US" sz="20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AutoShape 2"/>
          <p:cNvSpPr>
            <a:spLocks noGrp="1"/>
          </p:cNvSpPr>
          <p:nvPr>
            <p:ph type="title"/>
          </p:nvPr>
        </p:nvSpPr>
        <p:spPr>
          <a:xfrm>
            <a:off x="762000" y="1296988"/>
            <a:ext cx="7924800" cy="608012"/>
          </a:xfrm>
          <a:ln/>
        </p:spPr>
        <p:txBody>
          <a:bodyPr vert="horz" wrap="square" lIns="91440" tIns="45720" rIns="91440" bIns="45720" anchor="b"/>
          <a:p>
            <a:pPr eaLnBrk="1" hangingPunct="1"/>
            <a:r>
              <a:rPr lang="zh-CN" altLang="en-US" dirty="0"/>
              <a:t>页面置换算法</a:t>
            </a:r>
            <a:endParaRPr lang="zh-CN" altLang="en-US" dirty="0"/>
          </a:p>
        </p:txBody>
      </p:sp>
      <p:sp>
        <p:nvSpPr>
          <p:cNvPr id="81923" name="Rectangle 3"/>
          <p:cNvSpPr>
            <a:spLocks noGrp="1"/>
          </p:cNvSpPr>
          <p:nvPr>
            <p:ph idx="1"/>
          </p:nvPr>
        </p:nvSpPr>
        <p:spPr>
          <a:xfrm>
            <a:off x="250825" y="2438400"/>
            <a:ext cx="8642350" cy="3687763"/>
          </a:xfrm>
          <a:ln/>
        </p:spPr>
        <p:txBody>
          <a:bodyPr vert="horz" wrap="square" lIns="91440" tIns="45720" rIns="91440" bIns="45720" anchor="t"/>
          <a:p>
            <a:pPr eaLnBrk="1" hangingPunct="1">
              <a:lnSpc>
                <a:spcPct val="90000"/>
              </a:lnSpc>
            </a:pPr>
            <a:r>
              <a:rPr lang="zh-CN" altLang="en-US" sz="2400" b="1" dirty="0">
                <a:solidFill>
                  <a:srgbClr val="0000FF"/>
                </a:solidFill>
              </a:rPr>
              <a:t>先进先出 </a:t>
            </a:r>
            <a:r>
              <a:rPr lang="en-US" altLang="zh-CN" sz="2400" b="1" dirty="0">
                <a:solidFill>
                  <a:srgbClr val="0000FF"/>
                </a:solidFill>
              </a:rPr>
              <a:t>First-in, first-out (FIFO)</a:t>
            </a:r>
            <a:endParaRPr lang="en-US" altLang="zh-CN" sz="2400" b="1" dirty="0">
              <a:solidFill>
                <a:srgbClr val="0000FF"/>
              </a:solidFill>
            </a:endParaRPr>
          </a:p>
          <a:p>
            <a:pPr lvl="1" eaLnBrk="1" hangingPunct="1">
              <a:lnSpc>
                <a:spcPct val="90000"/>
              </a:lnSpc>
            </a:pPr>
            <a:r>
              <a:rPr lang="zh-CN" altLang="en-US" b="1" dirty="0"/>
              <a:t>把分配给进程的页帧看做是一个循环缓冲区，按循环方式移动页。它所需要的只是一个指针，这个指针在该进程的页帧中循环。</a:t>
            </a:r>
            <a:endParaRPr lang="zh-CN" altLang="en-US" b="1" dirty="0"/>
          </a:p>
          <a:p>
            <a:pPr lvl="1" eaLnBrk="1" hangingPunct="1">
              <a:lnSpc>
                <a:spcPct val="90000"/>
              </a:lnSpc>
            </a:pPr>
            <a:r>
              <a:rPr lang="zh-CN" altLang="en-US" b="1" dirty="0"/>
              <a:t>是 一种实现起来最简单的页替换策略。</a:t>
            </a:r>
            <a:endParaRPr lang="zh-CN" altLang="en-US" b="1" dirty="0"/>
          </a:p>
          <a:p>
            <a:pPr lvl="1" eaLnBrk="1" hangingPunct="1">
              <a:lnSpc>
                <a:spcPct val="90000"/>
              </a:lnSpc>
            </a:pPr>
            <a:r>
              <a:rPr lang="zh-CN" altLang="en-US" b="1" dirty="0">
                <a:solidFill>
                  <a:srgbClr val="FF0000"/>
                </a:solidFill>
              </a:rPr>
              <a:t>隐含的逻辑</a:t>
            </a:r>
            <a:r>
              <a:rPr lang="zh-CN" altLang="en-US" b="1" dirty="0"/>
              <a:t>是替换驻留在主存中时间最长的页；一个在很久以前取入主存的页，到现在可能已经不会在用到了。</a:t>
            </a:r>
            <a:endParaRPr lang="zh-CN" altLang="en-US" b="1" dirty="0"/>
          </a:p>
          <a:p>
            <a:pPr lvl="1" eaLnBrk="1" hangingPunct="1">
              <a:lnSpc>
                <a:spcPct val="90000"/>
              </a:lnSpc>
            </a:pPr>
            <a:r>
              <a:rPr lang="zh-CN" altLang="en-US" b="1" dirty="0"/>
              <a:t>这个推理常常是错误的，因为经常会出现一部分程序或数据</a:t>
            </a:r>
            <a:r>
              <a:rPr lang="zh-CN" altLang="en-US" b="1" dirty="0">
                <a:solidFill>
                  <a:srgbClr val="FF0000"/>
                </a:solidFill>
              </a:rPr>
              <a:t>在整个程序的生命周期中使用频率都很高</a:t>
            </a:r>
            <a:r>
              <a:rPr lang="zh-CN" altLang="en-US" b="1" dirty="0"/>
              <a:t>的情况，如果使用</a:t>
            </a:r>
            <a:r>
              <a:rPr lang="en-US" altLang="zh-CN" b="1" dirty="0"/>
              <a:t>FIFO</a:t>
            </a:r>
            <a:r>
              <a:rPr lang="zh-CN" altLang="en-US" b="1" dirty="0"/>
              <a:t>算法，则这些页会反复地需要被换入换出。 </a:t>
            </a:r>
            <a:endParaRPr lang="zh-CN" altLang="en-US"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82947" name="Rectangle 3"/>
          <p:cNvSpPr>
            <a:spLocks noGrp="1"/>
          </p:cNvSpPr>
          <p:nvPr>
            <p:ph idx="1"/>
          </p:nvPr>
        </p:nvSpPr>
        <p:spPr>
          <a:xfrm>
            <a:off x="882650" y="381000"/>
            <a:ext cx="7693025" cy="3724275"/>
          </a:xfrm>
          <a:ln/>
        </p:spPr>
        <p:txBody>
          <a:bodyPr vert="horz" wrap="square" lIns="91440" tIns="45720" rIns="91440" bIns="45720" anchor="t"/>
          <a:p>
            <a:pPr eaLnBrk="1" hangingPunct="1"/>
            <a:endParaRPr lang="zh-CN" altLang="zh-CN" dirty="0"/>
          </a:p>
        </p:txBody>
      </p:sp>
      <p:pic>
        <p:nvPicPr>
          <p:cNvPr id="82948" name="Picture 4"/>
          <p:cNvPicPr>
            <a:picLocks noChangeAspect="1"/>
          </p:cNvPicPr>
          <p:nvPr/>
        </p:nvPicPr>
        <p:blipFill>
          <a:blip r:embed="rId1"/>
          <a:stretch>
            <a:fillRect/>
          </a:stretch>
        </p:blipFill>
        <p:spPr>
          <a:xfrm>
            <a:off x="295275" y="152400"/>
            <a:ext cx="8713788" cy="3671888"/>
          </a:xfrm>
          <a:prstGeom prst="rect">
            <a:avLst/>
          </a:prstGeom>
          <a:noFill/>
          <a:ln w="9525">
            <a:noFill/>
          </a:ln>
        </p:spPr>
      </p:pic>
      <p:pic>
        <p:nvPicPr>
          <p:cNvPr id="82949" name="Picture 5"/>
          <p:cNvPicPr>
            <a:picLocks noChangeAspect="1"/>
          </p:cNvPicPr>
          <p:nvPr/>
        </p:nvPicPr>
        <p:blipFill>
          <a:blip r:embed="rId2"/>
          <a:stretch>
            <a:fillRect/>
          </a:stretch>
        </p:blipFill>
        <p:spPr>
          <a:xfrm>
            <a:off x="295275" y="2176463"/>
            <a:ext cx="8642350" cy="495300"/>
          </a:xfrm>
          <a:prstGeom prst="rect">
            <a:avLst/>
          </a:prstGeom>
          <a:noFill/>
          <a:ln w="9525">
            <a:noFill/>
          </a:ln>
        </p:spPr>
      </p:pic>
      <p:sp>
        <p:nvSpPr>
          <p:cNvPr id="82950" name="Oval 6"/>
          <p:cNvSpPr/>
          <p:nvPr/>
        </p:nvSpPr>
        <p:spPr>
          <a:xfrm>
            <a:off x="3392488" y="1519238"/>
            <a:ext cx="360362" cy="215900"/>
          </a:xfrm>
          <a:prstGeom prst="ellipse">
            <a:avLst/>
          </a:prstGeom>
          <a:noFill/>
          <a:ln w="254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2951" name="Oval 7"/>
          <p:cNvSpPr/>
          <p:nvPr/>
        </p:nvSpPr>
        <p:spPr>
          <a:xfrm>
            <a:off x="4687888" y="942975"/>
            <a:ext cx="360362" cy="215900"/>
          </a:xfrm>
          <a:prstGeom prst="ellipse">
            <a:avLst/>
          </a:prstGeom>
          <a:noFill/>
          <a:ln w="254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2952" name="Oval 8"/>
          <p:cNvSpPr/>
          <p:nvPr/>
        </p:nvSpPr>
        <p:spPr>
          <a:xfrm>
            <a:off x="6632575" y="942975"/>
            <a:ext cx="360363" cy="215900"/>
          </a:xfrm>
          <a:prstGeom prst="ellipse">
            <a:avLst/>
          </a:prstGeom>
          <a:noFill/>
          <a:ln w="254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2953" name="Oval 9"/>
          <p:cNvSpPr/>
          <p:nvPr/>
        </p:nvSpPr>
        <p:spPr>
          <a:xfrm>
            <a:off x="3392488" y="3032125"/>
            <a:ext cx="360362" cy="215900"/>
          </a:xfrm>
          <a:prstGeom prst="ellipse">
            <a:avLst/>
          </a:prstGeom>
          <a:noFill/>
          <a:ln w="254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2954" name="Oval 10"/>
          <p:cNvSpPr/>
          <p:nvPr/>
        </p:nvSpPr>
        <p:spPr>
          <a:xfrm>
            <a:off x="4687888" y="3319463"/>
            <a:ext cx="360362" cy="215900"/>
          </a:xfrm>
          <a:prstGeom prst="ellipse">
            <a:avLst/>
          </a:prstGeom>
          <a:noFill/>
          <a:ln w="254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2955" name="Oval 11"/>
          <p:cNvSpPr/>
          <p:nvPr/>
        </p:nvSpPr>
        <p:spPr>
          <a:xfrm>
            <a:off x="5984875" y="2779713"/>
            <a:ext cx="360363" cy="215900"/>
          </a:xfrm>
          <a:prstGeom prst="ellipse">
            <a:avLst/>
          </a:prstGeom>
          <a:noFill/>
          <a:ln w="25400" cap="flat" cmpd="sng">
            <a:solidFill>
              <a:srgbClr val="FF0000"/>
            </a:solidFill>
            <a:prstDash val="solid"/>
            <a:miter/>
            <a:headEnd type="none" w="med" len="med"/>
            <a:tailEnd type="none" w="med" len="med"/>
          </a:ln>
        </p:spPr>
        <p:txBody>
          <a:bodyPr wrap="none" anchor="ctr"/>
          <a:p>
            <a:pPr algn="ctr"/>
            <a:endParaRPr lang="zh-CN" altLang="zh-CN" dirty="0">
              <a:latin typeface="Arial" panose="020B0604020202020204" pitchFamily="34" charset="0"/>
            </a:endParaRPr>
          </a:p>
        </p:txBody>
      </p:sp>
      <p:sp>
        <p:nvSpPr>
          <p:cNvPr id="82956" name="Oval 12"/>
          <p:cNvSpPr/>
          <p:nvPr/>
        </p:nvSpPr>
        <p:spPr>
          <a:xfrm>
            <a:off x="6632575" y="3319463"/>
            <a:ext cx="360363" cy="215900"/>
          </a:xfrm>
          <a:prstGeom prst="ellipse">
            <a:avLst/>
          </a:prstGeom>
          <a:noFill/>
          <a:ln w="25400" cap="flat" cmpd="sng">
            <a:solidFill>
              <a:srgbClr val="FF0000"/>
            </a:solidFill>
            <a:prstDash val="solid"/>
            <a:miter/>
            <a:headEnd type="none" w="med" len="med"/>
            <a:tailEnd type="none" w="med" len="med"/>
          </a:ln>
        </p:spPr>
        <p:txBody>
          <a:bodyPr wrap="none" anchor="ctr"/>
          <a:p>
            <a:pPr algn="ctr"/>
            <a:endParaRPr lang="zh-CN" altLang="zh-CN" dirty="0">
              <a:latin typeface="Arial" panose="020B0604020202020204" pitchFamily="34" charset="0"/>
            </a:endParaRPr>
          </a:p>
        </p:txBody>
      </p:sp>
      <p:sp>
        <p:nvSpPr>
          <p:cNvPr id="82957" name="Text Box 13"/>
          <p:cNvSpPr txBox="1"/>
          <p:nvPr/>
        </p:nvSpPr>
        <p:spPr>
          <a:xfrm>
            <a:off x="152400" y="1452563"/>
            <a:ext cx="1104900" cy="366712"/>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预知未来</a:t>
            </a:r>
            <a:endParaRPr lang="zh-CN" altLang="en-US" b="1" dirty="0">
              <a:solidFill>
                <a:srgbClr val="FF0000"/>
              </a:solidFill>
              <a:latin typeface="Arial" panose="020B0604020202020204" pitchFamily="34" charset="0"/>
            </a:endParaRPr>
          </a:p>
        </p:txBody>
      </p:sp>
      <p:sp>
        <p:nvSpPr>
          <p:cNvPr id="82958" name="Text Box 14"/>
          <p:cNvSpPr txBox="1"/>
          <p:nvPr/>
        </p:nvSpPr>
        <p:spPr>
          <a:xfrm>
            <a:off x="152400" y="3319463"/>
            <a:ext cx="1104900" cy="366712"/>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回顾过去</a:t>
            </a:r>
            <a:endParaRPr lang="zh-CN" altLang="en-US" b="1" dirty="0">
              <a:solidFill>
                <a:srgbClr val="FF0000"/>
              </a:solidFill>
              <a:latin typeface="Arial" panose="020B0604020202020204" pitchFamily="34" charset="0"/>
            </a:endParaRPr>
          </a:p>
        </p:txBody>
      </p:sp>
      <p:sp>
        <p:nvSpPr>
          <p:cNvPr id="82959" name="Text Box 15"/>
          <p:cNvSpPr txBox="1"/>
          <p:nvPr/>
        </p:nvSpPr>
        <p:spPr>
          <a:xfrm>
            <a:off x="290513" y="800100"/>
            <a:ext cx="874712" cy="366713"/>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理论上</a:t>
            </a:r>
            <a:endParaRPr lang="zh-CN" altLang="en-US" b="1" dirty="0">
              <a:solidFill>
                <a:srgbClr val="FF0000"/>
              </a:solidFill>
              <a:latin typeface="Arial" panose="020B0604020202020204" pitchFamily="34" charset="0"/>
            </a:endParaRPr>
          </a:p>
        </p:txBody>
      </p:sp>
      <p:sp>
        <p:nvSpPr>
          <p:cNvPr id="82960" name="Text Box 16"/>
          <p:cNvSpPr txBox="1"/>
          <p:nvPr/>
        </p:nvSpPr>
        <p:spPr>
          <a:xfrm>
            <a:off x="1400175" y="1712913"/>
            <a:ext cx="323850" cy="366712"/>
          </a:xfrm>
          <a:prstGeom prst="rect">
            <a:avLst/>
          </a:prstGeom>
          <a:noFill/>
          <a:ln w="9525">
            <a:noFill/>
          </a:ln>
        </p:spPr>
        <p:txBody>
          <a:bodyPr wrap="none">
            <a:spAutoFit/>
          </a:bodyPr>
          <a:p>
            <a:r>
              <a:rPr lang="en-US" altLang="zh-CN" b="1" dirty="0">
                <a:latin typeface="Arial" panose="020B0604020202020204" pitchFamily="34" charset="0"/>
              </a:rPr>
              <a:t>F</a:t>
            </a:r>
            <a:endParaRPr lang="en-US" altLang="zh-CN" b="1" dirty="0">
              <a:latin typeface="Arial" panose="020B0604020202020204" pitchFamily="34" charset="0"/>
            </a:endParaRPr>
          </a:p>
        </p:txBody>
      </p:sp>
      <p:sp>
        <p:nvSpPr>
          <p:cNvPr id="82961" name="Text Box 17"/>
          <p:cNvSpPr txBox="1"/>
          <p:nvPr/>
        </p:nvSpPr>
        <p:spPr>
          <a:xfrm>
            <a:off x="2101850" y="1676400"/>
            <a:ext cx="323850" cy="366713"/>
          </a:xfrm>
          <a:prstGeom prst="rect">
            <a:avLst/>
          </a:prstGeom>
          <a:noFill/>
          <a:ln w="9525">
            <a:noFill/>
          </a:ln>
        </p:spPr>
        <p:txBody>
          <a:bodyPr wrap="none">
            <a:spAutoFit/>
          </a:bodyPr>
          <a:p>
            <a:r>
              <a:rPr lang="en-US" altLang="zh-CN" b="1" dirty="0">
                <a:latin typeface="Arial" panose="020B0604020202020204" pitchFamily="34" charset="0"/>
              </a:rPr>
              <a:t>F</a:t>
            </a:r>
            <a:endParaRPr lang="en-US" altLang="zh-CN" b="1" dirty="0">
              <a:latin typeface="Arial" panose="020B0604020202020204" pitchFamily="34" charset="0"/>
            </a:endParaRPr>
          </a:p>
        </p:txBody>
      </p:sp>
      <p:sp>
        <p:nvSpPr>
          <p:cNvPr id="82962" name="Text Box 18"/>
          <p:cNvSpPr txBox="1"/>
          <p:nvPr/>
        </p:nvSpPr>
        <p:spPr>
          <a:xfrm>
            <a:off x="3397250" y="1752600"/>
            <a:ext cx="323850" cy="366713"/>
          </a:xfrm>
          <a:prstGeom prst="rect">
            <a:avLst/>
          </a:prstGeom>
          <a:noFill/>
          <a:ln w="9525">
            <a:noFill/>
          </a:ln>
        </p:spPr>
        <p:txBody>
          <a:bodyPr wrap="none">
            <a:spAutoFit/>
          </a:bodyPr>
          <a:p>
            <a:r>
              <a:rPr lang="en-US" altLang="zh-CN" b="1" dirty="0">
                <a:latin typeface="Arial" panose="020B0604020202020204" pitchFamily="34" charset="0"/>
              </a:rPr>
              <a:t>F</a:t>
            </a:r>
            <a:endParaRPr lang="en-US" altLang="zh-CN" b="1" dirty="0">
              <a:latin typeface="Arial" panose="020B0604020202020204" pitchFamily="34" charset="0"/>
            </a:endParaRPr>
          </a:p>
        </p:txBody>
      </p:sp>
      <p:sp>
        <p:nvSpPr>
          <p:cNvPr id="82963" name="Text Box 19"/>
          <p:cNvSpPr txBox="1"/>
          <p:nvPr/>
        </p:nvSpPr>
        <p:spPr>
          <a:xfrm>
            <a:off x="1400175" y="3505200"/>
            <a:ext cx="323850" cy="366713"/>
          </a:xfrm>
          <a:prstGeom prst="rect">
            <a:avLst/>
          </a:prstGeom>
          <a:noFill/>
          <a:ln w="9525">
            <a:noFill/>
          </a:ln>
        </p:spPr>
        <p:txBody>
          <a:bodyPr wrap="none">
            <a:spAutoFit/>
          </a:bodyPr>
          <a:p>
            <a:r>
              <a:rPr lang="en-US" altLang="zh-CN" b="1" dirty="0">
                <a:latin typeface="Arial" panose="020B0604020202020204" pitchFamily="34" charset="0"/>
              </a:rPr>
              <a:t>F</a:t>
            </a:r>
            <a:endParaRPr lang="en-US" altLang="zh-CN" b="1" dirty="0">
              <a:latin typeface="Arial" panose="020B0604020202020204" pitchFamily="34" charset="0"/>
            </a:endParaRPr>
          </a:p>
        </p:txBody>
      </p:sp>
      <p:sp>
        <p:nvSpPr>
          <p:cNvPr id="82964" name="Text Box 20"/>
          <p:cNvSpPr txBox="1"/>
          <p:nvPr/>
        </p:nvSpPr>
        <p:spPr>
          <a:xfrm>
            <a:off x="2101850" y="3505200"/>
            <a:ext cx="323850" cy="366713"/>
          </a:xfrm>
          <a:prstGeom prst="rect">
            <a:avLst/>
          </a:prstGeom>
          <a:noFill/>
          <a:ln w="9525">
            <a:noFill/>
          </a:ln>
        </p:spPr>
        <p:txBody>
          <a:bodyPr wrap="none">
            <a:spAutoFit/>
          </a:bodyPr>
          <a:p>
            <a:r>
              <a:rPr lang="en-US" altLang="zh-CN" b="1" dirty="0">
                <a:latin typeface="Arial" panose="020B0604020202020204" pitchFamily="34" charset="0"/>
              </a:rPr>
              <a:t>F</a:t>
            </a:r>
            <a:endParaRPr lang="en-US" altLang="zh-CN" b="1" dirty="0">
              <a:latin typeface="Arial" panose="020B0604020202020204" pitchFamily="34" charset="0"/>
            </a:endParaRPr>
          </a:p>
        </p:txBody>
      </p:sp>
      <p:sp>
        <p:nvSpPr>
          <p:cNvPr id="82965" name="Text Box 21"/>
          <p:cNvSpPr txBox="1"/>
          <p:nvPr/>
        </p:nvSpPr>
        <p:spPr>
          <a:xfrm>
            <a:off x="3397250" y="3505200"/>
            <a:ext cx="323850" cy="366713"/>
          </a:xfrm>
          <a:prstGeom prst="rect">
            <a:avLst/>
          </a:prstGeom>
          <a:noFill/>
          <a:ln w="9525">
            <a:noFill/>
          </a:ln>
        </p:spPr>
        <p:txBody>
          <a:bodyPr wrap="none">
            <a:spAutoFit/>
          </a:bodyPr>
          <a:p>
            <a:r>
              <a:rPr lang="en-US" altLang="zh-CN" b="1" dirty="0">
                <a:latin typeface="Arial" panose="020B0604020202020204" pitchFamily="34" charset="0"/>
              </a:rPr>
              <a:t>F</a:t>
            </a:r>
            <a:endParaRPr lang="en-US" altLang="zh-CN" b="1" dirty="0">
              <a:latin typeface="Arial" panose="020B0604020202020204" pitchFamily="34" charset="0"/>
            </a:endParaRPr>
          </a:p>
        </p:txBody>
      </p:sp>
      <p:pic>
        <p:nvPicPr>
          <p:cNvPr id="82966" name="Picture 22"/>
          <p:cNvPicPr>
            <a:picLocks noChangeAspect="1"/>
          </p:cNvPicPr>
          <p:nvPr/>
        </p:nvPicPr>
        <p:blipFill>
          <a:blip r:embed="rId3"/>
          <a:stretch>
            <a:fillRect/>
          </a:stretch>
        </p:blipFill>
        <p:spPr>
          <a:xfrm>
            <a:off x="273050" y="4419600"/>
            <a:ext cx="8870950" cy="1841500"/>
          </a:xfrm>
          <a:prstGeom prst="rect">
            <a:avLst/>
          </a:prstGeom>
          <a:noFill/>
          <a:ln w="9525">
            <a:noFill/>
          </a:ln>
        </p:spPr>
      </p:pic>
      <p:sp>
        <p:nvSpPr>
          <p:cNvPr id="82967" name="Line 23"/>
          <p:cNvSpPr/>
          <p:nvPr/>
        </p:nvSpPr>
        <p:spPr>
          <a:xfrm>
            <a:off x="304800" y="2057400"/>
            <a:ext cx="8839200" cy="0"/>
          </a:xfrm>
          <a:prstGeom prst="line">
            <a:avLst/>
          </a:prstGeom>
          <a:ln w="25400" cap="flat" cmpd="sng">
            <a:solidFill>
              <a:srgbClr val="0000FF"/>
            </a:solidFill>
            <a:prstDash val="solid"/>
            <a:headEnd type="none" w="med" len="med"/>
            <a:tailEnd type="none" w="med" len="med"/>
          </a:ln>
        </p:spPr>
      </p:sp>
      <p:sp>
        <p:nvSpPr>
          <p:cNvPr id="82968" name="Line 24"/>
          <p:cNvSpPr/>
          <p:nvPr/>
        </p:nvSpPr>
        <p:spPr>
          <a:xfrm>
            <a:off x="228600" y="4191000"/>
            <a:ext cx="8839200" cy="0"/>
          </a:xfrm>
          <a:prstGeom prst="line">
            <a:avLst/>
          </a:prstGeom>
          <a:ln w="25400" cap="flat" cmpd="sng">
            <a:solidFill>
              <a:srgbClr val="0000FF"/>
            </a:solidFill>
            <a:prstDash val="solid"/>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AutoShape 2"/>
          <p:cNvSpPr>
            <a:spLocks noGrp="1"/>
          </p:cNvSpPr>
          <p:nvPr>
            <p:ph type="title"/>
          </p:nvPr>
        </p:nvSpPr>
        <p:spPr>
          <a:ln/>
        </p:spPr>
        <p:txBody>
          <a:bodyPr vert="horz" wrap="square" lIns="91440" tIns="45720" rIns="91440" bIns="45720" anchor="b"/>
          <a:p>
            <a:pPr eaLnBrk="1" hangingPunct="1"/>
            <a:r>
              <a:rPr lang="zh-CN" altLang="en-US" dirty="0"/>
              <a:t>第六章、文件管理</a:t>
            </a:r>
            <a:endParaRPr lang="zh-CN" altLang="en-US" dirty="0"/>
          </a:p>
        </p:txBody>
      </p:sp>
      <p:sp>
        <p:nvSpPr>
          <p:cNvPr id="12291" name="Rectangle 3"/>
          <p:cNvSpPr>
            <a:spLocks noGrp="1"/>
          </p:cNvSpPr>
          <p:nvPr>
            <p:ph type="body"/>
          </p:nvPr>
        </p:nvSpPr>
        <p:spPr>
          <a:ln/>
        </p:spPr>
        <p:txBody>
          <a:bodyPr vert="horz" wrap="square" lIns="91440" tIns="45720" rIns="91440" bIns="45720" anchor="t"/>
          <a:p>
            <a:pPr eaLnBrk="1" hangingPunct="1"/>
            <a:r>
              <a:rPr lang="zh-CN" altLang="en-US" b="1" dirty="0"/>
              <a:t>文件</a:t>
            </a:r>
            <a:endParaRPr lang="zh-CN" altLang="en-US" b="1" dirty="0"/>
          </a:p>
          <a:p>
            <a:pPr lvl="1" eaLnBrk="1" hangingPunct="1"/>
            <a:r>
              <a:rPr lang="zh-CN" altLang="en-US" b="1" dirty="0"/>
              <a:t>概念</a:t>
            </a:r>
            <a:endParaRPr lang="zh-CN" altLang="en-US" b="1" dirty="0"/>
          </a:p>
          <a:p>
            <a:pPr lvl="1" eaLnBrk="1" hangingPunct="1"/>
            <a:r>
              <a:rPr lang="zh-CN" altLang="en-US" b="1" dirty="0"/>
              <a:t>实现</a:t>
            </a:r>
            <a:endParaRPr lang="zh-CN" altLang="en-US" b="1" dirty="0"/>
          </a:p>
          <a:p>
            <a:pPr eaLnBrk="1" hangingPunct="1"/>
            <a:r>
              <a:rPr lang="zh-CN" altLang="en-US" b="1" dirty="0"/>
              <a:t>目录</a:t>
            </a:r>
            <a:endParaRPr lang="zh-CN" altLang="en-US" b="1" dirty="0"/>
          </a:p>
          <a:p>
            <a:pPr lvl="1" eaLnBrk="1" hangingPunct="1"/>
            <a:r>
              <a:rPr lang="zh-CN" altLang="en-US" b="1" dirty="0"/>
              <a:t>实现</a:t>
            </a:r>
            <a:endParaRPr lang="zh-CN" altLang="en-US" b="1" dirty="0"/>
          </a:p>
          <a:p>
            <a:pPr eaLnBrk="1" hangingPunct="1"/>
            <a:r>
              <a:rPr lang="en-US" altLang="zh-CN" b="1" dirty="0"/>
              <a:t>FAT32</a:t>
            </a:r>
            <a:r>
              <a:rPr lang="zh-CN" altLang="en-US" b="1" dirty="0"/>
              <a:t>文件系统</a:t>
            </a:r>
            <a:endParaRPr lang="zh-CN" altLang="en-US"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AutoShape 2"/>
          <p:cNvSpPr>
            <a:spLocks noGrp="1"/>
          </p:cNvSpPr>
          <p:nvPr>
            <p:ph type="title"/>
          </p:nvPr>
        </p:nvSpPr>
        <p:spPr>
          <a:ln/>
        </p:spPr>
        <p:txBody>
          <a:bodyPr vert="horz" wrap="square" lIns="91440" tIns="45720" rIns="91440" bIns="45720" anchor="b"/>
          <a:p>
            <a:pPr eaLnBrk="1" hangingPunct="1"/>
            <a:r>
              <a:rPr lang="zh-CN" altLang="en-US" dirty="0"/>
              <a:t>磁盘管理：磁盘访问时间 </a:t>
            </a:r>
            <a:r>
              <a:rPr lang="en-US" altLang="zh-CN" dirty="0"/>
              <a:t>-4.3.3</a:t>
            </a:r>
            <a:endParaRPr lang="en-US" altLang="zh-CN" dirty="0"/>
          </a:p>
        </p:txBody>
      </p:sp>
      <p:sp>
        <p:nvSpPr>
          <p:cNvPr id="83971" name="Rectangle 3"/>
          <p:cNvSpPr>
            <a:spLocks noGrp="1"/>
          </p:cNvSpPr>
          <p:nvPr>
            <p:ph type="body"/>
          </p:nvPr>
        </p:nvSpPr>
        <p:spPr>
          <a:ln/>
        </p:spPr>
        <p:txBody>
          <a:bodyPr vert="horz" wrap="square" lIns="91440" tIns="45720" rIns="91440" bIns="45720" anchor="t"/>
          <a:p>
            <a:pPr eaLnBrk="1" hangingPunct="1"/>
            <a:r>
              <a:rPr lang="zh-CN" altLang="en-US" b="1" dirty="0"/>
              <a:t>寻道时间 </a:t>
            </a:r>
            <a:r>
              <a:rPr lang="en-US" altLang="zh-CN" b="1" dirty="0"/>
              <a:t>Ts</a:t>
            </a:r>
            <a:endParaRPr lang="en-US" altLang="zh-CN" b="1" dirty="0"/>
          </a:p>
          <a:p>
            <a:pPr lvl="1" eaLnBrk="1" hangingPunct="1"/>
            <a:r>
              <a:rPr lang="zh-CN" altLang="en-US" b="1" dirty="0"/>
              <a:t>把磁臂从当前位置移动到指定的磁道上所经历的时间。</a:t>
            </a:r>
            <a:endParaRPr lang="zh-CN" altLang="en-US" b="1" dirty="0"/>
          </a:p>
          <a:p>
            <a:pPr eaLnBrk="1" hangingPunct="1"/>
            <a:r>
              <a:rPr lang="zh-CN" altLang="en-US" b="1" dirty="0"/>
              <a:t>旋转延迟时间</a:t>
            </a:r>
            <a:r>
              <a:rPr lang="en-US" altLang="zh-CN" b="1" dirty="0"/>
              <a:t>Tr</a:t>
            </a:r>
            <a:endParaRPr lang="en-US" altLang="zh-CN" b="1" dirty="0"/>
          </a:p>
          <a:p>
            <a:pPr lvl="1" eaLnBrk="1" hangingPunct="1"/>
            <a:r>
              <a:rPr lang="zh-CN" altLang="en-US" b="1" dirty="0"/>
              <a:t>扇区移动到磁头下面所经历的时间。</a:t>
            </a:r>
            <a:endParaRPr lang="zh-CN" altLang="en-US" b="1" dirty="0"/>
          </a:p>
          <a:p>
            <a:pPr eaLnBrk="1" hangingPunct="1"/>
            <a:r>
              <a:rPr lang="zh-CN" altLang="en-US" b="1" dirty="0"/>
              <a:t>传输时间</a:t>
            </a:r>
            <a:r>
              <a:rPr lang="en-US" altLang="zh-CN" b="1" dirty="0"/>
              <a:t>Tt</a:t>
            </a:r>
            <a:endParaRPr lang="en-US" altLang="zh-CN" b="1" dirty="0"/>
          </a:p>
          <a:p>
            <a:pPr lvl="1" eaLnBrk="1" hangingPunct="1"/>
            <a:r>
              <a:rPr lang="zh-CN" altLang="en-US" b="1" dirty="0"/>
              <a:t>把数据从磁盘读出，或者写入数据所经历的时间。</a:t>
            </a:r>
            <a:endParaRPr lang="zh-CN" altLang="en-US"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AutoShape 2"/>
          <p:cNvSpPr>
            <a:spLocks noGrp="1"/>
          </p:cNvSpPr>
          <p:nvPr>
            <p:ph type="title"/>
          </p:nvPr>
        </p:nvSpPr>
        <p:spPr>
          <a:ln/>
        </p:spPr>
        <p:txBody>
          <a:bodyPr vert="horz" wrap="square" lIns="91440" tIns="45720" rIns="91440" bIns="45720" anchor="b"/>
          <a:p>
            <a:pPr eaLnBrk="1" hangingPunct="1"/>
            <a:r>
              <a:rPr lang="zh-CN" altLang="en-US" dirty="0"/>
              <a:t>磁盘调度算法</a:t>
            </a:r>
            <a:r>
              <a:rPr lang="en-US" altLang="zh-CN" dirty="0"/>
              <a:t>- 4.3.4</a:t>
            </a:r>
            <a:r>
              <a:rPr lang="zh-CN" altLang="en-US" dirty="0"/>
              <a:t>（</a:t>
            </a:r>
            <a:r>
              <a:rPr lang="en-US" altLang="zh-CN" dirty="0"/>
              <a:t>1</a:t>
            </a:r>
            <a:r>
              <a:rPr lang="zh-CN" altLang="en-US" dirty="0"/>
              <a:t>）</a:t>
            </a:r>
            <a:endParaRPr lang="zh-CN" altLang="en-US" dirty="0"/>
          </a:p>
        </p:txBody>
      </p:sp>
      <p:sp>
        <p:nvSpPr>
          <p:cNvPr id="84995" name="Rectangle 3"/>
          <p:cNvSpPr>
            <a:spLocks noGrp="1"/>
          </p:cNvSpPr>
          <p:nvPr>
            <p:ph type="body" sz="half"/>
          </p:nvPr>
        </p:nvSpPr>
        <p:spPr>
          <a:xfrm>
            <a:off x="838200" y="2362200"/>
            <a:ext cx="7010400" cy="3724275"/>
          </a:xfrm>
          <a:ln/>
        </p:spPr>
        <p:txBody>
          <a:bodyPr vert="horz" wrap="square" lIns="91440" tIns="45720" rIns="91440" bIns="45720" anchor="t"/>
          <a:lstStyle>
            <a:lvl1pPr lvl="0">
              <a:defRPr sz="2400"/>
            </a:lvl1pPr>
            <a:lvl2pPr lvl="1">
              <a:defRPr sz="2000"/>
            </a:lvl2pPr>
            <a:lvl3pPr lvl="2">
              <a:defRPr sz="1800"/>
            </a:lvl3pPr>
            <a:lvl4pPr lvl="3">
              <a:defRPr sz="1800"/>
            </a:lvl4pPr>
            <a:lvl5pPr lvl="4">
              <a:defRPr sz="1800"/>
            </a:lvl5pPr>
          </a:lstStyle>
          <a:p>
            <a:pPr lvl="0" eaLnBrk="1" hangingPunct="1"/>
            <a:r>
              <a:rPr lang="zh-CN" altLang="en-US" b="1" dirty="0"/>
              <a:t>先来先服务算法（</a:t>
            </a:r>
            <a:r>
              <a:rPr lang="en-US" altLang="zh-CN" b="1" dirty="0"/>
              <a:t>FCFS</a:t>
            </a:r>
            <a:r>
              <a:rPr lang="zh-CN" altLang="en-US" b="1" dirty="0"/>
              <a:t>）</a:t>
            </a:r>
            <a:endParaRPr lang="zh-CN" altLang="en-US" b="1" dirty="0"/>
          </a:p>
          <a:p>
            <a:pPr lvl="1" eaLnBrk="1" hangingPunct="1"/>
            <a:r>
              <a:rPr lang="zh-CN" altLang="en-US" b="1" dirty="0"/>
              <a:t>根据进程请求访问磁盘的先后次序进行调度。</a:t>
            </a:r>
            <a:endParaRPr lang="zh-CN" altLang="en-US" b="1" dirty="0"/>
          </a:p>
          <a:p>
            <a:pPr lvl="0" eaLnBrk="1" hangingPunct="1"/>
            <a:r>
              <a:rPr lang="zh-CN" altLang="en-US" b="1" dirty="0"/>
              <a:t>最短寻道时间优先算法（</a:t>
            </a:r>
            <a:r>
              <a:rPr lang="en-US" altLang="zh-CN" b="1" dirty="0"/>
              <a:t>SSTF</a:t>
            </a:r>
            <a:r>
              <a:rPr lang="zh-CN" altLang="en-US" b="1" dirty="0"/>
              <a:t>）</a:t>
            </a:r>
            <a:endParaRPr lang="zh-CN" altLang="en-US" b="1" dirty="0"/>
          </a:p>
          <a:p>
            <a:pPr lvl="1" eaLnBrk="1" hangingPunct="1"/>
            <a:r>
              <a:rPr lang="zh-CN" altLang="en-US" b="1" dirty="0"/>
              <a:t>选择访问磁道与当前磁头所在位置距离最近的进程。</a:t>
            </a:r>
            <a:endParaRPr lang="zh-CN" altLang="en-US" b="1" dirty="0"/>
          </a:p>
          <a:p>
            <a:pPr lvl="0" eaLnBrk="1" hangingPunct="1"/>
            <a:r>
              <a:rPr lang="zh-CN" altLang="en-US" b="1" dirty="0"/>
              <a:t>扫描算法（</a:t>
            </a:r>
            <a:r>
              <a:rPr lang="en-US" altLang="zh-CN" b="1" dirty="0"/>
              <a:t>SCAN</a:t>
            </a:r>
            <a:r>
              <a:rPr lang="zh-CN" altLang="en-US" b="1" dirty="0"/>
              <a:t>）</a:t>
            </a:r>
            <a:endParaRPr lang="zh-CN" altLang="en-US" b="1" dirty="0"/>
          </a:p>
          <a:p>
            <a:pPr lvl="1" eaLnBrk="1" hangingPunct="1"/>
            <a:r>
              <a:rPr lang="zh-CN" altLang="en-US" b="1" dirty="0"/>
              <a:t>不仅考虑距离，同时考虑当前磁头的移动方向（电梯调度）。</a:t>
            </a:r>
            <a:endParaRPr lang="zh-CN" altLang="en-US" b="1" dirty="0"/>
          </a:p>
          <a:p>
            <a:pPr lvl="1" eaLnBrk="1" hangingPunct="1"/>
            <a:endParaRPr lang="zh-CN" altLang="en-US" b="1" dirty="0"/>
          </a:p>
          <a:p>
            <a:pPr lvl="0" eaLnBrk="1" hangingPunct="1"/>
            <a:r>
              <a:rPr lang="zh-CN" altLang="en-US" b="1" dirty="0"/>
              <a:t>计算磁道移动距离</a:t>
            </a:r>
            <a:endParaRPr lang="zh-CN" altLang="en-US"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86019" name="Rectangle 3"/>
          <p:cNvSpPr>
            <a:spLocks noGrp="1"/>
          </p:cNvSpPr>
          <p:nvPr>
            <p:ph idx="1"/>
          </p:nvPr>
        </p:nvSpPr>
        <p:spPr>
          <a:ln/>
        </p:spPr>
        <p:txBody>
          <a:bodyPr vert="horz" wrap="square" lIns="91440" tIns="45720" rIns="91440" bIns="45720" anchor="t"/>
          <a:p>
            <a:pPr eaLnBrk="1" hangingPunct="1"/>
            <a:r>
              <a:rPr lang="zh-CN" altLang="en-US" b="1" dirty="0"/>
              <a:t>磁道 </a:t>
            </a:r>
            <a:r>
              <a:rPr lang="en-US" altLang="zh-CN" b="1" dirty="0"/>
              <a:t>0 </a:t>
            </a:r>
            <a:r>
              <a:rPr lang="zh-CN" altLang="en-US" b="1" dirty="0"/>
              <a:t>～ </a:t>
            </a:r>
            <a:r>
              <a:rPr lang="en-US" altLang="zh-CN" b="1" dirty="0"/>
              <a:t>199</a:t>
            </a:r>
            <a:endParaRPr lang="en-US" altLang="zh-CN" b="1" dirty="0"/>
          </a:p>
          <a:p>
            <a:pPr eaLnBrk="1" hangingPunct="1"/>
            <a:r>
              <a:rPr lang="en-US" altLang="zh-CN" b="1" dirty="0"/>
              <a:t>55, 58, 39, 18, 90, 160, 150, 38, 184 </a:t>
            </a:r>
            <a:endParaRPr lang="en-US" altLang="zh-CN" b="1" dirty="0"/>
          </a:p>
          <a:p>
            <a:pPr eaLnBrk="1" hangingPunct="1"/>
            <a:r>
              <a:rPr lang="zh-CN" altLang="en-US" b="1" dirty="0"/>
              <a:t>当前位置 </a:t>
            </a:r>
            <a:r>
              <a:rPr lang="en-US" altLang="zh-CN" b="1" dirty="0"/>
              <a:t>100</a:t>
            </a:r>
            <a:endParaRPr lang="en-US" altLang="zh-CN"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87043"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87044" name="Picture 4"/>
          <p:cNvPicPr>
            <a:picLocks noChangeAspect="1"/>
          </p:cNvPicPr>
          <p:nvPr/>
        </p:nvPicPr>
        <p:blipFill>
          <a:blip r:embed="rId1"/>
          <a:stretch>
            <a:fillRect/>
          </a:stretch>
        </p:blipFill>
        <p:spPr>
          <a:xfrm>
            <a:off x="3276600" y="41275"/>
            <a:ext cx="2738438" cy="4251325"/>
          </a:xfrm>
          <a:prstGeom prst="rect">
            <a:avLst/>
          </a:prstGeom>
          <a:noFill/>
          <a:ln w="9525">
            <a:noFill/>
          </a:ln>
        </p:spPr>
      </p:pic>
      <p:pic>
        <p:nvPicPr>
          <p:cNvPr id="87045" name="Picture 5"/>
          <p:cNvPicPr>
            <a:picLocks noChangeAspect="1"/>
          </p:cNvPicPr>
          <p:nvPr/>
        </p:nvPicPr>
        <p:blipFill>
          <a:blip r:embed="rId2"/>
          <a:stretch>
            <a:fillRect/>
          </a:stretch>
        </p:blipFill>
        <p:spPr>
          <a:xfrm>
            <a:off x="900113" y="4221163"/>
            <a:ext cx="7229475" cy="2378075"/>
          </a:xfrm>
          <a:prstGeom prst="rect">
            <a:avLst/>
          </a:prstGeom>
          <a:noFill/>
          <a:ln w="9525">
            <a:noFill/>
          </a:ln>
        </p:spPr>
      </p:pic>
      <p:sp>
        <p:nvSpPr>
          <p:cNvPr id="87046" name="Text Box 6"/>
          <p:cNvSpPr txBox="1"/>
          <p:nvPr/>
        </p:nvSpPr>
        <p:spPr>
          <a:xfrm>
            <a:off x="4575175" y="96838"/>
            <a:ext cx="606425" cy="284162"/>
          </a:xfrm>
          <a:prstGeom prst="rect">
            <a:avLst/>
          </a:prstGeom>
          <a:solidFill>
            <a:schemeClr val="bg1"/>
          </a:solidFill>
          <a:ln w="9525" cap="flat" cmpd="sng">
            <a:solidFill>
              <a:schemeClr val="bg1"/>
            </a:solidFill>
            <a:prstDash val="solid"/>
            <a:miter/>
            <a:headEnd type="none" w="med" len="med"/>
            <a:tailEnd type="none" w="med" len="med"/>
          </a:ln>
        </p:spPr>
        <p:txBody>
          <a:bodyPr wrap="none" lIns="0" tIns="0" rIns="0" bIns="0">
            <a:spAutoFit/>
          </a:bodyPr>
          <a:p>
            <a:pPr marL="342900" indent="-342900">
              <a:spcBef>
                <a:spcPct val="20000"/>
              </a:spcBef>
              <a:buClr>
                <a:schemeClr val="tx1"/>
              </a:buClr>
              <a:buSzPct val="75000"/>
              <a:buFont typeface="Wingdings" panose="05000000000000000000" pitchFamily="2" charset="2"/>
              <a:buNone/>
            </a:pPr>
            <a:r>
              <a:rPr lang="en-US" altLang="zh-CN" b="1" dirty="0">
                <a:latin typeface="Arial" panose="020B0604020202020204" pitchFamily="34" charset="0"/>
              </a:rPr>
              <a:t>FCFS</a:t>
            </a:r>
            <a:endParaRPr lang="en-US" altLang="zh-CN" b="1" dirty="0">
              <a:latin typeface="Arial" panose="020B0604020202020204" pitchFamily="34" charset="0"/>
            </a:endParaRPr>
          </a:p>
        </p:txBody>
      </p:sp>
      <p:sp>
        <p:nvSpPr>
          <p:cNvPr id="87047" name="Rectangle 8"/>
          <p:cNvSpPr/>
          <p:nvPr/>
        </p:nvSpPr>
        <p:spPr>
          <a:xfrm>
            <a:off x="6372225" y="758825"/>
            <a:ext cx="2317750" cy="822325"/>
          </a:xfrm>
          <a:prstGeom prst="rect">
            <a:avLst/>
          </a:prstGeom>
          <a:noFill/>
          <a:ln w="9525">
            <a:noFill/>
          </a:ln>
        </p:spPr>
        <p:txBody>
          <a:bodyPr wrap="none">
            <a:spAutoFit/>
          </a:bodyPr>
          <a:p>
            <a:pPr algn="ctr"/>
            <a:r>
              <a:rPr lang="zh-CN" altLang="en-US" sz="2400" b="1" dirty="0">
                <a:solidFill>
                  <a:srgbClr val="FF0000"/>
                </a:solidFill>
                <a:latin typeface="Arial" panose="020B0604020202020204" pitchFamily="34" charset="0"/>
              </a:rPr>
              <a:t>先来先服务算法</a:t>
            </a:r>
            <a:endParaRPr lang="zh-CN" altLang="en-US" sz="2400" b="1" dirty="0">
              <a:solidFill>
                <a:srgbClr val="FF0000"/>
              </a:solidFill>
              <a:latin typeface="Arial" panose="020B0604020202020204" pitchFamily="34" charset="0"/>
            </a:endParaRPr>
          </a:p>
          <a:p>
            <a:pPr algn="ctr"/>
            <a:r>
              <a:rPr lang="en-US" altLang="zh-CN" sz="2400" b="1" dirty="0">
                <a:solidFill>
                  <a:srgbClr val="FF0000"/>
                </a:solidFill>
                <a:latin typeface="Arial" panose="020B0604020202020204" pitchFamily="34" charset="0"/>
              </a:rPr>
              <a:t>(FCFS)</a:t>
            </a:r>
            <a:endParaRPr lang="en-US" altLang="zh-CN" sz="2400" b="1" dirty="0">
              <a:solidFill>
                <a:srgbClr val="FF0000"/>
              </a:solidFill>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88067"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88068" name="Picture 4"/>
          <p:cNvPicPr>
            <a:picLocks noChangeAspect="1"/>
          </p:cNvPicPr>
          <p:nvPr/>
        </p:nvPicPr>
        <p:blipFill>
          <a:blip r:embed="rId1"/>
          <a:stretch>
            <a:fillRect/>
          </a:stretch>
        </p:blipFill>
        <p:spPr>
          <a:xfrm>
            <a:off x="3132138" y="44450"/>
            <a:ext cx="2641600" cy="4103688"/>
          </a:xfrm>
          <a:prstGeom prst="rect">
            <a:avLst/>
          </a:prstGeom>
          <a:noFill/>
          <a:ln w="9525">
            <a:noFill/>
          </a:ln>
        </p:spPr>
      </p:pic>
      <p:pic>
        <p:nvPicPr>
          <p:cNvPr id="88069" name="Picture 5"/>
          <p:cNvPicPr>
            <a:picLocks noChangeAspect="1"/>
          </p:cNvPicPr>
          <p:nvPr/>
        </p:nvPicPr>
        <p:blipFill>
          <a:blip r:embed="rId2"/>
          <a:stretch>
            <a:fillRect/>
          </a:stretch>
        </p:blipFill>
        <p:spPr>
          <a:xfrm>
            <a:off x="4557713" y="3424238"/>
            <a:ext cx="28575" cy="9525"/>
          </a:xfrm>
          <a:prstGeom prst="rect">
            <a:avLst/>
          </a:prstGeom>
          <a:noFill/>
          <a:ln w="9525">
            <a:noFill/>
          </a:ln>
        </p:spPr>
      </p:pic>
      <p:pic>
        <p:nvPicPr>
          <p:cNvPr id="88070" name="Picture 6"/>
          <p:cNvPicPr>
            <a:picLocks noChangeAspect="1"/>
          </p:cNvPicPr>
          <p:nvPr/>
        </p:nvPicPr>
        <p:blipFill>
          <a:blip r:embed="rId2"/>
          <a:stretch>
            <a:fillRect/>
          </a:stretch>
        </p:blipFill>
        <p:spPr>
          <a:xfrm>
            <a:off x="4557713" y="3424238"/>
            <a:ext cx="28575" cy="9525"/>
          </a:xfrm>
          <a:prstGeom prst="rect">
            <a:avLst/>
          </a:prstGeom>
          <a:noFill/>
          <a:ln w="9525">
            <a:noFill/>
          </a:ln>
        </p:spPr>
      </p:pic>
      <p:pic>
        <p:nvPicPr>
          <p:cNvPr id="88071" name="Picture 7"/>
          <p:cNvPicPr>
            <a:picLocks noChangeAspect="1"/>
          </p:cNvPicPr>
          <p:nvPr/>
        </p:nvPicPr>
        <p:blipFill>
          <a:blip r:embed="rId3"/>
          <a:stretch>
            <a:fillRect/>
          </a:stretch>
        </p:blipFill>
        <p:spPr>
          <a:xfrm>
            <a:off x="395288" y="4076700"/>
            <a:ext cx="8020050" cy="2447925"/>
          </a:xfrm>
          <a:prstGeom prst="rect">
            <a:avLst/>
          </a:prstGeom>
          <a:noFill/>
          <a:ln w="9525">
            <a:noFill/>
          </a:ln>
        </p:spPr>
      </p:pic>
      <p:sp>
        <p:nvSpPr>
          <p:cNvPr id="88072" name="Rectangle 8"/>
          <p:cNvSpPr/>
          <p:nvPr/>
        </p:nvSpPr>
        <p:spPr>
          <a:xfrm>
            <a:off x="5795963" y="758825"/>
            <a:ext cx="3232150" cy="822325"/>
          </a:xfrm>
          <a:prstGeom prst="rect">
            <a:avLst/>
          </a:prstGeom>
          <a:noFill/>
          <a:ln w="9525">
            <a:noFill/>
          </a:ln>
        </p:spPr>
        <p:txBody>
          <a:bodyPr wrap="none">
            <a:spAutoFit/>
          </a:bodyPr>
          <a:p>
            <a:pPr algn="ctr"/>
            <a:r>
              <a:rPr lang="zh-CN" altLang="en-US" sz="2400" b="1" dirty="0">
                <a:solidFill>
                  <a:srgbClr val="FF0000"/>
                </a:solidFill>
                <a:latin typeface="Arial" panose="020B0604020202020204" pitchFamily="34" charset="0"/>
              </a:rPr>
              <a:t>最短寻道时间优先算法</a:t>
            </a:r>
            <a:endParaRPr lang="zh-CN" altLang="en-US" sz="2400" b="1" dirty="0">
              <a:solidFill>
                <a:srgbClr val="FF0000"/>
              </a:solidFill>
              <a:latin typeface="Arial" panose="020B0604020202020204" pitchFamily="34" charset="0"/>
            </a:endParaRPr>
          </a:p>
          <a:p>
            <a:pPr algn="ctr"/>
            <a:r>
              <a:rPr lang="en-US" altLang="zh-CN" sz="2400" b="1" dirty="0">
                <a:solidFill>
                  <a:srgbClr val="FF0000"/>
                </a:solidFill>
                <a:latin typeface="Arial" panose="020B0604020202020204" pitchFamily="34" charset="0"/>
              </a:rPr>
              <a:t>(SSTF)</a:t>
            </a:r>
            <a:endParaRPr lang="en-US" altLang="zh-CN" sz="2400" b="1" dirty="0">
              <a:solidFill>
                <a:srgbClr val="FF0000"/>
              </a:solidFill>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89091"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89092" name="Picture 4"/>
          <p:cNvPicPr>
            <a:picLocks noChangeAspect="1"/>
          </p:cNvPicPr>
          <p:nvPr/>
        </p:nvPicPr>
        <p:blipFill>
          <a:blip r:embed="rId1"/>
          <a:stretch>
            <a:fillRect/>
          </a:stretch>
        </p:blipFill>
        <p:spPr>
          <a:xfrm>
            <a:off x="395288" y="4149725"/>
            <a:ext cx="7981950" cy="2495550"/>
          </a:xfrm>
          <a:prstGeom prst="rect">
            <a:avLst/>
          </a:prstGeom>
          <a:noFill/>
          <a:ln w="9525">
            <a:noFill/>
          </a:ln>
        </p:spPr>
      </p:pic>
      <p:pic>
        <p:nvPicPr>
          <p:cNvPr id="89093" name="Picture 5"/>
          <p:cNvPicPr>
            <a:picLocks noChangeAspect="1"/>
          </p:cNvPicPr>
          <p:nvPr/>
        </p:nvPicPr>
        <p:blipFill>
          <a:blip r:embed="rId2"/>
          <a:stretch>
            <a:fillRect/>
          </a:stretch>
        </p:blipFill>
        <p:spPr>
          <a:xfrm>
            <a:off x="3203575" y="0"/>
            <a:ext cx="2667000" cy="4084638"/>
          </a:xfrm>
          <a:prstGeom prst="rect">
            <a:avLst/>
          </a:prstGeom>
          <a:noFill/>
          <a:ln w="9525">
            <a:noFill/>
          </a:ln>
        </p:spPr>
      </p:pic>
      <p:sp>
        <p:nvSpPr>
          <p:cNvPr id="89094" name="Rectangle 6"/>
          <p:cNvSpPr/>
          <p:nvPr/>
        </p:nvSpPr>
        <p:spPr>
          <a:xfrm>
            <a:off x="6372225" y="777875"/>
            <a:ext cx="2471738" cy="457200"/>
          </a:xfrm>
          <a:prstGeom prst="rect">
            <a:avLst/>
          </a:prstGeom>
          <a:noFill/>
          <a:ln w="9525">
            <a:noFill/>
          </a:ln>
        </p:spPr>
        <p:txBody>
          <a:bodyPr wrap="none">
            <a:spAutoFit/>
          </a:bodyPr>
          <a:p>
            <a:r>
              <a:rPr lang="zh-CN" altLang="en-US" sz="2400" b="1" dirty="0">
                <a:solidFill>
                  <a:srgbClr val="FF0000"/>
                </a:solidFill>
                <a:latin typeface="Arial" panose="020B0604020202020204" pitchFamily="34" charset="0"/>
              </a:rPr>
              <a:t>扫描算法</a:t>
            </a:r>
            <a:r>
              <a:rPr lang="en-US" altLang="zh-CN" sz="2400" b="1" dirty="0">
                <a:solidFill>
                  <a:srgbClr val="FF0000"/>
                </a:solidFill>
                <a:latin typeface="Arial" panose="020B0604020202020204" pitchFamily="34" charset="0"/>
              </a:rPr>
              <a:t>(SCAN)</a:t>
            </a:r>
            <a:endParaRPr lang="en-US" altLang="zh-CN" sz="2400" b="1" dirty="0">
              <a:solidFill>
                <a:srgbClr val="FF0000"/>
              </a:solidFill>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AutoShape 2"/>
          <p:cNvSpPr>
            <a:spLocks noGrp="1"/>
          </p:cNvSpPr>
          <p:nvPr>
            <p:ph type="title"/>
          </p:nvPr>
        </p:nvSpPr>
        <p:spPr>
          <a:ln/>
        </p:spPr>
        <p:txBody>
          <a:bodyPr vert="horz" wrap="square" lIns="91440" tIns="45720" rIns="91440" bIns="45720" anchor="b"/>
          <a:p>
            <a:pPr eaLnBrk="1" hangingPunct="1"/>
            <a:r>
              <a:rPr lang="zh-CN" altLang="en-US" dirty="0"/>
              <a:t>文件系统 </a:t>
            </a:r>
            <a:r>
              <a:rPr lang="en-US" altLang="zh-CN" dirty="0"/>
              <a:t>5</a:t>
            </a:r>
            <a:endParaRPr lang="en-US" altLang="zh-CN" dirty="0"/>
          </a:p>
        </p:txBody>
      </p:sp>
      <p:sp>
        <p:nvSpPr>
          <p:cNvPr id="90115" name="Rectangle 3"/>
          <p:cNvSpPr>
            <a:spLocks noGrp="1"/>
          </p:cNvSpPr>
          <p:nvPr>
            <p:ph type="body"/>
          </p:nvPr>
        </p:nvSpPr>
        <p:spPr>
          <a:ln/>
        </p:spPr>
        <p:txBody>
          <a:bodyPr vert="horz" wrap="square" lIns="91440" tIns="45720" rIns="91440" bIns="45720" anchor="t"/>
          <a:p>
            <a:pPr eaLnBrk="1" hangingPunct="1"/>
            <a:r>
              <a:rPr lang="zh-CN" altLang="en-US" b="1" dirty="0"/>
              <a:t>定义</a:t>
            </a:r>
            <a:endParaRPr lang="zh-CN" altLang="en-US" b="1" dirty="0"/>
          </a:p>
          <a:p>
            <a:pPr lvl="1" eaLnBrk="1" hangingPunct="1"/>
            <a:r>
              <a:rPr lang="zh-CN" altLang="en-US" b="1" dirty="0"/>
              <a:t>文件是具有一定名称的一组相关数据的集合。</a:t>
            </a:r>
            <a:endParaRPr lang="zh-CN" alt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AutoShape 2"/>
          <p:cNvSpPr>
            <a:spLocks noGrp="1"/>
          </p:cNvSpPr>
          <p:nvPr>
            <p:ph type="title"/>
          </p:nvPr>
        </p:nvSpPr>
        <p:spPr>
          <a:ln/>
        </p:spPr>
        <p:txBody>
          <a:bodyPr vert="horz" wrap="square" lIns="91440" tIns="45720" rIns="91440" bIns="45720" anchor="b"/>
          <a:p>
            <a:pPr eaLnBrk="1" hangingPunct="1"/>
            <a:r>
              <a:rPr lang="zh-CN" altLang="en-US" dirty="0"/>
              <a:t>空间分配策略</a:t>
            </a:r>
            <a:r>
              <a:rPr lang="en-US" altLang="zh-CN" dirty="0"/>
              <a:t>(1) -5.1.2 </a:t>
            </a:r>
            <a:endParaRPr lang="en-US" altLang="zh-CN" dirty="0"/>
          </a:p>
        </p:txBody>
      </p:sp>
      <p:sp>
        <p:nvSpPr>
          <p:cNvPr id="91139" name="Rectangle 3"/>
          <p:cNvSpPr>
            <a:spLocks noGrp="1"/>
          </p:cNvSpPr>
          <p:nvPr>
            <p:ph type="body"/>
          </p:nvPr>
        </p:nvSpPr>
        <p:spPr>
          <a:xfrm>
            <a:off x="838200" y="2362200"/>
            <a:ext cx="8126413" cy="3724275"/>
          </a:xfrm>
          <a:ln/>
        </p:spPr>
        <p:txBody>
          <a:bodyPr vert="horz" wrap="square" lIns="91440" tIns="45720" rIns="91440" bIns="45720" anchor="t"/>
          <a:p>
            <a:pPr eaLnBrk="1" hangingPunct="1"/>
            <a:r>
              <a:rPr lang="zh-CN" altLang="en-US" sz="2400" b="1" dirty="0"/>
              <a:t>连续空间分配</a:t>
            </a:r>
            <a:endParaRPr lang="zh-CN" altLang="en-US" sz="2400" b="1" dirty="0"/>
          </a:p>
          <a:p>
            <a:pPr lvl="1" eaLnBrk="1" hangingPunct="1"/>
            <a:r>
              <a:rPr lang="zh-CN" altLang="en-US" b="1" dirty="0"/>
              <a:t>每个文件都占据了一个完整且连续的磁盘区域。实现简单，存取速度快。但是，文件长度不易动态增加。</a:t>
            </a:r>
            <a:endParaRPr lang="zh-CN" altLang="en-US" b="1" dirty="0"/>
          </a:p>
          <a:p>
            <a:pPr eaLnBrk="1" hangingPunct="1"/>
            <a:r>
              <a:rPr lang="zh-CN" altLang="en-US" sz="2400" b="1" dirty="0"/>
              <a:t>链接空间分配</a:t>
            </a:r>
            <a:endParaRPr lang="zh-CN" altLang="en-US" sz="2400" b="1" dirty="0"/>
          </a:p>
          <a:p>
            <a:pPr lvl="1" eaLnBrk="1" hangingPunct="1"/>
            <a:r>
              <a:rPr lang="zh-CN" altLang="en-US" b="1" dirty="0"/>
              <a:t>每个文件都有一张相应的磁盘块的链接表。这些磁盘块可以分散在磁盘的任何地方，除了最后一个磁盘块外，每个磁盘块都有一个指针指向下一个磁盘块。没有外部碎片，文件可以任意的增长而没有其他限制。但是，只有在顺序访问时，链接空间分配策略才是高效的。（要访问</a:t>
            </a:r>
            <a:r>
              <a:rPr lang="en-US" altLang="zh-CN" b="1" dirty="0"/>
              <a:t>i</a:t>
            </a:r>
            <a:r>
              <a:rPr lang="zh-CN" altLang="en-US" b="1" dirty="0"/>
              <a:t>：</a:t>
            </a:r>
            <a:r>
              <a:rPr lang="en-US" altLang="zh-CN" b="1" dirty="0"/>
              <a:t>1-〉i</a:t>
            </a:r>
            <a:r>
              <a:rPr lang="zh-CN" altLang="en-US" b="1" dirty="0"/>
              <a:t>；然后要访问</a:t>
            </a:r>
            <a:r>
              <a:rPr lang="en-US" altLang="zh-CN" b="1" dirty="0"/>
              <a:t>i-1</a:t>
            </a:r>
            <a:r>
              <a:rPr lang="zh-CN" altLang="en-US" b="1" dirty="0"/>
              <a:t>：</a:t>
            </a:r>
            <a:r>
              <a:rPr lang="en-US" altLang="zh-CN" b="1" dirty="0"/>
              <a:t>1-〉i-1</a:t>
            </a:r>
            <a:r>
              <a:rPr lang="zh-CN" altLang="en-US" b="1" dirty="0"/>
              <a:t>）。此外，必须给指针分配空间。</a:t>
            </a:r>
            <a:endParaRPr lang="zh-CN" altLang="en-US"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AutoShape 2"/>
          <p:cNvSpPr>
            <a:spLocks noGrp="1"/>
          </p:cNvSpPr>
          <p:nvPr>
            <p:ph type="title"/>
          </p:nvPr>
        </p:nvSpPr>
        <p:spPr>
          <a:ln/>
        </p:spPr>
        <p:txBody>
          <a:bodyPr vert="horz" wrap="square" lIns="91440" tIns="45720" rIns="91440" bIns="45720" anchor="b"/>
          <a:p>
            <a:pPr eaLnBrk="1" hangingPunct="1"/>
            <a:r>
              <a:rPr lang="zh-CN" altLang="en-US" dirty="0"/>
              <a:t>空间分配策略</a:t>
            </a:r>
            <a:r>
              <a:rPr lang="en-US" altLang="zh-CN" dirty="0"/>
              <a:t>(2) -5.1.2</a:t>
            </a:r>
            <a:endParaRPr lang="en-US" altLang="zh-CN" dirty="0"/>
          </a:p>
        </p:txBody>
      </p:sp>
      <p:sp>
        <p:nvSpPr>
          <p:cNvPr id="92163"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b="1" dirty="0"/>
              <a:t>索引空间分配</a:t>
            </a:r>
            <a:endParaRPr lang="zh-CN" altLang="en-US" b="1" dirty="0"/>
          </a:p>
          <a:p>
            <a:pPr lvl="1" eaLnBrk="1" hangingPunct="1">
              <a:lnSpc>
                <a:spcPct val="90000"/>
              </a:lnSpc>
            </a:pPr>
            <a:r>
              <a:rPr lang="zh-CN" altLang="en-US" b="1" dirty="0"/>
              <a:t>每一个文件有一个索引块，这个索引块就是一个表，每个表项存放文件所占有的单个磁盘块的地址。避免了外部碎片问题和文件长度受限制的问题，而且还支持对任何一个文件块的直接访问。但是，索引块的分配增加了系统存储空间的开销。同时，存取文件需要两次访问外存（先读取索引，再访问具体磁盘），降低了文件的存取速度。</a:t>
            </a:r>
            <a:endParaRPr lang="zh-CN" altLang="en-US" b="1" dirty="0"/>
          </a:p>
          <a:p>
            <a:pPr eaLnBrk="1" hangingPunct="1">
              <a:lnSpc>
                <a:spcPct val="90000"/>
              </a:lnSpc>
            </a:pPr>
            <a:r>
              <a:rPr lang="zh-CN" altLang="en-US" b="1" dirty="0"/>
              <a:t>组合空间分配</a:t>
            </a:r>
            <a:endParaRPr lang="zh-CN" altLang="en-US" b="1" dirty="0"/>
          </a:p>
          <a:p>
            <a:pPr lvl="1" eaLnBrk="1" hangingPunct="1">
              <a:lnSpc>
                <a:spcPct val="90000"/>
              </a:lnSpc>
            </a:pPr>
            <a:r>
              <a:rPr lang="zh-CN" altLang="en-US" b="1" dirty="0"/>
              <a:t>多种策略的组合。</a:t>
            </a:r>
            <a:endParaRPr lang="zh-CN" altLang="en-US"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AutoShape 2"/>
          <p:cNvSpPr>
            <a:spLocks noGrp="1"/>
          </p:cNvSpPr>
          <p:nvPr>
            <p:ph type="title"/>
          </p:nvPr>
        </p:nvSpPr>
        <p:spPr>
          <a:ln/>
        </p:spPr>
        <p:txBody>
          <a:bodyPr vert="horz" wrap="square" lIns="91440" tIns="45720" rIns="91440" bIns="45720" anchor="b"/>
          <a:p>
            <a:pPr eaLnBrk="1" hangingPunct="1"/>
            <a:r>
              <a:rPr lang="zh-CN" altLang="en-US" dirty="0"/>
              <a:t>目录的实现</a:t>
            </a:r>
            <a:endParaRPr lang="zh-CN" altLang="en-US" dirty="0"/>
          </a:p>
        </p:txBody>
      </p:sp>
      <p:sp>
        <p:nvSpPr>
          <p:cNvPr id="93187" name="Rectangle 3"/>
          <p:cNvSpPr>
            <a:spLocks noGrp="1"/>
          </p:cNvSpPr>
          <p:nvPr>
            <p:ph type="body"/>
          </p:nvPr>
        </p:nvSpPr>
        <p:spPr>
          <a:ln/>
        </p:spPr>
        <p:txBody>
          <a:bodyPr vert="horz" wrap="square" lIns="91440" tIns="45720" rIns="91440" bIns="45720" anchor="t"/>
          <a:p>
            <a:pPr eaLnBrk="1" hangingPunct="1"/>
            <a:r>
              <a:rPr lang="zh-CN" altLang="en-US" b="1" dirty="0"/>
              <a:t>线性表算法</a:t>
            </a:r>
            <a:endParaRPr lang="zh-CN" altLang="en-US" b="1" dirty="0"/>
          </a:p>
          <a:p>
            <a:pPr lvl="1" eaLnBrk="1" hangingPunct="1"/>
            <a:r>
              <a:rPr lang="zh-CN" altLang="en-US" b="1" dirty="0"/>
              <a:t>顺序遍历</a:t>
            </a:r>
            <a:endParaRPr lang="zh-CN" altLang="en-US" b="1" dirty="0"/>
          </a:p>
          <a:p>
            <a:pPr eaLnBrk="1" hangingPunct="1"/>
            <a:r>
              <a:rPr lang="zh-CN" altLang="en-US" b="1" dirty="0"/>
              <a:t>哈希表算法</a:t>
            </a:r>
            <a:endParaRPr lang="zh-CN" altLang="en-US" b="1" dirty="0"/>
          </a:p>
          <a:p>
            <a:pPr lvl="1" eaLnBrk="1" hangingPunct="1"/>
            <a:r>
              <a:rPr lang="zh-CN" altLang="en-US" b="1" dirty="0"/>
              <a:t>直接访问</a:t>
            </a:r>
            <a:endParaRPr lang="zh-CN" altLang="en-US" b="1" dirty="0"/>
          </a:p>
          <a:p>
            <a:pPr eaLnBrk="1" hangingPunct="1"/>
            <a:r>
              <a:rPr lang="zh-CN" altLang="en-US" b="1" dirty="0">
                <a:solidFill>
                  <a:schemeClr val="bg2"/>
                </a:solidFill>
              </a:rPr>
              <a:t>其他</a:t>
            </a:r>
            <a:endParaRPr lang="zh-CN" altLang="en-US" b="1" dirty="0">
              <a:solidFill>
                <a:schemeClr val="bg2"/>
              </a:solidFill>
            </a:endParaRPr>
          </a:p>
          <a:p>
            <a:pPr lvl="1" eaLnBrk="1" hangingPunct="1"/>
            <a:r>
              <a:rPr lang="en-US" altLang="zh-CN" b="1" dirty="0">
                <a:solidFill>
                  <a:schemeClr val="bg2"/>
                </a:solidFill>
              </a:rPr>
              <a:t>B+</a:t>
            </a:r>
            <a:r>
              <a:rPr lang="zh-CN" altLang="en-US" b="1" dirty="0">
                <a:solidFill>
                  <a:schemeClr val="bg2"/>
                </a:solidFill>
              </a:rPr>
              <a:t>树</a:t>
            </a:r>
            <a:endParaRPr lang="zh-CN" altLang="en-US" b="1"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AutoShape 2"/>
          <p:cNvSpPr>
            <a:spLocks noChangeArrowheads="1"/>
          </p:cNvSpPr>
          <p:nvPr/>
        </p:nvSpPr>
        <p:spPr bwMode="auto">
          <a:xfrm>
            <a:off x="393700" y="884238"/>
            <a:ext cx="8423275" cy="5029200"/>
          </a:xfrm>
          <a:prstGeom prst="roundRect">
            <a:avLst>
              <a:gd name="adj" fmla="val 16667"/>
            </a:avLst>
          </a:prstGeom>
          <a:solidFill>
            <a:srgbClr val="FFEBFC"/>
          </a:solidFill>
          <a:ln w="28575">
            <a:solidFill>
              <a:srgbClr val="FF66FF"/>
            </a:solidFill>
            <a:round/>
          </a:ln>
          <a:effectLst>
            <a:outerShdw dist="35921" dir="2700000" algn="ctr" rotWithShape="0">
              <a:srgbClr val="FFD9F9"/>
            </a:outerShdw>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3315" name="Group 3"/>
          <p:cNvGrpSpPr/>
          <p:nvPr/>
        </p:nvGrpSpPr>
        <p:grpSpPr>
          <a:xfrm>
            <a:off x="4267200" y="1219200"/>
            <a:ext cx="4194175" cy="4497388"/>
            <a:chOff x="2783" y="1241"/>
            <a:chExt cx="2643" cy="2834"/>
          </a:xfrm>
        </p:grpSpPr>
        <p:sp>
          <p:nvSpPr>
            <p:cNvPr id="13327" name="Rectangle 4"/>
            <p:cNvSpPr/>
            <p:nvPr/>
          </p:nvSpPr>
          <p:spPr>
            <a:xfrm>
              <a:off x="2783" y="1241"/>
              <a:ext cx="1738" cy="2834"/>
            </a:xfrm>
            <a:prstGeom prst="rect">
              <a:avLst/>
            </a:prstGeom>
            <a:noFill/>
            <a:ln w="9525" cap="flat" cmpd="sng">
              <a:solidFill>
                <a:schemeClr val="tx1"/>
              </a:solidFill>
              <a:prstDash val="solid"/>
              <a:miter/>
              <a:headEnd type="none" w="med" len="med"/>
              <a:tailEnd type="none" w="med" len="med"/>
            </a:ln>
          </p:spPr>
          <p:txBody>
            <a:bodyPr wrap="none" lIns="60092" tIns="30046" rIns="60092" bIns="30046">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13328" name="Line 5"/>
            <p:cNvSpPr/>
            <p:nvPr/>
          </p:nvSpPr>
          <p:spPr>
            <a:xfrm>
              <a:off x="2793" y="2203"/>
              <a:ext cx="1737" cy="0"/>
            </a:xfrm>
            <a:prstGeom prst="line">
              <a:avLst/>
            </a:prstGeom>
            <a:ln w="9525" cap="flat" cmpd="sng">
              <a:solidFill>
                <a:schemeClr val="tx1"/>
              </a:solidFill>
              <a:prstDash val="solid"/>
              <a:headEnd type="none" w="med" len="med"/>
              <a:tailEnd type="none" w="med" len="med"/>
            </a:ln>
          </p:spPr>
        </p:sp>
        <p:sp>
          <p:nvSpPr>
            <p:cNvPr id="13329" name="Line 6"/>
            <p:cNvSpPr/>
            <p:nvPr/>
          </p:nvSpPr>
          <p:spPr>
            <a:xfrm>
              <a:off x="2784" y="2595"/>
              <a:ext cx="1737" cy="0"/>
            </a:xfrm>
            <a:prstGeom prst="line">
              <a:avLst/>
            </a:prstGeom>
            <a:ln w="9525" cap="flat" cmpd="sng">
              <a:solidFill>
                <a:schemeClr val="tx1"/>
              </a:solidFill>
              <a:prstDash val="solid"/>
              <a:headEnd type="none" w="med" len="med"/>
              <a:tailEnd type="none" w="med" len="med"/>
            </a:ln>
          </p:spPr>
        </p:sp>
        <p:sp>
          <p:nvSpPr>
            <p:cNvPr id="13330" name="Line 7"/>
            <p:cNvSpPr/>
            <p:nvPr/>
          </p:nvSpPr>
          <p:spPr>
            <a:xfrm>
              <a:off x="2793" y="3423"/>
              <a:ext cx="1737" cy="0"/>
            </a:xfrm>
            <a:prstGeom prst="line">
              <a:avLst/>
            </a:prstGeom>
            <a:ln w="9525" cap="flat" cmpd="sng">
              <a:solidFill>
                <a:schemeClr val="tx1"/>
              </a:solidFill>
              <a:prstDash val="solid"/>
              <a:headEnd type="none" w="med" len="med"/>
              <a:tailEnd type="none" w="med" len="med"/>
            </a:ln>
          </p:spPr>
        </p:sp>
        <p:sp>
          <p:nvSpPr>
            <p:cNvPr id="13331" name="Line 8"/>
            <p:cNvSpPr/>
            <p:nvPr/>
          </p:nvSpPr>
          <p:spPr>
            <a:xfrm>
              <a:off x="3339" y="2596"/>
              <a:ext cx="0" cy="828"/>
            </a:xfrm>
            <a:prstGeom prst="line">
              <a:avLst/>
            </a:prstGeom>
            <a:ln w="9525" cap="flat" cmpd="sng">
              <a:solidFill>
                <a:schemeClr val="tx1"/>
              </a:solidFill>
              <a:prstDash val="solid"/>
              <a:headEnd type="none" w="med" len="med"/>
              <a:tailEnd type="none" w="med" len="med"/>
            </a:ln>
          </p:spPr>
        </p:sp>
        <p:sp>
          <p:nvSpPr>
            <p:cNvPr id="13332" name="Line 9"/>
            <p:cNvSpPr/>
            <p:nvPr/>
          </p:nvSpPr>
          <p:spPr>
            <a:xfrm>
              <a:off x="3940" y="2607"/>
              <a:ext cx="0" cy="828"/>
            </a:xfrm>
            <a:prstGeom prst="line">
              <a:avLst/>
            </a:prstGeom>
            <a:ln w="9525" cap="flat" cmpd="sng">
              <a:solidFill>
                <a:schemeClr val="tx1"/>
              </a:solidFill>
              <a:prstDash val="solid"/>
              <a:headEnd type="none" w="med" len="med"/>
              <a:tailEnd type="none" w="med" len="med"/>
            </a:ln>
          </p:spPr>
        </p:sp>
        <p:sp>
          <p:nvSpPr>
            <p:cNvPr id="13333" name="Text Box 10"/>
            <p:cNvSpPr txBox="1"/>
            <p:nvPr/>
          </p:nvSpPr>
          <p:spPr>
            <a:xfrm>
              <a:off x="3117" y="1325"/>
              <a:ext cx="812" cy="701"/>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物理设备</a:t>
              </a:r>
              <a:endParaRPr lang="zh-CN" altLang="en-US" sz="2300" dirty="0">
                <a:latin typeface="Arial" panose="020B0604020202020204" pitchFamily="34" charset="0"/>
              </a:endParaRPr>
            </a:p>
            <a:p>
              <a:pPr defTabSz="873125"/>
              <a:r>
                <a:rPr lang="zh-CN" altLang="en-US" sz="2300" dirty="0">
                  <a:latin typeface="Arial" panose="020B0604020202020204" pitchFamily="34" charset="0"/>
                </a:rPr>
                <a:t>微程序</a:t>
              </a:r>
              <a:endParaRPr lang="zh-CN" altLang="en-US" sz="2300" dirty="0">
                <a:latin typeface="Arial" panose="020B0604020202020204" pitchFamily="34" charset="0"/>
              </a:endParaRPr>
            </a:p>
            <a:p>
              <a:pPr defTabSz="873125"/>
              <a:r>
                <a:rPr lang="zh-CN" altLang="en-US" sz="2300" dirty="0">
                  <a:latin typeface="Arial" panose="020B0604020202020204" pitchFamily="34" charset="0"/>
                </a:rPr>
                <a:t>机器语言</a:t>
              </a:r>
              <a:endParaRPr lang="zh-CN" altLang="en-US" sz="2300" dirty="0">
                <a:latin typeface="Arial" panose="020B0604020202020204" pitchFamily="34" charset="0"/>
              </a:endParaRPr>
            </a:p>
          </p:txBody>
        </p:sp>
        <p:sp>
          <p:nvSpPr>
            <p:cNvPr id="13334" name="Rectangle 11"/>
            <p:cNvSpPr/>
            <p:nvPr/>
          </p:nvSpPr>
          <p:spPr>
            <a:xfrm>
              <a:off x="3356" y="2257"/>
              <a:ext cx="403" cy="259"/>
            </a:xfrm>
            <a:prstGeom prst="rect">
              <a:avLst/>
            </a:prstGeom>
            <a:noFill/>
            <a:ln w="9525">
              <a:noFill/>
            </a:ln>
          </p:spPr>
          <p:txBody>
            <a:bodyPr wrap="none" lIns="60092" tIns="30046" rIns="60092" bIns="30046">
              <a:spAutoFit/>
            </a:bodyPr>
            <a:p>
              <a:pPr defTabSz="873125"/>
              <a:r>
                <a:rPr lang="en-US" altLang="zh-CN" sz="2300" dirty="0">
                  <a:latin typeface="Arial" panose="020B0604020202020204" pitchFamily="34" charset="0"/>
                </a:rPr>
                <a:t>O.S.</a:t>
              </a:r>
              <a:endParaRPr lang="en-US" altLang="zh-CN" sz="2300" dirty="0">
                <a:latin typeface="Arial" panose="020B0604020202020204" pitchFamily="34" charset="0"/>
              </a:endParaRPr>
            </a:p>
          </p:txBody>
        </p:sp>
        <p:sp>
          <p:nvSpPr>
            <p:cNvPr id="13335" name="Text Box 12"/>
            <p:cNvSpPr txBox="1"/>
            <p:nvPr/>
          </p:nvSpPr>
          <p:spPr>
            <a:xfrm>
              <a:off x="3839" y="2826"/>
              <a:ext cx="997" cy="260"/>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命令解释器</a:t>
              </a:r>
              <a:endParaRPr lang="zh-CN" altLang="en-US" sz="2300" dirty="0">
                <a:latin typeface="Arial" panose="020B0604020202020204" pitchFamily="34" charset="0"/>
              </a:endParaRPr>
            </a:p>
          </p:txBody>
        </p:sp>
        <p:sp>
          <p:nvSpPr>
            <p:cNvPr id="13336" name="Rectangle 13"/>
            <p:cNvSpPr/>
            <p:nvPr/>
          </p:nvSpPr>
          <p:spPr>
            <a:xfrm>
              <a:off x="2786" y="2834"/>
              <a:ext cx="444" cy="259"/>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编译</a:t>
              </a:r>
              <a:endParaRPr lang="zh-CN" altLang="en-US" sz="2300" dirty="0">
                <a:latin typeface="Arial" panose="020B0604020202020204" pitchFamily="34" charset="0"/>
              </a:endParaRPr>
            </a:p>
          </p:txBody>
        </p:sp>
        <p:sp>
          <p:nvSpPr>
            <p:cNvPr id="13337" name="Rectangle 14"/>
            <p:cNvSpPr/>
            <p:nvPr/>
          </p:nvSpPr>
          <p:spPr>
            <a:xfrm>
              <a:off x="3356" y="2834"/>
              <a:ext cx="444" cy="259"/>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编辑</a:t>
              </a:r>
              <a:endParaRPr lang="zh-CN" altLang="en-US" sz="2300" dirty="0">
                <a:latin typeface="Arial" panose="020B0604020202020204" pitchFamily="34" charset="0"/>
              </a:endParaRPr>
            </a:p>
          </p:txBody>
        </p:sp>
        <p:sp>
          <p:nvSpPr>
            <p:cNvPr id="13338" name="Text Box 15"/>
            <p:cNvSpPr txBox="1"/>
            <p:nvPr/>
          </p:nvSpPr>
          <p:spPr>
            <a:xfrm>
              <a:off x="2783" y="3504"/>
              <a:ext cx="1733" cy="259"/>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银行系统，飞机订票</a:t>
              </a:r>
              <a:endParaRPr lang="zh-CN" altLang="en-US" sz="2300" dirty="0">
                <a:latin typeface="Arial" panose="020B0604020202020204" pitchFamily="34" charset="0"/>
              </a:endParaRPr>
            </a:p>
          </p:txBody>
        </p:sp>
        <p:sp>
          <p:nvSpPr>
            <p:cNvPr id="13339" name="Rectangle 16"/>
            <p:cNvSpPr/>
            <p:nvPr/>
          </p:nvSpPr>
          <p:spPr>
            <a:xfrm>
              <a:off x="4614" y="1605"/>
              <a:ext cx="444" cy="259"/>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硬件</a:t>
              </a:r>
              <a:endParaRPr lang="zh-CN" altLang="en-US" sz="2300" dirty="0">
                <a:latin typeface="Arial" panose="020B0604020202020204" pitchFamily="34" charset="0"/>
              </a:endParaRPr>
            </a:p>
          </p:txBody>
        </p:sp>
        <p:sp>
          <p:nvSpPr>
            <p:cNvPr id="13340" name="Rectangle 17"/>
            <p:cNvSpPr/>
            <p:nvPr/>
          </p:nvSpPr>
          <p:spPr>
            <a:xfrm>
              <a:off x="4603" y="2690"/>
              <a:ext cx="812" cy="259"/>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系统软件</a:t>
              </a:r>
              <a:endParaRPr lang="zh-CN" altLang="en-US" sz="2300" dirty="0">
                <a:latin typeface="Arial" panose="020B0604020202020204" pitchFamily="34" charset="0"/>
              </a:endParaRPr>
            </a:p>
          </p:txBody>
        </p:sp>
        <p:sp>
          <p:nvSpPr>
            <p:cNvPr id="13341" name="Rectangle 18"/>
            <p:cNvSpPr/>
            <p:nvPr/>
          </p:nvSpPr>
          <p:spPr>
            <a:xfrm>
              <a:off x="4614" y="3610"/>
              <a:ext cx="812" cy="259"/>
            </a:xfrm>
            <a:prstGeom prst="rect">
              <a:avLst/>
            </a:prstGeom>
            <a:noFill/>
            <a:ln w="9525">
              <a:noFill/>
            </a:ln>
          </p:spPr>
          <p:txBody>
            <a:bodyPr wrap="none" lIns="60092" tIns="30046" rIns="60092" bIns="30046">
              <a:spAutoFit/>
            </a:bodyPr>
            <a:p>
              <a:pPr defTabSz="873125"/>
              <a:r>
                <a:rPr lang="zh-CN" altLang="en-US" sz="2300" dirty="0">
                  <a:latin typeface="Arial" panose="020B0604020202020204" pitchFamily="34" charset="0"/>
                </a:rPr>
                <a:t>应用程序</a:t>
              </a:r>
              <a:endParaRPr lang="zh-CN" altLang="en-US" sz="2300" dirty="0">
                <a:latin typeface="Arial" panose="020B0604020202020204" pitchFamily="34" charset="0"/>
              </a:endParaRPr>
            </a:p>
          </p:txBody>
        </p:sp>
        <p:sp>
          <p:nvSpPr>
            <p:cNvPr id="13342" name="AutoShape 19"/>
            <p:cNvSpPr/>
            <p:nvPr/>
          </p:nvSpPr>
          <p:spPr>
            <a:xfrm>
              <a:off x="4520" y="1241"/>
              <a:ext cx="125" cy="962"/>
            </a:xfrm>
            <a:prstGeom prst="rightBrace">
              <a:avLst>
                <a:gd name="adj1" fmla="val 64133"/>
                <a:gd name="adj2" fmla="val 50000"/>
              </a:avLst>
            </a:prstGeom>
            <a:noFill/>
            <a:ln w="9525" cap="flat" cmpd="sng">
              <a:solidFill>
                <a:schemeClr val="tx1"/>
              </a:solidFill>
              <a:prstDash val="solid"/>
              <a:headEnd type="none" w="med" len="med"/>
              <a:tailEnd type="none" w="med" len="med"/>
            </a:ln>
          </p:spPr>
          <p:txBody>
            <a:bodyPr wrap="none" lIns="60092" tIns="30046" rIns="60092" bIns="30046">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13343" name="AutoShape 20"/>
            <p:cNvSpPr/>
            <p:nvPr/>
          </p:nvSpPr>
          <p:spPr>
            <a:xfrm>
              <a:off x="4531" y="2213"/>
              <a:ext cx="74" cy="1189"/>
            </a:xfrm>
            <a:prstGeom prst="rightBrace">
              <a:avLst>
                <a:gd name="adj1" fmla="val 133896"/>
                <a:gd name="adj2" fmla="val 50000"/>
              </a:avLst>
            </a:prstGeom>
            <a:noFill/>
            <a:ln w="9525" cap="flat" cmpd="sng">
              <a:solidFill>
                <a:schemeClr val="tx1"/>
              </a:solidFill>
              <a:prstDash val="solid"/>
              <a:headEnd type="none" w="med" len="med"/>
              <a:tailEnd type="none" w="med" len="med"/>
            </a:ln>
          </p:spPr>
          <p:txBody>
            <a:bodyPr wrap="none" lIns="60092" tIns="30046" rIns="60092" bIns="30046">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13344" name="AutoShape 21"/>
            <p:cNvSpPr/>
            <p:nvPr/>
          </p:nvSpPr>
          <p:spPr>
            <a:xfrm>
              <a:off x="4509" y="3434"/>
              <a:ext cx="136" cy="641"/>
            </a:xfrm>
            <a:prstGeom prst="rightBrace">
              <a:avLst>
                <a:gd name="adj1" fmla="val 39276"/>
                <a:gd name="adj2" fmla="val 50000"/>
              </a:avLst>
            </a:prstGeom>
            <a:noFill/>
            <a:ln w="9525" cap="flat" cmpd="sng">
              <a:solidFill>
                <a:schemeClr val="tx1"/>
              </a:solidFill>
              <a:prstDash val="solid"/>
              <a:headEnd type="none" w="med" len="med"/>
              <a:tailEnd type="none" w="med" len="med"/>
            </a:ln>
          </p:spPr>
          <p:txBody>
            <a:bodyPr wrap="none" lIns="60092" tIns="30046" rIns="60092" bIns="30046">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grpSp>
      <p:sp>
        <p:nvSpPr>
          <p:cNvPr id="13316" name="Text Box 22"/>
          <p:cNvSpPr txBox="1"/>
          <p:nvPr/>
        </p:nvSpPr>
        <p:spPr>
          <a:xfrm>
            <a:off x="1744663" y="4692650"/>
            <a:ext cx="866775" cy="457200"/>
          </a:xfrm>
          <a:prstGeom prst="rect">
            <a:avLst/>
          </a:prstGeom>
          <a:noFill/>
          <a:ln w="9525">
            <a:noFill/>
          </a:ln>
        </p:spPr>
        <p:txBody>
          <a:bodyPr wrap="none" lIns="87273" tIns="43636" rIns="87273" bIns="43636">
            <a:spAutoFit/>
          </a:bodyPr>
          <a:p>
            <a:pPr defTabSz="873125"/>
            <a:r>
              <a:rPr lang="zh-CN" altLang="en-US" sz="2300" b="1" dirty="0">
                <a:latin typeface="Arial" panose="020B0604020202020204" pitchFamily="34" charset="0"/>
              </a:rPr>
              <a:t>图</a:t>
            </a:r>
            <a:r>
              <a:rPr lang="en-US" altLang="zh-CN" sz="2300" b="1" dirty="0">
                <a:latin typeface="Arial" panose="020B0604020202020204" pitchFamily="34" charset="0"/>
              </a:rPr>
              <a:t>1.2</a:t>
            </a:r>
            <a:endParaRPr lang="en-US" altLang="zh-CN" sz="2300" b="1" dirty="0">
              <a:latin typeface="Arial" panose="020B0604020202020204" pitchFamily="34" charset="0"/>
            </a:endParaRPr>
          </a:p>
        </p:txBody>
      </p:sp>
      <p:grpSp>
        <p:nvGrpSpPr>
          <p:cNvPr id="13317" name="Group 23"/>
          <p:cNvGrpSpPr/>
          <p:nvPr/>
        </p:nvGrpSpPr>
        <p:grpSpPr>
          <a:xfrm>
            <a:off x="736600" y="1309688"/>
            <a:ext cx="2992438" cy="3100387"/>
            <a:chOff x="497" y="1347"/>
            <a:chExt cx="1884" cy="1954"/>
          </a:xfrm>
        </p:grpSpPr>
        <p:sp>
          <p:nvSpPr>
            <p:cNvPr id="13318" name="Oval 24"/>
            <p:cNvSpPr/>
            <p:nvPr/>
          </p:nvSpPr>
          <p:spPr>
            <a:xfrm>
              <a:off x="497" y="1347"/>
              <a:ext cx="1884" cy="1954"/>
            </a:xfrm>
            <a:prstGeom prst="ellipse">
              <a:avLst/>
            </a:prstGeom>
            <a:solidFill>
              <a:srgbClr val="CCFFFF"/>
            </a:solidFill>
            <a:ln w="9525" cap="flat" cmpd="sng">
              <a:solidFill>
                <a:schemeClr val="tx1"/>
              </a:solidFill>
              <a:prstDash val="solid"/>
              <a:headEnd type="none" w="med" len="med"/>
              <a:tailEnd type="none" w="med" len="med"/>
            </a:ln>
          </p:spPr>
          <p:txBody>
            <a:bodyPr wrap="none" lIns="69117" tIns="34560" rIns="69117" bIns="34560">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13319" name="Oval 25"/>
            <p:cNvSpPr/>
            <p:nvPr/>
          </p:nvSpPr>
          <p:spPr>
            <a:xfrm>
              <a:off x="812" y="1674"/>
              <a:ext cx="1253" cy="1299"/>
            </a:xfrm>
            <a:prstGeom prst="ellipse">
              <a:avLst/>
            </a:prstGeom>
            <a:solidFill>
              <a:srgbClr val="FFE1FF"/>
            </a:solidFill>
            <a:ln w="9525" cap="flat" cmpd="sng">
              <a:solidFill>
                <a:schemeClr val="tx1"/>
              </a:solidFill>
              <a:prstDash val="solid"/>
              <a:headEnd type="none" w="med" len="med"/>
              <a:tailEnd type="none" w="med" len="med"/>
            </a:ln>
          </p:spPr>
          <p:txBody>
            <a:bodyPr wrap="none" lIns="69117" tIns="34560" rIns="69117" bIns="34560">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13320" name="Rectangle 26"/>
            <p:cNvSpPr/>
            <p:nvPr/>
          </p:nvSpPr>
          <p:spPr>
            <a:xfrm>
              <a:off x="1194" y="1710"/>
              <a:ext cx="321" cy="250"/>
            </a:xfrm>
            <a:prstGeom prst="rect">
              <a:avLst/>
            </a:prstGeom>
            <a:noFill/>
            <a:ln w="9525">
              <a:noFill/>
            </a:ln>
          </p:spPr>
          <p:txBody>
            <a:bodyPr wrap="none" lIns="69117" tIns="34560" rIns="69117" bIns="34560">
              <a:spAutoFit/>
            </a:bodyPr>
            <a:p>
              <a:pPr defTabSz="873125"/>
              <a:r>
                <a:rPr lang="en-US" altLang="zh-CN" sz="1900" dirty="0">
                  <a:latin typeface="Arial" panose="020B0604020202020204" pitchFamily="34" charset="0"/>
                </a:rPr>
                <a:t>OS</a:t>
              </a:r>
              <a:endParaRPr lang="en-US" altLang="zh-CN" sz="1900" dirty="0">
                <a:latin typeface="Arial" panose="020B0604020202020204" pitchFamily="34" charset="0"/>
              </a:endParaRPr>
            </a:p>
          </p:txBody>
        </p:sp>
        <p:sp>
          <p:nvSpPr>
            <p:cNvPr id="13321" name="Text Box 27"/>
            <p:cNvSpPr txBox="1"/>
            <p:nvPr/>
          </p:nvSpPr>
          <p:spPr>
            <a:xfrm rot="-2022046">
              <a:off x="1665" y="2291"/>
              <a:ext cx="615" cy="250"/>
            </a:xfrm>
            <a:prstGeom prst="rect">
              <a:avLst/>
            </a:prstGeom>
            <a:noFill/>
            <a:ln w="9525">
              <a:noFill/>
            </a:ln>
          </p:spPr>
          <p:txBody>
            <a:bodyPr wrap="none" lIns="69117" tIns="34560" rIns="69117" bIns="34560">
              <a:spAutoFit/>
            </a:bodyPr>
            <a:p>
              <a:pPr defTabSz="873125"/>
              <a:r>
                <a:rPr lang="en-US" altLang="zh-CN" sz="1900" dirty="0">
                  <a:latin typeface="Arial" panose="020B0604020202020204" pitchFamily="34" charset="0"/>
                </a:rPr>
                <a:t>XENIX</a:t>
              </a:r>
              <a:endParaRPr lang="en-US" altLang="zh-CN" sz="1900" dirty="0">
                <a:latin typeface="Arial" panose="020B0604020202020204" pitchFamily="34" charset="0"/>
              </a:endParaRPr>
            </a:p>
          </p:txBody>
        </p:sp>
        <p:sp>
          <p:nvSpPr>
            <p:cNvPr id="13322" name="Rectangle 28"/>
            <p:cNvSpPr/>
            <p:nvPr/>
          </p:nvSpPr>
          <p:spPr>
            <a:xfrm>
              <a:off x="1060" y="2663"/>
              <a:ext cx="418" cy="250"/>
            </a:xfrm>
            <a:prstGeom prst="rect">
              <a:avLst/>
            </a:prstGeom>
            <a:noFill/>
            <a:ln w="9525">
              <a:noFill/>
            </a:ln>
          </p:spPr>
          <p:txBody>
            <a:bodyPr wrap="none" lIns="69117" tIns="34560" rIns="69117" bIns="34560">
              <a:spAutoFit/>
            </a:bodyPr>
            <a:p>
              <a:pPr defTabSz="873125"/>
              <a:r>
                <a:rPr lang="en-US" altLang="zh-CN" sz="1900" dirty="0">
                  <a:latin typeface="Arial" panose="020B0604020202020204" pitchFamily="34" charset="0"/>
                </a:rPr>
                <a:t>dos. </a:t>
              </a:r>
              <a:endParaRPr lang="en-US" altLang="zh-CN" sz="1900" dirty="0">
                <a:latin typeface="Arial" panose="020B0604020202020204" pitchFamily="34" charset="0"/>
              </a:endParaRPr>
            </a:p>
          </p:txBody>
        </p:sp>
        <p:sp>
          <p:nvSpPr>
            <p:cNvPr id="13323" name="Rectangle 29"/>
            <p:cNvSpPr/>
            <p:nvPr/>
          </p:nvSpPr>
          <p:spPr>
            <a:xfrm rot="-2151473">
              <a:off x="1346" y="2671"/>
              <a:ext cx="557" cy="250"/>
            </a:xfrm>
            <a:prstGeom prst="rect">
              <a:avLst/>
            </a:prstGeom>
            <a:noFill/>
            <a:ln w="9525">
              <a:noFill/>
            </a:ln>
          </p:spPr>
          <p:txBody>
            <a:bodyPr wrap="none" lIns="69117" tIns="34560" rIns="69117" bIns="34560">
              <a:spAutoFit/>
            </a:bodyPr>
            <a:p>
              <a:pPr defTabSz="873125"/>
              <a:r>
                <a:rPr lang="en-US" altLang="zh-CN" sz="1900" dirty="0">
                  <a:latin typeface="Arial" panose="020B0604020202020204" pitchFamily="34" charset="0"/>
                </a:rPr>
                <a:t>UNIX.</a:t>
              </a:r>
              <a:endParaRPr lang="en-US" altLang="zh-CN" sz="1900" dirty="0">
                <a:latin typeface="Arial" panose="020B0604020202020204" pitchFamily="34" charset="0"/>
              </a:endParaRPr>
            </a:p>
          </p:txBody>
        </p:sp>
        <p:sp>
          <p:nvSpPr>
            <p:cNvPr id="13324" name="Text Box 30"/>
            <p:cNvSpPr txBox="1"/>
            <p:nvPr/>
          </p:nvSpPr>
          <p:spPr>
            <a:xfrm>
              <a:off x="1204" y="2981"/>
              <a:ext cx="750" cy="250"/>
            </a:xfrm>
            <a:prstGeom prst="rect">
              <a:avLst/>
            </a:prstGeom>
            <a:noFill/>
            <a:ln w="9525">
              <a:noFill/>
            </a:ln>
          </p:spPr>
          <p:txBody>
            <a:bodyPr wrap="none" lIns="69117" tIns="34560" rIns="69117" bIns="34560">
              <a:spAutoFit/>
            </a:bodyPr>
            <a:p>
              <a:pPr defTabSz="873125"/>
              <a:r>
                <a:rPr lang="zh-CN" altLang="en-US" sz="1900" dirty="0">
                  <a:latin typeface="Arial" panose="020B0604020202020204" pitchFamily="34" charset="0"/>
                </a:rPr>
                <a:t>应用程序</a:t>
              </a:r>
              <a:endParaRPr lang="zh-CN" altLang="en-US" sz="1900" dirty="0">
                <a:latin typeface="Arial" panose="020B0604020202020204" pitchFamily="34" charset="0"/>
              </a:endParaRPr>
            </a:p>
          </p:txBody>
        </p:sp>
        <p:sp>
          <p:nvSpPr>
            <p:cNvPr id="13325" name="Oval 31"/>
            <p:cNvSpPr/>
            <p:nvPr/>
          </p:nvSpPr>
          <p:spPr>
            <a:xfrm>
              <a:off x="1098" y="1971"/>
              <a:ext cx="681" cy="706"/>
            </a:xfrm>
            <a:prstGeom prst="ellipse">
              <a:avLst/>
            </a:prstGeom>
            <a:solidFill>
              <a:srgbClr val="DDFFDD"/>
            </a:solidFill>
            <a:ln w="9525" cap="flat" cmpd="sng">
              <a:solidFill>
                <a:schemeClr val="tx1"/>
              </a:solidFill>
              <a:prstDash val="solid"/>
              <a:headEnd type="none" w="med" len="med"/>
              <a:tailEnd type="none" w="med" len="med"/>
            </a:ln>
          </p:spPr>
          <p:txBody>
            <a:bodyPr wrap="none" lIns="69117" tIns="34560" rIns="69117" bIns="34560">
              <a:spAutoFit/>
            </a:bodyPr>
            <a:p>
              <a:pPr>
                <a:spcBef>
                  <a:spcPct val="20000"/>
                </a:spcBef>
                <a:buClr>
                  <a:schemeClr val="tx1"/>
                </a:buClr>
                <a:buSzPct val="75000"/>
                <a:buFont typeface="Wingdings" panose="05000000000000000000" pitchFamily="2" charset="2"/>
                <a:buChar char="l"/>
              </a:pPr>
              <a:endParaRPr lang="zh-CN" altLang="zh-CN" sz="2800" dirty="0">
                <a:latin typeface="Arial" panose="020B0604020202020204" pitchFamily="34" charset="0"/>
              </a:endParaRPr>
            </a:p>
          </p:txBody>
        </p:sp>
        <p:sp>
          <p:nvSpPr>
            <p:cNvPr id="13326" name="Text Box 32"/>
            <p:cNvSpPr txBox="1"/>
            <p:nvPr/>
          </p:nvSpPr>
          <p:spPr>
            <a:xfrm>
              <a:off x="1168" y="2103"/>
              <a:ext cx="542" cy="442"/>
            </a:xfrm>
            <a:prstGeom prst="rect">
              <a:avLst/>
            </a:prstGeom>
            <a:noFill/>
            <a:ln w="9525">
              <a:noFill/>
            </a:ln>
          </p:spPr>
          <p:txBody>
            <a:bodyPr wrap="none" lIns="69117" tIns="34560" rIns="69117" bIns="34560">
              <a:spAutoFit/>
            </a:bodyPr>
            <a:p>
              <a:pPr algn="ctr" defTabSz="873125"/>
              <a:r>
                <a:rPr lang="zh-CN" altLang="en-US" sz="1900" dirty="0">
                  <a:latin typeface="Arial" panose="020B0604020202020204" pitchFamily="34" charset="0"/>
                </a:rPr>
                <a:t>裸机</a:t>
              </a:r>
              <a:br>
                <a:rPr lang="zh-CN" altLang="en-US" sz="1900" dirty="0">
                  <a:latin typeface="Arial" panose="020B0604020202020204" pitchFamily="34" charset="0"/>
                </a:rPr>
              </a:br>
              <a:r>
                <a:rPr lang="en-US" altLang="zh-CN" sz="1900" dirty="0">
                  <a:latin typeface="Arial" panose="020B0604020202020204" pitchFamily="34" charset="0"/>
                </a:rPr>
                <a:t>(</a:t>
              </a:r>
              <a:r>
                <a:rPr lang="zh-CN" altLang="en-US" sz="1900" dirty="0">
                  <a:latin typeface="Arial" panose="020B0604020202020204" pitchFamily="34" charset="0"/>
                </a:rPr>
                <a:t>硬件</a:t>
              </a:r>
              <a:r>
                <a:rPr lang="en-US" altLang="zh-CN" sz="1900" dirty="0">
                  <a:latin typeface="Arial" panose="020B0604020202020204" pitchFamily="34" charset="0"/>
                </a:rPr>
                <a:t>)</a:t>
              </a:r>
              <a:endParaRPr lang="en-US" altLang="zh-CN" sz="1900" dirty="0">
                <a:latin typeface="Arial" panose="020B0604020202020204" pitchFamily="34" charset="0"/>
              </a:endParaRPr>
            </a:p>
          </p:txBody>
        </p:sp>
      </p:gr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AutoShape 2"/>
          <p:cNvSpPr>
            <a:spLocks noGrp="1"/>
          </p:cNvSpPr>
          <p:nvPr>
            <p:ph type="title"/>
          </p:nvPr>
        </p:nvSpPr>
        <p:spPr>
          <a:ln/>
        </p:spPr>
        <p:txBody>
          <a:bodyPr vert="horz" wrap="square" lIns="91440" tIns="45720" rIns="91440" bIns="45720" anchor="b"/>
          <a:p>
            <a:pPr eaLnBrk="1" hangingPunct="1"/>
            <a:r>
              <a:rPr lang="en-US" altLang="zh-CN" dirty="0"/>
              <a:t>FAT32</a:t>
            </a:r>
            <a:r>
              <a:rPr lang="zh-CN" altLang="en-US" dirty="0"/>
              <a:t>文件系统原理（</a:t>
            </a:r>
            <a:r>
              <a:rPr lang="en-US" altLang="zh-CN" dirty="0"/>
              <a:t>1</a:t>
            </a:r>
            <a:r>
              <a:rPr lang="zh-CN" altLang="en-US" dirty="0"/>
              <a:t>） </a:t>
            </a:r>
            <a:r>
              <a:rPr lang="en-US" altLang="zh-CN" dirty="0"/>
              <a:t>5.4.3</a:t>
            </a:r>
            <a:endParaRPr lang="en-US" altLang="zh-CN" dirty="0"/>
          </a:p>
        </p:txBody>
      </p:sp>
      <p:sp>
        <p:nvSpPr>
          <p:cNvPr id="94211" name="Rectangle 3"/>
          <p:cNvSpPr>
            <a:spLocks noGrp="1"/>
          </p:cNvSpPr>
          <p:nvPr>
            <p:ph type="body"/>
          </p:nvPr>
        </p:nvSpPr>
        <p:spPr>
          <a:ln/>
        </p:spPr>
        <p:txBody>
          <a:bodyPr vert="horz" wrap="square" lIns="91440" tIns="45720" rIns="91440" bIns="45720" anchor="t"/>
          <a:p>
            <a:pPr eaLnBrk="1" hangingPunct="1"/>
            <a:r>
              <a:rPr lang="zh-CN" altLang="en-US" sz="2400" b="1" dirty="0"/>
              <a:t>卷的组织结构：</a:t>
            </a:r>
            <a:r>
              <a:rPr lang="en-US" altLang="zh-CN" sz="2400" b="1" dirty="0"/>
              <a:t>P273</a:t>
            </a:r>
            <a:r>
              <a:rPr lang="zh-CN" altLang="en-US" sz="2400" b="1" dirty="0"/>
              <a:t>图</a:t>
            </a:r>
            <a:r>
              <a:rPr lang="en-US" altLang="zh-CN" sz="2400" b="1" dirty="0"/>
              <a:t>5-18</a:t>
            </a:r>
            <a:endParaRPr lang="en-US" altLang="zh-CN" sz="2400" b="1" dirty="0"/>
          </a:p>
          <a:p>
            <a:pPr eaLnBrk="1" hangingPunct="1"/>
            <a:r>
              <a:rPr lang="zh-CN" altLang="en-US" sz="2400" b="1" dirty="0"/>
              <a:t>文件分配表</a:t>
            </a:r>
            <a:endParaRPr lang="zh-CN" altLang="en-US" sz="2400" b="1" dirty="0"/>
          </a:p>
          <a:p>
            <a:pPr lvl="1" eaLnBrk="1" hangingPunct="1"/>
            <a:r>
              <a:rPr lang="zh-CN" altLang="en-US" sz="2000" b="1" dirty="0"/>
              <a:t>以</a:t>
            </a:r>
            <a:r>
              <a:rPr lang="en-US" altLang="zh-CN" sz="2000" b="1" dirty="0"/>
              <a:t>FAT</a:t>
            </a:r>
            <a:r>
              <a:rPr lang="zh-CN" altLang="en-US" sz="2000" b="1" dirty="0"/>
              <a:t>文件系统格式化的卷以簇为单位进行分配，默认的簇的大小由卷的大小决定。</a:t>
            </a:r>
            <a:endParaRPr lang="zh-CN" altLang="en-US" sz="2000" b="1" dirty="0"/>
          </a:p>
          <a:p>
            <a:pPr lvl="1" eaLnBrk="1" hangingPunct="1"/>
            <a:r>
              <a:rPr lang="zh-CN" altLang="en-US" sz="2000" b="1" dirty="0"/>
              <a:t>类型</a:t>
            </a:r>
            <a:r>
              <a:rPr lang="en-US" altLang="zh-CN" sz="2000" b="1" dirty="0"/>
              <a:t>0x0000</a:t>
            </a:r>
            <a:r>
              <a:rPr lang="zh-CN" altLang="en-US" sz="2000" b="1" dirty="0"/>
              <a:t>表示未使用，</a:t>
            </a:r>
            <a:r>
              <a:rPr lang="en-US" altLang="zh-CN" sz="2000" b="1" dirty="0"/>
              <a:t>0xFFF7</a:t>
            </a:r>
            <a:r>
              <a:rPr lang="zh-CN" altLang="en-US" sz="2000" b="1" dirty="0"/>
              <a:t>表示损坏，</a:t>
            </a:r>
            <a:r>
              <a:rPr lang="en-US" altLang="zh-CN" sz="2000" b="1" dirty="0"/>
              <a:t>0xFFF8-F</a:t>
            </a:r>
            <a:r>
              <a:rPr lang="zh-CN" altLang="en-US" sz="2000" b="1" dirty="0"/>
              <a:t>表示最后一个</a:t>
            </a:r>
            <a:endParaRPr lang="zh-CN" altLang="en-US" sz="2000" b="1" dirty="0"/>
          </a:p>
          <a:p>
            <a:pPr lvl="1" eaLnBrk="1" hangingPunct="1"/>
            <a:r>
              <a:rPr lang="zh-CN" altLang="en-US" sz="2000" b="1" dirty="0"/>
              <a:t>文件分配表的利用：图</a:t>
            </a:r>
            <a:r>
              <a:rPr lang="en-US" altLang="zh-CN" sz="2000" b="1" dirty="0"/>
              <a:t>5-20</a:t>
            </a:r>
            <a:r>
              <a:rPr lang="zh-CN" altLang="en-US" sz="2000" b="1" dirty="0"/>
              <a:t>，</a:t>
            </a:r>
            <a:r>
              <a:rPr lang="en-US" altLang="zh-CN" sz="2000" b="1" dirty="0"/>
              <a:t>p275</a:t>
            </a:r>
            <a:endParaRPr lang="en-US" altLang="zh-CN" sz="2000" b="1" dirty="0"/>
          </a:p>
          <a:p>
            <a:pPr eaLnBrk="1" hangingPunct="1"/>
            <a:r>
              <a:rPr lang="zh-CN" altLang="en-US" sz="2400" b="1" dirty="0"/>
              <a:t>目录项</a:t>
            </a:r>
            <a:endParaRPr lang="zh-CN" altLang="en-US" sz="2400" b="1" dirty="0"/>
          </a:p>
          <a:p>
            <a:pPr lvl="1" eaLnBrk="1" hangingPunct="1"/>
            <a:r>
              <a:rPr lang="zh-CN" altLang="en-US" sz="2000" b="1" dirty="0"/>
              <a:t>大小为</a:t>
            </a:r>
            <a:r>
              <a:rPr lang="en-US" altLang="zh-CN" sz="2000" b="1" dirty="0"/>
              <a:t>32</a:t>
            </a:r>
            <a:r>
              <a:rPr lang="zh-CN" altLang="en-US" sz="2000" b="1" dirty="0"/>
              <a:t>字节，内容包括文件名、扩展名、属性字节、最后一次修改时间和日期、第一个簇的编号、文件长度。</a:t>
            </a:r>
            <a:endParaRPr lang="zh-CN" altLang="en-US" sz="20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AutoShape 2"/>
          <p:cNvSpPr>
            <a:spLocks noGrp="1"/>
          </p:cNvSpPr>
          <p:nvPr>
            <p:ph type="title"/>
          </p:nvPr>
        </p:nvSpPr>
        <p:spPr>
          <a:ln/>
        </p:spPr>
        <p:txBody>
          <a:bodyPr vert="horz" wrap="square" lIns="91440" tIns="45720" rIns="91440" bIns="45720" anchor="b"/>
          <a:p>
            <a:pPr eaLnBrk="1" hangingPunct="1"/>
            <a:r>
              <a:rPr lang="en-US" altLang="zh-CN" dirty="0"/>
              <a:t>I/O</a:t>
            </a:r>
            <a:r>
              <a:rPr lang="zh-CN" altLang="en-US" dirty="0"/>
              <a:t>设备数据传送控制方式</a:t>
            </a:r>
            <a:endParaRPr lang="zh-CN" altLang="en-US" dirty="0"/>
          </a:p>
        </p:txBody>
      </p:sp>
      <p:sp>
        <p:nvSpPr>
          <p:cNvPr id="95235"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b="1" dirty="0"/>
              <a:t>程序直接控制</a:t>
            </a:r>
            <a:endParaRPr lang="zh-CN" altLang="en-US" b="1" dirty="0"/>
          </a:p>
          <a:p>
            <a:pPr eaLnBrk="1" hangingPunct="1">
              <a:lnSpc>
                <a:spcPct val="90000"/>
              </a:lnSpc>
            </a:pPr>
            <a:r>
              <a:rPr lang="zh-CN" altLang="en-US" b="1" dirty="0"/>
              <a:t>中断</a:t>
            </a:r>
            <a:endParaRPr lang="zh-CN" altLang="en-US" b="1" dirty="0"/>
          </a:p>
          <a:p>
            <a:pPr eaLnBrk="1" hangingPunct="1">
              <a:lnSpc>
                <a:spcPct val="90000"/>
              </a:lnSpc>
            </a:pPr>
            <a:r>
              <a:rPr lang="en-US" altLang="zh-CN" b="1" dirty="0"/>
              <a:t>DMA</a:t>
            </a:r>
            <a:endParaRPr lang="en-US" altLang="zh-CN"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AutoShape 2"/>
          <p:cNvSpPr>
            <a:spLocks noGrp="1"/>
          </p:cNvSpPr>
          <p:nvPr>
            <p:ph type="title"/>
          </p:nvPr>
        </p:nvSpPr>
        <p:spPr>
          <a:ln/>
        </p:spPr>
        <p:txBody>
          <a:bodyPr vert="horz" wrap="square" lIns="91440" tIns="45720" rIns="91440" bIns="45720" anchor="b"/>
          <a:p>
            <a:pPr eaLnBrk="1" hangingPunct="1"/>
            <a:r>
              <a:rPr lang="zh-CN" altLang="en-US" dirty="0"/>
              <a:t>中断技术 </a:t>
            </a:r>
            <a:r>
              <a:rPr lang="en-US" altLang="zh-CN" dirty="0"/>
              <a:t>6.2.1</a:t>
            </a:r>
            <a:endParaRPr lang="en-US" altLang="zh-CN" dirty="0"/>
          </a:p>
        </p:txBody>
      </p:sp>
      <p:sp>
        <p:nvSpPr>
          <p:cNvPr id="96259" name="Rectangle 3"/>
          <p:cNvSpPr>
            <a:spLocks noGrp="1"/>
          </p:cNvSpPr>
          <p:nvPr>
            <p:ph type="body"/>
          </p:nvPr>
        </p:nvSpPr>
        <p:spPr>
          <a:ln/>
        </p:spPr>
        <p:txBody>
          <a:bodyPr vert="horz" wrap="square" lIns="91440" tIns="45720" rIns="91440" bIns="45720" anchor="t"/>
          <a:p>
            <a:pPr eaLnBrk="1" hangingPunct="1"/>
            <a:r>
              <a:rPr lang="zh-CN" altLang="en-US" sz="2400" b="1" dirty="0"/>
              <a:t>基本概念</a:t>
            </a:r>
            <a:endParaRPr lang="zh-CN" altLang="en-US" sz="2400" b="1" dirty="0"/>
          </a:p>
          <a:p>
            <a:pPr lvl="1" eaLnBrk="1" hangingPunct="1"/>
            <a:r>
              <a:rPr lang="zh-CN" altLang="en-US" sz="2000" b="1" dirty="0"/>
              <a:t>中断是指计算机在执行期间，系统内发生任何不寻常的或非预期的急需处理的事件，使得</a:t>
            </a:r>
            <a:r>
              <a:rPr lang="en-US" altLang="zh-CN" sz="2000" b="1" dirty="0"/>
              <a:t>CPU</a:t>
            </a:r>
            <a:r>
              <a:rPr lang="zh-CN" altLang="en-US" sz="2000" b="1" dirty="0"/>
              <a:t>暂时中断当前正在执行的程序而转去执行相应的事件处理程序，待处理完毕后又返回原来被中断处继续执行或调度新的进程执行的过程。</a:t>
            </a:r>
            <a:endParaRPr lang="zh-CN" altLang="en-US" sz="2000" b="1" dirty="0"/>
          </a:p>
          <a:p>
            <a:pPr lvl="1" eaLnBrk="1" hangingPunct="1"/>
            <a:r>
              <a:rPr lang="zh-CN" altLang="en-US" sz="2000" b="1" dirty="0"/>
              <a:t>引起中断发生的事件称为中断源。</a:t>
            </a:r>
            <a:endParaRPr lang="zh-CN" altLang="en-US" sz="2000" b="1" dirty="0"/>
          </a:p>
          <a:p>
            <a:pPr lvl="1" eaLnBrk="1" hangingPunct="1"/>
            <a:r>
              <a:rPr lang="zh-CN" altLang="en-US" sz="2000" b="1" dirty="0"/>
              <a:t>中断源向</a:t>
            </a:r>
            <a:r>
              <a:rPr lang="en-US" altLang="zh-CN" sz="2000" b="1" dirty="0"/>
              <a:t>CPU</a:t>
            </a:r>
            <a:r>
              <a:rPr lang="zh-CN" altLang="en-US" sz="2000" b="1" dirty="0"/>
              <a:t>发出的请求中断处理信号称为中断请求</a:t>
            </a:r>
            <a:endParaRPr lang="zh-CN" altLang="en-US" sz="2000" b="1" dirty="0"/>
          </a:p>
          <a:p>
            <a:pPr lvl="1" eaLnBrk="1" hangingPunct="1"/>
            <a:r>
              <a:rPr lang="en-US" altLang="zh-CN" sz="2000" b="1" dirty="0"/>
              <a:t>CPU</a:t>
            </a:r>
            <a:r>
              <a:rPr lang="zh-CN" altLang="en-US" sz="2000" b="1" dirty="0"/>
              <a:t>收到中断请求后转到相应的事件处理程序的过程称为中断响应</a:t>
            </a:r>
            <a:endParaRPr lang="zh-CN" altLang="en-US" sz="20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AutoShape 2"/>
          <p:cNvSpPr>
            <a:spLocks noGrp="1"/>
          </p:cNvSpPr>
          <p:nvPr>
            <p:ph type="title"/>
          </p:nvPr>
        </p:nvSpPr>
        <p:spPr>
          <a:ln/>
        </p:spPr>
        <p:txBody>
          <a:bodyPr vert="horz" wrap="square" lIns="91440" tIns="45720" rIns="91440" bIns="45720" anchor="b"/>
          <a:p>
            <a:pPr eaLnBrk="1" hangingPunct="1"/>
            <a:r>
              <a:rPr lang="zh-CN" altLang="en-US" dirty="0"/>
              <a:t>软中断</a:t>
            </a:r>
            <a:r>
              <a:rPr lang="en-US" altLang="zh-CN" dirty="0"/>
              <a:t>/</a:t>
            </a:r>
            <a:r>
              <a:rPr lang="zh-CN" altLang="en-US" dirty="0"/>
              <a:t>硬中断</a:t>
            </a:r>
            <a:endParaRPr lang="zh-CN" altLang="en-US" dirty="0"/>
          </a:p>
        </p:txBody>
      </p:sp>
      <p:sp>
        <p:nvSpPr>
          <p:cNvPr id="97283" name="Rectangle 3"/>
          <p:cNvSpPr>
            <a:spLocks noGrp="1"/>
          </p:cNvSpPr>
          <p:nvPr>
            <p:ph type="body"/>
          </p:nvPr>
        </p:nvSpPr>
        <p:spPr>
          <a:ln/>
        </p:spPr>
        <p:txBody>
          <a:bodyPr vert="horz" wrap="square" lIns="91440" tIns="45720" rIns="91440" bIns="45720" anchor="t"/>
          <a:p>
            <a:pPr eaLnBrk="1" hangingPunct="1"/>
            <a:r>
              <a:rPr lang="zh-CN" altLang="en-US" sz="2400" b="1" dirty="0"/>
              <a:t>硬中断（强迫性中断）事件不是正在运行的程序所期待的，而是由于某种事故或外部请求信息所引起的。</a:t>
            </a:r>
            <a:endParaRPr lang="zh-CN" altLang="en-US" sz="2400" b="1" dirty="0"/>
          </a:p>
          <a:p>
            <a:pPr lvl="1" eaLnBrk="1" hangingPunct="1"/>
            <a:r>
              <a:rPr lang="zh-CN" altLang="en-US" sz="2000" b="1" dirty="0"/>
              <a:t>机器故障中断事件。例如，电源故障，主存储器出错等。</a:t>
            </a:r>
            <a:endParaRPr lang="zh-CN" altLang="en-US" sz="2000" b="1" dirty="0"/>
          </a:p>
          <a:p>
            <a:pPr lvl="1" eaLnBrk="1" hangingPunct="1"/>
            <a:r>
              <a:rPr lang="zh-CN" altLang="en-US" sz="2000" b="1" dirty="0"/>
              <a:t>程序性中断事件。例如，定点溢出，除数为</a:t>
            </a:r>
            <a:r>
              <a:rPr lang="en-US" altLang="zh-CN" sz="2000" b="1" dirty="0"/>
              <a:t>0</a:t>
            </a:r>
            <a:r>
              <a:rPr lang="zh-CN" altLang="en-US" sz="2000" b="1" dirty="0"/>
              <a:t>，地址越界等。</a:t>
            </a:r>
            <a:endParaRPr lang="zh-CN" altLang="en-US" sz="2000" b="1" dirty="0"/>
          </a:p>
          <a:p>
            <a:pPr lvl="1" eaLnBrk="1" hangingPunct="1"/>
            <a:r>
              <a:rPr lang="zh-CN" altLang="en-US" sz="2000" b="1" dirty="0"/>
              <a:t>外部中断事件。例如，时钟的定时中断，控制台发控制信息等。</a:t>
            </a:r>
            <a:endParaRPr lang="zh-CN" altLang="en-US" sz="2000" b="1" dirty="0"/>
          </a:p>
          <a:p>
            <a:pPr lvl="1" eaLnBrk="1" hangingPunct="1"/>
            <a:r>
              <a:rPr lang="zh-CN" altLang="en-US" sz="2000" b="1" dirty="0"/>
              <a:t>输入输出中断事件。例如，设备出错，传输结束等。</a:t>
            </a:r>
            <a:endParaRPr lang="zh-CN" altLang="en-US" sz="2000" b="1" dirty="0"/>
          </a:p>
          <a:p>
            <a:pPr eaLnBrk="1" hangingPunct="1"/>
            <a:r>
              <a:rPr lang="zh-CN" altLang="en-US" sz="2400" b="1" dirty="0"/>
              <a:t>软中断（自愿性中断）事件是正在运行的程序所期待的事件。</a:t>
            </a:r>
            <a:endParaRPr lang="zh-CN" altLang="en-US" sz="24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AutoShape 2"/>
          <p:cNvSpPr>
            <a:spLocks noGrp="1"/>
          </p:cNvSpPr>
          <p:nvPr>
            <p:ph type="title"/>
          </p:nvPr>
        </p:nvSpPr>
        <p:spPr>
          <a:ln/>
        </p:spPr>
        <p:txBody>
          <a:bodyPr vert="horz" wrap="square" lIns="91440" tIns="45720" rIns="91440" bIns="45720" anchor="b"/>
          <a:p>
            <a:pPr eaLnBrk="1" hangingPunct="1"/>
            <a:r>
              <a:rPr lang="zh-CN" altLang="en-US" dirty="0"/>
              <a:t>中断处理过程</a:t>
            </a:r>
            <a:endParaRPr lang="zh-CN" altLang="en-US" dirty="0"/>
          </a:p>
        </p:txBody>
      </p:sp>
      <p:sp>
        <p:nvSpPr>
          <p:cNvPr id="98307" name="Rectangle 3"/>
          <p:cNvSpPr>
            <a:spLocks noGrp="1"/>
          </p:cNvSpPr>
          <p:nvPr>
            <p:ph type="body"/>
          </p:nvPr>
        </p:nvSpPr>
        <p:spPr>
          <a:ln/>
        </p:spPr>
        <p:txBody>
          <a:bodyPr vert="horz" wrap="square" lIns="91440" tIns="45720" rIns="91440" bIns="45720" anchor="t"/>
          <a:p>
            <a:pPr eaLnBrk="1" hangingPunct="1">
              <a:lnSpc>
                <a:spcPct val="90000"/>
              </a:lnSpc>
            </a:pPr>
            <a:r>
              <a:rPr lang="en-US" altLang="zh-CN" sz="2400" b="1" dirty="0"/>
              <a:t>CPU</a:t>
            </a:r>
            <a:r>
              <a:rPr lang="zh-CN" altLang="en-US" sz="2400" b="1" dirty="0"/>
              <a:t>检查响应中断的条件是否满足。</a:t>
            </a:r>
            <a:endParaRPr lang="zh-CN" altLang="en-US" sz="2400" b="1" dirty="0"/>
          </a:p>
          <a:p>
            <a:pPr eaLnBrk="1" hangingPunct="1">
              <a:lnSpc>
                <a:spcPct val="90000"/>
              </a:lnSpc>
            </a:pPr>
            <a:r>
              <a:rPr lang="zh-CN" altLang="en-US" sz="2400" b="1" dirty="0"/>
              <a:t>如果</a:t>
            </a:r>
            <a:r>
              <a:rPr lang="en-US" altLang="zh-CN" sz="2400" b="1" dirty="0"/>
              <a:t>CPU</a:t>
            </a:r>
            <a:r>
              <a:rPr lang="zh-CN" altLang="en-US" sz="2400" b="1" dirty="0"/>
              <a:t>响应中断，则</a:t>
            </a:r>
            <a:r>
              <a:rPr lang="en-US" altLang="zh-CN" sz="2400" b="1" dirty="0"/>
              <a:t>CPU</a:t>
            </a:r>
            <a:r>
              <a:rPr lang="zh-CN" altLang="en-US" sz="2400" b="1" dirty="0"/>
              <a:t>关中断，使其进入不可再次响应中断的状态。</a:t>
            </a:r>
            <a:endParaRPr lang="zh-CN" altLang="en-US" sz="2400" b="1" dirty="0"/>
          </a:p>
          <a:p>
            <a:pPr eaLnBrk="1" hangingPunct="1">
              <a:lnSpc>
                <a:spcPct val="90000"/>
              </a:lnSpc>
            </a:pPr>
            <a:r>
              <a:rPr lang="zh-CN" altLang="en-US" sz="2400" b="1" dirty="0"/>
              <a:t>保存被中断进程现场。</a:t>
            </a:r>
            <a:endParaRPr lang="zh-CN" altLang="en-US" sz="2400" b="1" dirty="0"/>
          </a:p>
          <a:p>
            <a:pPr eaLnBrk="1" hangingPunct="1">
              <a:lnSpc>
                <a:spcPct val="90000"/>
              </a:lnSpc>
            </a:pPr>
            <a:r>
              <a:rPr lang="zh-CN" altLang="en-US" sz="2400" b="1" dirty="0"/>
              <a:t>分析中断原因，调用中断处理子程序。</a:t>
            </a:r>
            <a:endParaRPr lang="zh-CN" altLang="en-US" sz="2400" b="1" dirty="0"/>
          </a:p>
          <a:p>
            <a:pPr eaLnBrk="1" hangingPunct="1">
              <a:lnSpc>
                <a:spcPct val="90000"/>
              </a:lnSpc>
            </a:pPr>
            <a:r>
              <a:rPr lang="zh-CN" altLang="en-US" sz="2400" b="1" dirty="0"/>
              <a:t>执行中断处理子程序。</a:t>
            </a:r>
            <a:endParaRPr lang="zh-CN" altLang="en-US" sz="2400" b="1" dirty="0"/>
          </a:p>
          <a:p>
            <a:pPr eaLnBrk="1" hangingPunct="1">
              <a:lnSpc>
                <a:spcPct val="90000"/>
              </a:lnSpc>
            </a:pPr>
            <a:r>
              <a:rPr lang="zh-CN" altLang="en-US" sz="2400" b="1" dirty="0"/>
              <a:t>退出中断，恢复被中断进程的现场或调度新进程占据处理机。</a:t>
            </a:r>
            <a:endParaRPr lang="zh-CN" altLang="en-US" sz="2400" b="1" dirty="0"/>
          </a:p>
          <a:p>
            <a:pPr eaLnBrk="1" hangingPunct="1">
              <a:lnSpc>
                <a:spcPct val="90000"/>
              </a:lnSpc>
            </a:pPr>
            <a:r>
              <a:rPr lang="zh-CN" altLang="en-US" sz="2400" b="1" dirty="0"/>
              <a:t>开中断，</a:t>
            </a:r>
            <a:r>
              <a:rPr lang="en-US" altLang="zh-CN" sz="2400" b="1" dirty="0"/>
              <a:t>CPU</a:t>
            </a:r>
            <a:r>
              <a:rPr lang="zh-CN" altLang="en-US" sz="2400" b="1" dirty="0"/>
              <a:t>继续执行。</a:t>
            </a:r>
            <a:endParaRPr lang="zh-CN" altLang="en-US"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AutoShape 2"/>
          <p:cNvSpPr>
            <a:spLocks noGrp="1"/>
          </p:cNvSpPr>
          <p:nvPr>
            <p:ph type="title"/>
          </p:nvPr>
        </p:nvSpPr>
        <p:spPr>
          <a:ln/>
        </p:spPr>
        <p:txBody>
          <a:bodyPr vert="horz" wrap="square" lIns="91440" tIns="45720" rIns="91440" bIns="45720" anchor="b"/>
          <a:p>
            <a:pPr eaLnBrk="1" hangingPunct="1"/>
            <a:r>
              <a:rPr lang="zh-CN" altLang="en-US" dirty="0"/>
              <a:t>设备分配技术 </a:t>
            </a:r>
            <a:r>
              <a:rPr lang="en-US" altLang="zh-CN" dirty="0"/>
              <a:t>-6.2.3</a:t>
            </a:r>
            <a:endParaRPr lang="en-US" altLang="zh-CN" dirty="0"/>
          </a:p>
        </p:txBody>
      </p:sp>
      <p:sp>
        <p:nvSpPr>
          <p:cNvPr id="99331" name="Rectangle 3"/>
          <p:cNvSpPr>
            <a:spLocks noGrp="1"/>
          </p:cNvSpPr>
          <p:nvPr>
            <p:ph type="body"/>
          </p:nvPr>
        </p:nvSpPr>
        <p:spPr>
          <a:ln/>
        </p:spPr>
        <p:txBody>
          <a:bodyPr vert="horz" wrap="square" lIns="91440" tIns="45720" rIns="91440" bIns="45720" anchor="t"/>
          <a:p>
            <a:pPr eaLnBrk="1" hangingPunct="1"/>
            <a:r>
              <a:rPr lang="zh-CN" altLang="en-US" b="1" dirty="0"/>
              <a:t>虚拟设备</a:t>
            </a:r>
            <a:endParaRPr lang="zh-CN" altLang="en-US" b="1" dirty="0"/>
          </a:p>
          <a:p>
            <a:pPr lvl="1" eaLnBrk="1" hangingPunct="1"/>
            <a:r>
              <a:rPr lang="zh-CN" altLang="en-US" b="1" dirty="0"/>
              <a:t>用共享设备来模拟独占设备的操作，从而提高系统的效率和设备利用率。这种技术称为虚拟设备技术，它模拟的设备称为虚拟设备</a:t>
            </a:r>
            <a:endParaRPr lang="zh-CN" altLang="en-US"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AutoShape 2"/>
          <p:cNvSpPr>
            <a:spLocks noGrp="1"/>
          </p:cNvSpPr>
          <p:nvPr>
            <p:ph type="title"/>
          </p:nvPr>
        </p:nvSpPr>
        <p:spPr>
          <a:ln/>
        </p:spPr>
        <p:txBody>
          <a:bodyPr vert="horz" wrap="square" lIns="91440" tIns="45720" rIns="91440" bIns="45720" anchor="b"/>
          <a:p>
            <a:pPr eaLnBrk="1" hangingPunct="1"/>
            <a:r>
              <a:rPr lang="en-US" altLang="zh-CN" dirty="0"/>
              <a:t>SPOOLing </a:t>
            </a:r>
            <a:r>
              <a:rPr lang="zh-CN" altLang="en-US" dirty="0"/>
              <a:t>工作原理</a:t>
            </a:r>
            <a:endParaRPr lang="zh-CN" altLang="en-US" dirty="0"/>
          </a:p>
        </p:txBody>
      </p:sp>
      <p:sp>
        <p:nvSpPr>
          <p:cNvPr id="100355" name="Rectangle 3"/>
          <p:cNvSpPr>
            <a:spLocks noGrp="1"/>
          </p:cNvSpPr>
          <p:nvPr>
            <p:ph type="body"/>
          </p:nvPr>
        </p:nvSpPr>
        <p:spPr>
          <a:ln/>
        </p:spPr>
        <p:txBody>
          <a:bodyPr vert="horz" wrap="square" lIns="91440" tIns="45720" rIns="91440" bIns="45720" anchor="t"/>
          <a:p>
            <a:pPr eaLnBrk="1" hangingPunct="1"/>
            <a:r>
              <a:rPr lang="en-US" altLang="zh-CN" sz="2400" b="1" dirty="0"/>
              <a:t>Spooling</a:t>
            </a:r>
            <a:r>
              <a:rPr lang="zh-CN" altLang="en-US" sz="2400" b="1" dirty="0"/>
              <a:t>技术是用一类物理设备模拟另一类物理设备技术，是使独占使用的设备变成可共享设备的技术，也是一种速度匹配技术。操作系统中实现这种技术的功能模块称作斯普林系统。它的结构包括</a:t>
            </a:r>
            <a:endParaRPr lang="zh-CN" altLang="en-US" sz="2400" b="1" dirty="0"/>
          </a:p>
          <a:p>
            <a:pPr lvl="1" eaLnBrk="1" hangingPunct="1"/>
            <a:r>
              <a:rPr lang="zh-CN" altLang="en-US" sz="2000" b="1" dirty="0"/>
              <a:t>输入井：存放从输入设备输入的信息</a:t>
            </a:r>
            <a:endParaRPr lang="zh-CN" altLang="en-US" sz="2000" b="1" dirty="0"/>
          </a:p>
          <a:p>
            <a:pPr lvl="1" eaLnBrk="1" hangingPunct="1"/>
            <a:r>
              <a:rPr lang="zh-CN" altLang="en-US" sz="2000" b="1" dirty="0"/>
              <a:t>输出井：存放作业执行的结果</a:t>
            </a:r>
            <a:endParaRPr lang="zh-CN" altLang="en-US" sz="2000" b="1" dirty="0"/>
          </a:p>
          <a:p>
            <a:pPr lvl="1" eaLnBrk="1" hangingPunct="1"/>
            <a:r>
              <a:rPr lang="zh-CN" altLang="en-US" sz="2000" b="1" dirty="0"/>
              <a:t>预输入程序：将信息从输入设备输入到辅助存储器缓冲区域</a:t>
            </a:r>
            <a:endParaRPr lang="zh-CN" altLang="en-US" sz="2000" b="1" dirty="0"/>
          </a:p>
          <a:p>
            <a:pPr lvl="1" eaLnBrk="1" hangingPunct="1"/>
            <a:r>
              <a:rPr lang="zh-CN" altLang="en-US" sz="2000" b="1" dirty="0"/>
              <a:t>井管理程序：控制作业和辅助存储器缓冲区域之间交换信息</a:t>
            </a:r>
            <a:endParaRPr lang="zh-CN" altLang="en-US" sz="2000" b="1" dirty="0"/>
          </a:p>
          <a:p>
            <a:pPr lvl="1" eaLnBrk="1" hangingPunct="1"/>
            <a:r>
              <a:rPr lang="zh-CN" altLang="en-US" sz="2000" b="1" dirty="0"/>
              <a:t>缓输出程序：将信息从辅助存储器输出缓冲区域输出到输出设备</a:t>
            </a:r>
            <a:endParaRPr lang="zh-CN" altLang="en-US" sz="2000" b="1" dirty="0"/>
          </a:p>
          <a:p>
            <a:pPr lvl="1" eaLnBrk="1" hangingPunct="1"/>
            <a:endParaRPr lang="en-US" altLang="zh-CN" sz="20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AutoShape 2"/>
          <p:cNvSpPr>
            <a:spLocks noGrp="1"/>
          </p:cNvSpPr>
          <p:nvPr>
            <p:ph type="title"/>
          </p:nvPr>
        </p:nvSpPr>
        <p:spPr>
          <a:xfrm>
            <a:off x="1319213" y="785813"/>
            <a:ext cx="7011987" cy="682625"/>
          </a:xfrm>
          <a:ln/>
        </p:spPr>
        <p:txBody>
          <a:bodyPr vert="horz" wrap="square" lIns="91440" tIns="45720" rIns="91440" bIns="45720" anchor="b"/>
          <a:p>
            <a:pPr eaLnBrk="1" hangingPunct="1"/>
            <a:r>
              <a:rPr lang="en-US" altLang="zh-CN" sz="3200" dirty="0"/>
              <a:t>SPOOLing </a:t>
            </a:r>
            <a:r>
              <a:rPr lang="zh-CN" altLang="en-US" sz="3200" dirty="0"/>
              <a:t>工作原理</a:t>
            </a:r>
            <a:endParaRPr lang="zh-CN" altLang="en-US" sz="3200" dirty="0"/>
          </a:p>
        </p:txBody>
      </p:sp>
      <p:grpSp>
        <p:nvGrpSpPr>
          <p:cNvPr id="101379" name="Group 3"/>
          <p:cNvGrpSpPr/>
          <p:nvPr/>
        </p:nvGrpSpPr>
        <p:grpSpPr>
          <a:xfrm>
            <a:off x="1116013" y="3357563"/>
            <a:ext cx="6624637" cy="3313112"/>
            <a:chOff x="722" y="2199"/>
            <a:chExt cx="3654" cy="2121"/>
          </a:xfrm>
        </p:grpSpPr>
        <p:sp>
          <p:nvSpPr>
            <p:cNvPr id="101381" name="Text Box 4"/>
            <p:cNvSpPr txBox="1"/>
            <p:nvPr/>
          </p:nvSpPr>
          <p:spPr>
            <a:xfrm>
              <a:off x="2363" y="2261"/>
              <a:ext cx="797" cy="250"/>
            </a:xfrm>
            <a:prstGeom prst="rect">
              <a:avLst/>
            </a:prstGeom>
            <a:noFill/>
            <a:ln w="38100" cap="flat" cmpd="sng">
              <a:solidFill>
                <a:schemeClr val="tx1"/>
              </a:solidFill>
              <a:prstDash val="solid"/>
              <a:miter/>
              <a:headEnd type="none" w="med" len="med"/>
              <a:tailEnd type="none" w="med" len="med"/>
            </a:ln>
          </p:spPr>
          <p:txBody>
            <a:bodyPr lIns="0" tIns="36000" rIns="0" bIns="0"/>
            <a:p>
              <a:pPr algn="ctr" eaLnBrk="0" hangingPunct="0"/>
              <a:r>
                <a:rPr lang="zh-CN" altLang="en-US" b="1" dirty="0">
                  <a:latin typeface="Arial" panose="020B0604020202020204" pitchFamily="34" charset="0"/>
                </a:rPr>
                <a:t>预输入程序</a:t>
              </a:r>
              <a:endParaRPr lang="zh-CN" altLang="en-US" b="1" dirty="0">
                <a:latin typeface="Arial" panose="020B0604020202020204" pitchFamily="34" charset="0"/>
              </a:endParaRPr>
            </a:p>
          </p:txBody>
        </p:sp>
        <p:sp>
          <p:nvSpPr>
            <p:cNvPr id="101382" name="Oval 5"/>
            <p:cNvSpPr/>
            <p:nvPr/>
          </p:nvSpPr>
          <p:spPr>
            <a:xfrm>
              <a:off x="3578" y="2199"/>
              <a:ext cx="798" cy="124"/>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01383" name="Oval 6"/>
            <p:cNvSpPr/>
            <p:nvPr/>
          </p:nvSpPr>
          <p:spPr>
            <a:xfrm>
              <a:off x="3578" y="4195"/>
              <a:ext cx="798" cy="125"/>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01384" name="Line 7"/>
            <p:cNvSpPr/>
            <p:nvPr/>
          </p:nvSpPr>
          <p:spPr>
            <a:xfrm>
              <a:off x="3578" y="2261"/>
              <a:ext cx="0" cy="1997"/>
            </a:xfrm>
            <a:prstGeom prst="line">
              <a:avLst/>
            </a:prstGeom>
            <a:ln w="38100" cap="flat" cmpd="sng">
              <a:solidFill>
                <a:schemeClr val="tx1"/>
              </a:solidFill>
              <a:prstDash val="solid"/>
              <a:headEnd type="none" w="med" len="med"/>
              <a:tailEnd type="none" w="med" len="med"/>
            </a:ln>
          </p:spPr>
        </p:sp>
        <p:sp>
          <p:nvSpPr>
            <p:cNvPr id="101385" name="Line 8"/>
            <p:cNvSpPr/>
            <p:nvPr/>
          </p:nvSpPr>
          <p:spPr>
            <a:xfrm>
              <a:off x="4376" y="2261"/>
              <a:ext cx="0" cy="1997"/>
            </a:xfrm>
            <a:prstGeom prst="line">
              <a:avLst/>
            </a:prstGeom>
            <a:ln w="38100" cap="flat" cmpd="sng">
              <a:solidFill>
                <a:schemeClr val="tx1"/>
              </a:solidFill>
              <a:prstDash val="solid"/>
              <a:headEnd type="none" w="med" len="med"/>
              <a:tailEnd type="none" w="med" len="med"/>
            </a:ln>
          </p:spPr>
        </p:sp>
        <p:sp>
          <p:nvSpPr>
            <p:cNvPr id="101386" name="Text Box 9"/>
            <p:cNvSpPr txBox="1"/>
            <p:nvPr/>
          </p:nvSpPr>
          <p:spPr>
            <a:xfrm>
              <a:off x="3620" y="2635"/>
              <a:ext cx="714"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zh-CN" altLang="en-US" b="1" dirty="0">
                  <a:latin typeface="Arial" panose="020B0604020202020204" pitchFamily="34" charset="0"/>
                </a:rPr>
                <a:t>作业</a:t>
              </a:r>
              <a:r>
                <a:rPr lang="en-US" altLang="zh-CN" b="1" dirty="0">
                  <a:latin typeface="Arial" panose="020B0604020202020204" pitchFamily="34" charset="0"/>
                </a:rPr>
                <a:t>1</a:t>
              </a:r>
              <a:r>
                <a:rPr lang="zh-CN" altLang="en-US" b="1" dirty="0">
                  <a:latin typeface="Arial" panose="020B0604020202020204" pitchFamily="34" charset="0"/>
                </a:rPr>
                <a:t>信息</a:t>
              </a:r>
              <a:endParaRPr lang="zh-CN" altLang="en-US" b="1" dirty="0">
                <a:latin typeface="Arial" panose="020B0604020202020204" pitchFamily="34" charset="0"/>
              </a:endParaRPr>
            </a:p>
          </p:txBody>
        </p:sp>
        <p:sp>
          <p:nvSpPr>
            <p:cNvPr id="101387" name="Line 10"/>
            <p:cNvSpPr/>
            <p:nvPr/>
          </p:nvSpPr>
          <p:spPr>
            <a:xfrm>
              <a:off x="3158" y="3322"/>
              <a:ext cx="462" cy="187"/>
            </a:xfrm>
            <a:prstGeom prst="line">
              <a:avLst/>
            </a:prstGeom>
            <a:ln w="38100" cap="flat" cmpd="sng">
              <a:solidFill>
                <a:schemeClr val="tx1"/>
              </a:solidFill>
              <a:prstDash val="solid"/>
              <a:headEnd type="none" w="med" len="med"/>
              <a:tailEnd type="triangle" w="med" len="med"/>
            </a:ln>
          </p:spPr>
        </p:sp>
        <p:sp>
          <p:nvSpPr>
            <p:cNvPr id="101388" name="Line 11"/>
            <p:cNvSpPr/>
            <p:nvPr/>
          </p:nvSpPr>
          <p:spPr>
            <a:xfrm flipH="1">
              <a:off x="3158" y="3010"/>
              <a:ext cx="462" cy="249"/>
            </a:xfrm>
            <a:prstGeom prst="line">
              <a:avLst/>
            </a:prstGeom>
            <a:ln w="38100" cap="flat" cmpd="sng">
              <a:solidFill>
                <a:schemeClr val="tx1"/>
              </a:solidFill>
              <a:prstDash val="solid"/>
              <a:headEnd type="none" w="med" len="med"/>
              <a:tailEnd type="triangle" w="med" len="med"/>
            </a:ln>
          </p:spPr>
        </p:sp>
        <p:sp>
          <p:nvSpPr>
            <p:cNvPr id="101389" name="Line 12"/>
            <p:cNvSpPr/>
            <p:nvPr/>
          </p:nvSpPr>
          <p:spPr>
            <a:xfrm flipH="1">
              <a:off x="3200" y="3696"/>
              <a:ext cx="420" cy="187"/>
            </a:xfrm>
            <a:prstGeom prst="line">
              <a:avLst/>
            </a:prstGeom>
            <a:ln w="38100" cap="flat" cmpd="sng">
              <a:solidFill>
                <a:schemeClr val="tx1"/>
              </a:solidFill>
              <a:prstDash val="solid"/>
              <a:headEnd type="none" w="med" len="med"/>
              <a:tailEnd type="triangle" w="med" len="med"/>
            </a:ln>
          </p:spPr>
        </p:sp>
        <p:sp>
          <p:nvSpPr>
            <p:cNvPr id="101390" name="Line 13"/>
            <p:cNvSpPr/>
            <p:nvPr/>
          </p:nvSpPr>
          <p:spPr>
            <a:xfrm>
              <a:off x="3158" y="2386"/>
              <a:ext cx="462" cy="437"/>
            </a:xfrm>
            <a:prstGeom prst="line">
              <a:avLst/>
            </a:prstGeom>
            <a:ln w="38100" cap="flat" cmpd="sng">
              <a:solidFill>
                <a:schemeClr val="tx1"/>
              </a:solidFill>
              <a:prstDash val="solid"/>
              <a:headEnd type="none" w="med" len="med"/>
              <a:tailEnd type="triangle" w="med" len="med"/>
            </a:ln>
          </p:spPr>
        </p:sp>
        <p:sp>
          <p:nvSpPr>
            <p:cNvPr id="101391" name="Text Box 14"/>
            <p:cNvSpPr txBox="1"/>
            <p:nvPr/>
          </p:nvSpPr>
          <p:spPr>
            <a:xfrm>
              <a:off x="3620" y="2823"/>
              <a:ext cx="714"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101392" name="Text Box 15"/>
            <p:cNvSpPr txBox="1"/>
            <p:nvPr/>
          </p:nvSpPr>
          <p:spPr>
            <a:xfrm>
              <a:off x="3620" y="3010"/>
              <a:ext cx="714"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zh-CN" altLang="en-US" b="1" dirty="0">
                  <a:latin typeface="Arial" panose="020B0604020202020204" pitchFamily="34" charset="0"/>
                </a:rPr>
                <a:t>作业</a:t>
              </a:r>
              <a:r>
                <a:rPr lang="en-US" altLang="zh-CN" b="1" dirty="0">
                  <a:latin typeface="Arial" panose="020B0604020202020204" pitchFamily="34" charset="0"/>
                </a:rPr>
                <a:t>n</a:t>
              </a:r>
              <a:r>
                <a:rPr lang="zh-CN" altLang="en-US" b="1" dirty="0">
                  <a:latin typeface="Arial" panose="020B0604020202020204" pitchFamily="34" charset="0"/>
                </a:rPr>
                <a:t>信息</a:t>
              </a:r>
              <a:endParaRPr lang="zh-CN" altLang="en-US" b="1" dirty="0">
                <a:latin typeface="Arial" panose="020B0604020202020204" pitchFamily="34" charset="0"/>
              </a:endParaRPr>
            </a:p>
          </p:txBody>
        </p:sp>
        <p:sp>
          <p:nvSpPr>
            <p:cNvPr id="101393" name="Text Box 16"/>
            <p:cNvSpPr txBox="1"/>
            <p:nvPr/>
          </p:nvSpPr>
          <p:spPr>
            <a:xfrm>
              <a:off x="3620" y="2386"/>
              <a:ext cx="702"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zh-CN" altLang="en-US" b="1" dirty="0">
                  <a:latin typeface="Arial" panose="020B0604020202020204" pitchFamily="34" charset="0"/>
                </a:rPr>
                <a:t>输入井</a:t>
              </a:r>
              <a:endParaRPr lang="zh-CN" altLang="en-US" b="1" dirty="0">
                <a:latin typeface="Arial" panose="020B0604020202020204" pitchFamily="34" charset="0"/>
              </a:endParaRPr>
            </a:p>
          </p:txBody>
        </p:sp>
        <p:sp>
          <p:nvSpPr>
            <p:cNvPr id="101394" name="Text Box 17"/>
            <p:cNvSpPr txBox="1"/>
            <p:nvPr/>
          </p:nvSpPr>
          <p:spPr>
            <a:xfrm>
              <a:off x="3620" y="3323"/>
              <a:ext cx="714"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zh-CN" altLang="en-US" b="1" dirty="0">
                  <a:latin typeface="Arial" panose="020B0604020202020204" pitchFamily="34" charset="0"/>
                </a:rPr>
                <a:t>作业</a:t>
              </a:r>
              <a:r>
                <a:rPr lang="en-US" altLang="zh-CN" b="1" dirty="0">
                  <a:latin typeface="Arial" panose="020B0604020202020204" pitchFamily="34" charset="0"/>
                </a:rPr>
                <a:t>1</a:t>
              </a:r>
              <a:r>
                <a:rPr lang="zh-CN" altLang="en-US" b="1" dirty="0">
                  <a:latin typeface="Arial" panose="020B0604020202020204" pitchFamily="34" charset="0"/>
                </a:rPr>
                <a:t>结果</a:t>
              </a:r>
              <a:endParaRPr lang="zh-CN" altLang="en-US" b="1" dirty="0">
                <a:latin typeface="Arial" panose="020B0604020202020204" pitchFamily="34" charset="0"/>
              </a:endParaRPr>
            </a:p>
          </p:txBody>
        </p:sp>
        <p:sp>
          <p:nvSpPr>
            <p:cNvPr id="101395" name="Text Box 18"/>
            <p:cNvSpPr txBox="1"/>
            <p:nvPr/>
          </p:nvSpPr>
          <p:spPr>
            <a:xfrm>
              <a:off x="3620" y="3510"/>
              <a:ext cx="714"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101396" name="Text Box 19"/>
            <p:cNvSpPr txBox="1"/>
            <p:nvPr/>
          </p:nvSpPr>
          <p:spPr>
            <a:xfrm>
              <a:off x="3620" y="3696"/>
              <a:ext cx="714"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zh-CN" altLang="en-US" b="1" dirty="0">
                  <a:latin typeface="Arial" panose="020B0604020202020204" pitchFamily="34" charset="0"/>
                </a:rPr>
                <a:t>作业</a:t>
              </a:r>
              <a:r>
                <a:rPr lang="en-US" altLang="zh-CN" b="1" dirty="0">
                  <a:latin typeface="Arial" panose="020B0604020202020204" pitchFamily="34" charset="0"/>
                </a:rPr>
                <a:t>n</a:t>
              </a:r>
              <a:r>
                <a:rPr lang="zh-CN" altLang="en-US" b="1" dirty="0">
                  <a:latin typeface="Arial" panose="020B0604020202020204" pitchFamily="34" charset="0"/>
                </a:rPr>
                <a:t>结果</a:t>
              </a:r>
              <a:endParaRPr lang="zh-CN" altLang="en-US" b="1" dirty="0">
                <a:latin typeface="Arial" panose="020B0604020202020204" pitchFamily="34" charset="0"/>
              </a:endParaRPr>
            </a:p>
          </p:txBody>
        </p:sp>
        <p:sp>
          <p:nvSpPr>
            <p:cNvPr id="101397" name="Text Box 20"/>
            <p:cNvSpPr txBox="1"/>
            <p:nvPr/>
          </p:nvSpPr>
          <p:spPr>
            <a:xfrm>
              <a:off x="3632" y="3947"/>
              <a:ext cx="702" cy="186"/>
            </a:xfrm>
            <a:prstGeom prst="rect">
              <a:avLst/>
            </a:prstGeom>
            <a:noFill/>
            <a:ln w="38100" cap="flat" cmpd="sng">
              <a:solidFill>
                <a:schemeClr val="tx1"/>
              </a:solidFill>
              <a:prstDash val="solid"/>
              <a:miter/>
              <a:headEnd type="none" w="med" len="med"/>
              <a:tailEnd type="none" w="med" len="med"/>
            </a:ln>
          </p:spPr>
          <p:txBody>
            <a:bodyPr lIns="0" tIns="0" rIns="0" bIns="0"/>
            <a:p>
              <a:pPr algn="ctr" eaLnBrk="0" hangingPunct="0"/>
              <a:r>
                <a:rPr lang="zh-CN" altLang="en-US" b="1" dirty="0">
                  <a:latin typeface="Arial" panose="020B0604020202020204" pitchFamily="34" charset="0"/>
                </a:rPr>
                <a:t>输出井</a:t>
              </a:r>
              <a:endParaRPr lang="zh-CN" altLang="en-US" b="1" dirty="0">
                <a:latin typeface="Arial" panose="020B0604020202020204" pitchFamily="34" charset="0"/>
              </a:endParaRPr>
            </a:p>
          </p:txBody>
        </p:sp>
        <p:sp>
          <p:nvSpPr>
            <p:cNvPr id="101398" name="Text Box 21"/>
            <p:cNvSpPr txBox="1"/>
            <p:nvPr/>
          </p:nvSpPr>
          <p:spPr>
            <a:xfrm>
              <a:off x="2404" y="3759"/>
              <a:ext cx="796" cy="249"/>
            </a:xfrm>
            <a:prstGeom prst="rect">
              <a:avLst/>
            </a:prstGeom>
            <a:noFill/>
            <a:ln w="38100" cap="flat" cmpd="sng">
              <a:solidFill>
                <a:schemeClr val="tx1"/>
              </a:solidFill>
              <a:prstDash val="solid"/>
              <a:miter/>
              <a:headEnd type="none" w="med" len="med"/>
              <a:tailEnd type="none" w="med" len="med"/>
            </a:ln>
          </p:spPr>
          <p:txBody>
            <a:bodyPr lIns="0" tIns="36000" rIns="0" bIns="0"/>
            <a:p>
              <a:pPr algn="ctr" eaLnBrk="0" hangingPunct="0"/>
              <a:r>
                <a:rPr lang="zh-CN" altLang="en-US" b="1" dirty="0">
                  <a:latin typeface="Arial" panose="020B0604020202020204" pitchFamily="34" charset="0"/>
                </a:rPr>
                <a:t>缓输出程序</a:t>
              </a:r>
              <a:endParaRPr lang="zh-CN" altLang="en-US" b="1" dirty="0">
                <a:latin typeface="Arial" panose="020B0604020202020204" pitchFamily="34" charset="0"/>
              </a:endParaRPr>
            </a:p>
          </p:txBody>
        </p:sp>
        <p:sp>
          <p:nvSpPr>
            <p:cNvPr id="101399" name="Text Box 22"/>
            <p:cNvSpPr txBox="1"/>
            <p:nvPr/>
          </p:nvSpPr>
          <p:spPr>
            <a:xfrm>
              <a:off x="2696" y="3072"/>
              <a:ext cx="464" cy="437"/>
            </a:xfrm>
            <a:prstGeom prst="rect">
              <a:avLst/>
            </a:prstGeom>
            <a:noFill/>
            <a:ln w="38100" cap="flat" cmpd="sng">
              <a:solidFill>
                <a:schemeClr val="tx1"/>
              </a:solidFill>
              <a:prstDash val="solid"/>
              <a:miter/>
              <a:headEnd type="none" w="med" len="med"/>
              <a:tailEnd type="none" w="med" len="med"/>
            </a:ln>
          </p:spPr>
          <p:txBody>
            <a:bodyPr lIns="0" tIns="36000" rIns="0" bIns="0"/>
            <a:p>
              <a:pPr algn="ctr" eaLnBrk="0" hangingPunct="0"/>
              <a:r>
                <a:rPr lang="zh-CN" altLang="en-US" b="1" dirty="0">
                  <a:latin typeface="Arial" panose="020B0604020202020204" pitchFamily="34" charset="0"/>
                </a:rPr>
                <a:t>井管理</a:t>
              </a:r>
              <a:endParaRPr lang="zh-CN" altLang="en-US" b="1" dirty="0">
                <a:latin typeface="Arial" panose="020B0604020202020204" pitchFamily="34" charset="0"/>
              </a:endParaRPr>
            </a:p>
            <a:p>
              <a:pPr algn="ctr" eaLnBrk="0" hangingPunct="0"/>
              <a:r>
                <a:rPr lang="zh-CN" altLang="en-US" b="1" dirty="0">
                  <a:latin typeface="Arial" panose="020B0604020202020204" pitchFamily="34" charset="0"/>
                </a:rPr>
                <a:t>程序</a:t>
              </a:r>
              <a:endParaRPr lang="zh-CN" altLang="en-US" b="1" dirty="0">
                <a:latin typeface="Arial" panose="020B0604020202020204" pitchFamily="34" charset="0"/>
              </a:endParaRPr>
            </a:p>
          </p:txBody>
        </p:sp>
        <p:sp>
          <p:nvSpPr>
            <p:cNvPr id="101400" name="Text Box 23"/>
            <p:cNvSpPr txBox="1"/>
            <p:nvPr/>
          </p:nvSpPr>
          <p:spPr>
            <a:xfrm>
              <a:off x="1478" y="3197"/>
              <a:ext cx="671" cy="250"/>
            </a:xfrm>
            <a:prstGeom prst="rect">
              <a:avLst/>
            </a:prstGeom>
            <a:noFill/>
            <a:ln w="38100" cap="flat" cmpd="sng">
              <a:solidFill>
                <a:schemeClr val="tx1"/>
              </a:solidFill>
              <a:prstDash val="solid"/>
              <a:miter/>
              <a:headEnd type="none" w="med" len="med"/>
              <a:tailEnd type="none" w="med" len="med"/>
            </a:ln>
          </p:spPr>
          <p:txBody>
            <a:bodyPr lIns="0" tIns="36000" rIns="0" bIns="0"/>
            <a:p>
              <a:pPr algn="ctr" eaLnBrk="0" hangingPunct="0"/>
              <a:r>
                <a:rPr lang="zh-CN" altLang="en-US" b="1" dirty="0">
                  <a:latin typeface="Arial" panose="020B0604020202020204" pitchFamily="34" charset="0"/>
                </a:rPr>
                <a:t>运行作业</a:t>
              </a:r>
              <a:endParaRPr lang="zh-CN" altLang="en-US" b="1" dirty="0">
                <a:latin typeface="Arial" panose="020B0604020202020204" pitchFamily="34" charset="0"/>
              </a:endParaRPr>
            </a:p>
          </p:txBody>
        </p:sp>
        <p:sp>
          <p:nvSpPr>
            <p:cNvPr id="101401" name="Text Box 24"/>
            <p:cNvSpPr txBox="1"/>
            <p:nvPr/>
          </p:nvSpPr>
          <p:spPr>
            <a:xfrm>
              <a:off x="1520" y="2261"/>
              <a:ext cx="629" cy="250"/>
            </a:xfrm>
            <a:prstGeom prst="rect">
              <a:avLst/>
            </a:prstGeom>
            <a:noFill/>
            <a:ln w="38100" cap="flat" cmpd="sng">
              <a:solidFill>
                <a:schemeClr val="tx1"/>
              </a:solidFill>
              <a:prstDash val="solid"/>
              <a:miter/>
              <a:headEnd type="none" w="med" len="med"/>
              <a:tailEnd type="none" w="med" len="med"/>
            </a:ln>
          </p:spPr>
          <p:txBody>
            <a:bodyPr lIns="0" tIns="36000" rIns="0" bIns="0"/>
            <a:p>
              <a:pPr algn="ctr" eaLnBrk="0" hangingPunct="0"/>
              <a:r>
                <a:rPr lang="zh-CN" altLang="en-US" b="1" dirty="0">
                  <a:latin typeface="Arial" panose="020B0604020202020204" pitchFamily="34" charset="0"/>
                </a:rPr>
                <a:t>输入设备</a:t>
              </a:r>
              <a:endParaRPr lang="zh-CN" altLang="en-US" b="1" dirty="0">
                <a:latin typeface="Arial" panose="020B0604020202020204" pitchFamily="34" charset="0"/>
              </a:endParaRPr>
            </a:p>
          </p:txBody>
        </p:sp>
        <p:sp>
          <p:nvSpPr>
            <p:cNvPr id="101402" name="Text Box 25"/>
            <p:cNvSpPr txBox="1"/>
            <p:nvPr/>
          </p:nvSpPr>
          <p:spPr>
            <a:xfrm>
              <a:off x="1562" y="3759"/>
              <a:ext cx="629" cy="249"/>
            </a:xfrm>
            <a:prstGeom prst="rect">
              <a:avLst/>
            </a:prstGeom>
            <a:noFill/>
            <a:ln w="38100" cap="flat" cmpd="sng">
              <a:solidFill>
                <a:schemeClr val="tx1"/>
              </a:solidFill>
              <a:prstDash val="solid"/>
              <a:miter/>
              <a:headEnd type="none" w="med" len="med"/>
              <a:tailEnd type="none" w="med" len="med"/>
            </a:ln>
          </p:spPr>
          <p:txBody>
            <a:bodyPr lIns="0" tIns="36000" rIns="0" bIns="0"/>
            <a:p>
              <a:pPr algn="ctr" eaLnBrk="0" hangingPunct="0"/>
              <a:r>
                <a:rPr lang="zh-CN" altLang="en-US" b="1" dirty="0">
                  <a:latin typeface="Arial" panose="020B0604020202020204" pitchFamily="34" charset="0"/>
                </a:rPr>
                <a:t>输出设备</a:t>
              </a:r>
              <a:endParaRPr lang="zh-CN" altLang="en-US" b="1" dirty="0">
                <a:latin typeface="Arial" panose="020B0604020202020204" pitchFamily="34" charset="0"/>
              </a:endParaRPr>
            </a:p>
          </p:txBody>
        </p:sp>
        <p:sp>
          <p:nvSpPr>
            <p:cNvPr id="101403" name="AutoShape 26"/>
            <p:cNvSpPr/>
            <p:nvPr/>
          </p:nvSpPr>
          <p:spPr>
            <a:xfrm>
              <a:off x="764" y="3759"/>
              <a:ext cx="588" cy="374"/>
            </a:xfrm>
            <a:prstGeom prst="flowChartMultidocument">
              <a:avLst/>
            </a:prstGeom>
            <a:noFill/>
            <a:ln w="38100"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1404" name="AutoShape 27"/>
            <p:cNvSpPr/>
            <p:nvPr/>
          </p:nvSpPr>
          <p:spPr>
            <a:xfrm>
              <a:off x="806" y="2199"/>
              <a:ext cx="492" cy="288"/>
            </a:xfrm>
            <a:prstGeom prst="flowChartManualInput">
              <a:avLst/>
            </a:prstGeom>
            <a:noFill/>
            <a:ln w="38100"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1405" name="AutoShape 28"/>
            <p:cNvSpPr/>
            <p:nvPr/>
          </p:nvSpPr>
          <p:spPr>
            <a:xfrm>
              <a:off x="764" y="2261"/>
              <a:ext cx="492" cy="288"/>
            </a:xfrm>
            <a:prstGeom prst="flowChartManualInput">
              <a:avLst/>
            </a:prstGeom>
            <a:noFill/>
            <a:ln w="38100"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1406" name="AutoShape 29"/>
            <p:cNvSpPr/>
            <p:nvPr/>
          </p:nvSpPr>
          <p:spPr>
            <a:xfrm>
              <a:off x="722" y="2323"/>
              <a:ext cx="492" cy="288"/>
            </a:xfrm>
            <a:prstGeom prst="flowChartManualInput">
              <a:avLst/>
            </a:prstGeom>
            <a:noFill/>
            <a:ln w="38100"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1407" name="Line 30"/>
            <p:cNvSpPr/>
            <p:nvPr/>
          </p:nvSpPr>
          <p:spPr>
            <a:xfrm>
              <a:off x="2150" y="2386"/>
              <a:ext cx="210" cy="0"/>
            </a:xfrm>
            <a:prstGeom prst="line">
              <a:avLst/>
            </a:prstGeom>
            <a:ln w="38100" cap="flat" cmpd="sng">
              <a:solidFill>
                <a:schemeClr val="tx1"/>
              </a:solidFill>
              <a:prstDash val="solid"/>
              <a:headEnd type="none" w="med" len="med"/>
              <a:tailEnd type="triangle" w="med" len="med"/>
            </a:ln>
          </p:spPr>
        </p:sp>
        <p:sp>
          <p:nvSpPr>
            <p:cNvPr id="101408" name="Line 31"/>
            <p:cNvSpPr/>
            <p:nvPr/>
          </p:nvSpPr>
          <p:spPr>
            <a:xfrm>
              <a:off x="1310" y="2386"/>
              <a:ext cx="210" cy="0"/>
            </a:xfrm>
            <a:prstGeom prst="line">
              <a:avLst/>
            </a:prstGeom>
            <a:ln w="38100" cap="flat" cmpd="sng">
              <a:solidFill>
                <a:schemeClr val="tx1"/>
              </a:solidFill>
              <a:prstDash val="solid"/>
              <a:headEnd type="none" w="med" len="med"/>
              <a:tailEnd type="triangle" w="med" len="med"/>
            </a:ln>
          </p:spPr>
        </p:sp>
        <p:sp>
          <p:nvSpPr>
            <p:cNvPr id="101409" name="Line 32"/>
            <p:cNvSpPr/>
            <p:nvPr/>
          </p:nvSpPr>
          <p:spPr>
            <a:xfrm flipH="1">
              <a:off x="2192" y="3883"/>
              <a:ext cx="210" cy="0"/>
            </a:xfrm>
            <a:prstGeom prst="line">
              <a:avLst/>
            </a:prstGeom>
            <a:ln w="38100" cap="flat" cmpd="sng">
              <a:solidFill>
                <a:schemeClr val="tx1"/>
              </a:solidFill>
              <a:prstDash val="solid"/>
              <a:headEnd type="none" w="med" len="med"/>
              <a:tailEnd type="triangle" w="med" len="med"/>
            </a:ln>
          </p:spPr>
        </p:sp>
        <p:sp>
          <p:nvSpPr>
            <p:cNvPr id="101410" name="Line 33"/>
            <p:cNvSpPr/>
            <p:nvPr/>
          </p:nvSpPr>
          <p:spPr>
            <a:xfrm flipH="1">
              <a:off x="1352" y="3883"/>
              <a:ext cx="210" cy="0"/>
            </a:xfrm>
            <a:prstGeom prst="line">
              <a:avLst/>
            </a:prstGeom>
            <a:ln w="38100" cap="flat" cmpd="sng">
              <a:solidFill>
                <a:schemeClr val="tx1"/>
              </a:solidFill>
              <a:prstDash val="solid"/>
              <a:headEnd type="none" w="med" len="med"/>
              <a:tailEnd type="triangle" w="med" len="med"/>
            </a:ln>
          </p:spPr>
        </p:sp>
        <p:sp>
          <p:nvSpPr>
            <p:cNvPr id="101411" name="Line 34"/>
            <p:cNvSpPr/>
            <p:nvPr/>
          </p:nvSpPr>
          <p:spPr>
            <a:xfrm flipH="1">
              <a:off x="2150" y="3322"/>
              <a:ext cx="546" cy="0"/>
            </a:xfrm>
            <a:prstGeom prst="line">
              <a:avLst/>
            </a:prstGeom>
            <a:ln w="38100" cap="flat" cmpd="sng">
              <a:solidFill>
                <a:schemeClr val="tx1"/>
              </a:solidFill>
              <a:prstDash val="solid"/>
              <a:headEnd type="triangle" w="med" len="med"/>
              <a:tailEnd type="triangle" w="med" len="med"/>
            </a:ln>
          </p:spPr>
        </p:sp>
        <p:sp>
          <p:nvSpPr>
            <p:cNvPr id="101412" name="Text Box 35"/>
            <p:cNvSpPr txBox="1"/>
            <p:nvPr/>
          </p:nvSpPr>
          <p:spPr>
            <a:xfrm>
              <a:off x="2276" y="2635"/>
              <a:ext cx="966" cy="250"/>
            </a:xfrm>
            <a:prstGeom prst="rect">
              <a:avLst/>
            </a:prstGeom>
            <a:noFill/>
            <a:ln w="38100" cap="flat" cmpd="sng">
              <a:solidFill>
                <a:schemeClr val="tx1"/>
              </a:solidFill>
              <a:prstDash val="dash"/>
              <a:miter/>
              <a:headEnd type="none" w="med" len="med"/>
              <a:tailEnd type="none" w="med" len="med"/>
            </a:ln>
          </p:spPr>
          <p:txBody>
            <a:bodyPr lIns="0" tIns="36000" rIns="0" bIns="0"/>
            <a:p>
              <a:pPr algn="ctr" eaLnBrk="0" hangingPunct="0"/>
              <a:r>
                <a:rPr lang="zh-CN" altLang="en-US" b="1" dirty="0">
                  <a:latin typeface="Arial" panose="020B0604020202020204" pitchFamily="34" charset="0"/>
                </a:rPr>
                <a:t>作业调度程序</a:t>
              </a:r>
              <a:endParaRPr lang="zh-CN" altLang="en-US" b="1" dirty="0">
                <a:latin typeface="Arial" panose="020B0604020202020204" pitchFamily="34" charset="0"/>
              </a:endParaRPr>
            </a:p>
          </p:txBody>
        </p:sp>
        <p:sp>
          <p:nvSpPr>
            <p:cNvPr id="101413" name="Line 36"/>
            <p:cNvSpPr/>
            <p:nvPr/>
          </p:nvSpPr>
          <p:spPr>
            <a:xfrm>
              <a:off x="2738" y="2511"/>
              <a:ext cx="0" cy="124"/>
            </a:xfrm>
            <a:prstGeom prst="line">
              <a:avLst/>
            </a:prstGeom>
            <a:ln w="38100" cap="flat" cmpd="sng">
              <a:solidFill>
                <a:schemeClr val="tx1"/>
              </a:solidFill>
              <a:prstDash val="solid"/>
              <a:headEnd type="none" w="med" len="med"/>
              <a:tailEnd type="triangle" w="med" len="med"/>
            </a:ln>
          </p:spPr>
        </p:sp>
        <p:sp>
          <p:nvSpPr>
            <p:cNvPr id="101414" name="Line 37"/>
            <p:cNvSpPr/>
            <p:nvPr/>
          </p:nvSpPr>
          <p:spPr>
            <a:xfrm flipH="1">
              <a:off x="1814" y="2885"/>
              <a:ext cx="924" cy="312"/>
            </a:xfrm>
            <a:prstGeom prst="line">
              <a:avLst/>
            </a:prstGeom>
            <a:ln w="38100" cap="flat" cmpd="sng">
              <a:solidFill>
                <a:schemeClr val="tx1"/>
              </a:solidFill>
              <a:prstDash val="solid"/>
              <a:headEnd type="none" w="med" len="med"/>
              <a:tailEnd type="triangle" w="med" len="med"/>
            </a:ln>
          </p:spPr>
        </p:sp>
      </p:grpSp>
      <p:sp>
        <p:nvSpPr>
          <p:cNvPr id="101380" name="Rectangle 38"/>
          <p:cNvSpPr>
            <a:spLocks noGrp="1"/>
          </p:cNvSpPr>
          <p:nvPr>
            <p:ph idx="1"/>
          </p:nvPr>
        </p:nvSpPr>
        <p:spPr>
          <a:ln/>
        </p:spPr>
        <p:txBody>
          <a:bodyPr vert="horz" wrap="square" lIns="91440" tIns="45720" rIns="91440" bIns="45720" anchor="t"/>
          <a:p>
            <a:pPr eaLnBrk="1" hangingPunct="1"/>
            <a:endParaRPr lang="zh-CN"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AutoShape 4"/>
          <p:cNvSpPr>
            <a:spLocks noGrp="1"/>
          </p:cNvSpPr>
          <p:nvPr>
            <p:ph type="ctrTitle"/>
          </p:nvPr>
        </p:nvSpPr>
        <p:spPr>
          <a:xfrm>
            <a:off x="685800" y="2809875"/>
            <a:ext cx="8229600" cy="474663"/>
          </a:xfrm>
          <a:ln/>
        </p:spPr>
        <p:txBody>
          <a:bodyPr vert="horz" wrap="square" lIns="91440" tIns="45720" rIns="91440" bIns="45720" anchor="ctr"/>
          <a:lstStyle>
            <a:lvl1pPr lvl="0">
              <a:defRPr/>
            </a:lvl1pPr>
          </a:lstStyle>
          <a:p>
            <a:pPr lvl="0" algn="ctr" eaLnBrk="1" hangingPunct="1"/>
            <a:r>
              <a:rPr lang="en-US" altLang="zh-CN" sz="3200" dirty="0">
                <a:solidFill>
                  <a:schemeClr val="tx1"/>
                </a:solidFill>
              </a:rPr>
              <a:t>That’s all</a:t>
            </a:r>
            <a:r>
              <a:rPr lang="zh-CN" altLang="en-US" sz="3200" dirty="0">
                <a:solidFill>
                  <a:schemeClr val="tx1"/>
                </a:solidFill>
              </a:rPr>
              <a:t>！</a:t>
            </a:r>
            <a:endParaRPr lang="zh-CN" altLang="en-US" sz="3200" dirty="0">
              <a:solidFill>
                <a:schemeClr val="tx1"/>
              </a:solidFill>
            </a:endParaRPr>
          </a:p>
        </p:txBody>
      </p:sp>
      <p:sp>
        <p:nvSpPr>
          <p:cNvPr id="102403" name="Rectangle 5"/>
          <p:cNvSpPr>
            <a:spLocks noGrp="1"/>
          </p:cNvSpPr>
          <p:nvPr>
            <p:ph type="subTitle"/>
          </p:nvPr>
        </p:nvSpPr>
        <p:spPr>
          <a:xfrm>
            <a:off x="4779963" y="3454400"/>
            <a:ext cx="3751262" cy="1500188"/>
          </a:xfrm>
          <a:ln/>
        </p:spPr>
        <p:txBody>
          <a:bodyPr vert="horz" wrap="square" lIns="91440" tIns="45720" rIns="91440" bIns="45720" anchor="b"/>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r>
              <a:rPr lang="en-US" altLang="zh-CN" b="1" dirty="0">
                <a:solidFill>
                  <a:schemeClr val="tx2"/>
                </a:solidFill>
              </a:rPr>
              <a:t>Any Q</a:t>
            </a:r>
            <a:r>
              <a:rPr lang="zh-CN" altLang="en-US" b="1" dirty="0">
                <a:solidFill>
                  <a:schemeClr val="tx2"/>
                </a:solidFill>
              </a:rPr>
              <a:t>？</a:t>
            </a:r>
            <a:endParaRPr lang="zh-CN" altLang="en-US" b="1" dirty="0">
              <a:solidFill>
                <a:schemeClr val="tx2"/>
              </a:solidFill>
            </a:endParaRP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9217</Words>
  <Application>WPS 演示</Application>
  <PresentationFormat/>
  <Paragraphs>972</Paragraphs>
  <Slides>98</Slides>
  <Notes>38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11" baseType="lpstr">
      <vt:lpstr>Arial</vt:lpstr>
      <vt:lpstr>宋体</vt:lpstr>
      <vt:lpstr>Wingdings</vt:lpstr>
      <vt:lpstr>Times New Roman</vt:lpstr>
      <vt:lpstr>仿宋_GB2312</vt:lpstr>
      <vt:lpstr>Calibri</vt:lpstr>
      <vt:lpstr>华文新魏</vt:lpstr>
      <vt:lpstr>仿宋</vt:lpstr>
      <vt:lpstr>微软雅黑</vt:lpstr>
      <vt:lpstr>Arial Unicode MS</vt:lpstr>
      <vt:lpstr>Capsules</vt:lpstr>
      <vt:lpstr>Word.Document.8</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gjd</dc:creator>
  <cp:lastModifiedBy>︶﹋★存在彡</cp:lastModifiedBy>
  <cp:revision>50</cp:revision>
  <dcterms:created xsi:type="dcterms:W3CDTF">2011-06-11T01:17:29Z</dcterms:created>
  <dcterms:modified xsi:type="dcterms:W3CDTF">2018-05-12T05:01:30Z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