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258" r:id="rId4"/>
    <p:sldId id="259" r:id="rId5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27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8"/>
    <p:restoredTop sz="94619"/>
  </p:normalViewPr>
  <p:slideViewPr>
    <p:cSldViewPr showGuides="1"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94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6" Type="http://schemas.openxmlformats.org/officeDocument/2006/relationships/tableStyles" Target="tableStyles.xml"/><Relationship Id="rId75" Type="http://schemas.openxmlformats.org/officeDocument/2006/relationships/viewProps" Target="viewProps.xml"/><Relationship Id="rId74" Type="http://schemas.openxmlformats.org/officeDocument/2006/relationships/presProps" Target="presProps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756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5779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5780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75781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84995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84996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4997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86019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86020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6021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87043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87044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7045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88067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88068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8069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8909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0115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0116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90117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1139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1140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91141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2163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2164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92165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3187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3188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93189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4211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4212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94213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6803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6804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76805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5235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5236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95237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6259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6260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96261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728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830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933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035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137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240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342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4451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4452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4453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7827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7828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77829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5475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5476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5477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6499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6500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6501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7523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7524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7525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8547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8548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8549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9571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9572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9573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8851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8852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78853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9875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9876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79877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8089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8192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8294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83971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83972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3973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2"/>
          <p:cNvSpPr>
            <a:spLocks noGrp="1" noChangeArrowheads="1"/>
          </p:cNvSpPr>
          <p:nvPr/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</p:spPr>
        <p:txBody>
          <a:bodyPr anchor="b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/>
        </p:nvSpPr>
        <p:spPr bwMode="auto">
          <a:xfrm>
            <a:off x="838200" y="2362200"/>
            <a:ext cx="7693025" cy="37242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9218" name="Group 2"/>
          <p:cNvGrpSpPr/>
          <p:nvPr/>
        </p:nvGrpSpPr>
        <p:grpSpPr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9224" name="Group 3"/>
            <p:cNvGrpSpPr/>
            <p:nvPr userDrawn="1"/>
          </p:nvGrpSpPr>
          <p:grpSpPr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01" name="Freeform 5"/>
              <p:cNvSpPr/>
              <p:nvPr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225" name="Group 6"/>
            <p:cNvGrpSpPr/>
            <p:nvPr/>
          </p:nvGrpSpPr>
          <p:grpSpPr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4103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04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9219" name="AutoShape 9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220" name="Rectangle 10"/>
          <p:cNvSpPr>
            <a:spLocks noGrp="1"/>
          </p:cNvSpPr>
          <p:nvPr>
            <p:ph type="body" idx="1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1" compatLnSpc="1"/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9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1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3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AutoShape 2"/>
          <p:cNvSpPr>
            <a:spLocks noGrp="1"/>
          </p:cNvSpPr>
          <p:nvPr>
            <p:ph type="title"/>
          </p:nvPr>
        </p:nvSpPr>
        <p:spPr>
          <a:xfrm>
            <a:off x="755650" y="3789363"/>
            <a:ext cx="7924800" cy="1657350"/>
          </a:xfrm>
          <a:ln/>
        </p:spPr>
        <p:txBody>
          <a:bodyPr vert="horz" wrap="square" lIns="91440" tIns="45720" rIns="91440" bIns="45720" anchor="b"/>
          <a:p>
            <a:pPr algn="ctr" eaLnBrk="1" hangingPunct="1"/>
            <a:r>
              <a:rPr lang="zh-CN" altLang="en-US" sz="5400" b="0" dirty="0"/>
              <a:t>数据结构</a:t>
            </a:r>
            <a:br>
              <a:rPr lang="zh-CN" altLang="en-US" sz="5400" b="0" dirty="0"/>
            </a:br>
            <a:r>
              <a:rPr lang="en-US" altLang="zh-CN" sz="5400" b="0" dirty="0"/>
              <a:t>Data Structure</a:t>
            </a:r>
            <a:br>
              <a:rPr lang="en-US" altLang="zh-CN" sz="5400" b="0" dirty="0"/>
            </a:br>
            <a:r>
              <a:rPr lang="en-US" altLang="zh-CN" sz="2400" b="0" dirty="0"/>
              <a:t>《</a:t>
            </a:r>
            <a:r>
              <a:rPr lang="zh-CN" altLang="en-US" sz="2400" b="0" dirty="0"/>
              <a:t>数据结构与算法分析 </a:t>
            </a:r>
            <a:r>
              <a:rPr lang="en-US" altLang="zh-CN" sz="2400" b="0" dirty="0"/>
              <a:t>- Java</a:t>
            </a:r>
            <a:r>
              <a:rPr lang="zh-CN" altLang="en-US" sz="2400" b="0" dirty="0"/>
              <a:t>语言描述</a:t>
            </a:r>
            <a:r>
              <a:rPr lang="en-US" altLang="zh-CN" sz="2400" b="0" dirty="0"/>
              <a:t>》</a:t>
            </a:r>
            <a:r>
              <a:rPr lang="zh-CN" altLang="en-US" sz="2400" b="0" dirty="0"/>
              <a:t>，</a:t>
            </a:r>
            <a:r>
              <a:rPr lang="en-US" altLang="zh-CN" sz="2400" b="0" dirty="0"/>
              <a:t>Mark Allen Weiss</a:t>
            </a:r>
            <a:r>
              <a:rPr lang="zh-CN" altLang="en-US" sz="2400" b="0" dirty="0"/>
              <a:t>著  冯舜玺译，机械工业出版社</a:t>
            </a:r>
            <a:r>
              <a:rPr lang="zh-CN" altLang="en-US" b="0" dirty="0"/>
              <a:t> </a:t>
            </a:r>
            <a:endParaRPr lang="zh-CN" altLang="en-US" b="0" dirty="0"/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838200" y="5445125"/>
            <a:ext cx="7693025" cy="641350"/>
          </a:xfrm>
          <a:ln/>
        </p:spPr>
        <p:txBody>
          <a:bodyPr vert="horz" wrap="square" lIns="91440" tIns="45720" rIns="91440" bIns="45720" anchor="t"/>
          <a:p>
            <a:pPr eaLnBrk="1" hangingPunct="1"/>
            <a:endParaRPr lang="zh-CN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b="0" dirty="0"/>
              <a:t>该算法复杂度</a:t>
            </a:r>
            <a:endParaRPr lang="zh-CN" altLang="en-US" b="0" dirty="0"/>
          </a:p>
        </p:txBody>
      </p:sp>
      <p:sp>
        <p:nvSpPr>
          <p:cNvPr id="14339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比较次数，</a:t>
            </a:r>
            <a:r>
              <a:rPr lang="en-US" altLang="zh-CN" dirty="0"/>
              <a:t>f(n)&gt;=n-1</a:t>
            </a:r>
            <a:r>
              <a:rPr lang="zh-CN" altLang="en-US" dirty="0"/>
              <a:t>，</a:t>
            </a:r>
            <a:r>
              <a:rPr lang="en-US" altLang="zh-CN" dirty="0"/>
              <a:t>f(n)&lt;=(n-1)n/2</a:t>
            </a:r>
            <a:endParaRPr lang="en-US" altLang="zh-CN" dirty="0"/>
          </a:p>
          <a:p>
            <a:pPr eaLnBrk="1" hangingPunct="1"/>
            <a:r>
              <a:rPr lang="zh-CN" altLang="en-US" dirty="0"/>
              <a:t>所以</a:t>
            </a:r>
            <a:r>
              <a:rPr lang="en-US" altLang="zh-CN" dirty="0"/>
              <a:t>f(n) = O(n*n)</a:t>
            </a:r>
            <a:r>
              <a:rPr lang="zh-CN" altLang="en-US" dirty="0"/>
              <a:t>或则</a:t>
            </a:r>
            <a:r>
              <a:rPr lang="en-US" altLang="zh-CN" dirty="0"/>
              <a:t>O(n</a:t>
            </a:r>
            <a:r>
              <a:rPr lang="en-US" altLang="zh-CN" sz="1600" baseline="100000" dirty="0"/>
              <a:t>2</a:t>
            </a:r>
            <a:r>
              <a:rPr lang="en-US" altLang="zh-CN" dirty="0"/>
              <a:t>)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3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b="0" dirty="0"/>
              <a:t>快速排序 </a:t>
            </a:r>
            <a:r>
              <a:rPr lang="en-US" altLang="zh-CN" b="0" dirty="0"/>
              <a:t>(QuikSort)</a:t>
            </a:r>
            <a:endParaRPr lang="en-US" altLang="zh-CN" b="0" dirty="0"/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838200" y="2362200"/>
            <a:ext cx="8077200" cy="3724275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15000"/>
              </a:lnSpc>
            </a:pPr>
            <a:r>
              <a:rPr lang="zh-CN" altLang="en-US" dirty="0"/>
              <a:t>任取待排序序列中的某个元素作为基准（一般取第一个元素），通过一趟排序，将待排元素分为左右两个子序列，左子序列元素的排序码均小于或等于基准元素的排序码，右子序列的排序码则大于基准元素的排序码，然后分别对两个子序列继续进行排序，直至整个序列有序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5" name="Rectangle 2"/>
          <p:cNvSpPr/>
          <p:nvPr/>
        </p:nvSpPr>
        <p:spPr>
          <a:xfrm>
            <a:off x="381000" y="331788"/>
            <a:ext cx="8610600" cy="65532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3076" name="Rectangle 3"/>
          <p:cNvSpPr/>
          <p:nvPr/>
        </p:nvSpPr>
        <p:spPr>
          <a:xfrm>
            <a:off x="3143250" y="16335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3074" name="Object 4"/>
          <p:cNvGraphicFramePr/>
          <p:nvPr/>
        </p:nvGraphicFramePr>
        <p:xfrm>
          <a:off x="839788" y="914400"/>
          <a:ext cx="7620000" cy="594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2849880" imgH="3577590" progId="Word.Picture.8">
                  <p:embed/>
                </p:oleObj>
              </mc:Choice>
              <mc:Fallback>
                <p:oleObj name="" r:id="rId1" imgW="2849880" imgH="3577590" progId="Word.Picture.8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9788" y="914400"/>
                        <a:ext cx="7620000" cy="594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5"/>
          <p:cNvSpPr txBox="1"/>
          <p:nvPr/>
        </p:nvSpPr>
        <p:spPr>
          <a:xfrm>
            <a:off x="685800" y="1633538"/>
            <a:ext cx="644525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交换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078" name="Text Box 6"/>
          <p:cNvSpPr txBox="1"/>
          <p:nvPr/>
        </p:nvSpPr>
        <p:spPr>
          <a:xfrm>
            <a:off x="762000" y="3062288"/>
            <a:ext cx="644525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交换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079" name="Text Box 7"/>
          <p:cNvSpPr txBox="1"/>
          <p:nvPr/>
        </p:nvSpPr>
        <p:spPr>
          <a:xfrm>
            <a:off x="685800" y="5029200"/>
            <a:ext cx="644525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交换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b="0" dirty="0"/>
              <a:t>大纲</a:t>
            </a:r>
            <a:endParaRPr lang="zh-CN" altLang="en-US" b="0" dirty="0"/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算法复杂度</a:t>
            </a:r>
            <a:endParaRPr lang="zh-CN" altLang="en-US" dirty="0"/>
          </a:p>
          <a:p>
            <a:pPr eaLnBrk="1" hangingPunct="1"/>
            <a:r>
              <a:rPr lang="zh-CN" altLang="en-US" dirty="0"/>
              <a:t>查找与排序</a:t>
            </a:r>
            <a:endParaRPr lang="zh-CN" altLang="en-US" dirty="0"/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抽象数据类型 </a:t>
            </a:r>
            <a:r>
              <a:rPr lang="en-US" altLang="zh-CN" dirty="0">
                <a:solidFill>
                  <a:srgbClr val="FF0000"/>
                </a:solidFill>
              </a:rPr>
              <a:t>– </a:t>
            </a:r>
            <a:r>
              <a:rPr lang="zh-CN" altLang="en-US" dirty="0">
                <a:solidFill>
                  <a:srgbClr val="FF0000"/>
                </a:solidFill>
              </a:rPr>
              <a:t>表、堆栈、队列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/>
              <a:t>二叉树</a:t>
            </a:r>
            <a:endParaRPr lang="zh-CN" altLang="en-US" dirty="0"/>
          </a:p>
          <a:p>
            <a:pPr eaLnBrk="1" hangingPunct="1"/>
            <a:r>
              <a:rPr lang="zh-CN" altLang="en-US" dirty="0"/>
              <a:t>二叉查找树</a:t>
            </a:r>
            <a:endParaRPr lang="zh-CN" altLang="en-US" dirty="0"/>
          </a:p>
          <a:p>
            <a:pPr eaLnBrk="1" hangingPunct="1"/>
            <a:r>
              <a:rPr lang="zh-CN" altLang="en-US" dirty="0"/>
              <a:t>哈夫曼编码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b="0" dirty="0"/>
              <a:t>抽象数据类型</a:t>
            </a:r>
            <a:endParaRPr lang="zh-CN" altLang="en-US" b="0" dirty="0"/>
          </a:p>
        </p:txBody>
      </p:sp>
      <p:sp>
        <p:nvSpPr>
          <p:cNvPr id="21507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表</a:t>
            </a:r>
            <a:r>
              <a:rPr lang="en-US" altLang="zh-CN" dirty="0"/>
              <a:t>ADT</a:t>
            </a:r>
            <a:endParaRPr lang="en-US" altLang="zh-CN" dirty="0"/>
          </a:p>
          <a:p>
            <a:pPr eaLnBrk="1" hangingPunct="1"/>
            <a:r>
              <a:rPr lang="zh-CN" altLang="en-US" dirty="0"/>
              <a:t>栈</a:t>
            </a:r>
            <a:r>
              <a:rPr lang="en-US" altLang="zh-CN" dirty="0"/>
              <a:t>ADT</a:t>
            </a:r>
            <a:endParaRPr lang="en-US" altLang="zh-CN" dirty="0"/>
          </a:p>
          <a:p>
            <a:pPr eaLnBrk="1" hangingPunct="1"/>
            <a:r>
              <a:rPr lang="zh-CN" altLang="en-US" dirty="0"/>
              <a:t>队列</a:t>
            </a:r>
            <a:r>
              <a:rPr lang="en-US" altLang="zh-CN" dirty="0"/>
              <a:t>ADT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b="0" dirty="0"/>
              <a:t>链表</a:t>
            </a:r>
            <a:endParaRPr lang="zh-CN" altLang="en-US" b="0" dirty="0"/>
          </a:p>
        </p:txBody>
      </p:sp>
      <p:sp>
        <p:nvSpPr>
          <p:cNvPr id="22531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数据对象实例的每个元素都放在单元或节点中进行描述。每个节点中都包含了与该节点相关的其他节点的位置信息。这种关于其他节点的位置信息称为链</a:t>
            </a:r>
            <a:r>
              <a:rPr lang="en-US" altLang="zh-CN" dirty="0"/>
              <a:t>(link)</a:t>
            </a:r>
            <a:r>
              <a:rPr lang="zh-CN" altLang="en-US" dirty="0"/>
              <a:t>。</a:t>
            </a:r>
            <a:endParaRPr lang="zh-CN" altLang="en-US" dirty="0"/>
          </a:p>
          <a:p>
            <a:pPr eaLnBrk="1" hangingPunct="1"/>
            <a:r>
              <a:rPr lang="en-US" altLang="zh-CN" dirty="0"/>
              <a:t>L=(E1,E2,E3,……</a:t>
            </a:r>
            <a:r>
              <a:rPr lang="zh-CN" altLang="en-US" dirty="0"/>
              <a:t>，</a:t>
            </a:r>
            <a:r>
              <a:rPr lang="en-US" altLang="zh-CN" dirty="0"/>
              <a:t>En)</a:t>
            </a:r>
            <a:r>
              <a:rPr lang="zh-CN" altLang="en-US" dirty="0"/>
              <a:t>是一个线性表。（单链表）</a:t>
            </a:r>
            <a:endParaRPr lang="zh-CN" altLang="en-US" dirty="0"/>
          </a:p>
        </p:txBody>
      </p:sp>
      <p:sp>
        <p:nvSpPr>
          <p:cNvPr id="22532" name="Rectangle 4"/>
          <p:cNvSpPr/>
          <p:nvPr/>
        </p:nvSpPr>
        <p:spPr>
          <a:xfrm>
            <a:off x="2209800" y="5410200"/>
            <a:ext cx="533400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2533" name="Rectangle 5"/>
          <p:cNvSpPr/>
          <p:nvPr/>
        </p:nvSpPr>
        <p:spPr>
          <a:xfrm>
            <a:off x="3276600" y="5791200"/>
            <a:ext cx="5334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latin typeface="Arial" panose="020B0604020202020204" pitchFamily="34" charset="0"/>
              </a:rPr>
              <a:t>E2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22534" name="Rectangle 6"/>
          <p:cNvSpPr/>
          <p:nvPr/>
        </p:nvSpPr>
        <p:spPr>
          <a:xfrm>
            <a:off x="2209800" y="5791200"/>
            <a:ext cx="5334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latin typeface="Arial" panose="020B0604020202020204" pitchFamily="34" charset="0"/>
              </a:rPr>
              <a:t>E1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22535" name="Rectangle 7"/>
          <p:cNvSpPr/>
          <p:nvPr/>
        </p:nvSpPr>
        <p:spPr>
          <a:xfrm>
            <a:off x="4343400" y="5791200"/>
            <a:ext cx="5334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latin typeface="Arial" panose="020B0604020202020204" pitchFamily="34" charset="0"/>
              </a:rPr>
              <a:t>E3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22536" name="Rectangle 8"/>
          <p:cNvSpPr/>
          <p:nvPr/>
        </p:nvSpPr>
        <p:spPr>
          <a:xfrm>
            <a:off x="3276600" y="5410200"/>
            <a:ext cx="533400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2537" name="Rectangle 9"/>
          <p:cNvSpPr/>
          <p:nvPr/>
        </p:nvSpPr>
        <p:spPr>
          <a:xfrm>
            <a:off x="4343400" y="5410200"/>
            <a:ext cx="533400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2538" name="Rectangle 10"/>
          <p:cNvSpPr/>
          <p:nvPr/>
        </p:nvSpPr>
        <p:spPr>
          <a:xfrm>
            <a:off x="6705600" y="5791200"/>
            <a:ext cx="5334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latin typeface="Arial" panose="020B0604020202020204" pitchFamily="34" charset="0"/>
              </a:rPr>
              <a:t>En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22539" name="Rectangle 11"/>
          <p:cNvSpPr/>
          <p:nvPr/>
        </p:nvSpPr>
        <p:spPr>
          <a:xfrm>
            <a:off x="6705600" y="5410200"/>
            <a:ext cx="533400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latin typeface="Arial" panose="020B0604020202020204" pitchFamily="34" charset="0"/>
              </a:rPr>
              <a:t>0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22540" name="Line 12"/>
          <p:cNvSpPr/>
          <p:nvPr/>
        </p:nvSpPr>
        <p:spPr>
          <a:xfrm>
            <a:off x="2514600" y="5638800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41" name="Line 13"/>
          <p:cNvSpPr/>
          <p:nvPr/>
        </p:nvSpPr>
        <p:spPr>
          <a:xfrm>
            <a:off x="4495800" y="5638800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42" name="Line 14"/>
          <p:cNvSpPr/>
          <p:nvPr/>
        </p:nvSpPr>
        <p:spPr>
          <a:xfrm>
            <a:off x="3581400" y="5638800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43" name="Line 15"/>
          <p:cNvSpPr/>
          <p:nvPr/>
        </p:nvSpPr>
        <p:spPr>
          <a:xfrm>
            <a:off x="5943600" y="5638800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44" name="Rectangle 16"/>
          <p:cNvSpPr/>
          <p:nvPr/>
        </p:nvSpPr>
        <p:spPr>
          <a:xfrm>
            <a:off x="5257800" y="5410200"/>
            <a:ext cx="685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en-US" altLang="zh-CN" dirty="0">
                <a:latin typeface="Arial" panose="020B0604020202020204" pitchFamily="34" charset="0"/>
              </a:rPr>
              <a:t>……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22545" name="Line 17"/>
          <p:cNvSpPr/>
          <p:nvPr/>
        </p:nvSpPr>
        <p:spPr>
          <a:xfrm>
            <a:off x="2438400" y="48768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46" name="Rectangle 18"/>
          <p:cNvSpPr/>
          <p:nvPr/>
        </p:nvSpPr>
        <p:spPr>
          <a:xfrm>
            <a:off x="2209800" y="5029200"/>
            <a:ext cx="609600" cy="2286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/>
          <a:p>
            <a:pPr algn="ctr"/>
            <a:r>
              <a:rPr lang="en-US" altLang="zh-CN" dirty="0">
                <a:latin typeface="Arial" panose="020B0604020202020204" pitchFamily="34" charset="0"/>
              </a:rPr>
              <a:t>First</a:t>
            </a: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1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b="0" dirty="0"/>
              <a:t>类定义</a:t>
            </a:r>
            <a:endParaRPr lang="zh-CN" altLang="en-US" b="0" dirty="0"/>
          </a:p>
        </p:txBody>
      </p:sp>
      <p:sp>
        <p:nvSpPr>
          <p:cNvPr id="4102" name="Rectangle 15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节点类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节点位置类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链表类</a:t>
            </a:r>
            <a:endParaRPr lang="zh-CN" altLang="en-US" dirty="0"/>
          </a:p>
        </p:txBody>
      </p:sp>
      <p:graphicFrame>
        <p:nvGraphicFramePr>
          <p:cNvPr id="4098" name="Object 11"/>
          <p:cNvGraphicFramePr/>
          <p:nvPr>
            <p:ph sz="half" idx="1"/>
          </p:nvPr>
        </p:nvGraphicFramePr>
        <p:xfrm>
          <a:off x="3429000" y="3810000"/>
          <a:ext cx="26670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299210" imgH="462280" progId="Package">
                  <p:embed/>
                </p:oleObj>
              </mc:Choice>
              <mc:Fallback>
                <p:oleObj name="" r:id="rId1" imgW="1299210" imgH="462280" progId="Packag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29000" y="3810000"/>
                        <a:ext cx="2667000" cy="9620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6"/>
          <p:cNvGraphicFramePr/>
          <p:nvPr>
            <p:ph idx="1"/>
          </p:nvPr>
        </p:nvGraphicFramePr>
        <p:xfrm>
          <a:off x="3657600" y="2438400"/>
          <a:ext cx="2057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933450" imgH="462280" progId="Package">
                  <p:embed/>
                </p:oleObj>
              </mc:Choice>
              <mc:Fallback>
                <p:oleObj name="" r:id="rId3" imgW="933450" imgH="462280" progId="Package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7600" y="2438400"/>
                        <a:ext cx="2057400" cy="10287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13"/>
          <p:cNvGraphicFramePr/>
          <p:nvPr>
            <p:ph sz="half" idx="1"/>
          </p:nvPr>
        </p:nvGraphicFramePr>
        <p:xfrm>
          <a:off x="3581400" y="5181600"/>
          <a:ext cx="22098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1078230" imgH="462280" progId="Package">
                  <p:embed/>
                </p:oleObj>
              </mc:Choice>
              <mc:Fallback>
                <p:oleObj name="" r:id="rId5" imgW="1078230" imgH="462280" progId="Package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81400" y="5181600"/>
                        <a:ext cx="2209800" cy="9588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b="0" dirty="0"/>
              <a:t>双向链表</a:t>
            </a:r>
            <a:endParaRPr lang="zh-CN" altLang="en-US" b="0" dirty="0"/>
          </a:p>
        </p:txBody>
      </p:sp>
      <p:sp>
        <p:nvSpPr>
          <p:cNvPr id="23555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在单向链表的基础上，再增加一个指向前一个元素的指针，即为双向链表。</a:t>
            </a:r>
            <a:endParaRPr lang="zh-CN" altLang="en-US" dirty="0"/>
          </a:p>
          <a:p>
            <a:pPr eaLnBrk="1" hangingPunct="1">
              <a:buNone/>
            </a:pPr>
            <a:endParaRPr lang="en-US" altLang="zh-CN" dirty="0"/>
          </a:p>
        </p:txBody>
      </p:sp>
      <p:sp>
        <p:nvSpPr>
          <p:cNvPr id="23556" name="Rectangle 4"/>
          <p:cNvSpPr/>
          <p:nvPr/>
        </p:nvSpPr>
        <p:spPr>
          <a:xfrm>
            <a:off x="1371600" y="3962400"/>
            <a:ext cx="228600" cy="60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latin typeface="Arial" panose="020B0604020202020204" pitchFamily="34" charset="0"/>
              </a:rPr>
              <a:t>0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23557" name="Rectangle 5"/>
          <p:cNvSpPr/>
          <p:nvPr/>
        </p:nvSpPr>
        <p:spPr>
          <a:xfrm>
            <a:off x="1600200" y="3962400"/>
            <a:ext cx="228600" cy="60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latin typeface="Arial" panose="020B0604020202020204" pitchFamily="34" charset="0"/>
              </a:rPr>
              <a:t>1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23558" name="Rectangle 6"/>
          <p:cNvSpPr/>
          <p:nvPr/>
        </p:nvSpPr>
        <p:spPr>
          <a:xfrm>
            <a:off x="1828800" y="3962400"/>
            <a:ext cx="228600" cy="60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3559" name="Rectangle 7"/>
          <p:cNvSpPr/>
          <p:nvPr/>
        </p:nvSpPr>
        <p:spPr>
          <a:xfrm>
            <a:off x="2743200" y="3962400"/>
            <a:ext cx="228600" cy="60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3560" name="Rectangle 8"/>
          <p:cNvSpPr/>
          <p:nvPr/>
        </p:nvSpPr>
        <p:spPr>
          <a:xfrm>
            <a:off x="2971800" y="3962400"/>
            <a:ext cx="228600" cy="60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latin typeface="Arial" panose="020B0604020202020204" pitchFamily="34" charset="0"/>
              </a:rPr>
              <a:t>2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23561" name="Rectangle 9"/>
          <p:cNvSpPr/>
          <p:nvPr/>
        </p:nvSpPr>
        <p:spPr>
          <a:xfrm>
            <a:off x="7010400" y="4038600"/>
            <a:ext cx="228600" cy="60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3562" name="Rectangle 10"/>
          <p:cNvSpPr/>
          <p:nvPr/>
        </p:nvSpPr>
        <p:spPr>
          <a:xfrm>
            <a:off x="4572000" y="3962400"/>
            <a:ext cx="228600" cy="60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3563" name="Rectangle 11"/>
          <p:cNvSpPr/>
          <p:nvPr/>
        </p:nvSpPr>
        <p:spPr>
          <a:xfrm>
            <a:off x="4343400" y="3962400"/>
            <a:ext cx="228600" cy="60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latin typeface="Arial" panose="020B0604020202020204" pitchFamily="34" charset="0"/>
              </a:rPr>
              <a:t>3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23564" name="Rectangle 12"/>
          <p:cNvSpPr/>
          <p:nvPr/>
        </p:nvSpPr>
        <p:spPr>
          <a:xfrm>
            <a:off x="4114800" y="3962400"/>
            <a:ext cx="228600" cy="60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3565" name="Rectangle 13"/>
          <p:cNvSpPr/>
          <p:nvPr/>
        </p:nvSpPr>
        <p:spPr>
          <a:xfrm>
            <a:off x="3200400" y="3962400"/>
            <a:ext cx="228600" cy="60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3566" name="Rectangle 14"/>
          <p:cNvSpPr/>
          <p:nvPr/>
        </p:nvSpPr>
        <p:spPr>
          <a:xfrm>
            <a:off x="7467600" y="4038600"/>
            <a:ext cx="228600" cy="60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latin typeface="Arial" panose="020B0604020202020204" pitchFamily="34" charset="0"/>
              </a:rPr>
              <a:t>0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23567" name="Rectangle 15"/>
          <p:cNvSpPr/>
          <p:nvPr/>
        </p:nvSpPr>
        <p:spPr>
          <a:xfrm>
            <a:off x="7239000" y="4038600"/>
            <a:ext cx="228600" cy="60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latin typeface="Arial" panose="020B0604020202020204" pitchFamily="34" charset="0"/>
              </a:rPr>
              <a:t>n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23568" name="Line 16"/>
          <p:cNvSpPr/>
          <p:nvPr/>
        </p:nvSpPr>
        <p:spPr>
          <a:xfrm flipV="1">
            <a:off x="1676400" y="4572000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69" name="Line 19"/>
          <p:cNvSpPr/>
          <p:nvPr/>
        </p:nvSpPr>
        <p:spPr>
          <a:xfrm>
            <a:off x="1981200" y="4114800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70" name="Line 20"/>
          <p:cNvSpPr/>
          <p:nvPr/>
        </p:nvSpPr>
        <p:spPr>
          <a:xfrm>
            <a:off x="3352800" y="4114800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71" name="Line 21"/>
          <p:cNvSpPr/>
          <p:nvPr/>
        </p:nvSpPr>
        <p:spPr>
          <a:xfrm>
            <a:off x="4724400" y="411480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72" name="Line 22"/>
          <p:cNvSpPr/>
          <p:nvPr/>
        </p:nvSpPr>
        <p:spPr>
          <a:xfrm>
            <a:off x="6172200" y="4114800"/>
            <a:ext cx="83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73" name="Line 23"/>
          <p:cNvSpPr/>
          <p:nvPr/>
        </p:nvSpPr>
        <p:spPr>
          <a:xfrm flipH="1">
            <a:off x="6172200" y="4495800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74" name="Line 24"/>
          <p:cNvSpPr/>
          <p:nvPr/>
        </p:nvSpPr>
        <p:spPr>
          <a:xfrm flipH="1">
            <a:off x="4800600" y="4495800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75" name="Line 25"/>
          <p:cNvSpPr/>
          <p:nvPr/>
        </p:nvSpPr>
        <p:spPr>
          <a:xfrm flipH="1">
            <a:off x="3429000" y="4495800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76" name="Line 26"/>
          <p:cNvSpPr/>
          <p:nvPr/>
        </p:nvSpPr>
        <p:spPr>
          <a:xfrm flipH="1">
            <a:off x="2057400" y="4495800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77" name="Line 27"/>
          <p:cNvSpPr/>
          <p:nvPr/>
        </p:nvSpPr>
        <p:spPr>
          <a:xfrm flipV="1">
            <a:off x="7391400" y="4648200"/>
            <a:ext cx="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78" name="Rectangle 29"/>
          <p:cNvSpPr/>
          <p:nvPr/>
        </p:nvSpPr>
        <p:spPr>
          <a:xfrm>
            <a:off x="1295400" y="5410200"/>
            <a:ext cx="914400" cy="3048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/>
          <a:p>
            <a:pPr algn="ctr"/>
            <a:r>
              <a:rPr lang="en-US" altLang="zh-CN" dirty="0">
                <a:latin typeface="Arial" panose="020B0604020202020204" pitchFamily="34" charset="0"/>
              </a:rPr>
              <a:t>LeftEnd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23579" name="Rectangle 30"/>
          <p:cNvSpPr/>
          <p:nvPr/>
        </p:nvSpPr>
        <p:spPr>
          <a:xfrm>
            <a:off x="6934200" y="5334000"/>
            <a:ext cx="914400" cy="3048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/>
          <a:p>
            <a:pPr algn="ctr"/>
            <a:r>
              <a:rPr lang="en-US" altLang="zh-CN" dirty="0">
                <a:latin typeface="Arial" panose="020B0604020202020204" pitchFamily="34" charset="0"/>
              </a:rPr>
              <a:t>RightEnd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23580" name="Rectangle 31"/>
          <p:cNvSpPr/>
          <p:nvPr/>
        </p:nvSpPr>
        <p:spPr>
          <a:xfrm>
            <a:off x="5334000" y="3962400"/>
            <a:ext cx="838200" cy="6858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/>
          <a:p>
            <a:pPr algn="ctr"/>
            <a:r>
              <a:rPr lang="en-US" altLang="zh-CN" dirty="0">
                <a:latin typeface="Arial" panose="020B0604020202020204" pitchFamily="34" charset="0"/>
              </a:rPr>
              <a:t>……</a:t>
            </a: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en-US" altLang="zh-CN" b="0" dirty="0"/>
              <a:t>Exercise (30 mins)</a:t>
            </a:r>
            <a:endParaRPr lang="en-US" altLang="zh-CN" b="0" dirty="0"/>
          </a:p>
        </p:txBody>
      </p:sp>
      <p:sp>
        <p:nvSpPr>
          <p:cNvPr id="24579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参考单链表，实现双向链表中的如下方法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find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insert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remove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endParaRPr lang="zh-CN" altLang="zh-CN" b="0" dirty="0"/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endParaRPr lang="zh-CN" altLang="zh-CN" dirty="0"/>
          </a:p>
        </p:txBody>
      </p:sp>
      <p:pic>
        <p:nvPicPr>
          <p:cNvPr id="25604" name="Picture 4" descr="20090611224522739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438400"/>
            <a:ext cx="7132638" cy="29733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b="0" dirty="0"/>
              <a:t>大纲  </a:t>
            </a:r>
            <a:endParaRPr lang="zh-CN" altLang="en-US" b="0" dirty="0"/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算法复杂度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/>
              <a:t>查找与排序</a:t>
            </a:r>
            <a:endParaRPr lang="zh-CN" altLang="en-US" dirty="0"/>
          </a:p>
          <a:p>
            <a:pPr eaLnBrk="1" hangingPunct="1"/>
            <a:r>
              <a:rPr lang="zh-CN" altLang="en-US" dirty="0"/>
              <a:t>抽象数据类型 </a:t>
            </a:r>
            <a:r>
              <a:rPr lang="en-US" altLang="zh-CN" dirty="0"/>
              <a:t>– </a:t>
            </a:r>
            <a:r>
              <a:rPr lang="zh-CN" altLang="en-US" dirty="0"/>
              <a:t>表、堆栈、队列</a:t>
            </a:r>
            <a:endParaRPr lang="zh-CN" altLang="en-US" dirty="0"/>
          </a:p>
          <a:p>
            <a:pPr eaLnBrk="1" hangingPunct="1"/>
            <a:r>
              <a:rPr lang="zh-CN" altLang="en-US" dirty="0"/>
              <a:t>二叉树</a:t>
            </a:r>
            <a:endParaRPr lang="zh-CN" altLang="en-US" dirty="0"/>
          </a:p>
          <a:p>
            <a:pPr eaLnBrk="1" hangingPunct="1"/>
            <a:r>
              <a:rPr lang="zh-CN" altLang="en-US" dirty="0"/>
              <a:t>二叉查找树</a:t>
            </a:r>
            <a:endParaRPr lang="zh-CN" altLang="en-US" dirty="0"/>
          </a:p>
          <a:p>
            <a:pPr eaLnBrk="1" hangingPunct="1"/>
            <a:r>
              <a:rPr lang="zh-CN" altLang="en-US" dirty="0"/>
              <a:t>哈夫曼编码</a:t>
            </a:r>
            <a:endParaRPr lang="zh-CN" altLang="en-US" dirty="0"/>
          </a:p>
        </p:txBody>
      </p:sp>
      <p:sp>
        <p:nvSpPr>
          <p:cNvPr id="12292" name="Rectangle 4"/>
          <p:cNvSpPr/>
          <p:nvPr/>
        </p:nvSpPr>
        <p:spPr>
          <a:xfrm>
            <a:off x="2971800" y="5645150"/>
            <a:ext cx="527208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</a:rPr>
              <a:t>程序 </a:t>
            </a:r>
            <a:r>
              <a:rPr lang="en-US" altLang="zh-CN" sz="3600" b="1" dirty="0">
                <a:solidFill>
                  <a:srgbClr val="FF0000"/>
                </a:solidFill>
                <a:latin typeface="Arial" panose="020B0604020202020204" pitchFamily="34" charset="0"/>
              </a:rPr>
              <a:t>= </a:t>
            </a:r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</a:rPr>
              <a:t>数据结构</a:t>
            </a:r>
            <a:r>
              <a:rPr lang="en-US" altLang="zh-CN" sz="3600" b="1" dirty="0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</a:rPr>
              <a:t>算法</a:t>
            </a:r>
            <a:endParaRPr lang="zh-CN" altLang="en-US" sz="36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293" name="Text Box 5"/>
          <p:cNvSpPr txBox="1"/>
          <p:nvPr/>
        </p:nvSpPr>
        <p:spPr>
          <a:xfrm>
            <a:off x="2627313" y="6256338"/>
            <a:ext cx="54292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瑞士科学家，图灵奖得主</a:t>
            </a:r>
            <a:r>
              <a:rPr lang="en-US" altLang="zh-CN" b="1" dirty="0">
                <a:latin typeface="Arial" panose="020B0604020202020204" pitchFamily="34" charset="0"/>
              </a:rPr>
              <a:t>Nicklaus Wirth</a:t>
            </a:r>
            <a:r>
              <a:rPr lang="zh-CN" altLang="en-US" b="1" dirty="0">
                <a:latin typeface="Arial" panose="020B0604020202020204" pitchFamily="34" charset="0"/>
              </a:rPr>
              <a:t>教授的名言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Text Box 2"/>
          <p:cNvSpPr txBox="1"/>
          <p:nvPr/>
        </p:nvSpPr>
        <p:spPr>
          <a:xfrm>
            <a:off x="468313" y="44450"/>
            <a:ext cx="280670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dirty="0">
                <a:latin typeface="Arial" panose="020B0604020202020204" pitchFamily="34" charset="0"/>
              </a:rPr>
              <a:t> </a:t>
            </a:r>
            <a:r>
              <a:rPr lang="en-US" altLang="zh-CN" sz="4000" b="1" dirty="0">
                <a:solidFill>
                  <a:srgbClr val="CC0066"/>
                </a:solidFill>
                <a:latin typeface="Arial" panose="020B0604020202020204" pitchFamily="34" charset="0"/>
              </a:rPr>
              <a:t>2. </a:t>
            </a:r>
            <a:r>
              <a:rPr lang="zh-CN" altLang="en-US" sz="4000" b="1" dirty="0">
                <a:solidFill>
                  <a:srgbClr val="CC0066"/>
                </a:solidFill>
                <a:latin typeface="Arial" panose="020B0604020202020204" pitchFamily="34" charset="0"/>
              </a:rPr>
              <a:t>双向链表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26627" name="Text Box 3"/>
          <p:cNvSpPr txBox="1"/>
          <p:nvPr/>
        </p:nvSpPr>
        <p:spPr>
          <a:xfrm>
            <a:off x="228600" y="2209800"/>
            <a:ext cx="8943975" cy="4251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05000"/>
              </a:lnSpc>
            </a:pPr>
            <a:r>
              <a:rPr lang="en-US" altLang="zh-CN" sz="3600" b="1" dirty="0">
                <a:solidFill>
                  <a:srgbClr val="660033"/>
                </a:solidFill>
                <a:latin typeface="Arial" panose="020B0604020202020204" pitchFamily="34" charset="0"/>
              </a:rPr>
              <a:t>typedef struct</a:t>
            </a:r>
            <a:r>
              <a:rPr lang="en-US" altLang="zh-CN" sz="3600" dirty="0">
                <a:solidFill>
                  <a:srgbClr val="660033"/>
                </a:solidFill>
                <a:latin typeface="Arial" panose="020B0604020202020204" pitchFamily="34" charset="0"/>
              </a:rPr>
              <a:t>  DuLNode </a:t>
            </a:r>
            <a:r>
              <a:rPr lang="en-US" altLang="zh-CN" sz="3600" b="1" dirty="0">
                <a:solidFill>
                  <a:srgbClr val="660033"/>
                </a:solidFill>
                <a:latin typeface="Arial" panose="020B0604020202020204" pitchFamily="34" charset="0"/>
              </a:rPr>
              <a:t>{</a:t>
            </a:r>
            <a:endParaRPr lang="en-US" altLang="zh-CN" sz="3600" dirty="0">
              <a:solidFill>
                <a:srgbClr val="660033"/>
              </a:solidFill>
              <a:latin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3600" dirty="0">
                <a:solidFill>
                  <a:srgbClr val="660033"/>
                </a:solidFill>
                <a:latin typeface="Arial" panose="020B0604020202020204" pitchFamily="34" charset="0"/>
              </a:rPr>
              <a:t>    ElemType         data;</a:t>
            </a:r>
            <a:r>
              <a:rPr lang="en-US" altLang="zh-CN" sz="4000" dirty="0">
                <a:latin typeface="Arial" panose="020B0604020202020204" pitchFamily="34" charset="0"/>
              </a:rPr>
              <a:t>   </a:t>
            </a: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</a:rPr>
              <a:t>// </a:t>
            </a: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数据域</a:t>
            </a:r>
            <a:endParaRPr lang="zh-CN" altLang="en-US" sz="2800" dirty="0">
              <a:latin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zh-CN" altLang="en-US" sz="4000" dirty="0">
                <a:latin typeface="Arial" panose="020B0604020202020204" pitchFamily="34" charset="0"/>
              </a:rPr>
              <a:t>    </a:t>
            </a:r>
            <a:r>
              <a:rPr lang="en-US" altLang="zh-CN" sz="3600" b="1" dirty="0">
                <a:solidFill>
                  <a:srgbClr val="660033"/>
                </a:solidFill>
                <a:latin typeface="Arial" panose="020B0604020202020204" pitchFamily="34" charset="0"/>
              </a:rPr>
              <a:t>struct</a:t>
            </a:r>
            <a:r>
              <a:rPr lang="en-US" altLang="zh-CN" sz="3600" dirty="0">
                <a:solidFill>
                  <a:srgbClr val="660033"/>
                </a:solidFill>
                <a:latin typeface="Arial" panose="020B0604020202020204" pitchFamily="34" charset="0"/>
              </a:rPr>
              <a:t> DuLNode   </a:t>
            </a:r>
            <a:r>
              <a:rPr lang="en-US" altLang="zh-CN" sz="3600" b="1" dirty="0">
                <a:solidFill>
                  <a:srgbClr val="660033"/>
                </a:solidFill>
                <a:latin typeface="Arial" panose="020B0604020202020204" pitchFamily="34" charset="0"/>
              </a:rPr>
              <a:t>*</a:t>
            </a:r>
            <a:r>
              <a:rPr lang="en-US" altLang="zh-CN" sz="3600" dirty="0">
                <a:solidFill>
                  <a:srgbClr val="660033"/>
                </a:solidFill>
                <a:latin typeface="Arial" panose="020B0604020202020204" pitchFamily="34" charset="0"/>
              </a:rPr>
              <a:t>prior; </a:t>
            </a: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</a:rPr>
              <a:t>// </a:t>
            </a: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指向前驱的指针域</a:t>
            </a:r>
            <a:endParaRPr lang="zh-CN" altLang="en-US" sz="28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zh-CN" altLang="en-US" sz="4000" dirty="0">
                <a:latin typeface="Arial" panose="020B0604020202020204" pitchFamily="34" charset="0"/>
              </a:rPr>
              <a:t>    </a:t>
            </a:r>
            <a:r>
              <a:rPr lang="en-US" altLang="zh-CN" sz="3600" b="1" dirty="0">
                <a:solidFill>
                  <a:srgbClr val="660033"/>
                </a:solidFill>
                <a:latin typeface="Arial" panose="020B0604020202020204" pitchFamily="34" charset="0"/>
              </a:rPr>
              <a:t>struct</a:t>
            </a:r>
            <a:r>
              <a:rPr lang="en-US" altLang="zh-CN" sz="3600" dirty="0">
                <a:solidFill>
                  <a:srgbClr val="660033"/>
                </a:solidFill>
                <a:latin typeface="Arial" panose="020B0604020202020204" pitchFamily="34" charset="0"/>
              </a:rPr>
              <a:t> DuLNode  *next;</a:t>
            </a:r>
            <a:r>
              <a:rPr lang="en-US" altLang="zh-CN" sz="40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</a:rPr>
              <a:t>// </a:t>
            </a: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指向后继的指针域</a:t>
            </a:r>
            <a:endParaRPr lang="zh-CN" altLang="en-US" sz="28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4000" b="1" dirty="0">
                <a:solidFill>
                  <a:srgbClr val="660033"/>
                </a:solidFill>
                <a:latin typeface="Arial" panose="020B0604020202020204" pitchFamily="34" charset="0"/>
              </a:rPr>
              <a:t>}</a:t>
            </a:r>
            <a:r>
              <a:rPr lang="en-US" altLang="zh-CN" sz="4000" dirty="0">
                <a:solidFill>
                  <a:srgbClr val="660033"/>
                </a:solidFill>
                <a:latin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rgbClr val="660033"/>
                </a:solidFill>
                <a:latin typeface="Arial" panose="020B0604020202020204" pitchFamily="34" charset="0"/>
              </a:rPr>
              <a:t>DuLNode, </a:t>
            </a:r>
            <a:r>
              <a:rPr lang="en-US" altLang="zh-CN" sz="3600" b="1" dirty="0">
                <a:solidFill>
                  <a:srgbClr val="660033"/>
                </a:solidFill>
                <a:latin typeface="Arial" panose="020B0604020202020204" pitchFamily="34" charset="0"/>
              </a:rPr>
              <a:t>*</a:t>
            </a:r>
            <a:r>
              <a:rPr lang="en-US" altLang="zh-CN" sz="3600" dirty="0">
                <a:solidFill>
                  <a:srgbClr val="660033"/>
                </a:solidFill>
                <a:latin typeface="Arial" panose="020B0604020202020204" pitchFamily="34" charset="0"/>
              </a:rPr>
              <a:t>DuLinkList</a:t>
            </a:r>
            <a:r>
              <a:rPr lang="en-US" altLang="zh-CN" sz="4000" dirty="0">
                <a:solidFill>
                  <a:srgbClr val="660033"/>
                </a:solidFill>
                <a:latin typeface="Arial" panose="020B0604020202020204" pitchFamily="34" charset="0"/>
              </a:rPr>
              <a:t>;</a:t>
            </a:r>
            <a:endParaRPr lang="en-US" altLang="zh-CN" sz="4000" dirty="0">
              <a:solidFill>
                <a:srgbClr val="660033"/>
              </a:solidFill>
              <a:latin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endParaRPr lang="en-US" altLang="zh-CN" sz="4000" dirty="0">
              <a:solidFill>
                <a:srgbClr val="660033"/>
              </a:solidFill>
              <a:latin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26628" name="Rectangle 4"/>
          <p:cNvSpPr/>
          <p:nvPr/>
        </p:nvSpPr>
        <p:spPr>
          <a:xfrm>
            <a:off x="1981200" y="5791200"/>
            <a:ext cx="3816350" cy="719138"/>
          </a:xfrm>
          <a:prstGeom prst="rect">
            <a:avLst/>
          </a:prstGeom>
          <a:noFill/>
          <a:ln w="28575" cap="flat" cmpd="sng">
            <a:solidFill>
              <a:srgbClr val="0000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3600" dirty="0">
                <a:latin typeface="Arial" panose="020B0604020202020204" pitchFamily="34" charset="0"/>
              </a:rPr>
              <a:t>prior  element  next</a:t>
            </a:r>
            <a:endParaRPr lang="en-US" altLang="zh-CN" sz="3600" dirty="0">
              <a:latin typeface="Arial" panose="020B0604020202020204" pitchFamily="34" charset="0"/>
            </a:endParaRPr>
          </a:p>
        </p:txBody>
      </p:sp>
      <p:sp>
        <p:nvSpPr>
          <p:cNvPr id="26629" name="Line 5"/>
          <p:cNvSpPr/>
          <p:nvPr/>
        </p:nvSpPr>
        <p:spPr>
          <a:xfrm>
            <a:off x="3124200" y="5791200"/>
            <a:ext cx="0" cy="719138"/>
          </a:xfrm>
          <a:prstGeom prst="line">
            <a:avLst/>
          </a:prstGeom>
          <a:ln w="28575" cap="flat" cmpd="sng">
            <a:solidFill>
              <a:srgbClr val="0000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30" name="Line 6"/>
          <p:cNvSpPr/>
          <p:nvPr/>
        </p:nvSpPr>
        <p:spPr>
          <a:xfrm>
            <a:off x="4800600" y="5772150"/>
            <a:ext cx="0" cy="719138"/>
          </a:xfrm>
          <a:prstGeom prst="line">
            <a:avLst/>
          </a:prstGeom>
          <a:ln w="28575" cap="flat" cmpd="sng">
            <a:solidFill>
              <a:srgbClr val="000099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Text Box 2"/>
          <p:cNvSpPr txBox="1"/>
          <p:nvPr/>
        </p:nvSpPr>
        <p:spPr>
          <a:xfrm>
            <a:off x="838200" y="838200"/>
            <a:ext cx="75438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dirty="0">
                <a:solidFill>
                  <a:srgbClr val="0000FF"/>
                </a:solidFill>
                <a:latin typeface="Arial" panose="020B0604020202020204" pitchFamily="34" charset="0"/>
              </a:rPr>
              <a:t>    </a:t>
            </a:r>
            <a:r>
              <a:rPr lang="zh-CN" altLang="en-US" sz="3200" dirty="0">
                <a:solidFill>
                  <a:srgbClr val="0000FF"/>
                </a:solidFill>
                <a:latin typeface="Arial" panose="020B0604020202020204" pitchFamily="34" charset="0"/>
              </a:rPr>
              <a:t>最后一个结点的指针域的指针又指回第一个结点的链表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  <p:sp>
        <p:nvSpPr>
          <p:cNvPr id="39939" name="Text Box 3"/>
          <p:cNvSpPr txBox="1"/>
          <p:nvPr/>
        </p:nvSpPr>
        <p:spPr>
          <a:xfrm>
            <a:off x="2133600" y="2797175"/>
            <a:ext cx="6934200" cy="1189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4800" dirty="0">
                <a:latin typeface="Arial" panose="020B0604020202020204" pitchFamily="34" charset="0"/>
              </a:rPr>
              <a:t>   a</a:t>
            </a:r>
            <a:r>
              <a:rPr lang="en-US" altLang="zh-CN" sz="4800" baseline="-25000" dirty="0">
                <a:latin typeface="Arial" panose="020B0604020202020204" pitchFamily="34" charset="0"/>
              </a:rPr>
              <a:t>1</a:t>
            </a:r>
            <a:r>
              <a:rPr lang="en-US" altLang="zh-CN" sz="4800" dirty="0">
                <a:latin typeface="Arial" panose="020B0604020202020204" pitchFamily="34" charset="0"/>
              </a:rPr>
              <a:t>       a</a:t>
            </a:r>
            <a:r>
              <a:rPr lang="en-US" altLang="zh-CN" sz="4800" baseline="-25000" dirty="0">
                <a:latin typeface="Arial" panose="020B0604020202020204" pitchFamily="34" charset="0"/>
              </a:rPr>
              <a:t>2</a:t>
            </a:r>
            <a:r>
              <a:rPr lang="en-US" altLang="zh-CN" sz="4800" dirty="0">
                <a:latin typeface="Arial" panose="020B0604020202020204" pitchFamily="34" charset="0"/>
              </a:rPr>
              <a:t>      … ...    a</a:t>
            </a:r>
            <a:r>
              <a:rPr lang="en-US" altLang="zh-CN" sz="4800" baseline="-25000" dirty="0">
                <a:latin typeface="Arial" panose="020B0604020202020204" pitchFamily="34" charset="0"/>
              </a:rPr>
              <a:t>n  </a:t>
            </a:r>
            <a:endParaRPr lang="en-US" altLang="zh-CN" sz="4800" baseline="-25000" dirty="0">
              <a:latin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39940" name="Line 4"/>
          <p:cNvSpPr/>
          <p:nvPr/>
        </p:nvSpPr>
        <p:spPr>
          <a:xfrm>
            <a:off x="914400" y="3025775"/>
            <a:ext cx="1066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41" name="Line 5"/>
          <p:cNvSpPr/>
          <p:nvPr/>
        </p:nvSpPr>
        <p:spPr>
          <a:xfrm>
            <a:off x="914400" y="3635375"/>
            <a:ext cx="1066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42" name="Line 6"/>
          <p:cNvSpPr/>
          <p:nvPr/>
        </p:nvSpPr>
        <p:spPr>
          <a:xfrm>
            <a:off x="1981200" y="3025775"/>
            <a:ext cx="0" cy="609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43" name="Line 7"/>
          <p:cNvSpPr/>
          <p:nvPr/>
        </p:nvSpPr>
        <p:spPr>
          <a:xfrm>
            <a:off x="914400" y="3025775"/>
            <a:ext cx="0" cy="609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44" name="Line 8"/>
          <p:cNvSpPr/>
          <p:nvPr/>
        </p:nvSpPr>
        <p:spPr>
          <a:xfrm flipH="1">
            <a:off x="1676400" y="3025775"/>
            <a:ext cx="0" cy="609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45" name="Line 9"/>
          <p:cNvSpPr/>
          <p:nvPr/>
        </p:nvSpPr>
        <p:spPr>
          <a:xfrm>
            <a:off x="2438400" y="3025775"/>
            <a:ext cx="1066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46" name="Line 10"/>
          <p:cNvSpPr/>
          <p:nvPr/>
        </p:nvSpPr>
        <p:spPr>
          <a:xfrm>
            <a:off x="2438400" y="3635375"/>
            <a:ext cx="1066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47" name="Line 11"/>
          <p:cNvSpPr/>
          <p:nvPr/>
        </p:nvSpPr>
        <p:spPr>
          <a:xfrm>
            <a:off x="3505200" y="3025775"/>
            <a:ext cx="0" cy="609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48" name="Line 12"/>
          <p:cNvSpPr/>
          <p:nvPr/>
        </p:nvSpPr>
        <p:spPr>
          <a:xfrm>
            <a:off x="2438400" y="3025775"/>
            <a:ext cx="0" cy="609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49" name="Line 13"/>
          <p:cNvSpPr/>
          <p:nvPr/>
        </p:nvSpPr>
        <p:spPr>
          <a:xfrm>
            <a:off x="3200400" y="3025775"/>
            <a:ext cx="0" cy="609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50" name="Line 14"/>
          <p:cNvSpPr/>
          <p:nvPr/>
        </p:nvSpPr>
        <p:spPr>
          <a:xfrm>
            <a:off x="1828800" y="3330575"/>
            <a:ext cx="609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39951" name="Line 15"/>
          <p:cNvSpPr/>
          <p:nvPr/>
        </p:nvSpPr>
        <p:spPr>
          <a:xfrm>
            <a:off x="3429000" y="3330575"/>
            <a:ext cx="609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39952" name="Line 16"/>
          <p:cNvSpPr/>
          <p:nvPr/>
        </p:nvSpPr>
        <p:spPr>
          <a:xfrm>
            <a:off x="4038600" y="3025775"/>
            <a:ext cx="1143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53" name="Line 17"/>
          <p:cNvSpPr/>
          <p:nvPr/>
        </p:nvSpPr>
        <p:spPr>
          <a:xfrm>
            <a:off x="4038600" y="3025775"/>
            <a:ext cx="0" cy="609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54" name="Line 18"/>
          <p:cNvSpPr/>
          <p:nvPr/>
        </p:nvSpPr>
        <p:spPr>
          <a:xfrm>
            <a:off x="5181600" y="3025775"/>
            <a:ext cx="0" cy="609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55" name="Line 19"/>
          <p:cNvSpPr/>
          <p:nvPr/>
        </p:nvSpPr>
        <p:spPr>
          <a:xfrm>
            <a:off x="4800600" y="3025775"/>
            <a:ext cx="0" cy="609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56" name="Line 20"/>
          <p:cNvSpPr/>
          <p:nvPr/>
        </p:nvSpPr>
        <p:spPr>
          <a:xfrm>
            <a:off x="5029200" y="3330575"/>
            <a:ext cx="457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39957" name="Line 21"/>
          <p:cNvSpPr/>
          <p:nvPr/>
        </p:nvSpPr>
        <p:spPr>
          <a:xfrm>
            <a:off x="4038600" y="3635375"/>
            <a:ext cx="1143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58" name="Line 22"/>
          <p:cNvSpPr/>
          <p:nvPr/>
        </p:nvSpPr>
        <p:spPr>
          <a:xfrm>
            <a:off x="7239000" y="3635375"/>
            <a:ext cx="1143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59" name="Line 23"/>
          <p:cNvSpPr/>
          <p:nvPr/>
        </p:nvSpPr>
        <p:spPr>
          <a:xfrm>
            <a:off x="7239000" y="3025775"/>
            <a:ext cx="1143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60" name="Line 24"/>
          <p:cNvSpPr/>
          <p:nvPr/>
        </p:nvSpPr>
        <p:spPr>
          <a:xfrm>
            <a:off x="7239000" y="3025775"/>
            <a:ext cx="0" cy="609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61" name="Line 25"/>
          <p:cNvSpPr/>
          <p:nvPr/>
        </p:nvSpPr>
        <p:spPr>
          <a:xfrm>
            <a:off x="8382000" y="3025775"/>
            <a:ext cx="0" cy="609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62" name="Line 26"/>
          <p:cNvSpPr/>
          <p:nvPr/>
        </p:nvSpPr>
        <p:spPr>
          <a:xfrm>
            <a:off x="8001000" y="3025775"/>
            <a:ext cx="0" cy="609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63" name="Line 27"/>
          <p:cNvSpPr/>
          <p:nvPr/>
        </p:nvSpPr>
        <p:spPr>
          <a:xfrm>
            <a:off x="6858000" y="3330575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39964" name="Line 28"/>
          <p:cNvSpPr/>
          <p:nvPr/>
        </p:nvSpPr>
        <p:spPr>
          <a:xfrm>
            <a:off x="457200" y="3254375"/>
            <a:ext cx="457200" cy="0"/>
          </a:xfrm>
          <a:prstGeom prst="line">
            <a:avLst/>
          </a:prstGeom>
          <a:ln w="38100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9965" name="Line 29"/>
          <p:cNvSpPr/>
          <p:nvPr/>
        </p:nvSpPr>
        <p:spPr>
          <a:xfrm>
            <a:off x="457200" y="2492375"/>
            <a:ext cx="0" cy="762000"/>
          </a:xfrm>
          <a:prstGeom prst="line">
            <a:avLst/>
          </a:prstGeom>
          <a:ln w="381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66" name="Line 30"/>
          <p:cNvSpPr/>
          <p:nvPr/>
        </p:nvSpPr>
        <p:spPr>
          <a:xfrm flipV="1">
            <a:off x="8229600" y="3330575"/>
            <a:ext cx="4572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67" name="Line 31"/>
          <p:cNvSpPr/>
          <p:nvPr/>
        </p:nvSpPr>
        <p:spPr>
          <a:xfrm>
            <a:off x="8686800" y="3330575"/>
            <a:ext cx="0" cy="6096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68" name="Line 32"/>
          <p:cNvSpPr/>
          <p:nvPr/>
        </p:nvSpPr>
        <p:spPr>
          <a:xfrm flipH="1">
            <a:off x="457200" y="3940175"/>
            <a:ext cx="82296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69" name="Line 33"/>
          <p:cNvSpPr/>
          <p:nvPr/>
        </p:nvSpPr>
        <p:spPr>
          <a:xfrm flipV="1">
            <a:off x="457200" y="3406775"/>
            <a:ext cx="0" cy="5334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70" name="Line 34"/>
          <p:cNvSpPr/>
          <p:nvPr/>
        </p:nvSpPr>
        <p:spPr>
          <a:xfrm>
            <a:off x="457200" y="3406775"/>
            <a:ext cx="5334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27683" name="Text Box 35"/>
          <p:cNvSpPr txBox="1"/>
          <p:nvPr/>
        </p:nvSpPr>
        <p:spPr>
          <a:xfrm>
            <a:off x="684213" y="0"/>
            <a:ext cx="3244850" cy="8239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4800" b="1" dirty="0">
                <a:solidFill>
                  <a:srgbClr val="CC0066"/>
                </a:solidFill>
                <a:latin typeface="Arial" panose="020B0604020202020204" pitchFamily="34" charset="0"/>
              </a:rPr>
              <a:t>3. </a:t>
            </a:r>
            <a:r>
              <a:rPr lang="zh-CN" altLang="en-US" sz="4800" b="1" dirty="0">
                <a:solidFill>
                  <a:srgbClr val="CC0066"/>
                </a:solidFill>
                <a:latin typeface="Arial" panose="020B0604020202020204" pitchFamily="34" charset="0"/>
              </a:rPr>
              <a:t>循环链表</a:t>
            </a:r>
            <a:endParaRPr lang="zh-CN" altLang="en-US" sz="4800" b="1" dirty="0">
              <a:solidFill>
                <a:srgbClr val="CC0066"/>
              </a:solidFill>
              <a:latin typeface="Arial" panose="020B0604020202020204" pitchFamily="34" charset="0"/>
            </a:endParaRPr>
          </a:p>
        </p:txBody>
      </p:sp>
      <p:sp>
        <p:nvSpPr>
          <p:cNvPr id="39972" name="Rectangle 36"/>
          <p:cNvSpPr/>
          <p:nvPr/>
        </p:nvSpPr>
        <p:spPr>
          <a:xfrm>
            <a:off x="914400" y="3025775"/>
            <a:ext cx="762000" cy="609600"/>
          </a:xfrm>
          <a:prstGeom prst="rect">
            <a:avLst/>
          </a:prstGeom>
          <a:solidFill>
            <a:srgbClr val="CCFFCC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9973" name="Text Box 37"/>
          <p:cNvSpPr txBox="1"/>
          <p:nvPr/>
        </p:nvSpPr>
        <p:spPr>
          <a:xfrm>
            <a:off x="669925" y="4184650"/>
            <a:ext cx="8169275" cy="1739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600" dirty="0">
                <a:solidFill>
                  <a:srgbClr val="660033"/>
                </a:solidFill>
                <a:latin typeface="Arial" panose="020B0604020202020204" pitchFamily="34" charset="0"/>
              </a:rPr>
              <a:t>    </a:t>
            </a:r>
            <a:r>
              <a:rPr lang="zh-CN" altLang="en-US" sz="3600" dirty="0">
                <a:solidFill>
                  <a:srgbClr val="660033"/>
                </a:solidFill>
                <a:latin typeface="Arial" panose="020B0604020202020204" pitchFamily="34" charset="0"/>
              </a:rPr>
              <a:t>和单链表的差别仅在于，</a:t>
            </a:r>
            <a:r>
              <a:rPr lang="zh-CN" altLang="en-US" sz="3600" dirty="0">
                <a:solidFill>
                  <a:srgbClr val="FF0000"/>
                </a:solidFill>
                <a:latin typeface="Arial" panose="020B0604020202020204" pitchFamily="34" charset="0"/>
              </a:rPr>
              <a:t>判别</a:t>
            </a:r>
            <a:r>
              <a:rPr lang="zh-CN" altLang="en-US" sz="3600" dirty="0">
                <a:solidFill>
                  <a:srgbClr val="660033"/>
                </a:solidFill>
                <a:latin typeface="Arial" panose="020B0604020202020204" pitchFamily="34" charset="0"/>
              </a:rPr>
              <a:t>链表中最后一个结点的</a:t>
            </a:r>
            <a:r>
              <a:rPr lang="zh-CN" altLang="en-US" sz="3600" dirty="0">
                <a:solidFill>
                  <a:srgbClr val="FF0000"/>
                </a:solidFill>
                <a:latin typeface="Arial" panose="020B0604020202020204" pitchFamily="34" charset="0"/>
              </a:rPr>
              <a:t>条件</a:t>
            </a:r>
            <a:r>
              <a:rPr lang="zh-CN" altLang="en-US" sz="3600" dirty="0">
                <a:solidFill>
                  <a:srgbClr val="660033"/>
                </a:solidFill>
                <a:latin typeface="Arial" panose="020B0604020202020204" pitchFamily="34" charset="0"/>
              </a:rPr>
              <a:t>不再是“后继是否为空”，而是</a:t>
            </a:r>
            <a:r>
              <a:rPr lang="zh-CN" altLang="en-US" sz="3600" dirty="0">
                <a:solidFill>
                  <a:srgbClr val="FF0000"/>
                </a:solidFill>
                <a:latin typeface="Arial" panose="020B0604020202020204" pitchFamily="34" charset="0"/>
              </a:rPr>
              <a:t>“后继是否为头结点”</a:t>
            </a:r>
            <a:r>
              <a:rPr lang="zh-CN" altLang="en-US" sz="3600" dirty="0">
                <a:solidFill>
                  <a:srgbClr val="660033"/>
                </a:solidFill>
                <a:latin typeface="Arial" panose="020B0604020202020204" pitchFamily="34" charset="0"/>
              </a:rPr>
              <a:t>。</a:t>
            </a:r>
            <a:endParaRPr lang="zh-CN" altLang="en-US" sz="36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5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10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5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2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25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30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35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40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450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75"/>
                                        <p:tgtEl>
                                          <p:spTgt spid="3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39939" grpId="0"/>
      <p:bldP spid="39972" grpId="0" animBg="1"/>
      <p:bldP spid="3997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ext Box 2"/>
          <p:cNvSpPr txBox="1"/>
          <p:nvPr/>
        </p:nvSpPr>
        <p:spPr>
          <a:xfrm>
            <a:off x="755650" y="0"/>
            <a:ext cx="5340350" cy="8239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4800" b="1" dirty="0">
                <a:solidFill>
                  <a:srgbClr val="CC0066"/>
                </a:solidFill>
                <a:latin typeface="Arial" panose="020B0604020202020204" pitchFamily="34" charset="0"/>
              </a:rPr>
              <a:t>双向循环链表</a:t>
            </a:r>
            <a:endParaRPr lang="zh-CN" altLang="en-US" sz="4800" b="1" dirty="0">
              <a:solidFill>
                <a:srgbClr val="CC0066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Text Box 3"/>
          <p:cNvSpPr txBox="1"/>
          <p:nvPr/>
        </p:nvSpPr>
        <p:spPr>
          <a:xfrm>
            <a:off x="381000" y="1323975"/>
            <a:ext cx="1209675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4000" b="1" dirty="0">
                <a:solidFill>
                  <a:srgbClr val="CC0066"/>
                </a:solidFill>
                <a:latin typeface="Arial" panose="020B0604020202020204" pitchFamily="34" charset="0"/>
              </a:rPr>
              <a:t>空表</a:t>
            </a:r>
            <a:endParaRPr lang="zh-CN" altLang="en-US" sz="4800" b="1" dirty="0">
              <a:solidFill>
                <a:srgbClr val="CC0066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Text Box 4"/>
          <p:cNvSpPr txBox="1"/>
          <p:nvPr/>
        </p:nvSpPr>
        <p:spPr>
          <a:xfrm>
            <a:off x="381000" y="3124200"/>
            <a:ext cx="1722438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4000" b="1" dirty="0">
                <a:solidFill>
                  <a:srgbClr val="CC0066"/>
                </a:solidFill>
                <a:latin typeface="Arial" panose="020B0604020202020204" pitchFamily="34" charset="0"/>
              </a:rPr>
              <a:t>非空表</a:t>
            </a:r>
            <a:endParaRPr lang="zh-CN" altLang="en-US" sz="4800" b="1" dirty="0">
              <a:solidFill>
                <a:srgbClr val="CC0066"/>
              </a:solidFill>
              <a:latin typeface="Arial" panose="020B0604020202020204" pitchFamily="34" charset="0"/>
            </a:endParaRPr>
          </a:p>
        </p:txBody>
      </p:sp>
      <p:sp>
        <p:nvSpPr>
          <p:cNvPr id="40965" name="Text Box 5"/>
          <p:cNvSpPr txBox="1"/>
          <p:nvPr/>
        </p:nvSpPr>
        <p:spPr>
          <a:xfrm>
            <a:off x="2133600" y="4343400"/>
            <a:ext cx="6934200" cy="1189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4800" dirty="0">
                <a:latin typeface="Arial" panose="020B0604020202020204" pitchFamily="34" charset="0"/>
              </a:rPr>
              <a:t>   a</a:t>
            </a:r>
            <a:r>
              <a:rPr lang="en-US" altLang="zh-CN" sz="4800" baseline="-25000" dirty="0">
                <a:latin typeface="Arial" panose="020B0604020202020204" pitchFamily="34" charset="0"/>
              </a:rPr>
              <a:t>1</a:t>
            </a:r>
            <a:r>
              <a:rPr lang="en-US" altLang="zh-CN" sz="4800" dirty="0">
                <a:latin typeface="Arial" panose="020B0604020202020204" pitchFamily="34" charset="0"/>
              </a:rPr>
              <a:t>        a</a:t>
            </a:r>
            <a:r>
              <a:rPr lang="en-US" altLang="zh-CN" sz="4800" baseline="-25000" dirty="0">
                <a:latin typeface="Arial" panose="020B0604020202020204" pitchFamily="34" charset="0"/>
              </a:rPr>
              <a:t>2</a:t>
            </a:r>
            <a:r>
              <a:rPr lang="en-US" altLang="zh-CN" sz="4800" dirty="0">
                <a:latin typeface="Arial" panose="020B0604020202020204" pitchFamily="34" charset="0"/>
              </a:rPr>
              <a:t>    … ...     a</a:t>
            </a:r>
            <a:r>
              <a:rPr lang="en-US" altLang="zh-CN" sz="4800" baseline="-25000" dirty="0">
                <a:latin typeface="Arial" panose="020B0604020202020204" pitchFamily="34" charset="0"/>
              </a:rPr>
              <a:t>n</a:t>
            </a:r>
            <a:endParaRPr lang="en-US" altLang="zh-CN" sz="4800" baseline="-25000" dirty="0">
              <a:latin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40966" name="Line 6"/>
          <p:cNvSpPr/>
          <p:nvPr/>
        </p:nvSpPr>
        <p:spPr>
          <a:xfrm>
            <a:off x="914400" y="4572000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67" name="Line 7"/>
          <p:cNvSpPr/>
          <p:nvPr/>
        </p:nvSpPr>
        <p:spPr>
          <a:xfrm>
            <a:off x="914400" y="5181600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68" name="Line 8"/>
          <p:cNvSpPr/>
          <p:nvPr/>
        </p:nvSpPr>
        <p:spPr>
          <a:xfrm>
            <a:off x="1905000" y="45720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69" name="Line 9"/>
          <p:cNvSpPr/>
          <p:nvPr/>
        </p:nvSpPr>
        <p:spPr>
          <a:xfrm>
            <a:off x="914400" y="45720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70" name="Line 10"/>
          <p:cNvSpPr/>
          <p:nvPr/>
        </p:nvSpPr>
        <p:spPr>
          <a:xfrm>
            <a:off x="1600200" y="45720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71" name="Line 11"/>
          <p:cNvSpPr/>
          <p:nvPr/>
        </p:nvSpPr>
        <p:spPr>
          <a:xfrm>
            <a:off x="2362200" y="4572000"/>
            <a:ext cx="1066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72" name="Line 12"/>
          <p:cNvSpPr/>
          <p:nvPr/>
        </p:nvSpPr>
        <p:spPr>
          <a:xfrm>
            <a:off x="2362200" y="5181600"/>
            <a:ext cx="1066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73" name="Line 13"/>
          <p:cNvSpPr/>
          <p:nvPr/>
        </p:nvSpPr>
        <p:spPr>
          <a:xfrm>
            <a:off x="3429000" y="45720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74" name="Line 14"/>
          <p:cNvSpPr/>
          <p:nvPr/>
        </p:nvSpPr>
        <p:spPr>
          <a:xfrm>
            <a:off x="2362200" y="45720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75" name="Line 15"/>
          <p:cNvSpPr/>
          <p:nvPr/>
        </p:nvSpPr>
        <p:spPr>
          <a:xfrm>
            <a:off x="3124200" y="45720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76" name="Line 16"/>
          <p:cNvSpPr/>
          <p:nvPr/>
        </p:nvSpPr>
        <p:spPr>
          <a:xfrm>
            <a:off x="1752600" y="4876800"/>
            <a:ext cx="609600" cy="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40977" name="Line 17"/>
          <p:cNvSpPr/>
          <p:nvPr/>
        </p:nvSpPr>
        <p:spPr>
          <a:xfrm>
            <a:off x="3352800" y="4876800"/>
            <a:ext cx="609600" cy="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40978" name="Line 18"/>
          <p:cNvSpPr/>
          <p:nvPr/>
        </p:nvSpPr>
        <p:spPr>
          <a:xfrm>
            <a:off x="3962400" y="4572000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79" name="Line 19"/>
          <p:cNvSpPr/>
          <p:nvPr/>
        </p:nvSpPr>
        <p:spPr>
          <a:xfrm>
            <a:off x="3962400" y="45720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80" name="Line 20"/>
          <p:cNvSpPr/>
          <p:nvPr/>
        </p:nvSpPr>
        <p:spPr>
          <a:xfrm>
            <a:off x="5105400" y="45720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81" name="Line 21"/>
          <p:cNvSpPr/>
          <p:nvPr/>
        </p:nvSpPr>
        <p:spPr>
          <a:xfrm>
            <a:off x="4800600" y="45720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82" name="Line 22"/>
          <p:cNvSpPr/>
          <p:nvPr/>
        </p:nvSpPr>
        <p:spPr>
          <a:xfrm>
            <a:off x="4953000" y="4876800"/>
            <a:ext cx="457200" cy="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40983" name="Line 23"/>
          <p:cNvSpPr/>
          <p:nvPr/>
        </p:nvSpPr>
        <p:spPr>
          <a:xfrm>
            <a:off x="3962400" y="5181600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84" name="Line 24"/>
          <p:cNvSpPr/>
          <p:nvPr/>
        </p:nvSpPr>
        <p:spPr>
          <a:xfrm>
            <a:off x="7162800" y="5181600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85" name="Line 25"/>
          <p:cNvSpPr/>
          <p:nvPr/>
        </p:nvSpPr>
        <p:spPr>
          <a:xfrm>
            <a:off x="7162800" y="4572000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86" name="Line 26"/>
          <p:cNvSpPr/>
          <p:nvPr/>
        </p:nvSpPr>
        <p:spPr>
          <a:xfrm>
            <a:off x="7162800" y="45720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87" name="Line 27"/>
          <p:cNvSpPr/>
          <p:nvPr/>
        </p:nvSpPr>
        <p:spPr>
          <a:xfrm>
            <a:off x="8305800" y="45720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88" name="Line 28"/>
          <p:cNvSpPr/>
          <p:nvPr/>
        </p:nvSpPr>
        <p:spPr>
          <a:xfrm>
            <a:off x="8001000" y="45720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89" name="Line 29"/>
          <p:cNvSpPr/>
          <p:nvPr/>
        </p:nvSpPr>
        <p:spPr>
          <a:xfrm>
            <a:off x="6781800" y="4876800"/>
            <a:ext cx="381000" cy="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40990" name="Line 30"/>
          <p:cNvSpPr/>
          <p:nvPr/>
        </p:nvSpPr>
        <p:spPr>
          <a:xfrm>
            <a:off x="611188" y="4797425"/>
            <a:ext cx="303212" cy="3175"/>
          </a:xfrm>
          <a:prstGeom prst="line">
            <a:avLst/>
          </a:prstGeom>
          <a:ln w="38100" cap="flat" cmpd="sng">
            <a:solidFill>
              <a:srgbClr val="FB415C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40991" name="Line 31"/>
          <p:cNvSpPr/>
          <p:nvPr/>
        </p:nvSpPr>
        <p:spPr>
          <a:xfrm>
            <a:off x="611188" y="3789363"/>
            <a:ext cx="0" cy="1066800"/>
          </a:xfrm>
          <a:prstGeom prst="line">
            <a:avLst/>
          </a:prstGeom>
          <a:ln w="38100" cap="flat" cmpd="sng">
            <a:solidFill>
              <a:srgbClr val="FB415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92" name="Line 32"/>
          <p:cNvSpPr/>
          <p:nvPr/>
        </p:nvSpPr>
        <p:spPr>
          <a:xfrm flipV="1">
            <a:off x="8153400" y="4868863"/>
            <a:ext cx="450850" cy="7937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93" name="Line 33"/>
          <p:cNvSpPr/>
          <p:nvPr/>
        </p:nvSpPr>
        <p:spPr>
          <a:xfrm>
            <a:off x="8604250" y="4868863"/>
            <a:ext cx="0" cy="76200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94" name="Line 34"/>
          <p:cNvSpPr/>
          <p:nvPr/>
        </p:nvSpPr>
        <p:spPr>
          <a:xfrm flipH="1">
            <a:off x="611188" y="5589588"/>
            <a:ext cx="7993062" cy="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95" name="Line 35"/>
          <p:cNvSpPr/>
          <p:nvPr/>
        </p:nvSpPr>
        <p:spPr>
          <a:xfrm flipV="1">
            <a:off x="611188" y="4953000"/>
            <a:ext cx="0" cy="68580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96" name="Line 36"/>
          <p:cNvSpPr/>
          <p:nvPr/>
        </p:nvSpPr>
        <p:spPr>
          <a:xfrm>
            <a:off x="611188" y="4941888"/>
            <a:ext cx="303212" cy="11112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40997" name="Line 37"/>
          <p:cNvSpPr/>
          <p:nvPr/>
        </p:nvSpPr>
        <p:spPr>
          <a:xfrm>
            <a:off x="1219200" y="45720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98" name="Line 38"/>
          <p:cNvSpPr/>
          <p:nvPr/>
        </p:nvSpPr>
        <p:spPr>
          <a:xfrm>
            <a:off x="7467600" y="45720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99" name="Line 39"/>
          <p:cNvSpPr/>
          <p:nvPr/>
        </p:nvSpPr>
        <p:spPr>
          <a:xfrm>
            <a:off x="4267200" y="45720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00" name="Line 40"/>
          <p:cNvSpPr/>
          <p:nvPr/>
        </p:nvSpPr>
        <p:spPr>
          <a:xfrm>
            <a:off x="2667000" y="45720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01" name="Line 41"/>
          <p:cNvSpPr/>
          <p:nvPr/>
        </p:nvSpPr>
        <p:spPr>
          <a:xfrm flipV="1">
            <a:off x="7315200" y="4267200"/>
            <a:ext cx="0" cy="609600"/>
          </a:xfrm>
          <a:prstGeom prst="line">
            <a:avLst/>
          </a:prstGeom>
          <a:ln w="31750" cap="flat" cmpd="sng">
            <a:solidFill>
              <a:srgbClr val="99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02" name="Line 42"/>
          <p:cNvSpPr/>
          <p:nvPr/>
        </p:nvSpPr>
        <p:spPr>
          <a:xfrm flipH="1">
            <a:off x="6781800" y="4267200"/>
            <a:ext cx="533400" cy="0"/>
          </a:xfrm>
          <a:prstGeom prst="line">
            <a:avLst/>
          </a:prstGeom>
          <a:ln w="31750" cap="flat" cmpd="sng">
            <a:solidFill>
              <a:srgbClr val="9900FF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41003" name="Line 43"/>
          <p:cNvSpPr/>
          <p:nvPr/>
        </p:nvSpPr>
        <p:spPr>
          <a:xfrm flipV="1">
            <a:off x="4114800" y="4267200"/>
            <a:ext cx="0" cy="609600"/>
          </a:xfrm>
          <a:prstGeom prst="line">
            <a:avLst/>
          </a:prstGeom>
          <a:ln w="31750" cap="flat" cmpd="sng">
            <a:solidFill>
              <a:srgbClr val="99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04" name="Line 44"/>
          <p:cNvSpPr/>
          <p:nvPr/>
        </p:nvSpPr>
        <p:spPr>
          <a:xfrm flipH="1">
            <a:off x="2895600" y="4267200"/>
            <a:ext cx="1219200" cy="0"/>
          </a:xfrm>
          <a:prstGeom prst="line">
            <a:avLst/>
          </a:prstGeom>
          <a:ln w="31750" cap="flat" cmpd="sng">
            <a:solidFill>
              <a:srgbClr val="99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05" name="Line 45"/>
          <p:cNvSpPr/>
          <p:nvPr/>
        </p:nvSpPr>
        <p:spPr>
          <a:xfrm>
            <a:off x="2895600" y="4267200"/>
            <a:ext cx="0" cy="304800"/>
          </a:xfrm>
          <a:prstGeom prst="line">
            <a:avLst/>
          </a:prstGeom>
          <a:ln w="31750" cap="flat" cmpd="sng">
            <a:solidFill>
              <a:srgbClr val="9900FF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41006" name="Line 46"/>
          <p:cNvSpPr/>
          <p:nvPr/>
        </p:nvSpPr>
        <p:spPr>
          <a:xfrm flipV="1">
            <a:off x="2514600" y="4267200"/>
            <a:ext cx="0" cy="609600"/>
          </a:xfrm>
          <a:prstGeom prst="line">
            <a:avLst/>
          </a:prstGeom>
          <a:ln w="31750" cap="flat" cmpd="sng">
            <a:solidFill>
              <a:srgbClr val="99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07" name="Line 47"/>
          <p:cNvSpPr/>
          <p:nvPr/>
        </p:nvSpPr>
        <p:spPr>
          <a:xfrm flipH="1">
            <a:off x="1447800" y="4267200"/>
            <a:ext cx="1066800" cy="0"/>
          </a:xfrm>
          <a:prstGeom prst="line">
            <a:avLst/>
          </a:prstGeom>
          <a:ln w="31750" cap="flat" cmpd="sng">
            <a:solidFill>
              <a:srgbClr val="99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08" name="Line 48"/>
          <p:cNvSpPr/>
          <p:nvPr/>
        </p:nvSpPr>
        <p:spPr>
          <a:xfrm flipH="1">
            <a:off x="1447800" y="4267200"/>
            <a:ext cx="0" cy="304800"/>
          </a:xfrm>
          <a:prstGeom prst="line">
            <a:avLst/>
          </a:prstGeom>
          <a:ln w="31750" cap="flat" cmpd="sng">
            <a:solidFill>
              <a:srgbClr val="9900FF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41009" name="Line 49"/>
          <p:cNvSpPr/>
          <p:nvPr/>
        </p:nvSpPr>
        <p:spPr>
          <a:xfrm flipV="1">
            <a:off x="1066800" y="4114800"/>
            <a:ext cx="0" cy="762000"/>
          </a:xfrm>
          <a:prstGeom prst="line">
            <a:avLst/>
          </a:prstGeom>
          <a:ln w="31750" cap="flat" cmpd="sng">
            <a:solidFill>
              <a:srgbClr val="99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10" name="Line 50"/>
          <p:cNvSpPr/>
          <p:nvPr/>
        </p:nvSpPr>
        <p:spPr>
          <a:xfrm>
            <a:off x="1066800" y="4114800"/>
            <a:ext cx="6629400" cy="0"/>
          </a:xfrm>
          <a:prstGeom prst="line">
            <a:avLst/>
          </a:prstGeom>
          <a:ln w="31750" cap="flat" cmpd="sng">
            <a:solidFill>
              <a:srgbClr val="99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11" name="Line 51"/>
          <p:cNvSpPr/>
          <p:nvPr/>
        </p:nvSpPr>
        <p:spPr>
          <a:xfrm>
            <a:off x="7696200" y="4114800"/>
            <a:ext cx="0" cy="457200"/>
          </a:xfrm>
          <a:prstGeom prst="line">
            <a:avLst/>
          </a:prstGeom>
          <a:ln w="31750" cap="flat" cmpd="sng">
            <a:solidFill>
              <a:srgbClr val="9900FF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41012" name="Rectangle 52"/>
          <p:cNvSpPr/>
          <p:nvPr/>
        </p:nvSpPr>
        <p:spPr>
          <a:xfrm>
            <a:off x="2743200" y="2133600"/>
            <a:ext cx="533400" cy="533400"/>
          </a:xfrm>
          <a:prstGeom prst="rect">
            <a:avLst/>
          </a:prstGeom>
          <a:solidFill>
            <a:srgbClr val="CCFFCC"/>
          </a:solidFill>
          <a:ln w="2857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13" name="Rectangle 53"/>
          <p:cNvSpPr/>
          <p:nvPr/>
        </p:nvSpPr>
        <p:spPr>
          <a:xfrm>
            <a:off x="3276600" y="2133600"/>
            <a:ext cx="304800" cy="533400"/>
          </a:xfrm>
          <a:prstGeom prst="rect">
            <a:avLst/>
          </a:prstGeom>
          <a:solidFill>
            <a:srgbClr val="F4E4E4"/>
          </a:solidFill>
          <a:ln w="2857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14" name="Rectangle 54"/>
          <p:cNvSpPr/>
          <p:nvPr/>
        </p:nvSpPr>
        <p:spPr>
          <a:xfrm>
            <a:off x="2438400" y="2133600"/>
            <a:ext cx="304800" cy="533400"/>
          </a:xfrm>
          <a:prstGeom prst="rect">
            <a:avLst/>
          </a:prstGeom>
          <a:solidFill>
            <a:srgbClr val="F4E4E4"/>
          </a:solidFill>
          <a:ln w="2857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15" name="Line 55"/>
          <p:cNvSpPr/>
          <p:nvPr/>
        </p:nvSpPr>
        <p:spPr>
          <a:xfrm>
            <a:off x="3429000" y="2362200"/>
            <a:ext cx="457200" cy="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none" w="med" len="lg"/>
          </a:ln>
        </p:spPr>
      </p:sp>
      <p:sp>
        <p:nvSpPr>
          <p:cNvPr id="41016" name="Line 56"/>
          <p:cNvSpPr/>
          <p:nvPr/>
        </p:nvSpPr>
        <p:spPr>
          <a:xfrm flipV="1">
            <a:off x="3886200" y="1676400"/>
            <a:ext cx="0" cy="68580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none" w="med" len="lg"/>
          </a:ln>
        </p:spPr>
      </p:sp>
      <p:sp>
        <p:nvSpPr>
          <p:cNvPr id="41017" name="Line 57"/>
          <p:cNvSpPr/>
          <p:nvPr/>
        </p:nvSpPr>
        <p:spPr>
          <a:xfrm flipH="1">
            <a:off x="3200400" y="1676400"/>
            <a:ext cx="685800" cy="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none" w="med" len="lg"/>
          </a:ln>
        </p:spPr>
      </p:sp>
      <p:sp>
        <p:nvSpPr>
          <p:cNvPr id="41018" name="Line 58"/>
          <p:cNvSpPr/>
          <p:nvPr/>
        </p:nvSpPr>
        <p:spPr>
          <a:xfrm>
            <a:off x="3200400" y="1676400"/>
            <a:ext cx="0" cy="45720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41019" name="Line 59"/>
          <p:cNvSpPr/>
          <p:nvPr/>
        </p:nvSpPr>
        <p:spPr>
          <a:xfrm flipH="1">
            <a:off x="2133600" y="2362200"/>
            <a:ext cx="457200" cy="0"/>
          </a:xfrm>
          <a:prstGeom prst="line">
            <a:avLst/>
          </a:prstGeom>
          <a:ln w="31750" cap="flat" cmpd="sng">
            <a:solidFill>
              <a:srgbClr val="9900FF"/>
            </a:solidFill>
            <a:prstDash val="solid"/>
            <a:headEnd type="none" w="med" len="med"/>
            <a:tailEnd type="none" w="med" len="lg"/>
          </a:ln>
        </p:spPr>
      </p:sp>
      <p:sp>
        <p:nvSpPr>
          <p:cNvPr id="41020" name="Line 60"/>
          <p:cNvSpPr/>
          <p:nvPr/>
        </p:nvSpPr>
        <p:spPr>
          <a:xfrm flipV="1">
            <a:off x="2133600" y="1676400"/>
            <a:ext cx="0" cy="685800"/>
          </a:xfrm>
          <a:prstGeom prst="line">
            <a:avLst/>
          </a:prstGeom>
          <a:ln w="31750" cap="flat" cmpd="sng">
            <a:solidFill>
              <a:srgbClr val="9900FF"/>
            </a:solidFill>
            <a:prstDash val="solid"/>
            <a:headEnd type="none" w="med" len="med"/>
            <a:tailEnd type="none" w="med" len="lg"/>
          </a:ln>
        </p:spPr>
      </p:sp>
      <p:sp>
        <p:nvSpPr>
          <p:cNvPr id="41021" name="Line 61"/>
          <p:cNvSpPr/>
          <p:nvPr/>
        </p:nvSpPr>
        <p:spPr>
          <a:xfrm>
            <a:off x="2133600" y="1676400"/>
            <a:ext cx="685800" cy="0"/>
          </a:xfrm>
          <a:prstGeom prst="line">
            <a:avLst/>
          </a:prstGeom>
          <a:ln w="31750" cap="flat" cmpd="sng">
            <a:solidFill>
              <a:srgbClr val="9900FF"/>
            </a:solidFill>
            <a:prstDash val="solid"/>
            <a:headEnd type="none" w="med" len="med"/>
            <a:tailEnd type="none" w="med" len="lg"/>
          </a:ln>
        </p:spPr>
      </p:sp>
      <p:sp>
        <p:nvSpPr>
          <p:cNvPr id="41022" name="Line 62"/>
          <p:cNvSpPr/>
          <p:nvPr/>
        </p:nvSpPr>
        <p:spPr>
          <a:xfrm>
            <a:off x="2819400" y="1676400"/>
            <a:ext cx="0" cy="457200"/>
          </a:xfrm>
          <a:prstGeom prst="line">
            <a:avLst/>
          </a:prstGeom>
          <a:ln w="31750" cap="flat" cmpd="sng">
            <a:solidFill>
              <a:srgbClr val="9900FF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28735" name="Rectangle 63"/>
          <p:cNvSpPr/>
          <p:nvPr/>
        </p:nvSpPr>
        <p:spPr>
          <a:xfrm>
            <a:off x="1219200" y="4572000"/>
            <a:ext cx="381000" cy="6096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24" name="Line 64"/>
          <p:cNvSpPr/>
          <p:nvPr/>
        </p:nvSpPr>
        <p:spPr>
          <a:xfrm>
            <a:off x="1828800" y="2514600"/>
            <a:ext cx="609600" cy="0"/>
          </a:xfrm>
          <a:prstGeom prst="line">
            <a:avLst/>
          </a:prstGeom>
          <a:ln w="38100" cap="flat" cmpd="sng">
            <a:solidFill>
              <a:srgbClr val="FB415C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41025" name="Line 65"/>
          <p:cNvSpPr/>
          <p:nvPr/>
        </p:nvSpPr>
        <p:spPr>
          <a:xfrm>
            <a:off x="1828800" y="1219200"/>
            <a:ext cx="0" cy="1295400"/>
          </a:xfrm>
          <a:prstGeom prst="line">
            <a:avLst/>
          </a:prstGeom>
          <a:ln w="38100" cap="flat" cmpd="sng">
            <a:solidFill>
              <a:srgbClr val="FB415C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3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45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5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0"/>
                            </p:stCondLst>
                            <p:childTnLst>
                              <p:par>
                                <p:cTn id="1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500"/>
                            </p:stCondLst>
                            <p:childTnLst>
                              <p:par>
                                <p:cTn id="1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000"/>
                            </p:stCondLst>
                            <p:childTnLst>
                              <p:par>
                                <p:cTn id="1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500"/>
                            </p:stCondLst>
                            <p:childTnLst>
                              <p:par>
                                <p:cTn id="1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500"/>
                            </p:stCondLst>
                            <p:childTnLst>
                              <p:par>
                                <p:cTn id="1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6500"/>
                            </p:stCondLst>
                            <p:childTnLst>
                              <p:par>
                                <p:cTn id="1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7000"/>
                            </p:stCondLst>
                            <p:childTnLst>
                              <p:par>
                                <p:cTn id="1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"/>
                            </p:stCondLst>
                            <p:childTnLst>
                              <p:par>
                                <p:cTn id="1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500"/>
                            </p:stCondLst>
                            <p:childTnLst>
                              <p:par>
                                <p:cTn id="1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3000"/>
                            </p:stCondLst>
                            <p:childTnLst>
                              <p:par>
                                <p:cTn id="1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3500"/>
                            </p:stCondLst>
                            <p:childTnLst>
                              <p:par>
                                <p:cTn id="1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000"/>
                            </p:stCondLst>
                            <p:childTnLst>
                              <p:par>
                                <p:cTn id="1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4500"/>
                            </p:stCondLst>
                            <p:childTnLst>
                              <p:par>
                                <p:cTn id="1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0"/>
                            </p:stCondLst>
                            <p:childTnLst>
                              <p:par>
                                <p:cTn id="1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/>
      <p:bldP spid="41012" grpId="0" animBg="1"/>
      <p:bldP spid="41013" grpId="0" animBg="1"/>
      <p:bldP spid="410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Text Box 2"/>
          <p:cNvSpPr txBox="1"/>
          <p:nvPr/>
        </p:nvSpPr>
        <p:spPr>
          <a:xfrm>
            <a:off x="1763713" y="908050"/>
            <a:ext cx="5788025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4400" b="1" dirty="0">
                <a:solidFill>
                  <a:srgbClr val="660033"/>
                </a:solidFill>
                <a:latin typeface="Arial" panose="020B0604020202020204" pitchFamily="34" charset="0"/>
              </a:rPr>
              <a:t>双向链表的操作特点：</a:t>
            </a:r>
            <a:endParaRPr lang="zh-CN" altLang="en-US" sz="3600" b="1" dirty="0">
              <a:solidFill>
                <a:srgbClr val="660033"/>
              </a:solidFill>
              <a:latin typeface="Arial" panose="020B0604020202020204" pitchFamily="34" charset="0"/>
            </a:endParaRPr>
          </a:p>
        </p:txBody>
      </p:sp>
      <p:sp>
        <p:nvSpPr>
          <p:cNvPr id="41987" name="Text Box 3"/>
          <p:cNvSpPr txBox="1"/>
          <p:nvPr/>
        </p:nvSpPr>
        <p:spPr>
          <a:xfrm>
            <a:off x="1143000" y="2144713"/>
            <a:ext cx="5562600" cy="750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en-US" altLang="zh-CN" sz="3600" dirty="0">
                <a:solidFill>
                  <a:srgbClr val="990000"/>
                </a:solidFill>
                <a:latin typeface="Arial" panose="020B0604020202020204" pitchFamily="34" charset="0"/>
              </a:rPr>
              <a:t>“</a:t>
            </a:r>
            <a:r>
              <a:rPr lang="zh-CN" altLang="en-US" sz="3600" b="1" dirty="0">
                <a:solidFill>
                  <a:srgbClr val="990000"/>
                </a:solidFill>
                <a:latin typeface="Arial" panose="020B0604020202020204" pitchFamily="34" charset="0"/>
              </a:rPr>
              <a:t>查询” 和单链表相同。</a:t>
            </a:r>
            <a:endParaRPr lang="zh-CN" altLang="en-US" sz="3600" dirty="0">
              <a:solidFill>
                <a:srgbClr val="990000"/>
              </a:solidFill>
              <a:latin typeface="Arial" panose="020B0604020202020204" pitchFamily="34" charset="0"/>
            </a:endParaRPr>
          </a:p>
        </p:txBody>
      </p:sp>
      <p:sp>
        <p:nvSpPr>
          <p:cNvPr id="41988" name="Rectangle 4"/>
          <p:cNvSpPr/>
          <p:nvPr/>
        </p:nvSpPr>
        <p:spPr>
          <a:xfrm>
            <a:off x="1143000" y="3276600"/>
            <a:ext cx="7315200" cy="1628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40000"/>
              </a:lnSpc>
            </a:pPr>
            <a:r>
              <a:rPr lang="en-US" altLang="zh-CN" sz="3600" b="1" dirty="0">
                <a:solidFill>
                  <a:srgbClr val="990000"/>
                </a:solidFill>
                <a:latin typeface="Arial" panose="020B0604020202020204" pitchFamily="34" charset="0"/>
              </a:rPr>
              <a:t>“</a:t>
            </a:r>
            <a:r>
              <a:rPr lang="zh-CN" altLang="en-US" sz="3600" b="1" dirty="0">
                <a:solidFill>
                  <a:srgbClr val="990000"/>
                </a:solidFill>
                <a:latin typeface="Arial" panose="020B0604020202020204" pitchFamily="34" charset="0"/>
              </a:rPr>
              <a:t>插入” 和“删除”时需要同时修改两个方向上的指针。</a:t>
            </a:r>
            <a:endParaRPr lang="zh-CN" altLang="en-US" sz="3600" b="1" dirty="0">
              <a:solidFill>
                <a:srgbClr val="99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  <p:bldP spid="4198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1981200" y="2066925"/>
            <a:ext cx="1905000" cy="609600"/>
            <a:chOff x="1248" y="1008"/>
            <a:chExt cx="1200" cy="384"/>
          </a:xfrm>
        </p:grpSpPr>
        <p:grpSp>
          <p:nvGrpSpPr>
            <p:cNvPr id="30765" name="Group 3"/>
            <p:cNvGrpSpPr/>
            <p:nvPr/>
          </p:nvGrpSpPr>
          <p:grpSpPr>
            <a:xfrm>
              <a:off x="1680" y="1008"/>
              <a:ext cx="768" cy="384"/>
              <a:chOff x="1152" y="912"/>
              <a:chExt cx="768" cy="384"/>
            </a:xfrm>
          </p:grpSpPr>
          <p:sp>
            <p:nvSpPr>
              <p:cNvPr id="30767" name="Rectangle 4"/>
              <p:cNvSpPr/>
              <p:nvPr/>
            </p:nvSpPr>
            <p:spPr>
              <a:xfrm>
                <a:off x="1152" y="912"/>
                <a:ext cx="768" cy="384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3600" b="1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a</a:t>
                </a:r>
                <a:r>
                  <a:rPr lang="en-US" altLang="zh-CN" sz="3600" b="1" baseline="-25000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i-1</a:t>
                </a:r>
                <a:endParaRPr lang="en-US" altLang="zh-CN" sz="3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0768" name="Line 5"/>
              <p:cNvSpPr/>
              <p:nvPr/>
            </p:nvSpPr>
            <p:spPr>
              <a:xfrm>
                <a:off x="1344" y="912"/>
                <a:ext cx="0" cy="384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769" name="Line 6"/>
              <p:cNvSpPr/>
              <p:nvPr/>
            </p:nvSpPr>
            <p:spPr>
              <a:xfrm>
                <a:off x="1728" y="912"/>
                <a:ext cx="0" cy="384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0766" name="Line 7"/>
            <p:cNvSpPr/>
            <p:nvPr/>
          </p:nvSpPr>
          <p:spPr>
            <a:xfrm>
              <a:off x="1248" y="1200"/>
              <a:ext cx="432" cy="0"/>
            </a:xfrm>
            <a:prstGeom prst="line">
              <a:avLst/>
            </a:prstGeom>
            <a:ln w="31750" cap="flat" cmpd="sng">
              <a:solidFill>
                <a:schemeClr val="tx2"/>
              </a:solidFill>
              <a:prstDash val="solid"/>
              <a:headEnd type="none" w="med" len="med"/>
              <a:tailEnd type="triangle" w="med" len="lg"/>
            </a:ln>
          </p:spPr>
        </p:sp>
      </p:grpSp>
      <p:grpSp>
        <p:nvGrpSpPr>
          <p:cNvPr id="4" name="Group 8"/>
          <p:cNvGrpSpPr/>
          <p:nvPr/>
        </p:nvGrpSpPr>
        <p:grpSpPr>
          <a:xfrm>
            <a:off x="3733800" y="2066925"/>
            <a:ext cx="4038600" cy="609600"/>
            <a:chOff x="2352" y="1008"/>
            <a:chExt cx="2544" cy="384"/>
          </a:xfrm>
        </p:grpSpPr>
        <p:grpSp>
          <p:nvGrpSpPr>
            <p:cNvPr id="30759" name="Group 9"/>
            <p:cNvGrpSpPr/>
            <p:nvPr/>
          </p:nvGrpSpPr>
          <p:grpSpPr>
            <a:xfrm>
              <a:off x="3744" y="1008"/>
              <a:ext cx="768" cy="384"/>
              <a:chOff x="1152" y="912"/>
              <a:chExt cx="768" cy="384"/>
            </a:xfrm>
          </p:grpSpPr>
          <p:sp>
            <p:nvSpPr>
              <p:cNvPr id="30762" name="Rectangle 10"/>
              <p:cNvSpPr/>
              <p:nvPr/>
            </p:nvSpPr>
            <p:spPr>
              <a:xfrm>
                <a:off x="1152" y="912"/>
                <a:ext cx="768" cy="384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3600" b="1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a</a:t>
                </a:r>
                <a:r>
                  <a:rPr lang="en-US" altLang="zh-CN" sz="3600" b="1" baseline="-25000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i</a:t>
                </a:r>
                <a:endParaRPr lang="en-US" altLang="zh-CN" sz="3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0763" name="Line 11"/>
              <p:cNvSpPr/>
              <p:nvPr/>
            </p:nvSpPr>
            <p:spPr>
              <a:xfrm>
                <a:off x="1344" y="912"/>
                <a:ext cx="0" cy="384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764" name="Line 12"/>
              <p:cNvSpPr/>
              <p:nvPr/>
            </p:nvSpPr>
            <p:spPr>
              <a:xfrm>
                <a:off x="1728" y="912"/>
                <a:ext cx="0" cy="384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0760" name="Line 13"/>
            <p:cNvSpPr/>
            <p:nvPr/>
          </p:nvSpPr>
          <p:spPr>
            <a:xfrm>
              <a:off x="2352" y="1200"/>
              <a:ext cx="1392" cy="0"/>
            </a:xfrm>
            <a:prstGeom prst="line">
              <a:avLst/>
            </a:prstGeom>
            <a:ln w="31750" cap="flat" cmpd="sng">
              <a:solidFill>
                <a:schemeClr val="tx2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30761" name="Line 14"/>
            <p:cNvSpPr/>
            <p:nvPr/>
          </p:nvSpPr>
          <p:spPr>
            <a:xfrm>
              <a:off x="4416" y="1200"/>
              <a:ext cx="480" cy="0"/>
            </a:xfrm>
            <a:prstGeom prst="line">
              <a:avLst/>
            </a:prstGeom>
            <a:ln w="31750" cap="flat" cmpd="sng">
              <a:solidFill>
                <a:schemeClr val="tx2"/>
              </a:solidFill>
              <a:prstDash val="solid"/>
              <a:headEnd type="none" w="med" len="med"/>
              <a:tailEnd type="triangle" w="med" len="lg"/>
            </a:ln>
          </p:spPr>
        </p:sp>
      </p:grpSp>
      <p:grpSp>
        <p:nvGrpSpPr>
          <p:cNvPr id="6" name="Group 15"/>
          <p:cNvGrpSpPr/>
          <p:nvPr/>
        </p:nvGrpSpPr>
        <p:grpSpPr>
          <a:xfrm>
            <a:off x="3276600" y="1762125"/>
            <a:ext cx="2819400" cy="609600"/>
            <a:chOff x="1872" y="720"/>
            <a:chExt cx="1776" cy="384"/>
          </a:xfrm>
        </p:grpSpPr>
        <p:sp>
          <p:nvSpPr>
            <p:cNvPr id="30756" name="Line 16"/>
            <p:cNvSpPr/>
            <p:nvPr/>
          </p:nvSpPr>
          <p:spPr>
            <a:xfrm flipV="1">
              <a:off x="3648" y="720"/>
              <a:ext cx="0" cy="384"/>
            </a:xfrm>
            <a:prstGeom prst="line">
              <a:avLst/>
            </a:prstGeom>
            <a:ln w="31750" cap="flat" cmpd="sng">
              <a:solidFill>
                <a:srgbClr val="99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57" name="Line 17"/>
            <p:cNvSpPr/>
            <p:nvPr/>
          </p:nvSpPr>
          <p:spPr>
            <a:xfrm flipH="1">
              <a:off x="1872" y="720"/>
              <a:ext cx="1776" cy="0"/>
            </a:xfrm>
            <a:prstGeom prst="line">
              <a:avLst/>
            </a:prstGeom>
            <a:ln w="31750" cap="flat" cmpd="sng">
              <a:solidFill>
                <a:srgbClr val="99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58" name="Line 18"/>
            <p:cNvSpPr/>
            <p:nvPr/>
          </p:nvSpPr>
          <p:spPr>
            <a:xfrm>
              <a:off x="1872" y="720"/>
              <a:ext cx="0" cy="192"/>
            </a:xfrm>
            <a:prstGeom prst="line">
              <a:avLst/>
            </a:prstGeom>
            <a:ln w="31750" cap="flat" cmpd="sng">
              <a:solidFill>
                <a:srgbClr val="990000"/>
              </a:solidFill>
              <a:prstDash val="solid"/>
              <a:headEnd type="none" w="med" len="med"/>
              <a:tailEnd type="triangle" w="med" len="lg"/>
            </a:ln>
          </p:spPr>
        </p:sp>
      </p:grpSp>
      <p:grpSp>
        <p:nvGrpSpPr>
          <p:cNvPr id="7" name="Group 19"/>
          <p:cNvGrpSpPr/>
          <p:nvPr/>
        </p:nvGrpSpPr>
        <p:grpSpPr>
          <a:xfrm>
            <a:off x="4343400" y="3133725"/>
            <a:ext cx="1219200" cy="609600"/>
            <a:chOff x="1152" y="912"/>
            <a:chExt cx="768" cy="384"/>
          </a:xfrm>
        </p:grpSpPr>
        <p:sp>
          <p:nvSpPr>
            <p:cNvPr id="30753" name="Rectangle 20"/>
            <p:cNvSpPr/>
            <p:nvPr/>
          </p:nvSpPr>
          <p:spPr>
            <a:xfrm>
              <a:off x="1152" y="912"/>
              <a:ext cx="768" cy="384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3600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e</a:t>
              </a:r>
              <a:endParaRPr lang="en-US" altLang="zh-CN" sz="3600" dirty="0">
                <a:latin typeface="Arial" panose="020B0604020202020204" pitchFamily="34" charset="0"/>
              </a:endParaRPr>
            </a:p>
          </p:txBody>
        </p:sp>
        <p:sp>
          <p:nvSpPr>
            <p:cNvPr id="30754" name="Line 21"/>
            <p:cNvSpPr/>
            <p:nvPr/>
          </p:nvSpPr>
          <p:spPr>
            <a:xfrm>
              <a:off x="1344" y="912"/>
              <a:ext cx="0" cy="384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55" name="Line 22"/>
            <p:cNvSpPr/>
            <p:nvPr/>
          </p:nvSpPr>
          <p:spPr>
            <a:xfrm>
              <a:off x="1728" y="912"/>
              <a:ext cx="0" cy="384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3031" name="Text Box 23"/>
          <p:cNvSpPr txBox="1"/>
          <p:nvPr/>
        </p:nvSpPr>
        <p:spPr>
          <a:xfrm>
            <a:off x="1355725" y="4279900"/>
            <a:ext cx="6819900" cy="17399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50000"/>
              </a:lnSpc>
            </a:pPr>
            <a:r>
              <a:rPr lang="en-US" altLang="zh-CN" sz="3600" b="1" dirty="0">
                <a:solidFill>
                  <a:srgbClr val="3F6348"/>
                </a:solidFill>
                <a:latin typeface="Arial" panose="020B0604020202020204" pitchFamily="34" charset="0"/>
              </a:rPr>
              <a:t>s-&gt;next = p-&gt;next;</a:t>
            </a:r>
            <a:r>
              <a:rPr lang="en-US" altLang="zh-CN" sz="3600" b="1" dirty="0">
                <a:solidFill>
                  <a:srgbClr val="990000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3600" b="1" dirty="0">
                <a:solidFill>
                  <a:srgbClr val="3F6348"/>
                </a:solidFill>
                <a:latin typeface="Arial" panose="020B0604020202020204" pitchFamily="34" charset="0"/>
              </a:rPr>
              <a:t>p-&gt;next = s;</a:t>
            </a:r>
            <a:endParaRPr lang="en-US" altLang="zh-CN" sz="3600" b="1" dirty="0">
              <a:solidFill>
                <a:srgbClr val="3F6348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>
                <a:solidFill>
                  <a:srgbClr val="990000"/>
                </a:solidFill>
                <a:latin typeface="Arial" panose="020B0604020202020204" pitchFamily="34" charset="0"/>
              </a:rPr>
              <a:t>s-&gt;next-&gt;prior = s;    s-&gt;prior = p;</a:t>
            </a:r>
            <a:endParaRPr lang="en-US" altLang="zh-CN" sz="3600" dirty="0">
              <a:latin typeface="Arial" panose="020B0604020202020204" pitchFamily="34" charset="0"/>
            </a:endParaRPr>
          </a:p>
        </p:txBody>
      </p:sp>
      <p:sp>
        <p:nvSpPr>
          <p:cNvPr id="43032" name="AutoShape 24"/>
          <p:cNvSpPr/>
          <p:nvPr/>
        </p:nvSpPr>
        <p:spPr>
          <a:xfrm>
            <a:off x="2819400" y="847725"/>
            <a:ext cx="457200" cy="1219200"/>
          </a:xfrm>
          <a:prstGeom prst="downArrowCallout">
            <a:avLst>
              <a:gd name="adj1" fmla="val 15000"/>
              <a:gd name="adj2" fmla="val 25000"/>
              <a:gd name="adj3" fmla="val 48604"/>
              <a:gd name="adj4" fmla="val 43333"/>
            </a:avLst>
          </a:prstGeom>
          <a:solidFill>
            <a:srgbClr val="CCFFFF"/>
          </a:solidFill>
          <a:ln w="28575" cap="flat" cmpd="sng">
            <a:solidFill>
              <a:srgbClr val="0033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3600" b="1" dirty="0">
                <a:solidFill>
                  <a:srgbClr val="000099"/>
                </a:solidFill>
                <a:latin typeface="Arial" panose="020B0604020202020204" pitchFamily="34" charset="0"/>
              </a:rPr>
              <a:t>p</a:t>
            </a:r>
            <a:endParaRPr lang="en-US" altLang="zh-CN" sz="3600" dirty="0">
              <a:latin typeface="Arial" panose="020B0604020202020204" pitchFamily="34" charset="0"/>
            </a:endParaRPr>
          </a:p>
        </p:txBody>
      </p:sp>
      <p:sp>
        <p:nvSpPr>
          <p:cNvPr id="43033" name="AutoShape 25"/>
          <p:cNvSpPr/>
          <p:nvPr/>
        </p:nvSpPr>
        <p:spPr>
          <a:xfrm>
            <a:off x="4724400" y="3743325"/>
            <a:ext cx="457200" cy="838200"/>
          </a:xfrm>
          <a:prstGeom prst="upArrowCallout">
            <a:avLst>
              <a:gd name="adj1" fmla="val 16666"/>
              <a:gd name="adj2" fmla="val 25000"/>
              <a:gd name="adj3" fmla="val 43057"/>
              <a:gd name="adj4" fmla="val 43940"/>
            </a:avLst>
          </a:prstGeom>
          <a:solidFill>
            <a:srgbClr val="FFFF99">
              <a:alpha val="50195"/>
            </a:srgbClr>
          </a:solidFill>
          <a:ln w="28575" cap="flat" cmpd="sng">
            <a:solidFill>
              <a:srgbClr val="99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3600" b="1" dirty="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endParaRPr lang="en-US" altLang="zh-CN" sz="3600" dirty="0">
              <a:latin typeface="Arial" panose="020B0604020202020204" pitchFamily="34" charset="0"/>
            </a:endParaRPr>
          </a:p>
        </p:txBody>
      </p:sp>
      <p:sp>
        <p:nvSpPr>
          <p:cNvPr id="43034" name="Line 26"/>
          <p:cNvSpPr/>
          <p:nvPr/>
        </p:nvSpPr>
        <p:spPr>
          <a:xfrm>
            <a:off x="1447800" y="5105400"/>
            <a:ext cx="3581400" cy="0"/>
          </a:xfrm>
          <a:prstGeom prst="line">
            <a:avLst/>
          </a:prstGeom>
          <a:ln w="38100" cap="flat" cmpd="sng">
            <a:solidFill>
              <a:srgbClr val="6600CC"/>
            </a:solidFill>
            <a:prstDash val="solid"/>
            <a:headEnd type="none" w="med" len="med"/>
            <a:tailEnd type="none" w="med" len="med"/>
          </a:ln>
        </p:spPr>
      </p:sp>
      <p:sp useBgFill="1">
        <p:nvSpPr>
          <p:cNvPr id="43035" name="Rectangle 27"/>
          <p:cNvSpPr/>
          <p:nvPr/>
        </p:nvSpPr>
        <p:spPr>
          <a:xfrm>
            <a:off x="3657600" y="2295525"/>
            <a:ext cx="2286000" cy="228600"/>
          </a:xfrm>
          <a:prstGeom prst="rect">
            <a:avLst/>
          </a:prstGeom>
          <a:ln w="9525">
            <a:noFill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8" name="Group 28"/>
          <p:cNvGrpSpPr/>
          <p:nvPr/>
        </p:nvGrpSpPr>
        <p:grpSpPr>
          <a:xfrm>
            <a:off x="2667000" y="2066925"/>
            <a:ext cx="1219200" cy="609600"/>
            <a:chOff x="1152" y="912"/>
            <a:chExt cx="768" cy="384"/>
          </a:xfrm>
        </p:grpSpPr>
        <p:sp>
          <p:nvSpPr>
            <p:cNvPr id="30750" name="Rectangle 29"/>
            <p:cNvSpPr/>
            <p:nvPr/>
          </p:nvSpPr>
          <p:spPr>
            <a:xfrm>
              <a:off x="1152" y="912"/>
              <a:ext cx="768" cy="384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3600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zh-CN" sz="3600" b="1" baseline="-25000" dirty="0">
                  <a:solidFill>
                    <a:schemeClr val="tx2"/>
                  </a:solidFill>
                  <a:latin typeface="Arial" panose="020B0604020202020204" pitchFamily="34" charset="0"/>
                </a:rPr>
                <a:t>i-1</a:t>
              </a:r>
              <a:endParaRPr lang="en-US" altLang="zh-CN" sz="3600" dirty="0">
                <a:latin typeface="Arial" panose="020B0604020202020204" pitchFamily="34" charset="0"/>
              </a:endParaRPr>
            </a:p>
          </p:txBody>
        </p:sp>
        <p:sp>
          <p:nvSpPr>
            <p:cNvPr id="30751" name="Line 30"/>
            <p:cNvSpPr/>
            <p:nvPr/>
          </p:nvSpPr>
          <p:spPr>
            <a:xfrm>
              <a:off x="1344" y="912"/>
              <a:ext cx="0" cy="384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52" name="Line 31"/>
            <p:cNvSpPr/>
            <p:nvPr/>
          </p:nvSpPr>
          <p:spPr>
            <a:xfrm>
              <a:off x="1728" y="912"/>
              <a:ext cx="0" cy="384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</p:grpSp>
      <p:cxnSp>
        <p:nvCxnSpPr>
          <p:cNvPr id="30732" name="AutoShape 32"/>
          <p:cNvCxnSpPr>
            <a:stCxn id="30753" idx="3"/>
            <a:endCxn id="30762" idx="2"/>
          </p:cNvCxnSpPr>
          <p:nvPr/>
        </p:nvCxnSpPr>
        <p:spPr>
          <a:xfrm flipV="1">
            <a:off x="5562600" y="2676525"/>
            <a:ext cx="990600" cy="762000"/>
          </a:xfrm>
          <a:prstGeom prst="bentConnector2">
            <a:avLst/>
          </a:prstGeom>
          <a:ln w="31750" cap="flat" cmpd="sng">
            <a:solidFill>
              <a:schemeClr val="tx2"/>
            </a:solidFill>
            <a:prstDash val="solid"/>
            <a:miter/>
            <a:headEnd type="none" w="med" len="med"/>
            <a:tailEnd type="stealth" w="med" len="lg"/>
          </a:ln>
        </p:spPr>
      </p:cxnSp>
      <p:sp>
        <p:nvSpPr>
          <p:cNvPr id="43041" name="Line 33"/>
          <p:cNvSpPr/>
          <p:nvPr/>
        </p:nvSpPr>
        <p:spPr>
          <a:xfrm>
            <a:off x="5486400" y="5105400"/>
            <a:ext cx="2286000" cy="0"/>
          </a:xfrm>
          <a:prstGeom prst="line">
            <a:avLst/>
          </a:prstGeom>
          <a:ln w="38100" cap="flat" cmpd="sng">
            <a:solidFill>
              <a:srgbClr val="6600CC"/>
            </a:solidFill>
            <a:prstDash val="solid"/>
            <a:headEnd type="none" w="med" len="med"/>
            <a:tailEnd type="none" w="med" len="med"/>
          </a:ln>
        </p:spPr>
      </p:sp>
      <p:cxnSp>
        <p:nvCxnSpPr>
          <p:cNvPr id="43042" name="AutoShape 34"/>
          <p:cNvCxnSpPr>
            <a:stCxn id="30750" idx="3"/>
            <a:endCxn id="30753" idx="1"/>
          </p:cNvCxnSpPr>
          <p:nvPr/>
        </p:nvCxnSpPr>
        <p:spPr>
          <a:xfrm>
            <a:off x="3886200" y="2371725"/>
            <a:ext cx="457200" cy="1066800"/>
          </a:xfrm>
          <a:prstGeom prst="bentConnector3">
            <a:avLst>
              <a:gd name="adj1" fmla="val 50000"/>
            </a:avLst>
          </a:prstGeom>
          <a:ln w="31750" cap="flat" cmpd="sng">
            <a:solidFill>
              <a:schemeClr val="tx2"/>
            </a:solidFill>
            <a:prstDash val="solid"/>
            <a:miter/>
            <a:headEnd type="none" w="med" len="med"/>
            <a:tailEnd type="stealth" w="med" len="lg"/>
          </a:ln>
        </p:spPr>
      </p:cxnSp>
      <p:sp>
        <p:nvSpPr>
          <p:cNvPr id="43043" name="Line 35"/>
          <p:cNvSpPr/>
          <p:nvPr/>
        </p:nvSpPr>
        <p:spPr>
          <a:xfrm>
            <a:off x="1447800" y="5943600"/>
            <a:ext cx="3505200" cy="0"/>
          </a:xfrm>
          <a:prstGeom prst="line">
            <a:avLst/>
          </a:prstGeom>
          <a:ln w="38100" cap="flat" cmpd="sng">
            <a:solidFill>
              <a:srgbClr val="6600CC"/>
            </a:solidFill>
            <a:prstDash val="solid"/>
            <a:headEnd type="none" w="med" len="med"/>
            <a:tailEnd type="none" w="med" len="med"/>
          </a:ln>
        </p:spPr>
      </p:sp>
      <p:sp useBgFill="1">
        <p:nvSpPr>
          <p:cNvPr id="43044" name="Rectangle 36"/>
          <p:cNvSpPr/>
          <p:nvPr/>
        </p:nvSpPr>
        <p:spPr>
          <a:xfrm>
            <a:off x="3200400" y="1533525"/>
            <a:ext cx="2971800" cy="533400"/>
          </a:xfrm>
          <a:prstGeom prst="rect">
            <a:avLst/>
          </a:prstGeom>
          <a:ln w="9525">
            <a:noFill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 useBgFill="1">
        <p:nvSpPr>
          <p:cNvPr id="43045" name="Rectangle 37"/>
          <p:cNvSpPr/>
          <p:nvPr/>
        </p:nvSpPr>
        <p:spPr>
          <a:xfrm>
            <a:off x="6019800" y="1990725"/>
            <a:ext cx="152400" cy="381000"/>
          </a:xfrm>
          <a:prstGeom prst="rect">
            <a:avLst/>
          </a:prstGeom>
          <a:ln w="9525">
            <a:noFill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9" name="Group 38"/>
          <p:cNvGrpSpPr/>
          <p:nvPr/>
        </p:nvGrpSpPr>
        <p:grpSpPr>
          <a:xfrm>
            <a:off x="5943600" y="2066925"/>
            <a:ext cx="1219200" cy="609600"/>
            <a:chOff x="1152" y="912"/>
            <a:chExt cx="768" cy="384"/>
          </a:xfrm>
        </p:grpSpPr>
        <p:sp>
          <p:nvSpPr>
            <p:cNvPr id="30747" name="Rectangle 39"/>
            <p:cNvSpPr/>
            <p:nvPr/>
          </p:nvSpPr>
          <p:spPr>
            <a:xfrm>
              <a:off x="1152" y="912"/>
              <a:ext cx="768" cy="384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3600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zh-CN" sz="3600" b="1" baseline="-25000" dirty="0">
                  <a:solidFill>
                    <a:schemeClr val="tx2"/>
                  </a:solidFill>
                  <a:latin typeface="Arial" panose="020B0604020202020204" pitchFamily="34" charset="0"/>
                </a:rPr>
                <a:t>i</a:t>
              </a:r>
              <a:endParaRPr lang="en-US" altLang="zh-CN" sz="3600" dirty="0">
                <a:latin typeface="Arial" panose="020B0604020202020204" pitchFamily="34" charset="0"/>
              </a:endParaRPr>
            </a:p>
          </p:txBody>
        </p:sp>
        <p:sp>
          <p:nvSpPr>
            <p:cNvPr id="30748" name="Line 40"/>
            <p:cNvSpPr/>
            <p:nvPr/>
          </p:nvSpPr>
          <p:spPr>
            <a:xfrm>
              <a:off x="1344" y="912"/>
              <a:ext cx="0" cy="384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9" name="Line 41"/>
            <p:cNvSpPr/>
            <p:nvPr/>
          </p:nvSpPr>
          <p:spPr>
            <a:xfrm>
              <a:off x="1728" y="912"/>
              <a:ext cx="0" cy="384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</p:grpSp>
      <p:cxnSp>
        <p:nvCxnSpPr>
          <p:cNvPr id="30739" name="AutoShape 42"/>
          <p:cNvCxnSpPr>
            <a:stCxn id="30747" idx="1"/>
            <a:endCxn id="30753" idx="0"/>
          </p:cNvCxnSpPr>
          <p:nvPr/>
        </p:nvCxnSpPr>
        <p:spPr>
          <a:xfrm rot="-10800000" flipV="1">
            <a:off x="4953000" y="2371725"/>
            <a:ext cx="990600" cy="762000"/>
          </a:xfrm>
          <a:prstGeom prst="bentConnector2">
            <a:avLst/>
          </a:prstGeom>
          <a:ln w="31750" cap="flat" cmpd="sng">
            <a:solidFill>
              <a:srgbClr val="990000"/>
            </a:solidFill>
            <a:prstDash val="solid"/>
            <a:miter/>
            <a:headEnd type="none" w="med" len="med"/>
            <a:tailEnd type="stealth" w="med" len="lg"/>
          </a:ln>
        </p:spPr>
      </p:cxnSp>
      <p:sp>
        <p:nvSpPr>
          <p:cNvPr id="43051" name="Line 43"/>
          <p:cNvSpPr/>
          <p:nvPr/>
        </p:nvSpPr>
        <p:spPr>
          <a:xfrm>
            <a:off x="5562600" y="5943600"/>
            <a:ext cx="2286000" cy="0"/>
          </a:xfrm>
          <a:prstGeom prst="line">
            <a:avLst/>
          </a:prstGeom>
          <a:ln w="38100" cap="flat" cmpd="sng">
            <a:solidFill>
              <a:srgbClr val="6600CC"/>
            </a:solidFill>
            <a:prstDash val="solid"/>
            <a:headEnd type="none" w="med" len="med"/>
            <a:tailEnd type="none" w="med" len="med"/>
          </a:ln>
        </p:spPr>
      </p:sp>
      <p:cxnSp>
        <p:nvCxnSpPr>
          <p:cNvPr id="30741" name="AutoShape 44"/>
          <p:cNvCxnSpPr>
            <a:stCxn id="30753" idx="1"/>
            <a:endCxn id="30750" idx="2"/>
          </p:cNvCxnSpPr>
          <p:nvPr/>
        </p:nvCxnSpPr>
        <p:spPr>
          <a:xfrm rot="10800000">
            <a:off x="3276600" y="2676525"/>
            <a:ext cx="1066800" cy="762000"/>
          </a:xfrm>
          <a:prstGeom prst="bentConnector2">
            <a:avLst/>
          </a:prstGeom>
          <a:ln w="31750" cap="flat" cmpd="sng">
            <a:solidFill>
              <a:srgbClr val="990000"/>
            </a:solidFill>
            <a:prstDash val="solid"/>
            <a:miter/>
            <a:headEnd type="none" w="med" len="med"/>
            <a:tailEnd type="stealth" w="med" len="lg"/>
          </a:ln>
        </p:spPr>
      </p:cxnSp>
      <p:grpSp>
        <p:nvGrpSpPr>
          <p:cNvPr id="10" name="Group 45"/>
          <p:cNvGrpSpPr/>
          <p:nvPr/>
        </p:nvGrpSpPr>
        <p:grpSpPr>
          <a:xfrm>
            <a:off x="1905000" y="1762125"/>
            <a:ext cx="914400" cy="609600"/>
            <a:chOff x="1008" y="720"/>
            <a:chExt cx="576" cy="384"/>
          </a:xfrm>
        </p:grpSpPr>
        <p:sp>
          <p:nvSpPr>
            <p:cNvPr id="30745" name="Line 46"/>
            <p:cNvSpPr/>
            <p:nvPr/>
          </p:nvSpPr>
          <p:spPr>
            <a:xfrm flipV="1">
              <a:off x="1584" y="720"/>
              <a:ext cx="0" cy="384"/>
            </a:xfrm>
            <a:prstGeom prst="line">
              <a:avLst/>
            </a:prstGeom>
            <a:ln w="31750" cap="flat" cmpd="sng">
              <a:solidFill>
                <a:srgbClr val="99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6" name="Line 47"/>
            <p:cNvSpPr/>
            <p:nvPr/>
          </p:nvSpPr>
          <p:spPr>
            <a:xfrm flipH="1">
              <a:off x="1008" y="720"/>
              <a:ext cx="576" cy="0"/>
            </a:xfrm>
            <a:prstGeom prst="line">
              <a:avLst/>
            </a:prstGeom>
            <a:ln w="31750" cap="flat" cmpd="sng">
              <a:solidFill>
                <a:srgbClr val="990000"/>
              </a:solidFill>
              <a:prstDash val="solid"/>
              <a:headEnd type="none" w="med" len="med"/>
              <a:tailEnd type="triangle" w="med" len="lg"/>
            </a:ln>
          </p:spPr>
        </p:sp>
      </p:grpSp>
      <p:sp>
        <p:nvSpPr>
          <p:cNvPr id="30743" name="Text Box 48"/>
          <p:cNvSpPr txBox="1"/>
          <p:nvPr/>
        </p:nvSpPr>
        <p:spPr>
          <a:xfrm>
            <a:off x="533400" y="987425"/>
            <a:ext cx="15176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600" b="1" dirty="0">
                <a:solidFill>
                  <a:srgbClr val="660033"/>
                </a:solidFill>
                <a:latin typeface="Arial" panose="020B0604020202020204" pitchFamily="34" charset="0"/>
              </a:rPr>
              <a:t>插入</a:t>
            </a:r>
            <a:endParaRPr lang="zh-CN" altLang="en-US" sz="3600" dirty="0">
              <a:latin typeface="Arial" panose="020B0604020202020204" pitchFamily="34" charset="0"/>
            </a:endParaRPr>
          </a:p>
        </p:txBody>
      </p:sp>
      <p:sp>
        <p:nvSpPr>
          <p:cNvPr id="30744" name="Rectangle 49"/>
          <p:cNvSpPr/>
          <p:nvPr/>
        </p:nvSpPr>
        <p:spPr>
          <a:xfrm>
            <a:off x="3924300" y="876300"/>
            <a:ext cx="4125913" cy="8239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</a:rPr>
              <a:t>(</a:t>
            </a:r>
            <a:r>
              <a:rPr lang="zh-CN" altLang="en-US" sz="3200" b="1" dirty="0">
                <a:solidFill>
                  <a:srgbClr val="660033"/>
                </a:solidFill>
                <a:latin typeface="Arial" panose="020B0604020202020204" pitchFamily="34" charset="0"/>
              </a:rPr>
              <a:t>注意：先后域再前域</a:t>
            </a:r>
            <a:r>
              <a:rPr lang="en-US" altLang="zh-CN" sz="3200" b="1" dirty="0">
                <a:solidFill>
                  <a:srgbClr val="660033"/>
                </a:solidFill>
                <a:latin typeface="Arial" panose="020B0604020202020204" pitchFamily="34" charset="0"/>
              </a:rPr>
              <a:t>)</a:t>
            </a:r>
            <a:endParaRPr lang="en-US" altLang="zh-CN" sz="3200" b="1" dirty="0">
              <a:solidFill>
                <a:srgbClr val="660033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3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3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3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3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3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4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3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3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3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3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31" grpId="0"/>
      <p:bldP spid="43032" grpId="0" animBg="1"/>
      <p:bldP spid="43033" grpId="0" animBg="1"/>
      <p:bldP spid="43035" grpId="0" animBg="1"/>
      <p:bldP spid="43044" grpId="0" animBg="1"/>
      <p:bldP spid="4304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1077913" y="2100263"/>
            <a:ext cx="2133600" cy="609600"/>
            <a:chOff x="576" y="912"/>
            <a:chExt cx="1344" cy="384"/>
          </a:xfrm>
        </p:grpSpPr>
        <p:grpSp>
          <p:nvGrpSpPr>
            <p:cNvPr id="31784" name="Group 3"/>
            <p:cNvGrpSpPr/>
            <p:nvPr/>
          </p:nvGrpSpPr>
          <p:grpSpPr>
            <a:xfrm>
              <a:off x="1152" y="912"/>
              <a:ext cx="768" cy="384"/>
              <a:chOff x="1152" y="912"/>
              <a:chExt cx="768" cy="384"/>
            </a:xfrm>
          </p:grpSpPr>
          <p:sp>
            <p:nvSpPr>
              <p:cNvPr id="31786" name="Rectangle 4"/>
              <p:cNvSpPr/>
              <p:nvPr/>
            </p:nvSpPr>
            <p:spPr>
              <a:xfrm>
                <a:off x="1152" y="912"/>
                <a:ext cx="768" cy="384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3600" b="1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a</a:t>
                </a:r>
                <a:r>
                  <a:rPr lang="en-US" altLang="zh-CN" sz="3600" b="1" baseline="-25000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i-1</a:t>
                </a:r>
                <a:endParaRPr lang="en-US" altLang="zh-CN" sz="3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787" name="Line 5"/>
              <p:cNvSpPr/>
              <p:nvPr/>
            </p:nvSpPr>
            <p:spPr>
              <a:xfrm>
                <a:off x="1344" y="912"/>
                <a:ext cx="0" cy="384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788" name="Line 6"/>
              <p:cNvSpPr/>
              <p:nvPr/>
            </p:nvSpPr>
            <p:spPr>
              <a:xfrm>
                <a:off x="1728" y="912"/>
                <a:ext cx="0" cy="384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1785" name="Line 7"/>
            <p:cNvSpPr/>
            <p:nvPr/>
          </p:nvSpPr>
          <p:spPr>
            <a:xfrm>
              <a:off x="576" y="1104"/>
              <a:ext cx="576" cy="0"/>
            </a:xfrm>
            <a:prstGeom prst="line">
              <a:avLst/>
            </a:prstGeom>
            <a:ln w="31750" cap="flat" cmpd="sng">
              <a:solidFill>
                <a:schemeClr val="tx2"/>
              </a:solidFill>
              <a:prstDash val="solid"/>
              <a:headEnd type="none" w="med" len="med"/>
              <a:tailEnd type="triangle" w="med" len="lg"/>
            </a:ln>
          </p:spPr>
        </p:sp>
      </p:grpSp>
      <p:sp>
        <p:nvSpPr>
          <p:cNvPr id="31747" name="Text Box 8"/>
          <p:cNvSpPr txBox="1"/>
          <p:nvPr/>
        </p:nvSpPr>
        <p:spPr>
          <a:xfrm>
            <a:off x="681038" y="1049338"/>
            <a:ext cx="1462087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600" b="1" dirty="0">
                <a:solidFill>
                  <a:srgbClr val="660033"/>
                </a:solidFill>
                <a:latin typeface="Arial" panose="020B0604020202020204" pitchFamily="34" charset="0"/>
              </a:rPr>
              <a:t>删除</a:t>
            </a:r>
            <a:endParaRPr lang="zh-CN" altLang="en-US" sz="3600" dirty="0">
              <a:latin typeface="Arial" panose="020B0604020202020204" pitchFamily="34" charset="0"/>
            </a:endParaRPr>
          </a:p>
        </p:txBody>
      </p:sp>
      <p:grpSp>
        <p:nvGrpSpPr>
          <p:cNvPr id="4" name="Group 9"/>
          <p:cNvGrpSpPr/>
          <p:nvPr/>
        </p:nvGrpSpPr>
        <p:grpSpPr>
          <a:xfrm>
            <a:off x="3059113" y="2100263"/>
            <a:ext cx="2438400" cy="609600"/>
            <a:chOff x="1824" y="912"/>
            <a:chExt cx="1536" cy="384"/>
          </a:xfrm>
        </p:grpSpPr>
        <p:grpSp>
          <p:nvGrpSpPr>
            <p:cNvPr id="31779" name="Group 10"/>
            <p:cNvGrpSpPr/>
            <p:nvPr/>
          </p:nvGrpSpPr>
          <p:grpSpPr>
            <a:xfrm>
              <a:off x="2592" y="912"/>
              <a:ext cx="768" cy="384"/>
              <a:chOff x="1152" y="912"/>
              <a:chExt cx="768" cy="384"/>
            </a:xfrm>
          </p:grpSpPr>
          <p:sp>
            <p:nvSpPr>
              <p:cNvPr id="31781" name="Rectangle 11"/>
              <p:cNvSpPr/>
              <p:nvPr/>
            </p:nvSpPr>
            <p:spPr>
              <a:xfrm>
                <a:off x="1152" y="912"/>
                <a:ext cx="768" cy="384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3600" b="1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a</a:t>
                </a:r>
                <a:r>
                  <a:rPr lang="en-US" altLang="zh-CN" sz="3600" b="1" baseline="-25000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i</a:t>
                </a:r>
                <a:endParaRPr lang="en-US" altLang="zh-CN" sz="3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782" name="Line 12"/>
              <p:cNvSpPr/>
              <p:nvPr/>
            </p:nvSpPr>
            <p:spPr>
              <a:xfrm>
                <a:off x="1344" y="912"/>
                <a:ext cx="0" cy="384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783" name="Line 13"/>
              <p:cNvSpPr/>
              <p:nvPr/>
            </p:nvSpPr>
            <p:spPr>
              <a:xfrm>
                <a:off x="1728" y="912"/>
                <a:ext cx="0" cy="384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1780" name="Line 14"/>
            <p:cNvSpPr/>
            <p:nvPr/>
          </p:nvSpPr>
          <p:spPr>
            <a:xfrm>
              <a:off x="1824" y="1104"/>
              <a:ext cx="720" cy="0"/>
            </a:xfrm>
            <a:prstGeom prst="line">
              <a:avLst/>
            </a:prstGeom>
            <a:ln w="31750" cap="flat" cmpd="sng">
              <a:solidFill>
                <a:schemeClr val="tx2"/>
              </a:solidFill>
              <a:prstDash val="solid"/>
              <a:headEnd type="none" w="med" len="med"/>
              <a:tailEnd type="triangle" w="med" len="lg"/>
            </a:ln>
          </p:spPr>
        </p:sp>
      </p:grpSp>
      <p:grpSp>
        <p:nvGrpSpPr>
          <p:cNvPr id="6" name="Group 15"/>
          <p:cNvGrpSpPr/>
          <p:nvPr/>
        </p:nvGrpSpPr>
        <p:grpSpPr>
          <a:xfrm>
            <a:off x="5345113" y="2100263"/>
            <a:ext cx="2971800" cy="609600"/>
            <a:chOff x="3264" y="912"/>
            <a:chExt cx="1872" cy="384"/>
          </a:xfrm>
        </p:grpSpPr>
        <p:grpSp>
          <p:nvGrpSpPr>
            <p:cNvPr id="31773" name="Group 16"/>
            <p:cNvGrpSpPr/>
            <p:nvPr/>
          </p:nvGrpSpPr>
          <p:grpSpPr>
            <a:xfrm>
              <a:off x="3984" y="912"/>
              <a:ext cx="768" cy="384"/>
              <a:chOff x="1152" y="912"/>
              <a:chExt cx="768" cy="384"/>
            </a:xfrm>
          </p:grpSpPr>
          <p:sp>
            <p:nvSpPr>
              <p:cNvPr id="31776" name="Rectangle 17"/>
              <p:cNvSpPr/>
              <p:nvPr/>
            </p:nvSpPr>
            <p:spPr>
              <a:xfrm>
                <a:off x="1152" y="912"/>
                <a:ext cx="768" cy="384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3600" b="1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a</a:t>
                </a:r>
                <a:r>
                  <a:rPr lang="en-US" altLang="zh-CN" sz="3600" b="1" baseline="-25000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i+1</a:t>
                </a:r>
                <a:endParaRPr lang="en-US" altLang="zh-CN" sz="3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777" name="Line 18"/>
              <p:cNvSpPr/>
              <p:nvPr/>
            </p:nvSpPr>
            <p:spPr>
              <a:xfrm>
                <a:off x="1344" y="912"/>
                <a:ext cx="0" cy="384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778" name="Line 19"/>
              <p:cNvSpPr/>
              <p:nvPr/>
            </p:nvSpPr>
            <p:spPr>
              <a:xfrm>
                <a:off x="1728" y="912"/>
                <a:ext cx="0" cy="384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1774" name="Line 20"/>
            <p:cNvSpPr/>
            <p:nvPr/>
          </p:nvSpPr>
          <p:spPr>
            <a:xfrm>
              <a:off x="3264" y="1104"/>
              <a:ext cx="672" cy="0"/>
            </a:xfrm>
            <a:prstGeom prst="line">
              <a:avLst/>
            </a:prstGeom>
            <a:ln w="31750" cap="flat" cmpd="sng">
              <a:solidFill>
                <a:schemeClr val="tx2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31775" name="Line 21"/>
            <p:cNvSpPr/>
            <p:nvPr/>
          </p:nvSpPr>
          <p:spPr>
            <a:xfrm>
              <a:off x="4656" y="1104"/>
              <a:ext cx="480" cy="0"/>
            </a:xfrm>
            <a:prstGeom prst="line">
              <a:avLst/>
            </a:prstGeom>
            <a:ln w="31750" cap="flat" cmpd="sng">
              <a:solidFill>
                <a:schemeClr val="tx2"/>
              </a:solidFill>
              <a:prstDash val="solid"/>
              <a:headEnd type="none" w="med" len="med"/>
              <a:tailEnd type="triangle" w="med" len="lg"/>
            </a:ln>
          </p:spPr>
        </p:sp>
      </p:grpSp>
      <p:sp>
        <p:nvSpPr>
          <p:cNvPr id="44054" name="Text Box 22"/>
          <p:cNvSpPr txBox="1"/>
          <p:nvPr/>
        </p:nvSpPr>
        <p:spPr>
          <a:xfrm>
            <a:off x="1981200" y="3733800"/>
            <a:ext cx="5086350" cy="17399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50000"/>
              </a:lnSpc>
            </a:pPr>
            <a:r>
              <a:rPr lang="en-US" altLang="zh-CN" sz="3600" b="1" dirty="0">
                <a:solidFill>
                  <a:srgbClr val="660033"/>
                </a:solidFill>
                <a:latin typeface="Arial" panose="020B0604020202020204" pitchFamily="34" charset="0"/>
              </a:rPr>
              <a:t>p-&gt;next = p-&gt;next-&gt;next;</a:t>
            </a:r>
            <a:endParaRPr lang="en-US" altLang="zh-CN" sz="3600" b="1" dirty="0">
              <a:solidFill>
                <a:srgbClr val="660033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>
                <a:solidFill>
                  <a:srgbClr val="660033"/>
                </a:solidFill>
                <a:latin typeface="Arial" panose="020B0604020202020204" pitchFamily="34" charset="0"/>
              </a:rPr>
              <a:t>p-&gt;next-&gt;prior = p;</a:t>
            </a:r>
            <a:endParaRPr lang="en-US" altLang="zh-CN" sz="3600" b="1" dirty="0">
              <a:solidFill>
                <a:srgbClr val="660033"/>
              </a:solidFill>
              <a:latin typeface="Arial" panose="020B0604020202020204" pitchFamily="34" charset="0"/>
            </a:endParaRPr>
          </a:p>
        </p:txBody>
      </p:sp>
      <p:sp>
        <p:nvSpPr>
          <p:cNvPr id="44055" name="Line 23"/>
          <p:cNvSpPr/>
          <p:nvPr/>
        </p:nvSpPr>
        <p:spPr>
          <a:xfrm>
            <a:off x="2114550" y="4635500"/>
            <a:ext cx="4876800" cy="0"/>
          </a:xfrm>
          <a:prstGeom prst="line">
            <a:avLst/>
          </a:prstGeom>
          <a:ln w="38100" cap="flat" cmpd="sng">
            <a:solidFill>
              <a:srgbClr val="6600CC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8" name="Group 24"/>
          <p:cNvGrpSpPr/>
          <p:nvPr/>
        </p:nvGrpSpPr>
        <p:grpSpPr>
          <a:xfrm>
            <a:off x="4887913" y="1643063"/>
            <a:ext cx="1752600" cy="762000"/>
            <a:chOff x="2976" y="624"/>
            <a:chExt cx="1104" cy="480"/>
          </a:xfrm>
        </p:grpSpPr>
        <p:sp>
          <p:nvSpPr>
            <p:cNvPr id="31770" name="Line 25"/>
            <p:cNvSpPr/>
            <p:nvPr/>
          </p:nvSpPr>
          <p:spPr>
            <a:xfrm flipH="1">
              <a:off x="2976" y="624"/>
              <a:ext cx="1104" cy="0"/>
            </a:xfrm>
            <a:prstGeom prst="line">
              <a:avLst/>
            </a:prstGeom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71" name="Line 26"/>
            <p:cNvSpPr/>
            <p:nvPr/>
          </p:nvSpPr>
          <p:spPr>
            <a:xfrm flipV="1">
              <a:off x="4080" y="624"/>
              <a:ext cx="0" cy="480"/>
            </a:xfrm>
            <a:prstGeom prst="line">
              <a:avLst/>
            </a:prstGeom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72" name="Line 27"/>
            <p:cNvSpPr/>
            <p:nvPr/>
          </p:nvSpPr>
          <p:spPr>
            <a:xfrm>
              <a:off x="2976" y="624"/>
              <a:ext cx="0" cy="288"/>
            </a:xfrm>
            <a:prstGeom prst="line">
              <a:avLst/>
            </a:prstGeom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triangle" w="med" len="lg"/>
            </a:ln>
          </p:spPr>
        </p:sp>
      </p:grpSp>
      <p:sp useBgFill="1">
        <p:nvSpPr>
          <p:cNvPr id="44060" name="Rectangle 28"/>
          <p:cNvSpPr/>
          <p:nvPr/>
        </p:nvSpPr>
        <p:spPr>
          <a:xfrm>
            <a:off x="2982913" y="2252663"/>
            <a:ext cx="1219200" cy="304800"/>
          </a:xfrm>
          <a:prstGeom prst="rect">
            <a:avLst/>
          </a:prstGeom>
          <a:ln w="9525">
            <a:noFill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61" name="AutoShape 29"/>
          <p:cNvSpPr/>
          <p:nvPr/>
        </p:nvSpPr>
        <p:spPr>
          <a:xfrm>
            <a:off x="2449513" y="2709863"/>
            <a:ext cx="381000" cy="1295400"/>
          </a:xfrm>
          <a:prstGeom prst="upArrowCallout">
            <a:avLst>
              <a:gd name="adj1" fmla="val 15000"/>
              <a:gd name="adj2" fmla="val 20000"/>
              <a:gd name="adj3" fmla="val 61672"/>
              <a:gd name="adj4" fmla="val 37255"/>
            </a:avLst>
          </a:prstGeom>
          <a:solidFill>
            <a:srgbClr val="CCFFFF"/>
          </a:solidFill>
          <a:ln w="9525" cap="flat" cmpd="sng">
            <a:solidFill>
              <a:srgbClr val="0033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3600" b="1" dirty="0">
                <a:solidFill>
                  <a:srgbClr val="000099"/>
                </a:solidFill>
                <a:latin typeface="Arial" panose="020B0604020202020204" pitchFamily="34" charset="0"/>
              </a:rPr>
              <a:t>p</a:t>
            </a:r>
            <a:endParaRPr lang="en-US" altLang="zh-CN" sz="3600" dirty="0">
              <a:latin typeface="Arial" panose="020B0604020202020204" pitchFamily="34" charset="0"/>
            </a:endParaRPr>
          </a:p>
        </p:txBody>
      </p:sp>
      <p:grpSp>
        <p:nvGrpSpPr>
          <p:cNvPr id="9" name="Group 30"/>
          <p:cNvGrpSpPr/>
          <p:nvPr/>
        </p:nvGrpSpPr>
        <p:grpSpPr>
          <a:xfrm>
            <a:off x="2601913" y="1643063"/>
            <a:ext cx="1828800" cy="762000"/>
            <a:chOff x="1536" y="624"/>
            <a:chExt cx="1152" cy="480"/>
          </a:xfrm>
        </p:grpSpPr>
        <p:sp>
          <p:nvSpPr>
            <p:cNvPr id="31767" name="Line 31"/>
            <p:cNvSpPr/>
            <p:nvPr/>
          </p:nvSpPr>
          <p:spPr>
            <a:xfrm flipV="1">
              <a:off x="2688" y="624"/>
              <a:ext cx="0" cy="480"/>
            </a:xfrm>
            <a:prstGeom prst="line">
              <a:avLst/>
            </a:prstGeom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8" name="Line 32"/>
            <p:cNvSpPr/>
            <p:nvPr/>
          </p:nvSpPr>
          <p:spPr>
            <a:xfrm flipH="1">
              <a:off x="1536" y="624"/>
              <a:ext cx="1152" cy="0"/>
            </a:xfrm>
            <a:prstGeom prst="line">
              <a:avLst/>
            </a:prstGeom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9" name="Line 33"/>
            <p:cNvSpPr/>
            <p:nvPr/>
          </p:nvSpPr>
          <p:spPr>
            <a:xfrm>
              <a:off x="1536" y="624"/>
              <a:ext cx="0" cy="288"/>
            </a:xfrm>
            <a:prstGeom prst="line">
              <a:avLst/>
            </a:prstGeom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triangle" w="med" len="lg"/>
            </a:ln>
          </p:spPr>
        </p:sp>
      </p:grpSp>
      <p:grpSp>
        <p:nvGrpSpPr>
          <p:cNvPr id="10" name="Group 34"/>
          <p:cNvGrpSpPr/>
          <p:nvPr/>
        </p:nvGrpSpPr>
        <p:grpSpPr>
          <a:xfrm>
            <a:off x="1992313" y="2100263"/>
            <a:ext cx="1219200" cy="609600"/>
            <a:chOff x="1152" y="912"/>
            <a:chExt cx="768" cy="384"/>
          </a:xfrm>
        </p:grpSpPr>
        <p:sp>
          <p:nvSpPr>
            <p:cNvPr id="31764" name="Rectangle 35"/>
            <p:cNvSpPr/>
            <p:nvPr/>
          </p:nvSpPr>
          <p:spPr>
            <a:xfrm>
              <a:off x="1152" y="912"/>
              <a:ext cx="768" cy="384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3600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zh-CN" sz="3600" b="1" baseline="-25000" dirty="0">
                  <a:solidFill>
                    <a:schemeClr val="tx2"/>
                  </a:solidFill>
                  <a:latin typeface="Arial" panose="020B0604020202020204" pitchFamily="34" charset="0"/>
                </a:rPr>
                <a:t>i-1</a:t>
              </a:r>
              <a:endParaRPr lang="en-US" altLang="zh-CN" sz="3600" dirty="0">
                <a:latin typeface="Arial" panose="020B0604020202020204" pitchFamily="34" charset="0"/>
              </a:endParaRPr>
            </a:p>
          </p:txBody>
        </p:sp>
        <p:sp>
          <p:nvSpPr>
            <p:cNvPr id="31765" name="Line 36"/>
            <p:cNvSpPr/>
            <p:nvPr/>
          </p:nvSpPr>
          <p:spPr>
            <a:xfrm>
              <a:off x="1344" y="912"/>
              <a:ext cx="0" cy="384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6" name="Line 37"/>
            <p:cNvSpPr/>
            <p:nvPr/>
          </p:nvSpPr>
          <p:spPr>
            <a:xfrm>
              <a:off x="1728" y="912"/>
              <a:ext cx="0" cy="384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</p:grpSp>
      <p:cxnSp>
        <p:nvCxnSpPr>
          <p:cNvPr id="44070" name="AutoShape 38"/>
          <p:cNvCxnSpPr>
            <a:stCxn id="31764" idx="3"/>
            <a:endCxn id="31776" idx="2"/>
          </p:cNvCxnSpPr>
          <p:nvPr/>
        </p:nvCxnSpPr>
        <p:spPr>
          <a:xfrm>
            <a:off x="3211513" y="2405063"/>
            <a:ext cx="3886200" cy="304800"/>
          </a:xfrm>
          <a:prstGeom prst="bentConnector4">
            <a:avLst>
              <a:gd name="adj1" fmla="val 42157"/>
              <a:gd name="adj2" fmla="val 175000"/>
            </a:avLst>
          </a:prstGeom>
          <a:ln w="31750" cap="flat" cmpd="sng">
            <a:solidFill>
              <a:srgbClr val="008080"/>
            </a:solidFill>
            <a:prstDash val="solid"/>
            <a:miter/>
            <a:headEnd type="none" w="med" len="med"/>
            <a:tailEnd type="triangle" w="med" len="lg"/>
          </a:ln>
        </p:spPr>
      </p:cxnSp>
      <p:sp>
        <p:nvSpPr>
          <p:cNvPr id="44071" name="Line 39"/>
          <p:cNvSpPr/>
          <p:nvPr/>
        </p:nvSpPr>
        <p:spPr>
          <a:xfrm>
            <a:off x="2038350" y="5473700"/>
            <a:ext cx="3810000" cy="0"/>
          </a:xfrm>
          <a:prstGeom prst="line">
            <a:avLst/>
          </a:prstGeom>
          <a:ln w="38100" cap="flat" cmpd="sng">
            <a:solidFill>
              <a:srgbClr val="6600CC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1" name="Group 40"/>
          <p:cNvGrpSpPr/>
          <p:nvPr/>
        </p:nvGrpSpPr>
        <p:grpSpPr>
          <a:xfrm>
            <a:off x="2601913" y="1414463"/>
            <a:ext cx="4038600" cy="990600"/>
            <a:chOff x="1536" y="480"/>
            <a:chExt cx="2544" cy="624"/>
          </a:xfrm>
        </p:grpSpPr>
        <p:sp>
          <p:nvSpPr>
            <p:cNvPr id="31761" name="Line 41"/>
            <p:cNvSpPr/>
            <p:nvPr/>
          </p:nvSpPr>
          <p:spPr>
            <a:xfrm flipH="1" flipV="1">
              <a:off x="4080" y="480"/>
              <a:ext cx="0" cy="624"/>
            </a:xfrm>
            <a:prstGeom prst="line">
              <a:avLst/>
            </a:prstGeom>
            <a:ln w="349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2" name="Line 42"/>
            <p:cNvSpPr/>
            <p:nvPr/>
          </p:nvSpPr>
          <p:spPr>
            <a:xfrm flipH="1">
              <a:off x="1536" y="480"/>
              <a:ext cx="2544" cy="0"/>
            </a:xfrm>
            <a:prstGeom prst="line">
              <a:avLst/>
            </a:prstGeom>
            <a:ln w="349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3" name="Line 43"/>
            <p:cNvSpPr/>
            <p:nvPr/>
          </p:nvSpPr>
          <p:spPr>
            <a:xfrm>
              <a:off x="1536" y="480"/>
              <a:ext cx="0" cy="432"/>
            </a:xfrm>
            <a:prstGeom prst="line">
              <a:avLst/>
            </a:prstGeom>
            <a:ln w="34925" cap="flat" cmpd="sng">
              <a:solidFill>
                <a:srgbClr val="FF0000"/>
              </a:solidFill>
              <a:prstDash val="solid"/>
              <a:headEnd type="none" w="med" len="med"/>
              <a:tailEnd type="triangle" w="lg" len="lg"/>
            </a:ln>
          </p:spPr>
        </p:sp>
      </p:grpSp>
      <p:sp useBgFill="1">
        <p:nvSpPr>
          <p:cNvPr id="44076" name="Rectangle 44"/>
          <p:cNvSpPr/>
          <p:nvPr/>
        </p:nvSpPr>
        <p:spPr>
          <a:xfrm>
            <a:off x="4659313" y="1566863"/>
            <a:ext cx="1905000" cy="533400"/>
          </a:xfrm>
          <a:prstGeom prst="rect">
            <a:avLst/>
          </a:prstGeom>
          <a:ln w="9525">
            <a:noFill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4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4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4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4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4" grpId="0"/>
      <p:bldP spid="44060" grpId="0" animBg="1"/>
      <p:bldP spid="44061" grpId="0" animBg="1"/>
      <p:bldP spid="4407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b="0" dirty="0"/>
              <a:t>抽象数据类型 </a:t>
            </a:r>
            <a:r>
              <a:rPr lang="en-US" altLang="zh-CN" b="0" dirty="0"/>
              <a:t>- </a:t>
            </a:r>
            <a:r>
              <a:rPr lang="zh-CN" altLang="en-US" b="0" dirty="0"/>
              <a:t>栈</a:t>
            </a:r>
            <a:endParaRPr lang="zh-CN" altLang="en-US" b="0" dirty="0"/>
          </a:p>
        </p:txBody>
      </p:sp>
      <p:sp>
        <p:nvSpPr>
          <p:cNvPr id="32771" name="Rectangle 3"/>
          <p:cNvSpPr>
            <a:spLocks noGrp="1"/>
          </p:cNvSpPr>
          <p:nvPr>
            <p:ph type="body"/>
          </p:nvPr>
        </p:nvSpPr>
        <p:spPr>
          <a:xfrm>
            <a:off x="838200" y="2362200"/>
            <a:ext cx="7693025" cy="44958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定义 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栈是一个线性表，其插入和删除操作都在表的同一端进行，其中一端被称为栈顶，另外一端被称为栈底。</a:t>
            </a:r>
            <a:endParaRPr lang="zh-CN" altLang="en-US" dirty="0"/>
          </a:p>
          <a:p>
            <a:pPr eaLnBrk="1" hangingPunct="1"/>
            <a:r>
              <a:rPr lang="zh-CN" altLang="en-US" dirty="0"/>
              <a:t>特点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Last In First Out</a:t>
            </a:r>
            <a:endParaRPr lang="en-US" altLang="zh-CN" dirty="0"/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有一个空栈，元素序列</a:t>
            </a:r>
            <a:r>
              <a:rPr lang="en-US" altLang="zh-CN" dirty="0">
                <a:solidFill>
                  <a:srgbClr val="FF0000"/>
                </a:solidFill>
              </a:rPr>
              <a:t>a1, a2, a3, …, a10</a:t>
            </a:r>
            <a:r>
              <a:rPr lang="zh-CN" altLang="en-US" dirty="0">
                <a:solidFill>
                  <a:srgbClr val="FF0000"/>
                </a:solidFill>
              </a:rPr>
              <a:t>依次通过栈先后顺序排列是</a:t>
            </a:r>
            <a:r>
              <a:rPr lang="en-US" altLang="zh-CN" dirty="0">
                <a:solidFill>
                  <a:srgbClr val="FF0000"/>
                </a:solidFill>
              </a:rPr>
              <a:t>a5, a6, a4, a3, a8, a7, a9, a10, a2, a1, </a:t>
            </a:r>
            <a:r>
              <a:rPr lang="zh-CN" altLang="en-US" dirty="0">
                <a:solidFill>
                  <a:srgbClr val="FF0000"/>
                </a:solidFill>
              </a:rPr>
              <a:t>那么该堆栈至少应该是</a:t>
            </a:r>
            <a:r>
              <a:rPr lang="en-US" altLang="zh-CN" dirty="0">
                <a:solidFill>
                  <a:srgbClr val="FF0000"/>
                </a:solidFill>
              </a:rPr>
              <a:t>____</a:t>
            </a:r>
            <a:r>
              <a:rPr lang="zh-CN" altLang="en-US" dirty="0">
                <a:solidFill>
                  <a:srgbClr val="FF0000"/>
                </a:solidFill>
              </a:rPr>
              <a:t>个元素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b="0" dirty="0"/>
              <a:t>抽象数据类型 </a:t>
            </a:r>
            <a:r>
              <a:rPr lang="en-US" altLang="zh-CN" b="0" dirty="0"/>
              <a:t>– </a:t>
            </a:r>
            <a:r>
              <a:rPr lang="zh-CN" altLang="en-US" b="0" dirty="0"/>
              <a:t>队列</a:t>
            </a:r>
            <a:endParaRPr lang="zh-CN" altLang="en-US" b="0" dirty="0"/>
          </a:p>
        </p:txBody>
      </p:sp>
      <p:sp>
        <p:nvSpPr>
          <p:cNvPr id="33795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队列也是表，其插入和删除操作在表的两端进行，插入元素在其中一端进行，称为队尾，删除元素在另外一端，称为队头。</a:t>
            </a:r>
            <a:endParaRPr lang="zh-CN" altLang="en-US" dirty="0"/>
          </a:p>
          <a:p>
            <a:pPr eaLnBrk="1" hangingPunct="1"/>
            <a:r>
              <a:rPr lang="zh-CN" altLang="en-US" dirty="0"/>
              <a:t>特点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First In First Out</a:t>
            </a:r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b="0" dirty="0"/>
              <a:t>大纲</a:t>
            </a:r>
            <a:endParaRPr lang="zh-CN" altLang="en-US" b="0" dirty="0"/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算法复杂度</a:t>
            </a:r>
            <a:endParaRPr lang="zh-CN" altLang="en-US" dirty="0"/>
          </a:p>
          <a:p>
            <a:pPr eaLnBrk="1" hangingPunct="1"/>
            <a:r>
              <a:rPr lang="zh-CN" altLang="en-US" dirty="0"/>
              <a:t>查找与排序</a:t>
            </a:r>
            <a:endParaRPr lang="zh-CN" altLang="en-US" dirty="0"/>
          </a:p>
          <a:p>
            <a:pPr eaLnBrk="1" hangingPunct="1"/>
            <a:r>
              <a:rPr lang="zh-CN" altLang="en-US" dirty="0"/>
              <a:t>抽象数据类型 </a:t>
            </a:r>
            <a:r>
              <a:rPr lang="en-US" altLang="zh-CN" dirty="0"/>
              <a:t>– </a:t>
            </a:r>
            <a:r>
              <a:rPr lang="zh-CN" altLang="en-US" dirty="0"/>
              <a:t>表、堆栈、队列</a:t>
            </a:r>
            <a:endParaRPr lang="zh-CN" altLang="en-US" dirty="0"/>
          </a:p>
          <a:p>
            <a:pPr eaLnBrk="1" hangingPunct="1"/>
            <a:r>
              <a:rPr lang="zh-CN" altLang="en-US" dirty="0"/>
              <a:t>二叉树</a:t>
            </a:r>
            <a:endParaRPr lang="zh-CN" altLang="en-US" dirty="0"/>
          </a:p>
          <a:p>
            <a:pPr eaLnBrk="1" hangingPunct="1"/>
            <a:r>
              <a:rPr lang="zh-CN" altLang="en-US" dirty="0"/>
              <a:t>二叉查找树</a:t>
            </a:r>
            <a:endParaRPr lang="zh-CN" altLang="en-US" dirty="0"/>
          </a:p>
          <a:p>
            <a:pPr eaLnBrk="1" hangingPunct="1"/>
            <a:r>
              <a:rPr lang="zh-CN" altLang="en-US" dirty="0"/>
              <a:t>哈夫曼编码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en-US" altLang="zh-CN" b="0" dirty="0"/>
              <a:t>Exercise</a:t>
            </a:r>
            <a:endParaRPr lang="en-US" altLang="zh-CN" b="0" dirty="0"/>
          </a:p>
        </p:txBody>
      </p:sp>
      <p:sp>
        <p:nvSpPr>
          <p:cNvPr id="35843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将一栈和队列串联构成一系统，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…10</a:t>
            </a:r>
            <a:r>
              <a:rPr lang="zh-CN" altLang="en-US" dirty="0"/>
              <a:t>，这十个数据以如下方式依次通过该系统，第一次过</a:t>
            </a:r>
            <a:r>
              <a:rPr lang="en-US" altLang="zh-CN" dirty="0"/>
              <a:t>1</a:t>
            </a:r>
            <a:r>
              <a:rPr lang="zh-CN" altLang="en-US" dirty="0"/>
              <a:t>个数据，第二次过</a:t>
            </a:r>
            <a:r>
              <a:rPr lang="en-US" altLang="zh-CN" dirty="0"/>
              <a:t>2</a:t>
            </a:r>
            <a:r>
              <a:rPr lang="zh-CN" altLang="en-US" dirty="0"/>
              <a:t>个数据，第三次过</a:t>
            </a:r>
            <a:r>
              <a:rPr lang="en-US" altLang="zh-CN" dirty="0"/>
              <a:t>3</a:t>
            </a:r>
            <a:r>
              <a:rPr lang="zh-CN" altLang="en-US" dirty="0"/>
              <a:t>个数据，第四次过</a:t>
            </a:r>
            <a:r>
              <a:rPr lang="en-US" altLang="zh-CN" dirty="0"/>
              <a:t>4</a:t>
            </a:r>
            <a:r>
              <a:rPr lang="zh-CN" altLang="en-US" dirty="0"/>
              <a:t>个数据，列出这些数据最后的顺序。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b="0" dirty="0"/>
              <a:t>算法的时间复杂性</a:t>
            </a:r>
            <a:endParaRPr lang="zh-CN" altLang="en-US" b="0" dirty="0"/>
          </a:p>
        </p:txBody>
      </p:sp>
      <p:sp>
        <p:nvSpPr>
          <p:cNvPr id="13315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估算一个程序或者函数的时间复杂性就是首先选择一种或多种操作（如加、乘和比较等等），然后确定这种操作分别执行了多少次。</a:t>
            </a:r>
            <a:endParaRPr lang="zh-CN" altLang="en-US" dirty="0"/>
          </a:p>
          <a:p>
            <a:pPr eaLnBrk="1" hangingPunct="1"/>
            <a:r>
              <a:rPr lang="zh-CN" altLang="en-US" dirty="0"/>
              <a:t>取决于识别关键操作的能力，这些关键操作对时间复杂性的影响最大。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b="0" dirty="0"/>
              <a:t>二叉树</a:t>
            </a:r>
            <a:endParaRPr lang="zh-CN" altLang="en-US" b="0" dirty="0"/>
          </a:p>
        </p:txBody>
      </p:sp>
      <p:sp>
        <p:nvSpPr>
          <p:cNvPr id="36867" name="Rectangle 3"/>
          <p:cNvSpPr>
            <a:spLocks noGrp="1"/>
          </p:cNvSpPr>
          <p:nvPr>
            <p:ph type="body"/>
          </p:nvPr>
        </p:nvSpPr>
        <p:spPr>
          <a:xfrm>
            <a:off x="841375" y="2362200"/>
            <a:ext cx="7693025" cy="3724275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二叉树 </a:t>
            </a:r>
            <a:r>
              <a:rPr lang="en-US" altLang="zh-CN" dirty="0"/>
              <a:t>(binary tree) t</a:t>
            </a:r>
            <a:r>
              <a:rPr lang="zh-CN" altLang="en-US" dirty="0"/>
              <a:t>是有限个元素的集合（可以为空）。当二叉树非空时，其中有一个称为根的元素，余下的元素（如果有的话）被组成</a:t>
            </a:r>
            <a:r>
              <a:rPr lang="en-US" altLang="zh-CN" dirty="0"/>
              <a:t>2</a:t>
            </a:r>
            <a:r>
              <a:rPr lang="zh-CN" altLang="en-US" dirty="0"/>
              <a:t>个二叉树，分别称为</a:t>
            </a:r>
            <a:r>
              <a:rPr lang="en-US" altLang="zh-CN" dirty="0"/>
              <a:t>t</a:t>
            </a:r>
            <a:r>
              <a:rPr lang="zh-CN" altLang="en-US" dirty="0"/>
              <a:t>的左子树和右子树。</a:t>
            </a:r>
            <a:endParaRPr lang="zh-CN" altLang="en-US" dirty="0"/>
          </a:p>
          <a:p>
            <a:pPr eaLnBrk="1" hangingPunct="1">
              <a:buNone/>
            </a:pPr>
            <a:endParaRPr lang="en-US" altLang="zh-CN" dirty="0"/>
          </a:p>
        </p:txBody>
      </p:sp>
      <p:sp>
        <p:nvSpPr>
          <p:cNvPr id="36868" name="Oval 4"/>
          <p:cNvSpPr/>
          <p:nvPr/>
        </p:nvSpPr>
        <p:spPr>
          <a:xfrm>
            <a:off x="25146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latin typeface="Arial" panose="020B0604020202020204" pitchFamily="34" charset="0"/>
              </a:rPr>
              <a:t>+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36869" name="Oval 5"/>
          <p:cNvSpPr/>
          <p:nvPr/>
        </p:nvSpPr>
        <p:spPr>
          <a:xfrm>
            <a:off x="2209800" y="5867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latin typeface="Arial" panose="020B0604020202020204" pitchFamily="34" charset="0"/>
              </a:rPr>
              <a:t>b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36870" name="Oval 6"/>
          <p:cNvSpPr/>
          <p:nvPr/>
        </p:nvSpPr>
        <p:spPr>
          <a:xfrm>
            <a:off x="3352800" y="4953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latin typeface="Arial" panose="020B0604020202020204" pitchFamily="34" charset="0"/>
              </a:rPr>
              <a:t>/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36871" name="Oval 7"/>
          <p:cNvSpPr/>
          <p:nvPr/>
        </p:nvSpPr>
        <p:spPr>
          <a:xfrm>
            <a:off x="4114800" y="5867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latin typeface="Arial" panose="020B0604020202020204" pitchFamily="34" charset="0"/>
              </a:rPr>
              <a:t>d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36872" name="Oval 8"/>
          <p:cNvSpPr/>
          <p:nvPr/>
        </p:nvSpPr>
        <p:spPr>
          <a:xfrm>
            <a:off x="2819400" y="5867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latin typeface="Arial" panose="020B0604020202020204" pitchFamily="34" charset="0"/>
              </a:rPr>
              <a:t>c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36873" name="Oval 9"/>
          <p:cNvSpPr/>
          <p:nvPr/>
        </p:nvSpPr>
        <p:spPr>
          <a:xfrm>
            <a:off x="16764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latin typeface="Arial" panose="020B0604020202020204" pitchFamily="34" charset="0"/>
              </a:rPr>
              <a:t>*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36874" name="Oval 10"/>
          <p:cNvSpPr/>
          <p:nvPr/>
        </p:nvSpPr>
        <p:spPr>
          <a:xfrm>
            <a:off x="1066800" y="5867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latin typeface="Arial" panose="020B0604020202020204" pitchFamily="34" charset="0"/>
              </a:rPr>
              <a:t>a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36875" name="Line 11"/>
          <p:cNvSpPr/>
          <p:nvPr/>
        </p:nvSpPr>
        <p:spPr>
          <a:xfrm flipH="1">
            <a:off x="2057400" y="4648200"/>
            <a:ext cx="5334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76" name="Line 12"/>
          <p:cNvSpPr/>
          <p:nvPr/>
        </p:nvSpPr>
        <p:spPr>
          <a:xfrm>
            <a:off x="2895600" y="4648200"/>
            <a:ext cx="533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77" name="Line 13"/>
          <p:cNvSpPr/>
          <p:nvPr/>
        </p:nvSpPr>
        <p:spPr>
          <a:xfrm flipH="1">
            <a:off x="1371600" y="5410200"/>
            <a:ext cx="3810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78" name="Line 14"/>
          <p:cNvSpPr/>
          <p:nvPr/>
        </p:nvSpPr>
        <p:spPr>
          <a:xfrm>
            <a:off x="2057400" y="5410200"/>
            <a:ext cx="3048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79" name="Line 15"/>
          <p:cNvSpPr/>
          <p:nvPr/>
        </p:nvSpPr>
        <p:spPr>
          <a:xfrm flipH="1">
            <a:off x="3124200" y="5410200"/>
            <a:ext cx="3810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80" name="Line 16"/>
          <p:cNvSpPr/>
          <p:nvPr/>
        </p:nvSpPr>
        <p:spPr>
          <a:xfrm>
            <a:off x="3733800" y="5334000"/>
            <a:ext cx="5334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81" name="Oval 17"/>
          <p:cNvSpPr/>
          <p:nvPr/>
        </p:nvSpPr>
        <p:spPr>
          <a:xfrm>
            <a:off x="6705600" y="4343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36882" name="Oval 18"/>
          <p:cNvSpPr/>
          <p:nvPr/>
        </p:nvSpPr>
        <p:spPr>
          <a:xfrm>
            <a:off x="65532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36883" name="Oval 19"/>
          <p:cNvSpPr/>
          <p:nvPr/>
        </p:nvSpPr>
        <p:spPr>
          <a:xfrm>
            <a:off x="73914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36884" name="Oval 21"/>
          <p:cNvSpPr/>
          <p:nvPr/>
        </p:nvSpPr>
        <p:spPr>
          <a:xfrm>
            <a:off x="56388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36885" name="Oval 22"/>
          <p:cNvSpPr/>
          <p:nvPr/>
        </p:nvSpPr>
        <p:spPr>
          <a:xfrm>
            <a:off x="6172200" y="4953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36886" name="Line 23"/>
          <p:cNvSpPr/>
          <p:nvPr/>
        </p:nvSpPr>
        <p:spPr>
          <a:xfrm flipH="1">
            <a:off x="6553200" y="4724400"/>
            <a:ext cx="2286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87" name="Line 24"/>
          <p:cNvSpPr/>
          <p:nvPr/>
        </p:nvSpPr>
        <p:spPr>
          <a:xfrm flipH="1">
            <a:off x="5943600" y="5334000"/>
            <a:ext cx="3048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88" name="Line 25"/>
          <p:cNvSpPr/>
          <p:nvPr/>
        </p:nvSpPr>
        <p:spPr>
          <a:xfrm>
            <a:off x="6477000" y="5410200"/>
            <a:ext cx="304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89" name="Line 26"/>
          <p:cNvSpPr/>
          <p:nvPr/>
        </p:nvSpPr>
        <p:spPr>
          <a:xfrm>
            <a:off x="6553200" y="5334000"/>
            <a:ext cx="9144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90" name="Oval 27"/>
          <p:cNvSpPr/>
          <p:nvPr/>
        </p:nvSpPr>
        <p:spPr>
          <a:xfrm rot="1800000">
            <a:off x="6373813" y="5353050"/>
            <a:ext cx="1752600" cy="5334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b="0" dirty="0"/>
              <a:t>二叉树 遍历算法</a:t>
            </a:r>
            <a:endParaRPr lang="zh-CN" altLang="en-US" b="0" dirty="0"/>
          </a:p>
        </p:txBody>
      </p:sp>
      <p:sp>
        <p:nvSpPr>
          <p:cNvPr id="37891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前序（前根）遍历</a:t>
            </a:r>
            <a:endParaRPr lang="zh-CN" altLang="en-US" dirty="0"/>
          </a:p>
          <a:p>
            <a:pPr eaLnBrk="1" hangingPunct="1"/>
            <a:r>
              <a:rPr lang="zh-CN" altLang="en-US" dirty="0"/>
              <a:t>中序（中根）遍历</a:t>
            </a:r>
            <a:endParaRPr lang="zh-CN" altLang="en-US" dirty="0"/>
          </a:p>
          <a:p>
            <a:pPr eaLnBrk="1" hangingPunct="1"/>
            <a:r>
              <a:rPr lang="zh-CN" altLang="en-US" dirty="0"/>
              <a:t>后序（后根）遍历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AutoShape 2"/>
          <p:cNvSpPr>
            <a:spLocks noGrp="1"/>
          </p:cNvSpPr>
          <p:nvPr>
            <p:ph type="title"/>
          </p:nvPr>
        </p:nvSpPr>
        <p:spPr>
          <a:xfrm>
            <a:off x="762000" y="609600"/>
            <a:ext cx="7924800" cy="1143000"/>
          </a:xfrm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b="0" dirty="0"/>
              <a:t>二叉树的遍历</a:t>
            </a:r>
            <a:r>
              <a:rPr lang="zh-CN" altLang="en-US" sz="2000" b="0" dirty="0"/>
              <a:t>（递归实现）</a:t>
            </a:r>
            <a:endParaRPr lang="zh-CN" altLang="en-US" sz="2000" b="0" dirty="0"/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>
          <a:xfrm>
            <a:off x="762000" y="1981200"/>
            <a:ext cx="8001000" cy="3724275"/>
          </a:xfrm>
          <a:solidFill>
            <a:schemeClr val="bg1">
              <a:alpha val="100000"/>
            </a:schemeClr>
          </a:solidFill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二叉树遍历的定义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二叉树的遍历是二叉树中经常要用到的一种操作。因为在实际应用问题中，常常需要按一定顺序对二叉树中的每个结点逐个进行访问，查找具有某一特点的结点，然后对这些满足条件的结点进行处理。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二叉树的遍历是指按照某种顺序访问二叉树中的每个结点，使每个结点被访问一次且仅被访问一次。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通过一次完整的遍历，可使二叉树中结点信息由非线性排列变为某种意义上的线性序列。也就是说，</a:t>
            </a:r>
            <a:r>
              <a:rPr lang="zh-CN" altLang="en-US" dirty="0">
                <a:solidFill>
                  <a:srgbClr val="910F01"/>
                </a:solidFill>
              </a:rPr>
              <a:t>遍历操作使非线性结构线性化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b="0" dirty="0"/>
              <a:t>二叉树的遍历</a:t>
            </a:r>
            <a:r>
              <a:rPr lang="zh-CN" altLang="en-US" sz="2000" b="0" dirty="0"/>
              <a:t>（递归实现）</a:t>
            </a:r>
            <a:endParaRPr lang="zh-CN" altLang="en-US" sz="2000" b="0" dirty="0"/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>
          <a:xfrm>
            <a:off x="381000" y="2219325"/>
            <a:ext cx="8763000" cy="3724275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二叉树遍历的分类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二叉树由根结点、根结点的左子树和根结点的右子树三部分组成。因此，只要依次遍历这三部分，就可以遍历整个二叉树。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若以</a:t>
            </a:r>
            <a:r>
              <a:rPr lang="en-US" altLang="zh-CN" dirty="0"/>
              <a:t>D</a:t>
            </a:r>
            <a:r>
              <a:rPr lang="zh-CN" altLang="en-US" dirty="0"/>
              <a:t>、</a:t>
            </a:r>
            <a:r>
              <a:rPr lang="en-US" altLang="zh-CN" dirty="0"/>
              <a:t>L</a:t>
            </a:r>
            <a:r>
              <a:rPr lang="zh-CN" altLang="en-US" dirty="0"/>
              <a:t>、</a:t>
            </a:r>
            <a:r>
              <a:rPr lang="en-US" altLang="zh-CN" dirty="0"/>
              <a:t>R</a:t>
            </a:r>
            <a:r>
              <a:rPr lang="zh-CN" altLang="en-US" dirty="0"/>
              <a:t>分别表示访问根结点、遍历根结点的左子树、遍历根结点的右子树，则二叉树的遍历方式有六种：</a:t>
            </a:r>
            <a:r>
              <a:rPr lang="en-US" altLang="zh-CN" dirty="0"/>
              <a:t>DLR</a:t>
            </a:r>
            <a:r>
              <a:rPr lang="zh-CN" altLang="en-US" dirty="0"/>
              <a:t>、</a:t>
            </a:r>
            <a:r>
              <a:rPr lang="en-US" altLang="zh-CN" dirty="0"/>
              <a:t>LDR</a:t>
            </a:r>
            <a:r>
              <a:rPr lang="zh-CN" altLang="en-US" dirty="0"/>
              <a:t>、</a:t>
            </a:r>
            <a:r>
              <a:rPr lang="en-US" altLang="zh-CN" dirty="0"/>
              <a:t>LRD</a:t>
            </a:r>
            <a:r>
              <a:rPr lang="zh-CN" altLang="en-US" dirty="0"/>
              <a:t>、</a:t>
            </a:r>
            <a:r>
              <a:rPr lang="en-US" altLang="zh-CN" dirty="0"/>
              <a:t>DRL</a:t>
            </a:r>
            <a:r>
              <a:rPr lang="zh-CN" altLang="en-US" dirty="0"/>
              <a:t>、</a:t>
            </a:r>
            <a:r>
              <a:rPr lang="en-US" altLang="zh-CN" dirty="0"/>
              <a:t>RDL</a:t>
            </a:r>
            <a:r>
              <a:rPr lang="zh-CN" altLang="en-US" dirty="0"/>
              <a:t>和</a:t>
            </a:r>
            <a:r>
              <a:rPr lang="en-US" altLang="zh-CN" dirty="0"/>
              <a:t>RLD</a:t>
            </a:r>
            <a:r>
              <a:rPr lang="zh-CN" altLang="en-US" dirty="0"/>
              <a:t>。</a:t>
            </a:r>
            <a:endParaRPr lang="zh-CN" altLang="en-US" dirty="0"/>
          </a:p>
          <a:p>
            <a:pPr lvl="1" eaLnBrk="1" hangingPunct="1"/>
            <a:r>
              <a:rPr lang="zh-CN" altLang="en-US" dirty="0">
                <a:solidFill>
                  <a:srgbClr val="910F01"/>
                </a:solidFill>
              </a:rPr>
              <a:t>如果限定先左后右，则只有前三种方式</a:t>
            </a:r>
            <a:endParaRPr lang="zh-CN" altLang="en-US" dirty="0">
              <a:solidFill>
                <a:srgbClr val="910F01"/>
              </a:solidFill>
            </a:endParaRPr>
          </a:p>
          <a:p>
            <a:pPr lvl="2" eaLnBrk="1" hangingPunct="1"/>
            <a:r>
              <a:rPr lang="en-US" altLang="zh-CN" dirty="0">
                <a:solidFill>
                  <a:srgbClr val="910F01"/>
                </a:solidFill>
              </a:rPr>
              <a:t>DLR</a:t>
            </a:r>
            <a:r>
              <a:rPr lang="zh-CN" altLang="en-US" dirty="0">
                <a:solidFill>
                  <a:srgbClr val="910F01"/>
                </a:solidFill>
              </a:rPr>
              <a:t>（称为先序遍历）</a:t>
            </a:r>
            <a:endParaRPr lang="zh-CN" altLang="en-US" dirty="0">
              <a:solidFill>
                <a:srgbClr val="910F01"/>
              </a:solidFill>
            </a:endParaRPr>
          </a:p>
          <a:p>
            <a:pPr lvl="2" eaLnBrk="1" hangingPunct="1"/>
            <a:r>
              <a:rPr lang="en-US" altLang="zh-CN" dirty="0">
                <a:solidFill>
                  <a:srgbClr val="910F01"/>
                </a:solidFill>
              </a:rPr>
              <a:t>LDR</a:t>
            </a:r>
            <a:r>
              <a:rPr lang="zh-CN" altLang="en-US" dirty="0">
                <a:solidFill>
                  <a:srgbClr val="910F01"/>
                </a:solidFill>
              </a:rPr>
              <a:t>（称为中序遍历）</a:t>
            </a:r>
            <a:endParaRPr lang="zh-CN" altLang="en-US" dirty="0">
              <a:solidFill>
                <a:srgbClr val="910F01"/>
              </a:solidFill>
            </a:endParaRPr>
          </a:p>
          <a:p>
            <a:pPr lvl="2" eaLnBrk="1" hangingPunct="1"/>
            <a:r>
              <a:rPr lang="en-US" altLang="zh-CN" dirty="0">
                <a:solidFill>
                  <a:srgbClr val="910F01"/>
                </a:solidFill>
              </a:rPr>
              <a:t>LRD</a:t>
            </a:r>
            <a:r>
              <a:rPr lang="zh-CN" altLang="en-US" dirty="0">
                <a:solidFill>
                  <a:srgbClr val="910F01"/>
                </a:solidFill>
              </a:rPr>
              <a:t>（称为后序遍历）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4419600" y="5835650"/>
            <a:ext cx="45720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下面的内容如果没有特别说明</a:t>
            </a: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都采用二叉链表作为二叉树的存储结构</a:t>
            </a: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AutoShape 2"/>
          <p:cNvSpPr>
            <a:spLocks noGrp="1"/>
          </p:cNvSpPr>
          <p:nvPr>
            <p:ph type="title"/>
          </p:nvPr>
        </p:nvSpPr>
        <p:spPr>
          <a:xfrm>
            <a:off x="762000" y="228600"/>
            <a:ext cx="7924800" cy="1143000"/>
          </a:xfrm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b="0" dirty="0"/>
              <a:t>二叉树的遍历</a:t>
            </a:r>
            <a:r>
              <a:rPr lang="zh-CN" altLang="en-US" sz="2000" b="0" dirty="0"/>
              <a:t>（递归实现）</a:t>
            </a:r>
            <a:endParaRPr lang="zh-CN" altLang="en-US" sz="2000" b="0" dirty="0"/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>
          <a:xfrm>
            <a:off x="609600" y="1447800"/>
            <a:ext cx="8153400" cy="3724275"/>
          </a:xfrm>
          <a:solidFill>
            <a:schemeClr val="bg1">
              <a:alpha val="100000"/>
            </a:schemeClr>
          </a:solidFill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20000"/>
              </a:lnSpc>
            </a:pPr>
            <a:r>
              <a:rPr lang="zh-CN" altLang="en-US" dirty="0"/>
              <a:t>先序遍历（</a:t>
            </a:r>
            <a:r>
              <a:rPr lang="en-US" altLang="zh-CN" dirty="0"/>
              <a:t>DLR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先序遍历的递归过程为：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若二叉树为空，遍历结束。否则：</a:t>
            </a:r>
            <a:endParaRPr lang="zh-CN" altLang="en-US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：访问根结点；</a:t>
            </a:r>
            <a:endParaRPr lang="zh-CN" altLang="en-US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：先序遍历根结点的左子树；</a:t>
            </a:r>
            <a:endParaRPr lang="zh-CN" altLang="en-US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3</a:t>
            </a:r>
            <a:r>
              <a:rPr lang="zh-CN" altLang="en-US" dirty="0"/>
              <a:t>：先序遍历根结点的右子树。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先序遍历二叉树的递归算法如下：</a:t>
            </a:r>
            <a:endParaRPr lang="zh-CN" altLang="en-US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void PreOrder</a:t>
            </a:r>
            <a:r>
              <a:rPr lang="zh-CN" altLang="en-US" dirty="0"/>
              <a:t>（</a:t>
            </a:r>
            <a:r>
              <a:rPr lang="en-US" altLang="zh-CN" dirty="0"/>
              <a:t>BiTree bt</a:t>
            </a:r>
            <a:r>
              <a:rPr lang="zh-CN" altLang="en-US" dirty="0"/>
              <a:t>）</a:t>
            </a:r>
            <a:endParaRPr lang="zh-CN" altLang="en-US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{/*</a:t>
            </a:r>
            <a:r>
              <a:rPr lang="zh-CN" altLang="en-US" dirty="0"/>
              <a:t>先序遍历二叉树</a:t>
            </a:r>
            <a:r>
              <a:rPr lang="en-US" altLang="zh-CN" dirty="0"/>
              <a:t>bt*/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  if (bt==NULL) return;    	 	/*</a:t>
            </a:r>
            <a:r>
              <a:rPr lang="zh-CN" altLang="en-US" dirty="0"/>
              <a:t>递归调用的结束条件*</a:t>
            </a:r>
            <a:r>
              <a:rPr lang="en-US" altLang="zh-CN" dirty="0"/>
              <a:t>/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  Visite</a:t>
            </a:r>
            <a:r>
              <a:rPr lang="zh-CN" altLang="en-US" dirty="0"/>
              <a:t>（</a:t>
            </a:r>
            <a:r>
              <a:rPr lang="en-US" altLang="zh-CN" dirty="0"/>
              <a:t>bt-&gt;data</a:t>
            </a:r>
            <a:r>
              <a:rPr lang="zh-CN" altLang="en-US" dirty="0"/>
              <a:t>）</a:t>
            </a:r>
            <a:r>
              <a:rPr lang="en-US" altLang="zh-CN" dirty="0"/>
              <a:t>;       		/*</a:t>
            </a:r>
            <a:r>
              <a:rPr lang="zh-CN" altLang="en-US" dirty="0"/>
              <a:t>访问结点的数据域*</a:t>
            </a:r>
            <a:r>
              <a:rPr lang="en-US" altLang="zh-CN" dirty="0"/>
              <a:t>/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  PreOrder</a:t>
            </a:r>
            <a:r>
              <a:rPr lang="zh-CN" altLang="en-US" dirty="0"/>
              <a:t>（</a:t>
            </a:r>
            <a:r>
              <a:rPr lang="en-US" altLang="zh-CN" dirty="0"/>
              <a:t>bt-&gt;lchild</a:t>
            </a:r>
            <a:r>
              <a:rPr lang="zh-CN" altLang="en-US" dirty="0"/>
              <a:t>）</a:t>
            </a:r>
            <a:r>
              <a:rPr lang="en-US" altLang="zh-CN" dirty="0"/>
              <a:t>;   	/*</a:t>
            </a:r>
            <a:r>
              <a:rPr lang="zh-CN" altLang="en-US" dirty="0"/>
              <a:t>先序递归遍历</a:t>
            </a:r>
            <a:r>
              <a:rPr lang="en-US" altLang="zh-CN" dirty="0"/>
              <a:t>bt</a:t>
            </a:r>
            <a:r>
              <a:rPr lang="zh-CN" altLang="en-US" dirty="0"/>
              <a:t>的左子树*</a:t>
            </a:r>
            <a:r>
              <a:rPr lang="en-US" altLang="zh-CN" dirty="0"/>
              <a:t>/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  PreOrder</a:t>
            </a:r>
            <a:r>
              <a:rPr lang="zh-CN" altLang="en-US" dirty="0"/>
              <a:t>（</a:t>
            </a:r>
            <a:r>
              <a:rPr lang="en-US" altLang="zh-CN" dirty="0"/>
              <a:t>bt-&gt;rchild</a:t>
            </a:r>
            <a:r>
              <a:rPr lang="zh-CN" altLang="en-US" dirty="0"/>
              <a:t>）</a:t>
            </a:r>
            <a:r>
              <a:rPr lang="en-US" altLang="zh-CN" dirty="0"/>
              <a:t>;   	/*</a:t>
            </a:r>
            <a:r>
              <a:rPr lang="zh-CN" altLang="en-US" dirty="0"/>
              <a:t>先序递归遍历</a:t>
            </a:r>
            <a:r>
              <a:rPr lang="en-US" altLang="zh-CN" dirty="0"/>
              <a:t>bt</a:t>
            </a:r>
            <a:r>
              <a:rPr lang="zh-CN" altLang="en-US" dirty="0"/>
              <a:t>的右子树*</a:t>
            </a:r>
            <a:r>
              <a:rPr lang="en-US" altLang="zh-CN" dirty="0"/>
              <a:t>/  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}</a:t>
            </a:r>
            <a:endParaRPr lang="en-US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endParaRPr lang="zh-CN" altLang="zh-CN" b="0" dirty="0"/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endParaRPr lang="zh-CN" altLang="zh-CN" dirty="0"/>
          </a:p>
        </p:txBody>
      </p:sp>
      <p:grpSp>
        <p:nvGrpSpPr>
          <p:cNvPr id="2" name="Group 4"/>
          <p:cNvGrpSpPr/>
          <p:nvPr/>
        </p:nvGrpSpPr>
        <p:grpSpPr>
          <a:xfrm>
            <a:off x="819150" y="1946275"/>
            <a:ext cx="3060700" cy="2362200"/>
            <a:chOff x="492" y="384"/>
            <a:chExt cx="1928" cy="1488"/>
          </a:xfrm>
        </p:grpSpPr>
        <p:sp>
          <p:nvSpPr>
            <p:cNvPr id="42041" name="Oval 5"/>
            <p:cNvSpPr/>
            <p:nvPr/>
          </p:nvSpPr>
          <p:spPr>
            <a:xfrm>
              <a:off x="1212" y="384"/>
              <a:ext cx="384" cy="384"/>
            </a:xfrm>
            <a:prstGeom prst="ellipse">
              <a:avLst/>
            </a:pr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sz="2400" b="1" dirty="0">
                  <a:latin typeface="Arial" panose="020B0604020202020204" pitchFamily="34" charset="0"/>
                </a:rPr>
                <a:t>A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42042" name="Oval 6"/>
            <p:cNvSpPr/>
            <p:nvPr/>
          </p:nvSpPr>
          <p:spPr>
            <a:xfrm>
              <a:off x="1164" y="1488"/>
              <a:ext cx="384" cy="384"/>
            </a:xfrm>
            <a:prstGeom prst="ellipse">
              <a:avLst/>
            </a:pr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sz="2400" b="1" dirty="0">
                  <a:latin typeface="Arial" panose="020B0604020202020204" pitchFamily="34" charset="0"/>
                </a:rPr>
                <a:t>D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42043" name="Oval 7"/>
            <p:cNvSpPr/>
            <p:nvPr/>
          </p:nvSpPr>
          <p:spPr>
            <a:xfrm>
              <a:off x="492" y="1104"/>
              <a:ext cx="384" cy="384"/>
            </a:xfrm>
            <a:prstGeom prst="ellipse">
              <a:avLst/>
            </a:pr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sz="2400" b="1" dirty="0">
                  <a:latin typeface="Arial" panose="020B0604020202020204" pitchFamily="34" charset="0"/>
                </a:rPr>
                <a:t>B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42044" name="Oval 8"/>
            <p:cNvSpPr/>
            <p:nvPr/>
          </p:nvSpPr>
          <p:spPr>
            <a:xfrm>
              <a:off x="2036" y="1064"/>
              <a:ext cx="384" cy="384"/>
            </a:xfrm>
            <a:prstGeom prst="ellipse">
              <a:avLst/>
            </a:pr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sz="2400" b="1" dirty="0">
                  <a:latin typeface="Arial" panose="020B0604020202020204" pitchFamily="34" charset="0"/>
                </a:rPr>
                <a:t>C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42045" name="Line 9"/>
            <p:cNvSpPr/>
            <p:nvPr/>
          </p:nvSpPr>
          <p:spPr>
            <a:xfrm flipH="1">
              <a:off x="780" y="720"/>
              <a:ext cx="480" cy="43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46" name="Line 10"/>
            <p:cNvSpPr/>
            <p:nvPr/>
          </p:nvSpPr>
          <p:spPr>
            <a:xfrm>
              <a:off x="1548" y="720"/>
              <a:ext cx="576" cy="384"/>
            </a:xfrm>
            <a:prstGeom prst="line">
              <a:avLst/>
            </a:prstGeom>
            <a:ln w="1905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47" name="Line 11"/>
            <p:cNvSpPr/>
            <p:nvPr/>
          </p:nvSpPr>
          <p:spPr>
            <a:xfrm>
              <a:off x="876" y="1392"/>
              <a:ext cx="336" cy="192"/>
            </a:xfrm>
            <a:prstGeom prst="line">
              <a:avLst/>
            </a:prstGeom>
            <a:ln w="1905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9404" name="Rectangle 12"/>
          <p:cNvSpPr/>
          <p:nvPr/>
        </p:nvSpPr>
        <p:spPr>
          <a:xfrm>
            <a:off x="4572000" y="1412875"/>
            <a:ext cx="2667000" cy="4572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p>
            <a:pPr algn="ctr" eaLnBrk="0" hangingPunct="0"/>
            <a:r>
              <a:rPr lang="en-US" altLang="zh-CN" sz="2400" b="1" dirty="0">
                <a:latin typeface="Arial" panose="020B0604020202020204" pitchFamily="34" charset="0"/>
              </a:rPr>
              <a:t>D           L            R</a:t>
            </a:r>
            <a:endParaRPr lang="en-US" altLang="zh-CN" sz="2400" b="1" dirty="0">
              <a:latin typeface="Arial" panose="020B0604020202020204" pitchFamily="34" charset="0"/>
            </a:endParaRPr>
          </a:p>
        </p:txBody>
      </p:sp>
      <p:grpSp>
        <p:nvGrpSpPr>
          <p:cNvPr id="3" name="Group 13"/>
          <p:cNvGrpSpPr/>
          <p:nvPr/>
        </p:nvGrpSpPr>
        <p:grpSpPr>
          <a:xfrm>
            <a:off x="4572000" y="1793875"/>
            <a:ext cx="457200" cy="1066800"/>
            <a:chOff x="2880" y="1248"/>
            <a:chExt cx="288" cy="672"/>
          </a:xfrm>
        </p:grpSpPr>
        <p:sp>
          <p:nvSpPr>
            <p:cNvPr id="42039" name="Line 14"/>
            <p:cNvSpPr/>
            <p:nvPr/>
          </p:nvSpPr>
          <p:spPr>
            <a:xfrm>
              <a:off x="3024" y="1248"/>
              <a:ext cx="0" cy="432"/>
            </a:xfrm>
            <a:prstGeom prst="line">
              <a:avLst/>
            </a:prstGeom>
            <a:ln w="19050" cap="flat" cmpd="sng">
              <a:solidFill>
                <a:srgbClr val="FF66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2040" name="Oval 15"/>
            <p:cNvSpPr/>
            <p:nvPr/>
          </p:nvSpPr>
          <p:spPr>
            <a:xfrm>
              <a:off x="2880" y="1680"/>
              <a:ext cx="288" cy="240"/>
            </a:xfrm>
            <a:prstGeom prst="ellipse">
              <a:avLst/>
            </a:prstGeom>
            <a:solidFill>
              <a:srgbClr val="FF993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sz="2400" b="1" dirty="0">
                  <a:latin typeface="Arial" panose="020B0604020202020204" pitchFamily="34" charset="0"/>
                </a:rPr>
                <a:t>A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16"/>
          <p:cNvGrpSpPr/>
          <p:nvPr/>
        </p:nvGrpSpPr>
        <p:grpSpPr>
          <a:xfrm>
            <a:off x="5105400" y="1793875"/>
            <a:ext cx="1524000" cy="1447800"/>
            <a:chOff x="3216" y="1248"/>
            <a:chExt cx="960" cy="912"/>
          </a:xfrm>
        </p:grpSpPr>
        <p:sp>
          <p:nvSpPr>
            <p:cNvPr id="42033" name="Line 17"/>
            <p:cNvSpPr/>
            <p:nvPr/>
          </p:nvSpPr>
          <p:spPr>
            <a:xfrm>
              <a:off x="3696" y="1248"/>
              <a:ext cx="0" cy="432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42034" name="Group 18"/>
            <p:cNvGrpSpPr/>
            <p:nvPr/>
          </p:nvGrpSpPr>
          <p:grpSpPr>
            <a:xfrm>
              <a:off x="3408" y="1680"/>
              <a:ext cx="576" cy="240"/>
              <a:chOff x="3408" y="1680"/>
              <a:chExt cx="576" cy="240"/>
            </a:xfrm>
          </p:grpSpPr>
          <p:sp>
            <p:nvSpPr>
              <p:cNvPr id="42036" name="Line 19"/>
              <p:cNvSpPr/>
              <p:nvPr/>
            </p:nvSpPr>
            <p:spPr>
              <a:xfrm>
                <a:off x="3408" y="1680"/>
                <a:ext cx="57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037" name="Line 20"/>
              <p:cNvSpPr/>
              <p:nvPr/>
            </p:nvSpPr>
            <p:spPr>
              <a:xfrm>
                <a:off x="3408" y="1680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038" name="Line 21"/>
              <p:cNvSpPr/>
              <p:nvPr/>
            </p:nvSpPr>
            <p:spPr>
              <a:xfrm>
                <a:off x="3984" y="1680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42035" name="Rectangle 22"/>
            <p:cNvSpPr/>
            <p:nvPr/>
          </p:nvSpPr>
          <p:spPr>
            <a:xfrm>
              <a:off x="3216" y="1920"/>
              <a:ext cx="960" cy="24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algn="ctr" eaLnBrk="0" hangingPunct="0"/>
              <a:r>
                <a:rPr lang="en-US" altLang="zh-CN" sz="2400" b="1" dirty="0">
                  <a:latin typeface="Arial" panose="020B0604020202020204" pitchFamily="34" charset="0"/>
                </a:rPr>
                <a:t>D    L   R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6" name="Group 23"/>
          <p:cNvGrpSpPr/>
          <p:nvPr/>
        </p:nvGrpSpPr>
        <p:grpSpPr>
          <a:xfrm>
            <a:off x="5943600" y="3241675"/>
            <a:ext cx="1447800" cy="1447800"/>
            <a:chOff x="3744" y="2160"/>
            <a:chExt cx="912" cy="912"/>
          </a:xfrm>
        </p:grpSpPr>
        <p:grpSp>
          <p:nvGrpSpPr>
            <p:cNvPr id="42027" name="Group 24"/>
            <p:cNvGrpSpPr/>
            <p:nvPr/>
          </p:nvGrpSpPr>
          <p:grpSpPr>
            <a:xfrm>
              <a:off x="3888" y="2592"/>
              <a:ext cx="576" cy="240"/>
              <a:chOff x="3888" y="2592"/>
              <a:chExt cx="576" cy="240"/>
            </a:xfrm>
          </p:grpSpPr>
          <p:sp>
            <p:nvSpPr>
              <p:cNvPr id="42030" name="Line 25"/>
              <p:cNvSpPr/>
              <p:nvPr/>
            </p:nvSpPr>
            <p:spPr>
              <a:xfrm>
                <a:off x="3888" y="2592"/>
                <a:ext cx="57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031" name="Line 26"/>
              <p:cNvSpPr/>
              <p:nvPr/>
            </p:nvSpPr>
            <p:spPr>
              <a:xfrm>
                <a:off x="3888" y="2592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032" name="Line 27"/>
              <p:cNvSpPr/>
              <p:nvPr/>
            </p:nvSpPr>
            <p:spPr>
              <a:xfrm>
                <a:off x="4464" y="2592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42028" name="Rectangle 28"/>
            <p:cNvSpPr/>
            <p:nvPr/>
          </p:nvSpPr>
          <p:spPr>
            <a:xfrm>
              <a:off x="3744" y="2832"/>
              <a:ext cx="912" cy="24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algn="ctr" eaLnBrk="0" hangingPunct="0"/>
              <a:r>
                <a:rPr lang="en-US" altLang="zh-CN" sz="2400" b="1" dirty="0">
                  <a:latin typeface="Arial" panose="020B0604020202020204" pitchFamily="34" charset="0"/>
                </a:rPr>
                <a:t>D    L   R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42029" name="Line 29"/>
            <p:cNvSpPr/>
            <p:nvPr/>
          </p:nvSpPr>
          <p:spPr>
            <a:xfrm>
              <a:off x="3984" y="2160"/>
              <a:ext cx="0" cy="432"/>
            </a:xfrm>
            <a:prstGeom prst="line">
              <a:avLst/>
            </a:prstGeom>
            <a:ln w="19050" cap="flat" cmpd="sng">
              <a:solidFill>
                <a:srgbClr val="CC0099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8" name="Group 30"/>
          <p:cNvGrpSpPr/>
          <p:nvPr/>
        </p:nvGrpSpPr>
        <p:grpSpPr>
          <a:xfrm>
            <a:off x="5638800" y="3241675"/>
            <a:ext cx="457200" cy="990600"/>
            <a:chOff x="3552" y="2160"/>
            <a:chExt cx="288" cy="624"/>
          </a:xfrm>
        </p:grpSpPr>
        <p:sp>
          <p:nvSpPr>
            <p:cNvPr id="42025" name="Text Box 31"/>
            <p:cNvSpPr txBox="1"/>
            <p:nvPr/>
          </p:nvSpPr>
          <p:spPr>
            <a:xfrm rot="-5503572">
              <a:off x="3576" y="2520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Arial" panose="020B0604020202020204" pitchFamily="34" charset="0"/>
                </a:rPr>
                <a:t>&gt;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42026" name="Line 32"/>
            <p:cNvSpPr/>
            <p:nvPr/>
          </p:nvSpPr>
          <p:spPr>
            <a:xfrm>
              <a:off x="3696" y="2160"/>
              <a:ext cx="0" cy="432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9" name="Group 33"/>
          <p:cNvGrpSpPr/>
          <p:nvPr/>
        </p:nvGrpSpPr>
        <p:grpSpPr>
          <a:xfrm>
            <a:off x="5181600" y="3241675"/>
            <a:ext cx="457200" cy="1066800"/>
            <a:chOff x="3264" y="2160"/>
            <a:chExt cx="288" cy="672"/>
          </a:xfrm>
        </p:grpSpPr>
        <p:sp>
          <p:nvSpPr>
            <p:cNvPr id="42023" name="Oval 34"/>
            <p:cNvSpPr/>
            <p:nvPr/>
          </p:nvSpPr>
          <p:spPr>
            <a:xfrm>
              <a:off x="3264" y="2592"/>
              <a:ext cx="288" cy="240"/>
            </a:xfrm>
            <a:prstGeom prst="ellipse">
              <a:avLst/>
            </a:prstGeom>
            <a:solidFill>
              <a:srgbClr val="FF993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sz="2400" b="1" dirty="0">
                  <a:latin typeface="Arial" panose="020B0604020202020204" pitchFamily="34" charset="0"/>
                </a:rPr>
                <a:t>B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42024" name="Line 35"/>
            <p:cNvSpPr/>
            <p:nvPr/>
          </p:nvSpPr>
          <p:spPr>
            <a:xfrm>
              <a:off x="3408" y="2160"/>
              <a:ext cx="0" cy="432"/>
            </a:xfrm>
            <a:prstGeom prst="line">
              <a:avLst/>
            </a:prstGeom>
            <a:ln w="19050" cap="flat" cmpd="sng">
              <a:solidFill>
                <a:srgbClr val="FF66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0" name="Group 36"/>
          <p:cNvGrpSpPr/>
          <p:nvPr/>
        </p:nvGrpSpPr>
        <p:grpSpPr>
          <a:xfrm>
            <a:off x="6934200" y="4689475"/>
            <a:ext cx="457200" cy="990600"/>
            <a:chOff x="4368" y="3072"/>
            <a:chExt cx="288" cy="624"/>
          </a:xfrm>
        </p:grpSpPr>
        <p:sp>
          <p:nvSpPr>
            <p:cNvPr id="42021" name="Text Box 37"/>
            <p:cNvSpPr txBox="1"/>
            <p:nvPr/>
          </p:nvSpPr>
          <p:spPr>
            <a:xfrm rot="-5503572">
              <a:off x="4392" y="3432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Arial" panose="020B0604020202020204" pitchFamily="34" charset="0"/>
                </a:rPr>
                <a:t>&gt;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42022" name="Line 38"/>
            <p:cNvSpPr/>
            <p:nvPr/>
          </p:nvSpPr>
          <p:spPr>
            <a:xfrm>
              <a:off x="4512" y="3072"/>
              <a:ext cx="0" cy="432"/>
            </a:xfrm>
            <a:prstGeom prst="line">
              <a:avLst/>
            </a:prstGeom>
            <a:ln w="19050" cap="flat" cmpd="sng">
              <a:solidFill>
                <a:srgbClr val="CC0099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1" name="Group 39"/>
          <p:cNvGrpSpPr/>
          <p:nvPr/>
        </p:nvGrpSpPr>
        <p:grpSpPr>
          <a:xfrm>
            <a:off x="6477000" y="4689475"/>
            <a:ext cx="457200" cy="990600"/>
            <a:chOff x="4080" y="3072"/>
            <a:chExt cx="288" cy="624"/>
          </a:xfrm>
        </p:grpSpPr>
        <p:sp>
          <p:nvSpPr>
            <p:cNvPr id="42019" name="Text Box 40"/>
            <p:cNvSpPr txBox="1"/>
            <p:nvPr/>
          </p:nvSpPr>
          <p:spPr>
            <a:xfrm rot="-5503572">
              <a:off x="4104" y="3432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Arial" panose="020B0604020202020204" pitchFamily="34" charset="0"/>
                </a:rPr>
                <a:t>&gt;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42020" name="Line 41"/>
            <p:cNvSpPr/>
            <p:nvPr/>
          </p:nvSpPr>
          <p:spPr>
            <a:xfrm>
              <a:off x="4224" y="3072"/>
              <a:ext cx="0" cy="432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2" name="Group 42"/>
          <p:cNvGrpSpPr/>
          <p:nvPr/>
        </p:nvGrpSpPr>
        <p:grpSpPr>
          <a:xfrm>
            <a:off x="6019800" y="4689475"/>
            <a:ext cx="457200" cy="1066800"/>
            <a:chOff x="3792" y="3072"/>
            <a:chExt cx="288" cy="672"/>
          </a:xfrm>
        </p:grpSpPr>
        <p:sp>
          <p:nvSpPr>
            <p:cNvPr id="42017" name="Oval 43"/>
            <p:cNvSpPr/>
            <p:nvPr/>
          </p:nvSpPr>
          <p:spPr>
            <a:xfrm>
              <a:off x="3792" y="3504"/>
              <a:ext cx="288" cy="240"/>
            </a:xfrm>
            <a:prstGeom prst="ellipse">
              <a:avLst/>
            </a:prstGeom>
            <a:solidFill>
              <a:srgbClr val="FF993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sz="2400" b="1" dirty="0">
                  <a:latin typeface="Arial" panose="020B0604020202020204" pitchFamily="34" charset="0"/>
                </a:rPr>
                <a:t>D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42018" name="Line 44"/>
            <p:cNvSpPr/>
            <p:nvPr/>
          </p:nvSpPr>
          <p:spPr>
            <a:xfrm>
              <a:off x="3936" y="3072"/>
              <a:ext cx="0" cy="432"/>
            </a:xfrm>
            <a:prstGeom prst="line">
              <a:avLst/>
            </a:prstGeom>
            <a:ln w="19050" cap="flat" cmpd="sng">
              <a:solidFill>
                <a:srgbClr val="FF66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3" name="Group 45"/>
          <p:cNvGrpSpPr/>
          <p:nvPr/>
        </p:nvGrpSpPr>
        <p:grpSpPr>
          <a:xfrm>
            <a:off x="8382000" y="3241675"/>
            <a:ext cx="457200" cy="990600"/>
            <a:chOff x="5280" y="2160"/>
            <a:chExt cx="288" cy="624"/>
          </a:xfrm>
        </p:grpSpPr>
        <p:sp>
          <p:nvSpPr>
            <p:cNvPr id="42015" name="Text Box 46"/>
            <p:cNvSpPr txBox="1"/>
            <p:nvPr/>
          </p:nvSpPr>
          <p:spPr>
            <a:xfrm rot="-5503572">
              <a:off x="5304" y="2520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Arial" panose="020B0604020202020204" pitchFamily="34" charset="0"/>
                </a:rPr>
                <a:t>&gt;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42016" name="Line 47"/>
            <p:cNvSpPr/>
            <p:nvPr/>
          </p:nvSpPr>
          <p:spPr>
            <a:xfrm>
              <a:off x="5424" y="2160"/>
              <a:ext cx="0" cy="432"/>
            </a:xfrm>
            <a:prstGeom prst="line">
              <a:avLst/>
            </a:prstGeom>
            <a:ln w="19050" cap="flat" cmpd="sng">
              <a:solidFill>
                <a:srgbClr val="CC0099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4" name="Group 48"/>
          <p:cNvGrpSpPr/>
          <p:nvPr/>
        </p:nvGrpSpPr>
        <p:grpSpPr>
          <a:xfrm>
            <a:off x="7924800" y="3241675"/>
            <a:ext cx="457200" cy="990600"/>
            <a:chOff x="4992" y="2160"/>
            <a:chExt cx="288" cy="624"/>
          </a:xfrm>
        </p:grpSpPr>
        <p:sp>
          <p:nvSpPr>
            <p:cNvPr id="42013" name="Text Box 49"/>
            <p:cNvSpPr txBox="1"/>
            <p:nvPr/>
          </p:nvSpPr>
          <p:spPr>
            <a:xfrm rot="-5503572">
              <a:off x="5016" y="2520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Arial" panose="020B0604020202020204" pitchFamily="34" charset="0"/>
                </a:rPr>
                <a:t>&gt;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42014" name="Line 50"/>
            <p:cNvSpPr/>
            <p:nvPr/>
          </p:nvSpPr>
          <p:spPr>
            <a:xfrm>
              <a:off x="5136" y="2160"/>
              <a:ext cx="0" cy="432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5" name="Group 51"/>
          <p:cNvGrpSpPr/>
          <p:nvPr/>
        </p:nvGrpSpPr>
        <p:grpSpPr>
          <a:xfrm>
            <a:off x="7467600" y="3241675"/>
            <a:ext cx="457200" cy="1066800"/>
            <a:chOff x="4704" y="2160"/>
            <a:chExt cx="288" cy="672"/>
          </a:xfrm>
        </p:grpSpPr>
        <p:sp>
          <p:nvSpPr>
            <p:cNvPr id="42011" name="Oval 52"/>
            <p:cNvSpPr/>
            <p:nvPr/>
          </p:nvSpPr>
          <p:spPr>
            <a:xfrm>
              <a:off x="4704" y="2592"/>
              <a:ext cx="288" cy="240"/>
            </a:xfrm>
            <a:prstGeom prst="ellipse">
              <a:avLst/>
            </a:prstGeom>
            <a:solidFill>
              <a:srgbClr val="FF993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sz="2400" b="1" dirty="0">
                  <a:latin typeface="Arial" panose="020B0604020202020204" pitchFamily="34" charset="0"/>
                </a:rPr>
                <a:t>C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42012" name="Line 53"/>
            <p:cNvSpPr/>
            <p:nvPr/>
          </p:nvSpPr>
          <p:spPr>
            <a:xfrm>
              <a:off x="4848" y="2160"/>
              <a:ext cx="0" cy="432"/>
            </a:xfrm>
            <a:prstGeom prst="line">
              <a:avLst/>
            </a:prstGeom>
            <a:ln w="19050" cap="flat" cmpd="sng">
              <a:solidFill>
                <a:srgbClr val="FF66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6" name="Group 54"/>
          <p:cNvGrpSpPr/>
          <p:nvPr/>
        </p:nvGrpSpPr>
        <p:grpSpPr>
          <a:xfrm>
            <a:off x="7162800" y="1641475"/>
            <a:ext cx="1676400" cy="1600200"/>
            <a:chOff x="4512" y="1152"/>
            <a:chExt cx="1056" cy="1008"/>
          </a:xfrm>
        </p:grpSpPr>
        <p:sp>
          <p:nvSpPr>
            <p:cNvPr id="42004" name="Line 55"/>
            <p:cNvSpPr/>
            <p:nvPr/>
          </p:nvSpPr>
          <p:spPr>
            <a:xfrm>
              <a:off x="4512" y="1152"/>
              <a:ext cx="528" cy="0"/>
            </a:xfrm>
            <a:prstGeom prst="line">
              <a:avLst/>
            </a:prstGeom>
            <a:ln w="19050" cap="flat" cmpd="sng">
              <a:solidFill>
                <a:srgbClr val="CC0099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42005" name="Group 56"/>
            <p:cNvGrpSpPr/>
            <p:nvPr/>
          </p:nvGrpSpPr>
          <p:grpSpPr>
            <a:xfrm>
              <a:off x="4800" y="1680"/>
              <a:ext cx="576" cy="240"/>
              <a:chOff x="4800" y="1680"/>
              <a:chExt cx="576" cy="240"/>
            </a:xfrm>
          </p:grpSpPr>
          <p:sp>
            <p:nvSpPr>
              <p:cNvPr id="42008" name="Line 57"/>
              <p:cNvSpPr/>
              <p:nvPr/>
            </p:nvSpPr>
            <p:spPr>
              <a:xfrm>
                <a:off x="4800" y="1680"/>
                <a:ext cx="57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009" name="Line 58"/>
              <p:cNvSpPr/>
              <p:nvPr/>
            </p:nvSpPr>
            <p:spPr>
              <a:xfrm>
                <a:off x="4800" y="1680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010" name="Line 59"/>
              <p:cNvSpPr/>
              <p:nvPr/>
            </p:nvSpPr>
            <p:spPr>
              <a:xfrm>
                <a:off x="5376" y="1680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42006" name="Rectangle 60"/>
            <p:cNvSpPr/>
            <p:nvPr/>
          </p:nvSpPr>
          <p:spPr>
            <a:xfrm>
              <a:off x="4656" y="1920"/>
              <a:ext cx="912" cy="24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algn="ctr" eaLnBrk="0" hangingPunct="0"/>
              <a:r>
                <a:rPr lang="en-US" altLang="zh-CN" sz="2400" b="1" dirty="0">
                  <a:latin typeface="Arial" panose="020B0604020202020204" pitchFamily="34" charset="0"/>
                </a:rPr>
                <a:t>D    L   R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42007" name="Line 61"/>
            <p:cNvSpPr/>
            <p:nvPr/>
          </p:nvSpPr>
          <p:spPr>
            <a:xfrm>
              <a:off x="5040" y="1152"/>
              <a:ext cx="0" cy="528"/>
            </a:xfrm>
            <a:prstGeom prst="line">
              <a:avLst/>
            </a:prstGeom>
            <a:ln w="19050" cap="flat" cmpd="sng">
              <a:solidFill>
                <a:srgbClr val="CC0099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59454" name="Text Box 62"/>
          <p:cNvSpPr txBox="1"/>
          <p:nvPr/>
        </p:nvSpPr>
        <p:spPr>
          <a:xfrm>
            <a:off x="555625" y="5222875"/>
            <a:ext cx="47688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dirty="0">
                <a:solidFill>
                  <a:srgbClr val="FF3300"/>
                </a:solidFill>
                <a:latin typeface="Arial" panose="020B0604020202020204" pitchFamily="34" charset="0"/>
              </a:rPr>
              <a:t>先序遍历序列：</a:t>
            </a:r>
            <a:r>
              <a:rPr lang="en-US" altLang="zh-CN" sz="3200" dirty="0">
                <a:solidFill>
                  <a:srgbClr val="FF3300"/>
                </a:solidFill>
                <a:latin typeface="Arial" panose="020B0604020202020204" pitchFamily="34" charset="0"/>
              </a:rPr>
              <a:t>A  B  D  C</a:t>
            </a:r>
            <a:endParaRPr lang="en-US" altLang="zh-CN" sz="3200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59455" name="Text Box 63"/>
          <p:cNvSpPr txBox="1"/>
          <p:nvPr/>
        </p:nvSpPr>
        <p:spPr>
          <a:xfrm>
            <a:off x="1089025" y="1069975"/>
            <a:ext cx="192246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dirty="0">
                <a:solidFill>
                  <a:srgbClr val="FF3300"/>
                </a:solidFill>
                <a:latin typeface="Arial" panose="020B0604020202020204" pitchFamily="34" charset="0"/>
              </a:rPr>
              <a:t>先序遍历</a:t>
            </a:r>
            <a:r>
              <a:rPr lang="en-US" altLang="zh-CN" sz="3200" dirty="0">
                <a:solidFill>
                  <a:srgbClr val="FF3300"/>
                </a:solidFill>
                <a:latin typeface="Arial" panose="020B0604020202020204" pitchFamily="34" charset="0"/>
              </a:rPr>
              <a:t>:</a:t>
            </a:r>
            <a:endParaRPr lang="en-US" altLang="zh-CN" sz="3200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45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4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8" dur="500"/>
                                        <p:tgtEl>
                                          <p:spTgt spid="59454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4" grpId="0" animBg="1"/>
      <p:bldP spid="59454" grpId="0" build="p"/>
      <p:bldP spid="5945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AutoShap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924800" cy="1143000"/>
          </a:xfrm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b="0" dirty="0"/>
              <a:t>二叉树的遍历</a:t>
            </a:r>
            <a:r>
              <a:rPr lang="zh-CN" altLang="en-US" sz="2000" b="0" dirty="0"/>
              <a:t>（递归实现）</a:t>
            </a:r>
            <a:endParaRPr lang="zh-CN" altLang="en-US" sz="2000" b="0" dirty="0"/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3724275"/>
          </a:xfrm>
          <a:solidFill>
            <a:schemeClr val="bg1">
              <a:alpha val="100000"/>
            </a:schemeClr>
          </a:solidFill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20000"/>
              </a:lnSpc>
            </a:pPr>
            <a:r>
              <a:rPr lang="zh-CN" altLang="en-US" dirty="0"/>
              <a:t>中序遍历（</a:t>
            </a:r>
            <a:r>
              <a:rPr lang="en-US" altLang="zh-CN" dirty="0"/>
              <a:t>LDR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中序遍历的递归过程为：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若二叉树为空，遍历结束。否则，</a:t>
            </a:r>
            <a:endParaRPr lang="zh-CN" altLang="en-US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）中序遍历根结点的左子树；</a:t>
            </a:r>
            <a:endParaRPr lang="zh-CN" altLang="en-US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）访问根结点；</a:t>
            </a:r>
            <a:endParaRPr lang="zh-CN" altLang="en-US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）中序遍历根结点的右子树。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中序遍历二叉树的递归算法如下：</a:t>
            </a:r>
            <a:endParaRPr lang="zh-CN" altLang="en-US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void InOrder</a:t>
            </a:r>
            <a:r>
              <a:rPr lang="zh-CN" altLang="en-US" dirty="0"/>
              <a:t>（</a:t>
            </a:r>
            <a:r>
              <a:rPr lang="en-US" altLang="zh-CN" dirty="0"/>
              <a:t>BiTree bt</a:t>
            </a:r>
            <a:r>
              <a:rPr lang="zh-CN" altLang="en-US" dirty="0"/>
              <a:t>）</a:t>
            </a:r>
            <a:endParaRPr lang="zh-CN" altLang="en-US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{/*</a:t>
            </a:r>
            <a:r>
              <a:rPr lang="zh-CN" altLang="en-US" dirty="0"/>
              <a:t>中序遍历二叉树</a:t>
            </a:r>
            <a:r>
              <a:rPr lang="en-US" altLang="zh-CN" dirty="0"/>
              <a:t>bt*/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  if (bt==NULL) return;     /*</a:t>
            </a:r>
            <a:r>
              <a:rPr lang="zh-CN" altLang="en-US" dirty="0"/>
              <a:t>递归调用的结束条件*</a:t>
            </a:r>
            <a:r>
              <a:rPr lang="en-US" altLang="zh-CN" dirty="0"/>
              <a:t>/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  InOrder</a:t>
            </a:r>
            <a:r>
              <a:rPr lang="zh-CN" altLang="en-US" dirty="0"/>
              <a:t>（</a:t>
            </a:r>
            <a:r>
              <a:rPr lang="en-US" altLang="zh-CN" dirty="0"/>
              <a:t>bt-&gt;lchild</a:t>
            </a:r>
            <a:r>
              <a:rPr lang="zh-CN" altLang="en-US" dirty="0"/>
              <a:t>）</a:t>
            </a:r>
            <a:r>
              <a:rPr lang="en-US" altLang="zh-CN" dirty="0"/>
              <a:t>;    /*</a:t>
            </a:r>
            <a:r>
              <a:rPr lang="zh-CN" altLang="en-US" dirty="0"/>
              <a:t>中序递归遍历</a:t>
            </a:r>
            <a:r>
              <a:rPr lang="en-US" altLang="zh-CN" dirty="0"/>
              <a:t>bt</a:t>
            </a:r>
            <a:r>
              <a:rPr lang="zh-CN" altLang="en-US" dirty="0"/>
              <a:t>的左子树*</a:t>
            </a:r>
            <a:r>
              <a:rPr lang="en-US" altLang="zh-CN" dirty="0"/>
              <a:t>/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  Visite</a:t>
            </a:r>
            <a:r>
              <a:rPr lang="zh-CN" altLang="en-US" dirty="0"/>
              <a:t>（</a:t>
            </a:r>
            <a:r>
              <a:rPr lang="en-US" altLang="zh-CN" dirty="0"/>
              <a:t>bt-&gt;data</a:t>
            </a:r>
            <a:r>
              <a:rPr lang="zh-CN" altLang="en-US" dirty="0"/>
              <a:t>）</a:t>
            </a:r>
            <a:r>
              <a:rPr lang="en-US" altLang="zh-CN" dirty="0"/>
              <a:t>;       /*</a:t>
            </a:r>
            <a:r>
              <a:rPr lang="zh-CN" altLang="en-US" dirty="0"/>
              <a:t>访问结点的数据域*</a:t>
            </a:r>
            <a:r>
              <a:rPr lang="en-US" altLang="zh-CN" dirty="0"/>
              <a:t>/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  InOrder</a:t>
            </a:r>
            <a:r>
              <a:rPr lang="zh-CN" altLang="en-US" dirty="0"/>
              <a:t>（</a:t>
            </a:r>
            <a:r>
              <a:rPr lang="en-US" altLang="zh-CN" dirty="0"/>
              <a:t>bt-&gt;rchild</a:t>
            </a:r>
            <a:r>
              <a:rPr lang="zh-CN" altLang="en-US" dirty="0"/>
              <a:t>）</a:t>
            </a:r>
            <a:r>
              <a:rPr lang="en-US" altLang="zh-CN" dirty="0"/>
              <a:t>;    /*</a:t>
            </a:r>
            <a:r>
              <a:rPr lang="zh-CN" altLang="en-US" dirty="0"/>
              <a:t>中序递归遍历</a:t>
            </a:r>
            <a:r>
              <a:rPr lang="en-US" altLang="zh-CN" dirty="0"/>
              <a:t>bt</a:t>
            </a:r>
            <a:r>
              <a:rPr lang="zh-CN" altLang="en-US" dirty="0"/>
              <a:t>的右子树*</a:t>
            </a:r>
            <a:r>
              <a:rPr lang="en-US" altLang="zh-CN" dirty="0"/>
              <a:t>/  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}</a:t>
            </a:r>
            <a:endParaRPr lang="en-US" altLang="zh-C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endParaRPr lang="zh-CN" altLang="zh-CN" b="0" dirty="0"/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endParaRPr lang="zh-CN" altLang="zh-CN" dirty="0"/>
          </a:p>
        </p:txBody>
      </p:sp>
      <p:grpSp>
        <p:nvGrpSpPr>
          <p:cNvPr id="2" name="Group 4"/>
          <p:cNvGrpSpPr/>
          <p:nvPr/>
        </p:nvGrpSpPr>
        <p:grpSpPr>
          <a:xfrm>
            <a:off x="900113" y="1989138"/>
            <a:ext cx="3060700" cy="2362200"/>
            <a:chOff x="492" y="384"/>
            <a:chExt cx="1928" cy="1488"/>
          </a:xfrm>
        </p:grpSpPr>
        <p:sp>
          <p:nvSpPr>
            <p:cNvPr id="44088" name="Oval 5"/>
            <p:cNvSpPr/>
            <p:nvPr/>
          </p:nvSpPr>
          <p:spPr>
            <a:xfrm>
              <a:off x="1212" y="384"/>
              <a:ext cx="384" cy="384"/>
            </a:xfrm>
            <a:prstGeom prst="ellipse">
              <a:avLst/>
            </a:pr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sz="2400" b="1" dirty="0">
                  <a:latin typeface="Arial" panose="020B0604020202020204" pitchFamily="34" charset="0"/>
                </a:rPr>
                <a:t>A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44089" name="Oval 6"/>
            <p:cNvSpPr/>
            <p:nvPr/>
          </p:nvSpPr>
          <p:spPr>
            <a:xfrm>
              <a:off x="1164" y="1488"/>
              <a:ext cx="384" cy="384"/>
            </a:xfrm>
            <a:prstGeom prst="ellipse">
              <a:avLst/>
            </a:pr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sz="2400" b="1" dirty="0">
                  <a:latin typeface="Arial" panose="020B0604020202020204" pitchFamily="34" charset="0"/>
                </a:rPr>
                <a:t>D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44090" name="Oval 7"/>
            <p:cNvSpPr/>
            <p:nvPr/>
          </p:nvSpPr>
          <p:spPr>
            <a:xfrm>
              <a:off x="492" y="1104"/>
              <a:ext cx="384" cy="384"/>
            </a:xfrm>
            <a:prstGeom prst="ellipse">
              <a:avLst/>
            </a:pr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sz="2400" b="1" dirty="0">
                  <a:latin typeface="Arial" panose="020B0604020202020204" pitchFamily="34" charset="0"/>
                </a:rPr>
                <a:t>B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44091" name="Oval 8"/>
            <p:cNvSpPr/>
            <p:nvPr/>
          </p:nvSpPr>
          <p:spPr>
            <a:xfrm>
              <a:off x="2036" y="1064"/>
              <a:ext cx="384" cy="384"/>
            </a:xfrm>
            <a:prstGeom prst="ellipse">
              <a:avLst/>
            </a:pr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sz="2400" b="1" dirty="0">
                  <a:latin typeface="Arial" panose="020B0604020202020204" pitchFamily="34" charset="0"/>
                </a:rPr>
                <a:t>C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44092" name="Line 9"/>
            <p:cNvSpPr/>
            <p:nvPr/>
          </p:nvSpPr>
          <p:spPr>
            <a:xfrm flipH="1">
              <a:off x="780" y="720"/>
              <a:ext cx="480" cy="43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93" name="Line 10"/>
            <p:cNvSpPr/>
            <p:nvPr/>
          </p:nvSpPr>
          <p:spPr>
            <a:xfrm>
              <a:off x="1548" y="720"/>
              <a:ext cx="576" cy="384"/>
            </a:xfrm>
            <a:prstGeom prst="line">
              <a:avLst/>
            </a:prstGeom>
            <a:ln w="1905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94" name="Line 11"/>
            <p:cNvSpPr/>
            <p:nvPr/>
          </p:nvSpPr>
          <p:spPr>
            <a:xfrm>
              <a:off x="876" y="1392"/>
              <a:ext cx="336" cy="192"/>
            </a:xfrm>
            <a:prstGeom prst="line">
              <a:avLst/>
            </a:prstGeom>
            <a:ln w="1905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61452" name="Rectangle 12"/>
          <p:cNvSpPr/>
          <p:nvPr/>
        </p:nvSpPr>
        <p:spPr>
          <a:xfrm>
            <a:off x="4932363" y="1125538"/>
            <a:ext cx="2667000" cy="4572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p>
            <a:pPr algn="ctr" eaLnBrk="0" hangingPunct="0"/>
            <a:r>
              <a:rPr lang="en-US" altLang="zh-CN" sz="2400" b="1" dirty="0">
                <a:latin typeface="Arial" panose="020B0604020202020204" pitchFamily="34" charset="0"/>
              </a:rPr>
              <a:t>L           D            R</a:t>
            </a:r>
            <a:endParaRPr lang="en-US" altLang="zh-CN" sz="2400" b="1" dirty="0">
              <a:latin typeface="Arial" panose="020B0604020202020204" pitchFamily="34" charset="0"/>
            </a:endParaRPr>
          </a:p>
        </p:txBody>
      </p:sp>
      <p:grpSp>
        <p:nvGrpSpPr>
          <p:cNvPr id="3" name="Group 13"/>
          <p:cNvGrpSpPr/>
          <p:nvPr/>
        </p:nvGrpSpPr>
        <p:grpSpPr>
          <a:xfrm>
            <a:off x="4932363" y="3068638"/>
            <a:ext cx="457200" cy="1066800"/>
            <a:chOff x="2880" y="1248"/>
            <a:chExt cx="288" cy="672"/>
          </a:xfrm>
        </p:grpSpPr>
        <p:sp>
          <p:nvSpPr>
            <p:cNvPr id="44086" name="Line 14"/>
            <p:cNvSpPr/>
            <p:nvPr/>
          </p:nvSpPr>
          <p:spPr>
            <a:xfrm>
              <a:off x="3024" y="1248"/>
              <a:ext cx="0" cy="432"/>
            </a:xfrm>
            <a:prstGeom prst="line">
              <a:avLst/>
            </a:prstGeom>
            <a:ln w="19050" cap="flat" cmpd="sng">
              <a:solidFill>
                <a:srgbClr val="FF66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4087" name="Oval 15"/>
            <p:cNvSpPr/>
            <p:nvPr/>
          </p:nvSpPr>
          <p:spPr>
            <a:xfrm>
              <a:off x="2880" y="1680"/>
              <a:ext cx="288" cy="240"/>
            </a:xfrm>
            <a:prstGeom prst="ellipse">
              <a:avLst/>
            </a:prstGeom>
            <a:solidFill>
              <a:srgbClr val="FF993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sz="2400" b="1" dirty="0">
                  <a:latin typeface="Arial" panose="020B0604020202020204" pitchFamily="34" charset="0"/>
                </a:rPr>
                <a:t>B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16"/>
          <p:cNvGrpSpPr/>
          <p:nvPr/>
        </p:nvGrpSpPr>
        <p:grpSpPr>
          <a:xfrm>
            <a:off x="4398963" y="1601788"/>
            <a:ext cx="1524000" cy="1447800"/>
            <a:chOff x="3216" y="1248"/>
            <a:chExt cx="960" cy="912"/>
          </a:xfrm>
        </p:grpSpPr>
        <p:sp>
          <p:nvSpPr>
            <p:cNvPr id="44080" name="Line 17"/>
            <p:cNvSpPr/>
            <p:nvPr/>
          </p:nvSpPr>
          <p:spPr>
            <a:xfrm>
              <a:off x="3696" y="1248"/>
              <a:ext cx="0" cy="432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44081" name="Group 18"/>
            <p:cNvGrpSpPr/>
            <p:nvPr/>
          </p:nvGrpSpPr>
          <p:grpSpPr>
            <a:xfrm>
              <a:off x="3408" y="1680"/>
              <a:ext cx="576" cy="240"/>
              <a:chOff x="3408" y="1680"/>
              <a:chExt cx="576" cy="240"/>
            </a:xfrm>
          </p:grpSpPr>
          <p:sp>
            <p:nvSpPr>
              <p:cNvPr id="44083" name="Line 19"/>
              <p:cNvSpPr/>
              <p:nvPr/>
            </p:nvSpPr>
            <p:spPr>
              <a:xfrm>
                <a:off x="3408" y="1680"/>
                <a:ext cx="57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4084" name="Line 20"/>
              <p:cNvSpPr/>
              <p:nvPr/>
            </p:nvSpPr>
            <p:spPr>
              <a:xfrm>
                <a:off x="3408" y="1680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4085" name="Line 21"/>
              <p:cNvSpPr/>
              <p:nvPr/>
            </p:nvSpPr>
            <p:spPr>
              <a:xfrm>
                <a:off x="3984" y="1680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44082" name="Rectangle 22"/>
            <p:cNvSpPr/>
            <p:nvPr/>
          </p:nvSpPr>
          <p:spPr>
            <a:xfrm>
              <a:off x="3216" y="1920"/>
              <a:ext cx="960" cy="24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algn="ctr" eaLnBrk="0" hangingPunct="0"/>
              <a:r>
                <a:rPr lang="en-US" altLang="zh-CN" sz="2400" b="1" dirty="0">
                  <a:latin typeface="Arial" panose="020B0604020202020204" pitchFamily="34" charset="0"/>
                </a:rPr>
                <a:t>L  D   R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6" name="Group 23"/>
          <p:cNvGrpSpPr/>
          <p:nvPr/>
        </p:nvGrpSpPr>
        <p:grpSpPr>
          <a:xfrm>
            <a:off x="5351463" y="3011488"/>
            <a:ext cx="1447800" cy="1447800"/>
            <a:chOff x="3744" y="2160"/>
            <a:chExt cx="912" cy="912"/>
          </a:xfrm>
        </p:grpSpPr>
        <p:grpSp>
          <p:nvGrpSpPr>
            <p:cNvPr id="44074" name="Group 24"/>
            <p:cNvGrpSpPr/>
            <p:nvPr/>
          </p:nvGrpSpPr>
          <p:grpSpPr>
            <a:xfrm>
              <a:off x="3888" y="2592"/>
              <a:ext cx="576" cy="240"/>
              <a:chOff x="3888" y="2592"/>
              <a:chExt cx="576" cy="240"/>
            </a:xfrm>
          </p:grpSpPr>
          <p:sp>
            <p:nvSpPr>
              <p:cNvPr id="44077" name="Line 25"/>
              <p:cNvSpPr/>
              <p:nvPr/>
            </p:nvSpPr>
            <p:spPr>
              <a:xfrm>
                <a:off x="3888" y="2592"/>
                <a:ext cx="57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4078" name="Line 26"/>
              <p:cNvSpPr/>
              <p:nvPr/>
            </p:nvSpPr>
            <p:spPr>
              <a:xfrm>
                <a:off x="3888" y="2592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4079" name="Line 27"/>
              <p:cNvSpPr/>
              <p:nvPr/>
            </p:nvSpPr>
            <p:spPr>
              <a:xfrm>
                <a:off x="4464" y="2592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44075" name="Rectangle 28"/>
            <p:cNvSpPr/>
            <p:nvPr/>
          </p:nvSpPr>
          <p:spPr>
            <a:xfrm>
              <a:off x="3744" y="2832"/>
              <a:ext cx="912" cy="24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algn="ctr" eaLnBrk="0" hangingPunct="0"/>
              <a:r>
                <a:rPr lang="en-US" altLang="zh-CN" sz="2400" b="1" dirty="0">
                  <a:latin typeface="Arial" panose="020B0604020202020204" pitchFamily="34" charset="0"/>
                </a:rPr>
                <a:t>L    D   R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44076" name="Line 29"/>
            <p:cNvSpPr/>
            <p:nvPr/>
          </p:nvSpPr>
          <p:spPr>
            <a:xfrm>
              <a:off x="3984" y="2160"/>
              <a:ext cx="0" cy="432"/>
            </a:xfrm>
            <a:prstGeom prst="line">
              <a:avLst/>
            </a:prstGeom>
            <a:ln w="19050" cap="flat" cmpd="sng">
              <a:solidFill>
                <a:srgbClr val="CC0099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8" name="Group 30"/>
          <p:cNvGrpSpPr/>
          <p:nvPr/>
        </p:nvGrpSpPr>
        <p:grpSpPr>
          <a:xfrm>
            <a:off x="4456113" y="3049588"/>
            <a:ext cx="457200" cy="990600"/>
            <a:chOff x="3552" y="2160"/>
            <a:chExt cx="288" cy="624"/>
          </a:xfrm>
        </p:grpSpPr>
        <p:sp>
          <p:nvSpPr>
            <p:cNvPr id="44072" name="Text Box 31"/>
            <p:cNvSpPr txBox="1"/>
            <p:nvPr/>
          </p:nvSpPr>
          <p:spPr>
            <a:xfrm rot="-5503572">
              <a:off x="3576" y="2520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Arial" panose="020B0604020202020204" pitchFamily="34" charset="0"/>
                </a:rPr>
                <a:t>&gt;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44073" name="Line 32"/>
            <p:cNvSpPr/>
            <p:nvPr/>
          </p:nvSpPr>
          <p:spPr>
            <a:xfrm>
              <a:off x="3696" y="2160"/>
              <a:ext cx="0" cy="432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9" name="Group 33"/>
          <p:cNvGrpSpPr/>
          <p:nvPr/>
        </p:nvGrpSpPr>
        <p:grpSpPr>
          <a:xfrm>
            <a:off x="6018213" y="1582738"/>
            <a:ext cx="457200" cy="1066800"/>
            <a:chOff x="3264" y="2160"/>
            <a:chExt cx="288" cy="672"/>
          </a:xfrm>
        </p:grpSpPr>
        <p:sp>
          <p:nvSpPr>
            <p:cNvPr id="44070" name="Oval 34"/>
            <p:cNvSpPr/>
            <p:nvPr/>
          </p:nvSpPr>
          <p:spPr>
            <a:xfrm>
              <a:off x="3264" y="2592"/>
              <a:ext cx="288" cy="240"/>
            </a:xfrm>
            <a:prstGeom prst="ellipse">
              <a:avLst/>
            </a:prstGeom>
            <a:solidFill>
              <a:srgbClr val="FF993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sz="2400" b="1" dirty="0">
                  <a:latin typeface="Arial" panose="020B0604020202020204" pitchFamily="34" charset="0"/>
                </a:rPr>
                <a:t>A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44071" name="Line 35"/>
            <p:cNvSpPr/>
            <p:nvPr/>
          </p:nvSpPr>
          <p:spPr>
            <a:xfrm>
              <a:off x="3408" y="2160"/>
              <a:ext cx="0" cy="432"/>
            </a:xfrm>
            <a:prstGeom prst="line">
              <a:avLst/>
            </a:prstGeom>
            <a:ln w="19050" cap="flat" cmpd="sng">
              <a:solidFill>
                <a:srgbClr val="FF66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0" name="Group 36"/>
          <p:cNvGrpSpPr/>
          <p:nvPr/>
        </p:nvGrpSpPr>
        <p:grpSpPr>
          <a:xfrm>
            <a:off x="6342063" y="4440238"/>
            <a:ext cx="457200" cy="990600"/>
            <a:chOff x="4368" y="3072"/>
            <a:chExt cx="288" cy="624"/>
          </a:xfrm>
        </p:grpSpPr>
        <p:sp>
          <p:nvSpPr>
            <p:cNvPr id="44068" name="Text Box 37"/>
            <p:cNvSpPr txBox="1"/>
            <p:nvPr/>
          </p:nvSpPr>
          <p:spPr>
            <a:xfrm rot="-5503572">
              <a:off x="4392" y="3432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Arial" panose="020B0604020202020204" pitchFamily="34" charset="0"/>
                </a:rPr>
                <a:t>&gt;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44069" name="Line 38"/>
            <p:cNvSpPr/>
            <p:nvPr/>
          </p:nvSpPr>
          <p:spPr>
            <a:xfrm>
              <a:off x="4512" y="3072"/>
              <a:ext cx="0" cy="432"/>
            </a:xfrm>
            <a:prstGeom prst="line">
              <a:avLst/>
            </a:prstGeom>
            <a:ln w="19050" cap="flat" cmpd="sng">
              <a:solidFill>
                <a:srgbClr val="CC0099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1" name="Group 39"/>
          <p:cNvGrpSpPr/>
          <p:nvPr/>
        </p:nvGrpSpPr>
        <p:grpSpPr>
          <a:xfrm>
            <a:off x="5332413" y="4478338"/>
            <a:ext cx="457200" cy="990600"/>
            <a:chOff x="4080" y="3072"/>
            <a:chExt cx="288" cy="624"/>
          </a:xfrm>
        </p:grpSpPr>
        <p:sp>
          <p:nvSpPr>
            <p:cNvPr id="44066" name="Text Box 40"/>
            <p:cNvSpPr txBox="1"/>
            <p:nvPr/>
          </p:nvSpPr>
          <p:spPr>
            <a:xfrm rot="-5503572">
              <a:off x="4104" y="3432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Arial" panose="020B0604020202020204" pitchFamily="34" charset="0"/>
                </a:rPr>
                <a:t>&gt;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44067" name="Line 41"/>
            <p:cNvSpPr/>
            <p:nvPr/>
          </p:nvSpPr>
          <p:spPr>
            <a:xfrm>
              <a:off x="4224" y="3072"/>
              <a:ext cx="0" cy="432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2" name="Group 42"/>
          <p:cNvGrpSpPr/>
          <p:nvPr/>
        </p:nvGrpSpPr>
        <p:grpSpPr>
          <a:xfrm>
            <a:off x="5884863" y="4440238"/>
            <a:ext cx="457200" cy="1066800"/>
            <a:chOff x="3792" y="3072"/>
            <a:chExt cx="288" cy="672"/>
          </a:xfrm>
        </p:grpSpPr>
        <p:sp>
          <p:nvSpPr>
            <p:cNvPr id="44064" name="Oval 43"/>
            <p:cNvSpPr/>
            <p:nvPr/>
          </p:nvSpPr>
          <p:spPr>
            <a:xfrm>
              <a:off x="3792" y="3504"/>
              <a:ext cx="288" cy="240"/>
            </a:xfrm>
            <a:prstGeom prst="ellipse">
              <a:avLst/>
            </a:prstGeom>
            <a:solidFill>
              <a:srgbClr val="FF993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sz="2400" b="1" dirty="0">
                  <a:latin typeface="Arial" panose="020B0604020202020204" pitchFamily="34" charset="0"/>
                </a:rPr>
                <a:t>D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44065" name="Line 44"/>
            <p:cNvSpPr/>
            <p:nvPr/>
          </p:nvSpPr>
          <p:spPr>
            <a:xfrm>
              <a:off x="3936" y="3072"/>
              <a:ext cx="0" cy="432"/>
            </a:xfrm>
            <a:prstGeom prst="line">
              <a:avLst/>
            </a:prstGeom>
            <a:ln w="19050" cap="flat" cmpd="sng">
              <a:solidFill>
                <a:srgbClr val="FF66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3" name="Group 45"/>
          <p:cNvGrpSpPr/>
          <p:nvPr/>
        </p:nvGrpSpPr>
        <p:grpSpPr>
          <a:xfrm>
            <a:off x="7751763" y="3182938"/>
            <a:ext cx="457200" cy="990600"/>
            <a:chOff x="5280" y="2160"/>
            <a:chExt cx="288" cy="624"/>
          </a:xfrm>
        </p:grpSpPr>
        <p:sp>
          <p:nvSpPr>
            <p:cNvPr id="44062" name="Text Box 46"/>
            <p:cNvSpPr txBox="1"/>
            <p:nvPr/>
          </p:nvSpPr>
          <p:spPr>
            <a:xfrm rot="-5503572">
              <a:off x="5304" y="2520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Arial" panose="020B0604020202020204" pitchFamily="34" charset="0"/>
                </a:rPr>
                <a:t>&gt;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44063" name="Line 47"/>
            <p:cNvSpPr/>
            <p:nvPr/>
          </p:nvSpPr>
          <p:spPr>
            <a:xfrm>
              <a:off x="5424" y="2160"/>
              <a:ext cx="0" cy="432"/>
            </a:xfrm>
            <a:prstGeom prst="line">
              <a:avLst/>
            </a:prstGeom>
            <a:ln w="19050" cap="flat" cmpd="sng">
              <a:solidFill>
                <a:srgbClr val="CC0099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4" name="Group 48"/>
          <p:cNvGrpSpPr/>
          <p:nvPr/>
        </p:nvGrpSpPr>
        <p:grpSpPr>
          <a:xfrm>
            <a:off x="6723063" y="3182938"/>
            <a:ext cx="457200" cy="990600"/>
            <a:chOff x="4992" y="2160"/>
            <a:chExt cx="288" cy="624"/>
          </a:xfrm>
        </p:grpSpPr>
        <p:sp>
          <p:nvSpPr>
            <p:cNvPr id="44060" name="Text Box 49"/>
            <p:cNvSpPr txBox="1"/>
            <p:nvPr/>
          </p:nvSpPr>
          <p:spPr>
            <a:xfrm rot="-5503572">
              <a:off x="5016" y="2520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Arial" panose="020B0604020202020204" pitchFamily="34" charset="0"/>
                </a:rPr>
                <a:t>&gt;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44061" name="Line 50"/>
            <p:cNvSpPr/>
            <p:nvPr/>
          </p:nvSpPr>
          <p:spPr>
            <a:xfrm>
              <a:off x="5136" y="2160"/>
              <a:ext cx="0" cy="432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5" name="Group 51"/>
          <p:cNvGrpSpPr/>
          <p:nvPr/>
        </p:nvGrpSpPr>
        <p:grpSpPr>
          <a:xfrm>
            <a:off x="7275513" y="3182938"/>
            <a:ext cx="457200" cy="1066800"/>
            <a:chOff x="4704" y="2160"/>
            <a:chExt cx="288" cy="672"/>
          </a:xfrm>
        </p:grpSpPr>
        <p:sp>
          <p:nvSpPr>
            <p:cNvPr id="44058" name="Oval 52"/>
            <p:cNvSpPr/>
            <p:nvPr/>
          </p:nvSpPr>
          <p:spPr>
            <a:xfrm>
              <a:off x="4704" y="2592"/>
              <a:ext cx="288" cy="240"/>
            </a:xfrm>
            <a:prstGeom prst="ellipse">
              <a:avLst/>
            </a:prstGeom>
            <a:solidFill>
              <a:srgbClr val="FF993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sz="2400" b="1" dirty="0">
                  <a:latin typeface="Arial" panose="020B0604020202020204" pitchFamily="34" charset="0"/>
                </a:rPr>
                <a:t>C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44059" name="Line 53"/>
            <p:cNvSpPr/>
            <p:nvPr/>
          </p:nvSpPr>
          <p:spPr>
            <a:xfrm>
              <a:off x="4848" y="2160"/>
              <a:ext cx="0" cy="432"/>
            </a:xfrm>
            <a:prstGeom prst="line">
              <a:avLst/>
            </a:prstGeom>
            <a:ln w="19050" cap="flat" cmpd="sng">
              <a:solidFill>
                <a:srgbClr val="FF66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6" name="Group 54"/>
          <p:cNvGrpSpPr/>
          <p:nvPr/>
        </p:nvGrpSpPr>
        <p:grpSpPr>
          <a:xfrm>
            <a:off x="6742113" y="1582738"/>
            <a:ext cx="1447800" cy="1600200"/>
            <a:chOff x="4356" y="972"/>
            <a:chExt cx="912" cy="1008"/>
          </a:xfrm>
        </p:grpSpPr>
        <p:grpSp>
          <p:nvGrpSpPr>
            <p:cNvPr id="44052" name="Group 55"/>
            <p:cNvGrpSpPr/>
            <p:nvPr/>
          </p:nvGrpSpPr>
          <p:grpSpPr>
            <a:xfrm>
              <a:off x="4500" y="1500"/>
              <a:ext cx="576" cy="240"/>
              <a:chOff x="4800" y="1680"/>
              <a:chExt cx="576" cy="240"/>
            </a:xfrm>
          </p:grpSpPr>
          <p:sp>
            <p:nvSpPr>
              <p:cNvPr id="44055" name="Line 56"/>
              <p:cNvSpPr/>
              <p:nvPr/>
            </p:nvSpPr>
            <p:spPr>
              <a:xfrm>
                <a:off x="4800" y="1680"/>
                <a:ext cx="57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4056" name="Line 57"/>
              <p:cNvSpPr/>
              <p:nvPr/>
            </p:nvSpPr>
            <p:spPr>
              <a:xfrm>
                <a:off x="4800" y="1680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4057" name="Line 58"/>
              <p:cNvSpPr/>
              <p:nvPr/>
            </p:nvSpPr>
            <p:spPr>
              <a:xfrm>
                <a:off x="5376" y="1680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44053" name="Rectangle 59"/>
            <p:cNvSpPr/>
            <p:nvPr/>
          </p:nvSpPr>
          <p:spPr>
            <a:xfrm>
              <a:off x="4356" y="1740"/>
              <a:ext cx="912" cy="24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algn="ctr" eaLnBrk="0" hangingPunct="0"/>
              <a:r>
                <a:rPr lang="en-US" altLang="zh-CN" sz="2400" b="1" dirty="0">
                  <a:latin typeface="Arial" panose="020B0604020202020204" pitchFamily="34" charset="0"/>
                </a:rPr>
                <a:t>L    D   R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44054" name="Line 60"/>
            <p:cNvSpPr/>
            <p:nvPr/>
          </p:nvSpPr>
          <p:spPr>
            <a:xfrm>
              <a:off x="4740" y="972"/>
              <a:ext cx="0" cy="528"/>
            </a:xfrm>
            <a:prstGeom prst="line">
              <a:avLst/>
            </a:prstGeom>
            <a:ln w="19050" cap="flat" cmpd="sng">
              <a:solidFill>
                <a:srgbClr val="CC0099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61501" name="Text Box 61"/>
          <p:cNvSpPr txBox="1"/>
          <p:nvPr/>
        </p:nvSpPr>
        <p:spPr>
          <a:xfrm>
            <a:off x="782638" y="5468938"/>
            <a:ext cx="47688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dirty="0">
                <a:solidFill>
                  <a:srgbClr val="FF3300"/>
                </a:solidFill>
                <a:latin typeface="Arial" panose="020B0604020202020204" pitchFamily="34" charset="0"/>
              </a:rPr>
              <a:t>中序遍历序列：</a:t>
            </a:r>
            <a:r>
              <a:rPr lang="en-US" altLang="zh-CN" sz="3200" dirty="0">
                <a:solidFill>
                  <a:srgbClr val="FF3300"/>
                </a:solidFill>
                <a:latin typeface="Arial" panose="020B0604020202020204" pitchFamily="34" charset="0"/>
              </a:rPr>
              <a:t>B  D  A  C</a:t>
            </a:r>
            <a:endParaRPr lang="en-US" altLang="zh-CN" sz="3200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61502" name="Text Box 62"/>
          <p:cNvSpPr txBox="1"/>
          <p:nvPr/>
        </p:nvSpPr>
        <p:spPr>
          <a:xfrm>
            <a:off x="1449388" y="782638"/>
            <a:ext cx="1922462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dirty="0">
                <a:solidFill>
                  <a:srgbClr val="FF3300"/>
                </a:solidFill>
                <a:latin typeface="Arial" panose="020B0604020202020204" pitchFamily="34" charset="0"/>
              </a:rPr>
              <a:t>中序遍历</a:t>
            </a:r>
            <a:r>
              <a:rPr lang="en-US" altLang="zh-CN" sz="3200" dirty="0">
                <a:solidFill>
                  <a:srgbClr val="FF3300"/>
                </a:solidFill>
                <a:latin typeface="Arial" panose="020B0604020202020204" pitchFamily="34" charset="0"/>
              </a:rPr>
              <a:t>:</a:t>
            </a:r>
            <a:endParaRPr lang="en-US" altLang="zh-CN" sz="3200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2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502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5" dur="500"/>
                                        <p:tgtEl>
                                          <p:spTgt spid="6150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2" grpId="0" animBg="1"/>
      <p:bldP spid="61501" grpId="0" build="p"/>
      <p:bldP spid="6150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AutoShap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924800" cy="914400"/>
          </a:xfrm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b="0" dirty="0"/>
              <a:t>二叉树的遍历</a:t>
            </a:r>
            <a:r>
              <a:rPr lang="zh-CN" altLang="en-US" sz="2000" b="0" dirty="0"/>
              <a:t>（递归实现）</a:t>
            </a:r>
            <a:endParaRPr lang="zh-CN" altLang="en-US" sz="2000" b="0" dirty="0"/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>
          <a:xfrm>
            <a:off x="762000" y="1371600"/>
            <a:ext cx="7693025" cy="3724275"/>
          </a:xfrm>
          <a:solidFill>
            <a:schemeClr val="bg1">
              <a:alpha val="100000"/>
            </a:schemeClr>
          </a:solidFill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后序遍历（</a:t>
            </a:r>
            <a:r>
              <a:rPr lang="en-US" altLang="zh-CN" dirty="0"/>
              <a:t>LRD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后序遍历的递归过程为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若二叉树为空，遍历结束。否则：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）后序遍历根结点的左子树；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）后序遍历根结点的右子树。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）访问根结点；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后序遍历二叉树的递归算法如下：</a:t>
            </a:r>
            <a:endParaRPr lang="zh-CN" altLang="en-US" dirty="0"/>
          </a:p>
          <a:p>
            <a:pPr lvl="2" eaLnBrk="1" hangingPunct="1"/>
            <a:r>
              <a:rPr lang="en-US" altLang="zh-CN" dirty="0"/>
              <a:t>void PostOrder</a:t>
            </a:r>
            <a:r>
              <a:rPr lang="zh-CN" altLang="en-US" dirty="0"/>
              <a:t>（</a:t>
            </a:r>
            <a:r>
              <a:rPr lang="en-US" altLang="zh-CN" dirty="0"/>
              <a:t>BiTree bt</a:t>
            </a:r>
            <a:r>
              <a:rPr lang="zh-CN" altLang="en-US" dirty="0"/>
              <a:t>）</a:t>
            </a:r>
            <a:endParaRPr lang="zh-CN" altLang="en-US" dirty="0"/>
          </a:p>
          <a:p>
            <a:pPr lvl="2" eaLnBrk="1" hangingPunct="1"/>
            <a:r>
              <a:rPr lang="en-US" altLang="zh-CN" dirty="0"/>
              <a:t>{/*</a:t>
            </a:r>
            <a:r>
              <a:rPr lang="zh-CN" altLang="en-US" dirty="0"/>
              <a:t>后序遍历二叉树</a:t>
            </a:r>
            <a:r>
              <a:rPr lang="en-US" altLang="zh-CN" dirty="0"/>
              <a:t>bt*/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  if (bt==NULL) return;     /*</a:t>
            </a:r>
            <a:r>
              <a:rPr lang="zh-CN" altLang="en-US" dirty="0"/>
              <a:t>递归调用的结束条件*</a:t>
            </a:r>
            <a:r>
              <a:rPr lang="en-US" altLang="zh-CN" dirty="0"/>
              <a:t>/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  PostOrder</a:t>
            </a:r>
            <a:r>
              <a:rPr lang="zh-CN" altLang="en-US" dirty="0"/>
              <a:t>（</a:t>
            </a:r>
            <a:r>
              <a:rPr lang="en-US" altLang="zh-CN" dirty="0"/>
              <a:t>bt-&gt;lchild</a:t>
            </a:r>
            <a:r>
              <a:rPr lang="zh-CN" altLang="en-US" dirty="0"/>
              <a:t>）</a:t>
            </a:r>
            <a:r>
              <a:rPr lang="en-US" altLang="zh-CN" dirty="0"/>
              <a:t>;   /*</a:t>
            </a:r>
            <a:r>
              <a:rPr lang="zh-CN" altLang="en-US" dirty="0"/>
              <a:t>后序递归遍历</a:t>
            </a:r>
            <a:r>
              <a:rPr lang="en-US" altLang="zh-CN" dirty="0"/>
              <a:t>bt</a:t>
            </a:r>
            <a:r>
              <a:rPr lang="zh-CN" altLang="en-US" dirty="0"/>
              <a:t>的左子树*</a:t>
            </a:r>
            <a:r>
              <a:rPr lang="en-US" altLang="zh-CN" dirty="0"/>
              <a:t>/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  PostOrder</a:t>
            </a:r>
            <a:r>
              <a:rPr lang="zh-CN" altLang="en-US" dirty="0"/>
              <a:t>（</a:t>
            </a:r>
            <a:r>
              <a:rPr lang="en-US" altLang="zh-CN" dirty="0"/>
              <a:t>bt-&gt;rchild</a:t>
            </a:r>
            <a:r>
              <a:rPr lang="zh-CN" altLang="en-US" dirty="0"/>
              <a:t>）</a:t>
            </a:r>
            <a:r>
              <a:rPr lang="en-US" altLang="zh-CN" dirty="0"/>
              <a:t>;   /*</a:t>
            </a:r>
            <a:r>
              <a:rPr lang="zh-CN" altLang="en-US" dirty="0"/>
              <a:t>后序递归遍历</a:t>
            </a:r>
            <a:r>
              <a:rPr lang="en-US" altLang="zh-CN" dirty="0"/>
              <a:t>bt</a:t>
            </a:r>
            <a:r>
              <a:rPr lang="zh-CN" altLang="en-US" dirty="0"/>
              <a:t>的右子树*</a:t>
            </a:r>
            <a:r>
              <a:rPr lang="en-US" altLang="zh-CN" dirty="0"/>
              <a:t>/  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  Visite</a:t>
            </a:r>
            <a:r>
              <a:rPr lang="zh-CN" altLang="en-US" dirty="0"/>
              <a:t>（</a:t>
            </a:r>
            <a:r>
              <a:rPr lang="en-US" altLang="zh-CN" dirty="0"/>
              <a:t>bt-&gt;data</a:t>
            </a:r>
            <a:r>
              <a:rPr lang="zh-CN" altLang="en-US" dirty="0"/>
              <a:t>）</a:t>
            </a:r>
            <a:r>
              <a:rPr lang="en-US" altLang="zh-CN" dirty="0"/>
              <a:t>;       /*</a:t>
            </a:r>
            <a:r>
              <a:rPr lang="zh-CN" altLang="en-US" dirty="0"/>
              <a:t>访问结点的数据域*</a:t>
            </a:r>
            <a:r>
              <a:rPr lang="en-US" altLang="zh-CN" dirty="0"/>
              <a:t>/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}</a:t>
            </a:r>
            <a:endParaRPr lang="en-US" alt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endParaRPr lang="zh-CN" altLang="zh-CN" b="0" dirty="0"/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endParaRPr lang="zh-CN" altLang="zh-CN" dirty="0"/>
          </a:p>
        </p:txBody>
      </p:sp>
      <p:grpSp>
        <p:nvGrpSpPr>
          <p:cNvPr id="2" name="Group 4"/>
          <p:cNvGrpSpPr/>
          <p:nvPr/>
        </p:nvGrpSpPr>
        <p:grpSpPr>
          <a:xfrm>
            <a:off x="971550" y="1773238"/>
            <a:ext cx="3060700" cy="2362200"/>
            <a:chOff x="492" y="384"/>
            <a:chExt cx="1928" cy="1488"/>
          </a:xfrm>
        </p:grpSpPr>
        <p:sp>
          <p:nvSpPr>
            <p:cNvPr id="46137" name="Oval 5"/>
            <p:cNvSpPr/>
            <p:nvPr/>
          </p:nvSpPr>
          <p:spPr>
            <a:xfrm>
              <a:off x="1212" y="384"/>
              <a:ext cx="384" cy="384"/>
            </a:xfrm>
            <a:prstGeom prst="ellipse">
              <a:avLst/>
            </a:pr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sz="2400" b="1" dirty="0">
                  <a:latin typeface="Arial" panose="020B0604020202020204" pitchFamily="34" charset="0"/>
                </a:rPr>
                <a:t>A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46138" name="Oval 6"/>
            <p:cNvSpPr/>
            <p:nvPr/>
          </p:nvSpPr>
          <p:spPr>
            <a:xfrm>
              <a:off x="1164" y="1488"/>
              <a:ext cx="384" cy="384"/>
            </a:xfrm>
            <a:prstGeom prst="ellipse">
              <a:avLst/>
            </a:pr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sz="2400" b="1" dirty="0">
                  <a:latin typeface="Arial" panose="020B0604020202020204" pitchFamily="34" charset="0"/>
                </a:rPr>
                <a:t>D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46139" name="Oval 7"/>
            <p:cNvSpPr/>
            <p:nvPr/>
          </p:nvSpPr>
          <p:spPr>
            <a:xfrm>
              <a:off x="492" y="1104"/>
              <a:ext cx="384" cy="384"/>
            </a:xfrm>
            <a:prstGeom prst="ellipse">
              <a:avLst/>
            </a:pr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sz="2400" b="1" dirty="0">
                  <a:latin typeface="Arial" panose="020B0604020202020204" pitchFamily="34" charset="0"/>
                </a:rPr>
                <a:t>B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46140" name="Oval 8"/>
            <p:cNvSpPr/>
            <p:nvPr/>
          </p:nvSpPr>
          <p:spPr>
            <a:xfrm>
              <a:off x="2036" y="1064"/>
              <a:ext cx="384" cy="384"/>
            </a:xfrm>
            <a:prstGeom prst="ellipse">
              <a:avLst/>
            </a:pr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sz="2400" b="1" dirty="0">
                  <a:latin typeface="Arial" panose="020B0604020202020204" pitchFamily="34" charset="0"/>
                </a:rPr>
                <a:t>C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46141" name="Line 9"/>
            <p:cNvSpPr/>
            <p:nvPr/>
          </p:nvSpPr>
          <p:spPr>
            <a:xfrm flipH="1">
              <a:off x="780" y="720"/>
              <a:ext cx="480" cy="43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42" name="Line 10"/>
            <p:cNvSpPr/>
            <p:nvPr/>
          </p:nvSpPr>
          <p:spPr>
            <a:xfrm>
              <a:off x="1548" y="720"/>
              <a:ext cx="576" cy="384"/>
            </a:xfrm>
            <a:prstGeom prst="line">
              <a:avLst/>
            </a:prstGeom>
            <a:ln w="1905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43" name="Line 11"/>
            <p:cNvSpPr/>
            <p:nvPr/>
          </p:nvSpPr>
          <p:spPr>
            <a:xfrm>
              <a:off x="876" y="1392"/>
              <a:ext cx="336" cy="192"/>
            </a:xfrm>
            <a:prstGeom prst="line">
              <a:avLst/>
            </a:prstGeom>
            <a:ln w="1905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63500" name="Rectangle 12"/>
          <p:cNvSpPr/>
          <p:nvPr/>
        </p:nvSpPr>
        <p:spPr>
          <a:xfrm>
            <a:off x="4960938" y="1081088"/>
            <a:ext cx="3419475" cy="4572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en-US" altLang="zh-CN" sz="2400" b="1" dirty="0">
                <a:latin typeface="Arial" panose="020B0604020202020204" pitchFamily="34" charset="0"/>
              </a:rPr>
              <a:t> L                   R              D</a:t>
            </a:r>
            <a:endParaRPr lang="en-US" altLang="zh-CN" sz="2400" b="1" dirty="0">
              <a:latin typeface="Arial" panose="020B0604020202020204" pitchFamily="34" charset="0"/>
            </a:endParaRPr>
          </a:p>
        </p:txBody>
      </p:sp>
      <p:grpSp>
        <p:nvGrpSpPr>
          <p:cNvPr id="3" name="Group 13"/>
          <p:cNvGrpSpPr/>
          <p:nvPr/>
        </p:nvGrpSpPr>
        <p:grpSpPr>
          <a:xfrm>
            <a:off x="4427538" y="1557338"/>
            <a:ext cx="1524000" cy="1447800"/>
            <a:chOff x="3216" y="1248"/>
            <a:chExt cx="960" cy="912"/>
          </a:xfrm>
        </p:grpSpPr>
        <p:sp>
          <p:nvSpPr>
            <p:cNvPr id="46131" name="Line 14"/>
            <p:cNvSpPr/>
            <p:nvPr/>
          </p:nvSpPr>
          <p:spPr>
            <a:xfrm>
              <a:off x="3696" y="1248"/>
              <a:ext cx="0" cy="432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46132" name="Group 15"/>
            <p:cNvGrpSpPr/>
            <p:nvPr/>
          </p:nvGrpSpPr>
          <p:grpSpPr>
            <a:xfrm>
              <a:off x="3408" y="1680"/>
              <a:ext cx="576" cy="240"/>
              <a:chOff x="3408" y="1680"/>
              <a:chExt cx="576" cy="240"/>
            </a:xfrm>
          </p:grpSpPr>
          <p:sp>
            <p:nvSpPr>
              <p:cNvPr id="46134" name="Line 16"/>
              <p:cNvSpPr/>
              <p:nvPr/>
            </p:nvSpPr>
            <p:spPr>
              <a:xfrm>
                <a:off x="3408" y="1680"/>
                <a:ext cx="57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35" name="Line 17"/>
              <p:cNvSpPr/>
              <p:nvPr/>
            </p:nvSpPr>
            <p:spPr>
              <a:xfrm>
                <a:off x="3408" y="1680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36" name="Line 18"/>
              <p:cNvSpPr/>
              <p:nvPr/>
            </p:nvSpPr>
            <p:spPr>
              <a:xfrm>
                <a:off x="3984" y="1680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46133" name="Rectangle 19"/>
            <p:cNvSpPr/>
            <p:nvPr/>
          </p:nvSpPr>
          <p:spPr>
            <a:xfrm>
              <a:off x="3216" y="1920"/>
              <a:ext cx="960" cy="24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algn="ctr" eaLnBrk="0" hangingPunct="0"/>
              <a:r>
                <a:rPr lang="en-US" altLang="zh-CN" sz="2400" b="1" dirty="0">
                  <a:latin typeface="Arial" panose="020B0604020202020204" pitchFamily="34" charset="0"/>
                </a:rPr>
                <a:t>L  R   D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20"/>
          <p:cNvGrpSpPr/>
          <p:nvPr/>
        </p:nvGrpSpPr>
        <p:grpSpPr>
          <a:xfrm>
            <a:off x="4541838" y="3043238"/>
            <a:ext cx="1447800" cy="1428750"/>
            <a:chOff x="2796" y="1752"/>
            <a:chExt cx="912" cy="900"/>
          </a:xfrm>
        </p:grpSpPr>
        <p:grpSp>
          <p:nvGrpSpPr>
            <p:cNvPr id="46125" name="Group 21"/>
            <p:cNvGrpSpPr/>
            <p:nvPr/>
          </p:nvGrpSpPr>
          <p:grpSpPr>
            <a:xfrm>
              <a:off x="2940" y="2172"/>
              <a:ext cx="576" cy="240"/>
              <a:chOff x="3888" y="2592"/>
              <a:chExt cx="576" cy="240"/>
            </a:xfrm>
          </p:grpSpPr>
          <p:sp>
            <p:nvSpPr>
              <p:cNvPr id="46128" name="Line 22"/>
              <p:cNvSpPr/>
              <p:nvPr/>
            </p:nvSpPr>
            <p:spPr>
              <a:xfrm>
                <a:off x="3888" y="2592"/>
                <a:ext cx="57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29" name="Line 23"/>
              <p:cNvSpPr/>
              <p:nvPr/>
            </p:nvSpPr>
            <p:spPr>
              <a:xfrm>
                <a:off x="3888" y="2592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30" name="Line 24"/>
              <p:cNvSpPr/>
              <p:nvPr/>
            </p:nvSpPr>
            <p:spPr>
              <a:xfrm>
                <a:off x="4464" y="2592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46126" name="Rectangle 25"/>
            <p:cNvSpPr/>
            <p:nvPr/>
          </p:nvSpPr>
          <p:spPr>
            <a:xfrm>
              <a:off x="2796" y="2412"/>
              <a:ext cx="912" cy="24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algn="ctr" eaLnBrk="0" hangingPunct="0"/>
              <a:r>
                <a:rPr lang="en-US" altLang="zh-CN" sz="2400" b="1" dirty="0">
                  <a:latin typeface="Arial" panose="020B0604020202020204" pitchFamily="34" charset="0"/>
                </a:rPr>
                <a:t>L    R   D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46127" name="Line 26"/>
            <p:cNvSpPr/>
            <p:nvPr/>
          </p:nvSpPr>
          <p:spPr>
            <a:xfrm>
              <a:off x="3204" y="1752"/>
              <a:ext cx="0" cy="432"/>
            </a:xfrm>
            <a:prstGeom prst="line">
              <a:avLst/>
            </a:prstGeom>
            <a:ln w="19050" cap="flat" cmpd="sng">
              <a:solidFill>
                <a:srgbClr val="CC0099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7" name="Group 27"/>
          <p:cNvGrpSpPr/>
          <p:nvPr/>
        </p:nvGrpSpPr>
        <p:grpSpPr>
          <a:xfrm>
            <a:off x="4370388" y="3005138"/>
            <a:ext cx="457200" cy="990600"/>
            <a:chOff x="3552" y="2160"/>
            <a:chExt cx="288" cy="624"/>
          </a:xfrm>
        </p:grpSpPr>
        <p:sp>
          <p:nvSpPr>
            <p:cNvPr id="46123" name="Text Box 28"/>
            <p:cNvSpPr txBox="1"/>
            <p:nvPr/>
          </p:nvSpPr>
          <p:spPr>
            <a:xfrm rot="-5503572">
              <a:off x="3576" y="2520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Arial" panose="020B0604020202020204" pitchFamily="34" charset="0"/>
                </a:rPr>
                <a:t>&gt;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46124" name="Line 29"/>
            <p:cNvSpPr/>
            <p:nvPr/>
          </p:nvSpPr>
          <p:spPr>
            <a:xfrm>
              <a:off x="3696" y="2160"/>
              <a:ext cx="0" cy="432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8" name="Group 30"/>
          <p:cNvGrpSpPr/>
          <p:nvPr/>
        </p:nvGrpSpPr>
        <p:grpSpPr>
          <a:xfrm>
            <a:off x="7932738" y="1576388"/>
            <a:ext cx="457200" cy="1066800"/>
            <a:chOff x="3264" y="2160"/>
            <a:chExt cx="288" cy="672"/>
          </a:xfrm>
        </p:grpSpPr>
        <p:sp>
          <p:nvSpPr>
            <p:cNvPr id="46121" name="Oval 31"/>
            <p:cNvSpPr/>
            <p:nvPr/>
          </p:nvSpPr>
          <p:spPr>
            <a:xfrm>
              <a:off x="3264" y="2592"/>
              <a:ext cx="288" cy="240"/>
            </a:xfrm>
            <a:prstGeom prst="ellipse">
              <a:avLst/>
            </a:prstGeom>
            <a:solidFill>
              <a:srgbClr val="FF993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sz="2400" b="1" dirty="0">
                  <a:latin typeface="Arial" panose="020B0604020202020204" pitchFamily="34" charset="0"/>
                </a:rPr>
                <a:t>A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46122" name="Line 32"/>
            <p:cNvSpPr/>
            <p:nvPr/>
          </p:nvSpPr>
          <p:spPr>
            <a:xfrm>
              <a:off x="3408" y="2160"/>
              <a:ext cx="0" cy="432"/>
            </a:xfrm>
            <a:prstGeom prst="line">
              <a:avLst/>
            </a:prstGeom>
            <a:ln w="19050" cap="flat" cmpd="sng">
              <a:solidFill>
                <a:srgbClr val="FF66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9" name="Group 33"/>
          <p:cNvGrpSpPr/>
          <p:nvPr/>
        </p:nvGrpSpPr>
        <p:grpSpPr>
          <a:xfrm>
            <a:off x="5056188" y="4471988"/>
            <a:ext cx="457200" cy="990600"/>
            <a:chOff x="4368" y="3072"/>
            <a:chExt cx="288" cy="624"/>
          </a:xfrm>
        </p:grpSpPr>
        <p:sp>
          <p:nvSpPr>
            <p:cNvPr id="46119" name="Text Box 34"/>
            <p:cNvSpPr txBox="1"/>
            <p:nvPr/>
          </p:nvSpPr>
          <p:spPr>
            <a:xfrm rot="-5503572">
              <a:off x="4392" y="3432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Arial" panose="020B0604020202020204" pitchFamily="34" charset="0"/>
                </a:rPr>
                <a:t>&gt;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46120" name="Line 35"/>
            <p:cNvSpPr/>
            <p:nvPr/>
          </p:nvSpPr>
          <p:spPr>
            <a:xfrm>
              <a:off x="4512" y="3072"/>
              <a:ext cx="0" cy="432"/>
            </a:xfrm>
            <a:prstGeom prst="line">
              <a:avLst/>
            </a:prstGeom>
            <a:ln w="19050" cap="flat" cmpd="sng">
              <a:solidFill>
                <a:srgbClr val="CC0099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0" name="Group 36"/>
          <p:cNvGrpSpPr/>
          <p:nvPr/>
        </p:nvGrpSpPr>
        <p:grpSpPr>
          <a:xfrm>
            <a:off x="4522788" y="4491038"/>
            <a:ext cx="457200" cy="990600"/>
            <a:chOff x="4080" y="3072"/>
            <a:chExt cx="288" cy="624"/>
          </a:xfrm>
        </p:grpSpPr>
        <p:sp>
          <p:nvSpPr>
            <p:cNvPr id="46117" name="Text Box 37"/>
            <p:cNvSpPr txBox="1"/>
            <p:nvPr/>
          </p:nvSpPr>
          <p:spPr>
            <a:xfrm rot="-5503572">
              <a:off x="4104" y="3432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Arial" panose="020B0604020202020204" pitchFamily="34" charset="0"/>
                </a:rPr>
                <a:t>&gt;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46118" name="Line 38"/>
            <p:cNvSpPr/>
            <p:nvPr/>
          </p:nvSpPr>
          <p:spPr>
            <a:xfrm>
              <a:off x="4224" y="3072"/>
              <a:ext cx="0" cy="432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1" name="Group 39"/>
          <p:cNvGrpSpPr/>
          <p:nvPr/>
        </p:nvGrpSpPr>
        <p:grpSpPr>
          <a:xfrm>
            <a:off x="5532438" y="4433888"/>
            <a:ext cx="457200" cy="1066800"/>
            <a:chOff x="3792" y="3072"/>
            <a:chExt cx="288" cy="672"/>
          </a:xfrm>
        </p:grpSpPr>
        <p:sp>
          <p:nvSpPr>
            <p:cNvPr id="46115" name="Oval 40"/>
            <p:cNvSpPr/>
            <p:nvPr/>
          </p:nvSpPr>
          <p:spPr>
            <a:xfrm>
              <a:off x="3792" y="3504"/>
              <a:ext cx="288" cy="240"/>
            </a:xfrm>
            <a:prstGeom prst="ellipse">
              <a:avLst/>
            </a:prstGeom>
            <a:solidFill>
              <a:srgbClr val="FF993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sz="2400" b="1" dirty="0">
                  <a:latin typeface="Arial" panose="020B0604020202020204" pitchFamily="34" charset="0"/>
                </a:rPr>
                <a:t>D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46116" name="Line 41"/>
            <p:cNvSpPr/>
            <p:nvPr/>
          </p:nvSpPr>
          <p:spPr>
            <a:xfrm>
              <a:off x="3936" y="3072"/>
              <a:ext cx="0" cy="432"/>
            </a:xfrm>
            <a:prstGeom prst="line">
              <a:avLst/>
            </a:prstGeom>
            <a:ln w="19050" cap="flat" cmpd="sng">
              <a:solidFill>
                <a:srgbClr val="FF66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2" name="Group 42"/>
          <p:cNvGrpSpPr/>
          <p:nvPr/>
        </p:nvGrpSpPr>
        <p:grpSpPr>
          <a:xfrm>
            <a:off x="6789738" y="3024188"/>
            <a:ext cx="457200" cy="990600"/>
            <a:chOff x="5280" y="2160"/>
            <a:chExt cx="288" cy="624"/>
          </a:xfrm>
        </p:grpSpPr>
        <p:sp>
          <p:nvSpPr>
            <p:cNvPr id="46113" name="Text Box 43"/>
            <p:cNvSpPr txBox="1"/>
            <p:nvPr/>
          </p:nvSpPr>
          <p:spPr>
            <a:xfrm rot="-5503572">
              <a:off x="5304" y="2520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Arial" panose="020B0604020202020204" pitchFamily="34" charset="0"/>
                </a:rPr>
                <a:t>&gt;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46114" name="Line 44"/>
            <p:cNvSpPr/>
            <p:nvPr/>
          </p:nvSpPr>
          <p:spPr>
            <a:xfrm>
              <a:off x="5424" y="2160"/>
              <a:ext cx="0" cy="432"/>
            </a:xfrm>
            <a:prstGeom prst="line">
              <a:avLst/>
            </a:prstGeom>
            <a:ln w="19050" cap="flat" cmpd="sng">
              <a:solidFill>
                <a:srgbClr val="CC0099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3" name="Group 45"/>
          <p:cNvGrpSpPr/>
          <p:nvPr/>
        </p:nvGrpSpPr>
        <p:grpSpPr>
          <a:xfrm>
            <a:off x="6237288" y="3043238"/>
            <a:ext cx="457200" cy="990600"/>
            <a:chOff x="4992" y="2160"/>
            <a:chExt cx="288" cy="624"/>
          </a:xfrm>
        </p:grpSpPr>
        <p:sp>
          <p:nvSpPr>
            <p:cNvPr id="46111" name="Text Box 46"/>
            <p:cNvSpPr txBox="1"/>
            <p:nvPr/>
          </p:nvSpPr>
          <p:spPr>
            <a:xfrm rot="-5503572">
              <a:off x="5016" y="2520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Arial" panose="020B0604020202020204" pitchFamily="34" charset="0"/>
                </a:rPr>
                <a:t>&gt;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46112" name="Line 47"/>
            <p:cNvSpPr/>
            <p:nvPr/>
          </p:nvSpPr>
          <p:spPr>
            <a:xfrm>
              <a:off x="5136" y="2160"/>
              <a:ext cx="0" cy="432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4" name="Group 48"/>
          <p:cNvGrpSpPr/>
          <p:nvPr/>
        </p:nvGrpSpPr>
        <p:grpSpPr>
          <a:xfrm>
            <a:off x="7246938" y="3024188"/>
            <a:ext cx="457200" cy="1066800"/>
            <a:chOff x="4704" y="2160"/>
            <a:chExt cx="288" cy="672"/>
          </a:xfrm>
        </p:grpSpPr>
        <p:sp>
          <p:nvSpPr>
            <p:cNvPr id="46109" name="Oval 49"/>
            <p:cNvSpPr/>
            <p:nvPr/>
          </p:nvSpPr>
          <p:spPr>
            <a:xfrm>
              <a:off x="4704" y="2592"/>
              <a:ext cx="288" cy="240"/>
            </a:xfrm>
            <a:prstGeom prst="ellipse">
              <a:avLst/>
            </a:prstGeom>
            <a:solidFill>
              <a:srgbClr val="FF993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sz="2400" b="1" dirty="0">
                  <a:latin typeface="Arial" panose="020B0604020202020204" pitchFamily="34" charset="0"/>
                </a:rPr>
                <a:t>C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46110" name="Line 50"/>
            <p:cNvSpPr/>
            <p:nvPr/>
          </p:nvSpPr>
          <p:spPr>
            <a:xfrm>
              <a:off x="4848" y="2160"/>
              <a:ext cx="0" cy="432"/>
            </a:xfrm>
            <a:prstGeom prst="line">
              <a:avLst/>
            </a:prstGeom>
            <a:ln w="19050" cap="flat" cmpd="sng">
              <a:solidFill>
                <a:srgbClr val="FF66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5" name="Group 51"/>
          <p:cNvGrpSpPr/>
          <p:nvPr/>
        </p:nvGrpSpPr>
        <p:grpSpPr>
          <a:xfrm>
            <a:off x="6275388" y="1423988"/>
            <a:ext cx="1447800" cy="1600200"/>
            <a:chOff x="4356" y="972"/>
            <a:chExt cx="912" cy="1008"/>
          </a:xfrm>
        </p:grpSpPr>
        <p:grpSp>
          <p:nvGrpSpPr>
            <p:cNvPr id="46103" name="Group 52"/>
            <p:cNvGrpSpPr/>
            <p:nvPr/>
          </p:nvGrpSpPr>
          <p:grpSpPr>
            <a:xfrm>
              <a:off x="4500" y="1500"/>
              <a:ext cx="576" cy="240"/>
              <a:chOff x="4800" y="1680"/>
              <a:chExt cx="576" cy="240"/>
            </a:xfrm>
          </p:grpSpPr>
          <p:sp>
            <p:nvSpPr>
              <p:cNvPr id="46106" name="Line 53"/>
              <p:cNvSpPr/>
              <p:nvPr/>
            </p:nvSpPr>
            <p:spPr>
              <a:xfrm>
                <a:off x="4800" y="1680"/>
                <a:ext cx="57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07" name="Line 54"/>
              <p:cNvSpPr/>
              <p:nvPr/>
            </p:nvSpPr>
            <p:spPr>
              <a:xfrm>
                <a:off x="4800" y="1680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08" name="Line 55"/>
              <p:cNvSpPr/>
              <p:nvPr/>
            </p:nvSpPr>
            <p:spPr>
              <a:xfrm>
                <a:off x="5376" y="1680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46104" name="Rectangle 56"/>
            <p:cNvSpPr/>
            <p:nvPr/>
          </p:nvSpPr>
          <p:spPr>
            <a:xfrm>
              <a:off x="4356" y="1740"/>
              <a:ext cx="912" cy="24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algn="ctr" eaLnBrk="0" hangingPunct="0"/>
              <a:r>
                <a:rPr lang="en-US" altLang="zh-CN" sz="2400" b="1" dirty="0">
                  <a:latin typeface="Arial" panose="020B0604020202020204" pitchFamily="34" charset="0"/>
                </a:rPr>
                <a:t>L    R   D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46105" name="Line 57"/>
            <p:cNvSpPr/>
            <p:nvPr/>
          </p:nvSpPr>
          <p:spPr>
            <a:xfrm>
              <a:off x="4740" y="972"/>
              <a:ext cx="0" cy="528"/>
            </a:xfrm>
            <a:prstGeom prst="line">
              <a:avLst/>
            </a:prstGeom>
            <a:ln w="19050" cap="flat" cmpd="sng">
              <a:solidFill>
                <a:srgbClr val="CC0099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63546" name="Text Box 58"/>
          <p:cNvSpPr txBox="1"/>
          <p:nvPr/>
        </p:nvSpPr>
        <p:spPr>
          <a:xfrm>
            <a:off x="849313" y="5653088"/>
            <a:ext cx="49720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dirty="0">
                <a:solidFill>
                  <a:srgbClr val="FF3300"/>
                </a:solidFill>
                <a:latin typeface="Arial" panose="020B0604020202020204" pitchFamily="34" charset="0"/>
              </a:rPr>
              <a:t>后序遍历序列： </a:t>
            </a:r>
            <a:r>
              <a:rPr lang="en-US" altLang="zh-CN" sz="3200" dirty="0">
                <a:solidFill>
                  <a:srgbClr val="FF3300"/>
                </a:solidFill>
                <a:latin typeface="Arial" panose="020B0604020202020204" pitchFamily="34" charset="0"/>
              </a:rPr>
              <a:t>D   B  C  A</a:t>
            </a:r>
            <a:endParaRPr lang="en-US" altLang="zh-CN" sz="3200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63547" name="Text Box 59"/>
          <p:cNvSpPr txBox="1"/>
          <p:nvPr/>
        </p:nvSpPr>
        <p:spPr>
          <a:xfrm>
            <a:off x="1477963" y="738188"/>
            <a:ext cx="1922462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dirty="0">
                <a:solidFill>
                  <a:srgbClr val="FF3300"/>
                </a:solidFill>
                <a:latin typeface="Arial" panose="020B0604020202020204" pitchFamily="34" charset="0"/>
              </a:rPr>
              <a:t>后序遍历</a:t>
            </a:r>
            <a:r>
              <a:rPr lang="en-US" altLang="zh-CN" sz="3200" dirty="0">
                <a:solidFill>
                  <a:srgbClr val="FF3300"/>
                </a:solidFill>
                <a:latin typeface="Arial" panose="020B0604020202020204" pitchFamily="34" charset="0"/>
              </a:rPr>
              <a:t>:</a:t>
            </a:r>
            <a:endParaRPr lang="en-US" altLang="zh-CN" sz="3200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grpSp>
        <p:nvGrpSpPr>
          <p:cNvPr id="17" name="Group 60"/>
          <p:cNvGrpSpPr/>
          <p:nvPr/>
        </p:nvGrpSpPr>
        <p:grpSpPr>
          <a:xfrm>
            <a:off x="5665788" y="3024188"/>
            <a:ext cx="666750" cy="990600"/>
            <a:chOff x="3360" y="1752"/>
            <a:chExt cx="420" cy="624"/>
          </a:xfrm>
        </p:grpSpPr>
        <p:sp>
          <p:nvSpPr>
            <p:cNvPr id="46100" name="Line 61"/>
            <p:cNvSpPr/>
            <p:nvPr/>
          </p:nvSpPr>
          <p:spPr>
            <a:xfrm>
              <a:off x="3636" y="1956"/>
              <a:ext cx="0" cy="180"/>
            </a:xfrm>
            <a:prstGeom prst="line">
              <a:avLst/>
            </a:prstGeom>
            <a:ln w="19050" cap="flat" cmpd="sng">
              <a:solidFill>
                <a:srgbClr val="FF66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6101" name="Oval 62"/>
            <p:cNvSpPr/>
            <p:nvPr/>
          </p:nvSpPr>
          <p:spPr>
            <a:xfrm>
              <a:off x="3492" y="2136"/>
              <a:ext cx="288" cy="240"/>
            </a:xfrm>
            <a:prstGeom prst="ellipse">
              <a:avLst/>
            </a:prstGeom>
            <a:solidFill>
              <a:srgbClr val="FF993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altLang="zh-CN" sz="2400" b="1" dirty="0">
                  <a:latin typeface="Arial" panose="020B0604020202020204" pitchFamily="34" charset="0"/>
                </a:rPr>
                <a:t>B</a:t>
              </a:r>
              <a:endParaRPr lang="en-US" altLang="zh-CN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46102" name="Line 63"/>
            <p:cNvSpPr/>
            <p:nvPr/>
          </p:nvSpPr>
          <p:spPr>
            <a:xfrm>
              <a:off x="3360" y="1752"/>
              <a:ext cx="276" cy="204"/>
            </a:xfrm>
            <a:prstGeom prst="line">
              <a:avLst/>
            </a:prstGeom>
            <a:ln w="1905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354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6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9" dur="500"/>
                                        <p:tgtEl>
                                          <p:spTgt spid="63546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0" grpId="0" animBg="1"/>
      <p:bldP spid="63546" grpId="0" build="p"/>
      <p:bldP spid="6354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b="0" dirty="0"/>
              <a:t>渐近符号（</a:t>
            </a:r>
            <a:r>
              <a:rPr lang="en-US" altLang="zh-CN" b="0" dirty="0"/>
              <a:t>O</a:t>
            </a:r>
            <a:r>
              <a:rPr lang="zh-CN" altLang="en-US" b="0" dirty="0"/>
              <a:t>）</a:t>
            </a:r>
            <a:endParaRPr lang="zh-CN" altLang="en-US" b="0" dirty="0"/>
          </a:p>
        </p:txBody>
      </p:sp>
      <p:sp>
        <p:nvSpPr>
          <p:cNvPr id="14339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en-US" altLang="zh-CN" dirty="0"/>
              <a:t>f(n)</a:t>
            </a:r>
            <a:r>
              <a:rPr lang="zh-CN" altLang="en-US" dirty="0"/>
              <a:t>表示一个时间或者空间复杂性，是实例特征</a:t>
            </a:r>
            <a:r>
              <a:rPr lang="en-US" altLang="zh-CN" dirty="0"/>
              <a:t>n</a:t>
            </a:r>
            <a:r>
              <a:rPr lang="zh-CN" altLang="en-US" dirty="0"/>
              <a:t>的函数。显然，</a:t>
            </a:r>
            <a:r>
              <a:rPr lang="en-US" altLang="zh-CN" dirty="0"/>
              <a:t>f(n)&gt;=0</a:t>
            </a:r>
            <a:r>
              <a:rPr lang="zh-CN" altLang="en-US" dirty="0"/>
              <a:t>，同时</a:t>
            </a:r>
            <a:r>
              <a:rPr lang="en-US" altLang="zh-CN" dirty="0"/>
              <a:t>n&gt;=0</a:t>
            </a:r>
            <a:r>
              <a:rPr lang="zh-CN" altLang="en-US" dirty="0"/>
              <a:t>。渐近符号允许我们对于足够大的</a:t>
            </a:r>
            <a:r>
              <a:rPr lang="en-US" altLang="zh-CN" dirty="0"/>
              <a:t>n</a:t>
            </a:r>
            <a:r>
              <a:rPr lang="zh-CN" altLang="en-US" dirty="0"/>
              <a:t>值，给出</a:t>
            </a:r>
            <a:r>
              <a:rPr lang="en-US" altLang="zh-CN" dirty="0"/>
              <a:t>f</a:t>
            </a:r>
            <a:r>
              <a:rPr lang="zh-CN" altLang="en-US" dirty="0"/>
              <a:t>的上限值或下限值。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渐近符号</a:t>
            </a:r>
            <a:r>
              <a:rPr lang="en-US" altLang="zh-CN" dirty="0"/>
              <a:t>O</a:t>
            </a:r>
            <a:r>
              <a:rPr lang="zh-CN" altLang="en-US" dirty="0"/>
              <a:t>给出了函数</a:t>
            </a:r>
            <a:r>
              <a:rPr lang="en-US" altLang="zh-CN" dirty="0"/>
              <a:t>f</a:t>
            </a:r>
            <a:r>
              <a:rPr lang="zh-CN" altLang="en-US" dirty="0"/>
              <a:t>的一个上限。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f(n)=O(g(n))</a:t>
            </a:r>
            <a:r>
              <a:rPr lang="zh-CN" altLang="en-US" dirty="0"/>
              <a:t>当且仅当存在正的常数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en-US" altLang="zh-CN" sz="1200" dirty="0"/>
              <a:t>0,</a:t>
            </a:r>
            <a:r>
              <a:rPr lang="zh-CN" altLang="en-US" dirty="0"/>
              <a:t>使得对所有的</a:t>
            </a:r>
            <a:r>
              <a:rPr lang="en-US" altLang="zh-CN" dirty="0"/>
              <a:t>n&gt;= n</a:t>
            </a:r>
            <a:r>
              <a:rPr lang="en-US" altLang="zh-CN" sz="1200" dirty="0"/>
              <a:t>0</a:t>
            </a:r>
            <a:r>
              <a:rPr lang="en-US" altLang="zh-CN" dirty="0"/>
              <a:t>,</a:t>
            </a:r>
            <a:r>
              <a:rPr lang="zh-CN" altLang="en-US" dirty="0"/>
              <a:t>有</a:t>
            </a:r>
            <a:r>
              <a:rPr lang="en-US" altLang="zh-CN" dirty="0"/>
              <a:t>f(n)&lt;=cg(n)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f(n)=3n+2,  f(n)=O(n); f(n)=10n</a:t>
            </a:r>
            <a:r>
              <a:rPr lang="en-US" altLang="zh-CN" sz="1600" baseline="100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f(n)=O(n</a:t>
            </a:r>
            <a:r>
              <a:rPr lang="en-US" altLang="zh-CN" sz="1600" baseline="100000" dirty="0"/>
              <a:t>2</a:t>
            </a:r>
            <a:r>
              <a:rPr lang="en-US" altLang="zh-CN" dirty="0"/>
              <a:t>)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f(n) = 10n</a:t>
            </a:r>
            <a:r>
              <a:rPr lang="en-US" altLang="zh-CN" sz="1600" baseline="100000" dirty="0"/>
              <a:t>2</a:t>
            </a:r>
            <a:r>
              <a:rPr lang="en-US" altLang="zh-CN" dirty="0"/>
              <a:t>+</a:t>
            </a:r>
            <a:r>
              <a:rPr lang="en-US" altLang="zh-CN" sz="1600" baseline="100000" dirty="0"/>
              <a:t> </a:t>
            </a:r>
            <a:r>
              <a:rPr lang="en-US" altLang="zh-CN" dirty="0"/>
              <a:t>3n+2, f(n)=O(?)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7106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0563" y="3717925"/>
            <a:ext cx="4246562" cy="3140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107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b="0" dirty="0"/>
              <a:t>二叉树的遍历</a:t>
            </a:r>
            <a:r>
              <a:rPr lang="zh-CN" altLang="en-US" sz="2000" b="0" dirty="0"/>
              <a:t>（递归实现）</a:t>
            </a:r>
            <a:endParaRPr lang="zh-CN" altLang="en-US" sz="2000" b="0" dirty="0"/>
          </a:p>
        </p:txBody>
      </p:sp>
      <p:sp>
        <p:nvSpPr>
          <p:cNvPr id="47108" name="Rectangle 3"/>
          <p:cNvSpPr>
            <a:spLocks noGrp="1"/>
          </p:cNvSpPr>
          <p:nvPr>
            <p:ph idx="1"/>
          </p:nvPr>
        </p:nvSpPr>
        <p:spPr>
          <a:xfrm>
            <a:off x="231775" y="2371725"/>
            <a:ext cx="7693025" cy="3724275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举例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先序遍历结果序列：</a:t>
            </a:r>
            <a:r>
              <a:rPr lang="en-US" altLang="zh-CN" dirty="0"/>
              <a:t>A B D G C E F 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中序遍历结果序列：</a:t>
            </a:r>
            <a:r>
              <a:rPr lang="en-US" altLang="zh-CN" dirty="0"/>
              <a:t>D G B A E C F 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后序遍历结果序列：</a:t>
            </a:r>
            <a:r>
              <a:rPr lang="en-US" altLang="zh-CN" dirty="0"/>
              <a:t>G D B E F C A </a:t>
            </a:r>
            <a:endParaRPr lang="en-US" altLang="zh-C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sz="4000" b="0" dirty="0"/>
              <a:t>二叉树的遍历</a:t>
            </a:r>
            <a:r>
              <a:rPr lang="zh-CN" altLang="en-US" sz="2400" b="0" dirty="0"/>
              <a:t>（递归实现）</a:t>
            </a:r>
            <a:endParaRPr lang="zh-CN" altLang="en-US" sz="2400" b="0" dirty="0"/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练习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先序遍历序号：</a:t>
            </a:r>
            <a:r>
              <a:rPr lang="en-US" altLang="zh-CN" dirty="0"/>
              <a:t>A,B,D,E,C,F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中序遍历序号：</a:t>
            </a:r>
            <a:r>
              <a:rPr lang="en-US" altLang="zh-CN" dirty="0"/>
              <a:t>D,B,E,A,C,F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后序遍历序号：</a:t>
            </a:r>
            <a:r>
              <a:rPr lang="en-US" altLang="zh-CN" dirty="0"/>
              <a:t>D,E,B,F,C,A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  <p:pic>
        <p:nvPicPr>
          <p:cNvPr id="4813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5400" y="4114800"/>
            <a:ext cx="3527425" cy="24431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4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b="0" dirty="0"/>
              <a:t>二叉树的节点类实现</a:t>
            </a:r>
            <a:endParaRPr lang="zh-CN" altLang="en-US" b="0" dirty="0"/>
          </a:p>
        </p:txBody>
      </p:sp>
      <p:sp>
        <p:nvSpPr>
          <p:cNvPr id="5125" name="Rectangle 3"/>
          <p:cNvSpPr>
            <a:spLocks noGrp="1"/>
          </p:cNvSpPr>
          <p:nvPr>
            <p:ph type="body" sz="half"/>
          </p:nvPr>
        </p:nvSpPr>
        <p:spPr>
          <a:xfrm>
            <a:off x="838200" y="2362200"/>
            <a:ext cx="3770313" cy="3724275"/>
          </a:xfrm>
          <a:ln/>
        </p:spPr>
        <p:txBody>
          <a:bodyPr vert="horz" wrap="square" lIns="91440" tIns="45720" rIns="91440" bIns="45720" anchor="t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800"/>
            </a:lvl4pPr>
            <a:lvl5pPr lvl="4">
              <a:defRPr sz="1800"/>
            </a:lvl5pPr>
          </a:lstStyle>
          <a:p>
            <a:pPr lvl="0" eaLnBrk="1" hangingPunct="1"/>
            <a:r>
              <a:rPr lang="en-US" altLang="zh-CN" dirty="0"/>
              <a:t>BinaryNode</a:t>
            </a:r>
            <a:endParaRPr lang="en-US" altLang="zh-CN" dirty="0"/>
          </a:p>
          <a:p>
            <a:pPr lvl="0" eaLnBrk="1" hangingPunct="1"/>
            <a:endParaRPr lang="en-US" altLang="zh-CN" dirty="0"/>
          </a:p>
          <a:p>
            <a:pPr lvl="0" eaLnBrk="1" hangingPunct="1"/>
            <a:endParaRPr lang="en-US" altLang="zh-CN" dirty="0"/>
          </a:p>
          <a:p>
            <a:pPr lvl="0" eaLnBrk="1" hangingPunct="1"/>
            <a:r>
              <a:rPr lang="en-US" altLang="zh-CN" dirty="0"/>
              <a:t>BinaryTree      </a:t>
            </a:r>
            <a:endParaRPr lang="en-US" altLang="zh-CN" dirty="0"/>
          </a:p>
        </p:txBody>
      </p:sp>
      <p:graphicFrame>
        <p:nvGraphicFramePr>
          <p:cNvPr id="5122" name="Object 5"/>
          <p:cNvGraphicFramePr/>
          <p:nvPr>
            <p:ph sz="quarter" idx="1"/>
          </p:nvPr>
        </p:nvGraphicFramePr>
        <p:xfrm>
          <a:off x="4572000" y="2514600"/>
          <a:ext cx="20574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1078230" imgH="462280" progId="Package">
                  <p:embed/>
                </p:oleObj>
              </mc:Choice>
              <mc:Fallback>
                <p:oleObj name="" r:id="rId1" imgW="1078230" imgH="462280" progId="Package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0" y="2514600"/>
                        <a:ext cx="2057400" cy="8921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7"/>
          <p:cNvGraphicFramePr/>
          <p:nvPr>
            <p:ph sz="quarter" idx="1"/>
          </p:nvPr>
        </p:nvGraphicFramePr>
        <p:xfrm>
          <a:off x="4648200" y="3657600"/>
          <a:ext cx="20574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1078230" imgH="462280" progId="Package">
                  <p:embed/>
                </p:oleObj>
              </mc:Choice>
              <mc:Fallback>
                <p:oleObj name="" r:id="rId3" imgW="1078230" imgH="462280" progId="Package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8200" y="3657600"/>
                        <a:ext cx="2057400" cy="8921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sz="3200" b="0" dirty="0"/>
              <a:t>二叉树遍历的应用</a:t>
            </a:r>
            <a:endParaRPr lang="zh-CN" altLang="en-US" sz="3200" b="0" dirty="0"/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>
          <a:xfrm>
            <a:off x="228600" y="2362200"/>
            <a:ext cx="5410200" cy="3724275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应用：表达式求值的表达式语法分析树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表达式的语法用二叉树表示非常直观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把表达式语法树用</a:t>
            </a:r>
            <a:r>
              <a:rPr lang="en-US" altLang="zh-CN" dirty="0"/>
              <a:t>3</a:t>
            </a:r>
            <a:r>
              <a:rPr lang="zh-CN" altLang="en-US" dirty="0"/>
              <a:t>种遍历方式写出来会得到什么呢？</a:t>
            </a:r>
            <a:endParaRPr lang="zh-CN" altLang="en-US" dirty="0"/>
          </a:p>
          <a:p>
            <a:pPr lvl="1" eaLnBrk="1" hangingPunct="1">
              <a:buNone/>
            </a:pPr>
            <a:r>
              <a:rPr lang="zh-CN" altLang="en-US" sz="2000" dirty="0">
                <a:solidFill>
                  <a:schemeClr val="tx2"/>
                </a:solidFill>
              </a:rPr>
              <a:t>先序遍历：</a:t>
            </a:r>
            <a:r>
              <a:rPr lang="en-US" altLang="zh-CN" sz="2900" dirty="0">
                <a:solidFill>
                  <a:srgbClr val="008000"/>
                </a:solidFill>
              </a:rPr>
              <a:t>- + </a:t>
            </a:r>
            <a:r>
              <a:rPr lang="en-US" altLang="zh-CN" sz="2900" i="1" dirty="0">
                <a:solidFill>
                  <a:srgbClr val="008000"/>
                </a:solidFill>
              </a:rPr>
              <a:t>a</a:t>
            </a:r>
            <a:r>
              <a:rPr lang="en-US" altLang="zh-CN" sz="2900" dirty="0">
                <a:solidFill>
                  <a:srgbClr val="008000"/>
                </a:solidFill>
              </a:rPr>
              <a:t> * </a:t>
            </a:r>
            <a:r>
              <a:rPr lang="en-US" altLang="zh-CN" sz="2900" i="1" dirty="0">
                <a:solidFill>
                  <a:srgbClr val="008000"/>
                </a:solidFill>
              </a:rPr>
              <a:t>b</a:t>
            </a:r>
            <a:r>
              <a:rPr lang="en-US" altLang="zh-CN" sz="2900" dirty="0">
                <a:solidFill>
                  <a:srgbClr val="008000"/>
                </a:solidFill>
              </a:rPr>
              <a:t> - </a:t>
            </a:r>
            <a:r>
              <a:rPr lang="en-US" altLang="zh-CN" sz="2900" i="1" dirty="0">
                <a:solidFill>
                  <a:srgbClr val="008000"/>
                </a:solidFill>
              </a:rPr>
              <a:t>c d</a:t>
            </a:r>
            <a:r>
              <a:rPr lang="en-US" altLang="zh-CN" sz="2900" dirty="0">
                <a:solidFill>
                  <a:srgbClr val="008000"/>
                </a:solidFill>
              </a:rPr>
              <a:t> / </a:t>
            </a:r>
            <a:r>
              <a:rPr lang="en-US" altLang="zh-CN" sz="2900" i="1" dirty="0">
                <a:solidFill>
                  <a:srgbClr val="008000"/>
                </a:solidFill>
              </a:rPr>
              <a:t>e f</a:t>
            </a:r>
            <a:endParaRPr lang="en-US" altLang="zh-CN" sz="2900" i="1" dirty="0">
              <a:solidFill>
                <a:srgbClr val="008000"/>
              </a:solidFill>
            </a:endParaRPr>
          </a:p>
          <a:p>
            <a:pPr lvl="1" eaLnBrk="1" hangingPunct="1">
              <a:buNone/>
            </a:pPr>
            <a:r>
              <a:rPr lang="zh-CN" altLang="en-US" sz="2000" dirty="0">
                <a:solidFill>
                  <a:schemeClr val="tx2"/>
                </a:solidFill>
              </a:rPr>
              <a:t>中序遍历：</a:t>
            </a:r>
            <a:r>
              <a:rPr lang="en-US" altLang="zh-CN" sz="2800" i="1" dirty="0">
                <a:solidFill>
                  <a:srgbClr val="008000"/>
                </a:solidFill>
              </a:rPr>
              <a:t>a</a:t>
            </a:r>
            <a:r>
              <a:rPr lang="en-US" altLang="zh-CN" sz="2800" dirty="0">
                <a:solidFill>
                  <a:srgbClr val="008000"/>
                </a:solidFill>
              </a:rPr>
              <a:t> + </a:t>
            </a:r>
            <a:r>
              <a:rPr lang="en-US" altLang="zh-CN" sz="2800" i="1" dirty="0">
                <a:solidFill>
                  <a:srgbClr val="008000"/>
                </a:solidFill>
              </a:rPr>
              <a:t>b</a:t>
            </a:r>
            <a:r>
              <a:rPr lang="en-US" altLang="zh-CN" sz="2800" dirty="0">
                <a:solidFill>
                  <a:srgbClr val="008000"/>
                </a:solidFill>
              </a:rPr>
              <a:t> * </a:t>
            </a:r>
            <a:r>
              <a:rPr lang="en-US" altLang="zh-CN" sz="2800" i="1" dirty="0">
                <a:solidFill>
                  <a:srgbClr val="008000"/>
                </a:solidFill>
              </a:rPr>
              <a:t>c</a:t>
            </a:r>
            <a:r>
              <a:rPr lang="en-US" altLang="zh-CN" sz="2800" dirty="0">
                <a:solidFill>
                  <a:srgbClr val="008000"/>
                </a:solidFill>
              </a:rPr>
              <a:t> - </a:t>
            </a:r>
            <a:r>
              <a:rPr lang="en-US" altLang="zh-CN" sz="2800" i="1" dirty="0">
                <a:solidFill>
                  <a:srgbClr val="008000"/>
                </a:solidFill>
              </a:rPr>
              <a:t>d</a:t>
            </a:r>
            <a:r>
              <a:rPr lang="en-US" altLang="zh-CN" sz="2800" dirty="0">
                <a:solidFill>
                  <a:srgbClr val="008000"/>
                </a:solidFill>
              </a:rPr>
              <a:t> - </a:t>
            </a:r>
            <a:r>
              <a:rPr lang="en-US" altLang="zh-CN" sz="2800" i="1" dirty="0">
                <a:solidFill>
                  <a:srgbClr val="008000"/>
                </a:solidFill>
              </a:rPr>
              <a:t>e</a:t>
            </a:r>
            <a:r>
              <a:rPr lang="en-US" altLang="zh-CN" sz="2800" dirty="0">
                <a:solidFill>
                  <a:srgbClr val="008000"/>
                </a:solidFill>
              </a:rPr>
              <a:t> / </a:t>
            </a:r>
            <a:r>
              <a:rPr lang="en-US" altLang="zh-CN" sz="2800" i="1" dirty="0">
                <a:solidFill>
                  <a:srgbClr val="008000"/>
                </a:solidFill>
              </a:rPr>
              <a:t>f</a:t>
            </a:r>
            <a:endParaRPr lang="en-US" altLang="zh-CN" sz="2800" i="1" dirty="0">
              <a:solidFill>
                <a:srgbClr val="008000"/>
              </a:solidFill>
            </a:endParaRPr>
          </a:p>
          <a:p>
            <a:pPr lvl="1" eaLnBrk="1" hangingPunct="1">
              <a:buNone/>
            </a:pPr>
            <a:r>
              <a:rPr lang="zh-CN" altLang="en-US" sz="2000" dirty="0">
                <a:solidFill>
                  <a:schemeClr val="tx2"/>
                </a:solidFill>
              </a:rPr>
              <a:t>后续遍历：</a:t>
            </a:r>
            <a:r>
              <a:rPr lang="en-US" altLang="zh-CN" sz="2900" i="1" dirty="0">
                <a:solidFill>
                  <a:srgbClr val="008000"/>
                </a:solidFill>
              </a:rPr>
              <a:t>a b c d</a:t>
            </a:r>
            <a:r>
              <a:rPr lang="en-US" altLang="zh-CN" sz="2900" dirty="0">
                <a:solidFill>
                  <a:srgbClr val="008000"/>
                </a:solidFill>
              </a:rPr>
              <a:t> - * + </a:t>
            </a:r>
            <a:r>
              <a:rPr lang="en-US" altLang="zh-CN" sz="2900" i="1" dirty="0">
                <a:solidFill>
                  <a:srgbClr val="008000"/>
                </a:solidFill>
              </a:rPr>
              <a:t>e f</a:t>
            </a:r>
            <a:r>
              <a:rPr lang="en-US" altLang="zh-CN" sz="2900" dirty="0">
                <a:solidFill>
                  <a:srgbClr val="008000"/>
                </a:solidFill>
              </a:rPr>
              <a:t> / -</a:t>
            </a:r>
            <a:endParaRPr lang="en-US" altLang="zh-CN" sz="1800" dirty="0"/>
          </a:p>
          <a:p>
            <a:pPr lvl="1" eaLnBrk="1" hangingPunct="1"/>
            <a:endParaRPr lang="en-US" altLang="zh-CN" sz="1800" dirty="0"/>
          </a:p>
        </p:txBody>
      </p:sp>
      <p:sp>
        <p:nvSpPr>
          <p:cNvPr id="49156" name="Line 4"/>
          <p:cNvSpPr/>
          <p:nvPr/>
        </p:nvSpPr>
        <p:spPr>
          <a:xfrm>
            <a:off x="7086600" y="5029200"/>
            <a:ext cx="381000" cy="68580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57" name="Line 5"/>
          <p:cNvSpPr/>
          <p:nvPr/>
        </p:nvSpPr>
        <p:spPr>
          <a:xfrm>
            <a:off x="7924800" y="3200400"/>
            <a:ext cx="304800" cy="68580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58" name="Line 6"/>
          <p:cNvSpPr/>
          <p:nvPr/>
        </p:nvSpPr>
        <p:spPr>
          <a:xfrm>
            <a:off x="6172200" y="3200400"/>
            <a:ext cx="381000" cy="68580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59" name="Line 7"/>
          <p:cNvSpPr/>
          <p:nvPr/>
        </p:nvSpPr>
        <p:spPr>
          <a:xfrm>
            <a:off x="6629400" y="4114800"/>
            <a:ext cx="381000" cy="68580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60" name="Line 8"/>
          <p:cNvSpPr/>
          <p:nvPr/>
        </p:nvSpPr>
        <p:spPr>
          <a:xfrm flipH="1">
            <a:off x="7391400" y="3200400"/>
            <a:ext cx="304800" cy="60960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61" name="Line 9"/>
          <p:cNvSpPr/>
          <p:nvPr/>
        </p:nvSpPr>
        <p:spPr>
          <a:xfrm flipH="1">
            <a:off x="6629400" y="5029200"/>
            <a:ext cx="304800" cy="60960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62" name="Line 10"/>
          <p:cNvSpPr/>
          <p:nvPr/>
        </p:nvSpPr>
        <p:spPr>
          <a:xfrm flipH="1">
            <a:off x="6248400" y="4114800"/>
            <a:ext cx="304800" cy="60960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63" name="Line 11"/>
          <p:cNvSpPr/>
          <p:nvPr/>
        </p:nvSpPr>
        <p:spPr>
          <a:xfrm flipH="1">
            <a:off x="5715000" y="3276600"/>
            <a:ext cx="304800" cy="60960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64" name="Line 12"/>
          <p:cNvSpPr/>
          <p:nvPr/>
        </p:nvSpPr>
        <p:spPr>
          <a:xfrm>
            <a:off x="7010400" y="2362200"/>
            <a:ext cx="685800" cy="60960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65" name="Line 13"/>
          <p:cNvSpPr/>
          <p:nvPr/>
        </p:nvSpPr>
        <p:spPr>
          <a:xfrm flipH="1">
            <a:off x="6248400" y="2362200"/>
            <a:ext cx="609600" cy="60960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8622" name="Oval 14"/>
          <p:cNvSpPr>
            <a:spLocks noChangeArrowheads="1"/>
          </p:cNvSpPr>
          <p:nvPr/>
        </p:nvSpPr>
        <p:spPr bwMode="auto">
          <a:xfrm>
            <a:off x="6705600" y="1981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67" name="Oval 15"/>
          <p:cNvSpPr/>
          <p:nvPr/>
        </p:nvSpPr>
        <p:spPr>
          <a:xfrm>
            <a:off x="54102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  <a:tileRect/>
          </a:gradFill>
          <a:ln w="38100">
            <a:noFill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8624" name="Oval 16"/>
          <p:cNvSpPr>
            <a:spLocks noChangeArrowheads="1"/>
          </p:cNvSpPr>
          <p:nvPr/>
        </p:nvSpPr>
        <p:spPr bwMode="auto">
          <a:xfrm>
            <a:off x="6324600" y="37338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69" name="Oval 17"/>
          <p:cNvSpPr/>
          <p:nvPr/>
        </p:nvSpPr>
        <p:spPr>
          <a:xfrm>
            <a:off x="70866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  <a:tileRect/>
          </a:gradFill>
          <a:ln w="38100">
            <a:noFill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9170" name="Oval 18"/>
          <p:cNvSpPr/>
          <p:nvPr/>
        </p:nvSpPr>
        <p:spPr>
          <a:xfrm>
            <a:off x="8001000" y="3733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  <a:tileRect/>
          </a:gradFill>
          <a:ln w="38100">
            <a:noFill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8627" name="Oval 19"/>
          <p:cNvSpPr>
            <a:spLocks noChangeArrowheads="1"/>
          </p:cNvSpPr>
          <p:nvPr/>
        </p:nvSpPr>
        <p:spPr bwMode="auto">
          <a:xfrm>
            <a:off x="5867400" y="28194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28" name="Oval 20"/>
          <p:cNvSpPr>
            <a:spLocks noChangeArrowheads="1"/>
          </p:cNvSpPr>
          <p:nvPr/>
        </p:nvSpPr>
        <p:spPr bwMode="auto">
          <a:xfrm>
            <a:off x="7543800" y="28194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73" name="Oval 21"/>
          <p:cNvSpPr/>
          <p:nvPr/>
        </p:nvSpPr>
        <p:spPr>
          <a:xfrm>
            <a:off x="5867400" y="46482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  <a:tileRect/>
          </a:gradFill>
          <a:ln w="38100">
            <a:noFill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8630" name="Oval 22"/>
          <p:cNvSpPr>
            <a:spLocks noChangeArrowheads="1"/>
          </p:cNvSpPr>
          <p:nvPr/>
        </p:nvSpPr>
        <p:spPr bwMode="auto">
          <a:xfrm>
            <a:off x="6781800" y="46482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75" name="Oval 23"/>
          <p:cNvSpPr/>
          <p:nvPr/>
        </p:nvSpPr>
        <p:spPr>
          <a:xfrm>
            <a:off x="6324600" y="54864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  <a:tileRect/>
          </a:gradFill>
          <a:ln w="38100">
            <a:noFill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9176" name="Oval 24"/>
          <p:cNvSpPr/>
          <p:nvPr/>
        </p:nvSpPr>
        <p:spPr>
          <a:xfrm>
            <a:off x="7239000" y="54864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  <a:tileRect/>
          </a:gradFill>
          <a:ln w="38100">
            <a:noFill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8633" name="Text Box 25"/>
          <p:cNvSpPr txBox="1">
            <a:spLocks noChangeArrowheads="1"/>
          </p:cNvSpPr>
          <p:nvPr/>
        </p:nvSpPr>
        <p:spPr bwMode="auto">
          <a:xfrm>
            <a:off x="6750050" y="1873250"/>
            <a:ext cx="412750" cy="64135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en-US" altLang="zh-CN" sz="3600" b="1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</a:t>
            </a:r>
            <a:endParaRPr kumimoji="1" lang="en-US" altLang="zh-CN" sz="2400" b="1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34" name="Text Box 26"/>
          <p:cNvSpPr txBox="1">
            <a:spLocks noChangeArrowheads="1"/>
          </p:cNvSpPr>
          <p:nvPr/>
        </p:nvSpPr>
        <p:spPr bwMode="auto">
          <a:xfrm>
            <a:off x="6826250" y="4572000"/>
            <a:ext cx="412750" cy="64135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en-US" altLang="zh-CN" sz="3600" b="1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</a:t>
            </a:r>
            <a:endParaRPr kumimoji="1" lang="en-US" altLang="zh-CN" sz="2400" b="1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35" name="Text Box 27"/>
          <p:cNvSpPr txBox="1">
            <a:spLocks noChangeArrowheads="1"/>
          </p:cNvSpPr>
          <p:nvPr/>
        </p:nvSpPr>
        <p:spPr bwMode="auto">
          <a:xfrm>
            <a:off x="7600950" y="2773363"/>
            <a:ext cx="387350" cy="57943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en-US" altLang="zh-CN" sz="3200" b="1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</a:t>
            </a:r>
            <a:endParaRPr kumimoji="1" lang="en-US" altLang="zh-CN" sz="2400" b="1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36" name="Text Box 28"/>
          <p:cNvSpPr txBox="1">
            <a:spLocks noChangeArrowheads="1"/>
          </p:cNvSpPr>
          <p:nvPr/>
        </p:nvSpPr>
        <p:spPr bwMode="auto">
          <a:xfrm>
            <a:off x="5899150" y="2681288"/>
            <a:ext cx="438150" cy="70167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en-US" altLang="zh-CN" sz="4000" b="1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+</a:t>
            </a:r>
            <a:endParaRPr kumimoji="1" lang="en-US" altLang="zh-CN" sz="3600" b="1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37" name="Text Box 29"/>
          <p:cNvSpPr txBox="1">
            <a:spLocks noChangeArrowheads="1"/>
          </p:cNvSpPr>
          <p:nvPr/>
        </p:nvSpPr>
        <p:spPr bwMode="auto">
          <a:xfrm>
            <a:off x="6356350" y="3595688"/>
            <a:ext cx="438150" cy="70167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en-US" altLang="zh-CN" sz="4000" b="1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*</a:t>
            </a:r>
            <a:endParaRPr kumimoji="1" lang="en-US" altLang="zh-CN" sz="3600" b="1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38" name="Text Box 30"/>
          <p:cNvSpPr txBox="1">
            <a:spLocks noChangeArrowheads="1"/>
          </p:cNvSpPr>
          <p:nvPr/>
        </p:nvSpPr>
        <p:spPr bwMode="auto">
          <a:xfrm>
            <a:off x="5454650" y="3625850"/>
            <a:ext cx="412750" cy="64135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en-US" altLang="zh-CN" sz="3600" b="1" i="1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1" lang="en-US" altLang="zh-CN" sz="3600" b="1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39" name="Text Box 31"/>
          <p:cNvSpPr txBox="1">
            <a:spLocks noChangeArrowheads="1"/>
          </p:cNvSpPr>
          <p:nvPr/>
        </p:nvSpPr>
        <p:spPr bwMode="auto">
          <a:xfrm>
            <a:off x="5943600" y="4540250"/>
            <a:ext cx="412750" cy="64135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en-US" altLang="zh-CN" sz="3600" b="1" i="1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1" lang="en-US" altLang="zh-CN" sz="3600" b="1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40" name="Text Box 32"/>
          <p:cNvSpPr txBox="1">
            <a:spLocks noChangeArrowheads="1"/>
          </p:cNvSpPr>
          <p:nvPr/>
        </p:nvSpPr>
        <p:spPr bwMode="auto">
          <a:xfrm>
            <a:off x="6394450" y="5378450"/>
            <a:ext cx="387350" cy="64135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en-US" altLang="zh-CN" sz="3600" b="1" i="1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endParaRPr kumimoji="1" lang="en-US" altLang="zh-CN" sz="3600" b="1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41" name="Text Box 33"/>
          <p:cNvSpPr txBox="1">
            <a:spLocks noChangeArrowheads="1"/>
          </p:cNvSpPr>
          <p:nvPr/>
        </p:nvSpPr>
        <p:spPr bwMode="auto">
          <a:xfrm>
            <a:off x="7239000" y="5410200"/>
            <a:ext cx="412750" cy="64135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en-US" altLang="zh-CN" sz="3600" b="1" i="1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</a:t>
            </a:r>
            <a:endParaRPr kumimoji="1" lang="en-US" altLang="zh-CN" sz="3600" b="1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42" name="Text Box 34"/>
          <p:cNvSpPr txBox="1">
            <a:spLocks noChangeArrowheads="1"/>
          </p:cNvSpPr>
          <p:nvPr/>
        </p:nvSpPr>
        <p:spPr bwMode="auto">
          <a:xfrm>
            <a:off x="7156450" y="3625850"/>
            <a:ext cx="387350" cy="64135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en-US" altLang="zh-CN" sz="3600" b="1" i="1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</a:t>
            </a:r>
            <a:endParaRPr kumimoji="1" lang="en-US" altLang="zh-CN" sz="3600" b="1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43" name="Text Box 35"/>
          <p:cNvSpPr txBox="1">
            <a:spLocks noChangeArrowheads="1"/>
          </p:cNvSpPr>
          <p:nvPr/>
        </p:nvSpPr>
        <p:spPr bwMode="auto">
          <a:xfrm>
            <a:off x="8121650" y="3657600"/>
            <a:ext cx="336550" cy="64135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en-US" altLang="zh-CN" sz="3600" b="1" i="1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</a:t>
            </a:r>
            <a:endParaRPr kumimoji="1" lang="en-US" altLang="zh-CN" sz="3600" b="1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b="0" dirty="0"/>
              <a:t>二叉树遍历算法</a:t>
            </a:r>
            <a:endParaRPr lang="zh-CN" altLang="en-US" b="0" dirty="0"/>
          </a:p>
        </p:txBody>
      </p:sp>
      <p:graphicFrame>
        <p:nvGraphicFramePr>
          <p:cNvPr id="6146" name="Object 5"/>
          <p:cNvGraphicFramePr/>
          <p:nvPr>
            <p:ph idx="1"/>
          </p:nvPr>
        </p:nvGraphicFramePr>
        <p:xfrm>
          <a:off x="2286000" y="3505200"/>
          <a:ext cx="281940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078230" imgH="462280" progId="Package">
                  <p:embed/>
                </p:oleObj>
              </mc:Choice>
              <mc:Fallback>
                <p:oleObj name="" r:id="rId1" imgW="1078230" imgH="462280" progId="Package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0" y="3505200"/>
                        <a:ext cx="2819400" cy="12223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Exercise(30 mins)</a:t>
            </a:r>
            <a:endParaRPr lang="en-US" altLang="zh-CN" dirty="0"/>
          </a:p>
        </p:txBody>
      </p:sp>
      <p:sp>
        <p:nvSpPr>
          <p:cNvPr id="50179" name="Rectangle 3"/>
          <p:cNvSpPr>
            <a:spLocks noGrp="1"/>
          </p:cNvSpPr>
          <p:nvPr>
            <p:ph type="body" sz="half"/>
          </p:nvPr>
        </p:nvSpPr>
        <p:spPr>
          <a:xfrm>
            <a:off x="838200" y="2362200"/>
            <a:ext cx="7924800" cy="4114800"/>
          </a:xfrm>
          <a:ln/>
        </p:spPr>
        <p:txBody>
          <a:bodyPr vert="horz" wrap="square" lIns="91440" tIns="45720" rIns="91440" bIns="45720" anchor="t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800"/>
            </a:lvl4pPr>
            <a:lvl5pPr lvl="4">
              <a:defRPr sz="1800"/>
            </a:lvl5pPr>
          </a:lstStyle>
          <a:p>
            <a:pPr lvl="0" eaLnBrk="1" hangingPunct="1"/>
            <a:r>
              <a:rPr lang="zh-CN" altLang="en-US" b="1" dirty="0"/>
              <a:t>给出前述二叉树前序、中序和后序遍历结果</a:t>
            </a:r>
            <a:endParaRPr lang="zh-CN" altLang="en-US" b="1" dirty="0"/>
          </a:p>
          <a:p>
            <a:pPr lvl="0" eaLnBrk="1" hangingPunct="1"/>
            <a:r>
              <a:rPr lang="zh-CN" altLang="en-US" b="1" dirty="0">
                <a:solidFill>
                  <a:srgbClr val="FF0000"/>
                </a:solidFill>
              </a:rPr>
              <a:t>假设一棵二叉树的后序遍历序列为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0" eaLnBrk="1" hangingPunct="1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D G J H E B I F C A</a:t>
            </a:r>
            <a:r>
              <a:rPr lang="zh-CN" altLang="en-US" b="1" dirty="0">
                <a:solidFill>
                  <a:srgbClr val="FF0000"/>
                </a:solidFill>
              </a:rPr>
              <a:t>，中序遍历序列为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0" eaLnBrk="1" hangingPunct="1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D B G E H J A C I F</a:t>
            </a:r>
            <a:r>
              <a:rPr lang="zh-CN" altLang="en-US" b="1" dirty="0">
                <a:solidFill>
                  <a:srgbClr val="FF0000"/>
                </a:solidFill>
              </a:rPr>
              <a:t>，则其前序遍历序列为</a:t>
            </a:r>
            <a:r>
              <a:rPr lang="zh-CN" altLang="en-US" b="1" u="sng" dirty="0">
                <a:solidFill>
                  <a:srgbClr val="FF0000"/>
                </a:solidFill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</a:rPr>
              <a:t>。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0" eaLnBrk="1" hangingPunct="1"/>
            <a:r>
              <a:rPr lang="zh-CN" altLang="en-US" b="1" dirty="0">
                <a:solidFill>
                  <a:srgbClr val="FF0000"/>
                </a:solidFill>
              </a:rPr>
              <a:t>高度为</a:t>
            </a:r>
            <a:r>
              <a:rPr lang="en-US" altLang="zh-CN" b="1" dirty="0">
                <a:solidFill>
                  <a:srgbClr val="FF0000"/>
                </a:solidFill>
              </a:rPr>
              <a:t>h</a:t>
            </a:r>
            <a:r>
              <a:rPr lang="zh-CN" altLang="en-US" b="1" dirty="0">
                <a:solidFill>
                  <a:srgbClr val="FF0000"/>
                </a:solidFill>
              </a:rPr>
              <a:t>的二叉树中，节点最大个数为</a:t>
            </a:r>
            <a:r>
              <a:rPr lang="zh-CN" altLang="en-US" b="1" u="sng" dirty="0">
                <a:solidFill>
                  <a:srgbClr val="FF0000"/>
                </a:solidFill>
              </a:rPr>
              <a:t>   </a:t>
            </a:r>
            <a:r>
              <a:rPr lang="en-US" altLang="zh-CN" b="1" u="sng" dirty="0">
                <a:solidFill>
                  <a:srgbClr val="FF0000"/>
                </a:solidFill>
              </a:rPr>
              <a:t>2</a:t>
            </a:r>
            <a:r>
              <a:rPr lang="en-US" altLang="zh-CN" b="1" u="sng" baseline="30000" dirty="0">
                <a:solidFill>
                  <a:srgbClr val="FF0000"/>
                </a:solidFill>
              </a:rPr>
              <a:t>h</a:t>
            </a:r>
            <a:r>
              <a:rPr lang="en-US" altLang="zh-CN" b="1" u="sng" dirty="0">
                <a:solidFill>
                  <a:srgbClr val="FF0000"/>
                </a:solidFill>
              </a:rPr>
              <a:t>-1</a:t>
            </a:r>
            <a:r>
              <a:rPr lang="zh-CN" altLang="en-US" b="1" u="sng" dirty="0">
                <a:solidFill>
                  <a:srgbClr val="FF0000"/>
                </a:solidFill>
              </a:rPr>
              <a:t>     </a:t>
            </a:r>
            <a:r>
              <a:rPr lang="zh-CN" altLang="en-US" b="1" dirty="0">
                <a:solidFill>
                  <a:srgbClr val="FF0000"/>
                </a:solidFill>
              </a:rPr>
              <a:t>。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0" eaLnBrk="1" hangingPunct="1"/>
            <a:r>
              <a:rPr lang="zh-CN" altLang="en-US" b="1" dirty="0">
                <a:solidFill>
                  <a:srgbClr val="FF0000"/>
                </a:solidFill>
              </a:rPr>
              <a:t>计算二叉树的高度。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0" eaLnBrk="1" hangingPunct="1"/>
            <a:r>
              <a:rPr lang="zh-CN" altLang="en-US" b="1" dirty="0">
                <a:solidFill>
                  <a:srgbClr val="FF0000"/>
                </a:solidFill>
              </a:rPr>
              <a:t>计算二叉树中左子树比右子树高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的节点个数。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0" eaLnBrk="1" hangingPunct="1"/>
            <a:r>
              <a:rPr lang="zh-CN" altLang="en-US" b="1" dirty="0">
                <a:solidFill>
                  <a:srgbClr val="FF0000"/>
                </a:solidFill>
              </a:rPr>
              <a:t>计算二叉树中树叶的个数。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演算</a:t>
            </a:r>
            <a:endParaRPr lang="en-US" altLang="zh-CN" dirty="0"/>
          </a:p>
        </p:txBody>
      </p:sp>
      <p:sp>
        <p:nvSpPr>
          <p:cNvPr id="51203" name="Rectangle 3"/>
          <p:cNvSpPr>
            <a:spLocks noGrp="1"/>
          </p:cNvSpPr>
          <p:nvPr>
            <p:ph type="body" sz="half"/>
          </p:nvPr>
        </p:nvSpPr>
        <p:spPr>
          <a:xfrm>
            <a:off x="214313" y="142875"/>
            <a:ext cx="8548687" cy="6429375"/>
          </a:xfrm>
          <a:solidFill>
            <a:schemeClr val="bg1">
              <a:alpha val="100000"/>
            </a:schemeClr>
          </a:solidFill>
          <a:ln/>
        </p:spPr>
        <p:txBody>
          <a:bodyPr vert="horz" wrap="square" lIns="91440" tIns="45720" rIns="91440" bIns="45720" anchor="t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800"/>
            </a:lvl4pPr>
            <a:lvl5pPr lvl="4">
              <a:defRPr sz="1800"/>
            </a:lvl5pPr>
          </a:lstStyle>
          <a:p>
            <a:pPr lvl="0" eaLnBrk="1" hangingPunct="1"/>
            <a:r>
              <a:rPr lang="zh-CN" altLang="en-US" sz="2200" b="1" dirty="0"/>
              <a:t>假设一棵二叉树的</a:t>
            </a:r>
            <a:endParaRPr lang="en-US" altLang="zh-CN" sz="2200" b="1" dirty="0"/>
          </a:p>
          <a:p>
            <a:pPr lvl="0" eaLnBrk="1" hangingPunct="1">
              <a:buNone/>
            </a:pPr>
            <a:r>
              <a:rPr lang="zh-CN" altLang="en-US" sz="2200" b="1" dirty="0"/>
              <a:t>后序遍历序列为</a:t>
            </a:r>
            <a:r>
              <a:rPr lang="en-US" altLang="zh-CN" sz="2200" b="1" dirty="0"/>
              <a:t>D G J H E B I F C A</a:t>
            </a:r>
            <a:r>
              <a:rPr lang="zh-CN" altLang="en-US" sz="2200" b="1" dirty="0"/>
              <a:t>，</a:t>
            </a:r>
            <a:endParaRPr lang="en-US" altLang="zh-CN" sz="2200" b="1" dirty="0"/>
          </a:p>
          <a:p>
            <a:pPr lvl="0" eaLnBrk="1" hangingPunct="1">
              <a:buNone/>
            </a:pPr>
            <a:r>
              <a:rPr lang="zh-CN" altLang="en-US" sz="2200" b="1" dirty="0"/>
              <a:t>中序遍历序列为</a:t>
            </a:r>
            <a:r>
              <a:rPr lang="en-US" altLang="zh-CN" sz="2200" b="1" dirty="0"/>
              <a:t>D B G E H J A C I F</a:t>
            </a:r>
            <a:r>
              <a:rPr lang="zh-CN" altLang="en-US" sz="2200" b="1" dirty="0"/>
              <a:t>，则其前序遍历序列为</a:t>
            </a:r>
            <a:r>
              <a:rPr lang="zh-CN" altLang="en-US" sz="2200" b="1" u="sng" dirty="0"/>
              <a:t>        </a:t>
            </a:r>
            <a:r>
              <a:rPr lang="zh-CN" altLang="en-US" sz="2200" b="1" dirty="0"/>
              <a:t>。</a:t>
            </a:r>
            <a:endParaRPr lang="en-US" altLang="zh-CN" sz="2200" b="1" dirty="0"/>
          </a:p>
          <a:p>
            <a:pPr lvl="0" eaLnBrk="1" hangingPunct="1">
              <a:buNone/>
            </a:pPr>
            <a:r>
              <a:rPr lang="en-US" altLang="zh-CN" b="1" dirty="0"/>
              <a:t>1) </a:t>
            </a:r>
            <a:r>
              <a:rPr lang="zh-CN" altLang="en-US" b="1" dirty="0"/>
              <a:t>从后序的末尾找出树根为</a:t>
            </a:r>
            <a:r>
              <a:rPr lang="en-US" altLang="zh-CN" b="1" dirty="0"/>
              <a:t>A</a:t>
            </a:r>
            <a:r>
              <a:rPr lang="zh-CN" altLang="en-US" b="1" dirty="0"/>
              <a:t>，以</a:t>
            </a:r>
            <a:r>
              <a:rPr lang="en-US" altLang="zh-CN" b="1" dirty="0"/>
              <a:t>A</a:t>
            </a:r>
            <a:r>
              <a:rPr lang="zh-CN" altLang="en-US" b="1" dirty="0"/>
              <a:t>为分界，将中序分为左子树中序和右子树中序，即</a:t>
            </a:r>
            <a:r>
              <a:rPr lang="en-US" altLang="zh-CN" b="1" dirty="0"/>
              <a:t>D B G E H J </a:t>
            </a:r>
            <a:r>
              <a:rPr lang="zh-CN" altLang="en-US" b="1" dirty="0"/>
              <a:t>和</a:t>
            </a:r>
            <a:r>
              <a:rPr lang="en-US" altLang="zh-CN" b="1" dirty="0"/>
              <a:t>C I F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lvl="0" eaLnBrk="1" hangingPunct="1">
              <a:buNone/>
            </a:pPr>
            <a:r>
              <a:rPr lang="en-US" altLang="zh-CN" b="1" dirty="0"/>
              <a:t>2) </a:t>
            </a:r>
            <a:r>
              <a:rPr lang="zh-CN" altLang="en-US" b="1" dirty="0"/>
              <a:t>以</a:t>
            </a:r>
            <a:r>
              <a:rPr lang="en-US" altLang="zh-CN" b="1" dirty="0"/>
              <a:t>D B G E H J </a:t>
            </a:r>
            <a:r>
              <a:rPr lang="zh-CN" altLang="en-US" b="1" dirty="0"/>
              <a:t>字符集为参照，将后序分为左子树后序和右子树后序，即</a:t>
            </a:r>
            <a:r>
              <a:rPr lang="en-US" altLang="zh-CN" b="1" dirty="0"/>
              <a:t>D G J H E B </a:t>
            </a:r>
            <a:r>
              <a:rPr lang="zh-CN" altLang="en-US" b="1" dirty="0"/>
              <a:t>和</a:t>
            </a:r>
            <a:r>
              <a:rPr lang="en-US" altLang="zh-CN" b="1" dirty="0"/>
              <a:t>I F C 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lvl="0" eaLnBrk="1" hangingPunct="1">
              <a:buNone/>
            </a:pPr>
            <a:r>
              <a:rPr lang="en-US" altLang="zh-CN" b="1" dirty="0"/>
              <a:t>3) </a:t>
            </a:r>
            <a:r>
              <a:rPr lang="zh-CN" altLang="en-US" b="1" dirty="0"/>
              <a:t>由此得出该二叉树的左子树后序遍历序列为</a:t>
            </a:r>
            <a:r>
              <a:rPr lang="en-US" altLang="zh-CN" b="1" dirty="0"/>
              <a:t>D G J H E B </a:t>
            </a:r>
            <a:r>
              <a:rPr lang="zh-CN" altLang="en-US" b="1" dirty="0"/>
              <a:t>，对应的左子树中序遍历序列为</a:t>
            </a:r>
            <a:r>
              <a:rPr lang="en-US" altLang="zh-CN" b="1" dirty="0"/>
              <a:t>D B G E H J </a:t>
            </a:r>
            <a:r>
              <a:rPr lang="zh-CN" altLang="en-US" b="1" dirty="0"/>
              <a:t>，右子树后序为</a:t>
            </a:r>
            <a:r>
              <a:rPr lang="en-US" altLang="zh-CN" b="1" dirty="0"/>
              <a:t>I F C </a:t>
            </a:r>
            <a:r>
              <a:rPr lang="zh-CN" altLang="en-US" b="1" dirty="0"/>
              <a:t>，右子树中序</a:t>
            </a:r>
            <a:r>
              <a:rPr lang="en-US" altLang="zh-CN" b="1" dirty="0"/>
              <a:t>C I F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lvl="0" eaLnBrk="1" hangingPunct="1">
              <a:buNone/>
            </a:pPr>
            <a:r>
              <a:rPr lang="en-US" altLang="zh-CN" b="1" dirty="0"/>
              <a:t>4) </a:t>
            </a:r>
            <a:r>
              <a:rPr lang="zh-CN" altLang="en-US" b="1" dirty="0"/>
              <a:t>依照上诉思路，递归下去，直到确定每个结点的位置。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endParaRPr lang="zh-CN" altLang="zh-CN" b="0" dirty="0"/>
          </a:p>
        </p:txBody>
      </p:sp>
      <p:graphicFrame>
        <p:nvGraphicFramePr>
          <p:cNvPr id="7170" name="Object 3"/>
          <p:cNvGraphicFramePr/>
          <p:nvPr>
            <p:ph idx="1"/>
          </p:nvPr>
        </p:nvGraphicFramePr>
        <p:xfrm>
          <a:off x="2971800" y="2362200"/>
          <a:ext cx="2820988" cy="311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2654935" imgH="2940050" progId="Visio.Drawing.11">
                  <p:embed/>
                </p:oleObj>
              </mc:Choice>
              <mc:Fallback>
                <p:oleObj name="" r:id="rId1" imgW="2654935" imgH="2940050" progId="Visio.Drawing.11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71800" y="2362200"/>
                        <a:ext cx="2820988" cy="31178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Rectangle 4"/>
          <p:cNvSpPr/>
          <p:nvPr/>
        </p:nvSpPr>
        <p:spPr>
          <a:xfrm>
            <a:off x="990600" y="5486400"/>
            <a:ext cx="5486400" cy="9159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后序遍历序列为 </a:t>
            </a:r>
            <a:r>
              <a:rPr lang="en-US" altLang="zh-CN" b="1" dirty="0">
                <a:latin typeface="Arial" panose="020B0604020202020204" pitchFamily="34" charset="0"/>
              </a:rPr>
              <a:t>D G J H E B I F C A</a:t>
            </a:r>
            <a:r>
              <a:rPr lang="zh-CN" altLang="en-US" b="1" dirty="0">
                <a:latin typeface="Arial" panose="020B0604020202020204" pitchFamily="34" charset="0"/>
              </a:rPr>
              <a:t>，</a:t>
            </a:r>
            <a:endParaRPr lang="zh-CN" altLang="en-US" b="1" dirty="0">
              <a:latin typeface="Arial" panose="020B0604020202020204" pitchFamily="34" charset="0"/>
            </a:endParaRPr>
          </a:p>
          <a:p>
            <a:r>
              <a:rPr lang="zh-CN" altLang="en-US" b="1" dirty="0">
                <a:latin typeface="Arial" panose="020B0604020202020204" pitchFamily="34" charset="0"/>
              </a:rPr>
              <a:t>中序遍历序列为 </a:t>
            </a:r>
            <a:r>
              <a:rPr lang="en-US" altLang="zh-CN" b="1" dirty="0">
                <a:latin typeface="Arial" panose="020B0604020202020204" pitchFamily="34" charset="0"/>
              </a:rPr>
              <a:t>D B G E H J A C I F</a:t>
            </a:r>
            <a:r>
              <a:rPr lang="zh-CN" altLang="en-US" b="1" dirty="0">
                <a:latin typeface="Arial" panose="020B0604020202020204" pitchFamily="34" charset="0"/>
              </a:rPr>
              <a:t>，</a:t>
            </a:r>
            <a:endParaRPr lang="zh-CN" altLang="en-US" b="1" dirty="0">
              <a:latin typeface="Arial" panose="020B0604020202020204" pitchFamily="34" charset="0"/>
            </a:endParaRPr>
          </a:p>
          <a:p>
            <a:r>
              <a:rPr lang="zh-CN" altLang="en-US" b="1" dirty="0">
                <a:latin typeface="Arial" panose="020B0604020202020204" pitchFamily="34" charset="0"/>
              </a:rPr>
              <a:t>则其前序遍历序列为</a:t>
            </a:r>
            <a:r>
              <a:rPr lang="zh-CN" altLang="en-US" b="1" u="sng" dirty="0">
                <a:latin typeface="Arial" panose="020B0604020202020204" pitchFamily="34" charset="0"/>
              </a:rPr>
              <a:t> </a:t>
            </a:r>
            <a:r>
              <a:rPr lang="en-US" altLang="zh-CN" b="1" u="sng" dirty="0">
                <a:latin typeface="Arial" panose="020B0604020202020204" pitchFamily="34" charset="0"/>
              </a:rPr>
              <a:t>A B D E G H J C F I       </a:t>
            </a:r>
            <a:r>
              <a:rPr lang="zh-CN" altLang="en-US" b="1" dirty="0">
                <a:latin typeface="Arial" panose="020B0604020202020204" pitchFamily="34" charset="0"/>
              </a:rPr>
              <a:t>。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b="0" dirty="0"/>
              <a:t>大纲</a:t>
            </a:r>
            <a:endParaRPr lang="zh-CN" altLang="en-US" b="0" dirty="0"/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算法复杂度</a:t>
            </a:r>
            <a:endParaRPr lang="zh-CN" altLang="en-US" dirty="0"/>
          </a:p>
          <a:p>
            <a:pPr eaLnBrk="1" hangingPunct="1"/>
            <a:r>
              <a:rPr lang="zh-CN" altLang="en-US" dirty="0"/>
              <a:t>查找与排序</a:t>
            </a:r>
            <a:endParaRPr lang="zh-CN" altLang="en-US" dirty="0"/>
          </a:p>
          <a:p>
            <a:pPr eaLnBrk="1" hangingPunct="1"/>
            <a:r>
              <a:rPr lang="zh-CN" altLang="en-US" dirty="0"/>
              <a:t>抽象数据类型 </a:t>
            </a:r>
            <a:r>
              <a:rPr lang="en-US" altLang="zh-CN" dirty="0"/>
              <a:t>– </a:t>
            </a:r>
            <a:r>
              <a:rPr lang="zh-CN" altLang="en-US" dirty="0"/>
              <a:t>表、堆栈、队列</a:t>
            </a:r>
            <a:endParaRPr lang="zh-CN" altLang="en-US" dirty="0"/>
          </a:p>
          <a:p>
            <a:pPr eaLnBrk="1" hangingPunct="1"/>
            <a:r>
              <a:rPr lang="zh-CN" altLang="en-US" dirty="0"/>
              <a:t>二叉树</a:t>
            </a:r>
            <a:endParaRPr lang="zh-CN" altLang="en-US" dirty="0"/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二叉查找树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/>
              <a:t>哈夫曼编码</a:t>
            </a: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AutoShape 2"/>
          <p:cNvSpPr>
            <a:spLocks noGrp="1"/>
          </p:cNvSpPr>
          <p:nvPr>
            <p:ph type="title"/>
          </p:nvPr>
        </p:nvSpPr>
        <p:spPr>
          <a:xfrm>
            <a:off x="762000" y="381000"/>
            <a:ext cx="7924800" cy="1143000"/>
          </a:xfrm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b="0" dirty="0"/>
              <a:t>二叉查找树</a:t>
            </a:r>
            <a:endParaRPr lang="zh-CN" altLang="en-US" b="0" dirty="0"/>
          </a:p>
        </p:txBody>
      </p:sp>
      <p:sp>
        <p:nvSpPr>
          <p:cNvPr id="53251" name="Rectangle 3"/>
          <p:cNvSpPr>
            <a:spLocks noGrp="1"/>
          </p:cNvSpPr>
          <p:nvPr>
            <p:ph idx="1"/>
          </p:nvPr>
        </p:nvSpPr>
        <p:spPr>
          <a:xfrm>
            <a:off x="838200" y="2209800"/>
            <a:ext cx="7693025" cy="3724275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如果在二叉树中，对于每个节点</a:t>
            </a:r>
            <a:r>
              <a:rPr lang="en-US" altLang="zh-CN" dirty="0"/>
              <a:t>X</a:t>
            </a:r>
            <a:r>
              <a:rPr lang="zh-CN" altLang="en-US" dirty="0"/>
              <a:t>，它的左子树所有项的值都小于</a:t>
            </a:r>
            <a:r>
              <a:rPr lang="en-US" altLang="zh-CN" dirty="0"/>
              <a:t>X</a:t>
            </a:r>
            <a:r>
              <a:rPr lang="zh-CN" altLang="en-US" dirty="0"/>
              <a:t>中的项，而它的右子树中所有项都大于</a:t>
            </a:r>
            <a:r>
              <a:rPr lang="en-US" altLang="zh-CN" dirty="0"/>
              <a:t>X</a:t>
            </a:r>
            <a:r>
              <a:rPr lang="zh-CN" altLang="en-US" dirty="0"/>
              <a:t>中的项，则称这样的二叉树为二叉查找树。</a:t>
            </a:r>
            <a:endParaRPr lang="zh-CN" altLang="en-US" dirty="0"/>
          </a:p>
        </p:txBody>
      </p:sp>
      <p:sp>
        <p:nvSpPr>
          <p:cNvPr id="53252" name="Oval 4"/>
          <p:cNvSpPr/>
          <p:nvPr/>
        </p:nvSpPr>
        <p:spPr>
          <a:xfrm>
            <a:off x="2057400" y="41148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r>
              <a:rPr lang="en-US" altLang="zh-CN" dirty="0">
                <a:latin typeface="Arial" panose="020B0604020202020204" pitchFamily="34" charset="0"/>
              </a:rPr>
              <a:t>6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53253" name="Oval 7"/>
          <p:cNvSpPr/>
          <p:nvPr/>
        </p:nvSpPr>
        <p:spPr>
          <a:xfrm>
            <a:off x="1143000" y="48768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r>
              <a:rPr lang="en-US" altLang="zh-CN" dirty="0">
                <a:latin typeface="Arial" panose="020B0604020202020204" pitchFamily="34" charset="0"/>
              </a:rPr>
              <a:t>2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53254" name="Oval 8"/>
          <p:cNvSpPr/>
          <p:nvPr/>
        </p:nvSpPr>
        <p:spPr>
          <a:xfrm>
            <a:off x="1676400" y="56388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r>
              <a:rPr lang="en-US" altLang="zh-CN" dirty="0">
                <a:latin typeface="Arial" panose="020B0604020202020204" pitchFamily="34" charset="0"/>
              </a:rPr>
              <a:t>4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53255" name="Line 9"/>
          <p:cNvSpPr/>
          <p:nvPr/>
        </p:nvSpPr>
        <p:spPr>
          <a:xfrm flipH="1">
            <a:off x="1600200" y="4572000"/>
            <a:ext cx="533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56" name="Line 9"/>
          <p:cNvSpPr/>
          <p:nvPr/>
        </p:nvSpPr>
        <p:spPr>
          <a:xfrm flipH="1" flipV="1">
            <a:off x="1600200" y="5334000"/>
            <a:ext cx="1524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57" name="Oval 7"/>
          <p:cNvSpPr/>
          <p:nvPr/>
        </p:nvSpPr>
        <p:spPr>
          <a:xfrm>
            <a:off x="1066800" y="61722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r>
              <a:rPr lang="en-US" altLang="zh-CN" dirty="0">
                <a:latin typeface="Arial" panose="020B0604020202020204" pitchFamily="34" charset="0"/>
              </a:rPr>
              <a:t>3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53258" name="Line 9"/>
          <p:cNvSpPr/>
          <p:nvPr/>
        </p:nvSpPr>
        <p:spPr>
          <a:xfrm flipH="1">
            <a:off x="1524000" y="6096000"/>
            <a:ext cx="2286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59" name="Line 9"/>
          <p:cNvSpPr/>
          <p:nvPr/>
        </p:nvSpPr>
        <p:spPr>
          <a:xfrm flipH="1" flipV="1">
            <a:off x="2514600" y="4572000"/>
            <a:ext cx="2286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60" name="Oval 4"/>
          <p:cNvSpPr/>
          <p:nvPr/>
        </p:nvSpPr>
        <p:spPr>
          <a:xfrm>
            <a:off x="2667000" y="48768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r>
              <a:rPr lang="en-US" altLang="zh-CN" dirty="0">
                <a:latin typeface="Arial" panose="020B0604020202020204" pitchFamily="34" charset="0"/>
              </a:rPr>
              <a:t>8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53261" name="Oval 8"/>
          <p:cNvSpPr/>
          <p:nvPr/>
        </p:nvSpPr>
        <p:spPr>
          <a:xfrm>
            <a:off x="6553200" y="37338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r>
              <a:rPr lang="en-US" altLang="zh-CN" dirty="0">
                <a:latin typeface="Arial" panose="020B0604020202020204" pitchFamily="34" charset="0"/>
              </a:rPr>
              <a:t>6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53262" name="Line 9"/>
          <p:cNvSpPr/>
          <p:nvPr/>
        </p:nvSpPr>
        <p:spPr>
          <a:xfrm flipH="1" flipV="1">
            <a:off x="6248400" y="4800600"/>
            <a:ext cx="4572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63" name="Oval 8"/>
          <p:cNvSpPr/>
          <p:nvPr/>
        </p:nvSpPr>
        <p:spPr>
          <a:xfrm>
            <a:off x="609600" y="55626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r>
              <a:rPr lang="en-US" altLang="zh-CN" dirty="0">
                <a:latin typeface="Arial" panose="020B0604020202020204" pitchFamily="34" charset="0"/>
              </a:rPr>
              <a:t>1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53264" name="Line 9"/>
          <p:cNvSpPr/>
          <p:nvPr/>
        </p:nvSpPr>
        <p:spPr>
          <a:xfrm flipV="1">
            <a:off x="1066800" y="5334000"/>
            <a:ext cx="1524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65" name="Oval 8"/>
          <p:cNvSpPr/>
          <p:nvPr/>
        </p:nvSpPr>
        <p:spPr>
          <a:xfrm>
            <a:off x="4953000" y="51816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r>
              <a:rPr lang="en-US" altLang="zh-CN" dirty="0">
                <a:latin typeface="Arial" panose="020B0604020202020204" pitchFamily="34" charset="0"/>
              </a:rPr>
              <a:t>1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53266" name="Oval 8"/>
          <p:cNvSpPr/>
          <p:nvPr/>
        </p:nvSpPr>
        <p:spPr>
          <a:xfrm>
            <a:off x="6553200" y="51816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r>
              <a:rPr lang="en-US" altLang="zh-CN" dirty="0">
                <a:latin typeface="Arial" panose="020B0604020202020204" pitchFamily="34" charset="0"/>
              </a:rPr>
              <a:t>4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53267" name="Oval 8"/>
          <p:cNvSpPr/>
          <p:nvPr/>
        </p:nvSpPr>
        <p:spPr>
          <a:xfrm>
            <a:off x="579120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r>
              <a:rPr lang="en-US" altLang="zh-CN" dirty="0">
                <a:latin typeface="Arial" panose="020B0604020202020204" pitchFamily="34" charset="0"/>
              </a:rPr>
              <a:t>2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53268" name="Oval 8"/>
          <p:cNvSpPr/>
          <p:nvPr/>
        </p:nvSpPr>
        <p:spPr>
          <a:xfrm>
            <a:off x="5943600" y="59436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r>
              <a:rPr lang="en-US" altLang="zh-CN" dirty="0">
                <a:latin typeface="Arial" panose="020B0604020202020204" pitchFamily="34" charset="0"/>
              </a:rPr>
              <a:t>3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53269" name="Oval 8"/>
          <p:cNvSpPr/>
          <p:nvPr/>
        </p:nvSpPr>
        <p:spPr>
          <a:xfrm>
            <a:off x="7162800" y="58674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r>
              <a:rPr lang="en-US" altLang="zh-CN" dirty="0">
                <a:latin typeface="Arial" panose="020B0604020202020204" pitchFamily="34" charset="0"/>
              </a:rPr>
              <a:t>7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53270" name="Oval 8"/>
          <p:cNvSpPr/>
          <p:nvPr/>
        </p:nvSpPr>
        <p:spPr>
          <a:xfrm>
            <a:off x="739140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r>
              <a:rPr lang="en-US" altLang="zh-CN" dirty="0">
                <a:latin typeface="Arial" panose="020B0604020202020204" pitchFamily="34" charset="0"/>
              </a:rPr>
              <a:t>8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53271" name="Line 9"/>
          <p:cNvSpPr/>
          <p:nvPr/>
        </p:nvSpPr>
        <p:spPr>
          <a:xfrm flipH="1" flipV="1">
            <a:off x="7086600" y="4114800"/>
            <a:ext cx="4572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72" name="Line 9"/>
          <p:cNvSpPr/>
          <p:nvPr/>
        </p:nvSpPr>
        <p:spPr>
          <a:xfrm flipV="1">
            <a:off x="5410200" y="4876800"/>
            <a:ext cx="4572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73" name="Line 9"/>
          <p:cNvSpPr/>
          <p:nvPr/>
        </p:nvSpPr>
        <p:spPr>
          <a:xfrm flipV="1">
            <a:off x="6248400" y="4191000"/>
            <a:ext cx="3810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74" name="Line 9"/>
          <p:cNvSpPr/>
          <p:nvPr/>
        </p:nvSpPr>
        <p:spPr>
          <a:xfrm flipH="1" flipV="1">
            <a:off x="7010400" y="5638800"/>
            <a:ext cx="2286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75" name="Line 9"/>
          <p:cNvSpPr/>
          <p:nvPr/>
        </p:nvSpPr>
        <p:spPr>
          <a:xfrm flipV="1">
            <a:off x="6400800" y="5715000"/>
            <a:ext cx="304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76" name="Text Box 28"/>
          <p:cNvSpPr txBox="1"/>
          <p:nvPr/>
        </p:nvSpPr>
        <p:spPr>
          <a:xfrm>
            <a:off x="2346325" y="6132513"/>
            <a:ext cx="5905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Yes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3277" name="Text Box 29"/>
          <p:cNvSpPr txBox="1"/>
          <p:nvPr/>
        </p:nvSpPr>
        <p:spPr>
          <a:xfrm>
            <a:off x="7696200" y="5638800"/>
            <a:ext cx="4889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No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b="0" dirty="0"/>
              <a:t>大纲</a:t>
            </a:r>
            <a:endParaRPr lang="zh-CN" altLang="en-US" b="0" dirty="0"/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算法复杂度</a:t>
            </a:r>
            <a:endParaRPr lang="zh-CN" altLang="en-US" dirty="0"/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查找与排序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/>
              <a:t>抽象数据类型 </a:t>
            </a:r>
            <a:r>
              <a:rPr lang="en-US" altLang="zh-CN" dirty="0"/>
              <a:t>– </a:t>
            </a:r>
            <a:r>
              <a:rPr lang="zh-CN" altLang="en-US" dirty="0"/>
              <a:t>表、堆栈、队列</a:t>
            </a:r>
            <a:endParaRPr lang="zh-CN" altLang="en-US" dirty="0"/>
          </a:p>
          <a:p>
            <a:pPr eaLnBrk="1" hangingPunct="1"/>
            <a:r>
              <a:rPr lang="zh-CN" altLang="en-US" dirty="0"/>
              <a:t>二叉树</a:t>
            </a:r>
            <a:endParaRPr lang="zh-CN" altLang="en-US" dirty="0"/>
          </a:p>
          <a:p>
            <a:pPr eaLnBrk="1" hangingPunct="1"/>
            <a:r>
              <a:rPr lang="zh-CN" altLang="en-US" dirty="0"/>
              <a:t>二叉查找树</a:t>
            </a:r>
            <a:endParaRPr lang="zh-CN" altLang="en-US" dirty="0"/>
          </a:p>
          <a:p>
            <a:pPr eaLnBrk="1" hangingPunct="1"/>
            <a:r>
              <a:rPr lang="zh-CN" altLang="en-US" dirty="0"/>
              <a:t>哈夫曼编码</a:t>
            </a:r>
            <a:endParaRPr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5541963" y="3887788"/>
            <a:ext cx="2154237" cy="2997200"/>
            <a:chOff x="3491" y="2033"/>
            <a:chExt cx="1357" cy="1888"/>
          </a:xfrm>
        </p:grpSpPr>
        <p:sp>
          <p:nvSpPr>
            <p:cNvPr id="54334" name="Oval 3"/>
            <p:cNvSpPr/>
            <p:nvPr/>
          </p:nvSpPr>
          <p:spPr>
            <a:xfrm>
              <a:off x="3535" y="3001"/>
              <a:ext cx="188" cy="184"/>
            </a:xfrm>
            <a:prstGeom prst="ellipse">
              <a:avLst/>
            </a:prstGeom>
            <a:solidFill>
              <a:srgbClr val="FFCC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4335" name="Oval 4"/>
            <p:cNvSpPr/>
            <p:nvPr/>
          </p:nvSpPr>
          <p:spPr>
            <a:xfrm>
              <a:off x="4037" y="2078"/>
              <a:ext cx="187" cy="185"/>
            </a:xfrm>
            <a:prstGeom prst="ellipse">
              <a:avLst/>
            </a:prstGeom>
            <a:solidFill>
              <a:srgbClr val="FFCC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4336" name="Line 5"/>
            <p:cNvSpPr/>
            <p:nvPr/>
          </p:nvSpPr>
          <p:spPr>
            <a:xfrm>
              <a:off x="4162" y="2263"/>
              <a:ext cx="188" cy="27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37" name="Line 6"/>
            <p:cNvSpPr/>
            <p:nvPr/>
          </p:nvSpPr>
          <p:spPr>
            <a:xfrm flipH="1">
              <a:off x="3911" y="2263"/>
              <a:ext cx="188" cy="27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38" name="Oval 7"/>
            <p:cNvSpPr/>
            <p:nvPr/>
          </p:nvSpPr>
          <p:spPr>
            <a:xfrm>
              <a:off x="3786" y="2539"/>
              <a:ext cx="188" cy="185"/>
            </a:xfrm>
            <a:prstGeom prst="ellipse">
              <a:avLst/>
            </a:prstGeom>
            <a:solidFill>
              <a:srgbClr val="FFCC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4339" name="Oval 8"/>
            <p:cNvSpPr/>
            <p:nvPr/>
          </p:nvSpPr>
          <p:spPr>
            <a:xfrm>
              <a:off x="4287" y="2539"/>
              <a:ext cx="188" cy="185"/>
            </a:xfrm>
            <a:prstGeom prst="ellipse">
              <a:avLst/>
            </a:prstGeom>
            <a:solidFill>
              <a:srgbClr val="FFCC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4340" name="Line 9"/>
            <p:cNvSpPr/>
            <p:nvPr/>
          </p:nvSpPr>
          <p:spPr>
            <a:xfrm flipH="1">
              <a:off x="3660" y="2724"/>
              <a:ext cx="188" cy="27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41" name="Freeform 10"/>
            <p:cNvSpPr/>
            <p:nvPr/>
          </p:nvSpPr>
          <p:spPr>
            <a:xfrm>
              <a:off x="3667" y="3182"/>
              <a:ext cx="161" cy="244"/>
            </a:xfrm>
            <a:custGeom>
              <a:avLst/>
              <a:gdLst>
                <a:gd name="txL" fmla="*/ 0 w 270"/>
                <a:gd name="txT" fmla="*/ 0 h 413"/>
                <a:gd name="txR" fmla="*/ 270 w 270"/>
                <a:gd name="txB" fmla="*/ 413 h 413"/>
              </a:gdLst>
              <a:ahLst/>
              <a:cxnLst>
                <a:cxn ang="0">
                  <a:pos x="0" y="0"/>
                </a:cxn>
                <a:cxn ang="0">
                  <a:pos x="57" y="85"/>
                </a:cxn>
              </a:cxnLst>
              <a:rect l="txL" t="txT" r="txR" b="txB"/>
              <a:pathLst>
                <a:path w="270" h="413">
                  <a:moveTo>
                    <a:pt x="0" y="0"/>
                  </a:moveTo>
                  <a:lnTo>
                    <a:pt x="270" y="413"/>
                  </a:lnTo>
                </a:path>
              </a:pathLst>
            </a:custGeom>
            <a:solidFill>
              <a:srgbClr val="FFCC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4342" name="Oval 11"/>
            <p:cNvSpPr/>
            <p:nvPr/>
          </p:nvSpPr>
          <p:spPr>
            <a:xfrm>
              <a:off x="3750" y="3426"/>
              <a:ext cx="188" cy="184"/>
            </a:xfrm>
            <a:prstGeom prst="ellipse">
              <a:avLst/>
            </a:prstGeom>
            <a:solidFill>
              <a:srgbClr val="FFCC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4343" name="Line 12"/>
            <p:cNvSpPr/>
            <p:nvPr/>
          </p:nvSpPr>
          <p:spPr>
            <a:xfrm flipH="1">
              <a:off x="4210" y="2710"/>
              <a:ext cx="188" cy="27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44" name="Oval 13"/>
            <p:cNvSpPr/>
            <p:nvPr/>
          </p:nvSpPr>
          <p:spPr>
            <a:xfrm>
              <a:off x="4084" y="2987"/>
              <a:ext cx="188" cy="184"/>
            </a:xfrm>
            <a:prstGeom prst="ellipse">
              <a:avLst/>
            </a:prstGeom>
            <a:solidFill>
              <a:srgbClr val="FFCC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4345" name="Text Box 14"/>
            <p:cNvSpPr txBox="1"/>
            <p:nvPr/>
          </p:nvSpPr>
          <p:spPr>
            <a:xfrm>
              <a:off x="3491" y="2948"/>
              <a:ext cx="372" cy="35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2000" dirty="0">
                  <a:latin typeface="Arial" panose="020B0604020202020204" pitchFamily="34" charset="0"/>
                </a:rPr>
                <a:t>12</a:t>
              </a:r>
              <a:endParaRPr lang="en-US" altLang="zh-CN" sz="2000" dirty="0">
                <a:latin typeface="Arial" panose="020B0604020202020204" pitchFamily="34" charset="0"/>
              </a:endParaRPr>
            </a:p>
          </p:txBody>
        </p:sp>
        <p:sp>
          <p:nvSpPr>
            <p:cNvPr id="54346" name="Text Box 15"/>
            <p:cNvSpPr txBox="1"/>
            <p:nvPr/>
          </p:nvSpPr>
          <p:spPr>
            <a:xfrm>
              <a:off x="4042" y="2939"/>
              <a:ext cx="372" cy="35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2000" dirty="0">
                  <a:latin typeface="Arial" panose="020B0604020202020204" pitchFamily="34" charset="0"/>
                </a:rPr>
                <a:t>35</a:t>
              </a:r>
              <a:endParaRPr lang="en-US" altLang="zh-CN" sz="2000" dirty="0">
                <a:latin typeface="Arial" panose="020B0604020202020204" pitchFamily="34" charset="0"/>
              </a:endParaRPr>
            </a:p>
          </p:txBody>
        </p:sp>
        <p:sp>
          <p:nvSpPr>
            <p:cNvPr id="54347" name="Text Box 16"/>
            <p:cNvSpPr txBox="1"/>
            <p:nvPr/>
          </p:nvSpPr>
          <p:spPr>
            <a:xfrm>
              <a:off x="3997" y="2033"/>
              <a:ext cx="372" cy="35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2000" dirty="0">
                  <a:latin typeface="Arial" panose="020B0604020202020204" pitchFamily="34" charset="0"/>
                </a:rPr>
                <a:t>32</a:t>
              </a:r>
              <a:endParaRPr lang="en-US" altLang="zh-CN" sz="2000" dirty="0">
                <a:latin typeface="Arial" panose="020B0604020202020204" pitchFamily="34" charset="0"/>
              </a:endParaRPr>
            </a:p>
          </p:txBody>
        </p:sp>
        <p:sp>
          <p:nvSpPr>
            <p:cNvPr id="54348" name="Text Box 17"/>
            <p:cNvSpPr txBox="1"/>
            <p:nvPr/>
          </p:nvSpPr>
          <p:spPr>
            <a:xfrm>
              <a:off x="3740" y="2498"/>
              <a:ext cx="372" cy="35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2000" dirty="0">
                  <a:latin typeface="Arial" panose="020B0604020202020204" pitchFamily="34" charset="0"/>
                </a:rPr>
                <a:t>26</a:t>
              </a:r>
              <a:endParaRPr lang="en-US" altLang="zh-CN" sz="2000" dirty="0">
                <a:latin typeface="Arial" panose="020B0604020202020204" pitchFamily="34" charset="0"/>
              </a:endParaRPr>
            </a:p>
          </p:txBody>
        </p:sp>
        <p:sp>
          <p:nvSpPr>
            <p:cNvPr id="54349" name="Text Box 18"/>
            <p:cNvSpPr txBox="1"/>
            <p:nvPr/>
          </p:nvSpPr>
          <p:spPr>
            <a:xfrm>
              <a:off x="4246" y="2490"/>
              <a:ext cx="372" cy="35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2000" dirty="0">
                  <a:latin typeface="Arial" panose="020B0604020202020204" pitchFamily="34" charset="0"/>
                </a:rPr>
                <a:t>45</a:t>
              </a:r>
              <a:endParaRPr lang="en-US" altLang="zh-CN" sz="2000" dirty="0">
                <a:latin typeface="Arial" panose="020B0604020202020204" pitchFamily="34" charset="0"/>
              </a:endParaRPr>
            </a:p>
          </p:txBody>
        </p:sp>
        <p:sp>
          <p:nvSpPr>
            <p:cNvPr id="54350" name="Text Box 19"/>
            <p:cNvSpPr txBox="1"/>
            <p:nvPr/>
          </p:nvSpPr>
          <p:spPr>
            <a:xfrm>
              <a:off x="3712" y="3378"/>
              <a:ext cx="372" cy="35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2000" dirty="0">
                  <a:latin typeface="Arial" panose="020B0604020202020204" pitchFamily="34" charset="0"/>
                </a:rPr>
                <a:t>20</a:t>
              </a:r>
              <a:endParaRPr lang="en-US" altLang="zh-CN" sz="2000" dirty="0">
                <a:latin typeface="Arial" panose="020B0604020202020204" pitchFamily="34" charset="0"/>
              </a:endParaRPr>
            </a:p>
          </p:txBody>
        </p:sp>
        <p:sp>
          <p:nvSpPr>
            <p:cNvPr id="54351" name="Text Box 20"/>
            <p:cNvSpPr txBox="1"/>
            <p:nvPr/>
          </p:nvSpPr>
          <p:spPr>
            <a:xfrm>
              <a:off x="3917" y="3582"/>
              <a:ext cx="931" cy="33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2000" dirty="0">
                  <a:latin typeface="Arial" panose="020B0604020202020204" pitchFamily="34" charset="0"/>
                </a:rPr>
                <a:t>(g)</a:t>
              </a:r>
              <a:endParaRPr lang="en-US" altLang="zh-CN" sz="2000" dirty="0">
                <a:latin typeface="Arial" panose="020B0604020202020204" pitchFamily="34" charset="0"/>
              </a:endParaRPr>
            </a:p>
          </p:txBody>
        </p:sp>
      </p:grpSp>
      <p:sp>
        <p:nvSpPr>
          <p:cNvPr id="54275" name="AutoShape 2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b="0" dirty="0"/>
              <a:t>二叉查找树的生成 </a:t>
            </a:r>
            <a:endParaRPr lang="zh-CN" altLang="en-US" b="0" dirty="0"/>
          </a:p>
        </p:txBody>
      </p:sp>
      <p:grpSp>
        <p:nvGrpSpPr>
          <p:cNvPr id="3" name="Group 22"/>
          <p:cNvGrpSpPr/>
          <p:nvPr/>
        </p:nvGrpSpPr>
        <p:grpSpPr>
          <a:xfrm>
            <a:off x="2611438" y="2082800"/>
            <a:ext cx="1141412" cy="941388"/>
            <a:chOff x="1645" y="896"/>
            <a:chExt cx="719" cy="593"/>
          </a:xfrm>
        </p:grpSpPr>
        <p:sp>
          <p:nvSpPr>
            <p:cNvPr id="54331" name="Text Box 23"/>
            <p:cNvSpPr txBox="1"/>
            <p:nvPr/>
          </p:nvSpPr>
          <p:spPr>
            <a:xfrm>
              <a:off x="1645" y="1125"/>
              <a:ext cx="719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2000" dirty="0">
                  <a:latin typeface="Arial" panose="020B0604020202020204" pitchFamily="34" charset="0"/>
                </a:rPr>
                <a:t>   (b)</a:t>
              </a:r>
              <a:endParaRPr lang="en-US" altLang="zh-CN" sz="2000" dirty="0">
                <a:latin typeface="Arial" panose="020B0604020202020204" pitchFamily="34" charset="0"/>
              </a:endParaRPr>
            </a:p>
          </p:txBody>
        </p:sp>
        <p:sp>
          <p:nvSpPr>
            <p:cNvPr id="54332" name="Oval 24"/>
            <p:cNvSpPr/>
            <p:nvPr/>
          </p:nvSpPr>
          <p:spPr>
            <a:xfrm>
              <a:off x="1831" y="938"/>
              <a:ext cx="181" cy="208"/>
            </a:xfrm>
            <a:prstGeom prst="ellipse">
              <a:avLst/>
            </a:prstGeom>
            <a:solidFill>
              <a:srgbClr val="FFCC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4333" name="Text Box 25"/>
            <p:cNvSpPr txBox="1"/>
            <p:nvPr/>
          </p:nvSpPr>
          <p:spPr>
            <a:xfrm>
              <a:off x="1789" y="896"/>
              <a:ext cx="360" cy="40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2000" dirty="0">
                  <a:latin typeface="Arial" panose="020B0604020202020204" pitchFamily="34" charset="0"/>
                </a:rPr>
                <a:t>32</a:t>
              </a:r>
              <a:endParaRPr lang="en-US" altLang="zh-CN" sz="20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26"/>
          <p:cNvGrpSpPr/>
          <p:nvPr/>
        </p:nvGrpSpPr>
        <p:grpSpPr>
          <a:xfrm>
            <a:off x="4581525" y="2095500"/>
            <a:ext cx="1331913" cy="1765300"/>
            <a:chOff x="2886" y="904"/>
            <a:chExt cx="839" cy="1112"/>
          </a:xfrm>
        </p:grpSpPr>
        <p:sp>
          <p:nvSpPr>
            <p:cNvPr id="54325" name="Text Box 27"/>
            <p:cNvSpPr txBox="1"/>
            <p:nvPr/>
          </p:nvSpPr>
          <p:spPr>
            <a:xfrm>
              <a:off x="2886" y="1638"/>
              <a:ext cx="839" cy="37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2000" dirty="0">
                  <a:latin typeface="Arial" panose="020B0604020202020204" pitchFamily="34" charset="0"/>
                </a:rPr>
                <a:t>(c)</a:t>
              </a:r>
              <a:endParaRPr lang="en-US" altLang="zh-CN" sz="2000" dirty="0">
                <a:latin typeface="Arial" panose="020B0604020202020204" pitchFamily="34" charset="0"/>
              </a:endParaRPr>
            </a:p>
          </p:txBody>
        </p:sp>
        <p:sp>
          <p:nvSpPr>
            <p:cNvPr id="54326" name="Oval 28"/>
            <p:cNvSpPr/>
            <p:nvPr/>
          </p:nvSpPr>
          <p:spPr>
            <a:xfrm>
              <a:off x="3178" y="938"/>
              <a:ext cx="181" cy="208"/>
            </a:xfrm>
            <a:prstGeom prst="ellipse">
              <a:avLst/>
            </a:prstGeom>
            <a:solidFill>
              <a:srgbClr val="FFCC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4327" name="Line 29"/>
            <p:cNvSpPr/>
            <p:nvPr/>
          </p:nvSpPr>
          <p:spPr>
            <a:xfrm flipH="1">
              <a:off x="3057" y="1146"/>
              <a:ext cx="181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28" name="Oval 30"/>
            <p:cNvSpPr/>
            <p:nvPr/>
          </p:nvSpPr>
          <p:spPr>
            <a:xfrm>
              <a:off x="2936" y="1458"/>
              <a:ext cx="181" cy="208"/>
            </a:xfrm>
            <a:prstGeom prst="ellipse">
              <a:avLst/>
            </a:prstGeom>
            <a:solidFill>
              <a:srgbClr val="FFCC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4329" name="Text Box 31"/>
            <p:cNvSpPr txBox="1"/>
            <p:nvPr/>
          </p:nvSpPr>
          <p:spPr>
            <a:xfrm>
              <a:off x="3134" y="904"/>
              <a:ext cx="359" cy="40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2000" dirty="0">
                  <a:latin typeface="Arial" panose="020B0604020202020204" pitchFamily="34" charset="0"/>
                </a:rPr>
                <a:t>32</a:t>
              </a:r>
              <a:endParaRPr lang="en-US" altLang="zh-CN" sz="2000" dirty="0">
                <a:latin typeface="Arial" panose="020B0604020202020204" pitchFamily="34" charset="0"/>
              </a:endParaRPr>
            </a:p>
          </p:txBody>
        </p:sp>
        <p:sp>
          <p:nvSpPr>
            <p:cNvPr id="54330" name="Text Box 32"/>
            <p:cNvSpPr txBox="1"/>
            <p:nvPr/>
          </p:nvSpPr>
          <p:spPr>
            <a:xfrm>
              <a:off x="2901" y="1412"/>
              <a:ext cx="360" cy="40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2000" dirty="0">
                  <a:latin typeface="Arial" panose="020B0604020202020204" pitchFamily="34" charset="0"/>
                </a:rPr>
                <a:t>26</a:t>
              </a:r>
              <a:endParaRPr lang="en-US" altLang="zh-CN" sz="20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6116638" y="2095500"/>
            <a:ext cx="1439862" cy="1714500"/>
            <a:chOff x="3853" y="904"/>
            <a:chExt cx="907" cy="1080"/>
          </a:xfrm>
        </p:grpSpPr>
        <p:sp>
          <p:nvSpPr>
            <p:cNvPr id="54314" name="Text Box 34"/>
            <p:cNvSpPr txBox="1"/>
            <p:nvPr/>
          </p:nvSpPr>
          <p:spPr>
            <a:xfrm>
              <a:off x="3853" y="1648"/>
              <a:ext cx="817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dirty="0">
                  <a:latin typeface="Arial" panose="020B0604020202020204" pitchFamily="34" charset="0"/>
                </a:rPr>
                <a:t>      (d)</a:t>
              </a:r>
              <a:endParaRPr lang="en-US" altLang="zh-CN" sz="2000" dirty="0">
                <a:latin typeface="Arial" panose="020B0604020202020204" pitchFamily="34" charset="0"/>
              </a:endParaRPr>
            </a:p>
          </p:txBody>
        </p:sp>
        <p:grpSp>
          <p:nvGrpSpPr>
            <p:cNvPr id="54315" name="Group 35"/>
            <p:cNvGrpSpPr/>
            <p:nvPr/>
          </p:nvGrpSpPr>
          <p:grpSpPr>
            <a:xfrm>
              <a:off x="3904" y="904"/>
              <a:ext cx="856" cy="919"/>
              <a:chOff x="3904" y="904"/>
              <a:chExt cx="856" cy="919"/>
            </a:xfrm>
          </p:grpSpPr>
          <p:grpSp>
            <p:nvGrpSpPr>
              <p:cNvPr id="54316" name="Group 36"/>
              <p:cNvGrpSpPr/>
              <p:nvPr/>
            </p:nvGrpSpPr>
            <p:grpSpPr>
              <a:xfrm>
                <a:off x="3956" y="938"/>
                <a:ext cx="665" cy="728"/>
                <a:chOff x="4253" y="4070"/>
                <a:chExt cx="1155" cy="1092"/>
              </a:xfrm>
            </p:grpSpPr>
            <p:sp>
              <p:nvSpPr>
                <p:cNvPr id="54320" name="Oval 37"/>
                <p:cNvSpPr/>
                <p:nvPr/>
              </p:nvSpPr>
              <p:spPr>
                <a:xfrm>
                  <a:off x="5093" y="4850"/>
                  <a:ext cx="315" cy="312"/>
                </a:xfrm>
                <a:prstGeom prst="ellipse">
                  <a:avLst/>
                </a:prstGeom>
                <a:solidFill>
                  <a:srgbClr val="FFCC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4321" name="Line 38"/>
                <p:cNvSpPr/>
                <p:nvPr/>
              </p:nvSpPr>
              <p:spPr>
                <a:xfrm>
                  <a:off x="4883" y="4382"/>
                  <a:ext cx="315" cy="468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4322" name="Oval 39"/>
                <p:cNvSpPr/>
                <p:nvPr/>
              </p:nvSpPr>
              <p:spPr>
                <a:xfrm>
                  <a:off x="4673" y="4070"/>
                  <a:ext cx="315" cy="312"/>
                </a:xfrm>
                <a:prstGeom prst="ellipse">
                  <a:avLst/>
                </a:prstGeom>
                <a:solidFill>
                  <a:srgbClr val="FFCC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4323" name="Line 40"/>
                <p:cNvSpPr/>
                <p:nvPr/>
              </p:nvSpPr>
              <p:spPr>
                <a:xfrm flipH="1">
                  <a:off x="4463" y="4382"/>
                  <a:ext cx="315" cy="468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4324" name="Oval 41"/>
                <p:cNvSpPr/>
                <p:nvPr/>
              </p:nvSpPr>
              <p:spPr>
                <a:xfrm>
                  <a:off x="4253" y="4850"/>
                  <a:ext cx="315" cy="312"/>
                </a:xfrm>
                <a:prstGeom prst="ellipse">
                  <a:avLst/>
                </a:prstGeom>
                <a:solidFill>
                  <a:srgbClr val="FFCC00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4317" name="Text Box 42"/>
              <p:cNvSpPr txBox="1"/>
              <p:nvPr/>
            </p:nvSpPr>
            <p:spPr>
              <a:xfrm>
                <a:off x="4153" y="904"/>
                <a:ext cx="360" cy="4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 eaLnBrk="0" hangingPunct="0"/>
                <a:r>
                  <a:rPr lang="en-US" altLang="zh-CN" sz="2000" dirty="0">
                    <a:latin typeface="Arial" panose="020B0604020202020204" pitchFamily="34" charset="0"/>
                  </a:rPr>
                  <a:t>32</a:t>
                </a:r>
                <a:endParaRPr lang="en-US" altLang="zh-CN" sz="2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4318" name="Text Box 43"/>
              <p:cNvSpPr txBox="1"/>
              <p:nvPr/>
            </p:nvSpPr>
            <p:spPr>
              <a:xfrm>
                <a:off x="3904" y="1422"/>
                <a:ext cx="360" cy="4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 eaLnBrk="0" hangingPunct="0"/>
                <a:r>
                  <a:rPr lang="en-US" altLang="zh-CN" sz="2000" dirty="0">
                    <a:latin typeface="Arial" panose="020B0604020202020204" pitchFamily="34" charset="0"/>
                  </a:rPr>
                  <a:t>26</a:t>
                </a:r>
                <a:endParaRPr lang="en-US" altLang="zh-CN" sz="2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4319" name="Text Box 44"/>
              <p:cNvSpPr txBox="1"/>
              <p:nvPr/>
            </p:nvSpPr>
            <p:spPr>
              <a:xfrm>
                <a:off x="4400" y="1420"/>
                <a:ext cx="360" cy="4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 eaLnBrk="0" hangingPunct="0"/>
                <a:r>
                  <a:rPr lang="en-US" altLang="zh-CN" sz="2000" dirty="0">
                    <a:latin typeface="Arial" panose="020B0604020202020204" pitchFamily="34" charset="0"/>
                  </a:rPr>
                  <a:t>45</a:t>
                </a:r>
                <a:endParaRPr lang="en-US" altLang="zh-CN" sz="2000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8" name="Group 45"/>
          <p:cNvGrpSpPr/>
          <p:nvPr/>
        </p:nvGrpSpPr>
        <p:grpSpPr>
          <a:xfrm>
            <a:off x="1727200" y="2054225"/>
            <a:ext cx="844550" cy="944563"/>
            <a:chOff x="1088" y="878"/>
            <a:chExt cx="532" cy="595"/>
          </a:xfrm>
        </p:grpSpPr>
        <p:sp>
          <p:nvSpPr>
            <p:cNvPr id="54311" name="Text Box 46"/>
            <p:cNvSpPr txBox="1"/>
            <p:nvPr/>
          </p:nvSpPr>
          <p:spPr>
            <a:xfrm>
              <a:off x="1088" y="1121"/>
              <a:ext cx="532" cy="35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2000" dirty="0">
                  <a:latin typeface="Arial" panose="020B0604020202020204" pitchFamily="34" charset="0"/>
                </a:rPr>
                <a:t>(a)</a:t>
              </a:r>
              <a:endParaRPr lang="en-US" altLang="zh-CN" sz="2000" dirty="0">
                <a:latin typeface="Arial" panose="020B0604020202020204" pitchFamily="34" charset="0"/>
              </a:endParaRPr>
            </a:p>
          </p:txBody>
        </p:sp>
        <p:sp>
          <p:nvSpPr>
            <p:cNvPr id="54312" name="Text Box 47"/>
            <p:cNvSpPr txBox="1"/>
            <p:nvPr/>
          </p:nvSpPr>
          <p:spPr>
            <a:xfrm>
              <a:off x="1096" y="878"/>
              <a:ext cx="325" cy="34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just" eaLnBrk="0" hangingPunct="0"/>
              <a:endParaRPr lang="zh-CN" altLang="zh-CN" sz="2000" dirty="0">
                <a:latin typeface="Arial" panose="020B0604020202020204" pitchFamily="34" charset="0"/>
              </a:endParaRPr>
            </a:p>
          </p:txBody>
        </p:sp>
        <p:sp>
          <p:nvSpPr>
            <p:cNvPr id="54313" name="Text Box 48"/>
            <p:cNvSpPr txBox="1"/>
            <p:nvPr/>
          </p:nvSpPr>
          <p:spPr>
            <a:xfrm>
              <a:off x="1128" y="880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</a:rPr>
                <a:t>ø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9" name="Group 49"/>
          <p:cNvGrpSpPr/>
          <p:nvPr/>
        </p:nvGrpSpPr>
        <p:grpSpPr>
          <a:xfrm>
            <a:off x="1503363" y="3902075"/>
            <a:ext cx="1649412" cy="2451100"/>
            <a:chOff x="947" y="2042"/>
            <a:chExt cx="1039" cy="1544"/>
          </a:xfrm>
        </p:grpSpPr>
        <p:sp>
          <p:nvSpPr>
            <p:cNvPr id="54299" name="Oval 50"/>
            <p:cNvSpPr/>
            <p:nvPr/>
          </p:nvSpPr>
          <p:spPr>
            <a:xfrm>
              <a:off x="1237" y="2078"/>
              <a:ext cx="188" cy="185"/>
            </a:xfrm>
            <a:prstGeom prst="ellipse">
              <a:avLst/>
            </a:prstGeom>
            <a:solidFill>
              <a:srgbClr val="FFCC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4300" name="Line 51"/>
            <p:cNvSpPr/>
            <p:nvPr/>
          </p:nvSpPr>
          <p:spPr>
            <a:xfrm>
              <a:off x="1362" y="2263"/>
              <a:ext cx="189" cy="27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01" name="Line 52"/>
            <p:cNvSpPr/>
            <p:nvPr/>
          </p:nvSpPr>
          <p:spPr>
            <a:xfrm flipH="1">
              <a:off x="1111" y="2263"/>
              <a:ext cx="189" cy="27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02" name="Oval 53"/>
            <p:cNvSpPr/>
            <p:nvPr/>
          </p:nvSpPr>
          <p:spPr>
            <a:xfrm>
              <a:off x="986" y="2539"/>
              <a:ext cx="188" cy="185"/>
            </a:xfrm>
            <a:prstGeom prst="ellipse">
              <a:avLst/>
            </a:prstGeom>
            <a:solidFill>
              <a:srgbClr val="FFCC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4303" name="Oval 54"/>
            <p:cNvSpPr/>
            <p:nvPr/>
          </p:nvSpPr>
          <p:spPr>
            <a:xfrm>
              <a:off x="1488" y="2539"/>
              <a:ext cx="188" cy="185"/>
            </a:xfrm>
            <a:prstGeom prst="ellipse">
              <a:avLst/>
            </a:prstGeom>
            <a:solidFill>
              <a:srgbClr val="FFCC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4304" name="Line 55"/>
            <p:cNvSpPr/>
            <p:nvPr/>
          </p:nvSpPr>
          <p:spPr>
            <a:xfrm flipH="1">
              <a:off x="1377" y="2710"/>
              <a:ext cx="188" cy="27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05" name="Oval 56"/>
            <p:cNvSpPr/>
            <p:nvPr/>
          </p:nvSpPr>
          <p:spPr>
            <a:xfrm>
              <a:off x="1251" y="2987"/>
              <a:ext cx="188" cy="184"/>
            </a:xfrm>
            <a:prstGeom prst="ellipse">
              <a:avLst/>
            </a:prstGeom>
            <a:solidFill>
              <a:srgbClr val="FFCC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4306" name="Text Box 57"/>
            <p:cNvSpPr txBox="1"/>
            <p:nvPr/>
          </p:nvSpPr>
          <p:spPr>
            <a:xfrm>
              <a:off x="1195" y="2042"/>
              <a:ext cx="372" cy="35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2000" dirty="0">
                  <a:latin typeface="Arial" panose="020B0604020202020204" pitchFamily="34" charset="0"/>
                </a:rPr>
                <a:t>32</a:t>
              </a:r>
              <a:endParaRPr lang="en-US" altLang="zh-CN" sz="2000" dirty="0">
                <a:latin typeface="Arial" panose="020B0604020202020204" pitchFamily="34" charset="0"/>
              </a:endParaRPr>
            </a:p>
          </p:txBody>
        </p:sp>
        <p:sp>
          <p:nvSpPr>
            <p:cNvPr id="54307" name="Text Box 58"/>
            <p:cNvSpPr txBox="1"/>
            <p:nvPr/>
          </p:nvSpPr>
          <p:spPr>
            <a:xfrm>
              <a:off x="947" y="2498"/>
              <a:ext cx="372" cy="35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2000" dirty="0">
                  <a:latin typeface="Arial" panose="020B0604020202020204" pitchFamily="34" charset="0"/>
                </a:rPr>
                <a:t>26</a:t>
              </a:r>
              <a:endParaRPr lang="en-US" altLang="zh-CN" sz="2000" dirty="0">
                <a:latin typeface="Arial" panose="020B0604020202020204" pitchFamily="34" charset="0"/>
              </a:endParaRPr>
            </a:p>
          </p:txBody>
        </p:sp>
        <p:sp>
          <p:nvSpPr>
            <p:cNvPr id="54308" name="Text Box 59"/>
            <p:cNvSpPr txBox="1"/>
            <p:nvPr/>
          </p:nvSpPr>
          <p:spPr>
            <a:xfrm>
              <a:off x="1445" y="2498"/>
              <a:ext cx="372" cy="35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2000" dirty="0">
                  <a:latin typeface="Arial" panose="020B0604020202020204" pitchFamily="34" charset="0"/>
                </a:rPr>
                <a:t>45</a:t>
              </a:r>
              <a:endParaRPr lang="en-US" altLang="zh-CN" sz="2000" dirty="0">
                <a:latin typeface="Arial" panose="020B0604020202020204" pitchFamily="34" charset="0"/>
              </a:endParaRPr>
            </a:p>
          </p:txBody>
        </p:sp>
        <p:sp>
          <p:nvSpPr>
            <p:cNvPr id="54309" name="Text Box 60"/>
            <p:cNvSpPr txBox="1"/>
            <p:nvPr/>
          </p:nvSpPr>
          <p:spPr>
            <a:xfrm>
              <a:off x="1213" y="2939"/>
              <a:ext cx="372" cy="35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2000" dirty="0">
                  <a:latin typeface="Arial" panose="020B0604020202020204" pitchFamily="34" charset="0"/>
                </a:rPr>
                <a:t>35</a:t>
              </a:r>
              <a:endParaRPr lang="en-US" altLang="zh-CN" sz="2000" dirty="0">
                <a:latin typeface="Arial" panose="020B0604020202020204" pitchFamily="34" charset="0"/>
              </a:endParaRPr>
            </a:p>
          </p:txBody>
        </p:sp>
        <p:sp>
          <p:nvSpPr>
            <p:cNvPr id="54310" name="Text Box 61"/>
            <p:cNvSpPr txBox="1"/>
            <p:nvPr/>
          </p:nvSpPr>
          <p:spPr>
            <a:xfrm>
              <a:off x="1096" y="3283"/>
              <a:ext cx="890" cy="30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2000" dirty="0">
                  <a:latin typeface="Arial" panose="020B0604020202020204" pitchFamily="34" charset="0"/>
                </a:rPr>
                <a:t>  (e)</a:t>
              </a:r>
              <a:endParaRPr lang="en-US" altLang="zh-CN" sz="20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0" name="Group 62"/>
          <p:cNvGrpSpPr/>
          <p:nvPr/>
        </p:nvGrpSpPr>
        <p:grpSpPr>
          <a:xfrm>
            <a:off x="3163888" y="3886200"/>
            <a:ext cx="1860550" cy="2546350"/>
            <a:chOff x="1993" y="2032"/>
            <a:chExt cx="1172" cy="1604"/>
          </a:xfrm>
        </p:grpSpPr>
        <p:grpSp>
          <p:nvGrpSpPr>
            <p:cNvPr id="54283" name="Group 63"/>
            <p:cNvGrpSpPr/>
            <p:nvPr/>
          </p:nvGrpSpPr>
          <p:grpSpPr>
            <a:xfrm>
              <a:off x="2290" y="2078"/>
              <a:ext cx="689" cy="646"/>
              <a:chOff x="5828" y="5474"/>
              <a:chExt cx="1155" cy="1092"/>
            </a:xfrm>
          </p:grpSpPr>
          <p:sp>
            <p:nvSpPr>
              <p:cNvPr id="54294" name="Oval 64"/>
              <p:cNvSpPr/>
              <p:nvPr/>
            </p:nvSpPr>
            <p:spPr>
              <a:xfrm>
                <a:off x="6248" y="5474"/>
                <a:ext cx="315" cy="31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4295" name="Line 65"/>
              <p:cNvSpPr/>
              <p:nvPr/>
            </p:nvSpPr>
            <p:spPr>
              <a:xfrm>
                <a:off x="6458" y="5786"/>
                <a:ext cx="315" cy="468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296" name="Line 66"/>
              <p:cNvSpPr/>
              <p:nvPr/>
            </p:nvSpPr>
            <p:spPr>
              <a:xfrm flipH="1">
                <a:off x="6038" y="5786"/>
                <a:ext cx="315" cy="468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297" name="Oval 67"/>
              <p:cNvSpPr/>
              <p:nvPr/>
            </p:nvSpPr>
            <p:spPr>
              <a:xfrm>
                <a:off x="5828" y="6254"/>
                <a:ext cx="315" cy="31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4298" name="Oval 68"/>
              <p:cNvSpPr/>
              <p:nvPr/>
            </p:nvSpPr>
            <p:spPr>
              <a:xfrm>
                <a:off x="6668" y="6254"/>
                <a:ext cx="315" cy="31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4284" name="Line 69"/>
            <p:cNvSpPr/>
            <p:nvPr/>
          </p:nvSpPr>
          <p:spPr>
            <a:xfrm flipH="1">
              <a:off x="2164" y="2724"/>
              <a:ext cx="188" cy="27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85" name="Oval 70"/>
            <p:cNvSpPr/>
            <p:nvPr/>
          </p:nvSpPr>
          <p:spPr>
            <a:xfrm>
              <a:off x="2039" y="3001"/>
              <a:ext cx="188" cy="184"/>
            </a:xfrm>
            <a:prstGeom prst="ellipse">
              <a:avLst/>
            </a:prstGeom>
            <a:solidFill>
              <a:srgbClr val="FFCC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4286" name="Line 71"/>
            <p:cNvSpPr/>
            <p:nvPr/>
          </p:nvSpPr>
          <p:spPr>
            <a:xfrm flipH="1">
              <a:off x="2678" y="2710"/>
              <a:ext cx="188" cy="27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87" name="Oval 72"/>
            <p:cNvSpPr/>
            <p:nvPr/>
          </p:nvSpPr>
          <p:spPr>
            <a:xfrm>
              <a:off x="2553" y="2987"/>
              <a:ext cx="188" cy="184"/>
            </a:xfrm>
            <a:prstGeom prst="ellipse">
              <a:avLst/>
            </a:prstGeom>
            <a:solidFill>
              <a:srgbClr val="FFCC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4288" name="Text Box 73"/>
            <p:cNvSpPr txBox="1"/>
            <p:nvPr/>
          </p:nvSpPr>
          <p:spPr>
            <a:xfrm>
              <a:off x="2490" y="2032"/>
              <a:ext cx="372" cy="35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2000" dirty="0">
                  <a:latin typeface="Arial" panose="020B0604020202020204" pitchFamily="34" charset="0"/>
                </a:rPr>
                <a:t>32</a:t>
              </a:r>
              <a:endParaRPr lang="en-US" altLang="zh-CN" sz="2000" dirty="0">
                <a:latin typeface="Arial" panose="020B0604020202020204" pitchFamily="34" charset="0"/>
              </a:endParaRPr>
            </a:p>
          </p:txBody>
        </p:sp>
        <p:sp>
          <p:nvSpPr>
            <p:cNvPr id="54289" name="Text Box 74"/>
            <p:cNvSpPr txBox="1"/>
            <p:nvPr/>
          </p:nvSpPr>
          <p:spPr>
            <a:xfrm>
              <a:off x="2242" y="2498"/>
              <a:ext cx="372" cy="35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2000" dirty="0">
                  <a:latin typeface="Arial" panose="020B0604020202020204" pitchFamily="34" charset="0"/>
                </a:rPr>
                <a:t>26</a:t>
              </a:r>
              <a:endParaRPr lang="en-US" altLang="zh-CN" sz="2000" dirty="0">
                <a:latin typeface="Arial" panose="020B0604020202020204" pitchFamily="34" charset="0"/>
              </a:endParaRPr>
            </a:p>
          </p:txBody>
        </p:sp>
        <p:sp>
          <p:nvSpPr>
            <p:cNvPr id="54290" name="Text Box 75"/>
            <p:cNvSpPr txBox="1"/>
            <p:nvPr/>
          </p:nvSpPr>
          <p:spPr>
            <a:xfrm>
              <a:off x="2748" y="2498"/>
              <a:ext cx="372" cy="35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2000" dirty="0">
                  <a:latin typeface="Arial" panose="020B0604020202020204" pitchFamily="34" charset="0"/>
                </a:rPr>
                <a:t>45</a:t>
              </a:r>
              <a:endParaRPr lang="en-US" altLang="zh-CN" sz="2000" dirty="0">
                <a:latin typeface="Arial" panose="020B0604020202020204" pitchFamily="34" charset="0"/>
              </a:endParaRPr>
            </a:p>
          </p:txBody>
        </p:sp>
        <p:sp>
          <p:nvSpPr>
            <p:cNvPr id="54291" name="Text Box 76"/>
            <p:cNvSpPr txBox="1"/>
            <p:nvPr/>
          </p:nvSpPr>
          <p:spPr>
            <a:xfrm>
              <a:off x="1993" y="2948"/>
              <a:ext cx="373" cy="35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2000" dirty="0">
                  <a:latin typeface="Arial" panose="020B0604020202020204" pitchFamily="34" charset="0"/>
                </a:rPr>
                <a:t>12</a:t>
              </a:r>
              <a:endParaRPr lang="en-US" altLang="zh-CN" sz="2000" dirty="0">
                <a:latin typeface="Arial" panose="020B0604020202020204" pitchFamily="34" charset="0"/>
              </a:endParaRPr>
            </a:p>
          </p:txBody>
        </p:sp>
        <p:sp>
          <p:nvSpPr>
            <p:cNvPr id="54292" name="Text Box 77"/>
            <p:cNvSpPr txBox="1"/>
            <p:nvPr/>
          </p:nvSpPr>
          <p:spPr>
            <a:xfrm>
              <a:off x="2506" y="2939"/>
              <a:ext cx="372" cy="35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2000" dirty="0">
                  <a:latin typeface="Arial" panose="020B0604020202020204" pitchFamily="34" charset="0"/>
                </a:rPr>
                <a:t>35</a:t>
              </a:r>
              <a:endParaRPr lang="en-US" altLang="zh-CN" sz="2000" dirty="0">
                <a:latin typeface="Arial" panose="020B0604020202020204" pitchFamily="34" charset="0"/>
              </a:endParaRPr>
            </a:p>
          </p:txBody>
        </p:sp>
        <p:sp>
          <p:nvSpPr>
            <p:cNvPr id="54293" name="Text Box 78"/>
            <p:cNvSpPr txBox="1"/>
            <p:nvPr/>
          </p:nvSpPr>
          <p:spPr>
            <a:xfrm>
              <a:off x="2234" y="3283"/>
              <a:ext cx="931" cy="35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2000" dirty="0">
                  <a:latin typeface="Arial" panose="020B0604020202020204" pitchFamily="34" charset="0"/>
                </a:rPr>
                <a:t>   (f)</a:t>
              </a:r>
              <a:endParaRPr lang="en-US" altLang="zh-CN" sz="2000" dirty="0">
                <a:latin typeface="Arial" panose="020B0604020202020204" pitchFamily="34" charset="0"/>
              </a:endParaRPr>
            </a:p>
          </p:txBody>
        </p:sp>
      </p:grpSp>
      <p:sp>
        <p:nvSpPr>
          <p:cNvPr id="54282" name="Text Box 79"/>
          <p:cNvSpPr txBox="1"/>
          <p:nvPr/>
        </p:nvSpPr>
        <p:spPr>
          <a:xfrm>
            <a:off x="1219200" y="762000"/>
            <a:ext cx="60483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设序列为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(32,26,45,35,12,20)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Text Box 2"/>
          <p:cNvSpPr txBox="1"/>
          <p:nvPr/>
        </p:nvSpPr>
        <p:spPr>
          <a:xfrm>
            <a:off x="228600" y="304800"/>
            <a:ext cx="8382000" cy="8223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>
            <a:spAutoFit/>
          </a:bodyPr>
          <a:p>
            <a:pPr algn="just"/>
            <a:r>
              <a:rPr lang="zh-CN" altLang="en-US" sz="2400" dirty="0">
                <a:latin typeface="Arial" panose="020B0604020202020204" pitchFamily="34" charset="0"/>
              </a:rPr>
              <a:t>记录的关键码序列为：</a:t>
            </a:r>
            <a:r>
              <a:rPr lang="en-US" altLang="zh-CN" sz="2400" dirty="0">
                <a:latin typeface="Arial" panose="020B0604020202020204" pitchFamily="34" charset="0"/>
              </a:rPr>
              <a:t>63</a:t>
            </a:r>
            <a:r>
              <a:rPr lang="zh-CN" altLang="en-US" sz="2400" dirty="0">
                <a:latin typeface="Arial" panose="020B0604020202020204" pitchFamily="34" charset="0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</a:rPr>
              <a:t>90</a:t>
            </a:r>
            <a:r>
              <a:rPr lang="zh-CN" altLang="en-US" sz="2400" dirty="0">
                <a:latin typeface="Arial" panose="020B0604020202020204" pitchFamily="34" charset="0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</a:rPr>
              <a:t>70</a:t>
            </a:r>
            <a:r>
              <a:rPr lang="zh-CN" altLang="en-US" sz="2400" dirty="0">
                <a:latin typeface="Arial" panose="020B0604020202020204" pitchFamily="34" charset="0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</a:rPr>
              <a:t>55</a:t>
            </a:r>
            <a:r>
              <a:rPr lang="zh-CN" altLang="en-US" sz="2400" dirty="0">
                <a:latin typeface="Arial" panose="020B0604020202020204" pitchFamily="34" charset="0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</a:rPr>
              <a:t>67</a:t>
            </a:r>
            <a:r>
              <a:rPr lang="zh-CN" altLang="en-US" sz="2400" dirty="0">
                <a:latin typeface="Arial" panose="020B0604020202020204" pitchFamily="34" charset="0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</a:rPr>
              <a:t>42</a:t>
            </a:r>
            <a:r>
              <a:rPr lang="zh-CN" altLang="en-US" sz="2400" dirty="0">
                <a:latin typeface="Arial" panose="020B0604020202020204" pitchFamily="34" charset="0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</a:rPr>
              <a:t>98</a:t>
            </a:r>
            <a:r>
              <a:rPr lang="zh-CN" altLang="en-US" sz="2400" dirty="0">
                <a:latin typeface="Arial" panose="020B0604020202020204" pitchFamily="34" charset="0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</a:rPr>
              <a:t>83</a:t>
            </a:r>
            <a:r>
              <a:rPr lang="zh-CN" altLang="en-US" sz="2400" dirty="0">
                <a:latin typeface="Arial" panose="020B0604020202020204" pitchFamily="34" charset="0"/>
              </a:rPr>
              <a:t>，则构造一棵二叉查找树的过程如下：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55299" name="Rectangle 3"/>
          <p:cNvSpPr/>
          <p:nvPr/>
        </p:nvSpPr>
        <p:spPr>
          <a:xfrm>
            <a:off x="0" y="1447800"/>
            <a:ext cx="838200" cy="7620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r>
              <a:rPr lang="en-US" altLang="zh-CN" sz="4400" dirty="0">
                <a:solidFill>
                  <a:srgbClr val="FF0000"/>
                </a:solidFill>
                <a:latin typeface="宋体" panose="02010600030101010101" pitchFamily="2" charset="-122"/>
              </a:rPr>
              <a:t>φ</a:t>
            </a:r>
            <a:endParaRPr lang="en-US" altLang="zh-CN" sz="6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9876" name="Oval 4"/>
          <p:cNvSpPr/>
          <p:nvPr/>
        </p:nvSpPr>
        <p:spPr>
          <a:xfrm>
            <a:off x="990600" y="1676400"/>
            <a:ext cx="457200" cy="457200"/>
          </a:xfrm>
          <a:prstGeom prst="ellipse">
            <a:avLst/>
          </a:prstGeom>
          <a:solidFill>
            <a:schemeClr val="tx2"/>
          </a:solidFill>
          <a:ln w="12700" cap="sq" cmpd="sng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63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1981200" y="1143000"/>
            <a:ext cx="838200" cy="1295400"/>
            <a:chOff x="1248" y="720"/>
            <a:chExt cx="528" cy="816"/>
          </a:xfrm>
        </p:grpSpPr>
        <p:sp>
          <p:nvSpPr>
            <p:cNvPr id="55368" name="Oval 6"/>
            <p:cNvSpPr/>
            <p:nvPr/>
          </p:nvSpPr>
          <p:spPr>
            <a:xfrm>
              <a:off x="1248" y="720"/>
              <a:ext cx="288" cy="288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63</a:t>
              </a:r>
              <a:endPara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369" name="Oval 7"/>
            <p:cNvSpPr/>
            <p:nvPr/>
          </p:nvSpPr>
          <p:spPr>
            <a:xfrm>
              <a:off x="1488" y="1248"/>
              <a:ext cx="288" cy="288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90</a:t>
              </a:r>
              <a:endPara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370" name="Line 8"/>
            <p:cNvSpPr/>
            <p:nvPr/>
          </p:nvSpPr>
          <p:spPr>
            <a:xfrm>
              <a:off x="1488" y="960"/>
              <a:ext cx="96" cy="28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3" name="Group 9"/>
          <p:cNvGrpSpPr/>
          <p:nvPr/>
        </p:nvGrpSpPr>
        <p:grpSpPr>
          <a:xfrm>
            <a:off x="3505200" y="1143000"/>
            <a:ext cx="914400" cy="2057400"/>
            <a:chOff x="2208" y="720"/>
            <a:chExt cx="576" cy="1296"/>
          </a:xfrm>
        </p:grpSpPr>
        <p:sp>
          <p:nvSpPr>
            <p:cNvPr id="55363" name="Oval 10"/>
            <p:cNvSpPr/>
            <p:nvPr/>
          </p:nvSpPr>
          <p:spPr>
            <a:xfrm>
              <a:off x="2208" y="1728"/>
              <a:ext cx="288" cy="288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70</a:t>
              </a:r>
              <a:endPara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364" name="Oval 11"/>
            <p:cNvSpPr/>
            <p:nvPr/>
          </p:nvSpPr>
          <p:spPr>
            <a:xfrm>
              <a:off x="2256" y="720"/>
              <a:ext cx="288" cy="288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63</a:t>
              </a:r>
              <a:endPara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365" name="Oval 12"/>
            <p:cNvSpPr/>
            <p:nvPr/>
          </p:nvSpPr>
          <p:spPr>
            <a:xfrm>
              <a:off x="2496" y="1248"/>
              <a:ext cx="288" cy="288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90</a:t>
              </a:r>
              <a:endPara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366" name="Line 13"/>
            <p:cNvSpPr/>
            <p:nvPr/>
          </p:nvSpPr>
          <p:spPr>
            <a:xfrm>
              <a:off x="2496" y="960"/>
              <a:ext cx="96" cy="28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5367" name="Line 14"/>
            <p:cNvSpPr/>
            <p:nvPr/>
          </p:nvSpPr>
          <p:spPr>
            <a:xfrm flipH="1">
              <a:off x="2448" y="1488"/>
              <a:ext cx="144" cy="24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4" name="Group 15"/>
          <p:cNvGrpSpPr/>
          <p:nvPr/>
        </p:nvGrpSpPr>
        <p:grpSpPr>
          <a:xfrm>
            <a:off x="5410200" y="1066800"/>
            <a:ext cx="1371600" cy="2057400"/>
            <a:chOff x="3408" y="672"/>
            <a:chExt cx="864" cy="1296"/>
          </a:xfrm>
        </p:grpSpPr>
        <p:sp>
          <p:nvSpPr>
            <p:cNvPr id="55356" name="Oval 16"/>
            <p:cNvSpPr/>
            <p:nvPr/>
          </p:nvSpPr>
          <p:spPr>
            <a:xfrm>
              <a:off x="3408" y="1200"/>
              <a:ext cx="288" cy="288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55</a:t>
              </a:r>
              <a:endPara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357" name="Oval 17"/>
            <p:cNvSpPr/>
            <p:nvPr/>
          </p:nvSpPr>
          <p:spPr>
            <a:xfrm>
              <a:off x="3696" y="1680"/>
              <a:ext cx="288" cy="288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70</a:t>
              </a:r>
              <a:endPara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358" name="Oval 18"/>
            <p:cNvSpPr/>
            <p:nvPr/>
          </p:nvSpPr>
          <p:spPr>
            <a:xfrm>
              <a:off x="3744" y="672"/>
              <a:ext cx="288" cy="288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63</a:t>
              </a:r>
              <a:endPara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359" name="Oval 19"/>
            <p:cNvSpPr/>
            <p:nvPr/>
          </p:nvSpPr>
          <p:spPr>
            <a:xfrm>
              <a:off x="3984" y="1200"/>
              <a:ext cx="288" cy="288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90</a:t>
              </a:r>
              <a:endPara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360" name="Line 20"/>
            <p:cNvSpPr/>
            <p:nvPr/>
          </p:nvSpPr>
          <p:spPr>
            <a:xfrm>
              <a:off x="3984" y="912"/>
              <a:ext cx="96" cy="28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5361" name="Line 21"/>
            <p:cNvSpPr/>
            <p:nvPr/>
          </p:nvSpPr>
          <p:spPr>
            <a:xfrm flipH="1">
              <a:off x="3936" y="1440"/>
              <a:ext cx="144" cy="24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5362" name="Line 22"/>
            <p:cNvSpPr/>
            <p:nvPr/>
          </p:nvSpPr>
          <p:spPr>
            <a:xfrm flipH="1">
              <a:off x="3648" y="912"/>
              <a:ext cx="144" cy="33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5" name="Group 23"/>
          <p:cNvGrpSpPr/>
          <p:nvPr/>
        </p:nvGrpSpPr>
        <p:grpSpPr>
          <a:xfrm>
            <a:off x="7391400" y="990600"/>
            <a:ext cx="1371600" cy="2971800"/>
            <a:chOff x="4656" y="624"/>
            <a:chExt cx="864" cy="1872"/>
          </a:xfrm>
        </p:grpSpPr>
        <p:sp>
          <p:nvSpPr>
            <p:cNvPr id="55347" name="Oval 24"/>
            <p:cNvSpPr/>
            <p:nvPr/>
          </p:nvSpPr>
          <p:spPr>
            <a:xfrm>
              <a:off x="4704" y="2208"/>
              <a:ext cx="288" cy="288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67</a:t>
              </a:r>
              <a:endPara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348" name="Oval 25"/>
            <p:cNvSpPr/>
            <p:nvPr/>
          </p:nvSpPr>
          <p:spPr>
            <a:xfrm>
              <a:off x="4656" y="1152"/>
              <a:ext cx="288" cy="288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55</a:t>
              </a:r>
              <a:endPara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349" name="Oval 26"/>
            <p:cNvSpPr/>
            <p:nvPr/>
          </p:nvSpPr>
          <p:spPr>
            <a:xfrm>
              <a:off x="4944" y="1632"/>
              <a:ext cx="288" cy="288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70</a:t>
              </a:r>
              <a:endPara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350" name="Oval 27"/>
            <p:cNvSpPr/>
            <p:nvPr/>
          </p:nvSpPr>
          <p:spPr>
            <a:xfrm>
              <a:off x="4992" y="624"/>
              <a:ext cx="288" cy="288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63</a:t>
              </a:r>
              <a:endPara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351" name="Oval 28"/>
            <p:cNvSpPr/>
            <p:nvPr/>
          </p:nvSpPr>
          <p:spPr>
            <a:xfrm>
              <a:off x="5232" y="1152"/>
              <a:ext cx="288" cy="288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90</a:t>
              </a:r>
              <a:endPara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352" name="Line 29"/>
            <p:cNvSpPr/>
            <p:nvPr/>
          </p:nvSpPr>
          <p:spPr>
            <a:xfrm>
              <a:off x="5232" y="864"/>
              <a:ext cx="96" cy="28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5353" name="Line 30"/>
            <p:cNvSpPr/>
            <p:nvPr/>
          </p:nvSpPr>
          <p:spPr>
            <a:xfrm flipH="1">
              <a:off x="5184" y="1392"/>
              <a:ext cx="144" cy="24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5354" name="Line 31"/>
            <p:cNvSpPr/>
            <p:nvPr/>
          </p:nvSpPr>
          <p:spPr>
            <a:xfrm flipH="1">
              <a:off x="4896" y="864"/>
              <a:ext cx="144" cy="33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5355" name="Line 32"/>
            <p:cNvSpPr/>
            <p:nvPr/>
          </p:nvSpPr>
          <p:spPr>
            <a:xfrm flipH="1">
              <a:off x="4896" y="1920"/>
              <a:ext cx="144" cy="28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6" name="Group 33"/>
          <p:cNvGrpSpPr/>
          <p:nvPr/>
        </p:nvGrpSpPr>
        <p:grpSpPr>
          <a:xfrm>
            <a:off x="228600" y="3352800"/>
            <a:ext cx="1828800" cy="2895600"/>
            <a:chOff x="144" y="2112"/>
            <a:chExt cx="1152" cy="1824"/>
          </a:xfrm>
        </p:grpSpPr>
        <p:sp>
          <p:nvSpPr>
            <p:cNvPr id="55336" name="Oval 34"/>
            <p:cNvSpPr/>
            <p:nvPr/>
          </p:nvSpPr>
          <p:spPr>
            <a:xfrm>
              <a:off x="144" y="3168"/>
              <a:ext cx="288" cy="288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42</a:t>
              </a:r>
              <a:endPara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337" name="Oval 35"/>
            <p:cNvSpPr/>
            <p:nvPr/>
          </p:nvSpPr>
          <p:spPr>
            <a:xfrm>
              <a:off x="432" y="3648"/>
              <a:ext cx="288" cy="288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67</a:t>
              </a:r>
              <a:endPara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338" name="Oval 36"/>
            <p:cNvSpPr/>
            <p:nvPr/>
          </p:nvSpPr>
          <p:spPr>
            <a:xfrm>
              <a:off x="432" y="2640"/>
              <a:ext cx="288" cy="288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55</a:t>
              </a:r>
              <a:endPara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339" name="Oval 37"/>
            <p:cNvSpPr/>
            <p:nvPr/>
          </p:nvSpPr>
          <p:spPr>
            <a:xfrm>
              <a:off x="720" y="3120"/>
              <a:ext cx="288" cy="288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70</a:t>
              </a:r>
              <a:endPara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340" name="Oval 38"/>
            <p:cNvSpPr/>
            <p:nvPr/>
          </p:nvSpPr>
          <p:spPr>
            <a:xfrm>
              <a:off x="768" y="2112"/>
              <a:ext cx="288" cy="288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63</a:t>
              </a:r>
              <a:endPara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341" name="Oval 39"/>
            <p:cNvSpPr/>
            <p:nvPr/>
          </p:nvSpPr>
          <p:spPr>
            <a:xfrm>
              <a:off x="1008" y="2640"/>
              <a:ext cx="288" cy="288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90</a:t>
              </a:r>
              <a:endPara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342" name="Line 40"/>
            <p:cNvSpPr/>
            <p:nvPr/>
          </p:nvSpPr>
          <p:spPr>
            <a:xfrm>
              <a:off x="1008" y="2352"/>
              <a:ext cx="96" cy="28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5343" name="Line 41"/>
            <p:cNvSpPr/>
            <p:nvPr/>
          </p:nvSpPr>
          <p:spPr>
            <a:xfrm flipH="1">
              <a:off x="960" y="2880"/>
              <a:ext cx="144" cy="24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5344" name="Line 42"/>
            <p:cNvSpPr/>
            <p:nvPr/>
          </p:nvSpPr>
          <p:spPr>
            <a:xfrm flipH="1">
              <a:off x="672" y="2352"/>
              <a:ext cx="144" cy="33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5345" name="Line 43"/>
            <p:cNvSpPr/>
            <p:nvPr/>
          </p:nvSpPr>
          <p:spPr>
            <a:xfrm flipH="1">
              <a:off x="672" y="3408"/>
              <a:ext cx="144" cy="28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5346" name="Line 44"/>
            <p:cNvSpPr/>
            <p:nvPr/>
          </p:nvSpPr>
          <p:spPr>
            <a:xfrm flipH="1">
              <a:off x="288" y="2928"/>
              <a:ext cx="192" cy="24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7" name="Group 45"/>
          <p:cNvGrpSpPr/>
          <p:nvPr/>
        </p:nvGrpSpPr>
        <p:grpSpPr>
          <a:xfrm>
            <a:off x="2590800" y="3276600"/>
            <a:ext cx="2514600" cy="2895600"/>
            <a:chOff x="1632" y="2064"/>
            <a:chExt cx="1584" cy="1824"/>
          </a:xfrm>
        </p:grpSpPr>
        <p:sp>
          <p:nvSpPr>
            <p:cNvPr id="55323" name="Oval 46"/>
            <p:cNvSpPr/>
            <p:nvPr/>
          </p:nvSpPr>
          <p:spPr>
            <a:xfrm>
              <a:off x="2928" y="3072"/>
              <a:ext cx="288" cy="288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98</a:t>
              </a:r>
              <a:endPara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324" name="Oval 47"/>
            <p:cNvSpPr/>
            <p:nvPr/>
          </p:nvSpPr>
          <p:spPr>
            <a:xfrm>
              <a:off x="1632" y="3072"/>
              <a:ext cx="288" cy="288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42</a:t>
              </a:r>
              <a:endPara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325" name="Oval 48"/>
            <p:cNvSpPr/>
            <p:nvPr/>
          </p:nvSpPr>
          <p:spPr>
            <a:xfrm>
              <a:off x="1968" y="3600"/>
              <a:ext cx="288" cy="288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67</a:t>
              </a:r>
              <a:endPara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326" name="Oval 49"/>
            <p:cNvSpPr/>
            <p:nvPr/>
          </p:nvSpPr>
          <p:spPr>
            <a:xfrm>
              <a:off x="1968" y="2592"/>
              <a:ext cx="288" cy="288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55</a:t>
              </a:r>
              <a:endPara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327" name="Oval 50"/>
            <p:cNvSpPr/>
            <p:nvPr/>
          </p:nvSpPr>
          <p:spPr>
            <a:xfrm>
              <a:off x="2256" y="3072"/>
              <a:ext cx="288" cy="288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70</a:t>
              </a:r>
              <a:endPara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328" name="Oval 51"/>
            <p:cNvSpPr/>
            <p:nvPr/>
          </p:nvSpPr>
          <p:spPr>
            <a:xfrm>
              <a:off x="2304" y="2064"/>
              <a:ext cx="288" cy="288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63</a:t>
              </a:r>
              <a:endPara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329" name="Oval 52"/>
            <p:cNvSpPr/>
            <p:nvPr/>
          </p:nvSpPr>
          <p:spPr>
            <a:xfrm>
              <a:off x="2544" y="2592"/>
              <a:ext cx="288" cy="288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90</a:t>
              </a:r>
              <a:endPara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330" name="Line 53"/>
            <p:cNvSpPr/>
            <p:nvPr/>
          </p:nvSpPr>
          <p:spPr>
            <a:xfrm>
              <a:off x="2544" y="2304"/>
              <a:ext cx="96" cy="28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5331" name="Line 54"/>
            <p:cNvSpPr/>
            <p:nvPr/>
          </p:nvSpPr>
          <p:spPr>
            <a:xfrm flipH="1">
              <a:off x="2496" y="2832"/>
              <a:ext cx="144" cy="24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5332" name="Line 55"/>
            <p:cNvSpPr/>
            <p:nvPr/>
          </p:nvSpPr>
          <p:spPr>
            <a:xfrm flipH="1">
              <a:off x="2208" y="2304"/>
              <a:ext cx="144" cy="33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5333" name="Line 56"/>
            <p:cNvSpPr/>
            <p:nvPr/>
          </p:nvSpPr>
          <p:spPr>
            <a:xfrm flipH="1">
              <a:off x="2208" y="3360"/>
              <a:ext cx="144" cy="28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5334" name="Line 57"/>
            <p:cNvSpPr/>
            <p:nvPr/>
          </p:nvSpPr>
          <p:spPr>
            <a:xfrm flipH="1">
              <a:off x="1824" y="2880"/>
              <a:ext cx="192" cy="24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5335" name="Line 58"/>
            <p:cNvSpPr/>
            <p:nvPr/>
          </p:nvSpPr>
          <p:spPr>
            <a:xfrm>
              <a:off x="2784" y="2832"/>
              <a:ext cx="192" cy="28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8" name="Group 59"/>
          <p:cNvGrpSpPr/>
          <p:nvPr/>
        </p:nvGrpSpPr>
        <p:grpSpPr>
          <a:xfrm>
            <a:off x="5715000" y="3276600"/>
            <a:ext cx="2514600" cy="2895600"/>
            <a:chOff x="3600" y="2064"/>
            <a:chExt cx="1584" cy="1824"/>
          </a:xfrm>
        </p:grpSpPr>
        <p:sp>
          <p:nvSpPr>
            <p:cNvPr id="55308" name="Oval 60"/>
            <p:cNvSpPr/>
            <p:nvPr/>
          </p:nvSpPr>
          <p:spPr>
            <a:xfrm>
              <a:off x="4464" y="3600"/>
              <a:ext cx="288" cy="288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83</a:t>
              </a:r>
              <a:endPara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309" name="Oval 61"/>
            <p:cNvSpPr/>
            <p:nvPr/>
          </p:nvSpPr>
          <p:spPr>
            <a:xfrm>
              <a:off x="4896" y="3072"/>
              <a:ext cx="288" cy="288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98</a:t>
              </a:r>
              <a:endPara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310" name="Oval 62"/>
            <p:cNvSpPr/>
            <p:nvPr/>
          </p:nvSpPr>
          <p:spPr>
            <a:xfrm>
              <a:off x="3600" y="3072"/>
              <a:ext cx="288" cy="288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42</a:t>
              </a:r>
              <a:endPara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311" name="Oval 63"/>
            <p:cNvSpPr/>
            <p:nvPr/>
          </p:nvSpPr>
          <p:spPr>
            <a:xfrm>
              <a:off x="3936" y="3600"/>
              <a:ext cx="288" cy="288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67</a:t>
              </a:r>
              <a:endPara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312" name="Oval 64"/>
            <p:cNvSpPr/>
            <p:nvPr/>
          </p:nvSpPr>
          <p:spPr>
            <a:xfrm>
              <a:off x="3936" y="2592"/>
              <a:ext cx="288" cy="288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55</a:t>
              </a:r>
              <a:endPara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313" name="Oval 65"/>
            <p:cNvSpPr/>
            <p:nvPr/>
          </p:nvSpPr>
          <p:spPr>
            <a:xfrm>
              <a:off x="4224" y="3072"/>
              <a:ext cx="288" cy="288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70</a:t>
              </a:r>
              <a:endPara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314" name="Oval 66"/>
            <p:cNvSpPr/>
            <p:nvPr/>
          </p:nvSpPr>
          <p:spPr>
            <a:xfrm>
              <a:off x="4272" y="2064"/>
              <a:ext cx="288" cy="288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63</a:t>
              </a:r>
              <a:endPara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315" name="Oval 67"/>
            <p:cNvSpPr/>
            <p:nvPr/>
          </p:nvSpPr>
          <p:spPr>
            <a:xfrm>
              <a:off x="4512" y="2592"/>
              <a:ext cx="288" cy="288"/>
            </a:xfrm>
            <a:prstGeom prst="ellipse">
              <a:avLst/>
            </a:prstGeom>
            <a:solidFill>
              <a:schemeClr val="tx2"/>
            </a:solidFill>
            <a:ln w="12700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90</a:t>
              </a:r>
              <a:endPara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316" name="Line 68"/>
            <p:cNvSpPr/>
            <p:nvPr/>
          </p:nvSpPr>
          <p:spPr>
            <a:xfrm>
              <a:off x="4512" y="2304"/>
              <a:ext cx="96" cy="28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5317" name="Line 69"/>
            <p:cNvSpPr/>
            <p:nvPr/>
          </p:nvSpPr>
          <p:spPr>
            <a:xfrm flipH="1">
              <a:off x="4464" y="2832"/>
              <a:ext cx="144" cy="24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5318" name="Line 70"/>
            <p:cNvSpPr/>
            <p:nvPr/>
          </p:nvSpPr>
          <p:spPr>
            <a:xfrm flipH="1">
              <a:off x="4176" y="2304"/>
              <a:ext cx="144" cy="33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5319" name="Line 71"/>
            <p:cNvSpPr/>
            <p:nvPr/>
          </p:nvSpPr>
          <p:spPr>
            <a:xfrm flipH="1">
              <a:off x="4176" y="3360"/>
              <a:ext cx="144" cy="28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5320" name="Line 72"/>
            <p:cNvSpPr/>
            <p:nvPr/>
          </p:nvSpPr>
          <p:spPr>
            <a:xfrm flipH="1">
              <a:off x="3792" y="2880"/>
              <a:ext cx="192" cy="24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5321" name="Line 73"/>
            <p:cNvSpPr/>
            <p:nvPr/>
          </p:nvSpPr>
          <p:spPr>
            <a:xfrm>
              <a:off x="4752" y="2832"/>
              <a:ext cx="192" cy="28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5322" name="Line 74"/>
            <p:cNvSpPr/>
            <p:nvPr/>
          </p:nvSpPr>
          <p:spPr>
            <a:xfrm>
              <a:off x="4416" y="3360"/>
              <a:ext cx="144" cy="28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en-US" altLang="zh-CN" b="0" dirty="0"/>
              <a:t>findMin</a:t>
            </a:r>
            <a:r>
              <a:rPr lang="zh-CN" altLang="en-US" b="0" dirty="0"/>
              <a:t>和</a:t>
            </a:r>
            <a:r>
              <a:rPr lang="en-US" altLang="zh-CN" b="0" dirty="0"/>
              <a:t>findMax</a:t>
            </a:r>
            <a:endParaRPr lang="en-US" altLang="zh-CN" b="0" dirty="0"/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endParaRPr lang="zh-CN" altLang="zh-CN" dirty="0"/>
          </a:p>
        </p:txBody>
      </p:sp>
      <p:sp>
        <p:nvSpPr>
          <p:cNvPr id="56324" name="Rectangle 4"/>
          <p:cNvSpPr/>
          <p:nvPr/>
        </p:nvSpPr>
        <p:spPr>
          <a:xfrm>
            <a:off x="914400" y="2514600"/>
            <a:ext cx="7620000" cy="3657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r>
              <a:rPr lang="en-US" altLang="zh-CN" sz="2800" dirty="0">
                <a:latin typeface="Arial" panose="020B0604020202020204" pitchFamily="34" charset="0"/>
              </a:rPr>
              <a:t>BinaryNode findMin( BinaryNode t)</a:t>
            </a:r>
            <a:endParaRPr lang="en-US" altLang="zh-CN" sz="2800" dirty="0">
              <a:latin typeface="Arial" panose="020B0604020202020204" pitchFamily="34" charset="0"/>
            </a:endParaRPr>
          </a:p>
          <a:p>
            <a:r>
              <a:rPr lang="en-US" altLang="zh-CN" sz="2800" dirty="0">
                <a:latin typeface="Arial" panose="020B0604020202020204" pitchFamily="34" charset="0"/>
              </a:rPr>
              <a:t>{</a:t>
            </a:r>
            <a:endParaRPr lang="en-US" altLang="zh-CN" sz="2800" dirty="0">
              <a:latin typeface="Arial" panose="020B0604020202020204" pitchFamily="34" charset="0"/>
            </a:endParaRPr>
          </a:p>
          <a:p>
            <a:r>
              <a:rPr lang="en-US" altLang="zh-CN" sz="2800" dirty="0">
                <a:latin typeface="Arial" panose="020B0604020202020204" pitchFamily="34" charset="0"/>
              </a:rPr>
              <a:t>	if (t == null)</a:t>
            </a:r>
            <a:endParaRPr lang="en-US" altLang="zh-CN" sz="2800" dirty="0">
              <a:latin typeface="Arial" panose="020B0604020202020204" pitchFamily="34" charset="0"/>
            </a:endParaRPr>
          </a:p>
          <a:p>
            <a:r>
              <a:rPr lang="en-US" altLang="zh-CN" sz="2800" dirty="0">
                <a:latin typeface="Arial" panose="020B0604020202020204" pitchFamily="34" charset="0"/>
              </a:rPr>
              <a:t>		return null;</a:t>
            </a:r>
            <a:endParaRPr lang="en-US" altLang="zh-CN" sz="2800" dirty="0">
              <a:latin typeface="Arial" panose="020B0604020202020204" pitchFamily="34" charset="0"/>
            </a:endParaRPr>
          </a:p>
          <a:p>
            <a:r>
              <a:rPr lang="en-US" altLang="zh-CN" sz="2800" dirty="0">
                <a:latin typeface="Arial" panose="020B0604020202020204" pitchFamily="34" charset="0"/>
              </a:rPr>
              <a:t>	else if ( t.left ==null)</a:t>
            </a:r>
            <a:endParaRPr lang="en-US" altLang="zh-CN" sz="2800" dirty="0">
              <a:latin typeface="Arial" panose="020B0604020202020204" pitchFamily="34" charset="0"/>
            </a:endParaRPr>
          </a:p>
          <a:p>
            <a:r>
              <a:rPr lang="en-US" altLang="zh-CN" sz="2800" dirty="0">
                <a:latin typeface="Arial" panose="020B0604020202020204" pitchFamily="34" charset="0"/>
              </a:rPr>
              <a:t>		return t;</a:t>
            </a:r>
            <a:endParaRPr lang="en-US" altLang="zh-CN" sz="2800" dirty="0">
              <a:latin typeface="Arial" panose="020B0604020202020204" pitchFamily="34" charset="0"/>
            </a:endParaRPr>
          </a:p>
          <a:p>
            <a:r>
              <a:rPr lang="en-US" altLang="zh-CN" sz="2800" dirty="0">
                <a:latin typeface="Arial" panose="020B0604020202020204" pitchFamily="34" charset="0"/>
              </a:rPr>
              <a:t>	return findMin(t.left);</a:t>
            </a:r>
            <a:endParaRPr lang="en-US" altLang="zh-CN" sz="2800" dirty="0">
              <a:latin typeface="Arial" panose="020B0604020202020204" pitchFamily="34" charset="0"/>
            </a:endParaRPr>
          </a:p>
          <a:p>
            <a:r>
              <a:rPr lang="en-US" altLang="zh-CN" sz="2800" dirty="0">
                <a:latin typeface="Arial" panose="020B0604020202020204" pitchFamily="34" charset="0"/>
              </a:rPr>
              <a:t>}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b="0" dirty="0"/>
              <a:t>二叉查找树的查找算法</a:t>
            </a:r>
            <a:endParaRPr lang="zh-CN" altLang="en-US" b="0" dirty="0"/>
          </a:p>
        </p:txBody>
      </p:sp>
      <p:sp>
        <p:nvSpPr>
          <p:cNvPr id="57347" name="Rectangle 3"/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41910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sz="2400" dirty="0"/>
              <a:t>　　假定二叉查找树的根结点指针为 </a:t>
            </a:r>
            <a:r>
              <a:rPr lang="en-US" altLang="zh-CN" sz="2400" dirty="0"/>
              <a:t>root </a:t>
            </a:r>
            <a:r>
              <a:rPr lang="zh-CN" altLang="en-US" sz="2400" dirty="0"/>
              <a:t>，给定的关键字值为 </a:t>
            </a:r>
            <a:r>
              <a:rPr lang="en-US" altLang="zh-CN" sz="2400" dirty="0"/>
              <a:t>x </a:t>
            </a:r>
            <a:r>
              <a:rPr lang="zh-CN" altLang="en-US" sz="2400" dirty="0"/>
              <a:t>，则查找算法可描述为：</a:t>
            </a:r>
            <a:br>
              <a:rPr lang="zh-CN" altLang="en-US" sz="2400" dirty="0"/>
            </a:br>
            <a:r>
              <a:rPr lang="zh-CN" altLang="en-US" sz="2400" dirty="0"/>
              <a:t>① 置初值： </a:t>
            </a:r>
            <a:r>
              <a:rPr lang="en-US" altLang="zh-CN" sz="2400" dirty="0"/>
              <a:t>t </a:t>
            </a:r>
            <a:r>
              <a:rPr lang="zh-CN" altLang="en-US" sz="2400" dirty="0"/>
              <a:t>＝ </a:t>
            </a:r>
            <a:r>
              <a:rPr lang="en-US" altLang="zh-CN" sz="2400" dirty="0"/>
              <a:t>root </a:t>
            </a:r>
            <a:r>
              <a:rPr lang="zh-CN" altLang="en-US" sz="2400" dirty="0"/>
              <a:t>；</a:t>
            </a:r>
            <a:br>
              <a:rPr lang="zh-CN" altLang="en-US" sz="2400" dirty="0"/>
            </a:br>
            <a:r>
              <a:rPr lang="zh-CN" altLang="en-US" sz="2400" dirty="0"/>
              <a:t>② 如果 </a:t>
            </a:r>
            <a:r>
              <a:rPr lang="en-US" altLang="zh-CN" sz="2400" dirty="0"/>
              <a:t>x </a:t>
            </a:r>
            <a:r>
              <a:rPr lang="zh-CN" altLang="en-US" sz="2400" dirty="0"/>
              <a:t>＝ </a:t>
            </a:r>
            <a:r>
              <a:rPr lang="en-US" altLang="zh-CN" sz="2400" dirty="0"/>
              <a:t>t .element </a:t>
            </a:r>
            <a:r>
              <a:rPr lang="zh-CN" altLang="en-US" sz="2400" dirty="0"/>
              <a:t>，则查找成功，算法结束；</a:t>
            </a:r>
            <a:br>
              <a:rPr lang="zh-CN" altLang="en-US" sz="2400" dirty="0"/>
            </a:br>
            <a:r>
              <a:rPr lang="zh-CN" altLang="en-US" sz="2400" dirty="0"/>
              <a:t>③ 否则，如果 </a:t>
            </a:r>
            <a:r>
              <a:rPr lang="en-US" altLang="zh-CN" sz="2400" dirty="0"/>
              <a:t>x </a:t>
            </a:r>
            <a:r>
              <a:rPr lang="zh-CN" altLang="en-US" sz="2400" dirty="0"/>
              <a:t>＜ </a:t>
            </a:r>
            <a:r>
              <a:rPr lang="en-US" altLang="zh-CN" sz="2400" dirty="0"/>
              <a:t>t .element </a:t>
            </a:r>
            <a:r>
              <a:rPr lang="zh-CN" altLang="en-US" sz="2400" dirty="0"/>
              <a:t>，而且 </a:t>
            </a:r>
            <a:r>
              <a:rPr lang="en-US" altLang="zh-CN" sz="2400" dirty="0"/>
              <a:t>q </a:t>
            </a:r>
            <a:r>
              <a:rPr lang="zh-CN" altLang="en-US" sz="2400" dirty="0"/>
              <a:t>的左子树非空，则将 </a:t>
            </a:r>
            <a:r>
              <a:rPr lang="en-US" altLang="zh-CN" sz="2400" dirty="0"/>
              <a:t>q </a:t>
            </a:r>
            <a:r>
              <a:rPr lang="zh-CN" altLang="en-US" sz="2400" dirty="0"/>
              <a:t>的左子树根送 </a:t>
            </a:r>
            <a:r>
              <a:rPr lang="en-US" altLang="zh-CN" sz="2400" dirty="0"/>
              <a:t>q </a:t>
            </a:r>
            <a:r>
              <a:rPr lang="zh-CN" altLang="en-US" sz="2400" dirty="0"/>
              <a:t>，转步骤②；否则，查找失败，结束算法；</a:t>
            </a:r>
            <a:br>
              <a:rPr lang="zh-CN" altLang="en-US" sz="2400" dirty="0"/>
            </a:br>
            <a:r>
              <a:rPr lang="zh-CN" altLang="en-US" sz="2400" dirty="0"/>
              <a:t>④ 否则，如果 </a:t>
            </a:r>
            <a:r>
              <a:rPr lang="en-US" altLang="zh-CN" sz="2400" dirty="0"/>
              <a:t>x </a:t>
            </a:r>
            <a:r>
              <a:rPr lang="zh-CN" altLang="en-US" sz="2400" dirty="0"/>
              <a:t>＞ </a:t>
            </a:r>
            <a:r>
              <a:rPr lang="en-US" altLang="zh-CN" sz="2400" dirty="0"/>
              <a:t>t .element </a:t>
            </a:r>
            <a:r>
              <a:rPr lang="zh-CN" altLang="en-US" sz="2400" dirty="0"/>
              <a:t>，而且 </a:t>
            </a:r>
            <a:r>
              <a:rPr lang="en-US" altLang="zh-CN" sz="2400" dirty="0"/>
              <a:t>q </a:t>
            </a:r>
            <a:r>
              <a:rPr lang="zh-CN" altLang="en-US" sz="2400" dirty="0"/>
              <a:t>的右子树非空，则将 </a:t>
            </a:r>
            <a:r>
              <a:rPr lang="en-US" altLang="zh-CN" sz="2400" dirty="0"/>
              <a:t>q </a:t>
            </a:r>
            <a:r>
              <a:rPr lang="zh-CN" altLang="en-US" sz="2400" dirty="0"/>
              <a:t>的右子树根送 </a:t>
            </a:r>
            <a:r>
              <a:rPr lang="en-US" altLang="zh-CN" sz="2400" dirty="0"/>
              <a:t>q </a:t>
            </a:r>
            <a:r>
              <a:rPr lang="zh-CN" altLang="en-US" sz="2400" dirty="0"/>
              <a:t>，转步骤②；否则，查找失败，算法结束。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endParaRPr lang="zh-CN" altLang="zh-CN" b="0" dirty="0"/>
          </a:p>
        </p:txBody>
      </p:sp>
      <p:sp>
        <p:nvSpPr>
          <p:cNvPr id="5837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BinaryNode find( Comparable x, BinaryNode t) //</a:t>
            </a:r>
            <a:r>
              <a:rPr lang="zh-CN" altLang="en-US" sz="2400" dirty="0"/>
              <a:t>二叉查找树中查找算法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 </a:t>
            </a:r>
            <a:r>
              <a:rPr lang="en-US" altLang="zh-CN" sz="2400" dirty="0"/>
              <a:t>{  if( t = = null )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          return null;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    if( x. compareTo( t.element ) &lt; 0 )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          return </a:t>
            </a:r>
            <a:r>
              <a:rPr lang="en-US" altLang="zh-CN" sz="2400" dirty="0">
                <a:solidFill>
                  <a:srgbClr val="FF0000"/>
                </a:solidFill>
              </a:rPr>
              <a:t>find</a:t>
            </a:r>
            <a:r>
              <a:rPr lang="en-US" altLang="zh-CN" sz="2400" dirty="0"/>
              <a:t>( x, t.left );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    else if( x.compareTo( t.element ) &gt; 0 )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          return </a:t>
            </a:r>
            <a:r>
              <a:rPr lang="en-US" altLang="zh-CN" sz="2400" dirty="0">
                <a:solidFill>
                  <a:srgbClr val="FF0000"/>
                </a:solidFill>
              </a:rPr>
              <a:t>find</a:t>
            </a:r>
            <a:r>
              <a:rPr lang="en-US" altLang="zh-CN" sz="2400" dirty="0"/>
              <a:t>( x, t.right );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    else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         return t;  //Match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 }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b="0" dirty="0"/>
              <a:t>二叉查找树的插入算法</a:t>
            </a:r>
            <a:endParaRPr lang="zh-CN" altLang="en-US" b="0" dirty="0"/>
          </a:p>
        </p:txBody>
      </p:sp>
      <p:sp>
        <p:nvSpPr>
          <p:cNvPr id="59395" name="Rectangle 3"/>
          <p:cNvSpPr>
            <a:spLocks noGrp="1"/>
          </p:cNvSpPr>
          <p:nvPr>
            <p:ph type="body"/>
          </p:nvPr>
        </p:nvSpPr>
        <p:spPr>
          <a:xfrm>
            <a:off x="457200" y="5805488"/>
            <a:ext cx="8534400" cy="900112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dirty="0"/>
              <a:t> </a:t>
            </a:r>
            <a:endParaRPr lang="zh-CN" altLang="zh-CN" dirty="0"/>
          </a:p>
        </p:txBody>
      </p:sp>
      <p:sp>
        <p:nvSpPr>
          <p:cNvPr id="86020" name="Oval 5"/>
          <p:cNvSpPr/>
          <p:nvPr/>
        </p:nvSpPr>
        <p:spPr>
          <a:xfrm>
            <a:off x="5334000" y="32766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3600" tIns="46800" rIns="93600" bIns="46800" anchor="ctr"/>
          <a:p>
            <a:pPr algn="ctr">
              <a:spcBef>
                <a:spcPct val="20000"/>
              </a:spcBef>
              <a:buClr>
                <a:schemeClr val="tx2"/>
              </a:buClr>
            </a:pPr>
            <a:r>
              <a:rPr lang="en-US" altLang="zh-CN" sz="2800" dirty="0">
                <a:latin typeface="Arial" panose="020B0604020202020204" pitchFamily="34" charset="0"/>
              </a:rPr>
              <a:t>5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86021" name="Oval 6"/>
          <p:cNvSpPr/>
          <p:nvPr/>
        </p:nvSpPr>
        <p:spPr>
          <a:xfrm>
            <a:off x="6477000" y="32766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3600" tIns="46800" rIns="93600" bIns="46800" anchor="ctr"/>
          <a:p>
            <a:pPr algn="ctr">
              <a:spcBef>
                <a:spcPct val="20000"/>
              </a:spcBef>
              <a:buClr>
                <a:schemeClr val="tx2"/>
              </a:buClr>
            </a:pPr>
            <a:r>
              <a:rPr lang="en-US" altLang="zh-CN" sz="2800" dirty="0">
                <a:latin typeface="Arial" panose="020B0604020202020204" pitchFamily="34" charset="0"/>
              </a:rPr>
              <a:t>40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86022" name="Oval 7"/>
          <p:cNvSpPr/>
          <p:nvPr/>
        </p:nvSpPr>
        <p:spPr>
          <a:xfrm>
            <a:off x="4724400" y="40386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3600" tIns="46800" rIns="93600" bIns="46800" anchor="ctr"/>
          <a:p>
            <a:pPr algn="ctr">
              <a:spcBef>
                <a:spcPct val="20000"/>
              </a:spcBef>
              <a:buClr>
                <a:schemeClr val="tx2"/>
              </a:buClr>
            </a:pPr>
            <a:r>
              <a:rPr lang="en-US" altLang="zh-CN" sz="2800" dirty="0">
                <a:latin typeface="Arial" panose="020B0604020202020204" pitchFamily="34" charset="0"/>
              </a:rPr>
              <a:t>2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86023" name="Oval 8"/>
          <p:cNvSpPr/>
          <p:nvPr/>
        </p:nvSpPr>
        <p:spPr>
          <a:xfrm>
            <a:off x="5867400" y="25146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3600" tIns="46800" rIns="93600" bIns="46800" anchor="ctr"/>
          <a:p>
            <a:pPr algn="ctr">
              <a:spcBef>
                <a:spcPct val="20000"/>
              </a:spcBef>
              <a:buClr>
                <a:schemeClr val="tx2"/>
              </a:buClr>
            </a:pPr>
            <a:r>
              <a:rPr lang="en-US" altLang="zh-CN" sz="2800" dirty="0">
                <a:latin typeface="Arial" panose="020B0604020202020204" pitchFamily="34" charset="0"/>
              </a:rPr>
              <a:t>30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86024" name="Oval 9"/>
          <p:cNvSpPr/>
          <p:nvPr/>
        </p:nvSpPr>
        <p:spPr>
          <a:xfrm>
            <a:off x="7010400" y="41148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3600" tIns="46800" rIns="93600" bIns="46800" anchor="ctr"/>
          <a:p>
            <a:pPr algn="ctr">
              <a:spcBef>
                <a:spcPct val="20000"/>
              </a:spcBef>
              <a:buClr>
                <a:schemeClr val="tx2"/>
              </a:buClr>
            </a:pPr>
            <a:r>
              <a:rPr lang="en-US" altLang="zh-CN" sz="2800" dirty="0">
                <a:latin typeface="Arial" panose="020B0604020202020204" pitchFamily="34" charset="0"/>
              </a:rPr>
              <a:t>80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86025" name="Oval 10"/>
          <p:cNvSpPr/>
          <p:nvPr/>
        </p:nvSpPr>
        <p:spPr>
          <a:xfrm>
            <a:off x="6019800" y="4114800"/>
            <a:ext cx="381000" cy="3810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lIns="93600" tIns="46800" rIns="93600" bIns="46800" anchor="ctr"/>
          <a:p>
            <a:pPr algn="ctr">
              <a:spcBef>
                <a:spcPct val="20000"/>
              </a:spcBef>
              <a:buClr>
                <a:schemeClr val="tx2"/>
              </a:buClr>
            </a:pPr>
            <a:r>
              <a:rPr lang="en-US" altLang="zh-CN" sz="2800" dirty="0">
                <a:latin typeface="Arial" panose="020B0604020202020204" pitchFamily="34" charset="0"/>
              </a:rPr>
              <a:t>35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86026" name="Line 11"/>
          <p:cNvSpPr/>
          <p:nvPr/>
        </p:nvSpPr>
        <p:spPr>
          <a:xfrm flipH="1">
            <a:off x="5638800" y="2895600"/>
            <a:ext cx="3048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027" name="Line 12"/>
          <p:cNvSpPr/>
          <p:nvPr/>
        </p:nvSpPr>
        <p:spPr>
          <a:xfrm flipH="1">
            <a:off x="4953000" y="3581400"/>
            <a:ext cx="457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028" name="Line 13"/>
          <p:cNvSpPr/>
          <p:nvPr/>
        </p:nvSpPr>
        <p:spPr>
          <a:xfrm>
            <a:off x="6248400" y="2819400"/>
            <a:ext cx="3810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029" name="Line 14"/>
          <p:cNvSpPr/>
          <p:nvPr/>
        </p:nvSpPr>
        <p:spPr>
          <a:xfrm>
            <a:off x="6781800" y="3657600"/>
            <a:ext cx="2286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030" name="Line 15"/>
          <p:cNvSpPr/>
          <p:nvPr/>
        </p:nvSpPr>
        <p:spPr>
          <a:xfrm flipH="1">
            <a:off x="6172200" y="3657600"/>
            <a:ext cx="381000" cy="45720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" name="Group 16"/>
          <p:cNvGrpSpPr/>
          <p:nvPr/>
        </p:nvGrpSpPr>
        <p:grpSpPr>
          <a:xfrm>
            <a:off x="914400" y="2514600"/>
            <a:ext cx="3733800" cy="1905000"/>
            <a:chOff x="864" y="2592"/>
            <a:chExt cx="2352" cy="1200"/>
          </a:xfrm>
        </p:grpSpPr>
        <p:sp>
          <p:nvSpPr>
            <p:cNvPr id="59408" name="Oval 17"/>
            <p:cNvSpPr/>
            <p:nvPr/>
          </p:nvSpPr>
          <p:spPr>
            <a:xfrm>
              <a:off x="1392" y="2592"/>
              <a:ext cx="240" cy="2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3600" tIns="46800" rIns="93600" bIns="46800" anchor="ctr"/>
            <a:p>
              <a:pPr algn="ctr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dirty="0">
                  <a:latin typeface="Arial" panose="020B0604020202020204" pitchFamily="34" charset="0"/>
                </a:rPr>
                <a:t>30</a:t>
              </a:r>
              <a:endParaRPr lang="en-US" altLang="zh-CN" sz="2800" dirty="0">
                <a:latin typeface="Arial" panose="020B0604020202020204" pitchFamily="34" charset="0"/>
              </a:endParaRPr>
            </a:p>
          </p:txBody>
        </p:sp>
        <p:sp>
          <p:nvSpPr>
            <p:cNvPr id="59409" name="Oval 18"/>
            <p:cNvSpPr/>
            <p:nvPr/>
          </p:nvSpPr>
          <p:spPr>
            <a:xfrm>
              <a:off x="1008" y="3024"/>
              <a:ext cx="240" cy="2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3600" tIns="46800" rIns="93600" bIns="46800" anchor="ctr"/>
            <a:p>
              <a:pPr algn="ctr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dirty="0">
                  <a:latin typeface="Arial" panose="020B0604020202020204" pitchFamily="34" charset="0"/>
                </a:rPr>
                <a:t>5</a:t>
              </a:r>
              <a:endParaRPr lang="en-US" altLang="zh-CN" sz="2800" dirty="0">
                <a:latin typeface="Arial" panose="020B0604020202020204" pitchFamily="34" charset="0"/>
              </a:endParaRPr>
            </a:p>
          </p:txBody>
        </p:sp>
        <p:sp>
          <p:nvSpPr>
            <p:cNvPr id="59410" name="Oval 19"/>
            <p:cNvSpPr/>
            <p:nvPr/>
          </p:nvSpPr>
          <p:spPr>
            <a:xfrm>
              <a:off x="1680" y="3072"/>
              <a:ext cx="240" cy="2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3600" tIns="46800" rIns="93600" bIns="46800" anchor="ctr"/>
            <a:p>
              <a:pPr algn="ctr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dirty="0">
                  <a:latin typeface="Arial" panose="020B0604020202020204" pitchFamily="34" charset="0"/>
                </a:rPr>
                <a:t>40</a:t>
              </a:r>
              <a:endParaRPr lang="en-US" altLang="zh-CN" sz="2800" dirty="0">
                <a:latin typeface="Arial" panose="020B0604020202020204" pitchFamily="34" charset="0"/>
              </a:endParaRPr>
            </a:p>
          </p:txBody>
        </p:sp>
        <p:sp>
          <p:nvSpPr>
            <p:cNvPr id="59411" name="Oval 20"/>
            <p:cNvSpPr/>
            <p:nvPr/>
          </p:nvSpPr>
          <p:spPr>
            <a:xfrm>
              <a:off x="1824" y="3552"/>
              <a:ext cx="240" cy="2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3600" tIns="46800" rIns="93600" bIns="46800" anchor="ctr"/>
            <a:p>
              <a:pPr algn="ctr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dirty="0">
                  <a:latin typeface="Arial" panose="020B0604020202020204" pitchFamily="34" charset="0"/>
                </a:rPr>
                <a:t>80</a:t>
              </a:r>
              <a:endParaRPr lang="en-US" altLang="zh-CN" sz="2800" dirty="0">
                <a:latin typeface="Arial" panose="020B0604020202020204" pitchFamily="34" charset="0"/>
              </a:endParaRPr>
            </a:p>
          </p:txBody>
        </p:sp>
        <p:sp>
          <p:nvSpPr>
            <p:cNvPr id="59412" name="Oval 21"/>
            <p:cNvSpPr/>
            <p:nvPr/>
          </p:nvSpPr>
          <p:spPr>
            <a:xfrm>
              <a:off x="864" y="3552"/>
              <a:ext cx="240" cy="2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3600" tIns="46800" rIns="93600" bIns="46800" anchor="ctr"/>
            <a:p>
              <a:pPr algn="ctr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dirty="0">
                  <a:latin typeface="Arial" panose="020B0604020202020204" pitchFamily="34" charset="0"/>
                </a:rPr>
                <a:t>2</a:t>
              </a:r>
              <a:endParaRPr lang="en-US" altLang="zh-CN" sz="2800" dirty="0">
                <a:latin typeface="Arial" panose="020B0604020202020204" pitchFamily="34" charset="0"/>
              </a:endParaRPr>
            </a:p>
          </p:txBody>
        </p:sp>
        <p:sp>
          <p:nvSpPr>
            <p:cNvPr id="59413" name="Line 22"/>
            <p:cNvSpPr/>
            <p:nvPr/>
          </p:nvSpPr>
          <p:spPr>
            <a:xfrm flipH="1">
              <a:off x="1200" y="2784"/>
              <a:ext cx="2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14" name="Line 23"/>
            <p:cNvSpPr/>
            <p:nvPr/>
          </p:nvSpPr>
          <p:spPr>
            <a:xfrm flipH="1">
              <a:off x="960" y="3264"/>
              <a:ext cx="14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15" name="Line 24"/>
            <p:cNvSpPr/>
            <p:nvPr/>
          </p:nvSpPr>
          <p:spPr>
            <a:xfrm>
              <a:off x="1584" y="2832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16" name="Line 25"/>
            <p:cNvSpPr/>
            <p:nvPr/>
          </p:nvSpPr>
          <p:spPr>
            <a:xfrm>
              <a:off x="1824" y="3312"/>
              <a:ext cx="9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17" name="Line 26"/>
            <p:cNvSpPr/>
            <p:nvPr/>
          </p:nvSpPr>
          <p:spPr>
            <a:xfrm>
              <a:off x="2112" y="3216"/>
              <a:ext cx="11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18" name="Text Box 27"/>
            <p:cNvSpPr txBox="1"/>
            <p:nvPr/>
          </p:nvSpPr>
          <p:spPr>
            <a:xfrm>
              <a:off x="2160" y="2880"/>
              <a:ext cx="96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3600" tIns="46800" rIns="93600" bIns="46800">
              <a:spAutoFit/>
            </a:bodyPr>
            <a:p>
              <a:pPr>
                <a:spcBef>
                  <a:spcPct val="50000"/>
                </a:spcBef>
                <a:buClr>
                  <a:schemeClr val="tx2"/>
                </a:buClr>
              </a:pPr>
              <a:r>
                <a:rPr lang="zh-CN" altLang="en-US" sz="2800" dirty="0">
                  <a:latin typeface="Arial" panose="020B0604020202020204" pitchFamily="34" charset="0"/>
                </a:rPr>
                <a:t>插入 </a:t>
              </a:r>
              <a:r>
                <a:rPr lang="en-US" altLang="zh-CN" sz="2800" dirty="0">
                  <a:latin typeface="Arial" panose="020B0604020202020204" pitchFamily="34" charset="0"/>
                </a:rPr>
                <a:t>35</a:t>
              </a:r>
              <a:endParaRPr lang="en-US" altLang="zh-CN" sz="2800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animBg="1"/>
      <p:bldP spid="86021" grpId="0" animBg="1"/>
      <p:bldP spid="86022" grpId="0" animBg="1"/>
      <p:bldP spid="86023" grpId="0" animBg="1"/>
      <p:bldP spid="86024" grpId="0" animBg="1"/>
      <p:bldP spid="8602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b="0" dirty="0"/>
              <a:t>二叉查找树上结点的插入 </a:t>
            </a:r>
            <a:endParaRPr lang="zh-CN" altLang="en-US" b="0" dirty="0"/>
          </a:p>
        </p:txBody>
      </p:sp>
      <p:sp>
        <p:nvSpPr>
          <p:cNvPr id="87043" name="Text Box 3"/>
          <p:cNvSpPr txBox="1"/>
          <p:nvPr/>
        </p:nvSpPr>
        <p:spPr>
          <a:xfrm>
            <a:off x="685800" y="2514600"/>
            <a:ext cx="7772400" cy="3508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步骤：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zh-CN" altLang="en-US" sz="2800" b="1" dirty="0">
                <a:latin typeface="Arial" panose="020B0604020202020204" pitchFamily="34" charset="0"/>
              </a:rPr>
              <a:t>（</a:t>
            </a:r>
            <a:r>
              <a:rPr lang="en-US" altLang="zh-CN" sz="2800" b="1" dirty="0">
                <a:latin typeface="Arial" panose="020B0604020202020204" pitchFamily="34" charset="0"/>
              </a:rPr>
              <a:t>1</a:t>
            </a:r>
            <a:r>
              <a:rPr lang="zh-CN" altLang="en-US" sz="2800" b="1" dirty="0">
                <a:latin typeface="Arial" panose="020B0604020202020204" pitchFamily="34" charset="0"/>
              </a:rPr>
              <a:t>）若二叉查找树是空树，则</a:t>
            </a:r>
            <a:r>
              <a:rPr lang="en-US" altLang="zh-CN" sz="2800" b="1" dirty="0">
                <a:latin typeface="Arial" panose="020B0604020202020204" pitchFamily="34" charset="0"/>
              </a:rPr>
              <a:t>k</a:t>
            </a:r>
            <a:r>
              <a:rPr lang="zh-CN" altLang="en-US" sz="2800" b="1" dirty="0">
                <a:latin typeface="Arial" panose="020B0604020202020204" pitchFamily="34" charset="0"/>
              </a:rPr>
              <a:t>成为二叉查找树的根；</a:t>
            </a:r>
            <a:endParaRPr lang="zh-CN" altLang="en-US" sz="2800" b="1" dirty="0">
              <a:latin typeface="Arial" panose="020B0604020202020204" pitchFamily="34" charset="0"/>
            </a:endParaRPr>
          </a:p>
          <a:p>
            <a:r>
              <a:rPr lang="zh-CN" altLang="en-US" sz="2800" b="1" dirty="0"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</a:rPr>
              <a:t>）若二叉查找树非空，则将</a:t>
            </a:r>
            <a:r>
              <a:rPr lang="en-US" altLang="zh-CN" sz="2800" b="1" dirty="0">
                <a:latin typeface="Arial" panose="020B0604020202020204" pitchFamily="34" charset="0"/>
              </a:rPr>
              <a:t>k</a:t>
            </a:r>
            <a:r>
              <a:rPr lang="zh-CN" altLang="en-US" sz="2800" b="1" dirty="0">
                <a:latin typeface="宋体" panose="02010600030101010101" pitchFamily="2" charset="-122"/>
              </a:rPr>
              <a:t>与二叉查找树的根进行比较，如果</a:t>
            </a:r>
            <a:r>
              <a:rPr lang="en-US" altLang="zh-CN" sz="2800" b="1" dirty="0">
                <a:latin typeface="Arial" panose="020B0604020202020204" pitchFamily="34" charset="0"/>
              </a:rPr>
              <a:t>k</a:t>
            </a:r>
            <a:r>
              <a:rPr lang="zh-CN" altLang="en-US" sz="2800" b="1" dirty="0">
                <a:latin typeface="宋体" panose="02010600030101010101" pitchFamily="2" charset="-122"/>
              </a:rPr>
              <a:t>的值等于根结点的值，则停止插入；如果</a:t>
            </a:r>
            <a:r>
              <a:rPr lang="en-US" altLang="zh-CN" sz="2800" b="1" dirty="0">
                <a:latin typeface="Arial" panose="020B0604020202020204" pitchFamily="34" charset="0"/>
              </a:rPr>
              <a:t>k</a:t>
            </a:r>
            <a:r>
              <a:rPr lang="zh-CN" altLang="en-US" sz="2800" b="1" dirty="0">
                <a:latin typeface="宋体" panose="02010600030101010101" pitchFamily="2" charset="-122"/>
              </a:rPr>
              <a:t>的值小于根结点的值，则将</a:t>
            </a:r>
            <a:r>
              <a:rPr lang="en-US" altLang="zh-CN" sz="2800" b="1" dirty="0">
                <a:latin typeface="Arial" panose="020B0604020202020204" pitchFamily="34" charset="0"/>
              </a:rPr>
              <a:t>k</a:t>
            </a:r>
            <a:r>
              <a:rPr lang="zh-CN" altLang="en-US" sz="2800" b="1" dirty="0">
                <a:latin typeface="宋体" panose="02010600030101010101" pitchFamily="2" charset="-122"/>
              </a:rPr>
              <a:t>插入左子树；如果</a:t>
            </a:r>
            <a:r>
              <a:rPr lang="en-US" altLang="zh-CN" sz="2800" b="1" dirty="0">
                <a:latin typeface="Arial" panose="020B0604020202020204" pitchFamily="34" charset="0"/>
              </a:rPr>
              <a:t>k</a:t>
            </a:r>
            <a:r>
              <a:rPr lang="zh-CN" altLang="en-US" sz="2800" b="1" dirty="0">
                <a:latin typeface="宋体" panose="02010600030101010101" pitchFamily="2" charset="-122"/>
              </a:rPr>
              <a:t>的值大于根结点的值，则将</a:t>
            </a:r>
            <a:r>
              <a:rPr lang="en-US" altLang="zh-CN" sz="2800" b="1" dirty="0">
                <a:latin typeface="Arial" panose="020B0604020202020204" pitchFamily="34" charset="0"/>
              </a:rPr>
              <a:t>k</a:t>
            </a:r>
            <a:r>
              <a:rPr lang="zh-CN" altLang="en-US" sz="2800" b="1" dirty="0">
                <a:latin typeface="宋体" panose="02010600030101010101" pitchFamily="2" charset="-122"/>
              </a:rPr>
              <a:t>插入右子树。</a:t>
            </a:r>
            <a:r>
              <a:rPr lang="zh-CN" altLang="en-US" sz="2800" dirty="0">
                <a:latin typeface="Arial" panose="020B0604020202020204" pitchFamily="34" charset="0"/>
              </a:rPr>
              <a:t> 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charRg st="4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3">
                                            <p:txEl>
                                              <p:charRg st="4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3">
                                            <p:txEl>
                                              <p:charRg st="4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charRg st="30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043">
                                            <p:txEl>
                                              <p:charRg st="30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043">
                                            <p:txEl>
                                              <p:charRg st="30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en-US" altLang="zh-CN" b="0" dirty="0"/>
              <a:t>insert</a:t>
            </a:r>
            <a:endParaRPr lang="en-US" altLang="zh-CN" b="0" dirty="0"/>
          </a:p>
        </p:txBody>
      </p:sp>
      <p:sp>
        <p:nvSpPr>
          <p:cNvPr id="61443" name="Rectangle 3"/>
          <p:cNvSpPr/>
          <p:nvPr/>
        </p:nvSpPr>
        <p:spPr>
          <a:xfrm>
            <a:off x="762000" y="2362200"/>
            <a:ext cx="8153400" cy="426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r>
              <a:rPr lang="en-US" altLang="zh-CN" sz="2400" dirty="0">
                <a:latin typeface="Arial" panose="020B0604020202020204" pitchFamily="34" charset="0"/>
              </a:rPr>
              <a:t>private BinaryNode insert( Comparable X, BinaryNode t)</a:t>
            </a:r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</a:rPr>
              <a:t>{</a:t>
            </a:r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</a:rPr>
              <a:t>	if(t ==null)</a:t>
            </a:r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</a:rPr>
              <a:t>		t = new BinaryNode( x, null, null );</a:t>
            </a:r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</a:rPr>
              <a:t>	else if( x.compareTo( t.element)&lt;0)</a:t>
            </a:r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</a:rPr>
              <a:t>		t.left = insert(x,t.left);</a:t>
            </a:r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</a:rPr>
              <a:t>	else if( x.compareTo( t.element)&gt;0)</a:t>
            </a:r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</a:rPr>
              <a:t>		t.right = insert(x,t.right);</a:t>
            </a:r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</a:rPr>
              <a:t>	else</a:t>
            </a:r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</a:rPr>
              <a:t>		;</a:t>
            </a:r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</a:rPr>
              <a:t>	return t;</a:t>
            </a:r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</a:rPr>
              <a:t>}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AutoShap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924800" cy="609600"/>
          </a:xfrm>
          <a:ln/>
        </p:spPr>
        <p:txBody>
          <a:bodyPr vert="horz" wrap="square" lIns="91440" tIns="45720" rIns="91440" bIns="45720" anchor="b"/>
          <a:p>
            <a:pPr eaLnBrk="1" hangingPunct="1"/>
            <a:r>
              <a:rPr lang="en-US" altLang="zh-CN" sz="3200" b="0" dirty="0"/>
              <a:t>remove</a:t>
            </a:r>
            <a:endParaRPr lang="en-US" altLang="zh-CN" sz="3200" b="0" dirty="0"/>
          </a:p>
        </p:txBody>
      </p:sp>
      <p:sp>
        <p:nvSpPr>
          <p:cNvPr id="6246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endParaRPr lang="zh-CN" altLang="zh-CN" dirty="0"/>
          </a:p>
        </p:txBody>
      </p:sp>
      <p:sp>
        <p:nvSpPr>
          <p:cNvPr id="62468" name="Rectangle 4"/>
          <p:cNvSpPr/>
          <p:nvPr/>
        </p:nvSpPr>
        <p:spPr>
          <a:xfrm>
            <a:off x="609600" y="685800"/>
            <a:ext cx="8229600" cy="6172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r>
              <a:rPr lang="en-US" altLang="zh-CN" sz="2000" dirty="0">
                <a:latin typeface="Arial" panose="020B0604020202020204" pitchFamily="34" charset="0"/>
              </a:rPr>
              <a:t>private BinaryNode remove (Comparable x, BinaryNode t)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{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	if(t==null)	return t;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	if( x.compareTo( t.element )&lt;0)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	{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		t.left = remove( x, t.left);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	}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	else if( x.compareTo( t.element )&gt;0)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	{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		t.right = remove( x, t.right );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	}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	else if( t.left!=null&amp;&amp;t.right!=null )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	{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		t.element = findMin(t.right).element;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		t.right = remove(t.element, t.right);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	}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	else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		t = (t.left !=null)?t.left:t.right;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	return t;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}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b="0" dirty="0"/>
              <a:t>扩充二叉树</a:t>
            </a:r>
            <a:endParaRPr lang="zh-CN" altLang="en-US" b="0" dirty="0"/>
          </a:p>
        </p:txBody>
      </p:sp>
      <p:sp>
        <p:nvSpPr>
          <p:cNvPr id="63491" name="Rectangle 3"/>
          <p:cNvSpPr>
            <a:spLocks noGrp="1"/>
          </p:cNvSpPr>
          <p:nvPr>
            <p:ph type="body"/>
          </p:nvPr>
        </p:nvSpPr>
        <p:spPr>
          <a:xfrm>
            <a:off x="762000" y="2286000"/>
            <a:ext cx="7693025" cy="3724275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考察一棵二叉树，有一类特殊的节点，叫做外部节点，用来代替树中的空子树，其他节点叫做内部节点。</a:t>
            </a:r>
            <a:endParaRPr lang="zh-CN" altLang="en-US" dirty="0"/>
          </a:p>
          <a:p>
            <a:pPr eaLnBrk="1" hangingPunct="1"/>
            <a:r>
              <a:rPr lang="zh-CN" altLang="en-US" dirty="0"/>
              <a:t>增加了外部节点的二叉树称为扩充二叉树。</a:t>
            </a:r>
            <a:endParaRPr lang="zh-CN" altLang="en-US" dirty="0"/>
          </a:p>
        </p:txBody>
      </p:sp>
      <p:sp>
        <p:nvSpPr>
          <p:cNvPr id="63492" name="Oval 4"/>
          <p:cNvSpPr/>
          <p:nvPr/>
        </p:nvSpPr>
        <p:spPr>
          <a:xfrm>
            <a:off x="2057400" y="41148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63493" name="Oval 5"/>
          <p:cNvSpPr/>
          <p:nvPr/>
        </p:nvSpPr>
        <p:spPr>
          <a:xfrm>
            <a:off x="2667000" y="55626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63494" name="Oval 6"/>
          <p:cNvSpPr/>
          <p:nvPr/>
        </p:nvSpPr>
        <p:spPr>
          <a:xfrm>
            <a:off x="3276600" y="48768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63495" name="Oval 7"/>
          <p:cNvSpPr/>
          <p:nvPr/>
        </p:nvSpPr>
        <p:spPr>
          <a:xfrm>
            <a:off x="1143000" y="48768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63496" name="Oval 8"/>
          <p:cNvSpPr/>
          <p:nvPr/>
        </p:nvSpPr>
        <p:spPr>
          <a:xfrm>
            <a:off x="1676400" y="56388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63497" name="Line 9"/>
          <p:cNvSpPr/>
          <p:nvPr/>
        </p:nvSpPr>
        <p:spPr>
          <a:xfrm flipH="1">
            <a:off x="1600200" y="4572000"/>
            <a:ext cx="533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3498" name="Line 10"/>
          <p:cNvSpPr/>
          <p:nvPr/>
        </p:nvSpPr>
        <p:spPr>
          <a:xfrm>
            <a:off x="1524000" y="5334000"/>
            <a:ext cx="3810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3499" name="Line 11"/>
          <p:cNvSpPr/>
          <p:nvPr/>
        </p:nvSpPr>
        <p:spPr>
          <a:xfrm flipH="1">
            <a:off x="3124200" y="5334000"/>
            <a:ext cx="2286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3500" name="Line 12"/>
          <p:cNvSpPr/>
          <p:nvPr/>
        </p:nvSpPr>
        <p:spPr>
          <a:xfrm>
            <a:off x="2590800" y="4495800"/>
            <a:ext cx="7620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3501" name="Oval 13"/>
          <p:cNvSpPr/>
          <p:nvPr/>
        </p:nvSpPr>
        <p:spPr>
          <a:xfrm>
            <a:off x="6248400" y="41910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63502" name="Oval 14"/>
          <p:cNvSpPr/>
          <p:nvPr/>
        </p:nvSpPr>
        <p:spPr>
          <a:xfrm>
            <a:off x="6858000" y="56388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63503" name="Oval 15"/>
          <p:cNvSpPr/>
          <p:nvPr/>
        </p:nvSpPr>
        <p:spPr>
          <a:xfrm>
            <a:off x="7467600" y="49530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63504" name="Oval 16"/>
          <p:cNvSpPr/>
          <p:nvPr/>
        </p:nvSpPr>
        <p:spPr>
          <a:xfrm>
            <a:off x="5334000" y="49530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63505" name="Oval 17"/>
          <p:cNvSpPr/>
          <p:nvPr/>
        </p:nvSpPr>
        <p:spPr>
          <a:xfrm>
            <a:off x="5867400" y="57150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63506" name="Line 18"/>
          <p:cNvSpPr/>
          <p:nvPr/>
        </p:nvSpPr>
        <p:spPr>
          <a:xfrm flipH="1">
            <a:off x="5791200" y="4648200"/>
            <a:ext cx="533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3507" name="Line 19"/>
          <p:cNvSpPr/>
          <p:nvPr/>
        </p:nvSpPr>
        <p:spPr>
          <a:xfrm>
            <a:off x="5715000" y="5410200"/>
            <a:ext cx="3810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3508" name="Line 20"/>
          <p:cNvSpPr/>
          <p:nvPr/>
        </p:nvSpPr>
        <p:spPr>
          <a:xfrm flipH="1">
            <a:off x="7315200" y="5410200"/>
            <a:ext cx="2286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3509" name="Line 21"/>
          <p:cNvSpPr/>
          <p:nvPr/>
        </p:nvSpPr>
        <p:spPr>
          <a:xfrm>
            <a:off x="6781800" y="4572000"/>
            <a:ext cx="7620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3510" name="Rectangle 22"/>
          <p:cNvSpPr/>
          <p:nvPr/>
        </p:nvSpPr>
        <p:spPr>
          <a:xfrm>
            <a:off x="4876800" y="5715000"/>
            <a:ext cx="304800" cy="38100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63511" name="Rectangle 23"/>
          <p:cNvSpPr/>
          <p:nvPr/>
        </p:nvSpPr>
        <p:spPr>
          <a:xfrm>
            <a:off x="7391400" y="6477000"/>
            <a:ext cx="304800" cy="38100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63512" name="Rectangle 24"/>
          <p:cNvSpPr/>
          <p:nvPr/>
        </p:nvSpPr>
        <p:spPr>
          <a:xfrm>
            <a:off x="6781800" y="6477000"/>
            <a:ext cx="304800" cy="38100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63513" name="Rectangle 25"/>
          <p:cNvSpPr/>
          <p:nvPr/>
        </p:nvSpPr>
        <p:spPr>
          <a:xfrm>
            <a:off x="6248400" y="6477000"/>
            <a:ext cx="304800" cy="38100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63514" name="Rectangle 26"/>
          <p:cNvSpPr/>
          <p:nvPr/>
        </p:nvSpPr>
        <p:spPr>
          <a:xfrm>
            <a:off x="5562600" y="6477000"/>
            <a:ext cx="304800" cy="38100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63515" name="Rectangle 27"/>
          <p:cNvSpPr/>
          <p:nvPr/>
        </p:nvSpPr>
        <p:spPr>
          <a:xfrm>
            <a:off x="7848600" y="5715000"/>
            <a:ext cx="304800" cy="38100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63516" name="Line 28"/>
          <p:cNvSpPr/>
          <p:nvPr/>
        </p:nvSpPr>
        <p:spPr>
          <a:xfrm flipH="1">
            <a:off x="5181600" y="5410200"/>
            <a:ext cx="228600" cy="3048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3517" name="Line 29"/>
          <p:cNvSpPr/>
          <p:nvPr/>
        </p:nvSpPr>
        <p:spPr>
          <a:xfrm flipH="1">
            <a:off x="5715000" y="6172200"/>
            <a:ext cx="228600" cy="3048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3518" name="Line 30"/>
          <p:cNvSpPr/>
          <p:nvPr/>
        </p:nvSpPr>
        <p:spPr>
          <a:xfrm flipH="1">
            <a:off x="6781800" y="6172200"/>
            <a:ext cx="228600" cy="3048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3519" name="Line 32"/>
          <p:cNvSpPr/>
          <p:nvPr/>
        </p:nvSpPr>
        <p:spPr>
          <a:xfrm>
            <a:off x="6324600" y="6172200"/>
            <a:ext cx="152400" cy="3048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3520" name="Line 34"/>
          <p:cNvSpPr/>
          <p:nvPr/>
        </p:nvSpPr>
        <p:spPr>
          <a:xfrm>
            <a:off x="7315200" y="6096000"/>
            <a:ext cx="152400" cy="3810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3521" name="Line 35"/>
          <p:cNvSpPr/>
          <p:nvPr/>
        </p:nvSpPr>
        <p:spPr>
          <a:xfrm>
            <a:off x="7848600" y="5410200"/>
            <a:ext cx="152400" cy="3048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b="0" dirty="0"/>
              <a:t>直接插入排序算法</a:t>
            </a:r>
            <a:endParaRPr lang="zh-CN" altLang="en-US" b="0" dirty="0"/>
          </a:p>
        </p:txBody>
      </p:sp>
      <p:sp>
        <p:nvSpPr>
          <p:cNvPr id="16387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一个元素的数组是一个有序的数组</a:t>
            </a:r>
            <a:endParaRPr lang="zh-CN" altLang="en-US" dirty="0"/>
          </a:p>
          <a:p>
            <a:pPr eaLnBrk="1" hangingPunct="1"/>
            <a:r>
              <a:rPr lang="zh-CN" altLang="en-US" dirty="0"/>
              <a:t>从第一个元素开始，通过把第二个元素插入到这个单元数组中，就可以得到一个大小为</a:t>
            </a:r>
            <a:r>
              <a:rPr lang="en-US" altLang="zh-CN" dirty="0"/>
              <a:t>2</a:t>
            </a:r>
            <a:r>
              <a:rPr lang="zh-CN" altLang="en-US" dirty="0"/>
              <a:t>的有序数组。</a:t>
            </a:r>
            <a:endParaRPr lang="zh-CN" altLang="en-US" dirty="0"/>
          </a:p>
          <a:p>
            <a:pPr eaLnBrk="1" hangingPunct="1"/>
            <a:r>
              <a:rPr lang="zh-CN" altLang="en-US" dirty="0"/>
              <a:t>依次类推，插入第三个元素可以得到一个大小为</a:t>
            </a:r>
            <a:r>
              <a:rPr lang="en-US" altLang="zh-CN" dirty="0"/>
              <a:t>3</a:t>
            </a:r>
            <a:r>
              <a:rPr lang="zh-CN" altLang="en-US" dirty="0"/>
              <a:t>的有序数组</a:t>
            </a:r>
            <a:r>
              <a:rPr lang="en-US" altLang="zh-CN" dirty="0"/>
              <a:t>,……</a:t>
            </a:r>
            <a:endParaRPr lang="en-US" altLang="zh-CN" dirty="0"/>
          </a:p>
          <a:p>
            <a:pPr eaLnBrk="1" hangingPunct="1"/>
            <a:r>
              <a:rPr lang="zh-CN" altLang="en-US" dirty="0"/>
              <a:t>该算法称为直接插入排序。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AutoShap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924800" cy="1143000"/>
          </a:xfrm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b="0" dirty="0"/>
              <a:t>二叉树遍历的应用</a:t>
            </a:r>
            <a:endParaRPr lang="zh-CN" altLang="en-US" b="0" dirty="0"/>
          </a:p>
        </p:txBody>
      </p:sp>
      <p:sp>
        <p:nvSpPr>
          <p:cNvPr id="64515" name="Rectangle 3"/>
          <p:cNvSpPr>
            <a:spLocks noGrp="1"/>
          </p:cNvSpPr>
          <p:nvPr>
            <p:ph idx="1"/>
          </p:nvPr>
        </p:nvSpPr>
        <p:spPr>
          <a:xfrm>
            <a:off x="228600" y="1828800"/>
            <a:ext cx="8915400" cy="3724275"/>
          </a:xfrm>
          <a:solidFill>
            <a:schemeClr val="bg1">
              <a:alpha val="100000"/>
            </a:schemeClr>
          </a:solidFill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应用二：二叉树遍历的递归思维应用于二叉树的其他操作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查找二叉树的数据元素（存储结构为二叉链表）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Search</a:t>
            </a:r>
            <a:r>
              <a:rPr lang="zh-CN" altLang="en-US" sz="2000" dirty="0"/>
              <a:t>（</a:t>
            </a:r>
            <a:r>
              <a:rPr lang="en-US" altLang="zh-CN" sz="2000" dirty="0"/>
              <a:t>bt</a:t>
            </a:r>
            <a:r>
              <a:rPr lang="zh-CN" altLang="en-US" sz="2000" dirty="0"/>
              <a:t>，</a:t>
            </a:r>
            <a:r>
              <a:rPr lang="en-US" altLang="zh-CN" sz="2000" dirty="0"/>
              <a:t>x</a:t>
            </a:r>
            <a:r>
              <a:rPr lang="zh-CN" altLang="en-US" sz="2000" dirty="0"/>
              <a:t>）在</a:t>
            </a:r>
            <a:r>
              <a:rPr lang="en-US" altLang="zh-CN" sz="2000" dirty="0"/>
              <a:t>bt</a:t>
            </a:r>
            <a:r>
              <a:rPr lang="zh-CN" altLang="en-US" sz="2000" dirty="0"/>
              <a:t>为二叉树的根结点指针的二叉树中查找数据元素</a:t>
            </a:r>
            <a:r>
              <a:rPr lang="en-US" altLang="zh-CN" sz="2000" dirty="0"/>
              <a:t>x</a:t>
            </a:r>
            <a:r>
              <a:rPr lang="zh-CN" altLang="en-US" sz="2000" dirty="0"/>
              <a:t>。查找成功时返回该结点的指针；查找失败时返回空指针。</a:t>
            </a:r>
            <a:endParaRPr lang="zh-CN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BiTree  Search</a:t>
            </a:r>
            <a:r>
              <a:rPr lang="zh-CN" altLang="en-US" sz="2000" dirty="0"/>
              <a:t>（</a:t>
            </a:r>
            <a:r>
              <a:rPr lang="en-US" altLang="zh-CN" sz="2000" dirty="0"/>
              <a:t>BiTree bt</a:t>
            </a:r>
            <a:r>
              <a:rPr lang="zh-CN" altLang="en-US" sz="2000" dirty="0"/>
              <a:t>，</a:t>
            </a:r>
            <a:r>
              <a:rPr lang="en-US" altLang="zh-CN" sz="2000" dirty="0"/>
              <a:t>elemtype x</a:t>
            </a:r>
            <a:r>
              <a:rPr lang="zh-CN" altLang="en-US" sz="2000" dirty="0"/>
              <a:t>）</a:t>
            </a:r>
            <a:endParaRPr lang="zh-CN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{	</a:t>
            </a:r>
            <a:r>
              <a:rPr lang="en-US" altLang="zh-CN" sz="1400" dirty="0"/>
              <a:t>/*</a:t>
            </a:r>
            <a:r>
              <a:rPr lang="zh-CN" altLang="en-US" sz="1400" dirty="0"/>
              <a:t>在</a:t>
            </a:r>
            <a:r>
              <a:rPr lang="en-US" altLang="zh-CN" sz="1400" dirty="0"/>
              <a:t>bt</a:t>
            </a:r>
            <a:r>
              <a:rPr lang="zh-CN" altLang="en-US" sz="1400" dirty="0"/>
              <a:t>为根结点指针的二叉树中查找数据元素</a:t>
            </a:r>
            <a:r>
              <a:rPr lang="en-US" altLang="zh-CN" sz="1400" dirty="0"/>
              <a:t>x*/</a:t>
            </a:r>
            <a:endParaRPr lang="en-US" altLang="zh-CN" sz="1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  BiTree  p;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  if (bt-&gt;data==x) return bt;     	 </a:t>
            </a:r>
            <a:r>
              <a:rPr lang="en-US" altLang="zh-CN" sz="1600" dirty="0"/>
              <a:t>/*</a:t>
            </a:r>
            <a:r>
              <a:rPr lang="zh-CN" altLang="en-US" sz="1600" dirty="0"/>
              <a:t>查找成功返回，</a:t>
            </a:r>
            <a:r>
              <a:rPr lang="zh-CN" altLang="en-US" sz="1600" dirty="0">
                <a:solidFill>
                  <a:srgbClr val="910F01"/>
                </a:solidFill>
              </a:rPr>
              <a:t>先序遍历</a:t>
            </a:r>
            <a:r>
              <a:rPr lang="zh-CN" altLang="en-US" sz="1600" dirty="0"/>
              <a:t>，先检查根节点*</a:t>
            </a:r>
            <a:r>
              <a:rPr lang="en-US" altLang="zh-CN" sz="1600" dirty="0"/>
              <a:t>/</a:t>
            </a:r>
            <a:endParaRPr lang="en-US" altLang="zh-CN" sz="16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  if (bt-&gt;lchild!=NULL) return(Search(bt-&gt;lchild,x));   </a:t>
            </a:r>
            <a:endParaRPr lang="en-US" altLang="zh-CN" sz="20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/>
              <a:t>/*</a:t>
            </a:r>
            <a:r>
              <a:rPr lang="zh-CN" altLang="en-US" sz="1800" dirty="0"/>
              <a:t>在</a:t>
            </a:r>
            <a:r>
              <a:rPr lang="en-US" altLang="zh-CN" sz="1800" dirty="0"/>
              <a:t>bt-&gt;lchild</a:t>
            </a:r>
            <a:r>
              <a:rPr lang="zh-CN" altLang="en-US" sz="1800" dirty="0"/>
              <a:t>为根结点指针的二叉树中查找数据元素</a:t>
            </a:r>
            <a:r>
              <a:rPr lang="en-US" altLang="zh-CN" sz="1800" dirty="0"/>
              <a:t>x*/</a:t>
            </a:r>
            <a:endParaRPr lang="en-US" altLang="zh-CN" sz="1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  if (bt-&gt;rchild!=NULL) return(Search(bt-&gt;rchild,x));</a:t>
            </a:r>
            <a:endParaRPr lang="en-US" altLang="zh-CN" sz="20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/>
              <a:t>/*</a:t>
            </a:r>
            <a:r>
              <a:rPr lang="zh-CN" altLang="en-US" sz="1800" dirty="0"/>
              <a:t>在</a:t>
            </a:r>
            <a:r>
              <a:rPr lang="en-US" altLang="zh-CN" sz="1800" dirty="0"/>
              <a:t>bt-&gt;rchild</a:t>
            </a:r>
            <a:r>
              <a:rPr lang="zh-CN" altLang="en-US" sz="1800" dirty="0"/>
              <a:t>为根结点指针的二叉树中查找数据元素</a:t>
            </a:r>
            <a:r>
              <a:rPr lang="en-US" altLang="zh-CN" sz="1800" dirty="0"/>
              <a:t>x*/</a:t>
            </a:r>
            <a:endParaRPr lang="en-US" altLang="zh-CN" sz="1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  return NULL;     /*</a:t>
            </a:r>
            <a:r>
              <a:rPr lang="zh-CN" altLang="en-US" sz="2000" dirty="0"/>
              <a:t>查找失败返回*</a:t>
            </a:r>
            <a:r>
              <a:rPr lang="en-US" altLang="zh-CN" sz="2000" dirty="0"/>
              <a:t>/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}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b="0" dirty="0"/>
              <a:t>二叉树遍历的应用</a:t>
            </a:r>
            <a:endParaRPr lang="zh-CN" altLang="en-US" b="0" dirty="0"/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>
          <a:xfrm>
            <a:off x="228600" y="1981200"/>
            <a:ext cx="8839200" cy="3724275"/>
          </a:xfrm>
          <a:solidFill>
            <a:schemeClr val="bg1">
              <a:alpha val="100000"/>
            </a:schemeClr>
          </a:solidFill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应用二：二叉树遍历的递归思维应用于二叉树的其他操作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求二叉树的高度（存储结构为二叉链表）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这个操作使用</a:t>
            </a:r>
            <a:r>
              <a:rPr lang="zh-CN" altLang="en-US" sz="2000" dirty="0">
                <a:solidFill>
                  <a:srgbClr val="910F01"/>
                </a:solidFill>
              </a:rPr>
              <a:t>后序遍历</a:t>
            </a:r>
            <a:r>
              <a:rPr lang="zh-CN" altLang="en-US" sz="2000" dirty="0"/>
              <a:t>比较符合人们求解二叉树高度的思维方式。首先分别求出左右子树的高度，在此基础上得出该棵树的高度，即左右子树较大的高度值加</a:t>
            </a:r>
            <a:r>
              <a:rPr lang="en-US" altLang="zh-CN" sz="2000" dirty="0"/>
              <a:t>1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int hight(BTree BT)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{//h1</a:t>
            </a:r>
            <a:r>
              <a:rPr lang="zh-CN" altLang="en-US" sz="2000" dirty="0"/>
              <a:t>和</a:t>
            </a:r>
            <a:r>
              <a:rPr lang="en-US" altLang="zh-CN" sz="2000" dirty="0"/>
              <a:t>h2</a:t>
            </a:r>
            <a:r>
              <a:rPr lang="zh-CN" altLang="en-US" sz="2000" dirty="0"/>
              <a:t>分别是以</a:t>
            </a:r>
            <a:r>
              <a:rPr lang="en-US" altLang="zh-CN" sz="2000" dirty="0"/>
              <a:t>BT</a:t>
            </a:r>
            <a:r>
              <a:rPr lang="zh-CN" altLang="en-US" sz="2000" dirty="0"/>
              <a:t>为根的左右子树的高度</a:t>
            </a:r>
            <a:endParaRPr lang="zh-CN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  </a:t>
            </a:r>
            <a:r>
              <a:rPr lang="en-US" altLang="zh-CN" sz="2000" dirty="0"/>
              <a:t>if (BT==NULL) return 0;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  else { 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    h1=hight(BT-&gt;lchild);	//</a:t>
            </a:r>
            <a:r>
              <a:rPr lang="zh-CN" altLang="en-US" sz="2000" dirty="0"/>
              <a:t>先处理树的左右子树</a:t>
            </a:r>
            <a:endParaRPr lang="zh-CN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    </a:t>
            </a:r>
            <a:r>
              <a:rPr lang="en-US" altLang="zh-CN" sz="2000" dirty="0"/>
              <a:t>h2=hight(BT-&gt;right);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    return max{h1,h2}+1;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  }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}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AutoShape 2"/>
          <p:cNvSpPr>
            <a:spLocks noGrp="1"/>
          </p:cNvSpPr>
          <p:nvPr>
            <p:ph type="title"/>
          </p:nvPr>
        </p:nvSpPr>
        <p:spPr>
          <a:xfrm>
            <a:off x="762000" y="304800"/>
            <a:ext cx="7924800" cy="1143000"/>
          </a:xfrm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b="0" dirty="0"/>
              <a:t>二叉树遍历的应用</a:t>
            </a:r>
            <a:endParaRPr lang="zh-CN" altLang="en-US" b="0" dirty="0"/>
          </a:p>
        </p:txBody>
      </p:sp>
      <p:sp>
        <p:nvSpPr>
          <p:cNvPr id="66563" name="Rectangle 3"/>
          <p:cNvSpPr>
            <a:spLocks noGrp="1"/>
          </p:cNvSpPr>
          <p:nvPr>
            <p:ph idx="1"/>
          </p:nvPr>
        </p:nvSpPr>
        <p:spPr>
          <a:xfrm>
            <a:off x="152400" y="1676400"/>
            <a:ext cx="8839200" cy="3724275"/>
          </a:xfrm>
          <a:solidFill>
            <a:schemeClr val="bg1">
              <a:alpha val="100000"/>
            </a:schemeClr>
          </a:solidFill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400" dirty="0"/>
              <a:t>应用二：二叉树遍历的递归思维应用于二叉树的其他操作</a:t>
            </a:r>
            <a:endParaRPr lang="zh-CN" altLang="en-US" sz="2400" dirty="0"/>
          </a:p>
          <a:p>
            <a:pPr eaLnBrk="1" hangingPunct="1"/>
            <a:r>
              <a:rPr lang="zh-CN" altLang="en-US" sz="2400" dirty="0"/>
              <a:t>计算一棵二叉树的叶子结点数目</a:t>
            </a:r>
            <a:endParaRPr lang="zh-CN" altLang="en-US" sz="2400" dirty="0"/>
          </a:p>
          <a:p>
            <a:pPr lvl="1" eaLnBrk="1" hangingPunct="1"/>
            <a:r>
              <a:rPr lang="zh-CN" altLang="en-US" sz="2000" dirty="0"/>
              <a:t>这个操作可以使用三种遍历顺序中的任何一种，只是需要将访问操作变成判断该结点是否为叶子结点，如果是叶子结点将累加器加</a:t>
            </a:r>
            <a:r>
              <a:rPr lang="en-US" altLang="zh-CN" sz="2000" dirty="0"/>
              <a:t>1</a:t>
            </a:r>
            <a:r>
              <a:rPr lang="zh-CN" altLang="en-US" sz="2000" dirty="0"/>
              <a:t>即可。下面中序遍历实现。</a:t>
            </a:r>
            <a:endParaRPr lang="zh-CN" altLang="en-US" sz="2000" dirty="0"/>
          </a:p>
          <a:p>
            <a:pPr lvl="1" eaLnBrk="1" hangingPunct="1"/>
            <a:r>
              <a:rPr lang="en-US" altLang="zh-CN" sz="2000" dirty="0"/>
              <a:t>void Leaf(BTree BT,int *count)</a:t>
            </a:r>
            <a:endParaRPr lang="en-US" altLang="zh-CN" sz="2000" dirty="0"/>
          </a:p>
          <a:p>
            <a:pPr lvl="1" eaLnBrk="1" hangingPunct="1"/>
            <a:r>
              <a:rPr lang="en-US" altLang="zh-CN" sz="2000" dirty="0"/>
              <a:t>{</a:t>
            </a:r>
            <a:endParaRPr lang="en-US" altLang="zh-CN" sz="2000" dirty="0"/>
          </a:p>
          <a:p>
            <a:pPr lvl="1" eaLnBrk="1" hangingPunct="1"/>
            <a:r>
              <a:rPr lang="en-US" altLang="zh-CN" sz="2000" dirty="0"/>
              <a:t>  if (BT) {</a:t>
            </a:r>
            <a:endParaRPr lang="en-US" altLang="zh-CN" sz="2000" dirty="0"/>
          </a:p>
          <a:p>
            <a:pPr lvl="1" eaLnBrk="1" hangingPunct="1"/>
            <a:r>
              <a:rPr lang="en-US" altLang="zh-CN" sz="2000" dirty="0"/>
              <a:t>     Leaf(BT-&gt;child,&amp;count);         </a:t>
            </a:r>
            <a:r>
              <a:rPr lang="en-US" altLang="zh-CN" sz="1600" dirty="0"/>
              <a:t>//</a:t>
            </a:r>
            <a:r>
              <a:rPr lang="zh-CN" altLang="en-US" sz="1600" dirty="0"/>
              <a:t>计算左子树的叶子结点个数 </a:t>
            </a:r>
            <a:endParaRPr lang="zh-CN" altLang="en-US" sz="1600" dirty="0"/>
          </a:p>
          <a:p>
            <a:pPr lvl="1" eaLnBrk="1" hangingPunct="1"/>
            <a:r>
              <a:rPr lang="zh-CN" altLang="en-US" sz="2000" dirty="0"/>
              <a:t>     </a:t>
            </a:r>
            <a:r>
              <a:rPr lang="en-US" altLang="zh-CN" sz="2000" dirty="0"/>
              <a:t>if (BT-&gt;lchild==NULL&amp;&amp;BT-&gt;rchild==NULL) (*count)++;     </a:t>
            </a:r>
            <a:r>
              <a:rPr lang="en-US" altLang="zh-CN" sz="1600" dirty="0"/>
              <a:t>//</a:t>
            </a:r>
            <a:r>
              <a:rPr lang="zh-CN" altLang="en-US" sz="1600" dirty="0"/>
              <a:t>处理节点，中序</a:t>
            </a:r>
            <a:endParaRPr lang="zh-CN" altLang="en-US" sz="1600" dirty="0"/>
          </a:p>
          <a:p>
            <a:pPr lvl="1" eaLnBrk="1" hangingPunct="1"/>
            <a:r>
              <a:rPr lang="zh-CN" altLang="en-US" sz="2000" dirty="0"/>
              <a:t>     </a:t>
            </a:r>
            <a:r>
              <a:rPr lang="en-US" altLang="zh-CN" sz="2000" dirty="0"/>
              <a:t>Leaf(BT-&gt;rchild,&amp;count);       </a:t>
            </a:r>
            <a:r>
              <a:rPr lang="en-US" altLang="zh-CN" sz="1600" dirty="0"/>
              <a:t>//</a:t>
            </a:r>
            <a:r>
              <a:rPr lang="zh-CN" altLang="en-US" sz="1600" dirty="0"/>
              <a:t>计算右子树的叶子结点个数</a:t>
            </a:r>
            <a:endParaRPr lang="zh-CN" altLang="en-US" sz="1600" dirty="0"/>
          </a:p>
          <a:p>
            <a:pPr lvl="1" eaLnBrk="1" hangingPunct="1"/>
            <a:r>
              <a:rPr lang="zh-CN" altLang="en-US" sz="2000" dirty="0"/>
              <a:t>  </a:t>
            </a:r>
            <a:r>
              <a:rPr lang="en-US" altLang="zh-CN" sz="2000" dirty="0"/>
              <a:t>}</a:t>
            </a:r>
            <a:endParaRPr lang="en-US" altLang="zh-CN" sz="2000" dirty="0"/>
          </a:p>
          <a:p>
            <a:pPr lvl="1" eaLnBrk="1" hangingPunct="1"/>
            <a:r>
              <a:rPr lang="en-US" altLang="zh-CN" sz="2000" dirty="0"/>
              <a:t>}</a:t>
            </a:r>
            <a:endParaRPr lang="en-US" altLang="zh-CN" sz="2000" dirty="0"/>
          </a:p>
          <a:p>
            <a:pPr lvl="1" eaLnBrk="1" hangingPunct="1"/>
            <a:endParaRPr lang="en-US" altLang="zh-CN" sz="20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AutoShape 2"/>
          <p:cNvSpPr>
            <a:spLocks noGrp="1"/>
          </p:cNvSpPr>
          <p:nvPr>
            <p:ph type="title"/>
          </p:nvPr>
        </p:nvSpPr>
        <p:spPr>
          <a:xfrm>
            <a:off x="609600" y="381000"/>
            <a:ext cx="7924800" cy="1143000"/>
          </a:xfrm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b="0" dirty="0"/>
              <a:t>二叉树遍历的应用</a:t>
            </a:r>
            <a:endParaRPr lang="zh-CN" altLang="en-US" b="0" dirty="0"/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>
          <a:xfrm>
            <a:off x="838200" y="2209800"/>
            <a:ext cx="8077200" cy="3724275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应用三：由遍历序列恢复二叉树</a:t>
            </a:r>
            <a:endParaRPr lang="zh-CN" altLang="en-US" dirty="0"/>
          </a:p>
          <a:p>
            <a:pPr eaLnBrk="1" hangingPunct="1"/>
            <a:r>
              <a:rPr lang="zh-CN" altLang="en-US" dirty="0"/>
              <a:t>思考：	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已知二叉树，可以确定其先序序列、中序序列和后序序列，所以遍历序列中包含了二叉树的逻辑信息。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那么，如果已知二叉树的某种遍历序列，是否能够确定这颗二叉树呢？如果能，应该如何做呢？</a:t>
            </a:r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r>
              <a:rPr lang="zh-CN" altLang="en-US" dirty="0"/>
              <a:t>举例：如果已知某个二叉树的先序遍历结果是</a:t>
            </a:r>
            <a:r>
              <a:rPr lang="en-US" altLang="zh-CN" dirty="0"/>
              <a:t>{1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3}</a:t>
            </a:r>
            <a:r>
              <a:rPr lang="zh-CN" altLang="en-US" dirty="0"/>
              <a:t>，那么它的二叉树应该是什么结构？画画看！！</a:t>
            </a:r>
            <a:endParaRPr lang="zh-CN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b="0" dirty="0"/>
              <a:t>大纲  </a:t>
            </a:r>
            <a:endParaRPr lang="zh-CN" altLang="en-US" b="0" dirty="0"/>
          </a:p>
        </p:txBody>
      </p:sp>
      <p:sp>
        <p:nvSpPr>
          <p:cNvPr id="6861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算法复杂度</a:t>
            </a:r>
            <a:endParaRPr lang="zh-CN" altLang="en-US" dirty="0"/>
          </a:p>
          <a:p>
            <a:pPr eaLnBrk="1" hangingPunct="1"/>
            <a:r>
              <a:rPr lang="zh-CN" altLang="en-US" dirty="0"/>
              <a:t>查找与排序</a:t>
            </a:r>
            <a:endParaRPr lang="zh-CN" altLang="en-US" dirty="0"/>
          </a:p>
          <a:p>
            <a:pPr eaLnBrk="1" hangingPunct="1"/>
            <a:r>
              <a:rPr lang="zh-CN" altLang="en-US" dirty="0"/>
              <a:t>抽象数据类型 </a:t>
            </a:r>
            <a:r>
              <a:rPr lang="en-US" altLang="zh-CN" dirty="0"/>
              <a:t>– </a:t>
            </a:r>
            <a:r>
              <a:rPr lang="zh-CN" altLang="en-US" dirty="0"/>
              <a:t>表、堆栈、队列</a:t>
            </a:r>
            <a:endParaRPr lang="zh-CN" altLang="en-US" dirty="0"/>
          </a:p>
          <a:p>
            <a:pPr eaLnBrk="1" hangingPunct="1"/>
            <a:r>
              <a:rPr lang="zh-CN" altLang="en-US" dirty="0"/>
              <a:t>二叉树</a:t>
            </a:r>
            <a:endParaRPr lang="zh-CN" altLang="en-US" dirty="0"/>
          </a:p>
          <a:p>
            <a:pPr eaLnBrk="1" hangingPunct="1"/>
            <a:r>
              <a:rPr lang="zh-CN" altLang="en-US" dirty="0"/>
              <a:t>二叉查找树</a:t>
            </a:r>
            <a:endParaRPr lang="zh-CN" altLang="en-US" dirty="0"/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哈夫曼编码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哈夫曼编码</a:t>
            </a:r>
            <a:endParaRPr lang="zh-CN" altLang="en-US" dirty="0"/>
          </a:p>
        </p:txBody>
      </p:sp>
      <p:sp>
        <p:nvSpPr>
          <p:cNvPr id="69635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性质</a:t>
            </a:r>
            <a:r>
              <a:rPr lang="en-US" altLang="zh-CN" b="1" dirty="0"/>
              <a:t>1</a:t>
            </a:r>
            <a:r>
              <a:rPr lang="zh-CN" altLang="en-US" b="1" dirty="0"/>
              <a:t>：序列中，没有任何一个元素是另外一个元素的前缀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利用扩充二叉树，同时满足性质</a:t>
            </a:r>
            <a:r>
              <a:rPr lang="en-US" altLang="zh-CN" b="1" dirty="0"/>
              <a:t>1</a:t>
            </a:r>
            <a:r>
              <a:rPr lang="zh-CN" altLang="en-US" b="1" dirty="0"/>
              <a:t>，即为哈夫曼编码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5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哈夫曼树</a:t>
            </a:r>
            <a:endParaRPr lang="zh-CN" altLang="en-US" dirty="0"/>
          </a:p>
        </p:txBody>
      </p:sp>
      <p:sp>
        <p:nvSpPr>
          <p:cNvPr id="8196" name="Rectangle 3"/>
          <p:cNvSpPr>
            <a:spLocks noGrp="1"/>
          </p:cNvSpPr>
          <p:nvPr>
            <p:ph type="body" sz="half"/>
          </p:nvPr>
        </p:nvSpPr>
        <p:spPr>
          <a:xfrm>
            <a:off x="838200" y="2362200"/>
            <a:ext cx="6629400" cy="3724275"/>
          </a:xfrm>
          <a:ln/>
        </p:spPr>
        <p:txBody>
          <a:bodyPr vert="horz" wrap="square" lIns="91440" tIns="45720" rIns="91440" bIns="45720" anchor="t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800"/>
            </a:lvl4pPr>
            <a:lvl5pPr lvl="4">
              <a:defRPr sz="1800"/>
            </a:lvl5pPr>
          </a:lstStyle>
          <a:p>
            <a:pPr lvl="0" eaLnBrk="1" hangingPunct="1"/>
            <a:r>
              <a:rPr lang="zh-CN" altLang="en-US" b="1" dirty="0"/>
              <a:t>对于一棵具有外部节点</a:t>
            </a:r>
            <a:r>
              <a:rPr lang="en-US" altLang="zh-CN" b="1" dirty="0"/>
              <a:t>1,……,n</a:t>
            </a:r>
            <a:r>
              <a:rPr lang="zh-CN" altLang="en-US" b="1" dirty="0"/>
              <a:t>的扩充二叉树，对应的编码串长度为</a:t>
            </a:r>
            <a:endParaRPr lang="zh-CN" altLang="en-US" b="1" dirty="0"/>
          </a:p>
          <a:p>
            <a:pPr lvl="0" eaLnBrk="1" hangingPunct="1"/>
            <a:endParaRPr lang="zh-CN" altLang="en-US" b="1" dirty="0"/>
          </a:p>
          <a:p>
            <a:pPr lvl="0" eaLnBrk="1" hangingPunct="1"/>
            <a:endParaRPr lang="zh-CN" altLang="en-US" b="1" dirty="0"/>
          </a:p>
          <a:p>
            <a:pPr lvl="0" eaLnBrk="1" hangingPunct="1"/>
            <a:endParaRPr lang="zh-CN" altLang="en-US" b="1" dirty="0"/>
          </a:p>
          <a:p>
            <a:pPr lvl="0" eaLnBrk="1" hangingPunct="1"/>
            <a:r>
              <a:rPr lang="en-US" altLang="zh-CN" b="1" i="1" dirty="0"/>
              <a:t>L(i)</a:t>
            </a:r>
            <a:r>
              <a:rPr lang="zh-CN" altLang="en-US" b="1" dirty="0"/>
              <a:t>为从根到外部节点的长度，即路径数。</a:t>
            </a:r>
            <a:endParaRPr lang="zh-CN" altLang="en-US" b="1" dirty="0"/>
          </a:p>
          <a:p>
            <a:pPr lvl="0" eaLnBrk="1" hangingPunct="1"/>
            <a:r>
              <a:rPr lang="en-US" altLang="zh-CN" b="1" i="1" dirty="0"/>
              <a:t>F(i)</a:t>
            </a:r>
            <a:r>
              <a:rPr lang="zh-CN" altLang="en-US" b="1" dirty="0"/>
              <a:t>为字符</a:t>
            </a:r>
            <a:r>
              <a:rPr lang="en-US" altLang="zh-CN" b="1" i="1" dirty="0"/>
              <a:t>i</a:t>
            </a:r>
            <a:r>
              <a:rPr lang="zh-CN" altLang="en-US" b="1" dirty="0"/>
              <a:t>的频率。</a:t>
            </a:r>
            <a:endParaRPr lang="zh-CN" altLang="en-US" b="1" dirty="0"/>
          </a:p>
          <a:p>
            <a:pPr lvl="0" eaLnBrk="1" hangingPunct="1"/>
            <a:r>
              <a:rPr lang="zh-CN" altLang="en-US" b="1" dirty="0"/>
              <a:t>对于给定频率，</a:t>
            </a:r>
            <a:r>
              <a:rPr lang="en-US" altLang="zh-CN" b="1" i="1" dirty="0"/>
              <a:t>WEP</a:t>
            </a:r>
            <a:r>
              <a:rPr lang="zh-CN" altLang="en-US" b="1" dirty="0"/>
              <a:t>最小，即为哈夫曼树。</a:t>
            </a:r>
            <a:endParaRPr lang="zh-CN" altLang="en-US" b="1" i="1" dirty="0"/>
          </a:p>
          <a:p>
            <a:pPr lvl="0" eaLnBrk="1" hangingPunct="1"/>
            <a:endParaRPr lang="en-US" altLang="zh-CN" b="1" dirty="0"/>
          </a:p>
        </p:txBody>
      </p:sp>
      <p:graphicFrame>
        <p:nvGraphicFramePr>
          <p:cNvPr id="8194" name="Object 4"/>
          <p:cNvGraphicFramePr/>
          <p:nvPr>
            <p:ph sz="half" idx="1"/>
          </p:nvPr>
        </p:nvGraphicFramePr>
        <p:xfrm>
          <a:off x="2209800" y="3276600"/>
          <a:ext cx="3770313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1294765" imgH="431800" progId="Equation.3">
                  <p:embed/>
                </p:oleObj>
              </mc:Choice>
              <mc:Fallback>
                <p:oleObj name="" r:id="rId1" imgW="1294765" imgH="4318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9800" y="3276600"/>
                        <a:ext cx="3770313" cy="12573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b="0" dirty="0"/>
              <a:t>哈夫曼编码</a:t>
            </a:r>
            <a:endParaRPr lang="zh-CN" altLang="en-US" b="0" dirty="0"/>
          </a:p>
        </p:txBody>
      </p:sp>
      <p:sp>
        <p:nvSpPr>
          <p:cNvPr id="70659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获得不同字符的频率</a:t>
            </a:r>
            <a:endParaRPr lang="zh-CN" altLang="en-US" dirty="0"/>
          </a:p>
          <a:p>
            <a:pPr eaLnBrk="1" hangingPunct="1"/>
            <a:r>
              <a:rPr lang="zh-CN" altLang="en-US" dirty="0"/>
              <a:t>建立哈夫曼树，外部节点用字符串中的字符表示，外部节点的权重为该字符的频率。</a:t>
            </a:r>
            <a:endParaRPr lang="zh-CN" altLang="en-US" dirty="0"/>
          </a:p>
          <a:p>
            <a:pPr eaLnBrk="1" hangingPunct="1"/>
            <a:r>
              <a:rPr lang="zh-CN" altLang="en-US" dirty="0"/>
              <a:t>遍历从根到外部节点的路径，得到每个字符的编码。</a:t>
            </a:r>
            <a:endParaRPr lang="zh-CN" altLang="en-US" dirty="0"/>
          </a:p>
          <a:p>
            <a:pPr eaLnBrk="1" hangingPunct="1"/>
            <a:r>
              <a:rPr lang="zh-CN" altLang="en-US" dirty="0"/>
              <a:t>用字符的编码来代替字符串中的字符。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b="0" dirty="0">
                <a:solidFill>
                  <a:srgbClr val="FF0000"/>
                </a:solidFill>
              </a:rPr>
              <a:t>例子 </a:t>
            </a:r>
            <a:r>
              <a:rPr lang="en-US" altLang="zh-CN" b="0" dirty="0">
                <a:solidFill>
                  <a:srgbClr val="FF0000"/>
                </a:solidFill>
              </a:rPr>
              <a:t>//</a:t>
            </a:r>
            <a:r>
              <a:rPr lang="zh-CN" altLang="en-US" b="0" dirty="0">
                <a:solidFill>
                  <a:srgbClr val="FF0000"/>
                </a:solidFill>
              </a:rPr>
              <a:t>重点</a:t>
            </a:r>
            <a:endParaRPr lang="zh-CN" altLang="en-US" b="0" dirty="0">
              <a:solidFill>
                <a:srgbClr val="FF0000"/>
              </a:solidFill>
            </a:endParaRPr>
          </a:p>
        </p:txBody>
      </p:sp>
      <p:sp>
        <p:nvSpPr>
          <p:cNvPr id="71683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dirty="0"/>
              <a:t>ababaafffaacdcdcdefefefefff</a:t>
            </a:r>
            <a:endParaRPr lang="en-US" altLang="zh-CN" dirty="0"/>
          </a:p>
          <a:p>
            <a:pPr eaLnBrk="1" hangingPunct="1"/>
            <a:r>
              <a:rPr lang="en-US" altLang="zh-CN" dirty="0"/>
              <a:t>a:6   b:2  c:3  d:3  e:4  f:9</a:t>
            </a:r>
            <a:endParaRPr lang="en-US" altLang="zh-CN" dirty="0"/>
          </a:p>
        </p:txBody>
      </p:sp>
      <p:sp>
        <p:nvSpPr>
          <p:cNvPr id="62468" name="Oval 4"/>
          <p:cNvSpPr/>
          <p:nvPr/>
        </p:nvSpPr>
        <p:spPr>
          <a:xfrm>
            <a:off x="2438400" y="4419600"/>
            <a:ext cx="5334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latin typeface="Arial" panose="020B0604020202020204" pitchFamily="34" charset="0"/>
              </a:rPr>
              <a:t>5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1685" name="Rectangle 5"/>
          <p:cNvSpPr/>
          <p:nvPr/>
        </p:nvSpPr>
        <p:spPr>
          <a:xfrm>
            <a:off x="12954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latin typeface="Arial" panose="020B0604020202020204" pitchFamily="34" charset="0"/>
              </a:rPr>
              <a:t>a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1686" name="Rectangle 6"/>
          <p:cNvSpPr/>
          <p:nvPr/>
        </p:nvSpPr>
        <p:spPr>
          <a:xfrm>
            <a:off x="21336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latin typeface="Arial" panose="020B0604020202020204" pitchFamily="34" charset="0"/>
              </a:rPr>
              <a:t>b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1687" name="Rectangle 7"/>
          <p:cNvSpPr/>
          <p:nvPr/>
        </p:nvSpPr>
        <p:spPr>
          <a:xfrm>
            <a:off x="29718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latin typeface="Arial" panose="020B0604020202020204" pitchFamily="34" charset="0"/>
              </a:rPr>
              <a:t>c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1688" name="Rectangle 8"/>
          <p:cNvSpPr/>
          <p:nvPr/>
        </p:nvSpPr>
        <p:spPr>
          <a:xfrm>
            <a:off x="54864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latin typeface="Arial" panose="020B0604020202020204" pitchFamily="34" charset="0"/>
              </a:rPr>
              <a:t>f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1689" name="Rectangle 9"/>
          <p:cNvSpPr/>
          <p:nvPr/>
        </p:nvSpPr>
        <p:spPr>
          <a:xfrm>
            <a:off x="38862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latin typeface="Arial" panose="020B0604020202020204" pitchFamily="34" charset="0"/>
              </a:rPr>
              <a:t>d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1690" name="Rectangle 10"/>
          <p:cNvSpPr/>
          <p:nvPr/>
        </p:nvSpPr>
        <p:spPr>
          <a:xfrm>
            <a:off x="4724400" y="5105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latin typeface="Arial" panose="020B0604020202020204" pitchFamily="34" charset="0"/>
              </a:rPr>
              <a:t>e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1691" name="Rectangle 11"/>
          <p:cNvSpPr/>
          <p:nvPr/>
        </p:nvSpPr>
        <p:spPr>
          <a:xfrm>
            <a:off x="1371600" y="5791200"/>
            <a:ext cx="22860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en-US" altLang="zh-CN" dirty="0">
                <a:latin typeface="Arial" panose="020B0604020202020204" pitchFamily="34" charset="0"/>
              </a:rPr>
              <a:t>6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1692" name="Rectangle 12"/>
          <p:cNvSpPr/>
          <p:nvPr/>
        </p:nvSpPr>
        <p:spPr>
          <a:xfrm>
            <a:off x="2133600" y="5791200"/>
            <a:ext cx="22860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en-US" altLang="zh-CN" dirty="0">
                <a:latin typeface="Arial" panose="020B0604020202020204" pitchFamily="34" charset="0"/>
              </a:rPr>
              <a:t>2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1693" name="Rectangle 13"/>
          <p:cNvSpPr/>
          <p:nvPr/>
        </p:nvSpPr>
        <p:spPr>
          <a:xfrm>
            <a:off x="4800600" y="5791200"/>
            <a:ext cx="22860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en-US" altLang="zh-CN" dirty="0">
                <a:latin typeface="Arial" panose="020B0604020202020204" pitchFamily="34" charset="0"/>
              </a:rPr>
              <a:t>4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1694" name="Rectangle 14"/>
          <p:cNvSpPr/>
          <p:nvPr/>
        </p:nvSpPr>
        <p:spPr>
          <a:xfrm>
            <a:off x="3962400" y="5791200"/>
            <a:ext cx="22860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en-US" altLang="zh-CN" dirty="0">
                <a:latin typeface="Arial" panose="020B0604020202020204" pitchFamily="34" charset="0"/>
              </a:rPr>
              <a:t>3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1695" name="Rectangle 15"/>
          <p:cNvSpPr/>
          <p:nvPr/>
        </p:nvSpPr>
        <p:spPr>
          <a:xfrm>
            <a:off x="3048000" y="5791200"/>
            <a:ext cx="22860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en-US" altLang="zh-CN" dirty="0">
                <a:latin typeface="Arial" panose="020B0604020202020204" pitchFamily="34" charset="0"/>
              </a:rPr>
              <a:t>3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1696" name="Rectangle 16"/>
          <p:cNvSpPr/>
          <p:nvPr/>
        </p:nvSpPr>
        <p:spPr>
          <a:xfrm>
            <a:off x="5638800" y="5791200"/>
            <a:ext cx="22860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en-US" altLang="zh-CN" dirty="0">
                <a:latin typeface="Arial" panose="020B0604020202020204" pitchFamily="34" charset="0"/>
              </a:rPr>
              <a:t>9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62481" name="Line 17"/>
          <p:cNvSpPr/>
          <p:nvPr/>
        </p:nvSpPr>
        <p:spPr>
          <a:xfrm flipV="1">
            <a:off x="2286000" y="4876800"/>
            <a:ext cx="3810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482" name="Line 18"/>
          <p:cNvSpPr/>
          <p:nvPr/>
        </p:nvSpPr>
        <p:spPr>
          <a:xfrm flipH="1" flipV="1">
            <a:off x="2819400" y="4876800"/>
            <a:ext cx="3048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483" name="Oval 19"/>
          <p:cNvSpPr/>
          <p:nvPr/>
        </p:nvSpPr>
        <p:spPr>
          <a:xfrm>
            <a:off x="4191000" y="4343400"/>
            <a:ext cx="5334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latin typeface="Arial" panose="020B0604020202020204" pitchFamily="34" charset="0"/>
              </a:rPr>
              <a:t>7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62484" name="Line 20"/>
          <p:cNvSpPr/>
          <p:nvPr/>
        </p:nvSpPr>
        <p:spPr>
          <a:xfrm flipV="1">
            <a:off x="4114800" y="4800600"/>
            <a:ext cx="2286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485" name="Line 21"/>
          <p:cNvSpPr/>
          <p:nvPr/>
        </p:nvSpPr>
        <p:spPr>
          <a:xfrm flipH="1" flipV="1">
            <a:off x="4572000" y="4800600"/>
            <a:ext cx="304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486" name="Oval 22"/>
          <p:cNvSpPr/>
          <p:nvPr/>
        </p:nvSpPr>
        <p:spPr>
          <a:xfrm>
            <a:off x="1676400" y="3886200"/>
            <a:ext cx="5334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latin typeface="Arial" panose="020B0604020202020204" pitchFamily="34" charset="0"/>
              </a:rPr>
              <a:t>11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62487" name="Line 23"/>
          <p:cNvSpPr/>
          <p:nvPr/>
        </p:nvSpPr>
        <p:spPr>
          <a:xfrm flipH="1">
            <a:off x="1447800" y="4343400"/>
            <a:ext cx="3810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488" name="Line 24"/>
          <p:cNvSpPr/>
          <p:nvPr/>
        </p:nvSpPr>
        <p:spPr>
          <a:xfrm>
            <a:off x="2209800" y="4191000"/>
            <a:ext cx="2286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489" name="Oval 25"/>
          <p:cNvSpPr/>
          <p:nvPr/>
        </p:nvSpPr>
        <p:spPr>
          <a:xfrm>
            <a:off x="5105400" y="3886200"/>
            <a:ext cx="5334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latin typeface="Arial" panose="020B0604020202020204" pitchFamily="34" charset="0"/>
              </a:rPr>
              <a:t>16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62490" name="Line 26"/>
          <p:cNvSpPr/>
          <p:nvPr/>
        </p:nvSpPr>
        <p:spPr>
          <a:xfrm flipV="1">
            <a:off x="4648200" y="4191000"/>
            <a:ext cx="4572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491" name="Line 27"/>
          <p:cNvSpPr/>
          <p:nvPr/>
        </p:nvSpPr>
        <p:spPr>
          <a:xfrm>
            <a:off x="5562600" y="4267200"/>
            <a:ext cx="762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492" name="Oval 28"/>
          <p:cNvSpPr/>
          <p:nvPr/>
        </p:nvSpPr>
        <p:spPr>
          <a:xfrm>
            <a:off x="3429000" y="3276600"/>
            <a:ext cx="5334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latin typeface="Arial" panose="020B0604020202020204" pitchFamily="34" charset="0"/>
              </a:rPr>
              <a:t>27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62493" name="Line 29"/>
          <p:cNvSpPr/>
          <p:nvPr/>
        </p:nvSpPr>
        <p:spPr>
          <a:xfrm flipV="1">
            <a:off x="2133600" y="3581400"/>
            <a:ext cx="1295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494" name="Line 30"/>
          <p:cNvSpPr/>
          <p:nvPr/>
        </p:nvSpPr>
        <p:spPr>
          <a:xfrm>
            <a:off x="3962400" y="3505200"/>
            <a:ext cx="1219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497" name="Rectangle 33"/>
          <p:cNvSpPr/>
          <p:nvPr/>
        </p:nvSpPr>
        <p:spPr>
          <a:xfrm>
            <a:off x="2438400" y="35814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/>
          <a:p>
            <a:pPr algn="ctr"/>
            <a:r>
              <a:rPr lang="en-US" altLang="zh-CN" dirty="0">
                <a:latin typeface="Arial" panose="020B0604020202020204" pitchFamily="34" charset="0"/>
              </a:rPr>
              <a:t>0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62498" name="Rectangle 34"/>
          <p:cNvSpPr/>
          <p:nvPr/>
        </p:nvSpPr>
        <p:spPr>
          <a:xfrm>
            <a:off x="1371600" y="45720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/>
          <a:p>
            <a:pPr algn="ctr"/>
            <a:r>
              <a:rPr lang="en-US" altLang="zh-CN" dirty="0">
                <a:latin typeface="Arial" panose="020B0604020202020204" pitchFamily="34" charset="0"/>
              </a:rPr>
              <a:t>0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62499" name="Rectangle 35"/>
          <p:cNvSpPr/>
          <p:nvPr/>
        </p:nvSpPr>
        <p:spPr>
          <a:xfrm>
            <a:off x="2209800" y="48006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/>
          <a:p>
            <a:pPr algn="ctr"/>
            <a:r>
              <a:rPr lang="en-US" altLang="zh-CN" dirty="0">
                <a:latin typeface="Arial" panose="020B0604020202020204" pitchFamily="34" charset="0"/>
              </a:rPr>
              <a:t>0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62500" name="Rectangle 36"/>
          <p:cNvSpPr/>
          <p:nvPr/>
        </p:nvSpPr>
        <p:spPr>
          <a:xfrm>
            <a:off x="4038600" y="47244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/>
          <a:p>
            <a:pPr algn="ctr"/>
            <a:r>
              <a:rPr lang="en-US" altLang="zh-CN" dirty="0">
                <a:latin typeface="Arial" panose="020B0604020202020204" pitchFamily="34" charset="0"/>
              </a:rPr>
              <a:t>0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62501" name="Rectangle 37"/>
          <p:cNvSpPr/>
          <p:nvPr/>
        </p:nvSpPr>
        <p:spPr>
          <a:xfrm>
            <a:off x="4724400" y="41910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/>
          <a:p>
            <a:pPr algn="ctr"/>
            <a:r>
              <a:rPr lang="en-US" altLang="zh-CN" dirty="0">
                <a:latin typeface="Arial" panose="020B0604020202020204" pitchFamily="34" charset="0"/>
              </a:rPr>
              <a:t>0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62502" name="Rectangle 38"/>
          <p:cNvSpPr/>
          <p:nvPr/>
        </p:nvSpPr>
        <p:spPr>
          <a:xfrm>
            <a:off x="4419600" y="34290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/>
          <a:p>
            <a:pPr algn="ctr"/>
            <a:r>
              <a:rPr lang="en-US" altLang="zh-CN" dirty="0">
                <a:latin typeface="Arial" panose="020B0604020202020204" pitchFamily="34" charset="0"/>
              </a:rPr>
              <a:t>1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62503" name="Rectangle 39"/>
          <p:cNvSpPr/>
          <p:nvPr/>
        </p:nvSpPr>
        <p:spPr>
          <a:xfrm>
            <a:off x="5638800" y="45720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/>
          <a:p>
            <a:pPr algn="ctr"/>
            <a:r>
              <a:rPr lang="en-US" altLang="zh-CN" dirty="0">
                <a:latin typeface="Arial" panose="020B0604020202020204" pitchFamily="34" charset="0"/>
              </a:rPr>
              <a:t>1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62504" name="Rectangle 40"/>
          <p:cNvSpPr/>
          <p:nvPr/>
        </p:nvSpPr>
        <p:spPr>
          <a:xfrm>
            <a:off x="4800600" y="47244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/>
          <a:p>
            <a:pPr algn="ctr"/>
            <a:r>
              <a:rPr lang="en-US" altLang="zh-CN" dirty="0">
                <a:latin typeface="Arial" panose="020B0604020202020204" pitchFamily="34" charset="0"/>
              </a:rPr>
              <a:t>1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62505" name="Rectangle 41"/>
          <p:cNvSpPr/>
          <p:nvPr/>
        </p:nvSpPr>
        <p:spPr>
          <a:xfrm>
            <a:off x="2362200" y="41910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/>
          <a:p>
            <a:pPr algn="ctr"/>
            <a:r>
              <a:rPr lang="en-US" altLang="zh-CN" dirty="0">
                <a:latin typeface="Arial" panose="020B0604020202020204" pitchFamily="34" charset="0"/>
              </a:rPr>
              <a:t>1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62506" name="Rectangle 42"/>
          <p:cNvSpPr/>
          <p:nvPr/>
        </p:nvSpPr>
        <p:spPr>
          <a:xfrm>
            <a:off x="2971800" y="47244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/>
          <a:p>
            <a:pPr algn="ctr"/>
            <a:r>
              <a:rPr lang="en-US" altLang="zh-CN" dirty="0">
                <a:latin typeface="Arial" panose="020B0604020202020204" pitchFamily="34" charset="0"/>
              </a:rPr>
              <a:t>1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1721" name="Text Box 41"/>
          <p:cNvSpPr txBox="1"/>
          <p:nvPr/>
        </p:nvSpPr>
        <p:spPr>
          <a:xfrm>
            <a:off x="6280150" y="3087688"/>
            <a:ext cx="1778000" cy="22828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dirty="0">
                <a:latin typeface="Arial" panose="020B0604020202020204" pitchFamily="34" charset="0"/>
              </a:rPr>
              <a:t>a</a:t>
            </a:r>
            <a:r>
              <a:rPr lang="zh-CN" altLang="en-US" sz="2400" dirty="0">
                <a:latin typeface="Arial" panose="020B0604020202020204" pitchFamily="34" charset="0"/>
              </a:rPr>
              <a:t>表示为 </a:t>
            </a:r>
            <a:r>
              <a:rPr lang="en-US" altLang="zh-CN" sz="2400" dirty="0">
                <a:latin typeface="Arial" panose="020B0604020202020204" pitchFamily="34" charset="0"/>
              </a:rPr>
              <a:t>00</a:t>
            </a:r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</a:rPr>
              <a:t>b</a:t>
            </a:r>
            <a:r>
              <a:rPr lang="zh-CN" altLang="en-US" sz="2400" dirty="0">
                <a:latin typeface="Arial" panose="020B0604020202020204" pitchFamily="34" charset="0"/>
              </a:rPr>
              <a:t>表示为</a:t>
            </a:r>
            <a:r>
              <a:rPr lang="en-US" altLang="zh-CN" sz="2400" dirty="0">
                <a:latin typeface="Arial" panose="020B0604020202020204" pitchFamily="34" charset="0"/>
              </a:rPr>
              <a:t>010</a:t>
            </a:r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</a:rPr>
              <a:t>c</a:t>
            </a:r>
            <a:r>
              <a:rPr lang="zh-CN" altLang="en-US" sz="2400" dirty="0">
                <a:latin typeface="Arial" panose="020B0604020202020204" pitchFamily="34" charset="0"/>
              </a:rPr>
              <a:t>表示为</a:t>
            </a:r>
            <a:r>
              <a:rPr lang="en-US" altLang="zh-CN" sz="2400" dirty="0">
                <a:latin typeface="Arial" panose="020B0604020202020204" pitchFamily="34" charset="0"/>
              </a:rPr>
              <a:t>011</a:t>
            </a:r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</a:rPr>
              <a:t>d</a:t>
            </a:r>
            <a:r>
              <a:rPr lang="zh-CN" altLang="en-US" sz="2400" dirty="0">
                <a:latin typeface="Arial" panose="020B0604020202020204" pitchFamily="34" charset="0"/>
              </a:rPr>
              <a:t>表示为</a:t>
            </a:r>
            <a:r>
              <a:rPr lang="en-US" altLang="zh-CN" sz="2400" dirty="0">
                <a:latin typeface="Arial" panose="020B0604020202020204" pitchFamily="34" charset="0"/>
              </a:rPr>
              <a:t>100</a:t>
            </a:r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</a:rPr>
              <a:t>e</a:t>
            </a:r>
            <a:r>
              <a:rPr lang="zh-CN" altLang="en-US" sz="2400" dirty="0">
                <a:latin typeface="Arial" panose="020B0604020202020204" pitchFamily="34" charset="0"/>
              </a:rPr>
              <a:t>表示为</a:t>
            </a:r>
            <a:r>
              <a:rPr lang="en-US" altLang="zh-CN" sz="2400" dirty="0">
                <a:latin typeface="Arial" panose="020B0604020202020204" pitchFamily="34" charset="0"/>
              </a:rPr>
              <a:t>101</a:t>
            </a:r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</a:rPr>
              <a:t>f</a:t>
            </a:r>
            <a:r>
              <a:rPr lang="zh-CN" altLang="en-US" sz="2400" dirty="0">
                <a:latin typeface="Arial" panose="020B0604020202020204" pitchFamily="34" charset="0"/>
              </a:rPr>
              <a:t>表示为</a:t>
            </a:r>
            <a:r>
              <a:rPr lang="en-US" altLang="zh-CN" sz="2400" dirty="0">
                <a:latin typeface="Arial" panose="020B0604020202020204" pitchFamily="34" charset="0"/>
              </a:rPr>
              <a:t>11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62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62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62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62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62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62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62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62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62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62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62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62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62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62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0" fill="hold"/>
                                        <p:tgtEl>
                                          <p:spTgt spid="62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0" fill="hold"/>
                                        <p:tgtEl>
                                          <p:spTgt spid="62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0" fill="hold"/>
                                        <p:tgtEl>
                                          <p:spTgt spid="62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0" fill="hold"/>
                                        <p:tgtEl>
                                          <p:spTgt spid="62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2000" fill="hold"/>
                                        <p:tgtEl>
                                          <p:spTgt spid="62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2000" fill="hold"/>
                                        <p:tgtEl>
                                          <p:spTgt spid="62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animBg="1"/>
      <p:bldP spid="62483" grpId="0" animBg="1"/>
      <p:bldP spid="62486" grpId="0" animBg="1"/>
      <p:bldP spid="62489" grpId="0" animBg="1"/>
      <p:bldP spid="62492" grpId="0" animBg="1"/>
      <p:bldP spid="62497" grpId="0" animBg="1"/>
      <p:bldP spid="62498" grpId="0" animBg="1"/>
      <p:bldP spid="62499" grpId="0" animBg="1"/>
      <p:bldP spid="62500" grpId="0" animBg="1"/>
      <p:bldP spid="62501" grpId="0" animBg="1"/>
      <p:bldP spid="62502" grpId="0" animBg="1"/>
      <p:bldP spid="62503" grpId="0" animBg="1"/>
      <p:bldP spid="62504" grpId="0" animBg="1"/>
      <p:bldP spid="62505" grpId="0" animBg="1"/>
      <p:bldP spid="6250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en-US" altLang="zh-CN" b="0" dirty="0"/>
              <a:t>Exercise</a:t>
            </a:r>
            <a:endParaRPr lang="en-US" altLang="zh-CN" b="0" dirty="0"/>
          </a:p>
        </p:txBody>
      </p:sp>
      <p:sp>
        <p:nvSpPr>
          <p:cNvPr id="72707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给出</a:t>
            </a:r>
            <a:r>
              <a:rPr lang="en-US" altLang="zh-CN" dirty="0"/>
              <a:t>dataanddataanddata</a:t>
            </a:r>
            <a:r>
              <a:rPr lang="zh-CN" altLang="en-US" dirty="0"/>
              <a:t>的哈夫曼编码结果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7" name="Rectangle 2"/>
          <p:cNvSpPr/>
          <p:nvPr/>
        </p:nvSpPr>
        <p:spPr>
          <a:xfrm>
            <a:off x="323850" y="333375"/>
            <a:ext cx="7085013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（</a:t>
            </a:r>
            <a:r>
              <a:rPr lang="en-US" altLang="zh-CN" b="1" dirty="0">
                <a:latin typeface="Arial" panose="020B0604020202020204" pitchFamily="34" charset="0"/>
              </a:rPr>
              <a:t>3</a:t>
            </a:r>
            <a:r>
              <a:rPr lang="zh-CN" altLang="en-US" b="1" dirty="0">
                <a:latin typeface="Arial" panose="020B0604020202020204" pitchFamily="34" charset="0"/>
              </a:rPr>
              <a:t>）例子          例如，已知待排序的一组记录的初始排列如下所示：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1028" name="Rectangle 3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1026" name="Object 4"/>
          <p:cNvGraphicFramePr/>
          <p:nvPr/>
        </p:nvGraphicFramePr>
        <p:xfrm>
          <a:off x="900113" y="692150"/>
          <a:ext cx="56880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467100" imgH="228600" progId="Equation.3">
                  <p:embed/>
                </p:oleObj>
              </mc:Choice>
              <mc:Fallback>
                <p:oleObj name="" r:id="rId1" imgW="3467100" imgH="228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692150"/>
                        <a:ext cx="5688012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/>
          <p:nvPr/>
        </p:nvSpPr>
        <p:spPr>
          <a:xfrm>
            <a:off x="611188" y="1125538"/>
            <a:ext cx="5357812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按算法</a:t>
            </a:r>
            <a:r>
              <a:rPr lang="en-US" altLang="zh-CN" b="1" dirty="0">
                <a:latin typeface="Arial" panose="020B0604020202020204" pitchFamily="34" charset="0"/>
              </a:rPr>
              <a:t>10.1</a:t>
            </a:r>
            <a:r>
              <a:rPr lang="zh-CN" altLang="en-US" b="1" dirty="0">
                <a:latin typeface="Arial" panose="020B0604020202020204" pitchFamily="34" charset="0"/>
              </a:rPr>
              <a:t>进行直接插入排序的过程如图</a:t>
            </a:r>
            <a:r>
              <a:rPr lang="en-US" altLang="zh-CN" b="1" dirty="0">
                <a:latin typeface="Arial" panose="020B0604020202020204" pitchFamily="34" charset="0"/>
              </a:rPr>
              <a:t>10.1</a:t>
            </a:r>
            <a:r>
              <a:rPr lang="zh-CN" altLang="en-US" b="1" dirty="0">
                <a:latin typeface="Arial" panose="020B0604020202020204" pitchFamily="34" charset="0"/>
              </a:rPr>
              <a:t>所示。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grpSp>
        <p:nvGrpSpPr>
          <p:cNvPr id="1030" name="Group 6"/>
          <p:cNvGrpSpPr/>
          <p:nvPr/>
        </p:nvGrpSpPr>
        <p:grpSpPr>
          <a:xfrm>
            <a:off x="2936875" y="2276475"/>
            <a:ext cx="3789363" cy="4183063"/>
            <a:chOff x="1837" y="527"/>
            <a:chExt cx="2387" cy="2635"/>
          </a:xfrm>
        </p:grpSpPr>
        <p:grpSp>
          <p:nvGrpSpPr>
            <p:cNvPr id="1057" name="Group 7"/>
            <p:cNvGrpSpPr/>
            <p:nvPr/>
          </p:nvGrpSpPr>
          <p:grpSpPr>
            <a:xfrm>
              <a:off x="1837" y="527"/>
              <a:ext cx="2387" cy="2635"/>
              <a:chOff x="1837" y="527"/>
              <a:chExt cx="2387" cy="2635"/>
            </a:xfrm>
          </p:grpSpPr>
          <p:grpSp>
            <p:nvGrpSpPr>
              <p:cNvPr id="1059" name="Group 8"/>
              <p:cNvGrpSpPr/>
              <p:nvPr/>
            </p:nvGrpSpPr>
            <p:grpSpPr>
              <a:xfrm>
                <a:off x="2245" y="527"/>
                <a:ext cx="272" cy="150"/>
                <a:chOff x="4860" y="2000"/>
                <a:chExt cx="540" cy="376"/>
              </a:xfrm>
            </p:grpSpPr>
            <p:sp>
              <p:nvSpPr>
                <p:cNvPr id="1079" name="Freeform 9"/>
                <p:cNvSpPr/>
                <p:nvPr/>
              </p:nvSpPr>
              <p:spPr>
                <a:xfrm>
                  <a:off x="5390" y="2000"/>
                  <a:ext cx="1" cy="130"/>
                </a:xfrm>
                <a:custGeom>
                  <a:avLst/>
                  <a:gdLst>
                    <a:gd name="txL" fmla="*/ 0 w 1"/>
                    <a:gd name="txT" fmla="*/ 0 h 130"/>
                    <a:gd name="txR" fmla="*/ 1 w 1"/>
                    <a:gd name="txB" fmla="*/ 130 h 130"/>
                  </a:gdLst>
                  <a:ahLst/>
                  <a:cxnLst>
                    <a:cxn ang="0">
                      <a:pos x="0" y="0"/>
                    </a:cxn>
                    <a:cxn ang="0">
                      <a:pos x="0" y="130"/>
                    </a:cxn>
                  </a:cxnLst>
                  <a:rect l="txL" t="txT" r="txR" b="txB"/>
                  <a:pathLst>
                    <a:path w="1" h="130">
                      <a:moveTo>
                        <a:pt x="0" y="0"/>
                      </a:moveTo>
                      <a:lnTo>
                        <a:pt x="0" y="13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80" name="Freeform 10"/>
                <p:cNvSpPr/>
                <p:nvPr/>
              </p:nvSpPr>
              <p:spPr>
                <a:xfrm>
                  <a:off x="4860" y="2140"/>
                  <a:ext cx="540" cy="1"/>
                </a:xfrm>
                <a:custGeom>
                  <a:avLst/>
                  <a:gdLst>
                    <a:gd name="txL" fmla="*/ 0 w 540"/>
                    <a:gd name="txT" fmla="*/ 0 h 1"/>
                    <a:gd name="txR" fmla="*/ 540 w 540"/>
                    <a:gd name="txB" fmla="*/ 1 h 1"/>
                  </a:gdLst>
                  <a:ahLst/>
                  <a:cxnLst>
                    <a:cxn ang="0">
                      <a:pos x="54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540" h="1">
                      <a:moveTo>
                        <a:pt x="54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81" name="Freeform 11"/>
                <p:cNvSpPr/>
                <p:nvPr/>
              </p:nvSpPr>
              <p:spPr>
                <a:xfrm>
                  <a:off x="4860" y="2160"/>
                  <a:ext cx="1" cy="216"/>
                </a:xfrm>
                <a:custGeom>
                  <a:avLst/>
                  <a:gdLst>
                    <a:gd name="txL" fmla="*/ 0 w 1"/>
                    <a:gd name="txT" fmla="*/ 0 h 216"/>
                    <a:gd name="txR" fmla="*/ 1 w 1"/>
                    <a:gd name="txB" fmla="*/ 216 h 216"/>
                  </a:gdLst>
                  <a:ahLst/>
                  <a:cxnLst>
                    <a:cxn ang="0">
                      <a:pos x="0" y="0"/>
                    </a:cxn>
                    <a:cxn ang="0">
                      <a:pos x="1" y="216"/>
                    </a:cxn>
                  </a:cxnLst>
                  <a:rect l="txL" t="txT" r="txR" b="txB"/>
                  <a:pathLst>
                    <a:path w="1" h="216">
                      <a:moveTo>
                        <a:pt x="0" y="0"/>
                      </a:moveTo>
                      <a:lnTo>
                        <a:pt x="1" y="216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060" name="Line 12"/>
              <p:cNvSpPr/>
              <p:nvPr/>
            </p:nvSpPr>
            <p:spPr>
              <a:xfrm>
                <a:off x="2789" y="890"/>
                <a:ext cx="0" cy="12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061" name="Line 13"/>
              <p:cNvSpPr/>
              <p:nvPr/>
            </p:nvSpPr>
            <p:spPr>
              <a:xfrm>
                <a:off x="3061" y="1253"/>
                <a:ext cx="0" cy="12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pSp>
            <p:nvGrpSpPr>
              <p:cNvPr id="1062" name="Group 14"/>
              <p:cNvGrpSpPr/>
              <p:nvPr/>
            </p:nvGrpSpPr>
            <p:grpSpPr>
              <a:xfrm>
                <a:off x="3061" y="1570"/>
                <a:ext cx="318" cy="151"/>
                <a:chOff x="4860" y="2000"/>
                <a:chExt cx="540" cy="376"/>
              </a:xfrm>
            </p:grpSpPr>
            <p:sp>
              <p:nvSpPr>
                <p:cNvPr id="1076" name="Freeform 15"/>
                <p:cNvSpPr/>
                <p:nvPr/>
              </p:nvSpPr>
              <p:spPr>
                <a:xfrm>
                  <a:off x="5390" y="2000"/>
                  <a:ext cx="1" cy="130"/>
                </a:xfrm>
                <a:custGeom>
                  <a:avLst/>
                  <a:gdLst>
                    <a:gd name="txL" fmla="*/ 0 w 1"/>
                    <a:gd name="txT" fmla="*/ 0 h 130"/>
                    <a:gd name="txR" fmla="*/ 1 w 1"/>
                    <a:gd name="txB" fmla="*/ 130 h 130"/>
                  </a:gdLst>
                  <a:ahLst/>
                  <a:cxnLst>
                    <a:cxn ang="0">
                      <a:pos x="0" y="0"/>
                    </a:cxn>
                    <a:cxn ang="0">
                      <a:pos x="0" y="130"/>
                    </a:cxn>
                  </a:cxnLst>
                  <a:rect l="txL" t="txT" r="txR" b="txB"/>
                  <a:pathLst>
                    <a:path w="1" h="130">
                      <a:moveTo>
                        <a:pt x="0" y="0"/>
                      </a:moveTo>
                      <a:lnTo>
                        <a:pt x="0" y="13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77" name="Freeform 16"/>
                <p:cNvSpPr/>
                <p:nvPr/>
              </p:nvSpPr>
              <p:spPr>
                <a:xfrm>
                  <a:off x="4860" y="2140"/>
                  <a:ext cx="540" cy="1"/>
                </a:xfrm>
                <a:custGeom>
                  <a:avLst/>
                  <a:gdLst>
                    <a:gd name="txL" fmla="*/ 0 w 540"/>
                    <a:gd name="txT" fmla="*/ 0 h 1"/>
                    <a:gd name="txR" fmla="*/ 540 w 540"/>
                    <a:gd name="txB" fmla="*/ 1 h 1"/>
                  </a:gdLst>
                  <a:ahLst/>
                  <a:cxnLst>
                    <a:cxn ang="0">
                      <a:pos x="54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540" h="1">
                      <a:moveTo>
                        <a:pt x="54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78" name="Freeform 17"/>
                <p:cNvSpPr/>
                <p:nvPr/>
              </p:nvSpPr>
              <p:spPr>
                <a:xfrm>
                  <a:off x="4860" y="2160"/>
                  <a:ext cx="1" cy="216"/>
                </a:xfrm>
                <a:custGeom>
                  <a:avLst/>
                  <a:gdLst>
                    <a:gd name="txL" fmla="*/ 0 w 1"/>
                    <a:gd name="txT" fmla="*/ 0 h 216"/>
                    <a:gd name="txR" fmla="*/ 1 w 1"/>
                    <a:gd name="txB" fmla="*/ 216 h 216"/>
                  </a:gdLst>
                  <a:ahLst/>
                  <a:cxnLst>
                    <a:cxn ang="0">
                      <a:pos x="0" y="0"/>
                    </a:cxn>
                    <a:cxn ang="0">
                      <a:pos x="1" y="216"/>
                    </a:cxn>
                  </a:cxnLst>
                  <a:rect l="txL" t="txT" r="txR" b="txB"/>
                  <a:pathLst>
                    <a:path w="1" h="216">
                      <a:moveTo>
                        <a:pt x="0" y="0"/>
                      </a:moveTo>
                      <a:lnTo>
                        <a:pt x="1" y="216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063" name="Group 18"/>
              <p:cNvGrpSpPr/>
              <p:nvPr/>
            </p:nvGrpSpPr>
            <p:grpSpPr>
              <a:xfrm>
                <a:off x="3334" y="2600"/>
                <a:ext cx="890" cy="150"/>
                <a:chOff x="4860" y="4560"/>
                <a:chExt cx="3061" cy="376"/>
              </a:xfrm>
            </p:grpSpPr>
            <p:sp>
              <p:nvSpPr>
                <p:cNvPr id="1073" name="Freeform 19"/>
                <p:cNvSpPr/>
                <p:nvPr/>
              </p:nvSpPr>
              <p:spPr>
                <a:xfrm>
                  <a:off x="7920" y="4560"/>
                  <a:ext cx="1" cy="130"/>
                </a:xfrm>
                <a:custGeom>
                  <a:avLst/>
                  <a:gdLst>
                    <a:gd name="txL" fmla="*/ 0 w 1"/>
                    <a:gd name="txT" fmla="*/ 0 h 130"/>
                    <a:gd name="txR" fmla="*/ 1 w 1"/>
                    <a:gd name="txB" fmla="*/ 130 h 130"/>
                  </a:gdLst>
                  <a:ahLst/>
                  <a:cxnLst>
                    <a:cxn ang="0">
                      <a:pos x="0" y="0"/>
                    </a:cxn>
                    <a:cxn ang="0">
                      <a:pos x="0" y="130"/>
                    </a:cxn>
                  </a:cxnLst>
                  <a:rect l="txL" t="txT" r="txR" b="txB"/>
                  <a:pathLst>
                    <a:path w="1" h="130">
                      <a:moveTo>
                        <a:pt x="0" y="0"/>
                      </a:moveTo>
                      <a:lnTo>
                        <a:pt x="0" y="13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74" name="Freeform 20"/>
                <p:cNvSpPr/>
                <p:nvPr/>
              </p:nvSpPr>
              <p:spPr>
                <a:xfrm>
                  <a:off x="4860" y="4700"/>
                  <a:ext cx="3060" cy="1"/>
                </a:xfrm>
                <a:custGeom>
                  <a:avLst/>
                  <a:gdLst>
                    <a:gd name="txL" fmla="*/ 0 w 540"/>
                    <a:gd name="txT" fmla="*/ 0 h 1"/>
                    <a:gd name="txR" fmla="*/ 540 w 540"/>
                    <a:gd name="txB" fmla="*/ 1 h 1"/>
                  </a:gdLst>
                  <a:ahLst/>
                  <a:cxnLst>
                    <a:cxn ang="0">
                      <a:pos x="9826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540" h="1">
                      <a:moveTo>
                        <a:pt x="54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75" name="Freeform 21"/>
                <p:cNvSpPr/>
                <p:nvPr/>
              </p:nvSpPr>
              <p:spPr>
                <a:xfrm>
                  <a:off x="4860" y="4720"/>
                  <a:ext cx="6" cy="216"/>
                </a:xfrm>
                <a:custGeom>
                  <a:avLst/>
                  <a:gdLst>
                    <a:gd name="txL" fmla="*/ 0 w 1"/>
                    <a:gd name="txT" fmla="*/ 0 h 216"/>
                    <a:gd name="txR" fmla="*/ 1 w 1"/>
                    <a:gd name="txB" fmla="*/ 216 h 216"/>
                  </a:gdLst>
                  <a:ahLst/>
                  <a:cxnLst>
                    <a:cxn ang="0">
                      <a:pos x="0" y="0"/>
                    </a:cxn>
                    <a:cxn ang="0">
                      <a:pos x="216" y="216"/>
                    </a:cxn>
                  </a:cxnLst>
                  <a:rect l="txL" t="txT" r="txR" b="txB"/>
                  <a:pathLst>
                    <a:path w="1" h="216">
                      <a:moveTo>
                        <a:pt x="0" y="0"/>
                      </a:moveTo>
                      <a:lnTo>
                        <a:pt x="1" y="216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064" name="Group 22"/>
              <p:cNvGrpSpPr/>
              <p:nvPr/>
            </p:nvGrpSpPr>
            <p:grpSpPr>
              <a:xfrm>
                <a:off x="2426" y="2251"/>
                <a:ext cx="1526" cy="150"/>
                <a:chOff x="4860" y="4560"/>
                <a:chExt cx="3061" cy="376"/>
              </a:xfrm>
            </p:grpSpPr>
            <p:sp>
              <p:nvSpPr>
                <p:cNvPr id="1070" name="Freeform 23"/>
                <p:cNvSpPr/>
                <p:nvPr/>
              </p:nvSpPr>
              <p:spPr>
                <a:xfrm>
                  <a:off x="7920" y="4560"/>
                  <a:ext cx="1" cy="130"/>
                </a:xfrm>
                <a:custGeom>
                  <a:avLst/>
                  <a:gdLst>
                    <a:gd name="txL" fmla="*/ 0 w 1"/>
                    <a:gd name="txT" fmla="*/ 0 h 130"/>
                    <a:gd name="txR" fmla="*/ 1 w 1"/>
                    <a:gd name="txB" fmla="*/ 130 h 130"/>
                  </a:gdLst>
                  <a:ahLst/>
                  <a:cxnLst>
                    <a:cxn ang="0">
                      <a:pos x="0" y="0"/>
                    </a:cxn>
                    <a:cxn ang="0">
                      <a:pos x="0" y="130"/>
                    </a:cxn>
                  </a:cxnLst>
                  <a:rect l="txL" t="txT" r="txR" b="txB"/>
                  <a:pathLst>
                    <a:path w="1" h="130">
                      <a:moveTo>
                        <a:pt x="0" y="0"/>
                      </a:moveTo>
                      <a:lnTo>
                        <a:pt x="0" y="13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71" name="Freeform 24"/>
                <p:cNvSpPr/>
                <p:nvPr/>
              </p:nvSpPr>
              <p:spPr>
                <a:xfrm>
                  <a:off x="4860" y="4700"/>
                  <a:ext cx="3060" cy="1"/>
                </a:xfrm>
                <a:custGeom>
                  <a:avLst/>
                  <a:gdLst>
                    <a:gd name="txL" fmla="*/ 0 w 540"/>
                    <a:gd name="txT" fmla="*/ 0 h 1"/>
                    <a:gd name="txR" fmla="*/ 540 w 540"/>
                    <a:gd name="txB" fmla="*/ 1 h 1"/>
                  </a:gdLst>
                  <a:ahLst/>
                  <a:cxnLst>
                    <a:cxn ang="0">
                      <a:pos x="9826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540" h="1">
                      <a:moveTo>
                        <a:pt x="54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72" name="Freeform 25"/>
                <p:cNvSpPr/>
                <p:nvPr/>
              </p:nvSpPr>
              <p:spPr>
                <a:xfrm>
                  <a:off x="4860" y="4720"/>
                  <a:ext cx="6" cy="216"/>
                </a:xfrm>
                <a:custGeom>
                  <a:avLst/>
                  <a:gdLst>
                    <a:gd name="txL" fmla="*/ 0 w 1"/>
                    <a:gd name="txT" fmla="*/ 0 h 216"/>
                    <a:gd name="txR" fmla="*/ 1 w 1"/>
                    <a:gd name="txB" fmla="*/ 216 h 216"/>
                  </a:gdLst>
                  <a:ahLst/>
                  <a:cxnLst>
                    <a:cxn ang="0">
                      <a:pos x="0" y="0"/>
                    </a:cxn>
                    <a:cxn ang="0">
                      <a:pos x="216" y="216"/>
                    </a:cxn>
                  </a:cxnLst>
                  <a:rect l="txL" t="txT" r="txR" b="txB"/>
                  <a:pathLst>
                    <a:path w="1" h="216">
                      <a:moveTo>
                        <a:pt x="0" y="0"/>
                      </a:moveTo>
                      <a:lnTo>
                        <a:pt x="1" y="216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065" name="Group 26"/>
              <p:cNvGrpSpPr/>
              <p:nvPr/>
            </p:nvGrpSpPr>
            <p:grpSpPr>
              <a:xfrm>
                <a:off x="2200" y="1933"/>
                <a:ext cx="1466" cy="125"/>
                <a:chOff x="4860" y="4560"/>
                <a:chExt cx="3061" cy="376"/>
              </a:xfrm>
            </p:grpSpPr>
            <p:sp>
              <p:nvSpPr>
                <p:cNvPr id="1067" name="Freeform 27"/>
                <p:cNvSpPr/>
                <p:nvPr/>
              </p:nvSpPr>
              <p:spPr>
                <a:xfrm>
                  <a:off x="7920" y="4560"/>
                  <a:ext cx="1" cy="130"/>
                </a:xfrm>
                <a:custGeom>
                  <a:avLst/>
                  <a:gdLst>
                    <a:gd name="txL" fmla="*/ 0 w 1"/>
                    <a:gd name="txT" fmla="*/ 0 h 130"/>
                    <a:gd name="txR" fmla="*/ 1 w 1"/>
                    <a:gd name="txB" fmla="*/ 130 h 130"/>
                  </a:gdLst>
                  <a:ahLst/>
                  <a:cxnLst>
                    <a:cxn ang="0">
                      <a:pos x="0" y="0"/>
                    </a:cxn>
                    <a:cxn ang="0">
                      <a:pos x="0" y="130"/>
                    </a:cxn>
                  </a:cxnLst>
                  <a:rect l="txL" t="txT" r="txR" b="txB"/>
                  <a:pathLst>
                    <a:path w="1" h="130">
                      <a:moveTo>
                        <a:pt x="0" y="0"/>
                      </a:moveTo>
                      <a:lnTo>
                        <a:pt x="0" y="13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68" name="Freeform 28"/>
                <p:cNvSpPr/>
                <p:nvPr/>
              </p:nvSpPr>
              <p:spPr>
                <a:xfrm>
                  <a:off x="4860" y="4700"/>
                  <a:ext cx="3060" cy="1"/>
                </a:xfrm>
                <a:custGeom>
                  <a:avLst/>
                  <a:gdLst>
                    <a:gd name="txL" fmla="*/ 0 w 540"/>
                    <a:gd name="txT" fmla="*/ 0 h 1"/>
                    <a:gd name="txR" fmla="*/ 540 w 540"/>
                    <a:gd name="txB" fmla="*/ 1 h 1"/>
                  </a:gdLst>
                  <a:ahLst/>
                  <a:cxnLst>
                    <a:cxn ang="0">
                      <a:pos x="9826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540" h="1">
                      <a:moveTo>
                        <a:pt x="54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69" name="Freeform 29"/>
                <p:cNvSpPr/>
                <p:nvPr/>
              </p:nvSpPr>
              <p:spPr>
                <a:xfrm>
                  <a:off x="4860" y="4720"/>
                  <a:ext cx="6" cy="216"/>
                </a:xfrm>
                <a:custGeom>
                  <a:avLst/>
                  <a:gdLst>
                    <a:gd name="txL" fmla="*/ 0 w 1"/>
                    <a:gd name="txT" fmla="*/ 0 h 216"/>
                    <a:gd name="txR" fmla="*/ 1 w 1"/>
                    <a:gd name="txB" fmla="*/ 216 h 216"/>
                  </a:gdLst>
                  <a:ahLst/>
                  <a:cxnLst>
                    <a:cxn ang="0">
                      <a:pos x="0" y="0"/>
                    </a:cxn>
                    <a:cxn ang="0">
                      <a:pos x="216" y="216"/>
                    </a:cxn>
                  </a:cxnLst>
                  <a:rect l="txL" t="txT" r="txR" b="txB"/>
                  <a:pathLst>
                    <a:path w="1" h="216">
                      <a:moveTo>
                        <a:pt x="0" y="0"/>
                      </a:moveTo>
                      <a:lnTo>
                        <a:pt x="1" y="216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066" name="Rectangle 30"/>
              <p:cNvSpPr/>
              <p:nvPr/>
            </p:nvSpPr>
            <p:spPr>
              <a:xfrm>
                <a:off x="1837" y="2931"/>
                <a:ext cx="991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r>
                  <a:rPr lang="zh-CN" altLang="en-US" b="1" dirty="0">
                    <a:latin typeface="Arial" panose="020B0604020202020204" pitchFamily="34" charset="0"/>
                  </a:rPr>
                  <a:t>监视哨 </a:t>
                </a:r>
                <a:r>
                  <a:rPr lang="en-US" altLang="zh-CN" b="1" dirty="0">
                    <a:latin typeface="Arial" panose="020B0604020202020204" pitchFamily="34" charset="0"/>
                  </a:rPr>
                  <a:t>L.r[0] </a:t>
                </a:r>
                <a:endParaRPr lang="en-US" altLang="zh-CN" b="1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58" name="Line 31"/>
            <p:cNvSpPr/>
            <p:nvPr/>
          </p:nvSpPr>
          <p:spPr>
            <a:xfrm>
              <a:off x="1837" y="2931"/>
              <a:ext cx="0" cy="18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</p:grpSp>
      <p:sp>
        <p:nvSpPr>
          <p:cNvPr id="1031" name="Rectangle 32"/>
          <p:cNvSpPr/>
          <p:nvPr/>
        </p:nvSpPr>
        <p:spPr>
          <a:xfrm>
            <a:off x="2863850" y="6491288"/>
            <a:ext cx="299720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图	 直接插入排序示例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grpSp>
        <p:nvGrpSpPr>
          <p:cNvPr id="1032" name="Group 33"/>
          <p:cNvGrpSpPr/>
          <p:nvPr/>
        </p:nvGrpSpPr>
        <p:grpSpPr>
          <a:xfrm>
            <a:off x="1187450" y="1844675"/>
            <a:ext cx="6264275" cy="366713"/>
            <a:chOff x="748" y="300"/>
            <a:chExt cx="3637" cy="231"/>
          </a:xfrm>
        </p:grpSpPr>
        <p:sp>
          <p:nvSpPr>
            <p:cNvPr id="1055" name="Rectangle 34"/>
            <p:cNvSpPr/>
            <p:nvPr/>
          </p:nvSpPr>
          <p:spPr>
            <a:xfrm>
              <a:off x="748" y="300"/>
              <a:ext cx="3637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>
              <a:spAutoFit/>
            </a:bodyPr>
            <a:p>
              <a:r>
                <a:rPr lang="en-US" altLang="zh-CN" b="1" dirty="0">
                  <a:latin typeface="Arial" panose="020B0604020202020204" pitchFamily="34" charset="0"/>
                </a:rPr>
                <a:t>[</a:t>
              </a:r>
              <a:r>
                <a:rPr lang="zh-CN" altLang="en-US" b="1" dirty="0">
                  <a:latin typeface="Arial" panose="020B0604020202020204" pitchFamily="34" charset="0"/>
                </a:rPr>
                <a:t>初始关键字</a:t>
              </a:r>
              <a:r>
                <a:rPr lang="en-US" altLang="zh-CN" b="1" dirty="0">
                  <a:latin typeface="Arial" panose="020B0604020202020204" pitchFamily="34" charset="0"/>
                </a:rPr>
                <a:t>]:            (49)  38    65    97    76    13    27    49 </a:t>
              </a:r>
              <a:endParaRPr lang="en-US" altLang="zh-CN" b="1" dirty="0">
                <a:latin typeface="Arial" panose="020B0604020202020204" pitchFamily="34" charset="0"/>
              </a:endParaRPr>
            </a:p>
          </p:txBody>
        </p:sp>
        <p:sp>
          <p:nvSpPr>
            <p:cNvPr id="1056" name="Line 35"/>
            <p:cNvSpPr/>
            <p:nvPr/>
          </p:nvSpPr>
          <p:spPr>
            <a:xfrm>
              <a:off x="4150" y="346"/>
              <a:ext cx="1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033" name="Group 36"/>
          <p:cNvGrpSpPr/>
          <p:nvPr/>
        </p:nvGrpSpPr>
        <p:grpSpPr>
          <a:xfrm>
            <a:off x="1639888" y="2420938"/>
            <a:ext cx="5721350" cy="366712"/>
            <a:chOff x="1020" y="663"/>
            <a:chExt cx="3604" cy="231"/>
          </a:xfrm>
        </p:grpSpPr>
        <p:sp>
          <p:nvSpPr>
            <p:cNvPr id="1053" name="Rectangle 37"/>
            <p:cNvSpPr/>
            <p:nvPr/>
          </p:nvSpPr>
          <p:spPr>
            <a:xfrm>
              <a:off x="1020" y="663"/>
              <a:ext cx="360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r>
                <a:rPr lang="en-US" altLang="zh-CN" b="1" dirty="0">
                  <a:latin typeface="Arial" panose="020B0604020202020204" pitchFamily="34" charset="0"/>
                </a:rPr>
                <a:t>i = 2:	  (38)    (38  49)    65    97    76    13    27    49</a:t>
              </a:r>
              <a:endParaRPr lang="en-US" altLang="zh-CN" b="1" dirty="0">
                <a:latin typeface="Arial" panose="020B0604020202020204" pitchFamily="34" charset="0"/>
              </a:endParaRPr>
            </a:p>
          </p:txBody>
        </p:sp>
        <p:sp>
          <p:nvSpPr>
            <p:cNvPr id="1054" name="Line 38"/>
            <p:cNvSpPr/>
            <p:nvPr/>
          </p:nvSpPr>
          <p:spPr>
            <a:xfrm>
              <a:off x="4150" y="709"/>
              <a:ext cx="1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034" name="Group 39"/>
          <p:cNvGrpSpPr/>
          <p:nvPr/>
        </p:nvGrpSpPr>
        <p:grpSpPr>
          <a:xfrm>
            <a:off x="1639888" y="2955925"/>
            <a:ext cx="5346700" cy="366713"/>
            <a:chOff x="1020" y="1022"/>
            <a:chExt cx="3368" cy="231"/>
          </a:xfrm>
        </p:grpSpPr>
        <p:sp>
          <p:nvSpPr>
            <p:cNvPr id="1051" name="Rectangle 40"/>
            <p:cNvSpPr/>
            <p:nvPr/>
          </p:nvSpPr>
          <p:spPr>
            <a:xfrm>
              <a:off x="1020" y="1022"/>
              <a:ext cx="336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r>
                <a:rPr lang="en-US" altLang="zh-CN" b="1" dirty="0">
                  <a:latin typeface="Arial" panose="020B0604020202020204" pitchFamily="34" charset="0"/>
                </a:rPr>
                <a:t>i = 3:	  (65)    (38  49    65)    97    76    13    27    49 </a:t>
              </a:r>
              <a:endParaRPr lang="en-US" altLang="zh-CN" b="1" dirty="0">
                <a:latin typeface="Arial" panose="020B0604020202020204" pitchFamily="34" charset="0"/>
              </a:endParaRPr>
            </a:p>
          </p:txBody>
        </p:sp>
        <p:sp>
          <p:nvSpPr>
            <p:cNvPr id="1052" name="Line 41"/>
            <p:cNvSpPr/>
            <p:nvPr/>
          </p:nvSpPr>
          <p:spPr>
            <a:xfrm>
              <a:off x="4150" y="1071"/>
              <a:ext cx="1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035" name="Group 42"/>
          <p:cNvGrpSpPr/>
          <p:nvPr/>
        </p:nvGrpSpPr>
        <p:grpSpPr>
          <a:xfrm>
            <a:off x="1639888" y="3538538"/>
            <a:ext cx="5346700" cy="366712"/>
            <a:chOff x="1020" y="1389"/>
            <a:chExt cx="3368" cy="231"/>
          </a:xfrm>
        </p:grpSpPr>
        <p:sp>
          <p:nvSpPr>
            <p:cNvPr id="1049" name="Rectangle 43"/>
            <p:cNvSpPr/>
            <p:nvPr/>
          </p:nvSpPr>
          <p:spPr>
            <a:xfrm>
              <a:off x="1020" y="1389"/>
              <a:ext cx="336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r>
                <a:rPr lang="en-US" altLang="zh-CN" b="1" dirty="0">
                  <a:latin typeface="Arial" panose="020B0604020202020204" pitchFamily="34" charset="0"/>
                </a:rPr>
                <a:t>i = 4:	  (97)    (38  49     65   97)    76    13    27    49 </a:t>
              </a:r>
              <a:endParaRPr lang="en-US" altLang="zh-CN" b="1" dirty="0">
                <a:latin typeface="Arial" panose="020B0604020202020204" pitchFamily="34" charset="0"/>
              </a:endParaRPr>
            </a:p>
          </p:txBody>
        </p:sp>
        <p:sp>
          <p:nvSpPr>
            <p:cNvPr id="1050" name="Line 44"/>
            <p:cNvSpPr/>
            <p:nvPr/>
          </p:nvSpPr>
          <p:spPr>
            <a:xfrm>
              <a:off x="4150" y="1434"/>
              <a:ext cx="1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036" name="Group 45"/>
          <p:cNvGrpSpPr/>
          <p:nvPr/>
        </p:nvGrpSpPr>
        <p:grpSpPr>
          <a:xfrm>
            <a:off x="1639888" y="4019550"/>
            <a:ext cx="5784850" cy="366713"/>
            <a:chOff x="1020" y="1710"/>
            <a:chExt cx="3437" cy="214"/>
          </a:xfrm>
        </p:grpSpPr>
        <p:sp>
          <p:nvSpPr>
            <p:cNvPr id="1047" name="Rectangle 46"/>
            <p:cNvSpPr/>
            <p:nvPr/>
          </p:nvSpPr>
          <p:spPr>
            <a:xfrm>
              <a:off x="1020" y="1710"/>
              <a:ext cx="3437" cy="2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r>
                <a:rPr lang="en-US" altLang="zh-CN" b="1" dirty="0">
                  <a:latin typeface="Arial" panose="020B0604020202020204" pitchFamily="34" charset="0"/>
                </a:rPr>
                <a:t>i = 5:	  (76)    (38  49    65     76   97)    13    27    49 </a:t>
              </a:r>
              <a:endParaRPr lang="en-US" altLang="zh-CN" b="1" dirty="0">
                <a:latin typeface="Arial" panose="020B0604020202020204" pitchFamily="34" charset="0"/>
              </a:endParaRPr>
            </a:p>
          </p:txBody>
        </p:sp>
        <p:sp>
          <p:nvSpPr>
            <p:cNvPr id="1048" name="Line 47"/>
            <p:cNvSpPr/>
            <p:nvPr/>
          </p:nvSpPr>
          <p:spPr>
            <a:xfrm>
              <a:off x="4150" y="1752"/>
              <a:ext cx="1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037" name="Group 48"/>
          <p:cNvGrpSpPr/>
          <p:nvPr/>
        </p:nvGrpSpPr>
        <p:grpSpPr>
          <a:xfrm>
            <a:off x="1619250" y="4540250"/>
            <a:ext cx="5346700" cy="366713"/>
            <a:chOff x="1007" y="2020"/>
            <a:chExt cx="3368" cy="231"/>
          </a:xfrm>
        </p:grpSpPr>
        <p:sp>
          <p:nvSpPr>
            <p:cNvPr id="1045" name="Rectangle 49"/>
            <p:cNvSpPr/>
            <p:nvPr/>
          </p:nvSpPr>
          <p:spPr>
            <a:xfrm>
              <a:off x="1007" y="2020"/>
              <a:ext cx="336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r>
                <a:rPr lang="en-US" altLang="zh-CN" b="1" dirty="0">
                  <a:latin typeface="Arial" panose="020B0604020202020204" pitchFamily="34" charset="0"/>
                </a:rPr>
                <a:t>i = 6:	  (13)    (13  38     49    65    76   97)    27    49 </a:t>
              </a:r>
              <a:endParaRPr lang="en-US" altLang="zh-CN" b="1" dirty="0">
                <a:latin typeface="Arial" panose="020B0604020202020204" pitchFamily="34" charset="0"/>
              </a:endParaRPr>
            </a:p>
          </p:txBody>
        </p:sp>
        <p:sp>
          <p:nvSpPr>
            <p:cNvPr id="1046" name="Line 50"/>
            <p:cNvSpPr/>
            <p:nvPr/>
          </p:nvSpPr>
          <p:spPr>
            <a:xfrm>
              <a:off x="4150" y="2069"/>
              <a:ext cx="1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038" name="Group 51"/>
          <p:cNvGrpSpPr/>
          <p:nvPr/>
        </p:nvGrpSpPr>
        <p:grpSpPr>
          <a:xfrm>
            <a:off x="1619250" y="5116513"/>
            <a:ext cx="5346700" cy="366712"/>
            <a:chOff x="1007" y="2383"/>
            <a:chExt cx="3368" cy="231"/>
          </a:xfrm>
        </p:grpSpPr>
        <p:sp>
          <p:nvSpPr>
            <p:cNvPr id="1043" name="Rectangle 52"/>
            <p:cNvSpPr/>
            <p:nvPr/>
          </p:nvSpPr>
          <p:spPr>
            <a:xfrm>
              <a:off x="1007" y="2383"/>
              <a:ext cx="336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r>
                <a:rPr lang="en-US" altLang="zh-CN" b="1" dirty="0">
                  <a:latin typeface="Arial" panose="020B0604020202020204" pitchFamily="34" charset="0"/>
                </a:rPr>
                <a:t>i = 7:	  (27)    (13  27     38    49    65    76   97)    49 </a:t>
              </a:r>
              <a:endParaRPr lang="en-US" altLang="zh-CN" b="1" dirty="0">
                <a:latin typeface="Arial" panose="020B0604020202020204" pitchFamily="34" charset="0"/>
              </a:endParaRPr>
            </a:p>
          </p:txBody>
        </p:sp>
        <p:sp>
          <p:nvSpPr>
            <p:cNvPr id="1044" name="Line 53"/>
            <p:cNvSpPr/>
            <p:nvPr/>
          </p:nvSpPr>
          <p:spPr>
            <a:xfrm>
              <a:off x="4150" y="2432"/>
              <a:ext cx="1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039" name="Group 54"/>
          <p:cNvGrpSpPr/>
          <p:nvPr/>
        </p:nvGrpSpPr>
        <p:grpSpPr>
          <a:xfrm>
            <a:off x="1619250" y="5619750"/>
            <a:ext cx="5346700" cy="366713"/>
            <a:chOff x="1007" y="2700"/>
            <a:chExt cx="3368" cy="231"/>
          </a:xfrm>
        </p:grpSpPr>
        <p:sp>
          <p:nvSpPr>
            <p:cNvPr id="1040" name="Rectangle 55"/>
            <p:cNvSpPr/>
            <p:nvPr/>
          </p:nvSpPr>
          <p:spPr>
            <a:xfrm>
              <a:off x="1007" y="2700"/>
              <a:ext cx="336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r>
                <a:rPr lang="en-US" altLang="zh-CN" b="1" dirty="0">
                  <a:latin typeface="Arial" panose="020B0604020202020204" pitchFamily="34" charset="0"/>
                </a:rPr>
                <a:t>i = 8:	  (49)    (13  27     38    49    49    65    76   97) </a:t>
              </a:r>
              <a:endParaRPr lang="en-US" altLang="zh-CN" b="1" dirty="0">
                <a:latin typeface="Arial" panose="020B0604020202020204" pitchFamily="34" charset="0"/>
              </a:endParaRPr>
            </a:p>
          </p:txBody>
        </p:sp>
        <p:sp>
          <p:nvSpPr>
            <p:cNvPr id="1041" name="Line 56"/>
            <p:cNvSpPr/>
            <p:nvPr/>
          </p:nvSpPr>
          <p:spPr>
            <a:xfrm>
              <a:off x="3288" y="2750"/>
              <a:ext cx="1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42" name="Line 57"/>
            <p:cNvSpPr/>
            <p:nvPr/>
          </p:nvSpPr>
          <p:spPr>
            <a:xfrm>
              <a:off x="1746" y="2750"/>
              <a:ext cx="1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endParaRPr lang="zh-CN" altLang="zh-CN" b="0" dirty="0"/>
          </a:p>
        </p:txBody>
      </p:sp>
      <p:sp>
        <p:nvSpPr>
          <p:cNvPr id="7373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endParaRPr lang="zh-CN" altLang="zh-CN" dirty="0"/>
          </a:p>
        </p:txBody>
      </p:sp>
      <p:sp>
        <p:nvSpPr>
          <p:cNvPr id="73732" name="Text Box 4"/>
          <p:cNvSpPr txBox="1"/>
          <p:nvPr/>
        </p:nvSpPr>
        <p:spPr>
          <a:xfrm>
            <a:off x="3311525" y="3432175"/>
            <a:ext cx="3348038" cy="1098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6600" b="1" dirty="0">
                <a:latin typeface="Arial" panose="020B0604020202020204" pitchFamily="34" charset="0"/>
              </a:rPr>
              <a:t>谢谢！</a:t>
            </a:r>
            <a:endParaRPr lang="zh-CN" altLang="en-US" sz="66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3" name="Rectangle 2"/>
          <p:cNvSpPr/>
          <p:nvPr/>
        </p:nvSpPr>
        <p:spPr>
          <a:xfrm>
            <a:off x="323850" y="549275"/>
            <a:ext cx="7891463" cy="9159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（</a:t>
            </a:r>
            <a:r>
              <a:rPr lang="en-US" altLang="zh-CN" b="1" dirty="0">
                <a:latin typeface="Arial" panose="020B0604020202020204" pitchFamily="34" charset="0"/>
              </a:rPr>
              <a:t>4</a:t>
            </a:r>
            <a:r>
              <a:rPr lang="zh-CN" altLang="en-US" b="1" dirty="0">
                <a:latin typeface="Arial" panose="020B0604020202020204" pitchFamily="34" charset="0"/>
              </a:rPr>
              <a:t>）算法效率</a:t>
            </a:r>
            <a:endParaRPr lang="zh-CN" altLang="en-US" b="1" dirty="0">
              <a:latin typeface="Arial" panose="020B0604020202020204" pitchFamily="34" charset="0"/>
            </a:endParaRPr>
          </a:p>
          <a:p>
            <a:r>
              <a:rPr lang="zh-CN" altLang="en-US" b="1" dirty="0">
                <a:latin typeface="Arial" panose="020B0604020202020204" pitchFamily="34" charset="0"/>
              </a:rPr>
              <a:t>          从空间来看，只需要一个记录的辅助空间。</a:t>
            </a:r>
            <a:endParaRPr lang="zh-CN" altLang="en-US" b="1" dirty="0">
              <a:latin typeface="Arial" panose="020B0604020202020204" pitchFamily="34" charset="0"/>
            </a:endParaRPr>
          </a:p>
          <a:p>
            <a:r>
              <a:rPr lang="zh-CN" altLang="en-US" b="1" dirty="0">
                <a:latin typeface="Arial" panose="020B0604020202020204" pitchFamily="34" charset="0"/>
              </a:rPr>
              <a:t>          从时间来看，排序的基本操作为：比较两个关键字的大小和移动记录。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2054" name="Rectangle 3"/>
          <p:cNvSpPr/>
          <p:nvPr/>
        </p:nvSpPr>
        <p:spPr>
          <a:xfrm>
            <a:off x="866775" y="4089400"/>
            <a:ext cx="209550" cy="2143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en-US" altLang="zh-CN" sz="800" dirty="0">
                <a:latin typeface="Arial" panose="020B0604020202020204" pitchFamily="34" charset="0"/>
              </a:rPr>
              <a:t> 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grpSp>
        <p:nvGrpSpPr>
          <p:cNvPr id="2055" name="Group 4"/>
          <p:cNvGrpSpPr/>
          <p:nvPr/>
        </p:nvGrpSpPr>
        <p:grpSpPr>
          <a:xfrm>
            <a:off x="611188" y="2981325"/>
            <a:ext cx="7548562" cy="1452563"/>
            <a:chOff x="385" y="1607"/>
            <a:chExt cx="4755" cy="915"/>
          </a:xfrm>
        </p:grpSpPr>
        <p:sp>
          <p:nvSpPr>
            <p:cNvPr id="2060" name="Rectangle 5"/>
            <p:cNvSpPr/>
            <p:nvPr/>
          </p:nvSpPr>
          <p:spPr>
            <a:xfrm>
              <a:off x="521" y="1839"/>
              <a:ext cx="439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b="1" dirty="0">
                  <a:latin typeface="Arial" panose="020B0604020202020204" pitchFamily="34" charset="0"/>
                </a:rPr>
                <a:t>数达最大值</a:t>
              </a:r>
              <a:r>
                <a:rPr lang="en-US" altLang="zh-CN" b="1" dirty="0">
                  <a:latin typeface="Arial" panose="020B0604020202020204" pitchFamily="34" charset="0"/>
                </a:rPr>
                <a:t>(n + 2)(n</a:t>
              </a:r>
              <a:r>
                <a:rPr lang="zh-CN" altLang="en-US" b="1" dirty="0">
                  <a:latin typeface="Arial" panose="020B0604020202020204" pitchFamily="34" charset="0"/>
                </a:rPr>
                <a:t>－</a:t>
              </a:r>
              <a:r>
                <a:rPr lang="en-US" altLang="zh-CN" b="1" dirty="0">
                  <a:latin typeface="Arial" panose="020B0604020202020204" pitchFamily="34" charset="0"/>
                </a:rPr>
                <a:t>1)/2</a:t>
              </a:r>
              <a:r>
                <a:rPr lang="zh-CN" altLang="en-US" b="1" dirty="0">
                  <a:latin typeface="Arial" panose="020B0604020202020204" pitchFamily="34" charset="0"/>
                </a:rPr>
                <a:t>（即         ），记录移动的次数也达最大值</a:t>
              </a:r>
              <a:endParaRPr lang="zh-CN" altLang="en-US" b="1" dirty="0">
                <a:latin typeface="Arial" panose="020B0604020202020204" pitchFamily="34" charset="0"/>
              </a:endParaRPr>
            </a:p>
          </p:txBody>
        </p:sp>
        <p:grpSp>
          <p:nvGrpSpPr>
            <p:cNvPr id="2061" name="Group 6"/>
            <p:cNvGrpSpPr/>
            <p:nvPr/>
          </p:nvGrpSpPr>
          <p:grpSpPr>
            <a:xfrm>
              <a:off x="521" y="2111"/>
              <a:ext cx="2251" cy="411"/>
              <a:chOff x="521" y="2111"/>
              <a:chExt cx="2251" cy="411"/>
            </a:xfrm>
          </p:grpSpPr>
          <p:sp>
            <p:nvSpPr>
              <p:cNvPr id="2063" name="Rectangle 7"/>
              <p:cNvSpPr/>
              <p:nvPr/>
            </p:nvSpPr>
            <p:spPr>
              <a:xfrm>
                <a:off x="521" y="2202"/>
                <a:ext cx="2251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b="1" dirty="0">
                    <a:latin typeface="Arial" panose="020B0604020202020204" pitchFamily="34" charset="0"/>
                  </a:rPr>
                  <a:t>(n + 4)(n</a:t>
                </a:r>
                <a:r>
                  <a:rPr lang="zh-CN" altLang="en-US" b="1" dirty="0">
                    <a:latin typeface="Arial" panose="020B0604020202020204" pitchFamily="34" charset="0"/>
                  </a:rPr>
                  <a:t>－</a:t>
                </a:r>
                <a:r>
                  <a:rPr lang="en-US" altLang="zh-CN" b="1" dirty="0">
                    <a:latin typeface="Arial" panose="020B0604020202020204" pitchFamily="34" charset="0"/>
                  </a:rPr>
                  <a:t>1)/2</a:t>
                </a:r>
                <a:r>
                  <a:rPr lang="zh-CN" altLang="en-US" b="1" dirty="0">
                    <a:latin typeface="Arial" panose="020B0604020202020204" pitchFamily="34" charset="0"/>
                  </a:rPr>
                  <a:t>（即                  ）。</a:t>
                </a:r>
                <a:endParaRPr lang="zh-CN" altLang="en-US" b="1" dirty="0"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2052" name="Object 8"/>
              <p:cNvGraphicFramePr/>
              <p:nvPr/>
            </p:nvGraphicFramePr>
            <p:xfrm>
              <a:off x="1746" y="2111"/>
              <a:ext cx="726" cy="4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7" name="" r:id="rId1" imgW="571500" imgH="431800" progId="Equation.3">
                      <p:embed/>
                    </p:oleObj>
                  </mc:Choice>
                  <mc:Fallback>
                    <p:oleObj name="" r:id="rId1" imgW="571500" imgH="431800" progId="Equation.3">
                      <p:embed/>
                      <p:pic>
                        <p:nvPicPr>
                          <p:cNvPr id="0" name="图片 3076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746" y="2111"/>
                            <a:ext cx="726" cy="41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62" name="Rectangle 9"/>
            <p:cNvSpPr/>
            <p:nvPr/>
          </p:nvSpPr>
          <p:spPr>
            <a:xfrm>
              <a:off x="385" y="1607"/>
              <a:ext cx="4755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r>
                <a:rPr lang="en-US" altLang="zh-CN" b="1" dirty="0">
                  <a:latin typeface="Arial" panose="020B0604020202020204" pitchFamily="34" charset="0"/>
                </a:rPr>
                <a:t>②</a:t>
              </a:r>
              <a:r>
                <a:rPr lang="zh-CN" altLang="en-US" b="1" dirty="0">
                  <a:latin typeface="Arial" panose="020B0604020202020204" pitchFamily="34" charset="0"/>
                </a:rPr>
                <a:t>当待排序列中记录按关键字非递增有序排序（“逆序”）时，总的比较次</a:t>
              </a:r>
              <a:endParaRPr lang="zh-CN" altLang="en-US" b="1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2051" name="Object 10"/>
            <p:cNvGraphicFramePr/>
            <p:nvPr/>
          </p:nvGraphicFramePr>
          <p:xfrm>
            <a:off x="2517" y="1748"/>
            <a:ext cx="317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3" imgW="266700" imgH="431165" progId="Equation.3">
                    <p:embed/>
                  </p:oleObj>
                </mc:Choice>
                <mc:Fallback>
                  <p:oleObj name="" r:id="rId3" imgW="266700" imgH="431165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17" y="1748"/>
                          <a:ext cx="317" cy="3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6" name="Rectangle 11"/>
          <p:cNvSpPr/>
          <p:nvPr/>
        </p:nvSpPr>
        <p:spPr>
          <a:xfrm>
            <a:off x="642938" y="4384675"/>
            <a:ext cx="8362950" cy="10064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en-US" altLang="zh-CN" sz="2000" b="1" dirty="0">
                <a:latin typeface="Arial" panose="020B0604020202020204" pitchFamily="34" charset="0"/>
              </a:rPr>
              <a:t>③</a:t>
            </a:r>
            <a:r>
              <a:rPr lang="zh-CN" altLang="en-US" sz="2000" b="1" dirty="0">
                <a:latin typeface="Arial" panose="020B0604020202020204" pitchFamily="34" charset="0"/>
              </a:rPr>
              <a:t>若待排序记录是随机的，即待排序列中的记录可能出现的各种排列概率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r>
              <a:rPr lang="zh-CN" altLang="en-US" sz="2000" b="1" dirty="0">
                <a:latin typeface="Arial" panose="020B0604020202020204" pitchFamily="34" charset="0"/>
              </a:rPr>
              <a:t>    相同，则取上述最小值和最大值的平均值，作为直接插入排序时所需进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r>
              <a:rPr lang="zh-CN" altLang="en-US" sz="2000" b="1" dirty="0">
                <a:latin typeface="Arial" panose="020B0604020202020204" pitchFamily="34" charset="0"/>
              </a:rPr>
              <a:t>    行关键字间的比较次数和移动记录的次数，约为</a:t>
            </a:r>
            <a:r>
              <a:rPr lang="en-US" altLang="zh-CN" sz="2000" b="1" dirty="0">
                <a:latin typeface="Arial" panose="020B0604020202020204" pitchFamily="34" charset="0"/>
              </a:rPr>
              <a:t>n</a:t>
            </a:r>
            <a:r>
              <a:rPr lang="en-US" altLang="zh-CN" sz="2000" b="1" baseline="30000" dirty="0">
                <a:latin typeface="Arial" panose="020B0604020202020204" pitchFamily="34" charset="0"/>
              </a:rPr>
              <a:t>2</a:t>
            </a:r>
            <a:r>
              <a:rPr lang="en-US" altLang="zh-CN" sz="2000" b="1" dirty="0">
                <a:latin typeface="Arial" panose="020B0604020202020204" pitchFamily="34" charset="0"/>
              </a:rPr>
              <a:t>/4</a:t>
            </a:r>
            <a:r>
              <a:rPr lang="zh-CN" altLang="en-US" sz="2000" b="1" dirty="0">
                <a:latin typeface="Arial" panose="020B0604020202020204" pitchFamily="34" charset="0"/>
              </a:rPr>
              <a:t>。</a:t>
            </a:r>
            <a:endParaRPr lang="zh-CN" altLang="en-US" sz="2000" b="1" dirty="0">
              <a:latin typeface="Arial" panose="020B0604020202020204" pitchFamily="34" charset="0"/>
            </a:endParaRPr>
          </a:p>
        </p:txBody>
      </p:sp>
      <p:sp>
        <p:nvSpPr>
          <p:cNvPr id="2057" name="Rectangle 12"/>
          <p:cNvSpPr/>
          <p:nvPr/>
        </p:nvSpPr>
        <p:spPr>
          <a:xfrm>
            <a:off x="1835150" y="5653088"/>
            <a:ext cx="5091113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综上所述，直接插入排序的时间复杂度为</a:t>
            </a:r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</a:rPr>
              <a:t>O(n</a:t>
            </a:r>
            <a:r>
              <a:rPr lang="en-US" altLang="zh-CN" b="1" baseline="30000" dirty="0">
                <a:solidFill>
                  <a:srgbClr val="FF3300"/>
                </a:solidFill>
                <a:latin typeface="Arial" panose="020B0604020202020204" pitchFamily="34" charset="0"/>
              </a:rPr>
              <a:t>2</a:t>
            </a:r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</a:rPr>
              <a:t>)</a:t>
            </a:r>
            <a:r>
              <a:rPr lang="zh-CN" altLang="en-US" b="1" dirty="0">
                <a:latin typeface="Arial" panose="020B0604020202020204" pitchFamily="34" charset="0"/>
              </a:rPr>
              <a:t>。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2058" name="Rectangle 13"/>
          <p:cNvSpPr/>
          <p:nvPr/>
        </p:nvSpPr>
        <p:spPr>
          <a:xfrm>
            <a:off x="623888" y="1616075"/>
            <a:ext cx="7548562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en-US" altLang="zh-CN" b="1" dirty="0">
                <a:latin typeface="Arial" panose="020B0604020202020204" pitchFamily="34" charset="0"/>
              </a:rPr>
              <a:t>①</a:t>
            </a:r>
            <a:r>
              <a:rPr lang="zh-CN" altLang="en-US" b="1" dirty="0">
                <a:latin typeface="Arial" panose="020B0604020202020204" pitchFamily="34" charset="0"/>
              </a:rPr>
              <a:t>当待排序列中记录按关键字非递减有序排序（“正序”）时，所需进行关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2059" name="Rectangle 14"/>
          <p:cNvSpPr/>
          <p:nvPr/>
        </p:nvSpPr>
        <p:spPr>
          <a:xfrm>
            <a:off x="914400" y="2438400"/>
            <a:ext cx="6521450" cy="3667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键字间比较的次数达最小值</a:t>
            </a:r>
            <a:r>
              <a:rPr lang="en-US" altLang="zh-CN" b="1" dirty="0">
                <a:latin typeface="Arial" panose="020B0604020202020204" pitchFamily="34" charset="0"/>
              </a:rPr>
              <a:t>n</a:t>
            </a:r>
            <a:r>
              <a:rPr lang="zh-CN" altLang="en-US" b="1" dirty="0">
                <a:latin typeface="Arial" panose="020B0604020202020204" pitchFamily="34" charset="0"/>
              </a:rPr>
              <a:t>－</a:t>
            </a:r>
            <a:r>
              <a:rPr lang="en-US" altLang="zh-CN" b="1" dirty="0">
                <a:latin typeface="Arial" panose="020B0604020202020204" pitchFamily="34" charset="0"/>
              </a:rPr>
              <a:t>1</a:t>
            </a:r>
            <a:r>
              <a:rPr lang="zh-CN" altLang="en-US" b="1" dirty="0">
                <a:latin typeface="Arial" panose="020B0604020202020204" pitchFamily="34" charset="0"/>
              </a:rPr>
              <a:t>（即          ），记录不需移动。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graphicFrame>
        <p:nvGraphicFramePr>
          <p:cNvPr id="2050" name="Object 15"/>
          <p:cNvGraphicFramePr/>
          <p:nvPr/>
        </p:nvGraphicFramePr>
        <p:xfrm>
          <a:off x="4724400" y="2286000"/>
          <a:ext cx="5048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279400" imgH="431800" progId="Equation.3">
                  <p:embed/>
                </p:oleObj>
              </mc:Choice>
              <mc:Fallback>
                <p:oleObj name="" r:id="rId5" imgW="279400" imgH="4318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24400" y="2286000"/>
                        <a:ext cx="504825" cy="5762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AutoShap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b="0" dirty="0"/>
              <a:t>算法实现（</a:t>
            </a:r>
            <a:r>
              <a:rPr lang="en-US" altLang="zh-CN" b="0" dirty="0"/>
              <a:t>JAVA</a:t>
            </a:r>
            <a:r>
              <a:rPr lang="zh-CN" altLang="en-US" b="0" dirty="0"/>
              <a:t>）</a:t>
            </a:r>
            <a:endParaRPr lang="zh-CN" altLang="en-US" b="0" dirty="0"/>
          </a:p>
        </p:txBody>
      </p:sp>
      <p:sp>
        <p:nvSpPr>
          <p:cNvPr id="17411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endParaRPr lang="zh-CN" altLang="zh-CN" dirty="0"/>
          </a:p>
        </p:txBody>
      </p:sp>
      <p:sp>
        <p:nvSpPr>
          <p:cNvPr id="17412" name="Rectangle 4"/>
          <p:cNvSpPr/>
          <p:nvPr/>
        </p:nvSpPr>
        <p:spPr>
          <a:xfrm>
            <a:off x="990600" y="2362200"/>
            <a:ext cx="7086600" cy="3581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en-US" altLang="zh-CN" dirty="0">
                <a:latin typeface="Arial" panose="020B0604020202020204" pitchFamily="34" charset="0"/>
              </a:rPr>
              <a:t>void InsertionSort (int a[], int n)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{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	for (int i =1;i&lt;n; i++)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	{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		int temp = a[i];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		int j =0;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		for (j=i-1;j&gt;=0&amp;&amp;temp&lt;a[j]; j--)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		{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			a[j+1]=a[j];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		}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		a[j+1] = temp;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	}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0</TotalTime>
  <Words>9579</Words>
  <Application>WPS 演示</Application>
  <PresentationFormat/>
  <Paragraphs>1031</Paragraphs>
  <Slides>70</Slides>
  <Notes>34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</vt:i4>
      </vt:variant>
      <vt:variant>
        <vt:lpstr>幻灯片标题</vt:lpstr>
      </vt:variant>
      <vt:variant>
        <vt:i4>70</vt:i4>
      </vt:variant>
    </vt:vector>
  </HeadingPairs>
  <TitlesOfParts>
    <vt:vector size="89" baseType="lpstr">
      <vt:lpstr>Arial</vt:lpstr>
      <vt:lpstr>宋体</vt:lpstr>
      <vt:lpstr>Wingdings</vt:lpstr>
      <vt:lpstr>微软雅黑</vt:lpstr>
      <vt:lpstr>Arial Unicode MS</vt:lpstr>
      <vt:lpstr>Capsules</vt:lpstr>
      <vt:lpstr>Equation.3</vt:lpstr>
      <vt:lpstr>Package</vt:lpstr>
      <vt:lpstr>Package</vt:lpstr>
      <vt:lpstr>Visio.Drawing.11</vt:lpstr>
      <vt:lpstr>Equation.3</vt:lpstr>
      <vt:lpstr>Equation.3</vt:lpstr>
      <vt:lpstr>Equation.3</vt:lpstr>
      <vt:lpstr>Equation.3</vt:lpstr>
      <vt:lpstr>Word.Picture.8</vt:lpstr>
      <vt:lpstr>Package</vt:lpstr>
      <vt:lpstr>Package</vt:lpstr>
      <vt:lpstr>Package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gjd</dc:creator>
  <cp:lastModifiedBy>︶﹋★存在彡</cp:lastModifiedBy>
  <cp:revision>21</cp:revision>
  <dcterms:created xsi:type="dcterms:W3CDTF">2011-06-11T01:12:28Z</dcterms:created>
  <dcterms:modified xsi:type="dcterms:W3CDTF">2018-05-12T05:00:31Z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