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8" r:id="rId3"/>
    <p:sldId id="261" r:id="rId4"/>
    <p:sldId id="259" r:id="rId5"/>
    <p:sldId id="281" r:id="rId6"/>
    <p:sldId id="282" r:id="rId7"/>
    <p:sldId id="283" r:id="rId8"/>
    <p:sldId id="284" r:id="rId9"/>
    <p:sldId id="262" r:id="rId10"/>
    <p:sldId id="278" r:id="rId11"/>
    <p:sldId id="285" r:id="rId12"/>
    <p:sldId id="277" r:id="rId13"/>
    <p:sldId id="279" r:id="rId14"/>
    <p:sldId id="286" r:id="rId15"/>
    <p:sldId id="264" r:id="rId16"/>
    <p:sldId id="275" r:id="rId17"/>
    <p:sldId id="266" r:id="rId18"/>
    <p:sldId id="265" r:id="rId19"/>
    <p:sldId id="268"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7BB"/>
    <a:srgbClr val="E9917E"/>
    <a:srgbClr val="404040"/>
    <a:srgbClr val="C30211"/>
    <a:srgbClr val="E939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89" autoAdjust="0"/>
    <p:restoredTop sz="94660"/>
  </p:normalViewPr>
  <p:slideViewPr>
    <p:cSldViewPr snapToGrid="0" snapToObjects="1">
      <p:cViewPr varScale="1">
        <p:scale>
          <a:sx n="108" d="100"/>
          <a:sy n="108" d="100"/>
        </p:scale>
        <p:origin x="413" y="72"/>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CD2408-1E4B-45DF-8C9B-96749DC7912D}" type="datetimeFigureOut">
              <a:rPr lang="zh-CN" altLang="en-US" smtClean="0"/>
              <a:pPr/>
              <a:t>2020/5/27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14DDFB-8AA2-4BAE-A26D-09F432D5255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214DDFB-8AA2-4BAE-A26D-09F432D5255C}"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214DDFB-8AA2-4BAE-A26D-09F432D5255C}" type="slidenum">
              <a:rPr lang="zh-CN" altLang="en-US" smtClean="0"/>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214DDFB-8AA2-4BAE-A26D-09F432D5255C}" type="slidenum">
              <a:rPr lang="zh-CN" altLang="en-US" smtClean="0"/>
              <a:pPr/>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E93929"/>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localhost:8888/notebooks/car_detection.ipynb"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五边形 2"/>
          <p:cNvSpPr/>
          <p:nvPr/>
        </p:nvSpPr>
        <p:spPr>
          <a:xfrm>
            <a:off x="-1" y="0"/>
            <a:ext cx="5997511" cy="5143500"/>
          </a:xfrm>
          <a:prstGeom prst="homePlate">
            <a:avLst>
              <a:gd name="adj" fmla="val 20895"/>
            </a:avLst>
          </a:prstGeom>
          <a:solidFill>
            <a:srgbClr val="E93929">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文本框 12"/>
          <p:cNvSpPr txBox="1"/>
          <p:nvPr/>
        </p:nvSpPr>
        <p:spPr>
          <a:xfrm>
            <a:off x="242521" y="1153304"/>
            <a:ext cx="5109200" cy="2616101"/>
          </a:xfrm>
          <a:prstGeom prst="rect">
            <a:avLst/>
          </a:prstGeom>
          <a:noFill/>
        </p:spPr>
        <p:txBody>
          <a:bodyPr wrap="square" rtlCol="0">
            <a:spAutoFit/>
          </a:bodyPr>
          <a:lstStyle/>
          <a:p>
            <a:r>
              <a:rPr kumimoji="1" lang="en-US" altLang="zh-CN" sz="4100" b="1" dirty="0">
                <a:solidFill>
                  <a:srgbClr val="FFFFFF"/>
                </a:solidFill>
              </a:rPr>
              <a:t>Deep Learning Based (CNN) </a:t>
            </a:r>
          </a:p>
          <a:p>
            <a:r>
              <a:rPr kumimoji="1" lang="en-US" altLang="zh-CN" sz="4100" b="1" dirty="0">
                <a:solidFill>
                  <a:srgbClr val="FFFFFF"/>
                </a:solidFill>
              </a:rPr>
              <a:t>Real-time Dynamic</a:t>
            </a:r>
          </a:p>
          <a:p>
            <a:r>
              <a:rPr kumimoji="1" lang="en-US" altLang="zh-CN" sz="4100" b="1" dirty="0">
                <a:solidFill>
                  <a:srgbClr val="FFFFFF"/>
                </a:solidFill>
              </a:rPr>
              <a:t>Vehicle Detection</a:t>
            </a:r>
          </a:p>
        </p:txBody>
      </p:sp>
      <p:sp>
        <p:nvSpPr>
          <p:cNvPr id="14" name="文本框 13"/>
          <p:cNvSpPr txBox="1"/>
          <p:nvPr/>
        </p:nvSpPr>
        <p:spPr>
          <a:xfrm>
            <a:off x="440996" y="4235695"/>
            <a:ext cx="898003" cy="461665"/>
          </a:xfrm>
          <a:prstGeom prst="rect">
            <a:avLst/>
          </a:prstGeom>
          <a:noFill/>
        </p:spPr>
        <p:txBody>
          <a:bodyPr wrap="none" rtlCol="0">
            <a:spAutoFit/>
          </a:bodyPr>
          <a:lstStyle/>
          <a:p>
            <a:r>
              <a:rPr kumimoji="1" lang="zh-CN" altLang="en-US" sz="1200" dirty="0">
                <a:solidFill>
                  <a:srgbClr val="FFFFFF"/>
                </a:solidFill>
              </a:rPr>
              <a:t>李远识</a:t>
            </a:r>
            <a:endParaRPr kumimoji="1" lang="en-US" altLang="zh-CN" sz="1200" dirty="0">
              <a:solidFill>
                <a:srgbClr val="FFFFFF"/>
              </a:solidFill>
            </a:endParaRPr>
          </a:p>
          <a:p>
            <a:r>
              <a:rPr kumimoji="1" lang="en-US" altLang="zh-CN" sz="1200" dirty="0">
                <a:solidFill>
                  <a:srgbClr val="FFFFFF"/>
                </a:solidFill>
              </a:rPr>
              <a:t>Yuanshi Li</a:t>
            </a:r>
            <a:endParaRPr kumimoji="1" lang="zh-CN" altLang="en-US" sz="1200" dirty="0">
              <a:solidFill>
                <a:srgbClr val="FFFFFF"/>
              </a:solidFill>
            </a:endParaRPr>
          </a:p>
        </p:txBody>
      </p:sp>
      <p:sp>
        <p:nvSpPr>
          <p:cNvPr id="15" name="文本框 14"/>
          <p:cNvSpPr txBox="1"/>
          <p:nvPr/>
        </p:nvSpPr>
        <p:spPr>
          <a:xfrm>
            <a:off x="440996" y="446140"/>
            <a:ext cx="3701654" cy="276999"/>
          </a:xfrm>
          <a:prstGeom prst="rect">
            <a:avLst/>
          </a:prstGeom>
          <a:noFill/>
        </p:spPr>
        <p:txBody>
          <a:bodyPr wrap="none" rtlCol="0">
            <a:spAutoFit/>
          </a:bodyPr>
          <a:lstStyle/>
          <a:p>
            <a:r>
              <a:rPr kumimoji="1" lang="en-US" altLang="zh-CN" sz="1200" dirty="0">
                <a:solidFill>
                  <a:srgbClr val="FFFFFF"/>
                </a:solidFill>
              </a:rPr>
              <a:t>NEU Software Engineering(International English)</a:t>
            </a:r>
            <a:endParaRPr kumimoji="1" lang="zh-CN" altLang="en-US" sz="1200" dirty="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429925" y="0"/>
            <a:ext cx="2120044" cy="1343608"/>
            <a:chOff x="787145" y="0"/>
            <a:chExt cx="2120044" cy="1343608"/>
          </a:xfrm>
        </p:grpSpPr>
        <p:sp>
          <p:nvSpPr>
            <p:cNvPr id="3" name="矩形 2"/>
            <p:cNvSpPr/>
            <p:nvPr/>
          </p:nvSpPr>
          <p:spPr>
            <a:xfrm>
              <a:off x="787145" y="0"/>
              <a:ext cx="2120044" cy="1343608"/>
            </a:xfrm>
            <a:prstGeom prst="rect">
              <a:avLst/>
            </a:prstGeom>
            <a:solidFill>
              <a:srgbClr val="E93929">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 name="矩形 3"/>
            <p:cNvSpPr/>
            <p:nvPr/>
          </p:nvSpPr>
          <p:spPr>
            <a:xfrm>
              <a:off x="871107" y="533943"/>
              <a:ext cx="1855426" cy="641714"/>
            </a:xfrm>
            <a:prstGeom prst="rect">
              <a:avLst/>
            </a:prstGeom>
          </p:spPr>
          <p:txBody>
            <a:bodyPr wrap="square">
              <a:spAutoFit/>
            </a:bodyPr>
            <a:lstStyle/>
            <a:p>
              <a:pPr>
                <a:lnSpc>
                  <a:spcPct val="130000"/>
                </a:lnSpc>
              </a:pPr>
              <a:r>
                <a:rPr kumimoji="1" lang="en-US" altLang="zh-CN" sz="1400" dirty="0">
                  <a:solidFill>
                    <a:srgbClr val="FFFFFF"/>
                  </a:solidFill>
                </a:rPr>
                <a:t>PART</a:t>
              </a:r>
              <a:r>
                <a:rPr kumimoji="1" lang="zh-CN" altLang="en-US" sz="1400" dirty="0">
                  <a:solidFill>
                    <a:srgbClr val="FFFFFF"/>
                  </a:solidFill>
                </a:rPr>
                <a:t> </a:t>
              </a:r>
              <a:r>
                <a:rPr kumimoji="1" lang="en-US" altLang="zh-CN" sz="1400" dirty="0">
                  <a:solidFill>
                    <a:srgbClr val="FFFFFF"/>
                  </a:solidFill>
                </a:rPr>
                <a:t>TWO</a:t>
              </a:r>
            </a:p>
            <a:p>
              <a:pPr>
                <a:lnSpc>
                  <a:spcPct val="130000"/>
                </a:lnSpc>
              </a:pPr>
              <a:r>
                <a:rPr kumimoji="1" lang="en-CA" altLang="zh-CN" sz="1400" dirty="0">
                  <a:solidFill>
                    <a:srgbClr val="FFFFFF"/>
                  </a:solidFill>
                </a:rPr>
                <a:t>YOLO</a:t>
              </a:r>
              <a:endParaRPr kumimoji="1" lang="en-US" altLang="zh-CN" sz="1400" dirty="0">
                <a:solidFill>
                  <a:srgbClr val="FFFFFF"/>
                </a:solidFill>
              </a:endParaRPr>
            </a:p>
          </p:txBody>
        </p:sp>
      </p:grpSp>
      <p:pic>
        <p:nvPicPr>
          <p:cNvPr id="5" name="图片 4" descr="2015-02-28_CopacabanaBoats_PT-BR13265001951_1920x1080 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578" y="2769789"/>
            <a:ext cx="2120044" cy="1192525"/>
          </a:xfrm>
          <a:prstGeom prst="rect">
            <a:avLst/>
          </a:prstGeom>
        </p:spPr>
      </p:pic>
      <p:sp>
        <p:nvSpPr>
          <p:cNvPr id="6" name="文本框 5"/>
          <p:cNvSpPr txBox="1"/>
          <p:nvPr/>
        </p:nvSpPr>
        <p:spPr>
          <a:xfrm>
            <a:off x="314858" y="1464812"/>
            <a:ext cx="2371930" cy="670889"/>
          </a:xfrm>
          <a:prstGeom prst="rect">
            <a:avLst/>
          </a:prstGeom>
          <a:noFill/>
        </p:spPr>
        <p:txBody>
          <a:bodyPr wrap="square" rtlCol="0">
            <a:spAutoFit/>
          </a:bodyPr>
          <a:lstStyle/>
          <a:p>
            <a:pPr>
              <a:lnSpc>
                <a:spcPct val="130000"/>
              </a:lnSpc>
            </a:pPr>
            <a:r>
              <a:rPr lang="en-US" altLang="zh-CN" sz="1000" dirty="0">
                <a:solidFill>
                  <a:srgbClr val="404040"/>
                </a:solidFill>
              </a:rPr>
              <a:t>YOLO(You only look once) sees target detection as a regression problem.</a:t>
            </a:r>
            <a:endParaRPr kumimoji="1" lang="zh-CN" altLang="en-US" sz="1000" dirty="0">
              <a:solidFill>
                <a:srgbClr val="404040"/>
              </a:solidFill>
            </a:endParaRPr>
          </a:p>
        </p:txBody>
      </p:sp>
      <p:sp>
        <p:nvSpPr>
          <p:cNvPr id="30" name="文本框 29">
            <a:extLst>
              <a:ext uri="{FF2B5EF4-FFF2-40B4-BE49-F238E27FC236}">
                <a16:creationId xmlns:a16="http://schemas.microsoft.com/office/drawing/2014/main" id="{91E2A07E-CDBF-4C98-9EFA-21B05254654E}"/>
              </a:ext>
            </a:extLst>
          </p:cNvPr>
          <p:cNvSpPr txBox="1"/>
          <p:nvPr/>
        </p:nvSpPr>
        <p:spPr>
          <a:xfrm>
            <a:off x="3323643" y="1175657"/>
            <a:ext cx="5943325" cy="448328"/>
          </a:xfrm>
          <a:prstGeom prst="rect">
            <a:avLst/>
          </a:prstGeom>
          <a:noFill/>
        </p:spPr>
        <p:txBody>
          <a:bodyPr wrap="square" rtlCol="0">
            <a:spAutoFit/>
          </a:bodyPr>
          <a:lstStyle/>
          <a:p>
            <a:pPr>
              <a:lnSpc>
                <a:spcPct val="130000"/>
              </a:lnSpc>
            </a:pPr>
            <a:r>
              <a:rPr lang="en-US" altLang="zh-CN" sz="2000" b="1" dirty="0">
                <a:solidFill>
                  <a:srgbClr val="404040"/>
                </a:solidFill>
              </a:rPr>
              <a:t>The work flow is like the following diagram:</a:t>
            </a:r>
            <a:endParaRPr kumimoji="1" lang="zh-CN" altLang="en-US" sz="2000" b="1" dirty="0">
              <a:solidFill>
                <a:srgbClr val="404040"/>
              </a:solidFill>
            </a:endParaRPr>
          </a:p>
        </p:txBody>
      </p:sp>
      <p:pic>
        <p:nvPicPr>
          <p:cNvPr id="32" name="图片 31">
            <a:extLst>
              <a:ext uri="{FF2B5EF4-FFF2-40B4-BE49-F238E27FC236}">
                <a16:creationId xmlns:a16="http://schemas.microsoft.com/office/drawing/2014/main" id="{35C6034B-C223-49DB-A8B6-0212B3ACC759}"/>
              </a:ext>
            </a:extLst>
          </p:cNvPr>
          <p:cNvPicPr>
            <a:picLocks noChangeAspect="1"/>
          </p:cNvPicPr>
          <p:nvPr/>
        </p:nvPicPr>
        <p:blipFill>
          <a:blip r:embed="rId3"/>
          <a:stretch>
            <a:fillRect/>
          </a:stretch>
        </p:blipFill>
        <p:spPr>
          <a:xfrm>
            <a:off x="2645352" y="1915819"/>
            <a:ext cx="6183790" cy="2769595"/>
          </a:xfrm>
          <a:prstGeom prst="rect">
            <a:avLst/>
          </a:prstGeom>
          <a:noFill/>
          <a:ln>
            <a:solidFill>
              <a:schemeClr val="accent1"/>
            </a:solid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429925" y="0"/>
            <a:ext cx="2120044" cy="1343608"/>
            <a:chOff x="787145" y="0"/>
            <a:chExt cx="2120044" cy="1343608"/>
          </a:xfrm>
        </p:grpSpPr>
        <p:sp>
          <p:nvSpPr>
            <p:cNvPr id="3" name="矩形 2"/>
            <p:cNvSpPr/>
            <p:nvPr/>
          </p:nvSpPr>
          <p:spPr>
            <a:xfrm>
              <a:off x="787145" y="0"/>
              <a:ext cx="2120044" cy="1343608"/>
            </a:xfrm>
            <a:prstGeom prst="rect">
              <a:avLst/>
            </a:prstGeom>
            <a:solidFill>
              <a:srgbClr val="E93929">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 name="矩形 3"/>
            <p:cNvSpPr/>
            <p:nvPr/>
          </p:nvSpPr>
          <p:spPr>
            <a:xfrm>
              <a:off x="871107" y="533943"/>
              <a:ext cx="1855426" cy="641714"/>
            </a:xfrm>
            <a:prstGeom prst="rect">
              <a:avLst/>
            </a:prstGeom>
          </p:spPr>
          <p:txBody>
            <a:bodyPr wrap="square">
              <a:spAutoFit/>
            </a:bodyPr>
            <a:lstStyle/>
            <a:p>
              <a:pPr>
                <a:lnSpc>
                  <a:spcPct val="130000"/>
                </a:lnSpc>
              </a:pPr>
              <a:r>
                <a:rPr kumimoji="1" lang="en-US" altLang="zh-CN" sz="1400" dirty="0">
                  <a:solidFill>
                    <a:srgbClr val="FFFFFF"/>
                  </a:solidFill>
                </a:rPr>
                <a:t>PART</a:t>
              </a:r>
              <a:r>
                <a:rPr kumimoji="1" lang="zh-CN" altLang="en-US" sz="1400" dirty="0">
                  <a:solidFill>
                    <a:srgbClr val="FFFFFF"/>
                  </a:solidFill>
                </a:rPr>
                <a:t> </a:t>
              </a:r>
              <a:r>
                <a:rPr kumimoji="1" lang="en-US" altLang="zh-CN" sz="1400" dirty="0">
                  <a:solidFill>
                    <a:srgbClr val="FFFFFF"/>
                  </a:solidFill>
                </a:rPr>
                <a:t>TWO</a:t>
              </a:r>
            </a:p>
            <a:p>
              <a:pPr>
                <a:lnSpc>
                  <a:spcPct val="130000"/>
                </a:lnSpc>
              </a:pPr>
              <a:r>
                <a:rPr kumimoji="1" lang="en-CA" altLang="zh-CN" sz="1400" dirty="0">
                  <a:solidFill>
                    <a:srgbClr val="FFFFFF"/>
                  </a:solidFill>
                </a:rPr>
                <a:t>YOLO</a:t>
              </a:r>
              <a:endParaRPr kumimoji="1" lang="en-US" altLang="zh-CN" sz="1400" dirty="0">
                <a:solidFill>
                  <a:srgbClr val="FFFFFF"/>
                </a:solidFill>
              </a:endParaRPr>
            </a:p>
          </p:txBody>
        </p:sp>
      </p:grpSp>
      <p:pic>
        <p:nvPicPr>
          <p:cNvPr id="5" name="图片 4" descr="2015-02-28_CopacabanaBoats_PT-BR13265001951_1920x1080 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578" y="2769789"/>
            <a:ext cx="2120044" cy="1192525"/>
          </a:xfrm>
          <a:prstGeom prst="rect">
            <a:avLst/>
          </a:prstGeom>
        </p:spPr>
      </p:pic>
      <p:sp>
        <p:nvSpPr>
          <p:cNvPr id="6" name="文本框 5"/>
          <p:cNvSpPr txBox="1"/>
          <p:nvPr/>
        </p:nvSpPr>
        <p:spPr>
          <a:xfrm>
            <a:off x="314858" y="1464812"/>
            <a:ext cx="2371930" cy="670889"/>
          </a:xfrm>
          <a:prstGeom prst="rect">
            <a:avLst/>
          </a:prstGeom>
          <a:noFill/>
        </p:spPr>
        <p:txBody>
          <a:bodyPr wrap="square" rtlCol="0">
            <a:spAutoFit/>
          </a:bodyPr>
          <a:lstStyle/>
          <a:p>
            <a:pPr>
              <a:lnSpc>
                <a:spcPct val="130000"/>
              </a:lnSpc>
            </a:pPr>
            <a:r>
              <a:rPr lang="en-US" altLang="zh-CN" sz="1000" dirty="0">
                <a:solidFill>
                  <a:srgbClr val="404040"/>
                </a:solidFill>
              </a:rPr>
              <a:t>YOLO uses the entire image as input. YOLO's specific network structure is as follows.</a:t>
            </a:r>
            <a:endParaRPr kumimoji="1" lang="zh-CN" altLang="en-US" sz="1000" dirty="0">
              <a:solidFill>
                <a:srgbClr val="404040"/>
              </a:solidFill>
            </a:endParaRPr>
          </a:p>
        </p:txBody>
      </p:sp>
      <p:sp>
        <p:nvSpPr>
          <p:cNvPr id="30" name="文本框 29">
            <a:extLst>
              <a:ext uri="{FF2B5EF4-FFF2-40B4-BE49-F238E27FC236}">
                <a16:creationId xmlns:a16="http://schemas.microsoft.com/office/drawing/2014/main" id="{91E2A07E-CDBF-4C98-9EFA-21B05254654E}"/>
              </a:ext>
            </a:extLst>
          </p:cNvPr>
          <p:cNvSpPr txBox="1"/>
          <p:nvPr/>
        </p:nvSpPr>
        <p:spPr>
          <a:xfrm>
            <a:off x="3040108" y="533943"/>
            <a:ext cx="5943325" cy="448328"/>
          </a:xfrm>
          <a:prstGeom prst="rect">
            <a:avLst/>
          </a:prstGeom>
          <a:noFill/>
        </p:spPr>
        <p:txBody>
          <a:bodyPr wrap="square" rtlCol="0">
            <a:spAutoFit/>
          </a:bodyPr>
          <a:lstStyle/>
          <a:p>
            <a:pPr>
              <a:lnSpc>
                <a:spcPct val="130000"/>
              </a:lnSpc>
            </a:pPr>
            <a:r>
              <a:rPr lang="en-US" altLang="zh-CN" sz="2000" b="1" dirty="0">
                <a:solidFill>
                  <a:srgbClr val="404040"/>
                </a:solidFill>
              </a:rPr>
              <a:t>The specific network structure of YOLO:</a:t>
            </a:r>
            <a:endParaRPr kumimoji="1" lang="zh-CN" altLang="en-US" sz="2000" b="1" dirty="0">
              <a:solidFill>
                <a:srgbClr val="404040"/>
              </a:solidFill>
            </a:endParaRPr>
          </a:p>
        </p:txBody>
      </p:sp>
      <p:pic>
        <p:nvPicPr>
          <p:cNvPr id="7" name="图片 6">
            <a:extLst>
              <a:ext uri="{FF2B5EF4-FFF2-40B4-BE49-F238E27FC236}">
                <a16:creationId xmlns:a16="http://schemas.microsoft.com/office/drawing/2014/main" id="{789E90EF-8D50-4433-ABDD-3059A4CC510B}"/>
              </a:ext>
            </a:extLst>
          </p:cNvPr>
          <p:cNvPicPr>
            <a:picLocks noChangeAspect="1"/>
          </p:cNvPicPr>
          <p:nvPr/>
        </p:nvPicPr>
        <p:blipFill>
          <a:blip r:embed="rId3"/>
          <a:stretch>
            <a:fillRect/>
          </a:stretch>
        </p:blipFill>
        <p:spPr>
          <a:xfrm>
            <a:off x="2651053" y="1343608"/>
            <a:ext cx="6240608" cy="2492836"/>
          </a:xfrm>
          <a:prstGeom prst="rect">
            <a:avLst/>
          </a:prstGeom>
          <a:ln>
            <a:solidFill>
              <a:schemeClr val="accent1"/>
            </a:solidFill>
          </a:ln>
        </p:spPr>
      </p:pic>
      <p:sp>
        <p:nvSpPr>
          <p:cNvPr id="11" name="文本框 10">
            <a:extLst>
              <a:ext uri="{FF2B5EF4-FFF2-40B4-BE49-F238E27FC236}">
                <a16:creationId xmlns:a16="http://schemas.microsoft.com/office/drawing/2014/main" id="{304B89F7-49D5-4FEF-92A4-31EBDE1FCFC2}"/>
              </a:ext>
            </a:extLst>
          </p:cNvPr>
          <p:cNvSpPr txBox="1"/>
          <p:nvPr/>
        </p:nvSpPr>
        <p:spPr>
          <a:xfrm>
            <a:off x="3145115" y="3930592"/>
            <a:ext cx="5252484" cy="270780"/>
          </a:xfrm>
          <a:prstGeom prst="rect">
            <a:avLst/>
          </a:prstGeom>
          <a:noFill/>
        </p:spPr>
        <p:txBody>
          <a:bodyPr wrap="square" rtlCol="0">
            <a:spAutoFit/>
          </a:bodyPr>
          <a:lstStyle/>
          <a:p>
            <a:pPr>
              <a:lnSpc>
                <a:spcPct val="130000"/>
              </a:lnSpc>
            </a:pPr>
            <a:r>
              <a:rPr lang="en-US" altLang="zh-CN" sz="1000" dirty="0">
                <a:solidFill>
                  <a:srgbClr val="404040"/>
                </a:solidFill>
              </a:rPr>
              <a:t>The entire network consists of 24 convolutional layers and 2 fully connected layers.</a:t>
            </a:r>
            <a:endParaRPr kumimoji="1" lang="zh-CN" altLang="en-US" sz="1000" dirty="0">
              <a:solidFill>
                <a:srgbClr val="404040"/>
              </a:solidFill>
            </a:endParaRPr>
          </a:p>
        </p:txBody>
      </p:sp>
    </p:spTree>
    <p:extLst>
      <p:ext uri="{BB962C8B-B14F-4D97-AF65-F5344CB8AC3E}">
        <p14:creationId xmlns:p14="http://schemas.microsoft.com/office/powerpoint/2010/main" val="3812427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429924" y="-10122"/>
            <a:ext cx="2120045" cy="1742593"/>
            <a:chOff x="787145" y="-7896"/>
            <a:chExt cx="2120044" cy="1359399"/>
          </a:xfrm>
        </p:grpSpPr>
        <p:sp>
          <p:nvSpPr>
            <p:cNvPr id="3" name="矩形 2"/>
            <p:cNvSpPr/>
            <p:nvPr/>
          </p:nvSpPr>
          <p:spPr>
            <a:xfrm>
              <a:off x="787145" y="0"/>
              <a:ext cx="2120044" cy="1343608"/>
            </a:xfrm>
            <a:prstGeom prst="rect">
              <a:avLst/>
            </a:prstGeom>
            <a:solidFill>
              <a:srgbClr val="E93929">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4" name="矩形 3"/>
            <p:cNvSpPr/>
            <p:nvPr/>
          </p:nvSpPr>
          <p:spPr>
            <a:xfrm>
              <a:off x="828181" y="-7896"/>
              <a:ext cx="2037973" cy="1359399"/>
            </a:xfrm>
            <a:prstGeom prst="rect">
              <a:avLst/>
            </a:prstGeom>
          </p:spPr>
          <p:txBody>
            <a:bodyPr wrap="square">
              <a:spAutoFit/>
            </a:bodyPr>
            <a:lstStyle/>
            <a:p>
              <a:pPr>
                <a:lnSpc>
                  <a:spcPct val="130000"/>
                </a:lnSpc>
              </a:pPr>
              <a:r>
                <a:rPr kumimoji="1" lang="en-US" altLang="zh-CN" sz="1400" dirty="0">
                  <a:solidFill>
                    <a:srgbClr val="FFFFFF"/>
                  </a:solidFill>
                </a:rPr>
                <a:t>PART</a:t>
              </a:r>
              <a:r>
                <a:rPr kumimoji="1" lang="zh-CN" altLang="en-US" sz="1400" dirty="0">
                  <a:solidFill>
                    <a:srgbClr val="FFFFFF"/>
                  </a:solidFill>
                </a:rPr>
                <a:t> </a:t>
              </a:r>
              <a:r>
                <a:rPr kumimoji="1" lang="en-US" altLang="zh-CN" sz="1400" dirty="0">
                  <a:solidFill>
                    <a:srgbClr val="FFFFFF"/>
                  </a:solidFill>
                </a:rPr>
                <a:t>TWO</a:t>
              </a:r>
            </a:p>
            <a:p>
              <a:pPr>
                <a:lnSpc>
                  <a:spcPct val="130000"/>
                </a:lnSpc>
              </a:pPr>
              <a:r>
                <a:rPr kumimoji="1" lang="en-US" altLang="zh-CN" sz="1400" dirty="0">
                  <a:solidFill>
                    <a:srgbClr val="FFFFFF"/>
                  </a:solidFill>
                </a:rPr>
                <a:t>Pre-training classification network</a:t>
              </a:r>
            </a:p>
            <a:p>
              <a:pPr algn="ctr">
                <a:lnSpc>
                  <a:spcPct val="130000"/>
                </a:lnSpc>
              </a:pPr>
              <a:r>
                <a:rPr kumimoji="1" lang="en-US" altLang="zh-CN" sz="1400" dirty="0">
                  <a:solidFill>
                    <a:srgbClr val="FFFFFF"/>
                  </a:solidFill>
                </a:rPr>
                <a:t>&amp; </a:t>
              </a:r>
            </a:p>
            <a:p>
              <a:pPr>
                <a:lnSpc>
                  <a:spcPct val="130000"/>
                </a:lnSpc>
              </a:pPr>
              <a:r>
                <a:rPr kumimoji="1" lang="en-US" altLang="zh-CN" sz="1400" dirty="0">
                  <a:solidFill>
                    <a:srgbClr val="FFFFFF"/>
                  </a:solidFill>
                </a:rPr>
                <a:t>Training detection network</a:t>
              </a:r>
            </a:p>
          </p:txBody>
        </p:sp>
      </p:grpSp>
      <p:graphicFrame>
        <p:nvGraphicFramePr>
          <p:cNvPr id="11" name="表格 10"/>
          <p:cNvGraphicFramePr>
            <a:graphicFrameLocks noGrp="1"/>
          </p:cNvGraphicFramePr>
          <p:nvPr>
            <p:extLst>
              <p:ext uri="{D42A27DB-BD31-4B8C-83A1-F6EECF244321}">
                <p14:modId xmlns:p14="http://schemas.microsoft.com/office/powerpoint/2010/main" val="4143431674"/>
              </p:ext>
            </p:extLst>
          </p:nvPr>
        </p:nvGraphicFramePr>
        <p:xfrm>
          <a:off x="3055544" y="579256"/>
          <a:ext cx="2118965" cy="3638234"/>
        </p:xfrm>
        <a:graphic>
          <a:graphicData uri="http://schemas.openxmlformats.org/drawingml/2006/table">
            <a:tbl>
              <a:tblPr firstRow="1" bandRow="1">
                <a:tableStyleId>{073A0DAA-6AF3-43AB-8588-CEC1D06C72B9}</a:tableStyleId>
              </a:tblPr>
              <a:tblGrid>
                <a:gridCol w="2118965">
                  <a:extLst>
                    <a:ext uri="{9D8B030D-6E8A-4147-A177-3AD203B41FA5}">
                      <a16:colId xmlns:a16="http://schemas.microsoft.com/office/drawing/2014/main" val="20000"/>
                    </a:ext>
                  </a:extLst>
                </a:gridCol>
              </a:tblGrid>
              <a:tr h="629063">
                <a:tc>
                  <a:txBody>
                    <a:bodyPr/>
                    <a:lstStyle/>
                    <a:p>
                      <a:pPr>
                        <a:lnSpc>
                          <a:spcPct val="130000"/>
                        </a:lnSpc>
                      </a:pPr>
                      <a:r>
                        <a:rPr kumimoji="1" lang="en-US" altLang="zh-CN" sz="1800" dirty="0">
                          <a:solidFill>
                            <a:srgbClr val="FFFFFF"/>
                          </a:solidFill>
                        </a:rPr>
                        <a:t>Pre-training classification network</a:t>
                      </a:r>
                    </a:p>
                  </a:txBody>
                  <a:tcPr anchor="ctr">
                    <a:solidFill>
                      <a:schemeClr val="bg1">
                        <a:lumMod val="50000"/>
                      </a:schemeClr>
                    </a:solidFill>
                  </a:tcPr>
                </a:tc>
                <a:extLst>
                  <a:ext uri="{0D108BD9-81ED-4DB2-BD59-A6C34878D82A}">
                    <a16:rowId xmlns:a16="http://schemas.microsoft.com/office/drawing/2014/main" val="10000"/>
                  </a:ext>
                </a:extLst>
              </a:tr>
              <a:tr h="2516252">
                <a:tc>
                  <a:txBody>
                    <a:bodyPr/>
                    <a:lstStyle/>
                    <a:p>
                      <a:pPr algn="ctr"/>
                      <a:r>
                        <a:rPr lang="en-US" altLang="zh-CN" sz="1000" dirty="0">
                          <a:solidFill>
                            <a:srgbClr val="404040"/>
                          </a:solidFill>
                        </a:rPr>
                        <a:t>First, a classification network with input of 224×224 is trained on the ImageNet dataset using the first 20 convolutional layers + an average pooling layer + a full connection layer</a:t>
                      </a:r>
                      <a:endParaRPr lang="zh-CN" altLang="en-US" sz="1000" dirty="0">
                        <a:solidFill>
                          <a:srgbClr val="404040"/>
                        </a:solidFill>
                      </a:endParaRPr>
                    </a:p>
                  </a:txBody>
                  <a:tcPr anchor="ctr"/>
                </a:tc>
                <a:extLst>
                  <a:ext uri="{0D108BD9-81ED-4DB2-BD59-A6C34878D82A}">
                    <a16:rowId xmlns:a16="http://schemas.microsoft.com/office/drawing/2014/main" val="10001"/>
                  </a:ext>
                </a:extLst>
              </a:tr>
            </a:tbl>
          </a:graphicData>
        </a:graphic>
      </p:graphicFrame>
      <p:pic>
        <p:nvPicPr>
          <p:cNvPr id="12" name="图片 11" descr="2015-02-28_CopacabanaBoats_PT-BR13265001951_1920x1080 2.jpg">
            <a:extLst>
              <a:ext uri="{FF2B5EF4-FFF2-40B4-BE49-F238E27FC236}">
                <a16:creationId xmlns:a16="http://schemas.microsoft.com/office/drawing/2014/main" id="{600FE8F4-ECF8-4D92-8810-B873B2B4B7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890" y="3366051"/>
            <a:ext cx="2120044" cy="1192525"/>
          </a:xfrm>
          <a:prstGeom prst="rect">
            <a:avLst/>
          </a:prstGeom>
        </p:spPr>
      </p:pic>
      <p:sp>
        <p:nvSpPr>
          <p:cNvPr id="6" name="文本框 5">
            <a:extLst>
              <a:ext uri="{FF2B5EF4-FFF2-40B4-BE49-F238E27FC236}">
                <a16:creationId xmlns:a16="http://schemas.microsoft.com/office/drawing/2014/main" id="{9684A6F7-112A-4D4E-81FA-6A2CDD839879}"/>
              </a:ext>
            </a:extLst>
          </p:cNvPr>
          <p:cNvSpPr txBox="1"/>
          <p:nvPr/>
        </p:nvSpPr>
        <p:spPr>
          <a:xfrm>
            <a:off x="5940055" y="863199"/>
            <a:ext cx="3040911" cy="1015663"/>
          </a:xfrm>
          <a:prstGeom prst="rect">
            <a:avLst/>
          </a:prstGeom>
          <a:noFill/>
        </p:spPr>
        <p:txBody>
          <a:bodyPr wrap="square" rtlCol="0">
            <a:spAutoFit/>
          </a:bodyPr>
          <a:lstStyle/>
          <a:p>
            <a:r>
              <a:rPr lang="en-US" altLang="zh-CN" sz="1000" dirty="0"/>
              <a:t>After the pre-trained 20 convolutional layers, we add 4 convolutional layers and 2 fully linked layers. The input is 448 × 448 and the output is a 7 × 7 × 30 tensor which means the input images will be fragmented  into 7 × 7 small pieces.</a:t>
            </a:r>
            <a:endParaRPr lang="zh-CN" altLang="en-US" sz="1000" dirty="0"/>
          </a:p>
        </p:txBody>
      </p:sp>
      <p:sp>
        <p:nvSpPr>
          <p:cNvPr id="7" name="矩形 6">
            <a:extLst>
              <a:ext uri="{FF2B5EF4-FFF2-40B4-BE49-F238E27FC236}">
                <a16:creationId xmlns:a16="http://schemas.microsoft.com/office/drawing/2014/main" id="{E73BC149-1CF0-47FB-849E-586DD8F8B14A}"/>
              </a:ext>
            </a:extLst>
          </p:cNvPr>
          <p:cNvSpPr/>
          <p:nvPr/>
        </p:nvSpPr>
        <p:spPr>
          <a:xfrm>
            <a:off x="5441417" y="461064"/>
            <a:ext cx="3882242" cy="400110"/>
          </a:xfrm>
          <a:prstGeom prst="rect">
            <a:avLst/>
          </a:prstGeom>
          <a:noFill/>
        </p:spPr>
        <p:txBody>
          <a:bodyPr wrap="square" lIns="91440" tIns="45720" rIns="91440" bIns="45720">
            <a:spAutoFit/>
          </a:bodyPr>
          <a:lstStyle/>
          <a:p>
            <a:pPr algn="ctr"/>
            <a:r>
              <a:rPr lang="en-US" altLang="zh-CN" sz="2000" b="1" cap="none" spc="0" dirty="0">
                <a:ln w="22225">
                  <a:solidFill>
                    <a:schemeClr val="accent2"/>
                  </a:solidFill>
                  <a:prstDash val="solid"/>
                </a:ln>
                <a:solidFill>
                  <a:schemeClr val="accent2">
                    <a:lumMod val="40000"/>
                    <a:lumOff val="60000"/>
                  </a:schemeClr>
                </a:solidFill>
                <a:effectLst/>
              </a:rPr>
              <a:t>Training </a:t>
            </a:r>
            <a:r>
              <a:rPr lang="en-US" altLang="zh-CN" sz="2000" b="1" dirty="0">
                <a:ln w="22225">
                  <a:solidFill>
                    <a:schemeClr val="accent2"/>
                  </a:solidFill>
                  <a:prstDash val="solid"/>
                </a:ln>
                <a:solidFill>
                  <a:schemeClr val="accent2">
                    <a:lumMod val="40000"/>
                    <a:lumOff val="60000"/>
                  </a:schemeClr>
                </a:solidFill>
              </a:rPr>
              <a:t>d</a:t>
            </a:r>
            <a:r>
              <a:rPr lang="en-US" altLang="zh-CN" sz="2000" b="1" cap="none" spc="0" dirty="0">
                <a:ln w="22225">
                  <a:solidFill>
                    <a:schemeClr val="accent2"/>
                  </a:solidFill>
                  <a:prstDash val="solid"/>
                </a:ln>
                <a:solidFill>
                  <a:schemeClr val="accent2">
                    <a:lumMod val="40000"/>
                    <a:lumOff val="60000"/>
                  </a:schemeClr>
                </a:solidFill>
                <a:effectLst/>
              </a:rPr>
              <a:t>etection network</a:t>
            </a:r>
            <a:endParaRPr lang="zh-CN" altLang="en-US" sz="2000" b="1" cap="none" spc="0" dirty="0">
              <a:ln w="22225">
                <a:solidFill>
                  <a:schemeClr val="accent2"/>
                </a:solidFill>
                <a:prstDash val="solid"/>
              </a:ln>
              <a:solidFill>
                <a:schemeClr val="accent2">
                  <a:lumMod val="40000"/>
                  <a:lumOff val="60000"/>
                </a:schemeClr>
              </a:solidFill>
              <a:effectLst/>
            </a:endParaRPr>
          </a:p>
        </p:txBody>
      </p:sp>
      <p:sp>
        <p:nvSpPr>
          <p:cNvPr id="13" name="文本框 12">
            <a:extLst>
              <a:ext uri="{FF2B5EF4-FFF2-40B4-BE49-F238E27FC236}">
                <a16:creationId xmlns:a16="http://schemas.microsoft.com/office/drawing/2014/main" id="{9F56564D-DF29-4EC3-B7B6-E750800B9285}"/>
              </a:ext>
            </a:extLst>
          </p:cNvPr>
          <p:cNvSpPr txBox="1"/>
          <p:nvPr/>
        </p:nvSpPr>
        <p:spPr>
          <a:xfrm>
            <a:off x="5940054" y="1878862"/>
            <a:ext cx="3040911" cy="400110"/>
          </a:xfrm>
          <a:prstGeom prst="rect">
            <a:avLst/>
          </a:prstGeom>
          <a:noFill/>
        </p:spPr>
        <p:txBody>
          <a:bodyPr wrap="square" rtlCol="0">
            <a:spAutoFit/>
          </a:bodyPr>
          <a:lstStyle/>
          <a:p>
            <a:r>
              <a:rPr lang="en-US" altLang="zh-CN" sz="1000" dirty="0"/>
              <a:t>Then what we need to focus on is the regression prediction of these 7 ×  7 grids.</a:t>
            </a:r>
            <a:endParaRPr lang="zh-CN" altLang="en-US" sz="1000" dirty="0"/>
          </a:p>
        </p:txBody>
      </p:sp>
      <p:sp>
        <p:nvSpPr>
          <p:cNvPr id="14" name="文本框 13">
            <a:extLst>
              <a:ext uri="{FF2B5EF4-FFF2-40B4-BE49-F238E27FC236}">
                <a16:creationId xmlns:a16="http://schemas.microsoft.com/office/drawing/2014/main" id="{50913158-49B3-46CC-B9C7-84DC8163EBBE}"/>
              </a:ext>
            </a:extLst>
          </p:cNvPr>
          <p:cNvSpPr txBox="1"/>
          <p:nvPr/>
        </p:nvSpPr>
        <p:spPr>
          <a:xfrm>
            <a:off x="5940055" y="2278972"/>
            <a:ext cx="3040911" cy="707886"/>
          </a:xfrm>
          <a:prstGeom prst="rect">
            <a:avLst/>
          </a:prstGeom>
          <a:noFill/>
        </p:spPr>
        <p:txBody>
          <a:bodyPr wrap="square" rtlCol="0">
            <a:spAutoFit/>
          </a:bodyPr>
          <a:lstStyle/>
          <a:p>
            <a:r>
              <a:rPr lang="en-US" altLang="zh-CN" sz="1000" dirty="0"/>
              <a:t>Each small area contains three pieces of information: The center coordinates, the height and width of the area and the confidence.</a:t>
            </a:r>
            <a:endParaRPr lang="zh-CN" altLang="en-US" sz="1000" dirty="0"/>
          </a:p>
        </p:txBody>
      </p:sp>
      <p:sp>
        <p:nvSpPr>
          <p:cNvPr id="15" name="文本框 14">
            <a:extLst>
              <a:ext uri="{FF2B5EF4-FFF2-40B4-BE49-F238E27FC236}">
                <a16:creationId xmlns:a16="http://schemas.microsoft.com/office/drawing/2014/main" id="{5C851A51-0D0E-4EEA-A9D0-796328795A19}"/>
              </a:ext>
            </a:extLst>
          </p:cNvPr>
          <p:cNvSpPr txBox="1"/>
          <p:nvPr/>
        </p:nvSpPr>
        <p:spPr>
          <a:xfrm>
            <a:off x="5940055" y="2940692"/>
            <a:ext cx="3040911" cy="861774"/>
          </a:xfrm>
          <a:prstGeom prst="rect">
            <a:avLst/>
          </a:prstGeom>
          <a:noFill/>
        </p:spPr>
        <p:txBody>
          <a:bodyPr wrap="square" rtlCol="0">
            <a:spAutoFit/>
          </a:bodyPr>
          <a:lstStyle/>
          <a:p>
            <a:r>
              <a:rPr lang="en-US" altLang="zh-CN" sz="1000" dirty="0"/>
              <a:t>Each grid need to predict two pieces of images so we have (3+2)*2 = 10 outputs.</a:t>
            </a:r>
          </a:p>
          <a:p>
            <a:r>
              <a:rPr lang="en-US" altLang="zh-CN" sz="1000" dirty="0"/>
              <a:t>According to YOLO , we have to predict 20 classes. The expectable output of each grid is 30 values.</a:t>
            </a:r>
            <a:endParaRPr lang="zh-CN" alt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429925" y="0"/>
            <a:ext cx="2120044" cy="1343608"/>
            <a:chOff x="787145" y="0"/>
            <a:chExt cx="2120044" cy="1343608"/>
          </a:xfrm>
        </p:grpSpPr>
        <p:sp>
          <p:nvSpPr>
            <p:cNvPr id="3" name="矩形 2"/>
            <p:cNvSpPr/>
            <p:nvPr/>
          </p:nvSpPr>
          <p:spPr>
            <a:xfrm>
              <a:off x="787145" y="0"/>
              <a:ext cx="2120044" cy="1343608"/>
            </a:xfrm>
            <a:prstGeom prst="rect">
              <a:avLst/>
            </a:prstGeom>
            <a:solidFill>
              <a:srgbClr val="E93929">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 name="矩形 3"/>
            <p:cNvSpPr/>
            <p:nvPr/>
          </p:nvSpPr>
          <p:spPr>
            <a:xfrm>
              <a:off x="871107" y="533943"/>
              <a:ext cx="1855426" cy="641714"/>
            </a:xfrm>
            <a:prstGeom prst="rect">
              <a:avLst/>
            </a:prstGeom>
          </p:spPr>
          <p:txBody>
            <a:bodyPr wrap="square">
              <a:spAutoFit/>
            </a:bodyPr>
            <a:lstStyle/>
            <a:p>
              <a:pPr>
                <a:lnSpc>
                  <a:spcPct val="130000"/>
                </a:lnSpc>
              </a:pPr>
              <a:r>
                <a:rPr kumimoji="1" lang="en-US" altLang="zh-CN" sz="1400" dirty="0">
                  <a:solidFill>
                    <a:srgbClr val="FFFFFF"/>
                  </a:solidFill>
                </a:rPr>
                <a:t>PART</a:t>
              </a:r>
              <a:r>
                <a:rPr kumimoji="1" lang="zh-CN" altLang="en-US" sz="1400" dirty="0">
                  <a:solidFill>
                    <a:srgbClr val="FFFFFF"/>
                  </a:solidFill>
                </a:rPr>
                <a:t> </a:t>
              </a:r>
              <a:r>
                <a:rPr kumimoji="1" lang="en-US" altLang="zh-CN" sz="1400" dirty="0">
                  <a:solidFill>
                    <a:srgbClr val="FFFFFF"/>
                  </a:solidFill>
                </a:rPr>
                <a:t>TWO</a:t>
              </a:r>
            </a:p>
            <a:p>
              <a:pPr>
                <a:lnSpc>
                  <a:spcPct val="130000"/>
                </a:lnSpc>
              </a:pPr>
              <a:r>
                <a:rPr kumimoji="1" lang="en-US" altLang="zh-CN" sz="1400" dirty="0">
                  <a:solidFill>
                    <a:srgbClr val="FFFFFF"/>
                  </a:solidFill>
                </a:rPr>
                <a:t>LOSS FUNCTION</a:t>
              </a:r>
            </a:p>
          </p:txBody>
        </p:sp>
      </p:grpSp>
      <p:pic>
        <p:nvPicPr>
          <p:cNvPr id="40" name="图片 39" descr="2015-02-28_CopacabanaBoats_PT-BR13265001951_1920x1080 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925" y="3962314"/>
            <a:ext cx="2120044" cy="1192525"/>
          </a:xfrm>
          <a:prstGeom prst="rect">
            <a:avLst/>
          </a:prstGeom>
        </p:spPr>
      </p:pic>
      <p:sp>
        <p:nvSpPr>
          <p:cNvPr id="41" name="文本框 40"/>
          <p:cNvSpPr txBox="1"/>
          <p:nvPr/>
        </p:nvSpPr>
        <p:spPr>
          <a:xfrm>
            <a:off x="314858" y="1464812"/>
            <a:ext cx="2371930" cy="470835"/>
          </a:xfrm>
          <a:prstGeom prst="rect">
            <a:avLst/>
          </a:prstGeom>
          <a:noFill/>
        </p:spPr>
        <p:txBody>
          <a:bodyPr wrap="square" rtlCol="0">
            <a:spAutoFit/>
          </a:bodyPr>
          <a:lstStyle/>
          <a:p>
            <a:pPr>
              <a:lnSpc>
                <a:spcPct val="130000"/>
              </a:lnSpc>
            </a:pPr>
            <a:r>
              <a:rPr kumimoji="1" lang="en-US" altLang="zh-CN" sz="1000" dirty="0">
                <a:solidFill>
                  <a:srgbClr val="404040"/>
                </a:solidFill>
              </a:rPr>
              <a:t>We have got 30 output values from training the detection network.</a:t>
            </a:r>
            <a:endParaRPr kumimoji="1" lang="zh-CN" altLang="en-US" sz="1000" dirty="0">
              <a:solidFill>
                <a:srgbClr val="404040"/>
              </a:solidFill>
            </a:endParaRPr>
          </a:p>
        </p:txBody>
      </p:sp>
      <p:sp>
        <p:nvSpPr>
          <p:cNvPr id="28" name="文本框 27">
            <a:extLst>
              <a:ext uri="{FF2B5EF4-FFF2-40B4-BE49-F238E27FC236}">
                <a16:creationId xmlns:a16="http://schemas.microsoft.com/office/drawing/2014/main" id="{DFB718B4-E929-4CB8-899A-F1041BB52157}"/>
              </a:ext>
            </a:extLst>
          </p:cNvPr>
          <p:cNvSpPr txBox="1"/>
          <p:nvPr/>
        </p:nvSpPr>
        <p:spPr>
          <a:xfrm>
            <a:off x="314858" y="1953573"/>
            <a:ext cx="2371930" cy="1070999"/>
          </a:xfrm>
          <a:prstGeom prst="rect">
            <a:avLst/>
          </a:prstGeom>
          <a:noFill/>
        </p:spPr>
        <p:txBody>
          <a:bodyPr wrap="square" rtlCol="0">
            <a:spAutoFit/>
          </a:bodyPr>
          <a:lstStyle/>
          <a:p>
            <a:pPr>
              <a:lnSpc>
                <a:spcPct val="130000"/>
              </a:lnSpc>
            </a:pPr>
            <a:r>
              <a:rPr kumimoji="1" lang="en-US" altLang="zh-CN" sz="1000" dirty="0">
                <a:solidFill>
                  <a:srgbClr val="404040"/>
                </a:solidFill>
              </a:rPr>
              <a:t>To get a good return on these 30 values, the loss function design must be balanced in the </a:t>
            </a:r>
            <a:r>
              <a:rPr lang="en-US" altLang="zh-CN" sz="1000" dirty="0"/>
              <a:t>center coordinates, the height and width of the area and the confidence</a:t>
            </a:r>
            <a:r>
              <a:rPr kumimoji="1" lang="en-US" altLang="zh-CN" sz="1000" dirty="0">
                <a:solidFill>
                  <a:srgbClr val="404040"/>
                </a:solidFill>
              </a:rPr>
              <a:t>.</a:t>
            </a:r>
            <a:endParaRPr kumimoji="1" lang="zh-CN" altLang="en-US" sz="1000" dirty="0">
              <a:solidFill>
                <a:srgbClr val="404040"/>
              </a:solidFill>
            </a:endParaRPr>
          </a:p>
        </p:txBody>
      </p:sp>
      <p:sp>
        <p:nvSpPr>
          <p:cNvPr id="29" name="文本框 28">
            <a:extLst>
              <a:ext uri="{FF2B5EF4-FFF2-40B4-BE49-F238E27FC236}">
                <a16:creationId xmlns:a16="http://schemas.microsoft.com/office/drawing/2014/main" id="{CFBE19D3-A3CB-404F-AFB7-2AA18510AEA6}"/>
              </a:ext>
            </a:extLst>
          </p:cNvPr>
          <p:cNvSpPr txBox="1"/>
          <p:nvPr/>
        </p:nvSpPr>
        <p:spPr>
          <a:xfrm>
            <a:off x="314858" y="3024572"/>
            <a:ext cx="2371930" cy="870944"/>
          </a:xfrm>
          <a:prstGeom prst="rect">
            <a:avLst/>
          </a:prstGeom>
          <a:noFill/>
        </p:spPr>
        <p:txBody>
          <a:bodyPr wrap="square" rtlCol="0">
            <a:spAutoFit/>
          </a:bodyPr>
          <a:lstStyle/>
          <a:p>
            <a:pPr>
              <a:lnSpc>
                <a:spcPct val="130000"/>
              </a:lnSpc>
            </a:pPr>
            <a:r>
              <a:rPr kumimoji="1" lang="en-US" altLang="zh-CN" sz="1000" dirty="0">
                <a:solidFill>
                  <a:srgbClr val="404040"/>
                </a:solidFill>
              </a:rPr>
              <a:t>A search of YOLO's papers shows that we need to use the multi-part loss function to balance the three attributes.</a:t>
            </a:r>
            <a:endParaRPr kumimoji="1" lang="zh-CN" altLang="en-US" sz="1000" dirty="0">
              <a:solidFill>
                <a:srgbClr val="404040"/>
              </a:solidFill>
            </a:endParaRPr>
          </a:p>
        </p:txBody>
      </p:sp>
      <p:pic>
        <p:nvPicPr>
          <p:cNvPr id="5" name="图片 4">
            <a:extLst>
              <a:ext uri="{FF2B5EF4-FFF2-40B4-BE49-F238E27FC236}">
                <a16:creationId xmlns:a16="http://schemas.microsoft.com/office/drawing/2014/main" id="{0DD1AD0C-C062-453C-837B-23AC38FB7905}"/>
              </a:ext>
            </a:extLst>
          </p:cNvPr>
          <p:cNvPicPr>
            <a:picLocks noChangeAspect="1"/>
          </p:cNvPicPr>
          <p:nvPr/>
        </p:nvPicPr>
        <p:blipFill>
          <a:blip r:embed="rId3"/>
          <a:stretch>
            <a:fillRect/>
          </a:stretch>
        </p:blipFill>
        <p:spPr>
          <a:xfrm>
            <a:off x="3674156" y="1343608"/>
            <a:ext cx="4501524" cy="3530009"/>
          </a:xfrm>
          <a:prstGeom prst="rect">
            <a:avLst/>
          </a:prstGeom>
          <a:ln>
            <a:solidFill>
              <a:schemeClr val="accent1"/>
            </a:solidFill>
          </a:ln>
        </p:spPr>
      </p:pic>
      <p:sp>
        <p:nvSpPr>
          <p:cNvPr id="19" name="矩形 18">
            <a:extLst>
              <a:ext uri="{FF2B5EF4-FFF2-40B4-BE49-F238E27FC236}">
                <a16:creationId xmlns:a16="http://schemas.microsoft.com/office/drawing/2014/main" id="{0CC48D30-149D-41F0-A9E4-235678E4D19E}"/>
              </a:ext>
            </a:extLst>
          </p:cNvPr>
          <p:cNvSpPr/>
          <p:nvPr/>
        </p:nvSpPr>
        <p:spPr>
          <a:xfrm>
            <a:off x="3521856" y="7823"/>
            <a:ext cx="4806123" cy="400110"/>
          </a:xfrm>
          <a:prstGeom prst="rect">
            <a:avLst/>
          </a:prstGeom>
          <a:noFill/>
        </p:spPr>
        <p:txBody>
          <a:bodyPr wrap="none" lIns="91440" tIns="45720" rIns="91440" bIns="45720">
            <a:spAutoFit/>
          </a:bodyPr>
          <a:lstStyle/>
          <a:p>
            <a:pPr algn="ctr"/>
            <a:r>
              <a:rPr lang="en-US" altLang="zh-CN" sz="2000" b="1" cap="none" spc="0" dirty="0">
                <a:ln w="22225">
                  <a:solidFill>
                    <a:schemeClr val="accent2"/>
                  </a:solidFill>
                  <a:prstDash val="solid"/>
                </a:ln>
                <a:solidFill>
                  <a:schemeClr val="accent2">
                    <a:lumMod val="40000"/>
                    <a:lumOff val="60000"/>
                  </a:schemeClr>
                </a:solidFill>
                <a:effectLst/>
              </a:rPr>
              <a:t>Partial reference from YOLO’s paper</a:t>
            </a:r>
            <a:endParaRPr lang="zh-CN" altLang="en-US" sz="2000" b="1" cap="none" spc="0" dirty="0">
              <a:ln w="22225">
                <a:solidFill>
                  <a:schemeClr val="accent2"/>
                </a:solidFill>
                <a:prstDash val="solid"/>
              </a:ln>
              <a:solidFill>
                <a:schemeClr val="accent2">
                  <a:lumMod val="40000"/>
                  <a:lumOff val="60000"/>
                </a:schemeClr>
              </a:solidFill>
              <a:effectLst/>
            </a:endParaRPr>
          </a:p>
        </p:txBody>
      </p:sp>
      <p:sp>
        <p:nvSpPr>
          <p:cNvPr id="33" name="矩形 32">
            <a:extLst>
              <a:ext uri="{FF2B5EF4-FFF2-40B4-BE49-F238E27FC236}">
                <a16:creationId xmlns:a16="http://schemas.microsoft.com/office/drawing/2014/main" id="{3BBCA61A-6949-4549-B791-F45222FC68ED}"/>
              </a:ext>
            </a:extLst>
          </p:cNvPr>
          <p:cNvSpPr/>
          <p:nvPr/>
        </p:nvSpPr>
        <p:spPr>
          <a:xfrm>
            <a:off x="5047116" y="446928"/>
            <a:ext cx="1755610" cy="400110"/>
          </a:xfrm>
          <a:prstGeom prst="rect">
            <a:avLst/>
          </a:prstGeom>
          <a:noFill/>
        </p:spPr>
        <p:txBody>
          <a:bodyPr wrap="none" lIns="91440" tIns="45720" rIns="91440" bIns="45720">
            <a:spAutoFit/>
          </a:bodyPr>
          <a:lstStyle/>
          <a:p>
            <a:pPr algn="ctr"/>
            <a:r>
              <a:rPr lang="en-US" altLang="zh-CN" sz="2000" b="1" cap="none" spc="0" dirty="0">
                <a:ln w="22225">
                  <a:solidFill>
                    <a:schemeClr val="accent2"/>
                  </a:solidFill>
                  <a:prstDash val="solid"/>
                </a:ln>
                <a:solidFill>
                  <a:schemeClr val="accent2">
                    <a:lumMod val="40000"/>
                    <a:lumOff val="60000"/>
                  </a:schemeClr>
                </a:solidFill>
                <a:effectLst/>
              </a:rPr>
              <a:t>Loss function</a:t>
            </a:r>
            <a:endParaRPr lang="zh-CN" altLang="en-US" sz="2000" b="1" cap="none" spc="0" dirty="0">
              <a:ln w="22225">
                <a:solidFill>
                  <a:schemeClr val="accent2"/>
                </a:solidFill>
                <a:prstDash val="solid"/>
              </a:ln>
              <a:solidFill>
                <a:schemeClr val="accent2">
                  <a:lumMod val="40000"/>
                  <a:lumOff val="60000"/>
                </a:schemeClr>
              </a:solidFill>
              <a:effectLst/>
            </a:endParaRPr>
          </a:p>
        </p:txBody>
      </p:sp>
      <p:sp>
        <p:nvSpPr>
          <p:cNvPr id="20" name="矩形 19">
            <a:extLst>
              <a:ext uri="{FF2B5EF4-FFF2-40B4-BE49-F238E27FC236}">
                <a16:creationId xmlns:a16="http://schemas.microsoft.com/office/drawing/2014/main" id="{93BC429D-038A-4594-B15E-02320AD560C2}"/>
              </a:ext>
            </a:extLst>
          </p:cNvPr>
          <p:cNvSpPr/>
          <p:nvPr/>
        </p:nvSpPr>
        <p:spPr>
          <a:xfrm>
            <a:off x="3500215" y="900936"/>
            <a:ext cx="4934364" cy="369332"/>
          </a:xfrm>
          <a:prstGeom prst="rect">
            <a:avLst/>
          </a:prstGeom>
        </p:spPr>
        <p:txBody>
          <a:bodyPr wrap="none">
            <a:spAutoFit/>
          </a:bodyPr>
          <a:lstStyle/>
          <a:p>
            <a:r>
              <a:rPr lang="zh-CN" altLang="en-US" b="1" dirty="0"/>
              <a:t>This is </a:t>
            </a:r>
            <a:r>
              <a:rPr lang="en-US" altLang="zh-CN" b="1" dirty="0"/>
              <a:t>just </a:t>
            </a:r>
            <a:r>
              <a:rPr lang="zh-CN" altLang="en-US" b="1" dirty="0"/>
              <a:t>essentially a regression equation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429925" y="0"/>
            <a:ext cx="2120044" cy="1343608"/>
            <a:chOff x="787145" y="0"/>
            <a:chExt cx="2120044" cy="1343608"/>
          </a:xfrm>
        </p:grpSpPr>
        <p:sp>
          <p:nvSpPr>
            <p:cNvPr id="3" name="矩形 2"/>
            <p:cNvSpPr/>
            <p:nvPr/>
          </p:nvSpPr>
          <p:spPr>
            <a:xfrm>
              <a:off x="787145" y="0"/>
              <a:ext cx="2120044" cy="1343608"/>
            </a:xfrm>
            <a:prstGeom prst="rect">
              <a:avLst/>
            </a:prstGeom>
            <a:solidFill>
              <a:srgbClr val="E93929">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 name="矩形 3"/>
            <p:cNvSpPr/>
            <p:nvPr/>
          </p:nvSpPr>
          <p:spPr>
            <a:xfrm>
              <a:off x="871107" y="533943"/>
              <a:ext cx="1855426" cy="641714"/>
            </a:xfrm>
            <a:prstGeom prst="rect">
              <a:avLst/>
            </a:prstGeom>
          </p:spPr>
          <p:txBody>
            <a:bodyPr wrap="square">
              <a:spAutoFit/>
            </a:bodyPr>
            <a:lstStyle/>
            <a:p>
              <a:pPr>
                <a:lnSpc>
                  <a:spcPct val="130000"/>
                </a:lnSpc>
              </a:pPr>
              <a:r>
                <a:rPr kumimoji="1" lang="en-US" altLang="zh-CN" sz="1400" dirty="0">
                  <a:solidFill>
                    <a:srgbClr val="FFFFFF"/>
                  </a:solidFill>
                </a:rPr>
                <a:t>PART</a:t>
              </a:r>
              <a:r>
                <a:rPr kumimoji="1" lang="zh-CN" altLang="en-US" sz="1400" dirty="0">
                  <a:solidFill>
                    <a:srgbClr val="FFFFFF"/>
                  </a:solidFill>
                </a:rPr>
                <a:t> </a:t>
              </a:r>
              <a:r>
                <a:rPr kumimoji="1" lang="en-US" altLang="zh-CN" sz="1400" dirty="0">
                  <a:solidFill>
                    <a:srgbClr val="FFFFFF"/>
                  </a:solidFill>
                </a:rPr>
                <a:t>TWO</a:t>
              </a:r>
            </a:p>
            <a:p>
              <a:pPr>
                <a:lnSpc>
                  <a:spcPct val="130000"/>
                </a:lnSpc>
              </a:pPr>
              <a:r>
                <a:rPr kumimoji="1" lang="en-US" altLang="zh-CN" sz="1400" dirty="0">
                  <a:solidFill>
                    <a:srgbClr val="FFFFFF"/>
                  </a:solidFill>
                </a:rPr>
                <a:t>Final Test</a:t>
              </a:r>
            </a:p>
          </p:txBody>
        </p:sp>
      </p:grpSp>
      <p:pic>
        <p:nvPicPr>
          <p:cNvPr id="40" name="图片 39" descr="2015-02-28_CopacabanaBoats_PT-BR13265001951_1920x1080 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925" y="3962314"/>
            <a:ext cx="2120044" cy="1192525"/>
          </a:xfrm>
          <a:prstGeom prst="rect">
            <a:avLst/>
          </a:prstGeom>
        </p:spPr>
      </p:pic>
      <p:sp>
        <p:nvSpPr>
          <p:cNvPr id="29" name="文本框 28">
            <a:extLst>
              <a:ext uri="{FF2B5EF4-FFF2-40B4-BE49-F238E27FC236}">
                <a16:creationId xmlns:a16="http://schemas.microsoft.com/office/drawing/2014/main" id="{CFBE19D3-A3CB-404F-AFB7-2AA18510AEA6}"/>
              </a:ext>
            </a:extLst>
          </p:cNvPr>
          <p:cNvSpPr txBox="1"/>
          <p:nvPr/>
        </p:nvSpPr>
        <p:spPr>
          <a:xfrm>
            <a:off x="3932202" y="1671741"/>
            <a:ext cx="4347017" cy="870944"/>
          </a:xfrm>
          <a:prstGeom prst="rect">
            <a:avLst/>
          </a:prstGeom>
          <a:noFill/>
        </p:spPr>
        <p:txBody>
          <a:bodyPr wrap="square" rtlCol="0">
            <a:spAutoFit/>
          </a:bodyPr>
          <a:lstStyle/>
          <a:p>
            <a:pPr indent="457200">
              <a:lnSpc>
                <a:spcPct val="130000"/>
              </a:lnSpc>
            </a:pPr>
            <a:r>
              <a:rPr kumimoji="1" lang="en-US" altLang="zh-CN" sz="1000" dirty="0">
                <a:solidFill>
                  <a:srgbClr val="404040"/>
                </a:solidFill>
              </a:rPr>
              <a:t>In final test step, the category information of each grid prediction is multiplied by the confidence of bounding box(each piece of these segmented image) prediction so that we get the class-specific confidence score.</a:t>
            </a:r>
            <a:endParaRPr kumimoji="1" lang="zh-CN" altLang="en-US" sz="1000" dirty="0">
              <a:solidFill>
                <a:srgbClr val="404040"/>
              </a:solidFill>
            </a:endParaRPr>
          </a:p>
        </p:txBody>
      </p:sp>
      <p:sp>
        <p:nvSpPr>
          <p:cNvPr id="6" name="矩形 5">
            <a:extLst>
              <a:ext uri="{FF2B5EF4-FFF2-40B4-BE49-F238E27FC236}">
                <a16:creationId xmlns:a16="http://schemas.microsoft.com/office/drawing/2014/main" id="{1E1F2C90-53A4-4D42-864D-A8DE399708E9}"/>
              </a:ext>
            </a:extLst>
          </p:cNvPr>
          <p:cNvSpPr/>
          <p:nvPr/>
        </p:nvSpPr>
        <p:spPr>
          <a:xfrm>
            <a:off x="4936117" y="856079"/>
            <a:ext cx="1951175" cy="584775"/>
          </a:xfrm>
          <a:prstGeom prst="rect">
            <a:avLst/>
          </a:prstGeom>
          <a:noFill/>
        </p:spPr>
        <p:txBody>
          <a:bodyPr wrap="none" lIns="91440" tIns="45720" rIns="91440" bIns="45720">
            <a:spAutoFit/>
          </a:bodyPr>
          <a:lstStyle/>
          <a:p>
            <a:pPr algn="ctr"/>
            <a:r>
              <a:rPr lang="en-US" altLang="zh-CN"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Final Test</a:t>
            </a:r>
            <a:endParaRPr lang="zh-CN" altLang="en-US"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文本框 13">
            <a:extLst>
              <a:ext uri="{FF2B5EF4-FFF2-40B4-BE49-F238E27FC236}">
                <a16:creationId xmlns:a16="http://schemas.microsoft.com/office/drawing/2014/main" id="{638D1084-824D-4111-B96E-07597DC45C3E}"/>
              </a:ext>
            </a:extLst>
          </p:cNvPr>
          <p:cNvSpPr txBox="1"/>
          <p:nvPr/>
        </p:nvSpPr>
        <p:spPr>
          <a:xfrm>
            <a:off x="3932201" y="2587430"/>
            <a:ext cx="4347017" cy="670889"/>
          </a:xfrm>
          <a:prstGeom prst="rect">
            <a:avLst/>
          </a:prstGeom>
          <a:noFill/>
        </p:spPr>
        <p:txBody>
          <a:bodyPr wrap="square" rtlCol="0">
            <a:spAutoFit/>
          </a:bodyPr>
          <a:lstStyle/>
          <a:p>
            <a:pPr indent="457200">
              <a:lnSpc>
                <a:spcPct val="130000"/>
              </a:lnSpc>
            </a:pPr>
            <a:r>
              <a:rPr kumimoji="1" lang="en-US" altLang="zh-CN" sz="1000" dirty="0">
                <a:solidFill>
                  <a:srgbClr val="404040"/>
                </a:solidFill>
              </a:rPr>
              <a:t>If we do this for each grid of the entire image, we can get 7 × 7 × 2 = 98 bounding boxes, which contain both coordinate and category information.</a:t>
            </a:r>
            <a:endParaRPr kumimoji="1" lang="zh-CN" altLang="en-US" sz="1000" dirty="0">
              <a:solidFill>
                <a:srgbClr val="404040"/>
              </a:solidFill>
            </a:endParaRPr>
          </a:p>
        </p:txBody>
      </p:sp>
      <p:sp>
        <p:nvSpPr>
          <p:cNvPr id="15" name="文本框 14">
            <a:extLst>
              <a:ext uri="{FF2B5EF4-FFF2-40B4-BE49-F238E27FC236}">
                <a16:creationId xmlns:a16="http://schemas.microsoft.com/office/drawing/2014/main" id="{DF548F44-3E56-41AE-A5D2-229C1AB635DA}"/>
              </a:ext>
            </a:extLst>
          </p:cNvPr>
          <p:cNvSpPr txBox="1"/>
          <p:nvPr/>
        </p:nvSpPr>
        <p:spPr>
          <a:xfrm>
            <a:off x="3932200" y="3258319"/>
            <a:ext cx="4347017" cy="870944"/>
          </a:xfrm>
          <a:prstGeom prst="rect">
            <a:avLst/>
          </a:prstGeom>
          <a:noFill/>
        </p:spPr>
        <p:txBody>
          <a:bodyPr wrap="square" rtlCol="0">
            <a:spAutoFit/>
          </a:bodyPr>
          <a:lstStyle/>
          <a:p>
            <a:pPr indent="457200">
              <a:lnSpc>
                <a:spcPct val="130000"/>
              </a:lnSpc>
            </a:pPr>
            <a:r>
              <a:rPr kumimoji="1" lang="en-US" altLang="zh-CN" sz="1000" dirty="0">
                <a:solidFill>
                  <a:srgbClr val="404040"/>
                </a:solidFill>
              </a:rPr>
              <a:t>After the class-specific confidence score of each box is obtained, the threshold value is set, boxes with low scores are filtered out, and rest boxes are processed by NMS to obtain the final detection result.</a:t>
            </a:r>
            <a:endParaRPr kumimoji="1" lang="zh-CN" altLang="en-US" sz="1000" dirty="0">
              <a:solidFill>
                <a:srgbClr val="404040"/>
              </a:solidFill>
            </a:endParaRPr>
          </a:p>
        </p:txBody>
      </p:sp>
      <p:sp>
        <p:nvSpPr>
          <p:cNvPr id="16" name="文本框 15">
            <a:extLst>
              <a:ext uri="{FF2B5EF4-FFF2-40B4-BE49-F238E27FC236}">
                <a16:creationId xmlns:a16="http://schemas.microsoft.com/office/drawing/2014/main" id="{3AA46A06-12F5-49A2-AD8E-0196692E0537}"/>
              </a:ext>
            </a:extLst>
          </p:cNvPr>
          <p:cNvSpPr txBox="1"/>
          <p:nvPr/>
        </p:nvSpPr>
        <p:spPr>
          <a:xfrm>
            <a:off x="375684" y="1671741"/>
            <a:ext cx="2174285" cy="2071273"/>
          </a:xfrm>
          <a:prstGeom prst="rect">
            <a:avLst/>
          </a:prstGeom>
          <a:noFill/>
        </p:spPr>
        <p:txBody>
          <a:bodyPr wrap="square" rtlCol="0">
            <a:spAutoFit/>
          </a:bodyPr>
          <a:lstStyle/>
          <a:p>
            <a:pPr>
              <a:lnSpc>
                <a:spcPct val="130000"/>
              </a:lnSpc>
            </a:pPr>
            <a:r>
              <a:rPr kumimoji="1" lang="en-US" altLang="zh-CN" sz="1000" dirty="0">
                <a:solidFill>
                  <a:srgbClr val="404040"/>
                </a:solidFill>
              </a:rPr>
              <a:t>Non-maximum suppression(NMS), it first generates a detection box based on object detection score. The detection box M with the highest score is selected, and other detection boxes with obvious overlap with the selected detection box are suppressed.</a:t>
            </a:r>
            <a:endParaRPr kumimoji="1" lang="zh-CN" altLang="en-US" sz="1000" dirty="0">
              <a:solidFill>
                <a:srgbClr val="404040"/>
              </a:solidFill>
            </a:endParaRPr>
          </a:p>
        </p:txBody>
      </p:sp>
    </p:spTree>
    <p:extLst>
      <p:ext uri="{BB962C8B-B14F-4D97-AF65-F5344CB8AC3E}">
        <p14:creationId xmlns:p14="http://schemas.microsoft.com/office/powerpoint/2010/main" val="404897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2" y="0"/>
            <a:ext cx="9144001" cy="5143500"/>
          </a:xfrm>
          <a:prstGeom prst="homePlate">
            <a:avLst>
              <a:gd name="adj" fmla="val 0"/>
            </a:avLst>
          </a:prstGeom>
          <a:solidFill>
            <a:srgbClr val="E93929">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3" name="矩形 2"/>
          <p:cNvSpPr/>
          <p:nvPr/>
        </p:nvSpPr>
        <p:spPr>
          <a:xfrm>
            <a:off x="4284909" y="1242918"/>
            <a:ext cx="866944" cy="830997"/>
          </a:xfrm>
          <a:prstGeom prst="rect">
            <a:avLst/>
          </a:prstGeom>
        </p:spPr>
        <p:txBody>
          <a:bodyPr wrap="none">
            <a:spAutoFit/>
          </a:bodyPr>
          <a:lstStyle/>
          <a:p>
            <a:pPr algn="ctr"/>
            <a:r>
              <a:rPr lang="en-US" altLang="zh-CN" sz="4800" b="1" dirty="0">
                <a:solidFill>
                  <a:schemeClr val="bg1"/>
                </a:solidFill>
              </a:rPr>
              <a:t>03</a:t>
            </a:r>
            <a:endParaRPr lang="zh-CN" altLang="en-US" sz="4800" b="1" dirty="0">
              <a:solidFill>
                <a:schemeClr val="bg1"/>
              </a:solidFill>
            </a:endParaRPr>
          </a:p>
        </p:txBody>
      </p:sp>
      <p:sp>
        <p:nvSpPr>
          <p:cNvPr id="4" name="矩形 3"/>
          <p:cNvSpPr/>
          <p:nvPr/>
        </p:nvSpPr>
        <p:spPr>
          <a:xfrm>
            <a:off x="1814676" y="2079933"/>
            <a:ext cx="5514651" cy="400110"/>
          </a:xfrm>
          <a:prstGeom prst="rect">
            <a:avLst/>
          </a:prstGeom>
        </p:spPr>
        <p:txBody>
          <a:bodyPr wrap="none">
            <a:spAutoFit/>
          </a:bodyPr>
          <a:lstStyle/>
          <a:p>
            <a:pPr algn="ctr"/>
            <a:r>
              <a:rPr lang="en-US" altLang="zh-CN" sz="2000" b="1" dirty="0">
                <a:solidFill>
                  <a:schemeClr val="bg1"/>
                </a:solidFill>
              </a:rPr>
              <a:t>PART</a:t>
            </a:r>
            <a:r>
              <a:rPr lang="zh-CN" altLang="en-US" sz="2000" b="1" dirty="0">
                <a:solidFill>
                  <a:schemeClr val="bg1"/>
                </a:solidFill>
              </a:rPr>
              <a:t> </a:t>
            </a:r>
            <a:r>
              <a:rPr lang="en-US" altLang="zh-CN" sz="2000" b="1" dirty="0">
                <a:solidFill>
                  <a:schemeClr val="bg1"/>
                </a:solidFill>
              </a:rPr>
              <a:t>THREE</a:t>
            </a:r>
            <a:r>
              <a:rPr lang="zh-CN" altLang="en-US" sz="2000" dirty="0">
                <a:solidFill>
                  <a:schemeClr val="bg1"/>
                </a:solidFill>
              </a:rPr>
              <a:t> </a:t>
            </a:r>
            <a:r>
              <a:rPr kumimoji="1" lang="en-US" altLang="zh-CN" sz="2000" dirty="0">
                <a:solidFill>
                  <a:srgbClr val="FFFFFF"/>
                </a:solidFill>
              </a:rPr>
              <a:t>YOLO based Vehicle Detection</a:t>
            </a:r>
            <a:endParaRPr lang="zh-CN" altLang="en-US" sz="20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 5"/>
          <p:cNvGrpSpPr/>
          <p:nvPr/>
        </p:nvGrpSpPr>
        <p:grpSpPr>
          <a:xfrm>
            <a:off x="429925" y="0"/>
            <a:ext cx="2120044" cy="1343608"/>
            <a:chOff x="787145" y="0"/>
            <a:chExt cx="2120044" cy="1343608"/>
          </a:xfrm>
        </p:grpSpPr>
        <p:sp>
          <p:nvSpPr>
            <p:cNvPr id="7" name="矩形 6"/>
            <p:cNvSpPr/>
            <p:nvPr/>
          </p:nvSpPr>
          <p:spPr>
            <a:xfrm>
              <a:off x="787145" y="0"/>
              <a:ext cx="2120044" cy="1343608"/>
            </a:xfrm>
            <a:prstGeom prst="rect">
              <a:avLst/>
            </a:prstGeom>
            <a:solidFill>
              <a:srgbClr val="E93929">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871107" y="533943"/>
              <a:ext cx="1855426" cy="641714"/>
            </a:xfrm>
            <a:prstGeom prst="rect">
              <a:avLst/>
            </a:prstGeom>
          </p:spPr>
          <p:txBody>
            <a:bodyPr wrap="square">
              <a:spAutoFit/>
            </a:bodyPr>
            <a:lstStyle/>
            <a:p>
              <a:pPr>
                <a:lnSpc>
                  <a:spcPct val="130000"/>
                </a:lnSpc>
              </a:pPr>
              <a:r>
                <a:rPr kumimoji="1" lang="en-US" altLang="zh-CN" sz="1400" dirty="0">
                  <a:solidFill>
                    <a:srgbClr val="FFFFFF"/>
                  </a:solidFill>
                </a:rPr>
                <a:t>PART</a:t>
              </a:r>
              <a:r>
                <a:rPr kumimoji="1" lang="zh-CN" altLang="en-US" sz="1400" dirty="0">
                  <a:solidFill>
                    <a:srgbClr val="FFFFFF"/>
                  </a:solidFill>
                </a:rPr>
                <a:t> </a:t>
              </a:r>
              <a:r>
                <a:rPr kumimoji="1" lang="en-US" altLang="zh-CN" sz="1400" dirty="0">
                  <a:solidFill>
                    <a:srgbClr val="FFFFFF"/>
                  </a:solidFill>
                </a:rPr>
                <a:t>THREE</a:t>
              </a:r>
            </a:p>
            <a:p>
              <a:pPr>
                <a:lnSpc>
                  <a:spcPct val="130000"/>
                </a:lnSpc>
              </a:pPr>
              <a:r>
                <a:rPr kumimoji="1" lang="en-US" altLang="zh-CN" sz="1400" dirty="0">
                  <a:solidFill>
                    <a:srgbClr val="FFFFFF"/>
                  </a:solidFill>
                </a:rPr>
                <a:t>Vehicle Detection</a:t>
              </a:r>
            </a:p>
          </p:txBody>
        </p:sp>
      </p:grpSp>
      <p:sp>
        <p:nvSpPr>
          <p:cNvPr id="47" name="文本框 46">
            <a:extLst>
              <a:ext uri="{FF2B5EF4-FFF2-40B4-BE49-F238E27FC236}">
                <a16:creationId xmlns:a16="http://schemas.microsoft.com/office/drawing/2014/main" id="{32853E73-D3F0-47DB-951C-BB08262FCEAF}"/>
              </a:ext>
            </a:extLst>
          </p:cNvPr>
          <p:cNvSpPr txBox="1"/>
          <p:nvPr/>
        </p:nvSpPr>
        <p:spPr>
          <a:xfrm>
            <a:off x="3648667" y="533943"/>
            <a:ext cx="4347017" cy="1271054"/>
          </a:xfrm>
          <a:prstGeom prst="rect">
            <a:avLst/>
          </a:prstGeom>
          <a:noFill/>
        </p:spPr>
        <p:txBody>
          <a:bodyPr wrap="square" rtlCol="0">
            <a:spAutoFit/>
          </a:bodyPr>
          <a:lstStyle/>
          <a:p>
            <a:pPr indent="457200">
              <a:lnSpc>
                <a:spcPct val="130000"/>
              </a:lnSpc>
            </a:pPr>
            <a:r>
              <a:rPr kumimoji="1" lang="en-US" altLang="zh-CN" sz="1000" dirty="0">
                <a:solidFill>
                  <a:srgbClr val="404040"/>
                </a:solidFill>
              </a:rPr>
              <a:t>Due to the high real-time requirement of vehicle detection, we use a simplified version of YOLO: Fast YOLO. This model uses a simple 9-layer convolution instead of the original 24-layer convolution. It sacrifices some accuracy and is faster in processing, improving from YOLO's 45fps to 155fps. To meet the needs of real-time target detection.</a:t>
            </a:r>
            <a:endParaRPr kumimoji="1" lang="zh-CN" altLang="en-US" sz="1000" dirty="0">
              <a:solidFill>
                <a:srgbClr val="404040"/>
              </a:solidFill>
            </a:endParaRPr>
          </a:p>
        </p:txBody>
      </p:sp>
      <p:sp>
        <p:nvSpPr>
          <p:cNvPr id="3" name="矩形 2">
            <a:extLst>
              <a:ext uri="{FF2B5EF4-FFF2-40B4-BE49-F238E27FC236}">
                <a16:creationId xmlns:a16="http://schemas.microsoft.com/office/drawing/2014/main" id="{F55BBE41-A54D-4789-A83C-383681447161}"/>
              </a:ext>
            </a:extLst>
          </p:cNvPr>
          <p:cNvSpPr/>
          <p:nvPr/>
        </p:nvSpPr>
        <p:spPr>
          <a:xfrm>
            <a:off x="1256031" y="2781885"/>
            <a:ext cx="6248400" cy="369332"/>
          </a:xfrm>
          <a:prstGeom prst="rect">
            <a:avLst/>
          </a:prstGeom>
        </p:spPr>
        <p:txBody>
          <a:bodyPr wrap="square">
            <a:spAutoFit/>
          </a:bodyPr>
          <a:lstStyle/>
          <a:p>
            <a:r>
              <a:rPr lang="en-US" altLang="zh-CN" dirty="0">
                <a:hlinkClick r:id="rId2"/>
              </a:rPr>
              <a:t>http://localhost:8888/notebooks/car_detection.ipynb</a:t>
            </a:r>
            <a:endParaRPr lang="zh-CN" altLang="en-US" dirty="0"/>
          </a:p>
        </p:txBody>
      </p:sp>
      <p:sp>
        <p:nvSpPr>
          <p:cNvPr id="5" name="文本框 4">
            <a:extLst>
              <a:ext uri="{FF2B5EF4-FFF2-40B4-BE49-F238E27FC236}">
                <a16:creationId xmlns:a16="http://schemas.microsoft.com/office/drawing/2014/main" id="{46909F32-852C-4948-994D-1C262F964F26}"/>
              </a:ext>
            </a:extLst>
          </p:cNvPr>
          <p:cNvSpPr txBox="1"/>
          <p:nvPr/>
        </p:nvSpPr>
        <p:spPr>
          <a:xfrm>
            <a:off x="1697665" y="2128888"/>
            <a:ext cx="5748670" cy="646331"/>
          </a:xfrm>
          <a:prstGeom prst="rect">
            <a:avLst/>
          </a:prstGeom>
          <a:noFill/>
        </p:spPr>
        <p:txBody>
          <a:bodyPr wrap="square" rtlCol="0">
            <a:spAutoFit/>
          </a:bodyPr>
          <a:lstStyle/>
          <a:p>
            <a:r>
              <a:rPr lang="en-US" altLang="zh-CN" dirty="0"/>
              <a:t>I use tensorflow as the background and keras framework to implement the YOLO’s network.</a:t>
            </a:r>
            <a:endParaRPr lang="zh-CN" altLang="en-US" dirty="0"/>
          </a:p>
        </p:txBody>
      </p:sp>
      <p:sp>
        <p:nvSpPr>
          <p:cNvPr id="48" name="文本框 47">
            <a:extLst>
              <a:ext uri="{FF2B5EF4-FFF2-40B4-BE49-F238E27FC236}">
                <a16:creationId xmlns:a16="http://schemas.microsoft.com/office/drawing/2014/main" id="{E81A8694-9DA6-4983-9C08-4DF485627115}"/>
              </a:ext>
            </a:extLst>
          </p:cNvPr>
          <p:cNvSpPr txBox="1"/>
          <p:nvPr/>
        </p:nvSpPr>
        <p:spPr>
          <a:xfrm>
            <a:off x="747823" y="3971615"/>
            <a:ext cx="7648353" cy="270780"/>
          </a:xfrm>
          <a:prstGeom prst="rect">
            <a:avLst/>
          </a:prstGeom>
          <a:noFill/>
        </p:spPr>
        <p:txBody>
          <a:bodyPr wrap="square" rtlCol="0">
            <a:spAutoFit/>
          </a:bodyPr>
          <a:lstStyle/>
          <a:p>
            <a:pPr indent="457200">
              <a:lnSpc>
                <a:spcPct val="130000"/>
              </a:lnSpc>
            </a:pPr>
            <a:r>
              <a:rPr kumimoji="1" lang="en-US" altLang="zh-CN" sz="1000" dirty="0">
                <a:solidFill>
                  <a:srgbClr val="404040"/>
                </a:solidFill>
              </a:rPr>
              <a:t>After choosing the yolo weight file, I found the yolov3_tiny weight file from the darknet has the best performance.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2" y="0"/>
            <a:ext cx="9144001" cy="5143500"/>
          </a:xfrm>
          <a:prstGeom prst="homePlate">
            <a:avLst>
              <a:gd name="adj" fmla="val 0"/>
            </a:avLst>
          </a:prstGeom>
          <a:solidFill>
            <a:srgbClr val="E93929">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3" name="矩形 2"/>
          <p:cNvSpPr/>
          <p:nvPr/>
        </p:nvSpPr>
        <p:spPr>
          <a:xfrm>
            <a:off x="4284909" y="1242918"/>
            <a:ext cx="866944" cy="830997"/>
          </a:xfrm>
          <a:prstGeom prst="rect">
            <a:avLst/>
          </a:prstGeom>
        </p:spPr>
        <p:txBody>
          <a:bodyPr wrap="none">
            <a:spAutoFit/>
          </a:bodyPr>
          <a:lstStyle/>
          <a:p>
            <a:pPr algn="ctr"/>
            <a:r>
              <a:rPr lang="en-US" altLang="zh-CN" sz="4800" b="1" dirty="0">
                <a:solidFill>
                  <a:schemeClr val="bg1"/>
                </a:solidFill>
              </a:rPr>
              <a:t>04</a:t>
            </a:r>
            <a:endParaRPr lang="zh-CN" altLang="en-US" sz="4800" b="1" dirty="0">
              <a:solidFill>
                <a:schemeClr val="bg1"/>
              </a:solidFill>
            </a:endParaRPr>
          </a:p>
        </p:txBody>
      </p:sp>
      <p:sp>
        <p:nvSpPr>
          <p:cNvPr id="4" name="矩形 3"/>
          <p:cNvSpPr/>
          <p:nvPr/>
        </p:nvSpPr>
        <p:spPr>
          <a:xfrm>
            <a:off x="2301989" y="2079933"/>
            <a:ext cx="4540025" cy="400110"/>
          </a:xfrm>
          <a:prstGeom prst="rect">
            <a:avLst/>
          </a:prstGeom>
        </p:spPr>
        <p:txBody>
          <a:bodyPr wrap="none">
            <a:spAutoFit/>
          </a:bodyPr>
          <a:lstStyle/>
          <a:p>
            <a:pPr algn="ctr"/>
            <a:r>
              <a:rPr lang="en-US" altLang="zh-CN" sz="2000" b="1" dirty="0">
                <a:solidFill>
                  <a:schemeClr val="bg1"/>
                </a:solidFill>
              </a:rPr>
              <a:t>PART</a:t>
            </a:r>
            <a:r>
              <a:rPr lang="zh-CN" altLang="en-US" sz="2000" b="1" dirty="0">
                <a:solidFill>
                  <a:schemeClr val="bg1"/>
                </a:solidFill>
              </a:rPr>
              <a:t> </a:t>
            </a:r>
            <a:r>
              <a:rPr lang="en-US" altLang="zh-CN" sz="2000" b="1" dirty="0">
                <a:solidFill>
                  <a:schemeClr val="bg1"/>
                </a:solidFill>
              </a:rPr>
              <a:t>FOUR</a:t>
            </a:r>
            <a:r>
              <a:rPr lang="zh-CN" altLang="en-US" sz="2000" dirty="0">
                <a:solidFill>
                  <a:schemeClr val="bg1"/>
                </a:solidFill>
              </a:rPr>
              <a:t> </a:t>
            </a:r>
            <a:r>
              <a:rPr kumimoji="1" lang="en-US" altLang="zh-CN" sz="2000" dirty="0">
                <a:solidFill>
                  <a:srgbClr val="FFFFFF"/>
                </a:solidFill>
              </a:rPr>
              <a:t>Technology Application</a:t>
            </a:r>
            <a:endParaRPr lang="zh-CN" altLang="en-US" sz="20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8"/>
          <p:cNvSpPr txBox="1"/>
          <p:nvPr/>
        </p:nvSpPr>
        <p:spPr>
          <a:xfrm>
            <a:off x="773762" y="460423"/>
            <a:ext cx="7987465" cy="9023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dirty="0">
                <a:solidFill>
                  <a:srgbClr val="404040"/>
                </a:solidFill>
              </a:rPr>
              <a:t>This algorithm can be used in the autonomous driving system’ detection part.</a:t>
            </a:r>
          </a:p>
          <a:p>
            <a:pPr>
              <a:lnSpc>
                <a:spcPct val="130000"/>
              </a:lnSpc>
            </a:pPr>
            <a:r>
              <a:rPr kumimoji="1" lang="en-US" altLang="zh-CN" sz="1400" dirty="0">
                <a:solidFill>
                  <a:srgbClr val="404040"/>
                </a:solidFill>
              </a:rPr>
              <a:t>Its input could be the images which are taken by the camera on the vehicles.</a:t>
            </a:r>
          </a:p>
          <a:p>
            <a:pPr>
              <a:lnSpc>
                <a:spcPct val="130000"/>
              </a:lnSpc>
            </a:pPr>
            <a:r>
              <a:rPr kumimoji="1" lang="en-US" altLang="zh-CN" sz="1400" dirty="0">
                <a:solidFill>
                  <a:srgbClr val="404040"/>
                </a:solidFill>
              </a:rPr>
              <a:t>The output will be used in driving perception that prevent collision. </a:t>
            </a:r>
            <a:endParaRPr kumimoji="1" lang="zh-CN" altLang="en-US" sz="1400" dirty="0">
              <a:solidFill>
                <a:srgbClr val="404040"/>
              </a:solidFill>
            </a:endParaRPr>
          </a:p>
        </p:txBody>
      </p:sp>
      <p:sp>
        <p:nvSpPr>
          <p:cNvPr id="27" name="文本框 26">
            <a:extLst>
              <a:ext uri="{FF2B5EF4-FFF2-40B4-BE49-F238E27FC236}">
                <a16:creationId xmlns:a16="http://schemas.microsoft.com/office/drawing/2014/main" id="{20477924-0098-483B-AF90-57A721821036}"/>
              </a:ext>
            </a:extLst>
          </p:cNvPr>
          <p:cNvSpPr txBox="1"/>
          <p:nvPr/>
        </p:nvSpPr>
        <p:spPr>
          <a:xfrm>
            <a:off x="6875721" y="4653568"/>
            <a:ext cx="1959919" cy="270780"/>
          </a:xfrm>
          <a:prstGeom prst="rect">
            <a:avLst/>
          </a:prstGeom>
          <a:noFill/>
        </p:spPr>
        <p:txBody>
          <a:bodyPr wrap="square" rtlCol="0">
            <a:spAutoFit/>
          </a:bodyPr>
          <a:lstStyle/>
          <a:p>
            <a:pPr algn="r">
              <a:lnSpc>
                <a:spcPct val="130000"/>
              </a:lnSpc>
            </a:pPr>
            <a:r>
              <a:rPr lang="en-US" altLang="zh-CN" sz="1000" dirty="0">
                <a:solidFill>
                  <a:srgbClr val="242424"/>
                </a:solidFill>
              </a:rPr>
              <a:t>NEU</a:t>
            </a:r>
            <a:r>
              <a:rPr lang="zh-CN" altLang="en-US" sz="1000" dirty="0">
                <a:solidFill>
                  <a:srgbClr val="242424"/>
                </a:solidFill>
              </a:rPr>
              <a:t>  </a:t>
            </a:r>
            <a:r>
              <a:rPr lang="zh-CN" altLang="zh-CN" sz="1000" dirty="0">
                <a:solidFill>
                  <a:srgbClr val="242424"/>
                </a:solidFill>
              </a:rPr>
              <a:t>|</a:t>
            </a:r>
            <a:r>
              <a:rPr lang="zh-CN" altLang="en-US" sz="1000" dirty="0">
                <a:solidFill>
                  <a:srgbClr val="242424"/>
                </a:solidFill>
              </a:rPr>
              <a:t>  </a:t>
            </a:r>
            <a:r>
              <a:rPr lang="en-US" altLang="zh-CN" sz="1000" dirty="0">
                <a:solidFill>
                  <a:srgbClr val="242424"/>
                </a:solidFill>
              </a:rPr>
              <a:t>Autonomous Driving</a:t>
            </a:r>
            <a:endParaRPr kumimoji="1" lang="zh-CN" altLang="en-US" sz="1000" dirty="0">
              <a:solidFill>
                <a:srgbClr val="242424"/>
              </a:solidFill>
            </a:endParaRPr>
          </a:p>
        </p:txBody>
      </p:sp>
      <p:sp>
        <p:nvSpPr>
          <p:cNvPr id="28" name="文本框 8">
            <a:extLst>
              <a:ext uri="{FF2B5EF4-FFF2-40B4-BE49-F238E27FC236}">
                <a16:creationId xmlns:a16="http://schemas.microsoft.com/office/drawing/2014/main" id="{BFBBC54D-C47B-4AEA-B3DA-B20F42E31880}"/>
              </a:ext>
            </a:extLst>
          </p:cNvPr>
          <p:cNvSpPr txBox="1"/>
          <p:nvPr/>
        </p:nvSpPr>
        <p:spPr>
          <a:xfrm>
            <a:off x="773760" y="1749369"/>
            <a:ext cx="7987465" cy="3422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dirty="0">
                <a:solidFill>
                  <a:srgbClr val="404040"/>
                </a:solidFill>
              </a:rPr>
              <a:t>I think there are some things that could be improved.</a:t>
            </a:r>
            <a:endParaRPr kumimoji="1" lang="zh-CN" altLang="en-US" sz="1400" dirty="0">
              <a:solidFill>
                <a:srgbClr val="404040"/>
              </a:solidFill>
            </a:endParaRPr>
          </a:p>
        </p:txBody>
      </p:sp>
      <p:sp>
        <p:nvSpPr>
          <p:cNvPr id="29" name="文本框 8">
            <a:extLst>
              <a:ext uri="{FF2B5EF4-FFF2-40B4-BE49-F238E27FC236}">
                <a16:creationId xmlns:a16="http://schemas.microsoft.com/office/drawing/2014/main" id="{929F2813-98E2-4588-B9A2-3D9D2E3463C0}"/>
              </a:ext>
            </a:extLst>
          </p:cNvPr>
          <p:cNvSpPr txBox="1"/>
          <p:nvPr/>
        </p:nvSpPr>
        <p:spPr>
          <a:xfrm>
            <a:off x="773761" y="2244314"/>
            <a:ext cx="7987465" cy="20226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30000"/>
              </a:lnSpc>
              <a:buAutoNum type="arabicPeriod"/>
            </a:pPr>
            <a:r>
              <a:rPr lang="en-US" altLang="zh-CN" sz="1400" dirty="0">
                <a:solidFill>
                  <a:srgbClr val="404040"/>
                </a:solidFill>
              </a:rPr>
              <a:t>Lack of tracking detection model training to the current model.</a:t>
            </a:r>
          </a:p>
          <a:p>
            <a:pPr marL="342900" indent="-342900">
              <a:lnSpc>
                <a:spcPct val="130000"/>
              </a:lnSpc>
              <a:buAutoNum type="arabicPeriod"/>
            </a:pPr>
            <a:r>
              <a:rPr kumimoji="1" lang="en-US" altLang="zh-CN" sz="1400" dirty="0">
                <a:solidFill>
                  <a:srgbClr val="404040"/>
                </a:solidFill>
              </a:rPr>
              <a:t>The yolo_tiny model only has 9 convolution layers so that some specific value will not be fully trained.</a:t>
            </a:r>
          </a:p>
          <a:p>
            <a:pPr marL="342900" indent="-342900">
              <a:lnSpc>
                <a:spcPct val="130000"/>
              </a:lnSpc>
              <a:buAutoNum type="arabicPeriod"/>
            </a:pPr>
            <a:r>
              <a:rPr kumimoji="1" lang="en-US" altLang="zh-CN" sz="1400" dirty="0">
                <a:solidFill>
                  <a:srgbClr val="404040"/>
                </a:solidFill>
              </a:rPr>
              <a:t>The limitation of YOLO itself which has a strong  spatial constraints on bounding box predictions so that  it struggles to generalize to objects in new or unusual aspect ratios or configurations.</a:t>
            </a:r>
          </a:p>
          <a:p>
            <a:pPr marL="342900" indent="-342900">
              <a:lnSpc>
                <a:spcPct val="130000"/>
              </a:lnSpc>
              <a:buAutoNum type="arabicPeriod"/>
            </a:pPr>
            <a:r>
              <a:rPr kumimoji="1" lang="en-US" altLang="zh-CN" sz="1400" dirty="0">
                <a:solidFill>
                  <a:srgbClr val="404040"/>
                </a:solidFill>
              </a:rPr>
              <a:t>Environmental noise problem.</a:t>
            </a:r>
            <a:endParaRPr kumimoji="1" lang="zh-CN" altLang="en-US" sz="1400" dirty="0">
              <a:solidFill>
                <a:srgbClr val="40404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五边形 2"/>
          <p:cNvSpPr/>
          <p:nvPr/>
        </p:nvSpPr>
        <p:spPr>
          <a:xfrm>
            <a:off x="-1" y="0"/>
            <a:ext cx="5997511" cy="5143500"/>
          </a:xfrm>
          <a:prstGeom prst="homePlate">
            <a:avLst>
              <a:gd name="adj" fmla="val 20895"/>
            </a:avLst>
          </a:prstGeom>
          <a:solidFill>
            <a:srgbClr val="E93929">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文本框 12"/>
          <p:cNvSpPr txBox="1"/>
          <p:nvPr/>
        </p:nvSpPr>
        <p:spPr>
          <a:xfrm>
            <a:off x="440996" y="2156251"/>
            <a:ext cx="4692170" cy="830997"/>
          </a:xfrm>
          <a:prstGeom prst="rect">
            <a:avLst/>
          </a:prstGeom>
          <a:noFill/>
        </p:spPr>
        <p:txBody>
          <a:bodyPr wrap="square" rtlCol="0">
            <a:spAutoFit/>
          </a:bodyPr>
          <a:lstStyle/>
          <a:p>
            <a:r>
              <a:rPr kumimoji="1" lang="en-US" altLang="zh-CN" sz="4800" b="1" dirty="0">
                <a:solidFill>
                  <a:srgbClr val="FFFFFF"/>
                </a:solidFill>
              </a:rPr>
              <a:t>THANK</a:t>
            </a:r>
            <a:r>
              <a:rPr kumimoji="1" lang="zh-CN" altLang="en-US" sz="4800" b="1" dirty="0">
                <a:solidFill>
                  <a:srgbClr val="FFFFFF"/>
                </a:solidFill>
              </a:rPr>
              <a:t> </a:t>
            </a:r>
            <a:r>
              <a:rPr kumimoji="1" lang="en-US" altLang="zh-CN" sz="4800" b="1" dirty="0">
                <a:solidFill>
                  <a:srgbClr val="FFFFFF"/>
                </a:solidFill>
              </a:rPr>
              <a:t>YOU!</a:t>
            </a: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1" y="361566"/>
            <a:ext cx="7929064" cy="4420368"/>
          </a:xfrm>
          <a:prstGeom prst="homePlate">
            <a:avLst>
              <a:gd name="adj" fmla="val 44838"/>
            </a:avLst>
          </a:prstGeom>
          <a:solidFill>
            <a:srgbClr val="E93929">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440996" y="584639"/>
            <a:ext cx="1717087" cy="461665"/>
          </a:xfrm>
          <a:prstGeom prst="rect">
            <a:avLst/>
          </a:prstGeom>
          <a:noFill/>
        </p:spPr>
        <p:txBody>
          <a:bodyPr wrap="none" rtlCol="0">
            <a:spAutoFit/>
          </a:bodyPr>
          <a:lstStyle/>
          <a:p>
            <a:r>
              <a:rPr kumimoji="1" lang="en-US" altLang="zh-CN" sz="2400" b="1" dirty="0">
                <a:solidFill>
                  <a:srgbClr val="FFFFFF"/>
                </a:solidFill>
              </a:rPr>
              <a:t>CONTENTS</a:t>
            </a:r>
            <a:endParaRPr kumimoji="1" lang="zh-CN" altLang="en-US" sz="2400" b="1" dirty="0">
              <a:solidFill>
                <a:srgbClr val="FFFFFF"/>
              </a:solidFill>
            </a:endParaRPr>
          </a:p>
        </p:txBody>
      </p:sp>
      <p:sp>
        <p:nvSpPr>
          <p:cNvPr id="4" name="文本框 3"/>
          <p:cNvSpPr txBox="1"/>
          <p:nvPr/>
        </p:nvSpPr>
        <p:spPr>
          <a:xfrm>
            <a:off x="440996" y="1859677"/>
            <a:ext cx="2720417" cy="306559"/>
          </a:xfrm>
          <a:prstGeom prst="rect">
            <a:avLst/>
          </a:prstGeom>
          <a:noFill/>
        </p:spPr>
        <p:txBody>
          <a:bodyPr wrap="square" rtlCol="0">
            <a:spAutoFit/>
          </a:bodyPr>
          <a:lstStyle/>
          <a:p>
            <a:pPr>
              <a:lnSpc>
                <a:spcPct val="130000"/>
              </a:lnSpc>
            </a:pPr>
            <a:r>
              <a:rPr kumimoji="1" lang="en-US" altLang="zh-CN" sz="1200" b="1" dirty="0">
                <a:solidFill>
                  <a:srgbClr val="FFFFFF"/>
                </a:solidFill>
              </a:rPr>
              <a:t>PART</a:t>
            </a:r>
            <a:r>
              <a:rPr kumimoji="1" lang="zh-CN" altLang="en-US" sz="1200" b="1" dirty="0">
                <a:solidFill>
                  <a:srgbClr val="FFFFFF"/>
                </a:solidFill>
              </a:rPr>
              <a:t> </a:t>
            </a:r>
            <a:r>
              <a:rPr kumimoji="1" lang="en-US" altLang="zh-CN" sz="1200" b="1" dirty="0">
                <a:solidFill>
                  <a:srgbClr val="FFFFFF"/>
                </a:solidFill>
              </a:rPr>
              <a:t>ONE</a:t>
            </a:r>
            <a:r>
              <a:rPr kumimoji="1" lang="zh-CN" altLang="en-US" sz="1200" b="1" dirty="0">
                <a:solidFill>
                  <a:srgbClr val="FFFFFF"/>
                </a:solidFill>
              </a:rPr>
              <a:t> </a:t>
            </a:r>
            <a:r>
              <a:rPr kumimoji="1" lang="en-US" altLang="zh-CN" sz="1200" dirty="0">
                <a:solidFill>
                  <a:srgbClr val="FFFFFF"/>
                </a:solidFill>
              </a:rPr>
              <a:t>Theoretical introduction</a:t>
            </a:r>
          </a:p>
        </p:txBody>
      </p:sp>
      <p:sp>
        <p:nvSpPr>
          <p:cNvPr id="5" name="文本框 4"/>
          <p:cNvSpPr txBox="1"/>
          <p:nvPr/>
        </p:nvSpPr>
        <p:spPr>
          <a:xfrm>
            <a:off x="440997" y="2399300"/>
            <a:ext cx="1781610" cy="308418"/>
          </a:xfrm>
          <a:prstGeom prst="rect">
            <a:avLst/>
          </a:prstGeom>
          <a:noFill/>
        </p:spPr>
        <p:txBody>
          <a:bodyPr wrap="square" rtlCol="0">
            <a:spAutoFit/>
          </a:bodyPr>
          <a:lstStyle/>
          <a:p>
            <a:pPr>
              <a:lnSpc>
                <a:spcPct val="130000"/>
              </a:lnSpc>
            </a:pPr>
            <a:r>
              <a:rPr kumimoji="1" lang="en-US" altLang="zh-CN" sz="1200" b="1" dirty="0">
                <a:solidFill>
                  <a:srgbClr val="FFFFFF"/>
                </a:solidFill>
              </a:rPr>
              <a:t>PART</a:t>
            </a:r>
            <a:r>
              <a:rPr kumimoji="1" lang="zh-CN" altLang="en-US" sz="1200" b="1" dirty="0">
                <a:solidFill>
                  <a:srgbClr val="FFFFFF"/>
                </a:solidFill>
              </a:rPr>
              <a:t> </a:t>
            </a:r>
            <a:r>
              <a:rPr kumimoji="1" lang="en-US" altLang="zh-CN" sz="1200" b="1" dirty="0">
                <a:solidFill>
                  <a:srgbClr val="FFFFFF"/>
                </a:solidFill>
              </a:rPr>
              <a:t>TWO</a:t>
            </a:r>
            <a:r>
              <a:rPr kumimoji="1" lang="zh-CN" altLang="en-US" sz="1200" b="1" dirty="0">
                <a:solidFill>
                  <a:srgbClr val="FFFFFF"/>
                </a:solidFill>
              </a:rPr>
              <a:t> </a:t>
            </a:r>
            <a:r>
              <a:rPr kumimoji="1" lang="en-US" altLang="zh-CN" sz="1200" dirty="0">
                <a:solidFill>
                  <a:srgbClr val="FFFFFF"/>
                </a:solidFill>
              </a:rPr>
              <a:t>YOLO</a:t>
            </a:r>
          </a:p>
        </p:txBody>
      </p:sp>
      <p:sp>
        <p:nvSpPr>
          <p:cNvPr id="6" name="文本框 5"/>
          <p:cNvSpPr txBox="1"/>
          <p:nvPr/>
        </p:nvSpPr>
        <p:spPr>
          <a:xfrm>
            <a:off x="440996" y="2938923"/>
            <a:ext cx="3429255" cy="306431"/>
          </a:xfrm>
          <a:prstGeom prst="rect">
            <a:avLst/>
          </a:prstGeom>
          <a:noFill/>
        </p:spPr>
        <p:txBody>
          <a:bodyPr wrap="square" rtlCol="0">
            <a:spAutoFit/>
          </a:bodyPr>
          <a:lstStyle/>
          <a:p>
            <a:pPr>
              <a:lnSpc>
                <a:spcPct val="130000"/>
              </a:lnSpc>
            </a:pPr>
            <a:r>
              <a:rPr kumimoji="1" lang="en-US" altLang="zh-CN" sz="1200" b="1" dirty="0">
                <a:solidFill>
                  <a:srgbClr val="FFFFFF"/>
                </a:solidFill>
              </a:rPr>
              <a:t>PART</a:t>
            </a:r>
            <a:r>
              <a:rPr kumimoji="1" lang="zh-CN" altLang="en-US" sz="1200" b="1" dirty="0">
                <a:solidFill>
                  <a:srgbClr val="FFFFFF"/>
                </a:solidFill>
              </a:rPr>
              <a:t> </a:t>
            </a:r>
            <a:r>
              <a:rPr kumimoji="1" lang="en-US" altLang="zh-CN" sz="1200" b="1" dirty="0">
                <a:solidFill>
                  <a:srgbClr val="FFFFFF"/>
                </a:solidFill>
              </a:rPr>
              <a:t>THREE</a:t>
            </a:r>
            <a:r>
              <a:rPr kumimoji="1" lang="zh-CN" altLang="en-US" sz="1200" b="1" dirty="0">
                <a:solidFill>
                  <a:srgbClr val="FFFFFF"/>
                </a:solidFill>
              </a:rPr>
              <a:t> </a:t>
            </a:r>
            <a:r>
              <a:rPr kumimoji="1" lang="en-US" altLang="zh-CN" sz="1200" dirty="0">
                <a:solidFill>
                  <a:srgbClr val="FFFFFF"/>
                </a:solidFill>
              </a:rPr>
              <a:t>YOLO based Vehicle Detection</a:t>
            </a:r>
          </a:p>
        </p:txBody>
      </p:sp>
      <p:sp>
        <p:nvSpPr>
          <p:cNvPr id="8" name="文本框 7"/>
          <p:cNvSpPr txBox="1"/>
          <p:nvPr/>
        </p:nvSpPr>
        <p:spPr>
          <a:xfrm>
            <a:off x="440996" y="3478546"/>
            <a:ext cx="2869273" cy="306431"/>
          </a:xfrm>
          <a:prstGeom prst="rect">
            <a:avLst/>
          </a:prstGeom>
          <a:noFill/>
        </p:spPr>
        <p:txBody>
          <a:bodyPr wrap="square" rtlCol="0">
            <a:spAutoFit/>
          </a:bodyPr>
          <a:lstStyle/>
          <a:p>
            <a:pPr>
              <a:lnSpc>
                <a:spcPct val="130000"/>
              </a:lnSpc>
            </a:pPr>
            <a:r>
              <a:rPr kumimoji="1" lang="en-US" altLang="zh-CN" sz="1200" b="1" dirty="0">
                <a:solidFill>
                  <a:srgbClr val="FFFFFF"/>
                </a:solidFill>
              </a:rPr>
              <a:t>PART</a:t>
            </a:r>
            <a:r>
              <a:rPr kumimoji="1" lang="zh-CN" altLang="en-US" sz="1200" b="1" dirty="0">
                <a:solidFill>
                  <a:srgbClr val="FFFFFF"/>
                </a:solidFill>
              </a:rPr>
              <a:t> </a:t>
            </a:r>
            <a:r>
              <a:rPr kumimoji="1" lang="en-US" altLang="zh-CN" sz="1200" b="1" dirty="0">
                <a:solidFill>
                  <a:srgbClr val="FFFFFF"/>
                </a:solidFill>
              </a:rPr>
              <a:t>FOUR</a:t>
            </a:r>
            <a:r>
              <a:rPr kumimoji="1" lang="zh-CN" altLang="en-US" sz="1200" b="1" dirty="0">
                <a:solidFill>
                  <a:srgbClr val="FFFFFF"/>
                </a:solidFill>
              </a:rPr>
              <a:t> </a:t>
            </a:r>
            <a:r>
              <a:rPr kumimoji="1" lang="en-US" altLang="zh-CN" sz="1200" dirty="0">
                <a:solidFill>
                  <a:srgbClr val="FFFFFF"/>
                </a:solidFill>
              </a:rPr>
              <a:t>Technology Application</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2" y="0"/>
            <a:ext cx="9144001" cy="5143500"/>
          </a:xfrm>
          <a:prstGeom prst="homePlate">
            <a:avLst>
              <a:gd name="adj" fmla="val 0"/>
            </a:avLst>
          </a:prstGeom>
          <a:solidFill>
            <a:srgbClr val="E93929">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3" name="矩形 2"/>
          <p:cNvSpPr/>
          <p:nvPr/>
        </p:nvSpPr>
        <p:spPr>
          <a:xfrm>
            <a:off x="4284909" y="1242918"/>
            <a:ext cx="866944" cy="830997"/>
          </a:xfrm>
          <a:prstGeom prst="rect">
            <a:avLst/>
          </a:prstGeom>
        </p:spPr>
        <p:txBody>
          <a:bodyPr wrap="none">
            <a:spAutoFit/>
          </a:bodyPr>
          <a:lstStyle/>
          <a:p>
            <a:pPr algn="ctr"/>
            <a:r>
              <a:rPr lang="en-US" altLang="zh-CN" sz="4800" b="1" dirty="0">
                <a:solidFill>
                  <a:schemeClr val="bg1"/>
                </a:solidFill>
              </a:rPr>
              <a:t>01</a:t>
            </a:r>
            <a:endParaRPr lang="zh-CN" altLang="en-US" sz="4800" b="1" dirty="0">
              <a:solidFill>
                <a:schemeClr val="bg1"/>
              </a:solidFill>
            </a:endParaRPr>
          </a:p>
        </p:txBody>
      </p:sp>
      <p:sp>
        <p:nvSpPr>
          <p:cNvPr id="4" name="矩形 3"/>
          <p:cNvSpPr/>
          <p:nvPr/>
        </p:nvSpPr>
        <p:spPr>
          <a:xfrm>
            <a:off x="2370916" y="2079933"/>
            <a:ext cx="4402167" cy="400110"/>
          </a:xfrm>
          <a:prstGeom prst="rect">
            <a:avLst/>
          </a:prstGeom>
        </p:spPr>
        <p:txBody>
          <a:bodyPr wrap="none">
            <a:spAutoFit/>
          </a:bodyPr>
          <a:lstStyle/>
          <a:p>
            <a:pPr algn="ctr"/>
            <a:r>
              <a:rPr lang="en-US" altLang="zh-CN" sz="2000" b="1" dirty="0">
                <a:solidFill>
                  <a:schemeClr val="bg1"/>
                </a:solidFill>
              </a:rPr>
              <a:t>PART</a:t>
            </a:r>
            <a:r>
              <a:rPr lang="zh-CN" altLang="en-US" sz="2000" b="1" dirty="0">
                <a:solidFill>
                  <a:schemeClr val="bg1"/>
                </a:solidFill>
              </a:rPr>
              <a:t> </a:t>
            </a:r>
            <a:r>
              <a:rPr lang="en-US" altLang="zh-CN" sz="2000" b="1" dirty="0">
                <a:solidFill>
                  <a:schemeClr val="bg1"/>
                </a:solidFill>
              </a:rPr>
              <a:t>ONE</a:t>
            </a:r>
            <a:r>
              <a:rPr lang="zh-CN" altLang="en-US" sz="2000" dirty="0">
                <a:solidFill>
                  <a:schemeClr val="bg1"/>
                </a:solidFill>
              </a:rPr>
              <a:t> </a:t>
            </a:r>
            <a:r>
              <a:rPr kumimoji="1" lang="en-US" altLang="zh-CN" sz="2000" dirty="0">
                <a:solidFill>
                  <a:srgbClr val="FFFFFF"/>
                </a:solidFill>
              </a:rPr>
              <a:t>Theoretical introduction</a:t>
            </a:r>
            <a:endParaRPr lang="zh-CN" altLang="en-US" sz="20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2015-02-28_CopacabanaBoats_PT-BR13265001951_1920x1080 2.jpg"/>
          <p:cNvPicPr>
            <a:picLocks noChangeAspect="1"/>
          </p:cNvPicPr>
          <p:nvPr/>
        </p:nvPicPr>
        <p:blipFill rotWithShape="1">
          <a:blip r:embed="rId2">
            <a:extLst>
              <a:ext uri="{28A0092B-C50C-407E-A947-70E740481C1C}">
                <a14:useLocalDpi xmlns:a14="http://schemas.microsoft.com/office/drawing/2010/main" val="0"/>
              </a:ext>
            </a:extLst>
          </a:blip>
          <a:srcRect b="58367"/>
          <a:stretch>
            <a:fillRect/>
          </a:stretch>
        </p:blipFill>
        <p:spPr>
          <a:xfrm>
            <a:off x="0" y="0"/>
            <a:ext cx="9144000" cy="2141376"/>
          </a:xfrm>
          <a:prstGeom prst="rect">
            <a:avLst/>
          </a:prstGeom>
        </p:spPr>
      </p:pic>
      <p:sp>
        <p:nvSpPr>
          <p:cNvPr id="3" name="TextBox 31"/>
          <p:cNvSpPr txBox="1"/>
          <p:nvPr/>
        </p:nvSpPr>
        <p:spPr>
          <a:xfrm>
            <a:off x="597851" y="2355437"/>
            <a:ext cx="2506855" cy="338554"/>
          </a:xfrm>
          <a:prstGeom prst="rect">
            <a:avLst/>
          </a:prstGeom>
          <a:noFill/>
          <a:effectLst/>
        </p:spPr>
        <p:txBody>
          <a:bodyPr wrap="square"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algn="l" defTabSz="914400"/>
            <a:r>
              <a:rPr lang="en-US" altLang="zh-CN" sz="1600" b="1" dirty="0">
                <a:solidFill>
                  <a:srgbClr val="E93929"/>
                </a:solidFill>
                <a:effectLst/>
                <a:latin typeface="+mn-ea"/>
                <a:ea typeface="+mn-ea"/>
              </a:rPr>
              <a:t>Convolution operation</a:t>
            </a:r>
            <a:endParaRPr lang="zh-CN" altLang="en-US" sz="1600" b="1" dirty="0">
              <a:solidFill>
                <a:srgbClr val="E93929"/>
              </a:solidFill>
              <a:effectLst/>
              <a:latin typeface="+mn-ea"/>
              <a:ea typeface="+mn-ea"/>
            </a:endParaRPr>
          </a:p>
        </p:txBody>
      </p:sp>
      <p:sp>
        <p:nvSpPr>
          <p:cNvPr id="4" name="矩形 3"/>
          <p:cNvSpPr/>
          <p:nvPr/>
        </p:nvSpPr>
        <p:spPr>
          <a:xfrm>
            <a:off x="513888" y="2722625"/>
            <a:ext cx="7332940" cy="757643"/>
          </a:xfrm>
          <a:prstGeom prst="rect">
            <a:avLst/>
          </a:prstGeom>
        </p:spPr>
        <p:txBody>
          <a:bodyPr wrap="square">
            <a:spAutoFit/>
          </a:bodyPr>
          <a:lstStyle/>
          <a:p>
            <a:pPr marL="179705" indent="-171450" algn="just" defTabSz="914400">
              <a:lnSpc>
                <a:spcPct val="150000"/>
              </a:lnSpc>
              <a:spcBef>
                <a:spcPts val="600"/>
              </a:spcBef>
              <a:buFont typeface="Arial" panose="020B0604020202020204" pitchFamily="34" charset="0"/>
              <a:buChar char="•"/>
            </a:pPr>
            <a:r>
              <a:rPr lang="en-US" altLang="zh-CN" sz="1000" dirty="0">
                <a:solidFill>
                  <a:srgbClr val="242424"/>
                </a:solidFill>
                <a:latin typeface="+mn-ea"/>
              </a:rPr>
              <a:t>Convolution is a special linear operation, a mathematical operation on two real-valued functions. As we all known, the Kalman filter which was introduced in the GNSS INS Integration part uses one-dimensional discrete convolution operation. </a:t>
            </a:r>
            <a:r>
              <a:rPr lang="it-IT" altLang="zh-CN" sz="1000" dirty="0">
                <a:solidFill>
                  <a:srgbClr val="242424"/>
                </a:solidFill>
                <a:latin typeface="+mn-ea"/>
              </a:rPr>
              <a:t>One dimensional discrete convolution formula is as following:</a:t>
            </a:r>
            <a:endParaRPr lang="en-US" altLang="zh-CN" sz="1000" dirty="0">
              <a:solidFill>
                <a:srgbClr val="242424"/>
              </a:solidFill>
              <a:latin typeface="+mn-ea"/>
            </a:endParaRPr>
          </a:p>
        </p:txBody>
      </p:sp>
      <p:sp>
        <p:nvSpPr>
          <p:cNvPr id="5" name="文本框 4"/>
          <p:cNvSpPr txBox="1"/>
          <p:nvPr/>
        </p:nvSpPr>
        <p:spPr>
          <a:xfrm>
            <a:off x="6875721" y="4653568"/>
            <a:ext cx="1959919" cy="270780"/>
          </a:xfrm>
          <a:prstGeom prst="rect">
            <a:avLst/>
          </a:prstGeom>
          <a:noFill/>
        </p:spPr>
        <p:txBody>
          <a:bodyPr wrap="square" rtlCol="0">
            <a:spAutoFit/>
          </a:bodyPr>
          <a:lstStyle/>
          <a:p>
            <a:pPr algn="r">
              <a:lnSpc>
                <a:spcPct val="130000"/>
              </a:lnSpc>
            </a:pPr>
            <a:r>
              <a:rPr lang="en-US" altLang="zh-CN" sz="1000" dirty="0">
                <a:solidFill>
                  <a:srgbClr val="242424"/>
                </a:solidFill>
              </a:rPr>
              <a:t>NEU</a:t>
            </a:r>
            <a:r>
              <a:rPr lang="zh-CN" altLang="en-US" sz="1000" dirty="0">
                <a:solidFill>
                  <a:srgbClr val="242424"/>
                </a:solidFill>
              </a:rPr>
              <a:t>  </a:t>
            </a:r>
            <a:r>
              <a:rPr lang="zh-CN" altLang="zh-CN" sz="1000" dirty="0">
                <a:solidFill>
                  <a:srgbClr val="242424"/>
                </a:solidFill>
              </a:rPr>
              <a:t>|</a:t>
            </a:r>
            <a:r>
              <a:rPr lang="zh-CN" altLang="en-US" sz="1000" dirty="0">
                <a:solidFill>
                  <a:srgbClr val="242424"/>
                </a:solidFill>
              </a:rPr>
              <a:t>  </a:t>
            </a:r>
            <a:r>
              <a:rPr lang="en-US" altLang="zh-CN" sz="1000" dirty="0">
                <a:solidFill>
                  <a:srgbClr val="242424"/>
                </a:solidFill>
              </a:rPr>
              <a:t>Autonomous Driving</a:t>
            </a:r>
            <a:endParaRPr kumimoji="1" lang="zh-CN" altLang="en-US" sz="1000" dirty="0">
              <a:solidFill>
                <a:srgbClr val="242424"/>
              </a:solidFill>
            </a:endParaRPr>
          </a:p>
        </p:txBody>
      </p:sp>
      <p:grpSp>
        <p:nvGrpSpPr>
          <p:cNvPr id="8" name="组 7"/>
          <p:cNvGrpSpPr/>
          <p:nvPr/>
        </p:nvGrpSpPr>
        <p:grpSpPr>
          <a:xfrm>
            <a:off x="429925" y="0"/>
            <a:ext cx="2120044" cy="2062716"/>
            <a:chOff x="787145" y="0"/>
            <a:chExt cx="2120044" cy="2062716"/>
          </a:xfrm>
        </p:grpSpPr>
        <p:sp>
          <p:nvSpPr>
            <p:cNvPr id="6" name="矩形 5"/>
            <p:cNvSpPr/>
            <p:nvPr/>
          </p:nvSpPr>
          <p:spPr>
            <a:xfrm>
              <a:off x="787145" y="0"/>
              <a:ext cx="2120044" cy="2062716"/>
            </a:xfrm>
            <a:prstGeom prst="rect">
              <a:avLst/>
            </a:prstGeom>
            <a:solidFill>
              <a:srgbClr val="E93929">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871107" y="533943"/>
              <a:ext cx="1855426" cy="902363"/>
            </a:xfrm>
            <a:prstGeom prst="rect">
              <a:avLst/>
            </a:prstGeom>
          </p:spPr>
          <p:txBody>
            <a:bodyPr wrap="square">
              <a:spAutoFit/>
            </a:bodyPr>
            <a:lstStyle/>
            <a:p>
              <a:pPr>
                <a:lnSpc>
                  <a:spcPct val="130000"/>
                </a:lnSpc>
              </a:pPr>
              <a:r>
                <a:rPr kumimoji="1" lang="en-US" altLang="zh-CN" sz="1400" dirty="0">
                  <a:solidFill>
                    <a:srgbClr val="FFFFFF"/>
                  </a:solidFill>
                </a:rPr>
                <a:t>PART</a:t>
              </a:r>
              <a:r>
                <a:rPr kumimoji="1" lang="zh-CN" altLang="en-US" sz="1400" dirty="0">
                  <a:solidFill>
                    <a:srgbClr val="FFFFFF"/>
                  </a:solidFill>
                </a:rPr>
                <a:t> </a:t>
              </a:r>
              <a:r>
                <a:rPr kumimoji="1" lang="en-US" altLang="zh-CN" sz="1400" dirty="0">
                  <a:solidFill>
                    <a:srgbClr val="FFFFFF"/>
                  </a:solidFill>
                </a:rPr>
                <a:t>ONE</a:t>
              </a:r>
            </a:p>
            <a:p>
              <a:pPr>
                <a:lnSpc>
                  <a:spcPct val="130000"/>
                </a:lnSpc>
              </a:pPr>
              <a:r>
                <a:rPr kumimoji="1" lang="en-US" altLang="zh-CN" sz="1400" dirty="0">
                  <a:solidFill>
                    <a:srgbClr val="FFFFFF"/>
                  </a:solidFill>
                </a:rPr>
                <a:t>What is convolution</a:t>
              </a:r>
            </a:p>
          </p:txBody>
        </p:sp>
      </p:gr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DA53146-94AB-41A3-80A2-B7FDFECDC7ED}"/>
                  </a:ext>
                </a:extLst>
              </p:cNvPr>
              <p:cNvSpPr txBox="1"/>
              <p:nvPr/>
            </p:nvSpPr>
            <p:spPr>
              <a:xfrm>
                <a:off x="2248579" y="3508902"/>
                <a:ext cx="3863558" cy="308546"/>
              </a:xfrm>
              <a:prstGeom prst="rect">
                <a:avLst/>
              </a:prstGeom>
              <a:noFill/>
            </p:spPr>
            <p:txBody>
              <a:bodyPr wrap="none" lIns="0" tIns="0" rIns="0" bIns="0" rtlCol="0">
                <a:spAutoFit/>
              </a:bodyPr>
              <a:lstStyle/>
              <a:p>
                <a:pPr algn="ctr"/>
                <a:r>
                  <a:rPr lang="pt-BR" altLang="zh-CN" dirty="0"/>
                  <a:t>s</a:t>
                </a:r>
                <a14:m>
                  <m:oMath xmlns:m="http://schemas.openxmlformats.org/officeDocument/2006/math">
                    <m:d>
                      <m:dPr>
                        <m:ctrlPr>
                          <a:rPr lang="pt-BR" altLang="zh-CN" i="1" smtClean="0">
                            <a:latin typeface="Cambria Math" panose="02040503050406030204" pitchFamily="18" charset="0"/>
                          </a:rPr>
                        </m:ctrlPr>
                      </m:dPr>
                      <m:e>
                        <m:r>
                          <a:rPr lang="en-US" altLang="zh-CN" b="0" i="1" smtClean="0">
                            <a:latin typeface="Cambria Math" panose="02040503050406030204" pitchFamily="18" charset="0"/>
                          </a:rPr>
                          <m:t>𝑖</m:t>
                        </m:r>
                      </m:e>
                    </m:d>
                    <m:r>
                      <a:rPr lang="pt-BR" altLang="zh-CN"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h</m:t>
                        </m:r>
                        <m:r>
                          <a:rPr lang="en-US" altLang="zh-CN" b="0" i="1" smtClean="0">
                            <a:latin typeface="Cambria Math" panose="02040503050406030204" pitchFamily="18" charset="0"/>
                          </a:rPr>
                          <m:t>∗</m:t>
                        </m:r>
                        <m:r>
                          <a:rPr lang="en-US" altLang="zh-CN" b="0" i="1" smtClean="0">
                            <a:latin typeface="Cambria Math" panose="02040503050406030204" pitchFamily="18" charset="0"/>
                          </a:rPr>
                          <m:t>𝑤</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nary>
                      <m:naryPr>
                        <m:chr m:val="∑"/>
                        <m:ctrlPr>
                          <a:rPr lang="pt-BR"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pt-BR" altLang="zh-CN" i="1" smtClean="0">
                            <a:latin typeface="Cambria Math" panose="02040503050406030204" pitchFamily="18" charset="0"/>
                          </a:rPr>
                          <m:t>=</m:t>
                        </m:r>
                        <m:r>
                          <a:rPr lang="en-US" altLang="zh-CN" b="0" i="1" smtClean="0">
                            <a:latin typeface="Cambria Math" panose="02040503050406030204" pitchFamily="18" charset="0"/>
                          </a:rPr>
                          <m:t>−</m:t>
                        </m:r>
                        <m:r>
                          <a:rPr lang="pt-BR" altLang="zh-CN" i="1">
                            <a:latin typeface="Cambria Math" panose="02040503050406030204" pitchFamily="18" charset="0"/>
                          </a:rPr>
                          <m:t>∞</m:t>
                        </m:r>
                      </m:sub>
                      <m:sup>
                        <m:r>
                          <a:rPr lang="pt-BR" altLang="zh-CN" i="1" smtClean="0">
                            <a:latin typeface="Cambria Math" panose="02040503050406030204" pitchFamily="18" charset="0"/>
                          </a:rPr>
                          <m:t>∞</m:t>
                        </m:r>
                      </m:sup>
                      <m:e>
                        <m:r>
                          <a:rPr lang="en-US" altLang="zh-CN" b="0" i="1" smtClean="0">
                            <a:latin typeface="Cambria Math" panose="02040503050406030204" pitchFamily="18" charset="0"/>
                          </a:rPr>
                          <m:t>h</m:t>
                        </m:r>
                        <m:d>
                          <m:dPr>
                            <m:ctrlPr>
                              <a:rPr lang="pt-BR" altLang="zh-CN"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e>
                    </m:nary>
                  </m:oMath>
                </a14:m>
                <a:endParaRPr lang="zh-CN" altLang="en-US" dirty="0"/>
              </a:p>
            </p:txBody>
          </p:sp>
        </mc:Choice>
        <mc:Fallback xmlns="">
          <p:sp>
            <p:nvSpPr>
              <p:cNvPr id="10" name="文本框 9">
                <a:extLst>
                  <a:ext uri="{FF2B5EF4-FFF2-40B4-BE49-F238E27FC236}">
                    <a16:creationId xmlns:a16="http://schemas.microsoft.com/office/drawing/2014/main" id="{7DA53146-94AB-41A3-80A2-B7FDFECDC7ED}"/>
                  </a:ext>
                </a:extLst>
              </p:cNvPr>
              <p:cNvSpPr txBox="1">
                <a:spLocks noRot="1" noChangeAspect="1" noMove="1" noResize="1" noEditPoints="1" noAdjustHandles="1" noChangeArrowheads="1" noChangeShapeType="1" noTextEdit="1"/>
              </p:cNvSpPr>
              <p:nvPr/>
            </p:nvSpPr>
            <p:spPr>
              <a:xfrm>
                <a:off x="2248579" y="3508902"/>
                <a:ext cx="3863558" cy="308546"/>
              </a:xfrm>
              <a:prstGeom prst="rect">
                <a:avLst/>
              </a:prstGeom>
              <a:blipFill>
                <a:blip r:embed="rId3"/>
                <a:stretch>
                  <a:fillRect l="-3312" t="-160000" r="-2366" b="-232000"/>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BC107408-9970-4232-AFD2-45F9B1F60D2F}"/>
              </a:ext>
            </a:extLst>
          </p:cNvPr>
          <p:cNvSpPr/>
          <p:nvPr/>
        </p:nvSpPr>
        <p:spPr>
          <a:xfrm>
            <a:off x="513887" y="3846082"/>
            <a:ext cx="7332940" cy="295978"/>
          </a:xfrm>
          <a:prstGeom prst="rect">
            <a:avLst/>
          </a:prstGeom>
        </p:spPr>
        <p:txBody>
          <a:bodyPr wrap="square">
            <a:spAutoFit/>
          </a:bodyPr>
          <a:lstStyle/>
          <a:p>
            <a:pPr marL="179705" indent="-171450" algn="just" defTabSz="914400">
              <a:lnSpc>
                <a:spcPct val="150000"/>
              </a:lnSpc>
              <a:spcBef>
                <a:spcPts val="600"/>
              </a:spcBef>
              <a:buFont typeface="Arial" panose="020B0604020202020204" pitchFamily="34" charset="0"/>
              <a:buChar char="•"/>
            </a:pPr>
            <a:r>
              <a:rPr lang="en-US" altLang="zh-CN" sz="1000" dirty="0">
                <a:solidFill>
                  <a:srgbClr val="242424"/>
                </a:solidFill>
                <a:latin typeface="+mn-ea"/>
              </a:rPr>
              <a:t>i is the operation state, j is the distance to i state. h is input, w is kernel function and s is the feature map.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2015-02-28_CopacabanaBoats_PT-BR13265001951_1920x1080 2.jpg"/>
          <p:cNvPicPr>
            <a:picLocks noChangeAspect="1"/>
          </p:cNvPicPr>
          <p:nvPr/>
        </p:nvPicPr>
        <p:blipFill rotWithShape="1">
          <a:blip r:embed="rId2">
            <a:extLst>
              <a:ext uri="{28A0092B-C50C-407E-A947-70E740481C1C}">
                <a14:useLocalDpi xmlns:a14="http://schemas.microsoft.com/office/drawing/2010/main" val="0"/>
              </a:ext>
            </a:extLst>
          </a:blip>
          <a:srcRect b="58367"/>
          <a:stretch>
            <a:fillRect/>
          </a:stretch>
        </p:blipFill>
        <p:spPr>
          <a:xfrm>
            <a:off x="0" y="0"/>
            <a:ext cx="9144000" cy="2141376"/>
          </a:xfrm>
          <a:prstGeom prst="rect">
            <a:avLst/>
          </a:prstGeom>
        </p:spPr>
      </p:pic>
      <p:sp>
        <p:nvSpPr>
          <p:cNvPr id="3" name="TextBox 31"/>
          <p:cNvSpPr txBox="1"/>
          <p:nvPr/>
        </p:nvSpPr>
        <p:spPr>
          <a:xfrm>
            <a:off x="597851" y="2355437"/>
            <a:ext cx="2506855" cy="338554"/>
          </a:xfrm>
          <a:prstGeom prst="rect">
            <a:avLst/>
          </a:prstGeom>
          <a:noFill/>
          <a:effectLst/>
        </p:spPr>
        <p:txBody>
          <a:bodyPr wrap="square"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algn="l" defTabSz="914400"/>
            <a:r>
              <a:rPr lang="en-US" altLang="zh-CN" sz="1600" b="1" dirty="0">
                <a:solidFill>
                  <a:srgbClr val="E93929"/>
                </a:solidFill>
                <a:effectLst/>
                <a:latin typeface="+mn-ea"/>
                <a:ea typeface="+mn-ea"/>
              </a:rPr>
              <a:t>Convolution operation</a:t>
            </a:r>
            <a:endParaRPr lang="zh-CN" altLang="en-US" sz="1600" b="1" dirty="0">
              <a:solidFill>
                <a:srgbClr val="E93929"/>
              </a:solidFill>
              <a:effectLst/>
              <a:latin typeface="+mn-ea"/>
              <a:ea typeface="+mn-ea"/>
            </a:endParaRPr>
          </a:p>
        </p:txBody>
      </p:sp>
      <p:sp>
        <p:nvSpPr>
          <p:cNvPr id="4" name="矩形 3"/>
          <p:cNvSpPr/>
          <p:nvPr/>
        </p:nvSpPr>
        <p:spPr>
          <a:xfrm>
            <a:off x="597851" y="2814211"/>
            <a:ext cx="2271842" cy="757643"/>
          </a:xfrm>
          <a:prstGeom prst="rect">
            <a:avLst/>
          </a:prstGeom>
        </p:spPr>
        <p:txBody>
          <a:bodyPr wrap="square">
            <a:spAutoFit/>
          </a:bodyPr>
          <a:lstStyle/>
          <a:p>
            <a:pPr marL="179705" indent="-171450" algn="just" defTabSz="914400">
              <a:lnSpc>
                <a:spcPct val="150000"/>
              </a:lnSpc>
              <a:spcBef>
                <a:spcPts val="600"/>
              </a:spcBef>
              <a:buFont typeface="Arial" panose="020B0604020202020204" pitchFamily="34" charset="0"/>
              <a:buChar char="•"/>
            </a:pPr>
            <a:r>
              <a:rPr lang="en-US" altLang="zh-CN" sz="1000" dirty="0">
                <a:solidFill>
                  <a:srgbClr val="242424"/>
                </a:solidFill>
                <a:latin typeface="+mn-ea"/>
              </a:rPr>
              <a:t>Two-dimensional convolution operation formula can be shown as following:</a:t>
            </a:r>
          </a:p>
        </p:txBody>
      </p:sp>
      <p:sp>
        <p:nvSpPr>
          <p:cNvPr id="5" name="文本框 4"/>
          <p:cNvSpPr txBox="1"/>
          <p:nvPr/>
        </p:nvSpPr>
        <p:spPr>
          <a:xfrm>
            <a:off x="6875721" y="4653568"/>
            <a:ext cx="1959919" cy="270780"/>
          </a:xfrm>
          <a:prstGeom prst="rect">
            <a:avLst/>
          </a:prstGeom>
          <a:noFill/>
        </p:spPr>
        <p:txBody>
          <a:bodyPr wrap="square" rtlCol="0">
            <a:spAutoFit/>
          </a:bodyPr>
          <a:lstStyle/>
          <a:p>
            <a:pPr algn="r">
              <a:lnSpc>
                <a:spcPct val="130000"/>
              </a:lnSpc>
            </a:pPr>
            <a:r>
              <a:rPr lang="en-US" altLang="zh-CN" sz="1000" dirty="0">
                <a:solidFill>
                  <a:srgbClr val="242424"/>
                </a:solidFill>
              </a:rPr>
              <a:t>NEU</a:t>
            </a:r>
            <a:r>
              <a:rPr lang="zh-CN" altLang="en-US" sz="1000" dirty="0">
                <a:solidFill>
                  <a:srgbClr val="242424"/>
                </a:solidFill>
              </a:rPr>
              <a:t>  </a:t>
            </a:r>
            <a:r>
              <a:rPr lang="zh-CN" altLang="zh-CN" sz="1000" dirty="0">
                <a:solidFill>
                  <a:srgbClr val="242424"/>
                </a:solidFill>
              </a:rPr>
              <a:t>|</a:t>
            </a:r>
            <a:r>
              <a:rPr lang="zh-CN" altLang="en-US" sz="1000" dirty="0">
                <a:solidFill>
                  <a:srgbClr val="242424"/>
                </a:solidFill>
              </a:rPr>
              <a:t>  </a:t>
            </a:r>
            <a:r>
              <a:rPr lang="en-US" altLang="zh-CN" sz="1000" dirty="0">
                <a:solidFill>
                  <a:srgbClr val="242424"/>
                </a:solidFill>
              </a:rPr>
              <a:t>Autonomous Driving</a:t>
            </a:r>
            <a:endParaRPr kumimoji="1" lang="zh-CN" altLang="en-US" sz="1000" dirty="0">
              <a:solidFill>
                <a:srgbClr val="242424"/>
              </a:solidFill>
            </a:endParaRPr>
          </a:p>
        </p:txBody>
      </p:sp>
      <p:grpSp>
        <p:nvGrpSpPr>
          <p:cNvPr id="8" name="组 7"/>
          <p:cNvGrpSpPr/>
          <p:nvPr/>
        </p:nvGrpSpPr>
        <p:grpSpPr>
          <a:xfrm>
            <a:off x="429925" y="0"/>
            <a:ext cx="2120044" cy="2062716"/>
            <a:chOff x="787145" y="0"/>
            <a:chExt cx="2120044" cy="2062716"/>
          </a:xfrm>
        </p:grpSpPr>
        <p:sp>
          <p:nvSpPr>
            <p:cNvPr id="6" name="矩形 5"/>
            <p:cNvSpPr/>
            <p:nvPr/>
          </p:nvSpPr>
          <p:spPr>
            <a:xfrm>
              <a:off x="787145" y="0"/>
              <a:ext cx="2120044" cy="2062716"/>
            </a:xfrm>
            <a:prstGeom prst="rect">
              <a:avLst/>
            </a:prstGeom>
            <a:solidFill>
              <a:srgbClr val="E93929">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871107" y="533943"/>
              <a:ext cx="1855426" cy="902363"/>
            </a:xfrm>
            <a:prstGeom prst="rect">
              <a:avLst/>
            </a:prstGeom>
          </p:spPr>
          <p:txBody>
            <a:bodyPr wrap="square">
              <a:spAutoFit/>
            </a:bodyPr>
            <a:lstStyle/>
            <a:p>
              <a:pPr>
                <a:lnSpc>
                  <a:spcPct val="130000"/>
                </a:lnSpc>
              </a:pPr>
              <a:r>
                <a:rPr kumimoji="1" lang="en-US" altLang="zh-CN" sz="1400" dirty="0">
                  <a:solidFill>
                    <a:srgbClr val="FFFFFF"/>
                  </a:solidFill>
                </a:rPr>
                <a:t>PART</a:t>
              </a:r>
              <a:r>
                <a:rPr kumimoji="1" lang="zh-CN" altLang="en-US" sz="1400" dirty="0">
                  <a:solidFill>
                    <a:srgbClr val="FFFFFF"/>
                  </a:solidFill>
                </a:rPr>
                <a:t> </a:t>
              </a:r>
              <a:r>
                <a:rPr kumimoji="1" lang="en-US" altLang="zh-CN" sz="1400" dirty="0">
                  <a:solidFill>
                    <a:srgbClr val="FFFFFF"/>
                  </a:solidFill>
                </a:rPr>
                <a:t>ONE</a:t>
              </a:r>
            </a:p>
            <a:p>
              <a:pPr>
                <a:lnSpc>
                  <a:spcPct val="130000"/>
                </a:lnSpc>
              </a:pPr>
              <a:r>
                <a:rPr kumimoji="1" lang="en-US" altLang="zh-CN" sz="1400" dirty="0">
                  <a:solidFill>
                    <a:srgbClr val="FFFFFF"/>
                  </a:solidFill>
                </a:rPr>
                <a:t>What is convolution</a:t>
              </a:r>
            </a:p>
          </p:txBody>
        </p:sp>
      </p:gr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DA53146-94AB-41A3-80A2-B7FDFECDC7ED}"/>
                  </a:ext>
                </a:extLst>
              </p:cNvPr>
              <p:cNvSpPr txBox="1"/>
              <p:nvPr/>
            </p:nvSpPr>
            <p:spPr>
              <a:xfrm>
                <a:off x="187075" y="4449719"/>
                <a:ext cx="5535361" cy="543418"/>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m:t>
                      </m:r>
                      <m:d>
                        <m:dPr>
                          <m:ctrlPr>
                            <a:rPr lang="pt-BR" altLang="zh-CN" i="1" smtClean="0">
                              <a:latin typeface="Cambria Math" panose="02040503050406030204" pitchFamily="18" charset="0"/>
                            </a:rPr>
                          </m:ctrlPr>
                        </m:dPr>
                        <m:e>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e>
                      </m:d>
                      <m:r>
                        <a:rPr lang="pt-BR" altLang="zh-CN"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𝐼</m:t>
                          </m:r>
                          <m:r>
                            <a:rPr lang="en-US" altLang="zh-CN" b="0" i="1" smtClean="0">
                              <a:latin typeface="Cambria Math" panose="02040503050406030204" pitchFamily="18" charset="0"/>
                            </a:rPr>
                            <m:t>∗</m:t>
                          </m:r>
                          <m:r>
                            <a:rPr lang="en-US" altLang="zh-CN" b="0" i="1" smtClean="0">
                              <a:latin typeface="Cambria Math" panose="02040503050406030204" pitchFamily="18" charset="0"/>
                            </a:rPr>
                            <m:t>𝐾</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nary>
                        <m:naryPr>
                          <m:chr m:val="∑"/>
                          <m:limLoc m:val="subSup"/>
                          <m:supHide m:val="on"/>
                          <m:ctrlPr>
                            <a:rPr lang="en-US" altLang="zh-CN" b="0" i="1" smtClean="0">
                              <a:latin typeface="Cambria Math" panose="02040503050406030204" pitchFamily="18" charset="0"/>
                            </a:rPr>
                          </m:ctrlPr>
                        </m:naryPr>
                        <m:sub>
                          <m:r>
                            <m:rPr>
                              <m:brk m:alnAt="9"/>
                            </m:rPr>
                            <a:rPr lang="en-US" altLang="zh-CN" b="0" i="1" smtClean="0">
                              <a:latin typeface="Cambria Math" panose="02040503050406030204" pitchFamily="18" charset="0"/>
                            </a:rPr>
                            <m:t>𝑖</m:t>
                          </m:r>
                        </m:sub>
                        <m:sup/>
                        <m:e>
                          <m:nary>
                            <m:naryPr>
                              <m:chr m:val="∑"/>
                              <m:limLoc m:val="subSup"/>
                              <m:supHide m:val="on"/>
                              <m:ctrlPr>
                                <a:rPr lang="en-US" altLang="zh-CN" b="0" i="1" smtClean="0">
                                  <a:latin typeface="Cambria Math" panose="02040503050406030204" pitchFamily="18" charset="0"/>
                                </a:rPr>
                              </m:ctrlPr>
                            </m:naryPr>
                            <m:sub>
                              <m:r>
                                <m:rPr>
                                  <m:brk m:alnAt="9"/>
                                </m:rPr>
                                <a:rPr lang="en-US" altLang="zh-CN" b="0" i="1" smtClean="0">
                                  <a:latin typeface="Cambria Math" panose="02040503050406030204" pitchFamily="18" charset="0"/>
                                </a:rPr>
                                <m:t>𝑗</m:t>
                              </m:r>
                            </m:sub>
                            <m:sup/>
                            <m:e>
                              <m:r>
                                <a:rPr lang="en-US" altLang="zh-CN" b="0" i="1" smtClean="0">
                                  <a:latin typeface="Cambria Math" panose="02040503050406030204" pitchFamily="18" charset="0"/>
                                </a:rPr>
                                <m:t>𝐼</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𝐾</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e>
                          </m:nary>
                        </m:e>
                      </m:nary>
                    </m:oMath>
                  </m:oMathPara>
                </a14:m>
                <a:endParaRPr lang="zh-CN" altLang="en-US" dirty="0"/>
              </a:p>
            </p:txBody>
          </p:sp>
        </mc:Choice>
        <mc:Fallback xmlns="">
          <p:sp>
            <p:nvSpPr>
              <p:cNvPr id="10" name="文本框 9">
                <a:extLst>
                  <a:ext uri="{FF2B5EF4-FFF2-40B4-BE49-F238E27FC236}">
                    <a16:creationId xmlns:a16="http://schemas.microsoft.com/office/drawing/2014/main" id="{7DA53146-94AB-41A3-80A2-B7FDFECDC7ED}"/>
                  </a:ext>
                </a:extLst>
              </p:cNvPr>
              <p:cNvSpPr txBox="1">
                <a:spLocks noRot="1" noChangeAspect="1" noMove="1" noResize="1" noEditPoints="1" noAdjustHandles="1" noChangeArrowheads="1" noChangeShapeType="1" noTextEdit="1"/>
              </p:cNvSpPr>
              <p:nvPr/>
            </p:nvSpPr>
            <p:spPr>
              <a:xfrm>
                <a:off x="187075" y="4449719"/>
                <a:ext cx="5535361" cy="543418"/>
              </a:xfrm>
              <a:prstGeom prst="rect">
                <a:avLst/>
              </a:prstGeom>
              <a:blipFill>
                <a:blip r:embed="rId3"/>
                <a:stretch>
                  <a:fillRect/>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8147964E-0359-4ADC-B760-493FB064D600}"/>
              </a:ext>
            </a:extLst>
          </p:cNvPr>
          <p:cNvPicPr>
            <a:picLocks noChangeAspect="1"/>
          </p:cNvPicPr>
          <p:nvPr/>
        </p:nvPicPr>
        <p:blipFill>
          <a:blip r:embed="rId4"/>
          <a:stretch>
            <a:fillRect/>
          </a:stretch>
        </p:blipFill>
        <p:spPr>
          <a:xfrm>
            <a:off x="4987558" y="2159293"/>
            <a:ext cx="3776325" cy="2343649"/>
          </a:xfrm>
          <a:prstGeom prst="rect">
            <a:avLst/>
          </a:prstGeom>
          <a:ln>
            <a:solidFill>
              <a:schemeClr val="accent1"/>
            </a:solidFill>
          </a:ln>
        </p:spPr>
      </p:pic>
      <p:sp>
        <p:nvSpPr>
          <p:cNvPr id="12" name="矩形 11">
            <a:extLst>
              <a:ext uri="{FF2B5EF4-FFF2-40B4-BE49-F238E27FC236}">
                <a16:creationId xmlns:a16="http://schemas.microsoft.com/office/drawing/2014/main" id="{AAB4F2C8-65F0-476E-A973-08B71A5376C2}"/>
              </a:ext>
            </a:extLst>
          </p:cNvPr>
          <p:cNvSpPr/>
          <p:nvPr/>
        </p:nvSpPr>
        <p:spPr>
          <a:xfrm>
            <a:off x="597851" y="3621460"/>
            <a:ext cx="2271842" cy="757643"/>
          </a:xfrm>
          <a:prstGeom prst="rect">
            <a:avLst/>
          </a:prstGeom>
        </p:spPr>
        <p:txBody>
          <a:bodyPr wrap="square">
            <a:spAutoFit/>
          </a:bodyPr>
          <a:lstStyle/>
          <a:p>
            <a:pPr marL="179705" indent="-171450" algn="just" defTabSz="914400">
              <a:lnSpc>
                <a:spcPct val="150000"/>
              </a:lnSpc>
              <a:spcBef>
                <a:spcPts val="600"/>
              </a:spcBef>
              <a:buFont typeface="Arial" panose="020B0604020202020204" pitchFamily="34" charset="0"/>
              <a:buChar char="•"/>
            </a:pPr>
            <a:r>
              <a:rPr lang="en-US" altLang="zh-CN" sz="1000" dirty="0">
                <a:solidFill>
                  <a:srgbClr val="242424"/>
                </a:solidFill>
                <a:latin typeface="+mn-ea"/>
              </a:rPr>
              <a:t>(m,n) is the pixel location and (i,j) is the scope of the consideration</a:t>
            </a:r>
          </a:p>
        </p:txBody>
      </p:sp>
    </p:spTree>
    <p:extLst>
      <p:ext uri="{BB962C8B-B14F-4D97-AF65-F5344CB8AC3E}">
        <p14:creationId xmlns:p14="http://schemas.microsoft.com/office/powerpoint/2010/main" val="465649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9925" y="4094826"/>
            <a:ext cx="2118301" cy="338554"/>
          </a:xfrm>
          <a:prstGeom prst="rect">
            <a:avLst/>
          </a:prstGeom>
        </p:spPr>
        <p:txBody>
          <a:bodyPr wrap="square">
            <a:spAutoFit/>
          </a:bodyPr>
          <a:lstStyle/>
          <a:p>
            <a:pPr algn="just"/>
            <a:r>
              <a:rPr lang="en-US" altLang="zh-CN" sz="1600" b="1" dirty="0">
                <a:solidFill>
                  <a:srgbClr val="E93929"/>
                </a:solidFill>
                <a:ea typeface="+mj-ea"/>
              </a:rPr>
              <a:t>Sparse Interactions</a:t>
            </a:r>
          </a:p>
        </p:txBody>
      </p:sp>
      <p:sp>
        <p:nvSpPr>
          <p:cNvPr id="4" name="矩形 3"/>
          <p:cNvSpPr/>
          <p:nvPr/>
        </p:nvSpPr>
        <p:spPr>
          <a:xfrm>
            <a:off x="429925" y="4347194"/>
            <a:ext cx="5140938" cy="470835"/>
          </a:xfrm>
          <a:prstGeom prst="rect">
            <a:avLst/>
          </a:prstGeom>
        </p:spPr>
        <p:txBody>
          <a:bodyPr wrap="square">
            <a:spAutoFit/>
          </a:bodyPr>
          <a:lstStyle/>
          <a:p>
            <a:pPr>
              <a:lnSpc>
                <a:spcPct val="130000"/>
              </a:lnSpc>
              <a:spcBef>
                <a:spcPts val="600"/>
              </a:spcBef>
            </a:pPr>
            <a:r>
              <a:rPr lang="en-US" altLang="zh-CN" sz="1000" dirty="0">
                <a:solidFill>
                  <a:srgbClr val="242424"/>
                </a:solidFill>
              </a:rPr>
              <a:t>For a convolutional network, the nodes in the next layer are only related to the nodes affected by the convolutional kernel</a:t>
            </a:r>
          </a:p>
        </p:txBody>
      </p:sp>
      <p:grpSp>
        <p:nvGrpSpPr>
          <p:cNvPr id="11" name="组 10"/>
          <p:cNvGrpSpPr/>
          <p:nvPr/>
        </p:nvGrpSpPr>
        <p:grpSpPr>
          <a:xfrm>
            <a:off x="429925" y="0"/>
            <a:ext cx="2120044" cy="1363458"/>
            <a:chOff x="787145" y="0"/>
            <a:chExt cx="2120044" cy="1363458"/>
          </a:xfrm>
        </p:grpSpPr>
        <p:sp>
          <p:nvSpPr>
            <p:cNvPr id="12" name="矩形 11"/>
            <p:cNvSpPr/>
            <p:nvPr/>
          </p:nvSpPr>
          <p:spPr>
            <a:xfrm>
              <a:off x="787145" y="0"/>
              <a:ext cx="2120044" cy="1343608"/>
            </a:xfrm>
            <a:prstGeom prst="rect">
              <a:avLst/>
            </a:prstGeom>
            <a:solidFill>
              <a:srgbClr val="E93929">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871107" y="461095"/>
              <a:ext cx="1855426" cy="902363"/>
            </a:xfrm>
            <a:prstGeom prst="rect">
              <a:avLst/>
            </a:prstGeom>
          </p:spPr>
          <p:txBody>
            <a:bodyPr wrap="square">
              <a:spAutoFit/>
            </a:bodyPr>
            <a:lstStyle/>
            <a:p>
              <a:pPr>
                <a:lnSpc>
                  <a:spcPct val="130000"/>
                </a:lnSpc>
              </a:pPr>
              <a:r>
                <a:rPr kumimoji="1" lang="en-US" altLang="zh-CN" sz="1400" dirty="0">
                  <a:solidFill>
                    <a:srgbClr val="FFFFFF"/>
                  </a:solidFill>
                </a:rPr>
                <a:t>PART</a:t>
              </a:r>
              <a:r>
                <a:rPr kumimoji="1" lang="zh-CN" altLang="en-US" sz="1400" dirty="0">
                  <a:solidFill>
                    <a:srgbClr val="FFFFFF"/>
                  </a:solidFill>
                </a:rPr>
                <a:t> </a:t>
              </a:r>
              <a:r>
                <a:rPr kumimoji="1" lang="en-US" altLang="zh-CN" sz="1400" dirty="0">
                  <a:solidFill>
                    <a:srgbClr val="FFFFFF"/>
                  </a:solidFill>
                </a:rPr>
                <a:t>ONE</a:t>
              </a:r>
            </a:p>
            <a:p>
              <a:pPr>
                <a:lnSpc>
                  <a:spcPct val="130000"/>
                </a:lnSpc>
              </a:pPr>
              <a:r>
                <a:rPr kumimoji="1" lang="en-US" altLang="zh-CN" sz="1400" dirty="0">
                  <a:solidFill>
                    <a:srgbClr val="FFFFFF"/>
                  </a:solidFill>
                </a:rPr>
                <a:t>Why we use convolution</a:t>
              </a:r>
            </a:p>
          </p:txBody>
        </p:sp>
      </p:grpSp>
      <p:pic>
        <p:nvPicPr>
          <p:cNvPr id="14" name="图片 13" descr="2015-02-28_CopacabanaBoats_PT-BR13265001951_1920x1080 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925" y="1440755"/>
            <a:ext cx="2120044" cy="1192525"/>
          </a:xfrm>
          <a:prstGeom prst="rect">
            <a:avLst/>
          </a:prstGeom>
        </p:spPr>
      </p:pic>
      <p:sp>
        <p:nvSpPr>
          <p:cNvPr id="15" name="文本框 14"/>
          <p:cNvSpPr txBox="1"/>
          <p:nvPr/>
        </p:nvSpPr>
        <p:spPr>
          <a:xfrm>
            <a:off x="392049" y="2813180"/>
            <a:ext cx="2371930" cy="470835"/>
          </a:xfrm>
          <a:prstGeom prst="rect">
            <a:avLst/>
          </a:prstGeom>
          <a:noFill/>
        </p:spPr>
        <p:txBody>
          <a:bodyPr wrap="square" rtlCol="0">
            <a:spAutoFit/>
          </a:bodyPr>
          <a:lstStyle/>
          <a:p>
            <a:pPr>
              <a:lnSpc>
                <a:spcPct val="130000"/>
              </a:lnSpc>
            </a:pPr>
            <a:r>
              <a:rPr lang="en-US" altLang="zh-CN" sz="1000" dirty="0">
                <a:solidFill>
                  <a:srgbClr val="404040"/>
                </a:solidFill>
              </a:rPr>
              <a:t>We use convolution to improve machine learning systems</a:t>
            </a:r>
            <a:endParaRPr kumimoji="1" lang="zh-CN" altLang="en-US" sz="1000" dirty="0">
              <a:solidFill>
                <a:srgbClr val="404040"/>
              </a:solidFill>
            </a:endParaRPr>
          </a:p>
        </p:txBody>
      </p:sp>
      <p:sp>
        <p:nvSpPr>
          <p:cNvPr id="18" name="文本框 17">
            <a:extLst>
              <a:ext uri="{FF2B5EF4-FFF2-40B4-BE49-F238E27FC236}">
                <a16:creationId xmlns:a16="http://schemas.microsoft.com/office/drawing/2014/main" id="{8219F4E4-E8C1-4FC0-B1A2-695A8EED0385}"/>
              </a:ext>
            </a:extLst>
          </p:cNvPr>
          <p:cNvSpPr txBox="1"/>
          <p:nvPr/>
        </p:nvSpPr>
        <p:spPr>
          <a:xfrm>
            <a:off x="6875721" y="4653568"/>
            <a:ext cx="1959919" cy="270780"/>
          </a:xfrm>
          <a:prstGeom prst="rect">
            <a:avLst/>
          </a:prstGeom>
          <a:noFill/>
        </p:spPr>
        <p:txBody>
          <a:bodyPr wrap="square" rtlCol="0">
            <a:spAutoFit/>
          </a:bodyPr>
          <a:lstStyle/>
          <a:p>
            <a:pPr algn="r">
              <a:lnSpc>
                <a:spcPct val="130000"/>
              </a:lnSpc>
            </a:pPr>
            <a:r>
              <a:rPr lang="en-US" altLang="zh-CN" sz="1000" dirty="0">
                <a:solidFill>
                  <a:srgbClr val="242424"/>
                </a:solidFill>
              </a:rPr>
              <a:t>NEU</a:t>
            </a:r>
            <a:r>
              <a:rPr lang="zh-CN" altLang="en-US" sz="1000" dirty="0">
                <a:solidFill>
                  <a:srgbClr val="242424"/>
                </a:solidFill>
              </a:rPr>
              <a:t>  </a:t>
            </a:r>
            <a:r>
              <a:rPr lang="zh-CN" altLang="zh-CN" sz="1000" dirty="0">
                <a:solidFill>
                  <a:srgbClr val="242424"/>
                </a:solidFill>
              </a:rPr>
              <a:t>|</a:t>
            </a:r>
            <a:r>
              <a:rPr lang="zh-CN" altLang="en-US" sz="1000" dirty="0">
                <a:solidFill>
                  <a:srgbClr val="242424"/>
                </a:solidFill>
              </a:rPr>
              <a:t>  </a:t>
            </a:r>
            <a:r>
              <a:rPr lang="en-US" altLang="zh-CN" sz="1000" dirty="0">
                <a:solidFill>
                  <a:srgbClr val="242424"/>
                </a:solidFill>
              </a:rPr>
              <a:t>Autonomous Driving</a:t>
            </a:r>
            <a:endParaRPr kumimoji="1" lang="zh-CN" altLang="en-US" sz="1000" dirty="0">
              <a:solidFill>
                <a:srgbClr val="242424"/>
              </a:solidFill>
            </a:endParaRPr>
          </a:p>
        </p:txBody>
      </p:sp>
      <p:pic>
        <p:nvPicPr>
          <p:cNvPr id="5" name="图片 4">
            <a:extLst>
              <a:ext uri="{FF2B5EF4-FFF2-40B4-BE49-F238E27FC236}">
                <a16:creationId xmlns:a16="http://schemas.microsoft.com/office/drawing/2014/main" id="{651D977F-581C-4556-990F-5AA52DC6369F}"/>
              </a:ext>
            </a:extLst>
          </p:cNvPr>
          <p:cNvPicPr>
            <a:picLocks noChangeAspect="1"/>
          </p:cNvPicPr>
          <p:nvPr/>
        </p:nvPicPr>
        <p:blipFill>
          <a:blip r:embed="rId3"/>
          <a:stretch>
            <a:fillRect/>
          </a:stretch>
        </p:blipFill>
        <p:spPr>
          <a:xfrm>
            <a:off x="2763979" y="371899"/>
            <a:ext cx="6027291" cy="2968666"/>
          </a:xfrm>
          <a:prstGeom prst="rect">
            <a:avLst/>
          </a:prstGeom>
          <a:ln>
            <a:solidFill>
              <a:schemeClr val="accent1"/>
            </a:solidFill>
          </a:ln>
        </p:spPr>
      </p:pic>
      <p:sp>
        <p:nvSpPr>
          <p:cNvPr id="19" name="矩形 18">
            <a:extLst>
              <a:ext uri="{FF2B5EF4-FFF2-40B4-BE49-F238E27FC236}">
                <a16:creationId xmlns:a16="http://schemas.microsoft.com/office/drawing/2014/main" id="{6B41783C-9C8A-4518-9CFD-B4F5AC045B36}"/>
              </a:ext>
            </a:extLst>
          </p:cNvPr>
          <p:cNvSpPr/>
          <p:nvPr/>
        </p:nvSpPr>
        <p:spPr>
          <a:xfrm>
            <a:off x="3774225" y="3506147"/>
            <a:ext cx="5140938" cy="270780"/>
          </a:xfrm>
          <a:prstGeom prst="rect">
            <a:avLst/>
          </a:prstGeom>
        </p:spPr>
        <p:txBody>
          <a:bodyPr wrap="square">
            <a:spAutoFit/>
          </a:bodyPr>
          <a:lstStyle/>
          <a:p>
            <a:pPr>
              <a:lnSpc>
                <a:spcPct val="130000"/>
              </a:lnSpc>
              <a:spcBef>
                <a:spcPts val="600"/>
              </a:spcBef>
            </a:pPr>
            <a:r>
              <a:rPr lang="en-US" altLang="zh-CN" sz="1000" dirty="0">
                <a:solidFill>
                  <a:srgbClr val="242424"/>
                </a:solidFill>
              </a:rPr>
              <a:t>In this diagram, Mb is only associated with Lb, Lc and Ld.</a:t>
            </a:r>
          </a:p>
        </p:txBody>
      </p:sp>
    </p:spTree>
    <p:extLst>
      <p:ext uri="{BB962C8B-B14F-4D97-AF65-F5344CB8AC3E}">
        <p14:creationId xmlns:p14="http://schemas.microsoft.com/office/powerpoint/2010/main" val="107380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636949" y="589798"/>
            <a:ext cx="5914168" cy="338554"/>
          </a:xfrm>
          <a:prstGeom prst="rect">
            <a:avLst/>
          </a:prstGeom>
        </p:spPr>
        <p:txBody>
          <a:bodyPr wrap="square">
            <a:spAutoFit/>
          </a:bodyPr>
          <a:lstStyle/>
          <a:p>
            <a:pPr algn="just"/>
            <a:r>
              <a:rPr lang="en-US" altLang="zh-CN" sz="1600" b="1" dirty="0">
                <a:solidFill>
                  <a:srgbClr val="E93929"/>
                </a:solidFill>
                <a:ea typeface="+mj-ea"/>
              </a:rPr>
              <a:t>Parameter sharing &amp; Equivariant representations </a:t>
            </a:r>
          </a:p>
        </p:txBody>
      </p:sp>
      <p:sp>
        <p:nvSpPr>
          <p:cNvPr id="4" name="矩形 3"/>
          <p:cNvSpPr/>
          <p:nvPr/>
        </p:nvSpPr>
        <p:spPr>
          <a:xfrm>
            <a:off x="3636949" y="1369196"/>
            <a:ext cx="5140938" cy="470835"/>
          </a:xfrm>
          <a:prstGeom prst="rect">
            <a:avLst/>
          </a:prstGeom>
        </p:spPr>
        <p:txBody>
          <a:bodyPr wrap="square">
            <a:spAutoFit/>
          </a:bodyPr>
          <a:lstStyle/>
          <a:p>
            <a:pPr>
              <a:lnSpc>
                <a:spcPct val="130000"/>
              </a:lnSpc>
              <a:spcBef>
                <a:spcPts val="600"/>
              </a:spcBef>
            </a:pPr>
            <a:r>
              <a:rPr lang="en-US" altLang="zh-CN" sz="1000" dirty="0">
                <a:solidFill>
                  <a:srgbClr val="242424"/>
                </a:solidFill>
              </a:rPr>
              <a:t>The convolution kernel slides the window over the input image, which means that the pixels of the input image share this set of parameters</a:t>
            </a:r>
          </a:p>
        </p:txBody>
      </p:sp>
      <p:grpSp>
        <p:nvGrpSpPr>
          <p:cNvPr id="11" name="组 10"/>
          <p:cNvGrpSpPr/>
          <p:nvPr/>
        </p:nvGrpSpPr>
        <p:grpSpPr>
          <a:xfrm>
            <a:off x="429925" y="0"/>
            <a:ext cx="2120044" cy="1363458"/>
            <a:chOff x="787145" y="0"/>
            <a:chExt cx="2120044" cy="1363458"/>
          </a:xfrm>
        </p:grpSpPr>
        <p:sp>
          <p:nvSpPr>
            <p:cNvPr id="12" name="矩形 11"/>
            <p:cNvSpPr/>
            <p:nvPr/>
          </p:nvSpPr>
          <p:spPr>
            <a:xfrm>
              <a:off x="787145" y="0"/>
              <a:ext cx="2120044" cy="1343608"/>
            </a:xfrm>
            <a:prstGeom prst="rect">
              <a:avLst/>
            </a:prstGeom>
            <a:solidFill>
              <a:srgbClr val="E93929">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871107" y="461095"/>
              <a:ext cx="1855426" cy="902363"/>
            </a:xfrm>
            <a:prstGeom prst="rect">
              <a:avLst/>
            </a:prstGeom>
          </p:spPr>
          <p:txBody>
            <a:bodyPr wrap="square">
              <a:spAutoFit/>
            </a:bodyPr>
            <a:lstStyle/>
            <a:p>
              <a:pPr>
                <a:lnSpc>
                  <a:spcPct val="130000"/>
                </a:lnSpc>
              </a:pPr>
              <a:r>
                <a:rPr kumimoji="1" lang="en-US" altLang="zh-CN" sz="1400" dirty="0">
                  <a:solidFill>
                    <a:srgbClr val="FFFFFF"/>
                  </a:solidFill>
                </a:rPr>
                <a:t>PART</a:t>
              </a:r>
              <a:r>
                <a:rPr kumimoji="1" lang="zh-CN" altLang="en-US" sz="1400" dirty="0">
                  <a:solidFill>
                    <a:srgbClr val="FFFFFF"/>
                  </a:solidFill>
                </a:rPr>
                <a:t> </a:t>
              </a:r>
              <a:r>
                <a:rPr kumimoji="1" lang="en-US" altLang="zh-CN" sz="1400" dirty="0">
                  <a:solidFill>
                    <a:srgbClr val="FFFFFF"/>
                  </a:solidFill>
                </a:rPr>
                <a:t>ONE</a:t>
              </a:r>
            </a:p>
            <a:p>
              <a:pPr>
                <a:lnSpc>
                  <a:spcPct val="130000"/>
                </a:lnSpc>
              </a:pPr>
              <a:r>
                <a:rPr kumimoji="1" lang="en-US" altLang="zh-CN" sz="1400" dirty="0">
                  <a:solidFill>
                    <a:srgbClr val="FFFFFF"/>
                  </a:solidFill>
                </a:rPr>
                <a:t>Why we use convolution</a:t>
              </a:r>
            </a:p>
          </p:txBody>
        </p:sp>
      </p:grpSp>
      <p:pic>
        <p:nvPicPr>
          <p:cNvPr id="14" name="图片 13" descr="2015-02-28_CopacabanaBoats_PT-BR13265001951_1920x1080 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925" y="1440755"/>
            <a:ext cx="2120044" cy="1192525"/>
          </a:xfrm>
          <a:prstGeom prst="rect">
            <a:avLst/>
          </a:prstGeom>
        </p:spPr>
      </p:pic>
      <p:sp>
        <p:nvSpPr>
          <p:cNvPr id="15" name="文本框 14"/>
          <p:cNvSpPr txBox="1"/>
          <p:nvPr/>
        </p:nvSpPr>
        <p:spPr>
          <a:xfrm>
            <a:off x="392049" y="2813180"/>
            <a:ext cx="2371930" cy="470835"/>
          </a:xfrm>
          <a:prstGeom prst="rect">
            <a:avLst/>
          </a:prstGeom>
          <a:noFill/>
        </p:spPr>
        <p:txBody>
          <a:bodyPr wrap="square" rtlCol="0">
            <a:spAutoFit/>
          </a:bodyPr>
          <a:lstStyle/>
          <a:p>
            <a:pPr>
              <a:lnSpc>
                <a:spcPct val="130000"/>
              </a:lnSpc>
            </a:pPr>
            <a:r>
              <a:rPr lang="en-US" altLang="zh-CN" sz="1000" dirty="0">
                <a:solidFill>
                  <a:srgbClr val="404040"/>
                </a:solidFill>
              </a:rPr>
              <a:t>We use convolution to improve machine learning systems</a:t>
            </a:r>
            <a:endParaRPr kumimoji="1" lang="zh-CN" altLang="en-US" sz="1000" dirty="0">
              <a:solidFill>
                <a:srgbClr val="404040"/>
              </a:solidFill>
            </a:endParaRPr>
          </a:p>
        </p:txBody>
      </p:sp>
      <p:sp>
        <p:nvSpPr>
          <p:cNvPr id="18" name="文本框 17">
            <a:extLst>
              <a:ext uri="{FF2B5EF4-FFF2-40B4-BE49-F238E27FC236}">
                <a16:creationId xmlns:a16="http://schemas.microsoft.com/office/drawing/2014/main" id="{8219F4E4-E8C1-4FC0-B1A2-695A8EED0385}"/>
              </a:ext>
            </a:extLst>
          </p:cNvPr>
          <p:cNvSpPr txBox="1"/>
          <p:nvPr/>
        </p:nvSpPr>
        <p:spPr>
          <a:xfrm>
            <a:off x="6875721" y="4653568"/>
            <a:ext cx="1959919" cy="270780"/>
          </a:xfrm>
          <a:prstGeom prst="rect">
            <a:avLst/>
          </a:prstGeom>
          <a:noFill/>
        </p:spPr>
        <p:txBody>
          <a:bodyPr wrap="square" rtlCol="0">
            <a:spAutoFit/>
          </a:bodyPr>
          <a:lstStyle/>
          <a:p>
            <a:pPr algn="r">
              <a:lnSpc>
                <a:spcPct val="130000"/>
              </a:lnSpc>
            </a:pPr>
            <a:r>
              <a:rPr lang="en-US" altLang="zh-CN" sz="1000" dirty="0">
                <a:solidFill>
                  <a:srgbClr val="242424"/>
                </a:solidFill>
              </a:rPr>
              <a:t>NEU</a:t>
            </a:r>
            <a:r>
              <a:rPr lang="zh-CN" altLang="en-US" sz="1000" dirty="0">
                <a:solidFill>
                  <a:srgbClr val="242424"/>
                </a:solidFill>
              </a:rPr>
              <a:t>  </a:t>
            </a:r>
            <a:r>
              <a:rPr lang="zh-CN" altLang="zh-CN" sz="1000" dirty="0">
                <a:solidFill>
                  <a:srgbClr val="242424"/>
                </a:solidFill>
              </a:rPr>
              <a:t>|</a:t>
            </a:r>
            <a:r>
              <a:rPr lang="zh-CN" altLang="en-US" sz="1000" dirty="0">
                <a:solidFill>
                  <a:srgbClr val="242424"/>
                </a:solidFill>
              </a:rPr>
              <a:t>  </a:t>
            </a:r>
            <a:r>
              <a:rPr lang="en-US" altLang="zh-CN" sz="1000" dirty="0">
                <a:solidFill>
                  <a:srgbClr val="242424"/>
                </a:solidFill>
              </a:rPr>
              <a:t>Autonomous Driving</a:t>
            </a:r>
            <a:endParaRPr kumimoji="1" lang="zh-CN" altLang="en-US" sz="1000" dirty="0">
              <a:solidFill>
                <a:srgbClr val="242424"/>
              </a:solidFill>
            </a:endParaRPr>
          </a:p>
        </p:txBody>
      </p:sp>
      <p:sp>
        <p:nvSpPr>
          <p:cNvPr id="16" name="矩形 15">
            <a:extLst>
              <a:ext uri="{FF2B5EF4-FFF2-40B4-BE49-F238E27FC236}">
                <a16:creationId xmlns:a16="http://schemas.microsoft.com/office/drawing/2014/main" id="{6EF57C7E-88EE-4621-896F-513CCB574B8B}"/>
              </a:ext>
            </a:extLst>
          </p:cNvPr>
          <p:cNvSpPr/>
          <p:nvPr/>
        </p:nvSpPr>
        <p:spPr>
          <a:xfrm>
            <a:off x="3636949" y="2082303"/>
            <a:ext cx="5140938" cy="470835"/>
          </a:xfrm>
          <a:prstGeom prst="rect">
            <a:avLst/>
          </a:prstGeom>
        </p:spPr>
        <p:txBody>
          <a:bodyPr wrap="square">
            <a:spAutoFit/>
          </a:bodyPr>
          <a:lstStyle/>
          <a:p>
            <a:pPr>
              <a:lnSpc>
                <a:spcPct val="130000"/>
              </a:lnSpc>
              <a:spcBef>
                <a:spcPts val="600"/>
              </a:spcBef>
            </a:pPr>
            <a:r>
              <a:rPr lang="en-US" altLang="zh-CN" sz="1000" dirty="0">
                <a:solidFill>
                  <a:srgbClr val="242424"/>
                </a:solidFill>
              </a:rPr>
              <a:t>Since the whole input picture shares a set of parameters, the model has equal variability for translation of some features in the image.</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300CFD4-E3D1-47CE-9234-EFAC0F273650}"/>
                  </a:ext>
                </a:extLst>
              </p:cNvPr>
              <p:cNvSpPr txBox="1"/>
              <p:nvPr/>
            </p:nvSpPr>
            <p:spPr>
              <a:xfrm>
                <a:off x="4809721" y="3072600"/>
                <a:ext cx="19525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m:oMathPara>
                </a14:m>
                <a:endParaRPr lang="zh-CN" altLang="en-US" dirty="0"/>
              </a:p>
            </p:txBody>
          </p:sp>
        </mc:Choice>
        <mc:Fallback xmlns="">
          <p:sp>
            <p:nvSpPr>
              <p:cNvPr id="2" name="文本框 1">
                <a:extLst>
                  <a:ext uri="{FF2B5EF4-FFF2-40B4-BE49-F238E27FC236}">
                    <a16:creationId xmlns:a16="http://schemas.microsoft.com/office/drawing/2014/main" id="{5300CFD4-E3D1-47CE-9234-EFAC0F273650}"/>
                  </a:ext>
                </a:extLst>
              </p:cNvPr>
              <p:cNvSpPr txBox="1">
                <a:spLocks noRot="1" noChangeAspect="1" noMove="1" noResize="1" noEditPoints="1" noAdjustHandles="1" noChangeArrowheads="1" noChangeShapeType="1" noTextEdit="1"/>
              </p:cNvSpPr>
              <p:nvPr/>
            </p:nvSpPr>
            <p:spPr>
              <a:xfrm>
                <a:off x="4809721" y="3072600"/>
                <a:ext cx="1952586" cy="276999"/>
              </a:xfrm>
              <a:prstGeom prst="rect">
                <a:avLst/>
              </a:prstGeom>
              <a:blipFill>
                <a:blip r:embed="rId3"/>
                <a:stretch>
                  <a:fillRect l="-3438" r="-3750" b="-40000"/>
                </a:stretch>
              </a:blipFill>
            </p:spPr>
            <p:txBody>
              <a:bodyPr/>
              <a:lstStyle/>
              <a:p>
                <a:r>
                  <a:rPr lang="zh-CN" altLang="en-US">
                    <a:noFill/>
                  </a:rPr>
                  <a:t> </a:t>
                </a:r>
              </a:p>
            </p:txBody>
          </p:sp>
        </mc:Fallback>
      </mc:AlternateContent>
      <p:sp>
        <p:nvSpPr>
          <p:cNvPr id="17" name="矩形 16">
            <a:extLst>
              <a:ext uri="{FF2B5EF4-FFF2-40B4-BE49-F238E27FC236}">
                <a16:creationId xmlns:a16="http://schemas.microsoft.com/office/drawing/2014/main" id="{625FBB80-5F61-4B58-AF93-5FD05B22689D}"/>
              </a:ext>
            </a:extLst>
          </p:cNvPr>
          <p:cNvSpPr/>
          <p:nvPr/>
        </p:nvSpPr>
        <p:spPr>
          <a:xfrm>
            <a:off x="4749824" y="2824881"/>
            <a:ext cx="5140938" cy="270780"/>
          </a:xfrm>
          <a:prstGeom prst="rect">
            <a:avLst/>
          </a:prstGeom>
        </p:spPr>
        <p:txBody>
          <a:bodyPr wrap="square">
            <a:spAutoFit/>
          </a:bodyPr>
          <a:lstStyle/>
          <a:p>
            <a:pPr>
              <a:lnSpc>
                <a:spcPct val="130000"/>
              </a:lnSpc>
              <a:spcBef>
                <a:spcPts val="600"/>
              </a:spcBef>
            </a:pPr>
            <a:r>
              <a:rPr lang="en-US" altLang="zh-CN" sz="1000" dirty="0">
                <a:solidFill>
                  <a:srgbClr val="242424"/>
                </a:solidFill>
              </a:rPr>
              <a:t>The formula of equal variability: </a:t>
            </a:r>
          </a:p>
        </p:txBody>
      </p:sp>
      <p:sp>
        <p:nvSpPr>
          <p:cNvPr id="21" name="矩形 20">
            <a:extLst>
              <a:ext uri="{FF2B5EF4-FFF2-40B4-BE49-F238E27FC236}">
                <a16:creationId xmlns:a16="http://schemas.microsoft.com/office/drawing/2014/main" id="{9ADA90F5-E6F1-40F9-8079-BF5876A63D4C}"/>
              </a:ext>
            </a:extLst>
          </p:cNvPr>
          <p:cNvSpPr/>
          <p:nvPr/>
        </p:nvSpPr>
        <p:spPr>
          <a:xfrm>
            <a:off x="3694702" y="3537988"/>
            <a:ext cx="5140938" cy="470835"/>
          </a:xfrm>
          <a:prstGeom prst="rect">
            <a:avLst/>
          </a:prstGeom>
        </p:spPr>
        <p:txBody>
          <a:bodyPr wrap="square">
            <a:spAutoFit/>
          </a:bodyPr>
          <a:lstStyle/>
          <a:p>
            <a:pPr>
              <a:lnSpc>
                <a:spcPct val="130000"/>
              </a:lnSpc>
              <a:spcBef>
                <a:spcPts val="600"/>
              </a:spcBef>
            </a:pPr>
            <a:r>
              <a:rPr lang="en-US" altLang="zh-CN" sz="1000" dirty="0">
                <a:solidFill>
                  <a:srgbClr val="242424"/>
                </a:solidFill>
              </a:rPr>
              <a:t>These two properties can help simplify the input parameters of the CNN and improve the efficiency of machine learning system.</a:t>
            </a:r>
          </a:p>
        </p:txBody>
      </p:sp>
    </p:spTree>
    <p:extLst>
      <p:ext uri="{BB962C8B-B14F-4D97-AF65-F5344CB8AC3E}">
        <p14:creationId xmlns:p14="http://schemas.microsoft.com/office/powerpoint/2010/main" val="2083553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2015-02-28_CopacabanaBoats_PT-BR13265001951_1920x1080 2.jpg"/>
          <p:cNvPicPr>
            <a:picLocks noChangeAspect="1"/>
          </p:cNvPicPr>
          <p:nvPr/>
        </p:nvPicPr>
        <p:blipFill rotWithShape="1">
          <a:blip r:embed="rId2">
            <a:extLst>
              <a:ext uri="{28A0092B-C50C-407E-A947-70E740481C1C}">
                <a14:useLocalDpi xmlns:a14="http://schemas.microsoft.com/office/drawing/2010/main" val="0"/>
              </a:ext>
            </a:extLst>
          </a:blip>
          <a:srcRect b="58367"/>
          <a:stretch>
            <a:fillRect/>
          </a:stretch>
        </p:blipFill>
        <p:spPr>
          <a:xfrm>
            <a:off x="0" y="0"/>
            <a:ext cx="9144000" cy="2141376"/>
          </a:xfrm>
          <a:prstGeom prst="rect">
            <a:avLst/>
          </a:prstGeom>
        </p:spPr>
      </p:pic>
      <p:sp>
        <p:nvSpPr>
          <p:cNvPr id="3" name="TextBox 31"/>
          <p:cNvSpPr txBox="1"/>
          <p:nvPr/>
        </p:nvSpPr>
        <p:spPr>
          <a:xfrm>
            <a:off x="597851" y="2355437"/>
            <a:ext cx="2506855" cy="338554"/>
          </a:xfrm>
          <a:prstGeom prst="rect">
            <a:avLst/>
          </a:prstGeom>
          <a:noFill/>
          <a:effectLst/>
        </p:spPr>
        <p:txBody>
          <a:bodyPr wrap="square"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algn="l" defTabSz="914400"/>
            <a:r>
              <a:rPr lang="en-CA" altLang="zh-CN" sz="1600" b="1" dirty="0">
                <a:solidFill>
                  <a:srgbClr val="E93929"/>
                </a:solidFill>
                <a:effectLst/>
                <a:latin typeface="+mn-ea"/>
                <a:ea typeface="+mn-ea"/>
              </a:rPr>
              <a:t>Convolutional layer</a:t>
            </a:r>
            <a:endParaRPr lang="zh-CN" altLang="en-US" sz="1600" b="1" dirty="0">
              <a:solidFill>
                <a:srgbClr val="E93929"/>
              </a:solidFill>
              <a:effectLst/>
              <a:latin typeface="+mn-ea"/>
              <a:ea typeface="+mn-ea"/>
            </a:endParaRPr>
          </a:p>
        </p:txBody>
      </p:sp>
      <p:sp>
        <p:nvSpPr>
          <p:cNvPr id="5" name="文本框 4"/>
          <p:cNvSpPr txBox="1"/>
          <p:nvPr/>
        </p:nvSpPr>
        <p:spPr>
          <a:xfrm>
            <a:off x="6875721" y="4653568"/>
            <a:ext cx="1959919" cy="270780"/>
          </a:xfrm>
          <a:prstGeom prst="rect">
            <a:avLst/>
          </a:prstGeom>
          <a:noFill/>
        </p:spPr>
        <p:txBody>
          <a:bodyPr wrap="square" rtlCol="0">
            <a:spAutoFit/>
          </a:bodyPr>
          <a:lstStyle/>
          <a:p>
            <a:pPr algn="r">
              <a:lnSpc>
                <a:spcPct val="130000"/>
              </a:lnSpc>
            </a:pPr>
            <a:r>
              <a:rPr lang="en-US" altLang="zh-CN" sz="1000" dirty="0">
                <a:solidFill>
                  <a:srgbClr val="242424"/>
                </a:solidFill>
              </a:rPr>
              <a:t>NEU</a:t>
            </a:r>
            <a:r>
              <a:rPr lang="zh-CN" altLang="en-US" sz="1000" dirty="0">
                <a:solidFill>
                  <a:srgbClr val="242424"/>
                </a:solidFill>
              </a:rPr>
              <a:t>  </a:t>
            </a:r>
            <a:r>
              <a:rPr lang="zh-CN" altLang="zh-CN" sz="1000" dirty="0">
                <a:solidFill>
                  <a:srgbClr val="242424"/>
                </a:solidFill>
              </a:rPr>
              <a:t>|</a:t>
            </a:r>
            <a:r>
              <a:rPr lang="zh-CN" altLang="en-US" sz="1000" dirty="0">
                <a:solidFill>
                  <a:srgbClr val="242424"/>
                </a:solidFill>
              </a:rPr>
              <a:t>  </a:t>
            </a:r>
            <a:r>
              <a:rPr lang="en-US" altLang="zh-CN" sz="1000" dirty="0">
                <a:solidFill>
                  <a:srgbClr val="242424"/>
                </a:solidFill>
              </a:rPr>
              <a:t>Autonomous Driving</a:t>
            </a:r>
            <a:endParaRPr kumimoji="1" lang="zh-CN" altLang="en-US" sz="1000" dirty="0">
              <a:solidFill>
                <a:srgbClr val="242424"/>
              </a:solidFill>
            </a:endParaRPr>
          </a:p>
        </p:txBody>
      </p:sp>
      <p:grpSp>
        <p:nvGrpSpPr>
          <p:cNvPr id="8" name="组 7"/>
          <p:cNvGrpSpPr/>
          <p:nvPr/>
        </p:nvGrpSpPr>
        <p:grpSpPr>
          <a:xfrm>
            <a:off x="429925" y="0"/>
            <a:ext cx="2120044" cy="2062716"/>
            <a:chOff x="787145" y="0"/>
            <a:chExt cx="2120044" cy="2062716"/>
          </a:xfrm>
        </p:grpSpPr>
        <p:sp>
          <p:nvSpPr>
            <p:cNvPr id="6" name="矩形 5"/>
            <p:cNvSpPr/>
            <p:nvPr/>
          </p:nvSpPr>
          <p:spPr>
            <a:xfrm>
              <a:off x="787145" y="0"/>
              <a:ext cx="2120044" cy="2062716"/>
            </a:xfrm>
            <a:prstGeom prst="rect">
              <a:avLst/>
            </a:prstGeom>
            <a:solidFill>
              <a:srgbClr val="E93929">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871107" y="533943"/>
              <a:ext cx="1855426" cy="622286"/>
            </a:xfrm>
            <a:prstGeom prst="rect">
              <a:avLst/>
            </a:prstGeom>
          </p:spPr>
          <p:txBody>
            <a:bodyPr wrap="square">
              <a:spAutoFit/>
            </a:bodyPr>
            <a:lstStyle/>
            <a:p>
              <a:pPr>
                <a:lnSpc>
                  <a:spcPct val="130000"/>
                </a:lnSpc>
              </a:pPr>
              <a:r>
                <a:rPr kumimoji="1" lang="en-US" altLang="zh-CN" sz="1400" dirty="0">
                  <a:solidFill>
                    <a:srgbClr val="FFFFFF"/>
                  </a:solidFill>
                </a:rPr>
                <a:t>PART</a:t>
              </a:r>
              <a:r>
                <a:rPr kumimoji="1" lang="zh-CN" altLang="en-US" sz="1400" dirty="0">
                  <a:solidFill>
                    <a:srgbClr val="FFFFFF"/>
                  </a:solidFill>
                </a:rPr>
                <a:t> </a:t>
              </a:r>
              <a:r>
                <a:rPr kumimoji="1" lang="en-US" altLang="zh-CN" sz="1400" dirty="0">
                  <a:solidFill>
                    <a:srgbClr val="FFFFFF"/>
                  </a:solidFill>
                </a:rPr>
                <a:t>ONE</a:t>
              </a:r>
            </a:p>
            <a:p>
              <a:pPr>
                <a:lnSpc>
                  <a:spcPct val="130000"/>
                </a:lnSpc>
              </a:pPr>
              <a:r>
                <a:rPr kumimoji="1" lang="en-US" altLang="zh-CN" sz="1400" dirty="0">
                  <a:solidFill>
                    <a:srgbClr val="FFFFFF"/>
                  </a:solidFill>
                </a:rPr>
                <a:t>CNN</a:t>
              </a:r>
            </a:p>
          </p:txBody>
        </p:sp>
      </p:grpSp>
      <p:pic>
        <p:nvPicPr>
          <p:cNvPr id="13" name="图片 12">
            <a:extLst>
              <a:ext uri="{FF2B5EF4-FFF2-40B4-BE49-F238E27FC236}">
                <a16:creationId xmlns:a16="http://schemas.microsoft.com/office/drawing/2014/main" id="{8F57E874-2E63-4347-8747-D2B736FEE8CE}"/>
              </a:ext>
            </a:extLst>
          </p:cNvPr>
          <p:cNvPicPr>
            <a:picLocks noChangeAspect="1"/>
          </p:cNvPicPr>
          <p:nvPr/>
        </p:nvPicPr>
        <p:blipFill>
          <a:blip r:embed="rId3"/>
          <a:stretch>
            <a:fillRect/>
          </a:stretch>
        </p:blipFill>
        <p:spPr>
          <a:xfrm>
            <a:off x="84099" y="2715661"/>
            <a:ext cx="7024381" cy="1905519"/>
          </a:xfrm>
          <a:prstGeom prst="rect">
            <a:avLst/>
          </a:prstGeom>
          <a:ln>
            <a:solidFill>
              <a:schemeClr val="accent1"/>
            </a:solidFill>
          </a:ln>
        </p:spPr>
      </p:pic>
    </p:spTree>
    <p:extLst>
      <p:ext uri="{BB962C8B-B14F-4D97-AF65-F5344CB8AC3E}">
        <p14:creationId xmlns:p14="http://schemas.microsoft.com/office/powerpoint/2010/main" val="2944704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2" y="0"/>
            <a:ext cx="9144001" cy="5143500"/>
          </a:xfrm>
          <a:prstGeom prst="homePlate">
            <a:avLst>
              <a:gd name="adj" fmla="val 0"/>
            </a:avLst>
          </a:prstGeom>
          <a:solidFill>
            <a:srgbClr val="E93929">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3" name="矩形 2"/>
          <p:cNvSpPr/>
          <p:nvPr/>
        </p:nvSpPr>
        <p:spPr>
          <a:xfrm>
            <a:off x="4284909" y="1242918"/>
            <a:ext cx="866944" cy="830997"/>
          </a:xfrm>
          <a:prstGeom prst="rect">
            <a:avLst/>
          </a:prstGeom>
        </p:spPr>
        <p:txBody>
          <a:bodyPr wrap="none">
            <a:spAutoFit/>
          </a:bodyPr>
          <a:lstStyle/>
          <a:p>
            <a:pPr algn="ctr"/>
            <a:r>
              <a:rPr lang="en-US" altLang="zh-CN" sz="4800" b="1" dirty="0">
                <a:solidFill>
                  <a:schemeClr val="bg1"/>
                </a:solidFill>
              </a:rPr>
              <a:t>02</a:t>
            </a:r>
            <a:endParaRPr lang="zh-CN" altLang="en-US" sz="4800" b="1" dirty="0">
              <a:solidFill>
                <a:schemeClr val="bg1"/>
              </a:solidFill>
            </a:endParaRPr>
          </a:p>
        </p:txBody>
      </p:sp>
      <p:sp>
        <p:nvSpPr>
          <p:cNvPr id="4" name="矩形 3"/>
          <p:cNvSpPr/>
          <p:nvPr/>
        </p:nvSpPr>
        <p:spPr>
          <a:xfrm>
            <a:off x="3443325" y="2079933"/>
            <a:ext cx="2257348" cy="400110"/>
          </a:xfrm>
          <a:prstGeom prst="rect">
            <a:avLst/>
          </a:prstGeom>
        </p:spPr>
        <p:txBody>
          <a:bodyPr wrap="none">
            <a:spAutoFit/>
          </a:bodyPr>
          <a:lstStyle/>
          <a:p>
            <a:pPr algn="ctr"/>
            <a:r>
              <a:rPr lang="en-US" altLang="zh-CN" sz="2000" b="1" dirty="0">
                <a:solidFill>
                  <a:schemeClr val="bg1"/>
                </a:solidFill>
              </a:rPr>
              <a:t>PART</a:t>
            </a:r>
            <a:r>
              <a:rPr lang="zh-CN" altLang="en-US" sz="2000" b="1" dirty="0">
                <a:solidFill>
                  <a:schemeClr val="bg1"/>
                </a:solidFill>
              </a:rPr>
              <a:t> </a:t>
            </a:r>
            <a:r>
              <a:rPr lang="en-US" altLang="zh-CN" sz="2000" b="1" dirty="0">
                <a:solidFill>
                  <a:schemeClr val="bg1"/>
                </a:solidFill>
              </a:rPr>
              <a:t>TWO</a:t>
            </a:r>
            <a:r>
              <a:rPr lang="zh-CN" altLang="en-US" sz="2000" dirty="0">
                <a:solidFill>
                  <a:schemeClr val="bg1"/>
                </a:solidFill>
              </a:rPr>
              <a:t>  </a:t>
            </a:r>
            <a:r>
              <a:rPr lang="en-US" altLang="zh-CN" sz="2000" dirty="0">
                <a:solidFill>
                  <a:schemeClr val="bg1"/>
                </a:solidFill>
              </a:rPr>
              <a:t>YOLO</a:t>
            </a:r>
            <a:endParaRPr lang="zh-CN" altLang="en-US" sz="20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Office Theme">
  <a:themeElements>
    <a:clrScheme name="像素">
      <a:dk1>
        <a:srgbClr val="103154"/>
      </a:dk1>
      <a:lt1>
        <a:srgbClr val="FFFFFF"/>
      </a:lt1>
      <a:dk2>
        <a:srgbClr val="00BFC3"/>
      </a:dk2>
      <a:lt2>
        <a:srgbClr val="0096FF"/>
      </a:lt2>
      <a:accent1>
        <a:srgbClr val="FF7F01"/>
      </a:accent1>
      <a:accent2>
        <a:srgbClr val="F1B015"/>
      </a:accent2>
      <a:accent3>
        <a:srgbClr val="FBEC85"/>
      </a:accent3>
      <a:accent4>
        <a:srgbClr val="D2C2F1"/>
      </a:accent4>
      <a:accent5>
        <a:srgbClr val="DA5AF4"/>
      </a:accent5>
      <a:accent6>
        <a:srgbClr val="9D09D1"/>
      </a:accent6>
      <a:hlink>
        <a:srgbClr val="1286C9"/>
      </a:hlink>
      <a:folHlink>
        <a:srgbClr val="A8C2E7"/>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470</TotalTime>
  <Words>1122</Words>
  <Application>Microsoft Office PowerPoint</Application>
  <PresentationFormat>全屏显示(16:9)</PresentationFormat>
  <Paragraphs>109</Paragraphs>
  <Slides>19</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等线</vt:lpstr>
      <vt:lpstr>微软雅黑</vt:lpstr>
      <vt:lpstr>Arial</vt:lpstr>
      <vt:lpstr>Cambria Math</vt:lpstr>
      <vt:lpstr>Century Gothic</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远识 李</cp:lastModifiedBy>
  <cp:revision>252</cp:revision>
  <dcterms:created xsi:type="dcterms:W3CDTF">2010-04-12T23:12:00Z</dcterms:created>
  <dcterms:modified xsi:type="dcterms:W3CDTF">2020-05-27T13:46:52Z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y fmtid="{D5CDD505-2E9C-101B-9397-08002B2CF9AE}" pid="3" name="KSOProductBuildVer">
    <vt:lpwstr>2052-10.1.0.6490</vt:lpwstr>
  </property>
</Properties>
</file>