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68" r:id="rId5"/>
    <p:sldId id="260" r:id="rId6"/>
    <p:sldId id="269" r:id="rId7"/>
    <p:sldId id="27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72" r:id="rId16"/>
    <p:sldId id="273" r:id="rId17"/>
    <p:sldId id="274" r:id="rId18"/>
    <p:sldId id="275" r:id="rId19"/>
    <p:sldId id="276" r:id="rId20"/>
    <p:sldId id="281" r:id="rId21"/>
    <p:sldId id="277" r:id="rId22"/>
    <p:sldId id="278" r:id="rId23"/>
    <p:sldId id="282" r:id="rId24"/>
    <p:sldId id="280" r:id="rId25"/>
    <p:sldId id="267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0C22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35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2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996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66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85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05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18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89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1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2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74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69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0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5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09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0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01E1-82AF-4694-85D1-DE8773A1DB4F}" type="datetimeFigureOut">
              <a:rPr lang="es-ES" smtClean="0"/>
              <a:t>25/01/2016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8852A7-C882-46DB-8720-055598BCE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713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Dataset</a:t>
            </a:r>
            <a:r>
              <a:rPr lang="es-ES" dirty="0" smtClean="0"/>
              <a:t>: Wisconsin </a:t>
            </a:r>
            <a:r>
              <a:rPr lang="es-ES" dirty="0" err="1" smtClean="0"/>
              <a:t>Breast</a:t>
            </a:r>
            <a:r>
              <a:rPr lang="es-ES" dirty="0" smtClean="0"/>
              <a:t> </a:t>
            </a:r>
            <a:r>
              <a:rPr lang="es-ES" dirty="0" err="1" smtClean="0"/>
              <a:t>Cancer</a:t>
            </a:r>
            <a:r>
              <a:rPr lang="es-ES" dirty="0" smtClean="0"/>
              <a:t> (Original)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Applying</a:t>
            </a:r>
            <a:r>
              <a:rPr lang="es-ES" dirty="0" smtClean="0"/>
              <a:t> </a:t>
            </a:r>
            <a:r>
              <a:rPr lang="es-ES" dirty="0" err="1" smtClean="0"/>
              <a:t>numerous</a:t>
            </a:r>
            <a:r>
              <a:rPr lang="es-ES" dirty="0" smtClean="0"/>
              <a:t> machine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algorythms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84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Logistic</a:t>
            </a:r>
            <a:r>
              <a:rPr lang="es-ES" sz="4800" dirty="0" smtClean="0"/>
              <a:t> </a:t>
            </a:r>
            <a:r>
              <a:rPr lang="es-ES" sz="4800" dirty="0" err="1" smtClean="0"/>
              <a:t>Regression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We</a:t>
            </a:r>
            <a:r>
              <a:rPr lang="es-ES" sz="2800" dirty="0" smtClean="0"/>
              <a:t> </a:t>
            </a:r>
            <a:r>
              <a:rPr lang="es-ES" sz="2800" dirty="0" err="1" smtClean="0"/>
              <a:t>assume</a:t>
            </a:r>
            <a:r>
              <a:rPr lang="es-ES" sz="2800" dirty="0" smtClean="0"/>
              <a:t> </a:t>
            </a:r>
            <a:r>
              <a:rPr lang="es-ES" sz="2800" dirty="0" err="1" smtClean="0"/>
              <a:t>that</a:t>
            </a:r>
            <a:r>
              <a:rPr lang="es-ES" sz="2800" dirty="0" smtClean="0"/>
              <a:t>:</a:t>
            </a:r>
          </a:p>
          <a:p>
            <a:pPr lvl="1"/>
            <a:r>
              <a:rPr lang="es-E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λ↑ </a:t>
            </a:r>
            <a:r>
              <a:rPr lang="es-ES" sz="2400" dirty="0" err="1" smtClean="0">
                <a:ea typeface="Yu Gothic" panose="020B0400000000000000" pitchFamily="34" charset="-128"/>
              </a:rPr>
              <a:t>fixes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high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bias</a:t>
            </a:r>
            <a:r>
              <a:rPr lang="es-ES" sz="2400" dirty="0" smtClean="0">
                <a:ea typeface="Yu Gothic" panose="020B0400000000000000" pitchFamily="34" charset="-128"/>
              </a:rPr>
              <a:t> 		</a:t>
            </a:r>
            <a:r>
              <a:rPr lang="es-ES" sz="2400" dirty="0" err="1" smtClean="0">
                <a:ea typeface="Yu Gothic" panose="020B0400000000000000" pitchFamily="34" charset="-128"/>
              </a:rPr>
              <a:t>Our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Problem</a:t>
            </a:r>
            <a:endParaRPr lang="es-ES" sz="2400" dirty="0" smtClean="0">
              <a:ea typeface="Yu Gothic" panose="020B0400000000000000" pitchFamily="34" charset="-128"/>
            </a:endParaRPr>
          </a:p>
          <a:p>
            <a:pPr lvl="1"/>
            <a:r>
              <a:rPr lang="el-GR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λ↓</a:t>
            </a:r>
            <a:r>
              <a:rPr lang="es-E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fixes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high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variance</a:t>
            </a:r>
            <a:endParaRPr lang="es-ES" sz="2400" dirty="0" smtClean="0">
              <a:ea typeface="Yu Gothic" panose="020B0400000000000000" pitchFamily="34" charset="-128"/>
            </a:endParaRPr>
          </a:p>
          <a:p>
            <a:r>
              <a:rPr lang="es-ES" sz="2800" dirty="0" err="1" smtClean="0">
                <a:ea typeface="Yu Gothic" panose="020B0400000000000000" pitchFamily="34" charset="-128"/>
              </a:rPr>
              <a:t>Now</a:t>
            </a:r>
            <a:r>
              <a:rPr lang="es-ES" sz="2800" dirty="0" smtClean="0">
                <a:ea typeface="Yu Gothic" panose="020B0400000000000000" pitchFamily="34" charset="-128"/>
              </a:rPr>
              <a:t> </a:t>
            </a:r>
            <a:r>
              <a:rPr lang="es-ES" sz="2800" dirty="0" err="1" smtClean="0">
                <a:ea typeface="Yu Gothic" panose="020B0400000000000000" pitchFamily="34" charset="-128"/>
              </a:rPr>
              <a:t>splitting</a:t>
            </a:r>
            <a:r>
              <a:rPr lang="es-ES" sz="2800" dirty="0" smtClean="0">
                <a:ea typeface="Yu Gothic" panose="020B0400000000000000" pitchFamily="34" charset="-128"/>
              </a:rPr>
              <a:t> in </a:t>
            </a:r>
            <a:r>
              <a:rPr lang="es-ES" sz="2800" dirty="0" err="1" smtClean="0">
                <a:ea typeface="Yu Gothic" panose="020B0400000000000000" pitchFamily="34" charset="-128"/>
              </a:rPr>
              <a:t>three</a:t>
            </a:r>
            <a:r>
              <a:rPr lang="es-ES" sz="2800" dirty="0" smtClean="0">
                <a:ea typeface="Yu Gothic" panose="020B0400000000000000" pitchFamily="34" charset="-128"/>
              </a:rPr>
              <a:t> the </a:t>
            </a:r>
            <a:r>
              <a:rPr lang="es-ES" sz="2800" dirty="0" err="1" smtClean="0">
                <a:ea typeface="Yu Gothic" panose="020B0400000000000000" pitchFamily="34" charset="-128"/>
              </a:rPr>
              <a:t>dataset</a:t>
            </a:r>
            <a:r>
              <a:rPr lang="es-ES" sz="2800" dirty="0" smtClean="0">
                <a:ea typeface="Yu Gothic" panose="020B0400000000000000" pitchFamily="34" charset="-128"/>
              </a:rPr>
              <a:t>:</a:t>
            </a:r>
          </a:p>
          <a:p>
            <a:pPr lvl="1"/>
            <a:r>
              <a:rPr lang="es-ES" sz="2400" dirty="0" smtClean="0">
                <a:ea typeface="Yu Gothic" panose="020B0400000000000000" pitchFamily="34" charset="-128"/>
              </a:rPr>
              <a:t>60% Training</a:t>
            </a:r>
          </a:p>
          <a:p>
            <a:pPr lvl="1"/>
            <a:r>
              <a:rPr lang="es-ES" sz="2400" dirty="0" smtClean="0">
                <a:ea typeface="Yu Gothic" panose="020B0400000000000000" pitchFamily="34" charset="-128"/>
              </a:rPr>
              <a:t>20% Cross-</a:t>
            </a:r>
            <a:r>
              <a:rPr lang="es-ES" sz="2400" dirty="0" err="1" smtClean="0">
                <a:ea typeface="Yu Gothic" panose="020B0400000000000000" pitchFamily="34" charset="-128"/>
              </a:rPr>
              <a:t>Validation</a:t>
            </a:r>
            <a:endParaRPr lang="es-ES" sz="2400" dirty="0" smtClean="0">
              <a:ea typeface="Yu Gothic" panose="020B0400000000000000" pitchFamily="34" charset="-128"/>
            </a:endParaRPr>
          </a:p>
          <a:p>
            <a:pPr lvl="1"/>
            <a:r>
              <a:rPr lang="es-ES" sz="2400" dirty="0" smtClean="0">
                <a:ea typeface="Yu Gothic" panose="020B0400000000000000" pitchFamily="34" charset="-128"/>
              </a:rPr>
              <a:t>20% </a:t>
            </a:r>
            <a:r>
              <a:rPr lang="es-ES" sz="2400" dirty="0" err="1" smtClean="0">
                <a:ea typeface="Yu Gothic" panose="020B0400000000000000" pitchFamily="34" charset="-128"/>
              </a:rPr>
              <a:t>Testing</a:t>
            </a:r>
            <a:endParaRPr lang="es-ES" sz="2400" dirty="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4208206" y="2949677"/>
            <a:ext cx="5702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Logistic</a:t>
            </a:r>
            <a:r>
              <a:rPr lang="es-ES" sz="4800" dirty="0" smtClean="0"/>
              <a:t> </a:t>
            </a:r>
            <a:r>
              <a:rPr lang="es-ES" sz="4800" dirty="0" err="1" smtClean="0"/>
              <a:t>Regression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We</a:t>
            </a:r>
            <a:r>
              <a:rPr lang="es-ES" sz="2800" dirty="0" smtClean="0"/>
              <a:t> </a:t>
            </a:r>
            <a:r>
              <a:rPr lang="es-ES" sz="2800" dirty="0" err="1" smtClean="0"/>
              <a:t>assume</a:t>
            </a:r>
            <a:r>
              <a:rPr lang="es-ES" sz="2800" dirty="0" smtClean="0"/>
              <a:t> </a:t>
            </a:r>
            <a:r>
              <a:rPr lang="es-ES" sz="2800" dirty="0" err="1" smtClean="0"/>
              <a:t>that</a:t>
            </a:r>
            <a:r>
              <a:rPr lang="es-ES" sz="2800" dirty="0" smtClean="0"/>
              <a:t>:</a:t>
            </a:r>
          </a:p>
          <a:p>
            <a:pPr lvl="1"/>
            <a:r>
              <a:rPr lang="es-E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λ↑ </a:t>
            </a:r>
            <a:r>
              <a:rPr lang="es-ES" sz="2400" dirty="0" err="1" smtClean="0">
                <a:ea typeface="Yu Gothic" panose="020B0400000000000000" pitchFamily="34" charset="-128"/>
              </a:rPr>
              <a:t>fixes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high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bias</a:t>
            </a:r>
            <a:r>
              <a:rPr lang="es-ES" sz="2400" dirty="0" smtClean="0">
                <a:ea typeface="Yu Gothic" panose="020B0400000000000000" pitchFamily="34" charset="-128"/>
              </a:rPr>
              <a:t> 		</a:t>
            </a:r>
            <a:r>
              <a:rPr lang="es-ES" sz="2400" dirty="0" err="1" smtClean="0">
                <a:ea typeface="Yu Gothic" panose="020B0400000000000000" pitchFamily="34" charset="-128"/>
              </a:rPr>
              <a:t>Our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Problem</a:t>
            </a:r>
            <a:endParaRPr lang="es-ES" sz="2400" dirty="0" smtClean="0">
              <a:ea typeface="Yu Gothic" panose="020B0400000000000000" pitchFamily="34" charset="-128"/>
            </a:endParaRPr>
          </a:p>
          <a:p>
            <a:pPr lvl="1"/>
            <a:r>
              <a:rPr lang="el-GR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λ↓</a:t>
            </a:r>
            <a:r>
              <a:rPr lang="es-E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fixes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high</a:t>
            </a:r>
            <a:r>
              <a:rPr lang="es-ES" sz="2400" dirty="0" smtClean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variance</a:t>
            </a:r>
            <a:endParaRPr lang="es-ES" sz="2400" dirty="0" smtClean="0">
              <a:ea typeface="Yu Gothic" panose="020B0400000000000000" pitchFamily="34" charset="-128"/>
            </a:endParaRPr>
          </a:p>
          <a:p>
            <a:r>
              <a:rPr lang="es-ES" sz="2800" dirty="0" err="1" smtClean="0">
                <a:ea typeface="Yu Gothic" panose="020B0400000000000000" pitchFamily="34" charset="-128"/>
              </a:rPr>
              <a:t>Now</a:t>
            </a:r>
            <a:r>
              <a:rPr lang="es-ES" sz="2800" dirty="0" smtClean="0">
                <a:ea typeface="Yu Gothic" panose="020B0400000000000000" pitchFamily="34" charset="-128"/>
              </a:rPr>
              <a:t> </a:t>
            </a:r>
            <a:r>
              <a:rPr lang="es-ES" sz="2800" dirty="0" err="1" smtClean="0">
                <a:ea typeface="Yu Gothic" panose="020B0400000000000000" pitchFamily="34" charset="-128"/>
              </a:rPr>
              <a:t>splitting</a:t>
            </a:r>
            <a:r>
              <a:rPr lang="es-ES" sz="2800" dirty="0" smtClean="0">
                <a:ea typeface="Yu Gothic" panose="020B0400000000000000" pitchFamily="34" charset="-128"/>
              </a:rPr>
              <a:t> in </a:t>
            </a:r>
            <a:r>
              <a:rPr lang="es-ES" sz="2800" dirty="0" err="1" smtClean="0">
                <a:ea typeface="Yu Gothic" panose="020B0400000000000000" pitchFamily="34" charset="-128"/>
              </a:rPr>
              <a:t>three</a:t>
            </a:r>
            <a:r>
              <a:rPr lang="es-ES" sz="2800" dirty="0" smtClean="0">
                <a:ea typeface="Yu Gothic" panose="020B0400000000000000" pitchFamily="34" charset="-128"/>
              </a:rPr>
              <a:t> the </a:t>
            </a:r>
            <a:r>
              <a:rPr lang="es-ES" sz="2800" dirty="0" err="1" smtClean="0">
                <a:ea typeface="Yu Gothic" panose="020B0400000000000000" pitchFamily="34" charset="-128"/>
              </a:rPr>
              <a:t>dataset</a:t>
            </a:r>
            <a:r>
              <a:rPr lang="es-ES" sz="2800" dirty="0" smtClean="0">
                <a:ea typeface="Yu Gothic" panose="020B0400000000000000" pitchFamily="34" charset="-128"/>
              </a:rPr>
              <a:t>:</a:t>
            </a:r>
          </a:p>
          <a:p>
            <a:pPr lvl="1"/>
            <a:r>
              <a:rPr lang="es-ES" sz="2400" dirty="0" smtClean="0">
                <a:ea typeface="Yu Gothic" panose="020B0400000000000000" pitchFamily="34" charset="-128"/>
              </a:rPr>
              <a:t>60% Training</a:t>
            </a:r>
          </a:p>
          <a:p>
            <a:pPr lvl="1"/>
            <a:r>
              <a:rPr lang="es-ES" sz="2400" dirty="0" smtClean="0">
                <a:ea typeface="Yu Gothic" panose="020B0400000000000000" pitchFamily="34" charset="-128"/>
              </a:rPr>
              <a:t>20% Cross-</a:t>
            </a:r>
            <a:r>
              <a:rPr lang="es-ES" sz="2400" dirty="0" err="1" smtClean="0">
                <a:ea typeface="Yu Gothic" panose="020B0400000000000000" pitchFamily="34" charset="-128"/>
              </a:rPr>
              <a:t>Validation</a:t>
            </a:r>
            <a:endParaRPr lang="es-ES" sz="2400" dirty="0" smtClean="0">
              <a:ea typeface="Yu Gothic" panose="020B0400000000000000" pitchFamily="34" charset="-128"/>
            </a:endParaRPr>
          </a:p>
          <a:p>
            <a:pPr lvl="1"/>
            <a:r>
              <a:rPr lang="es-ES" sz="2400" dirty="0" smtClean="0">
                <a:ea typeface="Yu Gothic" panose="020B0400000000000000" pitchFamily="34" charset="-128"/>
              </a:rPr>
              <a:t>20% </a:t>
            </a:r>
            <a:r>
              <a:rPr lang="es-ES" sz="2400" dirty="0" err="1" smtClean="0">
                <a:ea typeface="Yu Gothic" panose="020B0400000000000000" pitchFamily="34" charset="-128"/>
              </a:rPr>
              <a:t>Testing</a:t>
            </a:r>
            <a:endParaRPr lang="es-ES" sz="2400" dirty="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4208206" y="2949677"/>
            <a:ext cx="5702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7612351" y="2015613"/>
            <a:ext cx="2890684" cy="3785652"/>
          </a:xfrm>
          <a:prstGeom prst="rect">
            <a:avLst/>
          </a:prstGeom>
          <a:solidFill>
            <a:srgbClr val="00B050">
              <a:alpha val="47843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What</a:t>
            </a:r>
            <a:r>
              <a:rPr lang="es-ES" sz="2000" dirty="0" smtClean="0"/>
              <a:t> to do:</a:t>
            </a:r>
          </a:p>
          <a:p>
            <a:endParaRPr lang="es-ES" sz="2000" b="1" i="1" dirty="0"/>
          </a:p>
          <a:p>
            <a:r>
              <a:rPr lang="es-ES" sz="2000" b="1" i="1" dirty="0" smtClean="0"/>
              <a:t>High lambda</a:t>
            </a:r>
          </a:p>
          <a:p>
            <a:endParaRPr lang="es-ES" sz="2000" b="1" i="1" dirty="0"/>
          </a:p>
          <a:p>
            <a:endParaRPr lang="es-ES" sz="2000" b="1" i="1" dirty="0" smtClean="0"/>
          </a:p>
          <a:p>
            <a:endParaRPr lang="es-ES" sz="2000" b="1" i="1" dirty="0"/>
          </a:p>
          <a:p>
            <a:endParaRPr lang="es-ES" sz="2000" b="1" i="1" dirty="0" smtClean="0"/>
          </a:p>
          <a:p>
            <a:r>
              <a:rPr lang="es-ES" sz="2000" b="1" i="1" dirty="0" err="1" smtClean="0"/>
              <a:t>Just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right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one</a:t>
            </a:r>
            <a:r>
              <a:rPr lang="es-ES" sz="2000" b="1" i="1" dirty="0" smtClean="0"/>
              <a:t>-</a:t>
            </a:r>
            <a:endParaRPr lang="es-ES" sz="2000" b="1" i="1" dirty="0"/>
          </a:p>
          <a:p>
            <a:endParaRPr lang="es-ES" sz="2000" b="1" i="1" dirty="0" smtClean="0"/>
          </a:p>
          <a:p>
            <a:endParaRPr lang="es-ES" sz="2000" b="1" i="1" dirty="0"/>
          </a:p>
          <a:p>
            <a:r>
              <a:rPr lang="es-ES" sz="2000" b="1" i="1" dirty="0" err="1" smtClean="0"/>
              <a:t>Low</a:t>
            </a:r>
            <a:r>
              <a:rPr lang="es-ES" sz="2000" b="1" i="1" dirty="0" smtClean="0"/>
              <a:t> lambda</a:t>
            </a:r>
          </a:p>
          <a:p>
            <a:endParaRPr lang="es-ES" sz="2000" b="1" i="1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9537291" y="2467898"/>
            <a:ext cx="0" cy="3097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Logistic</a:t>
            </a:r>
            <a:r>
              <a:rPr lang="es-ES" sz="4800" dirty="0" smtClean="0"/>
              <a:t> </a:t>
            </a:r>
            <a:r>
              <a:rPr lang="es-ES" sz="4800" dirty="0" err="1" smtClean="0"/>
              <a:t>Regression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2357" y="4788310"/>
            <a:ext cx="2174021" cy="1253052"/>
          </a:xfrm>
        </p:spPr>
        <p:txBody>
          <a:bodyPr/>
          <a:lstStyle/>
          <a:p>
            <a:r>
              <a:rPr lang="es-ES" dirty="0" err="1" smtClean="0"/>
              <a:t>Low</a:t>
            </a:r>
            <a:r>
              <a:rPr lang="es-ES" dirty="0" smtClean="0"/>
              <a:t> lambda (0.001)</a:t>
            </a:r>
          </a:p>
          <a:p>
            <a:r>
              <a:rPr lang="es-ES" dirty="0" smtClean="0"/>
              <a:t>High </a:t>
            </a:r>
            <a:r>
              <a:rPr lang="es-ES" dirty="0" err="1" smtClean="0"/>
              <a:t>bias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57681" y="4788310"/>
            <a:ext cx="2654710" cy="1253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 smtClean="0"/>
              <a:t> lambda (3)</a:t>
            </a:r>
          </a:p>
          <a:p>
            <a:r>
              <a:rPr lang="es-ES" dirty="0" smtClean="0"/>
              <a:t>The </a:t>
            </a:r>
            <a:r>
              <a:rPr lang="es-ES" dirty="0" err="1" smtClean="0"/>
              <a:t>greatest</a:t>
            </a:r>
            <a:r>
              <a:rPr lang="es-ES" dirty="0" smtClean="0"/>
              <a:t> of the 100% test </a:t>
            </a:r>
            <a:r>
              <a:rPr lang="es-ES" dirty="0" err="1" smtClean="0"/>
              <a:t>result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73694" y="4766495"/>
            <a:ext cx="2298735" cy="1253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High lambda (300)</a:t>
            </a:r>
          </a:p>
          <a:p>
            <a:r>
              <a:rPr lang="es-ES" dirty="0" smtClean="0"/>
              <a:t>High </a:t>
            </a:r>
            <a:r>
              <a:rPr lang="es-ES" dirty="0" err="1" smtClean="0"/>
              <a:t>variance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5" y="1676223"/>
            <a:ext cx="3844414" cy="2876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rma libre 6"/>
          <p:cNvSpPr/>
          <p:nvPr/>
        </p:nvSpPr>
        <p:spPr>
          <a:xfrm>
            <a:off x="414338" y="1971675"/>
            <a:ext cx="3508714" cy="2278591"/>
          </a:xfrm>
          <a:custGeom>
            <a:avLst/>
            <a:gdLst>
              <a:gd name="connsiteX0" fmla="*/ 0 w 3508714"/>
              <a:gd name="connsiteY0" fmla="*/ 0 h 2278591"/>
              <a:gd name="connsiteX1" fmla="*/ 57150 w 3508714"/>
              <a:gd name="connsiteY1" fmla="*/ 423863 h 2278591"/>
              <a:gd name="connsiteX2" fmla="*/ 204787 w 3508714"/>
              <a:gd name="connsiteY2" fmla="*/ 1338263 h 2278591"/>
              <a:gd name="connsiteX3" fmla="*/ 438150 w 3508714"/>
              <a:gd name="connsiteY3" fmla="*/ 1981200 h 2278591"/>
              <a:gd name="connsiteX4" fmla="*/ 785812 w 3508714"/>
              <a:gd name="connsiteY4" fmla="*/ 2143125 h 2278591"/>
              <a:gd name="connsiteX5" fmla="*/ 1162050 w 3508714"/>
              <a:gd name="connsiteY5" fmla="*/ 2200275 h 2278591"/>
              <a:gd name="connsiteX6" fmla="*/ 1466850 w 3508714"/>
              <a:gd name="connsiteY6" fmla="*/ 2247900 h 2278591"/>
              <a:gd name="connsiteX7" fmla="*/ 2047875 w 3508714"/>
              <a:gd name="connsiteY7" fmla="*/ 2276475 h 2278591"/>
              <a:gd name="connsiteX8" fmla="*/ 2514600 w 3508714"/>
              <a:gd name="connsiteY8" fmla="*/ 2276475 h 2278591"/>
              <a:gd name="connsiteX9" fmla="*/ 3424237 w 3508714"/>
              <a:gd name="connsiteY9" fmla="*/ 2271713 h 2278591"/>
              <a:gd name="connsiteX10" fmla="*/ 3414712 w 3508714"/>
              <a:gd name="connsiteY10" fmla="*/ 2276475 h 227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8714" h="2278591">
                <a:moveTo>
                  <a:pt x="0" y="0"/>
                </a:moveTo>
                <a:cubicBezTo>
                  <a:pt x="11509" y="100409"/>
                  <a:pt x="23019" y="200819"/>
                  <a:pt x="57150" y="423863"/>
                </a:cubicBezTo>
                <a:cubicBezTo>
                  <a:pt x="91281" y="646907"/>
                  <a:pt x="141287" y="1078707"/>
                  <a:pt x="204787" y="1338263"/>
                </a:cubicBezTo>
                <a:cubicBezTo>
                  <a:pt x="268287" y="1597819"/>
                  <a:pt x="341313" y="1847056"/>
                  <a:pt x="438150" y="1981200"/>
                </a:cubicBezTo>
                <a:cubicBezTo>
                  <a:pt x="534987" y="2115344"/>
                  <a:pt x="665162" y="2106613"/>
                  <a:pt x="785812" y="2143125"/>
                </a:cubicBezTo>
                <a:cubicBezTo>
                  <a:pt x="906462" y="2179637"/>
                  <a:pt x="1162050" y="2200275"/>
                  <a:pt x="1162050" y="2200275"/>
                </a:cubicBezTo>
                <a:cubicBezTo>
                  <a:pt x="1275556" y="2217737"/>
                  <a:pt x="1319213" y="2235200"/>
                  <a:pt x="1466850" y="2247900"/>
                </a:cubicBezTo>
                <a:cubicBezTo>
                  <a:pt x="1614487" y="2260600"/>
                  <a:pt x="1873250" y="2271713"/>
                  <a:pt x="2047875" y="2276475"/>
                </a:cubicBezTo>
                <a:cubicBezTo>
                  <a:pt x="2222500" y="2281237"/>
                  <a:pt x="2514600" y="2276475"/>
                  <a:pt x="2514600" y="2276475"/>
                </a:cubicBezTo>
                <a:lnTo>
                  <a:pt x="3424237" y="2271713"/>
                </a:lnTo>
                <a:cubicBezTo>
                  <a:pt x="3574256" y="2271713"/>
                  <a:pt x="3494484" y="2274094"/>
                  <a:pt x="3414712" y="22764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>
            <a:off x="395288" y="4190977"/>
            <a:ext cx="3457575" cy="76223"/>
          </a:xfrm>
          <a:custGeom>
            <a:avLst/>
            <a:gdLst>
              <a:gd name="connsiteX0" fmla="*/ 0 w 3457575"/>
              <a:gd name="connsiteY0" fmla="*/ 76223 h 76223"/>
              <a:gd name="connsiteX1" fmla="*/ 1038225 w 3457575"/>
              <a:gd name="connsiteY1" fmla="*/ 71461 h 76223"/>
              <a:gd name="connsiteX2" fmla="*/ 1433512 w 3457575"/>
              <a:gd name="connsiteY2" fmla="*/ 57173 h 76223"/>
              <a:gd name="connsiteX3" fmla="*/ 1500187 w 3457575"/>
              <a:gd name="connsiteY3" fmla="*/ 23836 h 76223"/>
              <a:gd name="connsiteX4" fmla="*/ 1590675 w 3457575"/>
              <a:gd name="connsiteY4" fmla="*/ 23 h 76223"/>
              <a:gd name="connsiteX5" fmla="*/ 2514600 w 3457575"/>
              <a:gd name="connsiteY5" fmla="*/ 19073 h 76223"/>
              <a:gd name="connsiteX6" fmla="*/ 3457575 w 3457575"/>
              <a:gd name="connsiteY6" fmla="*/ 33361 h 7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575" h="76223">
                <a:moveTo>
                  <a:pt x="0" y="76223"/>
                </a:moveTo>
                <a:lnTo>
                  <a:pt x="1038225" y="71461"/>
                </a:lnTo>
                <a:cubicBezTo>
                  <a:pt x="1277144" y="68286"/>
                  <a:pt x="1356518" y="65110"/>
                  <a:pt x="1433512" y="57173"/>
                </a:cubicBezTo>
                <a:cubicBezTo>
                  <a:pt x="1510506" y="49236"/>
                  <a:pt x="1473993" y="33361"/>
                  <a:pt x="1500187" y="23836"/>
                </a:cubicBezTo>
                <a:cubicBezTo>
                  <a:pt x="1526381" y="14311"/>
                  <a:pt x="1421606" y="817"/>
                  <a:pt x="1590675" y="23"/>
                </a:cubicBezTo>
                <a:cubicBezTo>
                  <a:pt x="1759744" y="-771"/>
                  <a:pt x="2514600" y="19073"/>
                  <a:pt x="2514600" y="19073"/>
                </a:cubicBezTo>
                <a:lnTo>
                  <a:pt x="3457575" y="33361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55" y="1676223"/>
            <a:ext cx="3844414" cy="2888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11" y="1667519"/>
            <a:ext cx="3844414" cy="2885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Forma libre 11"/>
          <p:cNvSpPr/>
          <p:nvPr/>
        </p:nvSpPr>
        <p:spPr>
          <a:xfrm>
            <a:off x="4514850" y="2343150"/>
            <a:ext cx="3375025" cy="1503993"/>
          </a:xfrm>
          <a:custGeom>
            <a:avLst/>
            <a:gdLst>
              <a:gd name="connsiteX0" fmla="*/ 0 w 3375025"/>
              <a:gd name="connsiteY0" fmla="*/ 0 h 1503993"/>
              <a:gd name="connsiteX1" fmla="*/ 231775 w 3375025"/>
              <a:gd name="connsiteY1" fmla="*/ 1165225 h 1503993"/>
              <a:gd name="connsiteX2" fmla="*/ 1073150 w 3375025"/>
              <a:gd name="connsiteY2" fmla="*/ 1447800 h 1503993"/>
              <a:gd name="connsiteX3" fmla="*/ 1835150 w 3375025"/>
              <a:gd name="connsiteY3" fmla="*/ 1501775 h 1503993"/>
              <a:gd name="connsiteX4" fmla="*/ 2536825 w 3375025"/>
              <a:gd name="connsiteY4" fmla="*/ 1409700 h 1503993"/>
              <a:gd name="connsiteX5" fmla="*/ 3375025 w 3375025"/>
              <a:gd name="connsiteY5" fmla="*/ 1492250 h 1503993"/>
              <a:gd name="connsiteX6" fmla="*/ 3375025 w 3375025"/>
              <a:gd name="connsiteY6" fmla="*/ 1492250 h 150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025" h="1503993">
                <a:moveTo>
                  <a:pt x="0" y="0"/>
                </a:moveTo>
                <a:cubicBezTo>
                  <a:pt x="26458" y="461962"/>
                  <a:pt x="52917" y="923925"/>
                  <a:pt x="231775" y="1165225"/>
                </a:cubicBezTo>
                <a:cubicBezTo>
                  <a:pt x="410633" y="1406525"/>
                  <a:pt x="805921" y="1391708"/>
                  <a:pt x="1073150" y="1447800"/>
                </a:cubicBezTo>
                <a:cubicBezTo>
                  <a:pt x="1340379" y="1503892"/>
                  <a:pt x="1591204" y="1508125"/>
                  <a:pt x="1835150" y="1501775"/>
                </a:cubicBezTo>
                <a:cubicBezTo>
                  <a:pt x="2079096" y="1495425"/>
                  <a:pt x="2280179" y="1411287"/>
                  <a:pt x="2536825" y="1409700"/>
                </a:cubicBezTo>
                <a:cubicBezTo>
                  <a:pt x="2793471" y="1408113"/>
                  <a:pt x="3375025" y="1492250"/>
                  <a:pt x="3375025" y="1492250"/>
                </a:cubicBezTo>
                <a:lnTo>
                  <a:pt x="3375025" y="14922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530725" y="3751534"/>
            <a:ext cx="3375025" cy="375966"/>
          </a:xfrm>
          <a:custGeom>
            <a:avLst/>
            <a:gdLst>
              <a:gd name="connsiteX0" fmla="*/ 0 w 3375025"/>
              <a:gd name="connsiteY0" fmla="*/ 375966 h 375966"/>
              <a:gd name="connsiteX1" fmla="*/ 111125 w 3375025"/>
              <a:gd name="connsiteY1" fmla="*/ 169591 h 375966"/>
              <a:gd name="connsiteX2" fmla="*/ 358775 w 3375025"/>
              <a:gd name="connsiteY2" fmla="*/ 80691 h 375966"/>
              <a:gd name="connsiteX3" fmla="*/ 1152525 w 3375025"/>
              <a:gd name="connsiteY3" fmla="*/ 52116 h 375966"/>
              <a:gd name="connsiteX4" fmla="*/ 1381125 w 3375025"/>
              <a:gd name="connsiteY4" fmla="*/ 7666 h 375966"/>
              <a:gd name="connsiteX5" fmla="*/ 1663700 w 3375025"/>
              <a:gd name="connsiteY5" fmla="*/ 7666 h 375966"/>
              <a:gd name="connsiteX6" fmla="*/ 2438400 w 3375025"/>
              <a:gd name="connsiteY6" fmla="*/ 83866 h 375966"/>
              <a:gd name="connsiteX7" fmla="*/ 2981325 w 3375025"/>
              <a:gd name="connsiteY7" fmla="*/ 128316 h 375966"/>
              <a:gd name="connsiteX8" fmla="*/ 3375025 w 3375025"/>
              <a:gd name="connsiteY8" fmla="*/ 141016 h 37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5025" h="375966">
                <a:moveTo>
                  <a:pt x="0" y="375966"/>
                </a:moveTo>
                <a:cubicBezTo>
                  <a:pt x="25664" y="297384"/>
                  <a:pt x="51329" y="218803"/>
                  <a:pt x="111125" y="169591"/>
                </a:cubicBezTo>
                <a:cubicBezTo>
                  <a:pt x="170921" y="120379"/>
                  <a:pt x="185208" y="100270"/>
                  <a:pt x="358775" y="80691"/>
                </a:cubicBezTo>
                <a:cubicBezTo>
                  <a:pt x="532342" y="61112"/>
                  <a:pt x="982133" y="64287"/>
                  <a:pt x="1152525" y="52116"/>
                </a:cubicBezTo>
                <a:cubicBezTo>
                  <a:pt x="1322917" y="39945"/>
                  <a:pt x="1295929" y="15074"/>
                  <a:pt x="1381125" y="7666"/>
                </a:cubicBezTo>
                <a:cubicBezTo>
                  <a:pt x="1466321" y="258"/>
                  <a:pt x="1487488" y="-5034"/>
                  <a:pt x="1663700" y="7666"/>
                </a:cubicBezTo>
                <a:cubicBezTo>
                  <a:pt x="1839913" y="20366"/>
                  <a:pt x="2438400" y="83866"/>
                  <a:pt x="2438400" y="83866"/>
                </a:cubicBezTo>
                <a:lnTo>
                  <a:pt x="2981325" y="128316"/>
                </a:lnTo>
                <a:cubicBezTo>
                  <a:pt x="3137429" y="137841"/>
                  <a:pt x="3256227" y="139428"/>
                  <a:pt x="3375025" y="141016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 14"/>
          <p:cNvSpPr/>
          <p:nvPr/>
        </p:nvSpPr>
        <p:spPr>
          <a:xfrm>
            <a:off x="8642350" y="2133600"/>
            <a:ext cx="3279775" cy="801607"/>
          </a:xfrm>
          <a:custGeom>
            <a:avLst/>
            <a:gdLst>
              <a:gd name="connsiteX0" fmla="*/ 0 w 3279775"/>
              <a:gd name="connsiteY0" fmla="*/ 0 h 801607"/>
              <a:gd name="connsiteX1" fmla="*/ 123825 w 3279775"/>
              <a:gd name="connsiteY1" fmla="*/ 314325 h 801607"/>
              <a:gd name="connsiteX2" fmla="*/ 476250 w 3279775"/>
              <a:gd name="connsiteY2" fmla="*/ 549275 h 801607"/>
              <a:gd name="connsiteX3" fmla="*/ 1025525 w 3279775"/>
              <a:gd name="connsiteY3" fmla="*/ 755650 h 801607"/>
              <a:gd name="connsiteX4" fmla="*/ 1536700 w 3279775"/>
              <a:gd name="connsiteY4" fmla="*/ 774700 h 801607"/>
              <a:gd name="connsiteX5" fmla="*/ 1863725 w 3279775"/>
              <a:gd name="connsiteY5" fmla="*/ 441325 h 801607"/>
              <a:gd name="connsiteX6" fmla="*/ 2174875 w 3279775"/>
              <a:gd name="connsiteY6" fmla="*/ 228600 h 801607"/>
              <a:gd name="connsiteX7" fmla="*/ 2489200 w 3279775"/>
              <a:gd name="connsiteY7" fmla="*/ 139700 h 801607"/>
              <a:gd name="connsiteX8" fmla="*/ 2927350 w 3279775"/>
              <a:gd name="connsiteY8" fmla="*/ 298450 h 801607"/>
              <a:gd name="connsiteX9" fmla="*/ 3209925 w 3279775"/>
              <a:gd name="connsiteY9" fmla="*/ 428625 h 801607"/>
              <a:gd name="connsiteX10" fmla="*/ 3279775 w 3279775"/>
              <a:gd name="connsiteY10" fmla="*/ 447675 h 80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9775" h="801607">
                <a:moveTo>
                  <a:pt x="0" y="0"/>
                </a:moveTo>
                <a:cubicBezTo>
                  <a:pt x="22225" y="111389"/>
                  <a:pt x="44450" y="222779"/>
                  <a:pt x="123825" y="314325"/>
                </a:cubicBezTo>
                <a:cubicBezTo>
                  <a:pt x="203200" y="405871"/>
                  <a:pt x="325967" y="475721"/>
                  <a:pt x="476250" y="549275"/>
                </a:cubicBezTo>
                <a:cubicBezTo>
                  <a:pt x="626533" y="622829"/>
                  <a:pt x="848783" y="718079"/>
                  <a:pt x="1025525" y="755650"/>
                </a:cubicBezTo>
                <a:cubicBezTo>
                  <a:pt x="1202267" y="793221"/>
                  <a:pt x="1397000" y="827088"/>
                  <a:pt x="1536700" y="774700"/>
                </a:cubicBezTo>
                <a:cubicBezTo>
                  <a:pt x="1676400" y="722312"/>
                  <a:pt x="1757363" y="532342"/>
                  <a:pt x="1863725" y="441325"/>
                </a:cubicBezTo>
                <a:cubicBezTo>
                  <a:pt x="1970088" y="350308"/>
                  <a:pt x="2070629" y="278871"/>
                  <a:pt x="2174875" y="228600"/>
                </a:cubicBezTo>
                <a:cubicBezTo>
                  <a:pt x="2279121" y="178329"/>
                  <a:pt x="2363788" y="128058"/>
                  <a:pt x="2489200" y="139700"/>
                </a:cubicBezTo>
                <a:cubicBezTo>
                  <a:pt x="2614613" y="151342"/>
                  <a:pt x="2807229" y="250296"/>
                  <a:pt x="2927350" y="298450"/>
                </a:cubicBezTo>
                <a:cubicBezTo>
                  <a:pt x="3047471" y="346604"/>
                  <a:pt x="3151188" y="403754"/>
                  <a:pt x="3209925" y="428625"/>
                </a:cubicBezTo>
                <a:cubicBezTo>
                  <a:pt x="3268662" y="453496"/>
                  <a:pt x="3274218" y="450585"/>
                  <a:pt x="3279775" y="447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orma libre 15"/>
          <p:cNvSpPr/>
          <p:nvPr/>
        </p:nvSpPr>
        <p:spPr>
          <a:xfrm>
            <a:off x="8616950" y="2720081"/>
            <a:ext cx="3279775" cy="1041224"/>
          </a:xfrm>
          <a:custGeom>
            <a:avLst/>
            <a:gdLst>
              <a:gd name="connsiteX0" fmla="*/ 0 w 3279775"/>
              <a:gd name="connsiteY0" fmla="*/ 918469 h 1041224"/>
              <a:gd name="connsiteX1" fmla="*/ 85725 w 3279775"/>
              <a:gd name="connsiteY1" fmla="*/ 521594 h 1041224"/>
              <a:gd name="connsiteX2" fmla="*/ 269875 w 3279775"/>
              <a:gd name="connsiteY2" fmla="*/ 178694 h 1041224"/>
              <a:gd name="connsiteX3" fmla="*/ 657225 w 3279775"/>
              <a:gd name="connsiteY3" fmla="*/ 10419 h 1041224"/>
              <a:gd name="connsiteX4" fmla="*/ 1035050 w 3279775"/>
              <a:gd name="connsiteY4" fmla="*/ 35819 h 1041224"/>
              <a:gd name="connsiteX5" fmla="*/ 1444625 w 3279775"/>
              <a:gd name="connsiteY5" fmla="*/ 181869 h 1041224"/>
              <a:gd name="connsiteX6" fmla="*/ 1749425 w 3279775"/>
              <a:gd name="connsiteY6" fmla="*/ 493019 h 1041224"/>
              <a:gd name="connsiteX7" fmla="*/ 2009775 w 3279775"/>
              <a:gd name="connsiteY7" fmla="*/ 823219 h 1041224"/>
              <a:gd name="connsiteX8" fmla="*/ 2317750 w 3279775"/>
              <a:gd name="connsiteY8" fmla="*/ 1010544 h 1041224"/>
              <a:gd name="connsiteX9" fmla="*/ 2708275 w 3279775"/>
              <a:gd name="connsiteY9" fmla="*/ 1032769 h 1041224"/>
              <a:gd name="connsiteX10" fmla="*/ 3076575 w 3279775"/>
              <a:gd name="connsiteY10" fmla="*/ 924819 h 1041224"/>
              <a:gd name="connsiteX11" fmla="*/ 3279775 w 3279775"/>
              <a:gd name="connsiteY11" fmla="*/ 861319 h 104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9775" h="1041224">
                <a:moveTo>
                  <a:pt x="0" y="918469"/>
                </a:moveTo>
                <a:cubicBezTo>
                  <a:pt x="20373" y="781679"/>
                  <a:pt x="40746" y="644890"/>
                  <a:pt x="85725" y="521594"/>
                </a:cubicBezTo>
                <a:cubicBezTo>
                  <a:pt x="130704" y="398298"/>
                  <a:pt x="174625" y="263890"/>
                  <a:pt x="269875" y="178694"/>
                </a:cubicBezTo>
                <a:cubicBezTo>
                  <a:pt x="365125" y="93498"/>
                  <a:pt x="529696" y="34231"/>
                  <a:pt x="657225" y="10419"/>
                </a:cubicBezTo>
                <a:cubicBezTo>
                  <a:pt x="784754" y="-13393"/>
                  <a:pt x="903817" y="7244"/>
                  <a:pt x="1035050" y="35819"/>
                </a:cubicBezTo>
                <a:cubicBezTo>
                  <a:pt x="1166283" y="64394"/>
                  <a:pt x="1325563" y="105669"/>
                  <a:pt x="1444625" y="181869"/>
                </a:cubicBezTo>
                <a:cubicBezTo>
                  <a:pt x="1563687" y="258069"/>
                  <a:pt x="1655233" y="386127"/>
                  <a:pt x="1749425" y="493019"/>
                </a:cubicBezTo>
                <a:cubicBezTo>
                  <a:pt x="1843617" y="599911"/>
                  <a:pt x="1915054" y="736965"/>
                  <a:pt x="2009775" y="823219"/>
                </a:cubicBezTo>
                <a:cubicBezTo>
                  <a:pt x="2104496" y="909473"/>
                  <a:pt x="2201333" y="975619"/>
                  <a:pt x="2317750" y="1010544"/>
                </a:cubicBezTo>
                <a:cubicBezTo>
                  <a:pt x="2434167" y="1045469"/>
                  <a:pt x="2581804" y="1047056"/>
                  <a:pt x="2708275" y="1032769"/>
                </a:cubicBezTo>
                <a:cubicBezTo>
                  <a:pt x="2834746" y="1018482"/>
                  <a:pt x="2981325" y="953394"/>
                  <a:pt x="3076575" y="924819"/>
                </a:cubicBezTo>
                <a:cubicBezTo>
                  <a:pt x="3171825" y="896244"/>
                  <a:pt x="3225800" y="878781"/>
                  <a:pt x="3279775" y="861319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1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Logistic</a:t>
            </a:r>
            <a:r>
              <a:rPr lang="es-ES" sz="4800" dirty="0" smtClean="0"/>
              <a:t> </a:t>
            </a:r>
            <a:r>
              <a:rPr lang="es-ES" sz="4800" dirty="0" err="1" smtClean="0"/>
              <a:t>Regression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Just</a:t>
            </a:r>
            <a:r>
              <a:rPr lang="es-ES" sz="2400" dirty="0" smtClean="0"/>
              <a:t> </a:t>
            </a:r>
            <a:r>
              <a:rPr lang="es-ES" sz="2400" dirty="0" err="1" smtClean="0"/>
              <a:t>one</a:t>
            </a:r>
            <a:r>
              <a:rPr lang="es-ES" sz="2400" dirty="0" smtClean="0"/>
              <a:t> </a:t>
            </a:r>
            <a:r>
              <a:rPr lang="es-ES" sz="2400" dirty="0" err="1" smtClean="0"/>
              <a:t>thing</a:t>
            </a:r>
            <a:r>
              <a:rPr lang="es-ES" sz="2400" dirty="0" smtClean="0"/>
              <a:t> </a:t>
            </a:r>
            <a:r>
              <a:rPr lang="es-ES" sz="2400" dirty="0" err="1" smtClean="0"/>
              <a:t>left</a:t>
            </a:r>
            <a:r>
              <a:rPr lang="es-ES" sz="2400" dirty="0" smtClean="0"/>
              <a:t>… </a:t>
            </a:r>
            <a:r>
              <a:rPr lang="es-ES" sz="2400" dirty="0" err="1" smtClean="0"/>
              <a:t>Put</a:t>
            </a:r>
            <a:r>
              <a:rPr lang="es-ES" sz="2400" dirty="0" smtClean="0"/>
              <a:t> </a:t>
            </a:r>
            <a:r>
              <a:rPr lang="es-ES" sz="2400" dirty="0" err="1" smtClean="0"/>
              <a:t>it</a:t>
            </a:r>
            <a:r>
              <a:rPr lang="es-ES" sz="2400" dirty="0" smtClean="0"/>
              <a:t> </a:t>
            </a:r>
            <a:r>
              <a:rPr lang="es-ES" sz="2400" dirty="0" err="1" smtClean="0"/>
              <a:t>all</a:t>
            </a:r>
            <a:r>
              <a:rPr lang="es-ES" sz="2400" dirty="0" smtClean="0"/>
              <a:t> </a:t>
            </a:r>
            <a:r>
              <a:rPr lang="es-ES" sz="2400" dirty="0" err="1" smtClean="0"/>
              <a:t>together</a:t>
            </a:r>
            <a:r>
              <a:rPr lang="es-ES" sz="2400" dirty="0" smtClean="0"/>
              <a:t>.</a:t>
            </a:r>
          </a:p>
          <a:p>
            <a:pPr lvl="1"/>
            <a:r>
              <a:rPr lang="es-ES" sz="2000" dirty="0" err="1" smtClean="0"/>
              <a:t>Looking</a:t>
            </a:r>
            <a:r>
              <a:rPr lang="es-ES" sz="2000" dirty="0" smtClean="0"/>
              <a:t> </a:t>
            </a:r>
            <a:r>
              <a:rPr lang="es-ES" sz="2000" dirty="0" err="1" smtClean="0"/>
              <a:t>for</a:t>
            </a:r>
            <a:r>
              <a:rPr lang="es-ES" sz="2000" dirty="0" smtClean="0"/>
              <a:t> the </a:t>
            </a:r>
            <a:r>
              <a:rPr lang="es-ES" sz="2000" dirty="0" err="1" smtClean="0"/>
              <a:t>best</a:t>
            </a:r>
            <a:r>
              <a:rPr lang="es-ES" sz="2000" dirty="0" smtClean="0"/>
              <a:t> </a:t>
            </a:r>
            <a:r>
              <a:rPr lang="es-ES" sz="2000" dirty="0" err="1" smtClean="0"/>
              <a:t>relation</a:t>
            </a:r>
            <a:r>
              <a:rPr lang="es-ES" sz="2000" dirty="0" smtClean="0"/>
              <a:t> </a:t>
            </a:r>
            <a:r>
              <a:rPr lang="es-ES" sz="2000" dirty="0" err="1" smtClean="0"/>
              <a:t>bias-variance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err="1" smtClean="0"/>
              <a:t>Testing</a:t>
            </a:r>
            <a:r>
              <a:rPr lang="es-ES" sz="2000" dirty="0" smtClean="0"/>
              <a:t> </a:t>
            </a:r>
            <a:r>
              <a:rPr lang="es-ES" sz="2000" dirty="0" err="1" smtClean="0"/>
              <a:t>diferents</a:t>
            </a:r>
            <a:r>
              <a:rPr lang="es-ES" sz="2000" dirty="0" smtClean="0"/>
              <a:t> </a:t>
            </a:r>
            <a:r>
              <a:rPr lang="es-ES" sz="2000" dirty="0" err="1" smtClean="0"/>
              <a:t>splittings</a:t>
            </a:r>
            <a:r>
              <a:rPr lang="es-ES" sz="2000" dirty="0" smtClean="0"/>
              <a:t> of the data to </a:t>
            </a:r>
            <a:r>
              <a:rPr lang="es-ES" sz="2000" dirty="0" err="1" smtClean="0"/>
              <a:t>know</a:t>
            </a:r>
            <a:r>
              <a:rPr lang="es-ES" sz="2000" dirty="0" smtClean="0"/>
              <a:t> </a:t>
            </a:r>
            <a:r>
              <a:rPr lang="es-ES" sz="2000" dirty="0" err="1" smtClean="0"/>
              <a:t>what</a:t>
            </a:r>
            <a:r>
              <a:rPr lang="es-ES" sz="2000" dirty="0" smtClean="0"/>
              <a:t> </a:t>
            </a:r>
            <a:r>
              <a:rPr lang="es-ES" sz="2000" dirty="0" err="1" smtClean="0"/>
              <a:t>kind</a:t>
            </a:r>
            <a:r>
              <a:rPr lang="es-ES" sz="2000" dirty="0" smtClean="0"/>
              <a:t> of </a:t>
            </a:r>
            <a:r>
              <a:rPr lang="es-ES" sz="2000" dirty="0" err="1" smtClean="0"/>
              <a:t>split</a:t>
            </a:r>
            <a:r>
              <a:rPr lang="es-ES" sz="2000" dirty="0" smtClean="0"/>
              <a:t> </a:t>
            </a:r>
            <a:r>
              <a:rPr lang="es-ES" sz="2000" dirty="0" err="1" smtClean="0"/>
              <a:t>its</a:t>
            </a:r>
            <a:r>
              <a:rPr lang="es-ES" sz="2000" dirty="0" smtClean="0"/>
              <a:t> the </a:t>
            </a:r>
            <a:r>
              <a:rPr lang="es-ES" sz="2000" dirty="0" err="1" smtClean="0"/>
              <a:t>better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Try to </a:t>
            </a:r>
            <a:r>
              <a:rPr lang="es-ES" sz="2000" dirty="0" err="1" smtClean="0"/>
              <a:t>diagnose</a:t>
            </a:r>
            <a:r>
              <a:rPr lang="es-ES" sz="2000" dirty="0" smtClean="0"/>
              <a:t>, </a:t>
            </a:r>
            <a:r>
              <a:rPr lang="es-ES" sz="2000" dirty="0" err="1" smtClean="0"/>
              <a:t>by</a:t>
            </a:r>
            <a:r>
              <a:rPr lang="es-ES" sz="2000" dirty="0" smtClean="0"/>
              <a:t> </a:t>
            </a:r>
            <a:r>
              <a:rPr lang="es-ES" sz="2000" dirty="0" err="1" smtClean="0"/>
              <a:t>giving</a:t>
            </a:r>
            <a:r>
              <a:rPr lang="es-ES" sz="2000" dirty="0" smtClean="0"/>
              <a:t> </a:t>
            </a:r>
            <a:r>
              <a:rPr lang="es-ES" sz="2000" dirty="0" err="1" smtClean="0"/>
              <a:t>an</a:t>
            </a:r>
            <a:r>
              <a:rPr lang="es-ES" sz="2000" dirty="0"/>
              <a:t> </a:t>
            </a:r>
            <a:r>
              <a:rPr lang="es-ES" sz="2000" dirty="0" err="1" smtClean="0"/>
              <a:t>hand-made</a:t>
            </a:r>
            <a:r>
              <a:rPr lang="es-ES" sz="2000" dirty="0" smtClean="0"/>
              <a:t> </a:t>
            </a:r>
            <a:r>
              <a:rPr lang="es-ES" sz="2000" dirty="0" err="1" smtClean="0"/>
              <a:t>example</a:t>
            </a:r>
            <a:r>
              <a:rPr lang="es-ES" sz="2000" dirty="0" smtClean="0"/>
              <a:t>, if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begning</a:t>
            </a:r>
            <a:r>
              <a:rPr lang="es-ES" sz="2000" dirty="0" smtClean="0"/>
              <a:t> </a:t>
            </a:r>
            <a:r>
              <a:rPr lang="es-ES" sz="2000" dirty="0" err="1" smtClean="0"/>
              <a:t>or</a:t>
            </a:r>
            <a:r>
              <a:rPr lang="es-ES" sz="2000" dirty="0" smtClean="0"/>
              <a:t> </a:t>
            </a:r>
            <a:r>
              <a:rPr lang="es-ES" sz="2000" dirty="0" err="1" smtClean="0"/>
              <a:t>malignant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59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Neural Networks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Looking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the </a:t>
            </a:r>
            <a:r>
              <a:rPr lang="es-ES" sz="2400" dirty="0" err="1" smtClean="0"/>
              <a:t>right</a:t>
            </a:r>
            <a:r>
              <a:rPr lang="es-ES" sz="2400" dirty="0" smtClean="0"/>
              <a:t> </a:t>
            </a:r>
            <a:r>
              <a:rPr lang="es-ES" sz="2400" dirty="0" err="1" smtClean="0"/>
              <a:t>structure</a:t>
            </a:r>
            <a:r>
              <a:rPr lang="es-ES" sz="2400" dirty="0" smtClean="0"/>
              <a:t> of </a:t>
            </a:r>
            <a:r>
              <a:rPr lang="es-ES" sz="2400" dirty="0" err="1" smtClean="0"/>
              <a:t>our</a:t>
            </a:r>
            <a:r>
              <a:rPr lang="es-ES" sz="2400" dirty="0" smtClean="0"/>
              <a:t> </a:t>
            </a:r>
            <a:r>
              <a:rPr lang="es-ES" sz="2400" dirty="0" err="1" smtClean="0"/>
              <a:t>network</a:t>
            </a:r>
            <a:r>
              <a:rPr lang="es-ES" sz="2400" dirty="0" smtClean="0"/>
              <a:t>.</a:t>
            </a:r>
            <a:endParaRPr lang="es-ES" sz="2400" dirty="0"/>
          </a:p>
          <a:p>
            <a:pPr lvl="1"/>
            <a:r>
              <a:rPr lang="es-ES" sz="2000" dirty="0" err="1" smtClean="0"/>
              <a:t>Best</a:t>
            </a:r>
            <a:r>
              <a:rPr lang="es-ES" sz="2000" dirty="0" smtClean="0"/>
              <a:t> </a:t>
            </a:r>
            <a:r>
              <a:rPr lang="es-ES" sz="2000" dirty="0" err="1" smtClean="0"/>
              <a:t>number</a:t>
            </a:r>
            <a:r>
              <a:rPr lang="es-ES" sz="2000" dirty="0" smtClean="0"/>
              <a:t> of </a:t>
            </a:r>
            <a:r>
              <a:rPr lang="es-ES" sz="2000" dirty="0" err="1" smtClean="0"/>
              <a:t>hidden</a:t>
            </a:r>
            <a:r>
              <a:rPr lang="es-ES" sz="2000" dirty="0" smtClean="0"/>
              <a:t> </a:t>
            </a:r>
            <a:r>
              <a:rPr lang="es-ES" sz="2000" dirty="0" err="1" smtClean="0"/>
              <a:t>units</a:t>
            </a:r>
            <a:endParaRPr lang="es-ES" sz="2000" dirty="0" smtClean="0"/>
          </a:p>
          <a:p>
            <a:pPr lvl="1"/>
            <a:r>
              <a:rPr lang="es-ES" sz="2000" dirty="0" err="1" smtClean="0"/>
              <a:t>Best</a:t>
            </a:r>
            <a:r>
              <a:rPr lang="es-ES" sz="2000" dirty="0" smtClean="0"/>
              <a:t> </a:t>
            </a:r>
            <a:r>
              <a:rPr lang="es-ES" sz="2000" dirty="0" err="1" smtClean="0"/>
              <a:t>number</a:t>
            </a:r>
            <a:r>
              <a:rPr lang="es-ES" sz="2000" dirty="0" smtClean="0"/>
              <a:t> of </a:t>
            </a:r>
            <a:r>
              <a:rPr lang="es-ES" sz="2000" dirty="0" err="1" smtClean="0"/>
              <a:t>hidden</a:t>
            </a:r>
            <a:r>
              <a:rPr lang="es-ES" sz="2000" dirty="0" smtClean="0"/>
              <a:t> </a:t>
            </a:r>
            <a:r>
              <a:rPr lang="es-ES" sz="2000" dirty="0" err="1" smtClean="0"/>
              <a:t>layers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87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Neural Networks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Looking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the </a:t>
            </a:r>
            <a:r>
              <a:rPr lang="es-ES" sz="2400" dirty="0" err="1" smtClean="0"/>
              <a:t>right</a:t>
            </a:r>
            <a:r>
              <a:rPr lang="es-ES" sz="2400" dirty="0" smtClean="0"/>
              <a:t> </a:t>
            </a:r>
            <a:r>
              <a:rPr lang="es-ES" sz="2400" dirty="0" err="1" smtClean="0"/>
              <a:t>structure</a:t>
            </a:r>
            <a:r>
              <a:rPr lang="es-ES" sz="2400" dirty="0" smtClean="0"/>
              <a:t> of </a:t>
            </a:r>
            <a:r>
              <a:rPr lang="es-ES" sz="2400" dirty="0" err="1" smtClean="0"/>
              <a:t>our</a:t>
            </a:r>
            <a:r>
              <a:rPr lang="es-ES" sz="2400" dirty="0" smtClean="0"/>
              <a:t> </a:t>
            </a:r>
            <a:r>
              <a:rPr lang="es-ES" sz="2400" dirty="0" err="1" smtClean="0"/>
              <a:t>network</a:t>
            </a:r>
            <a:r>
              <a:rPr lang="es-ES" sz="2400" dirty="0" smtClean="0"/>
              <a:t>.</a:t>
            </a:r>
            <a:endParaRPr lang="es-ES" sz="2400" dirty="0"/>
          </a:p>
          <a:p>
            <a:pPr lvl="1"/>
            <a:r>
              <a:rPr lang="es-ES" sz="2000" dirty="0" err="1" smtClean="0"/>
              <a:t>Best</a:t>
            </a:r>
            <a:r>
              <a:rPr lang="es-ES" sz="2000" dirty="0" smtClean="0"/>
              <a:t> </a:t>
            </a:r>
            <a:r>
              <a:rPr lang="es-ES" sz="2000" dirty="0" err="1" smtClean="0"/>
              <a:t>number</a:t>
            </a:r>
            <a:r>
              <a:rPr lang="es-ES" sz="2000" dirty="0" smtClean="0"/>
              <a:t> of </a:t>
            </a:r>
            <a:r>
              <a:rPr lang="es-ES" sz="2000" dirty="0" err="1" smtClean="0"/>
              <a:t>hidden</a:t>
            </a:r>
            <a:r>
              <a:rPr lang="es-ES" sz="2000" dirty="0" smtClean="0"/>
              <a:t> </a:t>
            </a:r>
            <a:r>
              <a:rPr lang="es-ES" sz="2000" dirty="0" err="1" smtClean="0"/>
              <a:t>units</a:t>
            </a:r>
            <a:endParaRPr lang="es-ES" sz="2000" dirty="0" smtClean="0"/>
          </a:p>
          <a:p>
            <a:pPr lvl="1"/>
            <a:r>
              <a:rPr lang="es-ES" sz="2000" dirty="0" err="1" smtClean="0"/>
              <a:t>Best</a:t>
            </a:r>
            <a:r>
              <a:rPr lang="es-ES" sz="2000" dirty="0" smtClean="0"/>
              <a:t> </a:t>
            </a:r>
            <a:r>
              <a:rPr lang="es-ES" sz="2000" dirty="0" err="1" smtClean="0"/>
              <a:t>number</a:t>
            </a:r>
            <a:r>
              <a:rPr lang="es-ES" sz="2000" dirty="0" smtClean="0"/>
              <a:t> of </a:t>
            </a:r>
            <a:r>
              <a:rPr lang="es-ES" sz="2000" dirty="0" err="1" smtClean="0"/>
              <a:t>hidden</a:t>
            </a:r>
            <a:r>
              <a:rPr lang="es-ES" sz="2000" dirty="0" smtClean="0"/>
              <a:t> </a:t>
            </a:r>
            <a:r>
              <a:rPr lang="es-ES" sz="2000" dirty="0" err="1" smtClean="0"/>
              <a:t>layers</a:t>
            </a:r>
            <a:endParaRPr lang="es-ES" sz="20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77334" y="4454014"/>
            <a:ext cx="51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More </a:t>
            </a:r>
            <a:r>
              <a:rPr lang="es-ES" sz="3200" dirty="0" err="1" smtClean="0"/>
              <a:t>hidden</a:t>
            </a:r>
            <a:r>
              <a:rPr lang="es-ES" sz="3200" dirty="0" smtClean="0"/>
              <a:t> </a:t>
            </a:r>
            <a:r>
              <a:rPr lang="es-ES" sz="3200" dirty="0" err="1" smtClean="0"/>
              <a:t>units</a:t>
            </a:r>
            <a:r>
              <a:rPr lang="es-ES" sz="3200" dirty="0" smtClean="0"/>
              <a:t>/</a:t>
            </a:r>
            <a:r>
              <a:rPr lang="es-ES" sz="3200" dirty="0" err="1" smtClean="0"/>
              <a:t>layers</a:t>
            </a:r>
            <a:endParaRPr lang="es-ES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77334" y="5107859"/>
            <a:ext cx="51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Less</a:t>
            </a:r>
            <a:r>
              <a:rPr lang="es-ES" sz="3200" dirty="0" smtClean="0"/>
              <a:t> </a:t>
            </a:r>
            <a:r>
              <a:rPr lang="es-ES" sz="3200" dirty="0" err="1" smtClean="0"/>
              <a:t>hidden</a:t>
            </a:r>
            <a:r>
              <a:rPr lang="es-ES" sz="3200" dirty="0" smtClean="0"/>
              <a:t> </a:t>
            </a:r>
            <a:r>
              <a:rPr lang="es-ES" sz="3200" dirty="0" err="1" smtClean="0"/>
              <a:t>units</a:t>
            </a:r>
            <a:r>
              <a:rPr lang="es-ES" sz="3200" dirty="0" smtClean="0"/>
              <a:t>/</a:t>
            </a:r>
            <a:r>
              <a:rPr lang="es-ES" sz="3200" dirty="0" err="1" smtClean="0"/>
              <a:t>layers</a:t>
            </a:r>
            <a:endParaRPr lang="es-ES" sz="32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5514805" y="4746401"/>
            <a:ext cx="11405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514805" y="5400246"/>
            <a:ext cx="11405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655347" y="4450426"/>
            <a:ext cx="51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High </a:t>
            </a:r>
            <a:r>
              <a:rPr lang="es-ES" sz="3200" dirty="0" err="1" smtClean="0"/>
              <a:t>variance</a:t>
            </a:r>
            <a:r>
              <a:rPr lang="es-ES" sz="3200" dirty="0" smtClean="0"/>
              <a:t> (</a:t>
            </a:r>
            <a:r>
              <a:rPr lang="es-ES" sz="3200" dirty="0" err="1" smtClean="0"/>
              <a:t>overfitting</a:t>
            </a:r>
            <a:r>
              <a:rPr lang="es-ES" sz="3200" dirty="0" smtClean="0"/>
              <a:t>)</a:t>
            </a:r>
            <a:endParaRPr lang="es-ES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655347" y="5091541"/>
            <a:ext cx="51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High </a:t>
            </a:r>
            <a:r>
              <a:rPr lang="es-ES" sz="3200" dirty="0" err="1" smtClean="0"/>
              <a:t>bias</a:t>
            </a:r>
            <a:r>
              <a:rPr lang="es-ES" sz="3200" dirty="0" smtClean="0"/>
              <a:t> (</a:t>
            </a:r>
            <a:r>
              <a:rPr lang="es-ES" sz="3200" dirty="0" err="1" smtClean="0"/>
              <a:t>underfitting</a:t>
            </a:r>
            <a:r>
              <a:rPr lang="es-ES" sz="3200" dirty="0" smtClean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332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Neural Network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54" y="1723920"/>
            <a:ext cx="3849079" cy="2900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84" y="1723919"/>
            <a:ext cx="3863127" cy="2900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rma libre 6"/>
          <p:cNvSpPr/>
          <p:nvPr/>
        </p:nvSpPr>
        <p:spPr>
          <a:xfrm>
            <a:off x="1759974" y="2035277"/>
            <a:ext cx="3323303" cy="2281084"/>
          </a:xfrm>
          <a:custGeom>
            <a:avLst/>
            <a:gdLst>
              <a:gd name="connsiteX0" fmla="*/ 0 w 3323303"/>
              <a:gd name="connsiteY0" fmla="*/ 0 h 2281084"/>
              <a:gd name="connsiteX1" fmla="*/ 167149 w 3323303"/>
              <a:gd name="connsiteY1" fmla="*/ 1524000 h 2281084"/>
              <a:gd name="connsiteX2" fmla="*/ 363794 w 3323303"/>
              <a:gd name="connsiteY2" fmla="*/ 2035278 h 2281084"/>
              <a:gd name="connsiteX3" fmla="*/ 786581 w 3323303"/>
              <a:gd name="connsiteY3" fmla="*/ 2212258 h 2281084"/>
              <a:gd name="connsiteX4" fmla="*/ 1484671 w 3323303"/>
              <a:gd name="connsiteY4" fmla="*/ 2231923 h 2281084"/>
              <a:gd name="connsiteX5" fmla="*/ 2674374 w 3323303"/>
              <a:gd name="connsiteY5" fmla="*/ 2261420 h 2281084"/>
              <a:gd name="connsiteX6" fmla="*/ 3323303 w 3323303"/>
              <a:gd name="connsiteY6" fmla="*/ 2281084 h 22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303" h="2281084">
                <a:moveTo>
                  <a:pt x="0" y="0"/>
                </a:moveTo>
                <a:cubicBezTo>
                  <a:pt x="53258" y="592393"/>
                  <a:pt x="106517" y="1184787"/>
                  <a:pt x="167149" y="1524000"/>
                </a:cubicBezTo>
                <a:cubicBezTo>
                  <a:pt x="227781" y="1863213"/>
                  <a:pt x="260555" y="1920568"/>
                  <a:pt x="363794" y="2035278"/>
                </a:cubicBezTo>
                <a:cubicBezTo>
                  <a:pt x="467033" y="2149988"/>
                  <a:pt x="599768" y="2179484"/>
                  <a:pt x="786581" y="2212258"/>
                </a:cubicBezTo>
                <a:cubicBezTo>
                  <a:pt x="973394" y="2245032"/>
                  <a:pt x="1484671" y="2231923"/>
                  <a:pt x="1484671" y="2231923"/>
                </a:cubicBezTo>
                <a:lnTo>
                  <a:pt x="2674374" y="2261420"/>
                </a:lnTo>
                <a:lnTo>
                  <a:pt x="3323303" y="22810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>
            <a:off x="6779342" y="2812025"/>
            <a:ext cx="3323303" cy="1519083"/>
          </a:xfrm>
          <a:custGeom>
            <a:avLst/>
            <a:gdLst>
              <a:gd name="connsiteX0" fmla="*/ 0 w 3323303"/>
              <a:gd name="connsiteY0" fmla="*/ 0 h 2281084"/>
              <a:gd name="connsiteX1" fmla="*/ 167149 w 3323303"/>
              <a:gd name="connsiteY1" fmla="*/ 1524000 h 2281084"/>
              <a:gd name="connsiteX2" fmla="*/ 363794 w 3323303"/>
              <a:gd name="connsiteY2" fmla="*/ 2035278 h 2281084"/>
              <a:gd name="connsiteX3" fmla="*/ 786581 w 3323303"/>
              <a:gd name="connsiteY3" fmla="*/ 2212258 h 2281084"/>
              <a:gd name="connsiteX4" fmla="*/ 1484671 w 3323303"/>
              <a:gd name="connsiteY4" fmla="*/ 2231923 h 2281084"/>
              <a:gd name="connsiteX5" fmla="*/ 2674374 w 3323303"/>
              <a:gd name="connsiteY5" fmla="*/ 2261420 h 2281084"/>
              <a:gd name="connsiteX6" fmla="*/ 3323303 w 3323303"/>
              <a:gd name="connsiteY6" fmla="*/ 2281084 h 22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303" h="2281084">
                <a:moveTo>
                  <a:pt x="0" y="0"/>
                </a:moveTo>
                <a:cubicBezTo>
                  <a:pt x="53258" y="592393"/>
                  <a:pt x="106517" y="1184787"/>
                  <a:pt x="167149" y="1524000"/>
                </a:cubicBezTo>
                <a:cubicBezTo>
                  <a:pt x="227781" y="1863213"/>
                  <a:pt x="260555" y="1920568"/>
                  <a:pt x="363794" y="2035278"/>
                </a:cubicBezTo>
                <a:cubicBezTo>
                  <a:pt x="467033" y="2149988"/>
                  <a:pt x="599768" y="2179484"/>
                  <a:pt x="786581" y="2212258"/>
                </a:cubicBezTo>
                <a:cubicBezTo>
                  <a:pt x="973394" y="2245032"/>
                  <a:pt x="1484671" y="2231923"/>
                  <a:pt x="1484671" y="2231923"/>
                </a:cubicBezTo>
                <a:lnTo>
                  <a:pt x="2674374" y="2261420"/>
                </a:lnTo>
                <a:lnTo>
                  <a:pt x="3323303" y="22810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libre 8"/>
          <p:cNvSpPr/>
          <p:nvPr/>
        </p:nvSpPr>
        <p:spPr>
          <a:xfrm>
            <a:off x="2025445" y="4267111"/>
            <a:ext cx="3057832" cy="49250"/>
          </a:xfrm>
          <a:custGeom>
            <a:avLst/>
            <a:gdLst>
              <a:gd name="connsiteX0" fmla="*/ 0 w 3057832"/>
              <a:gd name="connsiteY0" fmla="*/ 49250 h 49250"/>
              <a:gd name="connsiteX1" fmla="*/ 432620 w 3057832"/>
              <a:gd name="connsiteY1" fmla="*/ 29586 h 49250"/>
              <a:gd name="connsiteX2" fmla="*/ 943897 w 3057832"/>
              <a:gd name="connsiteY2" fmla="*/ 89 h 49250"/>
              <a:gd name="connsiteX3" fmla="*/ 1582994 w 3057832"/>
              <a:gd name="connsiteY3" fmla="*/ 19754 h 49250"/>
              <a:gd name="connsiteX4" fmla="*/ 2320413 w 3057832"/>
              <a:gd name="connsiteY4" fmla="*/ 29586 h 49250"/>
              <a:gd name="connsiteX5" fmla="*/ 3057832 w 3057832"/>
              <a:gd name="connsiteY5" fmla="*/ 49250 h 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832" h="49250">
                <a:moveTo>
                  <a:pt x="0" y="49250"/>
                </a:moveTo>
                <a:lnTo>
                  <a:pt x="432620" y="29586"/>
                </a:lnTo>
                <a:cubicBezTo>
                  <a:pt x="589936" y="21392"/>
                  <a:pt x="752168" y="1728"/>
                  <a:pt x="943897" y="89"/>
                </a:cubicBezTo>
                <a:cubicBezTo>
                  <a:pt x="1135626" y="-1550"/>
                  <a:pt x="1582994" y="19754"/>
                  <a:pt x="1582994" y="19754"/>
                </a:cubicBezTo>
                <a:lnTo>
                  <a:pt x="2320413" y="29586"/>
                </a:lnTo>
                <a:lnTo>
                  <a:pt x="3057832" y="4925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 9"/>
          <p:cNvSpPr/>
          <p:nvPr/>
        </p:nvSpPr>
        <p:spPr>
          <a:xfrm>
            <a:off x="6685935" y="4326194"/>
            <a:ext cx="3470788" cy="19664"/>
          </a:xfrm>
          <a:custGeom>
            <a:avLst/>
            <a:gdLst>
              <a:gd name="connsiteX0" fmla="*/ 0 w 3470788"/>
              <a:gd name="connsiteY0" fmla="*/ 19664 h 19664"/>
              <a:gd name="connsiteX1" fmla="*/ 3470788 w 3470788"/>
              <a:gd name="connsiteY1" fmla="*/ 0 h 1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0788" h="19664">
                <a:moveTo>
                  <a:pt x="0" y="19664"/>
                </a:moveTo>
                <a:lnTo>
                  <a:pt x="347078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1759974" y="4827639"/>
            <a:ext cx="293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Lowest</a:t>
            </a:r>
            <a:r>
              <a:rPr lang="es-ES" sz="2400" dirty="0" smtClean="0"/>
              <a:t> </a:t>
            </a:r>
            <a:r>
              <a:rPr lang="es-ES" sz="2400" dirty="0" err="1" smtClean="0"/>
              <a:t>hidden</a:t>
            </a:r>
            <a:r>
              <a:rPr lang="es-ES" sz="2400" dirty="0" smtClean="0"/>
              <a:t> </a:t>
            </a:r>
            <a:r>
              <a:rPr lang="es-ES" sz="2400" dirty="0" err="1" smtClean="0"/>
              <a:t>units</a:t>
            </a:r>
            <a:endParaRPr lang="es-ES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71070" y="4827639"/>
            <a:ext cx="313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Highest</a:t>
            </a:r>
            <a:r>
              <a:rPr lang="es-ES" sz="2400" dirty="0" smtClean="0"/>
              <a:t> </a:t>
            </a:r>
            <a:r>
              <a:rPr lang="es-ES" sz="2400" dirty="0" err="1" smtClean="0"/>
              <a:t>hidden</a:t>
            </a:r>
            <a:r>
              <a:rPr lang="es-ES" sz="2400" dirty="0" smtClean="0"/>
              <a:t> </a:t>
            </a:r>
            <a:r>
              <a:rPr lang="es-ES" sz="2400" dirty="0" err="1" smtClean="0"/>
              <a:t>units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85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Neural Network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54" y="1723920"/>
            <a:ext cx="3849079" cy="2900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84" y="1723919"/>
            <a:ext cx="3863127" cy="2900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rma libre 6"/>
          <p:cNvSpPr/>
          <p:nvPr/>
        </p:nvSpPr>
        <p:spPr>
          <a:xfrm>
            <a:off x="1759974" y="2035277"/>
            <a:ext cx="3323303" cy="2281084"/>
          </a:xfrm>
          <a:custGeom>
            <a:avLst/>
            <a:gdLst>
              <a:gd name="connsiteX0" fmla="*/ 0 w 3323303"/>
              <a:gd name="connsiteY0" fmla="*/ 0 h 2281084"/>
              <a:gd name="connsiteX1" fmla="*/ 167149 w 3323303"/>
              <a:gd name="connsiteY1" fmla="*/ 1524000 h 2281084"/>
              <a:gd name="connsiteX2" fmla="*/ 363794 w 3323303"/>
              <a:gd name="connsiteY2" fmla="*/ 2035278 h 2281084"/>
              <a:gd name="connsiteX3" fmla="*/ 786581 w 3323303"/>
              <a:gd name="connsiteY3" fmla="*/ 2212258 h 2281084"/>
              <a:gd name="connsiteX4" fmla="*/ 1484671 w 3323303"/>
              <a:gd name="connsiteY4" fmla="*/ 2231923 h 2281084"/>
              <a:gd name="connsiteX5" fmla="*/ 2674374 w 3323303"/>
              <a:gd name="connsiteY5" fmla="*/ 2261420 h 2281084"/>
              <a:gd name="connsiteX6" fmla="*/ 3323303 w 3323303"/>
              <a:gd name="connsiteY6" fmla="*/ 2281084 h 22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303" h="2281084">
                <a:moveTo>
                  <a:pt x="0" y="0"/>
                </a:moveTo>
                <a:cubicBezTo>
                  <a:pt x="53258" y="592393"/>
                  <a:pt x="106517" y="1184787"/>
                  <a:pt x="167149" y="1524000"/>
                </a:cubicBezTo>
                <a:cubicBezTo>
                  <a:pt x="227781" y="1863213"/>
                  <a:pt x="260555" y="1920568"/>
                  <a:pt x="363794" y="2035278"/>
                </a:cubicBezTo>
                <a:cubicBezTo>
                  <a:pt x="467033" y="2149988"/>
                  <a:pt x="599768" y="2179484"/>
                  <a:pt x="786581" y="2212258"/>
                </a:cubicBezTo>
                <a:cubicBezTo>
                  <a:pt x="973394" y="2245032"/>
                  <a:pt x="1484671" y="2231923"/>
                  <a:pt x="1484671" y="2231923"/>
                </a:cubicBezTo>
                <a:lnTo>
                  <a:pt x="2674374" y="2261420"/>
                </a:lnTo>
                <a:lnTo>
                  <a:pt x="3323303" y="22810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>
            <a:off x="6779342" y="2812025"/>
            <a:ext cx="3323303" cy="1519083"/>
          </a:xfrm>
          <a:custGeom>
            <a:avLst/>
            <a:gdLst>
              <a:gd name="connsiteX0" fmla="*/ 0 w 3323303"/>
              <a:gd name="connsiteY0" fmla="*/ 0 h 2281084"/>
              <a:gd name="connsiteX1" fmla="*/ 167149 w 3323303"/>
              <a:gd name="connsiteY1" fmla="*/ 1524000 h 2281084"/>
              <a:gd name="connsiteX2" fmla="*/ 363794 w 3323303"/>
              <a:gd name="connsiteY2" fmla="*/ 2035278 h 2281084"/>
              <a:gd name="connsiteX3" fmla="*/ 786581 w 3323303"/>
              <a:gd name="connsiteY3" fmla="*/ 2212258 h 2281084"/>
              <a:gd name="connsiteX4" fmla="*/ 1484671 w 3323303"/>
              <a:gd name="connsiteY4" fmla="*/ 2231923 h 2281084"/>
              <a:gd name="connsiteX5" fmla="*/ 2674374 w 3323303"/>
              <a:gd name="connsiteY5" fmla="*/ 2261420 h 2281084"/>
              <a:gd name="connsiteX6" fmla="*/ 3323303 w 3323303"/>
              <a:gd name="connsiteY6" fmla="*/ 2281084 h 22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303" h="2281084">
                <a:moveTo>
                  <a:pt x="0" y="0"/>
                </a:moveTo>
                <a:cubicBezTo>
                  <a:pt x="53258" y="592393"/>
                  <a:pt x="106517" y="1184787"/>
                  <a:pt x="167149" y="1524000"/>
                </a:cubicBezTo>
                <a:cubicBezTo>
                  <a:pt x="227781" y="1863213"/>
                  <a:pt x="260555" y="1920568"/>
                  <a:pt x="363794" y="2035278"/>
                </a:cubicBezTo>
                <a:cubicBezTo>
                  <a:pt x="467033" y="2149988"/>
                  <a:pt x="599768" y="2179484"/>
                  <a:pt x="786581" y="2212258"/>
                </a:cubicBezTo>
                <a:cubicBezTo>
                  <a:pt x="973394" y="2245032"/>
                  <a:pt x="1484671" y="2231923"/>
                  <a:pt x="1484671" y="2231923"/>
                </a:cubicBezTo>
                <a:lnTo>
                  <a:pt x="2674374" y="2261420"/>
                </a:lnTo>
                <a:lnTo>
                  <a:pt x="3323303" y="22810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libre 8"/>
          <p:cNvSpPr/>
          <p:nvPr/>
        </p:nvSpPr>
        <p:spPr>
          <a:xfrm>
            <a:off x="2025445" y="4267111"/>
            <a:ext cx="3057832" cy="49250"/>
          </a:xfrm>
          <a:custGeom>
            <a:avLst/>
            <a:gdLst>
              <a:gd name="connsiteX0" fmla="*/ 0 w 3057832"/>
              <a:gd name="connsiteY0" fmla="*/ 49250 h 49250"/>
              <a:gd name="connsiteX1" fmla="*/ 432620 w 3057832"/>
              <a:gd name="connsiteY1" fmla="*/ 29586 h 49250"/>
              <a:gd name="connsiteX2" fmla="*/ 943897 w 3057832"/>
              <a:gd name="connsiteY2" fmla="*/ 89 h 49250"/>
              <a:gd name="connsiteX3" fmla="*/ 1582994 w 3057832"/>
              <a:gd name="connsiteY3" fmla="*/ 19754 h 49250"/>
              <a:gd name="connsiteX4" fmla="*/ 2320413 w 3057832"/>
              <a:gd name="connsiteY4" fmla="*/ 29586 h 49250"/>
              <a:gd name="connsiteX5" fmla="*/ 3057832 w 3057832"/>
              <a:gd name="connsiteY5" fmla="*/ 49250 h 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832" h="49250">
                <a:moveTo>
                  <a:pt x="0" y="49250"/>
                </a:moveTo>
                <a:lnTo>
                  <a:pt x="432620" y="29586"/>
                </a:lnTo>
                <a:cubicBezTo>
                  <a:pt x="589936" y="21392"/>
                  <a:pt x="752168" y="1728"/>
                  <a:pt x="943897" y="89"/>
                </a:cubicBezTo>
                <a:cubicBezTo>
                  <a:pt x="1135626" y="-1550"/>
                  <a:pt x="1582994" y="19754"/>
                  <a:pt x="1582994" y="19754"/>
                </a:cubicBezTo>
                <a:lnTo>
                  <a:pt x="2320413" y="29586"/>
                </a:lnTo>
                <a:lnTo>
                  <a:pt x="3057832" y="4925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 9"/>
          <p:cNvSpPr/>
          <p:nvPr/>
        </p:nvSpPr>
        <p:spPr>
          <a:xfrm>
            <a:off x="6685935" y="4326194"/>
            <a:ext cx="3470788" cy="19664"/>
          </a:xfrm>
          <a:custGeom>
            <a:avLst/>
            <a:gdLst>
              <a:gd name="connsiteX0" fmla="*/ 0 w 3470788"/>
              <a:gd name="connsiteY0" fmla="*/ 19664 h 19664"/>
              <a:gd name="connsiteX1" fmla="*/ 3470788 w 3470788"/>
              <a:gd name="connsiteY1" fmla="*/ 0 h 1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0788" h="19664">
                <a:moveTo>
                  <a:pt x="0" y="19664"/>
                </a:moveTo>
                <a:lnTo>
                  <a:pt x="3470788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1759974" y="4827639"/>
            <a:ext cx="293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Lowest</a:t>
            </a:r>
            <a:r>
              <a:rPr lang="es-ES" sz="2400" dirty="0" smtClean="0"/>
              <a:t> </a:t>
            </a:r>
            <a:r>
              <a:rPr lang="es-ES" sz="2400" dirty="0" err="1" smtClean="0"/>
              <a:t>hidden</a:t>
            </a:r>
            <a:r>
              <a:rPr lang="es-ES" sz="2400" dirty="0" smtClean="0"/>
              <a:t> </a:t>
            </a:r>
            <a:r>
              <a:rPr lang="es-ES" sz="2400" dirty="0" err="1" smtClean="0"/>
              <a:t>units</a:t>
            </a:r>
            <a:endParaRPr lang="es-ES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71070" y="4827639"/>
            <a:ext cx="313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Highest</a:t>
            </a:r>
            <a:r>
              <a:rPr lang="es-ES" sz="2400" dirty="0" smtClean="0"/>
              <a:t> </a:t>
            </a:r>
            <a:r>
              <a:rPr lang="es-ES" sz="2400" dirty="0" err="1" smtClean="0"/>
              <a:t>hidden</a:t>
            </a:r>
            <a:r>
              <a:rPr lang="es-ES" sz="2400" dirty="0" smtClean="0"/>
              <a:t> </a:t>
            </a:r>
            <a:r>
              <a:rPr lang="es-ES" sz="2400" dirty="0" err="1" smtClean="0"/>
              <a:t>units</a:t>
            </a:r>
            <a:endParaRPr lang="es-ES" sz="2400" dirty="0"/>
          </a:p>
        </p:txBody>
      </p:sp>
      <p:sp>
        <p:nvSpPr>
          <p:cNvPr id="3" name="CuadroTexto 2"/>
          <p:cNvSpPr txBox="1"/>
          <p:nvPr/>
        </p:nvSpPr>
        <p:spPr>
          <a:xfrm rot="20842940">
            <a:off x="1827812" y="2516468"/>
            <a:ext cx="7562480" cy="1015663"/>
          </a:xfrm>
          <a:prstGeom prst="rect">
            <a:avLst/>
          </a:prstGeom>
          <a:solidFill>
            <a:srgbClr val="FF0000">
              <a:alpha val="7098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chemeClr val="bg1"/>
                </a:solidFill>
              </a:rPr>
              <a:t>NO IMPROVEMENT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Neural Network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Adding</a:t>
            </a:r>
            <a:r>
              <a:rPr lang="es-ES" sz="2800" dirty="0" smtClean="0"/>
              <a:t> </a:t>
            </a:r>
            <a:r>
              <a:rPr lang="es-ES" sz="2800" dirty="0" err="1" smtClean="0"/>
              <a:t>polynomial</a:t>
            </a:r>
            <a:r>
              <a:rPr lang="es-ES" sz="2800" dirty="0" smtClean="0"/>
              <a:t> </a:t>
            </a:r>
            <a:r>
              <a:rPr lang="es-ES" sz="2800" dirty="0" err="1" smtClean="0"/>
              <a:t>features</a:t>
            </a:r>
            <a:r>
              <a:rPr lang="es-ES" sz="2800" dirty="0" smtClean="0"/>
              <a:t> reduces </a:t>
            </a:r>
            <a:r>
              <a:rPr lang="es-ES" sz="2800" dirty="0" err="1" smtClean="0"/>
              <a:t>high</a:t>
            </a:r>
            <a:r>
              <a:rPr lang="es-ES" sz="2800" dirty="0" smtClean="0"/>
              <a:t> </a:t>
            </a:r>
            <a:r>
              <a:rPr lang="es-ES" sz="2800" dirty="0" err="1" smtClean="0"/>
              <a:t>bias</a:t>
            </a:r>
            <a:r>
              <a:rPr lang="es-ES" sz="2800" dirty="0" smtClean="0"/>
              <a:t>.</a:t>
            </a:r>
          </a:p>
          <a:p>
            <a:r>
              <a:rPr lang="es-ES" sz="2800" dirty="0" err="1" smtClean="0"/>
              <a:t>Pit</a:t>
            </a:r>
            <a:r>
              <a:rPr lang="es-ES" sz="2800" dirty="0" smtClean="0"/>
              <a:t> </a:t>
            </a:r>
            <a:r>
              <a:rPr lang="es-ES" sz="2800" dirty="0" err="1" smtClean="0"/>
              <a:t>it</a:t>
            </a:r>
            <a:r>
              <a:rPr lang="es-ES" sz="2800" dirty="0" smtClean="0"/>
              <a:t> </a:t>
            </a:r>
            <a:r>
              <a:rPr lang="es-ES" sz="2800" dirty="0" err="1" smtClean="0"/>
              <a:t>all</a:t>
            </a:r>
            <a:r>
              <a:rPr lang="es-ES" sz="2800" dirty="0" smtClean="0"/>
              <a:t> </a:t>
            </a:r>
            <a:r>
              <a:rPr lang="es-ES" sz="2800" dirty="0" err="1" smtClean="0"/>
              <a:t>together</a:t>
            </a:r>
            <a:endParaRPr lang="es-ES" sz="2800" dirty="0" smtClean="0"/>
          </a:p>
          <a:p>
            <a:pPr lvl="1"/>
            <a:r>
              <a:rPr lang="es-ES" sz="2400" dirty="0" smtClean="0"/>
              <a:t>Combine more </a:t>
            </a:r>
            <a:r>
              <a:rPr lang="es-ES" sz="2400" dirty="0" err="1" smtClean="0"/>
              <a:t>hidden</a:t>
            </a:r>
            <a:r>
              <a:rPr lang="es-ES" sz="2400" dirty="0" smtClean="0"/>
              <a:t> </a:t>
            </a:r>
            <a:r>
              <a:rPr lang="es-ES" sz="2400" dirty="0" err="1" smtClean="0"/>
              <a:t>units</a:t>
            </a:r>
            <a:r>
              <a:rPr lang="es-ES" sz="2400" dirty="0" smtClean="0"/>
              <a:t>/</a:t>
            </a:r>
            <a:r>
              <a:rPr lang="es-ES" sz="2400" dirty="0" err="1" smtClean="0"/>
              <a:t>layers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more </a:t>
            </a:r>
            <a:r>
              <a:rPr lang="es-ES" sz="2400" dirty="0" err="1" smtClean="0"/>
              <a:t>features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err="1" smtClean="0"/>
              <a:t>Degrees</a:t>
            </a:r>
            <a:r>
              <a:rPr lang="es-ES" sz="2400" dirty="0" smtClean="0"/>
              <a:t> 2, 3, 4 and 5. </a:t>
            </a:r>
          </a:p>
          <a:p>
            <a:pPr lvl="1"/>
            <a:r>
              <a:rPr lang="es-ES" sz="2400" dirty="0" err="1" smtClean="0"/>
              <a:t>Hidden</a:t>
            </a:r>
            <a:r>
              <a:rPr lang="es-ES" sz="2400" dirty="0" smtClean="0"/>
              <a:t> </a:t>
            </a:r>
            <a:r>
              <a:rPr lang="es-ES" sz="2400" dirty="0" err="1" smtClean="0"/>
              <a:t>Units</a:t>
            </a:r>
            <a:r>
              <a:rPr lang="es-ES" sz="2400" dirty="0" smtClean="0"/>
              <a:t> 2, 4, 10, 50 and 100.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87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Neural Network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82" y="1937951"/>
            <a:ext cx="3404487" cy="2567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4" y="1930400"/>
            <a:ext cx="3424886" cy="2574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1937951"/>
            <a:ext cx="3418977" cy="2567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/>
          <p:cNvSpPr txBox="1"/>
          <p:nvPr/>
        </p:nvSpPr>
        <p:spPr>
          <a:xfrm>
            <a:off x="786581" y="4817806"/>
            <a:ext cx="679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The </a:t>
            </a:r>
            <a:r>
              <a:rPr lang="es-ES" sz="4000" dirty="0" err="1" smtClean="0"/>
              <a:t>same</a:t>
            </a:r>
            <a:r>
              <a:rPr lang="es-ES" sz="4000" dirty="0" smtClean="0"/>
              <a:t> </a:t>
            </a:r>
            <a:r>
              <a:rPr lang="es-ES" sz="4000" dirty="0" err="1" smtClean="0"/>
              <a:t>result</a:t>
            </a:r>
            <a:r>
              <a:rPr lang="es-ES" sz="4000" dirty="0" smtClean="0"/>
              <a:t> as </a:t>
            </a:r>
            <a:r>
              <a:rPr lang="es-ES" sz="4000" dirty="0" err="1" smtClean="0"/>
              <a:t>before</a:t>
            </a:r>
            <a:r>
              <a:rPr lang="es-ES" sz="4000" dirty="0" smtClean="0"/>
              <a:t>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436512" y="4740478"/>
            <a:ext cx="19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More training sets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7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Structure</a:t>
            </a:r>
            <a:r>
              <a:rPr lang="es-ES" sz="4800" dirty="0" smtClean="0"/>
              <a:t> of the </a:t>
            </a:r>
            <a:r>
              <a:rPr lang="es-ES" sz="4800" dirty="0" err="1" smtClean="0"/>
              <a:t>presentation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s-ES" sz="2800" dirty="0" err="1" smtClean="0"/>
              <a:t>What</a:t>
            </a:r>
            <a:r>
              <a:rPr lang="es-ES" sz="2800" dirty="0" smtClean="0"/>
              <a:t> I </a:t>
            </a:r>
            <a:r>
              <a:rPr lang="es-ES" sz="2800" dirty="0" err="1" smtClean="0"/>
              <a:t>have</a:t>
            </a:r>
            <a:r>
              <a:rPr lang="es-ES" sz="2800" dirty="0" smtClean="0"/>
              <a:t> done?</a:t>
            </a:r>
          </a:p>
          <a:p>
            <a:pPr lvl="1"/>
            <a:r>
              <a:rPr lang="es-ES" sz="2400" dirty="0" err="1" smtClean="0"/>
              <a:t>Logistic</a:t>
            </a:r>
            <a:r>
              <a:rPr lang="es-ES" sz="2400" dirty="0" smtClean="0"/>
              <a:t> </a:t>
            </a:r>
            <a:r>
              <a:rPr lang="es-ES" sz="2400" dirty="0" err="1" smtClean="0"/>
              <a:t>Regression</a:t>
            </a:r>
            <a:endParaRPr lang="es-ES" sz="2400" dirty="0" smtClean="0"/>
          </a:p>
          <a:p>
            <a:pPr lvl="1"/>
            <a:r>
              <a:rPr lang="es-ES" sz="2400" dirty="0" smtClean="0"/>
              <a:t>Neural Networks</a:t>
            </a:r>
          </a:p>
          <a:p>
            <a:pPr lvl="1"/>
            <a:r>
              <a:rPr lang="es-ES" sz="2400" dirty="0" smtClean="0"/>
              <a:t>Error, </a:t>
            </a:r>
            <a:r>
              <a:rPr lang="es-ES" sz="2400" dirty="0" err="1" smtClean="0"/>
              <a:t>bias</a:t>
            </a:r>
            <a:r>
              <a:rPr lang="es-ES" sz="2400" dirty="0" smtClean="0"/>
              <a:t> vs </a:t>
            </a:r>
            <a:r>
              <a:rPr lang="es-ES" sz="2400" dirty="0" err="1" smtClean="0"/>
              <a:t>variance</a:t>
            </a:r>
            <a:endParaRPr lang="es-ES" sz="2400" dirty="0" smtClean="0"/>
          </a:p>
          <a:p>
            <a:r>
              <a:rPr lang="es-ES" sz="2800" dirty="0" err="1" smtClean="0"/>
              <a:t>What</a:t>
            </a:r>
            <a:r>
              <a:rPr lang="es-ES" sz="2800" dirty="0" smtClean="0"/>
              <a:t> </a:t>
            </a:r>
            <a:r>
              <a:rPr lang="es-ES" sz="2800" dirty="0" err="1" smtClean="0"/>
              <a:t>does</a:t>
            </a:r>
            <a:r>
              <a:rPr lang="es-ES" sz="2800" dirty="0" smtClean="0"/>
              <a:t> the </a:t>
            </a:r>
            <a:r>
              <a:rPr lang="es-ES" sz="2800" dirty="0" err="1" smtClean="0"/>
              <a:t>future</a:t>
            </a:r>
            <a:r>
              <a:rPr lang="es-ES" sz="2800" dirty="0" smtClean="0"/>
              <a:t> </a:t>
            </a:r>
            <a:r>
              <a:rPr lang="es-ES" sz="2800" dirty="0" err="1" smtClean="0"/>
              <a:t>brings</a:t>
            </a:r>
            <a:r>
              <a:rPr lang="es-ES" sz="2800" dirty="0" smtClean="0"/>
              <a:t>?</a:t>
            </a:r>
          </a:p>
          <a:p>
            <a:pPr lvl="1"/>
            <a:r>
              <a:rPr lang="es-ES" sz="2400" dirty="0" smtClean="0"/>
              <a:t>SVM</a:t>
            </a:r>
          </a:p>
          <a:p>
            <a:pPr lvl="1"/>
            <a:r>
              <a:rPr lang="es-ES" sz="2400" dirty="0" err="1" smtClean="0"/>
              <a:t>Diagnostic</a:t>
            </a:r>
            <a:endParaRPr lang="es-ES" sz="2400" dirty="0" smtClean="0"/>
          </a:p>
          <a:p>
            <a:pPr lvl="1"/>
            <a:r>
              <a:rPr lang="es-ES" sz="2400" dirty="0" err="1" smtClean="0"/>
              <a:t>Prognostic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541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Neural Network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82" y="1937951"/>
            <a:ext cx="3404487" cy="2567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4" y="1930400"/>
            <a:ext cx="3424886" cy="2574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1937951"/>
            <a:ext cx="3418977" cy="2567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/>
          <p:cNvSpPr txBox="1"/>
          <p:nvPr/>
        </p:nvSpPr>
        <p:spPr>
          <a:xfrm>
            <a:off x="786581" y="4817806"/>
            <a:ext cx="679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The </a:t>
            </a:r>
            <a:r>
              <a:rPr lang="es-ES" sz="4000" dirty="0" err="1" smtClean="0"/>
              <a:t>same</a:t>
            </a:r>
            <a:r>
              <a:rPr lang="es-ES" sz="4000" dirty="0" smtClean="0"/>
              <a:t> </a:t>
            </a:r>
            <a:r>
              <a:rPr lang="es-ES" sz="4000" dirty="0" err="1" smtClean="0"/>
              <a:t>result</a:t>
            </a:r>
            <a:r>
              <a:rPr lang="es-ES" sz="4000" dirty="0" smtClean="0"/>
              <a:t> as </a:t>
            </a:r>
            <a:r>
              <a:rPr lang="es-ES" sz="4000" dirty="0" err="1" smtClean="0"/>
              <a:t>before</a:t>
            </a:r>
            <a:r>
              <a:rPr lang="es-ES" sz="4000" dirty="0" smtClean="0"/>
              <a:t>.</a:t>
            </a:r>
          </a:p>
        </p:txBody>
      </p:sp>
      <p:sp>
        <p:nvSpPr>
          <p:cNvPr id="10" name="CuadroTexto 9"/>
          <p:cNvSpPr txBox="1"/>
          <p:nvPr/>
        </p:nvSpPr>
        <p:spPr>
          <a:xfrm rot="20842940">
            <a:off x="1827812" y="2516468"/>
            <a:ext cx="7562480" cy="1015663"/>
          </a:xfrm>
          <a:prstGeom prst="rect">
            <a:avLst/>
          </a:prstGeom>
          <a:solidFill>
            <a:srgbClr val="FF0000">
              <a:alpha val="7098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chemeClr val="bg1"/>
                </a:solidFill>
              </a:rPr>
              <a:t>NO IMPROVEMENT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436512" y="4740478"/>
            <a:ext cx="19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More training sets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55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Neural Network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Only</a:t>
            </a:r>
            <a:r>
              <a:rPr lang="es-ES" sz="2800" dirty="0" smtClean="0"/>
              <a:t> </a:t>
            </a:r>
            <a:r>
              <a:rPr lang="es-ES" sz="2800" dirty="0" err="1" smtClean="0"/>
              <a:t>thing</a:t>
            </a:r>
            <a:r>
              <a:rPr lang="es-ES" sz="2800" dirty="0" smtClean="0"/>
              <a:t> </a:t>
            </a:r>
            <a:r>
              <a:rPr lang="es-ES" sz="2800" dirty="0" err="1" smtClean="0"/>
              <a:t>left</a:t>
            </a:r>
            <a:r>
              <a:rPr lang="es-ES" sz="2800" dirty="0" smtClean="0"/>
              <a:t> </a:t>
            </a:r>
            <a:r>
              <a:rPr lang="es-ES" sz="2800" dirty="0" err="1" smtClean="0"/>
              <a:t>is</a:t>
            </a:r>
            <a:r>
              <a:rPr lang="es-ES" sz="2800" dirty="0" smtClean="0"/>
              <a:t> to </a:t>
            </a:r>
            <a:r>
              <a:rPr lang="es-ES" sz="2800" dirty="0" err="1" smtClean="0"/>
              <a:t>add</a:t>
            </a:r>
            <a:r>
              <a:rPr lang="es-ES" sz="2800" dirty="0" smtClean="0"/>
              <a:t> the </a:t>
            </a:r>
            <a:r>
              <a:rPr lang="es-ES" sz="2800" dirty="0" err="1" smtClean="0"/>
              <a:t>regularization</a:t>
            </a:r>
            <a:r>
              <a:rPr lang="es-ES" sz="2800" dirty="0" smtClean="0"/>
              <a:t> </a:t>
            </a:r>
            <a:r>
              <a:rPr lang="es-ES" sz="2800" dirty="0" err="1" smtClean="0"/>
              <a:t>parameter</a:t>
            </a:r>
            <a:r>
              <a:rPr lang="es-ES" sz="2800" dirty="0" smtClean="0"/>
              <a:t> lambda.</a:t>
            </a:r>
          </a:p>
          <a:p>
            <a:r>
              <a:rPr lang="es-ES" sz="2800" dirty="0" err="1" smtClean="0"/>
              <a:t>Remember</a:t>
            </a:r>
            <a:r>
              <a:rPr lang="es-ES" sz="2800" dirty="0" smtClean="0"/>
              <a:t>:</a:t>
            </a:r>
          </a:p>
          <a:p>
            <a:pPr lvl="1"/>
            <a:r>
              <a:rPr lang="es-E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λ↑ </a:t>
            </a:r>
            <a:r>
              <a:rPr lang="es-ES" sz="2400" dirty="0" err="1">
                <a:ea typeface="Yu Gothic" panose="020B0400000000000000" pitchFamily="34" charset="-128"/>
              </a:rPr>
              <a:t>fixes</a:t>
            </a:r>
            <a:r>
              <a:rPr lang="es-ES" sz="2400" dirty="0">
                <a:ea typeface="Yu Gothic" panose="020B0400000000000000" pitchFamily="34" charset="-128"/>
              </a:rPr>
              <a:t> </a:t>
            </a:r>
            <a:r>
              <a:rPr lang="es-ES" sz="2400" dirty="0" err="1">
                <a:ea typeface="Yu Gothic" panose="020B0400000000000000" pitchFamily="34" charset="-128"/>
              </a:rPr>
              <a:t>high</a:t>
            </a:r>
            <a:r>
              <a:rPr lang="es-ES" sz="2400" dirty="0">
                <a:ea typeface="Yu Gothic" panose="020B0400000000000000" pitchFamily="34" charset="-128"/>
              </a:rPr>
              <a:t> </a:t>
            </a:r>
            <a:r>
              <a:rPr lang="es-ES" sz="2400" dirty="0" err="1">
                <a:ea typeface="Yu Gothic" panose="020B0400000000000000" pitchFamily="34" charset="-128"/>
              </a:rPr>
              <a:t>bias</a:t>
            </a:r>
            <a:r>
              <a:rPr lang="es-ES" sz="2400" dirty="0">
                <a:ea typeface="Yu Gothic" panose="020B0400000000000000" pitchFamily="34" charset="-128"/>
              </a:rPr>
              <a:t> 		</a:t>
            </a:r>
            <a:r>
              <a:rPr lang="es-ES" sz="2400" dirty="0" err="1">
                <a:ea typeface="Yu Gothic" panose="020B0400000000000000" pitchFamily="34" charset="-128"/>
              </a:rPr>
              <a:t>Our</a:t>
            </a:r>
            <a:r>
              <a:rPr lang="es-ES" sz="2400" dirty="0">
                <a:ea typeface="Yu Gothic" panose="020B0400000000000000" pitchFamily="34" charset="-128"/>
              </a:rPr>
              <a:t> </a:t>
            </a:r>
            <a:r>
              <a:rPr lang="es-ES" sz="2400" dirty="0" err="1">
                <a:ea typeface="Yu Gothic" panose="020B0400000000000000" pitchFamily="34" charset="-128"/>
              </a:rPr>
              <a:t>Problem</a:t>
            </a:r>
            <a:endParaRPr lang="es-ES" sz="2400" dirty="0">
              <a:ea typeface="Yu Gothic" panose="020B0400000000000000" pitchFamily="34" charset="-128"/>
            </a:endParaRPr>
          </a:p>
          <a:p>
            <a:pPr lvl="1"/>
            <a:r>
              <a:rPr lang="el-GR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λ↓</a:t>
            </a:r>
            <a:r>
              <a:rPr lang="es-E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s-ES" sz="2400" dirty="0" err="1">
                <a:ea typeface="Yu Gothic" panose="020B0400000000000000" pitchFamily="34" charset="-128"/>
              </a:rPr>
              <a:t>fixes</a:t>
            </a:r>
            <a:r>
              <a:rPr lang="es-ES" sz="2400" dirty="0">
                <a:ea typeface="Yu Gothic" panose="020B0400000000000000" pitchFamily="34" charset="-128"/>
              </a:rPr>
              <a:t> </a:t>
            </a:r>
            <a:r>
              <a:rPr lang="es-ES" sz="2400" dirty="0" err="1">
                <a:ea typeface="Yu Gothic" panose="020B0400000000000000" pitchFamily="34" charset="-128"/>
              </a:rPr>
              <a:t>high</a:t>
            </a:r>
            <a:r>
              <a:rPr lang="es-ES" sz="2400" dirty="0">
                <a:ea typeface="Yu Gothic" panose="020B0400000000000000" pitchFamily="34" charset="-128"/>
              </a:rPr>
              <a:t> </a:t>
            </a:r>
            <a:r>
              <a:rPr lang="es-ES" sz="2400" dirty="0" err="1" smtClean="0">
                <a:ea typeface="Yu Gothic" panose="020B0400000000000000" pitchFamily="34" charset="-128"/>
              </a:rPr>
              <a:t>variance</a:t>
            </a:r>
            <a:endParaRPr lang="es-ES" sz="2400" dirty="0" smtClean="0"/>
          </a:p>
          <a:p>
            <a:pPr lvl="1"/>
            <a:endParaRPr lang="es-ES" sz="2400" dirty="0" smtClean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4218039" y="3923071"/>
            <a:ext cx="5702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Neural Network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82" y="1644944"/>
            <a:ext cx="3403053" cy="25522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16" y="1644944"/>
            <a:ext cx="3405709" cy="2551208"/>
          </a:xfrm>
          <a:prstGeom prst="rect">
            <a:avLst/>
          </a:prstGeom>
        </p:spPr>
      </p:pic>
      <p:sp>
        <p:nvSpPr>
          <p:cNvPr id="6" name="Forma libre 5"/>
          <p:cNvSpPr/>
          <p:nvPr/>
        </p:nvSpPr>
        <p:spPr>
          <a:xfrm>
            <a:off x="2143432" y="2153265"/>
            <a:ext cx="2900516" cy="1641987"/>
          </a:xfrm>
          <a:custGeom>
            <a:avLst/>
            <a:gdLst>
              <a:gd name="connsiteX0" fmla="*/ 0 w 2900516"/>
              <a:gd name="connsiteY0" fmla="*/ 0 h 1641987"/>
              <a:gd name="connsiteX1" fmla="*/ 285136 w 2900516"/>
              <a:gd name="connsiteY1" fmla="*/ 1189703 h 1641987"/>
              <a:gd name="connsiteX2" fmla="*/ 1002891 w 2900516"/>
              <a:gd name="connsiteY2" fmla="*/ 1602658 h 1641987"/>
              <a:gd name="connsiteX3" fmla="*/ 1828800 w 2900516"/>
              <a:gd name="connsiteY3" fmla="*/ 1248696 h 1641987"/>
              <a:gd name="connsiteX4" fmla="*/ 2281084 w 2900516"/>
              <a:gd name="connsiteY4" fmla="*/ 1504335 h 1641987"/>
              <a:gd name="connsiteX5" fmla="*/ 2900516 w 2900516"/>
              <a:gd name="connsiteY5" fmla="*/ 1641987 h 164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516" h="1641987">
                <a:moveTo>
                  <a:pt x="0" y="0"/>
                </a:moveTo>
                <a:cubicBezTo>
                  <a:pt x="58994" y="461296"/>
                  <a:pt x="117988" y="922593"/>
                  <a:pt x="285136" y="1189703"/>
                </a:cubicBezTo>
                <a:cubicBezTo>
                  <a:pt x="452285" y="1456813"/>
                  <a:pt x="745614" y="1592826"/>
                  <a:pt x="1002891" y="1602658"/>
                </a:cubicBezTo>
                <a:cubicBezTo>
                  <a:pt x="1260168" y="1612490"/>
                  <a:pt x="1615768" y="1265083"/>
                  <a:pt x="1828800" y="1248696"/>
                </a:cubicBezTo>
                <a:cubicBezTo>
                  <a:pt x="2041832" y="1232309"/>
                  <a:pt x="2102465" y="1438787"/>
                  <a:pt x="2281084" y="1504335"/>
                </a:cubicBezTo>
                <a:cubicBezTo>
                  <a:pt x="2459703" y="1569883"/>
                  <a:pt x="2680109" y="1605935"/>
                  <a:pt x="2900516" y="16419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>
            <a:off x="2369574" y="3824748"/>
            <a:ext cx="2684207" cy="108211"/>
          </a:xfrm>
          <a:custGeom>
            <a:avLst/>
            <a:gdLst>
              <a:gd name="connsiteX0" fmla="*/ 0 w 2684207"/>
              <a:gd name="connsiteY0" fmla="*/ 108155 h 108211"/>
              <a:gd name="connsiteX1" fmla="*/ 412955 w 2684207"/>
              <a:gd name="connsiteY1" fmla="*/ 68826 h 108211"/>
              <a:gd name="connsiteX2" fmla="*/ 776749 w 2684207"/>
              <a:gd name="connsiteY2" fmla="*/ 58994 h 108211"/>
              <a:gd name="connsiteX3" fmla="*/ 1170039 w 2684207"/>
              <a:gd name="connsiteY3" fmla="*/ 108155 h 108211"/>
              <a:gd name="connsiteX4" fmla="*/ 1504336 w 2684207"/>
              <a:gd name="connsiteY4" fmla="*/ 68826 h 108211"/>
              <a:gd name="connsiteX5" fmla="*/ 1838632 w 2684207"/>
              <a:gd name="connsiteY5" fmla="*/ 68826 h 108211"/>
              <a:gd name="connsiteX6" fmla="*/ 2281084 w 2684207"/>
              <a:gd name="connsiteY6" fmla="*/ 0 h 108211"/>
              <a:gd name="connsiteX7" fmla="*/ 2566220 w 2684207"/>
              <a:gd name="connsiteY7" fmla="*/ 68826 h 108211"/>
              <a:gd name="connsiteX8" fmla="*/ 2684207 w 2684207"/>
              <a:gd name="connsiteY8" fmla="*/ 49162 h 10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4207" h="108211">
                <a:moveTo>
                  <a:pt x="0" y="108155"/>
                </a:moveTo>
                <a:cubicBezTo>
                  <a:pt x="141748" y="92587"/>
                  <a:pt x="283497" y="77019"/>
                  <a:pt x="412955" y="68826"/>
                </a:cubicBezTo>
                <a:cubicBezTo>
                  <a:pt x="542413" y="60633"/>
                  <a:pt x="650568" y="52439"/>
                  <a:pt x="776749" y="58994"/>
                </a:cubicBezTo>
                <a:cubicBezTo>
                  <a:pt x="902930" y="65549"/>
                  <a:pt x="1048775" y="106516"/>
                  <a:pt x="1170039" y="108155"/>
                </a:cubicBezTo>
                <a:cubicBezTo>
                  <a:pt x="1291303" y="109794"/>
                  <a:pt x="1392904" y="75381"/>
                  <a:pt x="1504336" y="68826"/>
                </a:cubicBezTo>
                <a:cubicBezTo>
                  <a:pt x="1615768" y="62271"/>
                  <a:pt x="1709174" y="80297"/>
                  <a:pt x="1838632" y="68826"/>
                </a:cubicBezTo>
                <a:cubicBezTo>
                  <a:pt x="1968090" y="57355"/>
                  <a:pt x="2159819" y="0"/>
                  <a:pt x="2281084" y="0"/>
                </a:cubicBezTo>
                <a:cubicBezTo>
                  <a:pt x="2402349" y="0"/>
                  <a:pt x="2499033" y="60632"/>
                  <a:pt x="2566220" y="68826"/>
                </a:cubicBezTo>
                <a:cubicBezTo>
                  <a:pt x="2633407" y="77020"/>
                  <a:pt x="2684207" y="49162"/>
                  <a:pt x="2684207" y="4916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libre 8"/>
          <p:cNvSpPr/>
          <p:nvPr/>
        </p:nvSpPr>
        <p:spPr>
          <a:xfrm>
            <a:off x="7403690" y="2340077"/>
            <a:ext cx="2920181" cy="1080726"/>
          </a:xfrm>
          <a:custGeom>
            <a:avLst/>
            <a:gdLst>
              <a:gd name="connsiteX0" fmla="*/ 0 w 2920181"/>
              <a:gd name="connsiteY0" fmla="*/ 0 h 1080726"/>
              <a:gd name="connsiteX1" fmla="*/ 68826 w 2920181"/>
              <a:gd name="connsiteY1" fmla="*/ 127820 h 1080726"/>
              <a:gd name="connsiteX2" fmla="*/ 294968 w 2920181"/>
              <a:gd name="connsiteY2" fmla="*/ 766917 h 1080726"/>
              <a:gd name="connsiteX3" fmla="*/ 983226 w 2920181"/>
              <a:gd name="connsiteY3" fmla="*/ 1061884 h 1080726"/>
              <a:gd name="connsiteX4" fmla="*/ 2182762 w 2920181"/>
              <a:gd name="connsiteY4" fmla="*/ 1052052 h 1080726"/>
              <a:gd name="connsiteX5" fmla="*/ 2920181 w 2920181"/>
              <a:gd name="connsiteY5" fmla="*/ 1042220 h 108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0181" h="1080726">
                <a:moveTo>
                  <a:pt x="0" y="0"/>
                </a:moveTo>
                <a:cubicBezTo>
                  <a:pt x="9832" y="0"/>
                  <a:pt x="19665" y="1"/>
                  <a:pt x="68826" y="127820"/>
                </a:cubicBezTo>
                <a:cubicBezTo>
                  <a:pt x="117987" y="255640"/>
                  <a:pt x="142568" y="611240"/>
                  <a:pt x="294968" y="766917"/>
                </a:cubicBezTo>
                <a:cubicBezTo>
                  <a:pt x="447368" y="922594"/>
                  <a:pt x="668594" y="1014362"/>
                  <a:pt x="983226" y="1061884"/>
                </a:cubicBezTo>
                <a:cubicBezTo>
                  <a:pt x="1297858" y="1109406"/>
                  <a:pt x="2182762" y="1052052"/>
                  <a:pt x="2182762" y="1052052"/>
                </a:cubicBezTo>
                <a:lnTo>
                  <a:pt x="2920181" y="10422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 9"/>
          <p:cNvSpPr/>
          <p:nvPr/>
        </p:nvSpPr>
        <p:spPr>
          <a:xfrm>
            <a:off x="7669161" y="3264309"/>
            <a:ext cx="2654710" cy="668649"/>
          </a:xfrm>
          <a:custGeom>
            <a:avLst/>
            <a:gdLst>
              <a:gd name="connsiteX0" fmla="*/ 0 w 2654710"/>
              <a:gd name="connsiteY0" fmla="*/ 678494 h 678494"/>
              <a:gd name="connsiteX1" fmla="*/ 167149 w 2654710"/>
              <a:gd name="connsiteY1" fmla="*/ 403190 h 678494"/>
              <a:gd name="connsiteX2" fmla="*/ 511278 w 2654710"/>
              <a:gd name="connsiteY2" fmla="*/ 196713 h 678494"/>
              <a:gd name="connsiteX3" fmla="*/ 1042220 w 2654710"/>
              <a:gd name="connsiteY3" fmla="*/ 59061 h 678494"/>
              <a:gd name="connsiteX4" fmla="*/ 1622323 w 2654710"/>
              <a:gd name="connsiteY4" fmla="*/ 68 h 678494"/>
              <a:gd name="connsiteX5" fmla="*/ 2281084 w 2654710"/>
              <a:gd name="connsiteY5" fmla="*/ 68894 h 678494"/>
              <a:gd name="connsiteX6" fmla="*/ 2654710 w 2654710"/>
              <a:gd name="connsiteY6" fmla="*/ 68894 h 67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4710" h="678494">
                <a:moveTo>
                  <a:pt x="0" y="678494"/>
                </a:moveTo>
                <a:cubicBezTo>
                  <a:pt x="40968" y="580990"/>
                  <a:pt x="81936" y="483487"/>
                  <a:pt x="167149" y="403190"/>
                </a:cubicBezTo>
                <a:cubicBezTo>
                  <a:pt x="252362" y="322893"/>
                  <a:pt x="365433" y="254068"/>
                  <a:pt x="511278" y="196713"/>
                </a:cubicBezTo>
                <a:cubicBezTo>
                  <a:pt x="657123" y="139358"/>
                  <a:pt x="857046" y="91835"/>
                  <a:pt x="1042220" y="59061"/>
                </a:cubicBezTo>
                <a:cubicBezTo>
                  <a:pt x="1227394" y="26287"/>
                  <a:pt x="1415846" y="-1571"/>
                  <a:pt x="1622323" y="68"/>
                </a:cubicBezTo>
                <a:cubicBezTo>
                  <a:pt x="1828800" y="1707"/>
                  <a:pt x="2109020" y="57423"/>
                  <a:pt x="2281084" y="68894"/>
                </a:cubicBezTo>
                <a:cubicBezTo>
                  <a:pt x="2453148" y="80365"/>
                  <a:pt x="2553929" y="74629"/>
                  <a:pt x="2654710" y="68894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954820" y="5613446"/>
            <a:ext cx="1045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A </a:t>
            </a:r>
            <a:r>
              <a:rPr lang="es-ES" sz="2800" dirty="0" err="1" smtClean="0"/>
              <a:t>big</a:t>
            </a:r>
            <a:r>
              <a:rPr lang="es-ES" sz="2800" dirty="0" smtClean="0"/>
              <a:t> </a:t>
            </a:r>
            <a:r>
              <a:rPr lang="es-ES" sz="2800" dirty="0" err="1" smtClean="0"/>
              <a:t>difference</a:t>
            </a:r>
            <a:r>
              <a:rPr lang="es-ES" sz="2800" dirty="0" smtClean="0"/>
              <a:t> </a:t>
            </a:r>
            <a:r>
              <a:rPr lang="es-ES" sz="2800" dirty="0" err="1" smtClean="0"/>
              <a:t>between</a:t>
            </a:r>
            <a:r>
              <a:rPr lang="es-ES" sz="2800" dirty="0" smtClean="0"/>
              <a:t> </a:t>
            </a:r>
            <a:r>
              <a:rPr lang="es-ES" sz="2800" dirty="0" err="1" smtClean="0"/>
              <a:t>regularizated</a:t>
            </a:r>
            <a:r>
              <a:rPr lang="es-ES" sz="2800" dirty="0" smtClean="0"/>
              <a:t> and non-</a:t>
            </a:r>
            <a:r>
              <a:rPr lang="es-ES" sz="2800" dirty="0" err="1" smtClean="0"/>
              <a:t>regularizated</a:t>
            </a:r>
            <a:r>
              <a:rPr lang="es-ES" sz="2800" dirty="0" smtClean="0"/>
              <a:t>.</a:t>
            </a:r>
          </a:p>
          <a:p>
            <a:endParaRPr lang="es-ES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580421" y="4350801"/>
            <a:ext cx="175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Lowest</a:t>
            </a:r>
            <a:r>
              <a:rPr lang="es-ES" dirty="0" smtClean="0"/>
              <a:t> lambda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49182" y="4350801"/>
            <a:ext cx="18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</a:t>
            </a:r>
            <a:r>
              <a:rPr lang="es-ES" dirty="0" err="1" smtClean="0"/>
              <a:t>ighest</a:t>
            </a:r>
            <a:r>
              <a:rPr lang="es-ES" dirty="0" smtClean="0"/>
              <a:t> lambda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1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Conclusions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R</a:t>
            </a:r>
            <a:r>
              <a:rPr lang="es-ES" sz="2800" dirty="0" err="1" smtClean="0"/>
              <a:t>egularization</a:t>
            </a:r>
            <a:r>
              <a:rPr lang="es-ES" sz="2800" dirty="0" smtClean="0"/>
              <a:t> </a:t>
            </a:r>
            <a:r>
              <a:rPr lang="es-ES" sz="2800" dirty="0" err="1" smtClean="0"/>
              <a:t>is</a:t>
            </a:r>
            <a:r>
              <a:rPr lang="es-ES" sz="2800" dirty="0" smtClean="0"/>
              <a:t> </a:t>
            </a:r>
            <a:r>
              <a:rPr lang="es-ES" sz="2800" dirty="0" err="1" smtClean="0"/>
              <a:t>far</a:t>
            </a:r>
            <a:r>
              <a:rPr lang="es-ES" sz="2800" dirty="0" smtClean="0"/>
              <a:t> the </a:t>
            </a:r>
            <a:r>
              <a:rPr lang="es-ES" sz="2800" dirty="0" err="1" smtClean="0"/>
              <a:t>most</a:t>
            </a:r>
            <a:r>
              <a:rPr lang="es-ES" sz="2800" dirty="0" smtClean="0"/>
              <a:t> </a:t>
            </a:r>
            <a:r>
              <a:rPr lang="es-ES" sz="2800" dirty="0" err="1" smtClean="0"/>
              <a:t>important</a:t>
            </a:r>
            <a:r>
              <a:rPr lang="es-ES" sz="2800" dirty="0" smtClean="0"/>
              <a:t> </a:t>
            </a:r>
            <a:r>
              <a:rPr lang="es-ES" sz="2800" dirty="0" err="1" smtClean="0"/>
              <a:t>thing</a:t>
            </a:r>
            <a:r>
              <a:rPr lang="es-ES" sz="2800" dirty="0" smtClean="0"/>
              <a:t> to be </a:t>
            </a:r>
            <a:r>
              <a:rPr lang="es-ES" sz="2800" dirty="0" err="1" smtClean="0"/>
              <a:t>aware</a:t>
            </a:r>
            <a:r>
              <a:rPr lang="es-ES" sz="2800" dirty="0" smtClean="0"/>
              <a:t> of.</a:t>
            </a:r>
          </a:p>
          <a:p>
            <a:r>
              <a:rPr lang="es-ES" sz="2800" dirty="0" err="1" smtClean="0"/>
              <a:t>Is</a:t>
            </a:r>
            <a:r>
              <a:rPr lang="es-ES" sz="2800" dirty="0" smtClean="0"/>
              <a:t> positive to use </a:t>
            </a:r>
            <a:r>
              <a:rPr lang="es-ES" sz="2800" dirty="0" err="1" smtClean="0"/>
              <a:t>polynomial</a:t>
            </a:r>
            <a:r>
              <a:rPr lang="es-ES" sz="2800" dirty="0" smtClean="0"/>
              <a:t> </a:t>
            </a:r>
            <a:r>
              <a:rPr lang="es-ES" sz="2800" dirty="0" err="1" smtClean="0"/>
              <a:t>adding</a:t>
            </a:r>
            <a:r>
              <a:rPr lang="es-ES" sz="2800" dirty="0" smtClean="0"/>
              <a:t> (</a:t>
            </a:r>
            <a:r>
              <a:rPr lang="es-ES" sz="2800" dirty="0" err="1" smtClean="0"/>
              <a:t>only</a:t>
            </a:r>
            <a:r>
              <a:rPr lang="es-ES" sz="2800" dirty="0" smtClean="0"/>
              <a:t> if </a:t>
            </a:r>
            <a:r>
              <a:rPr lang="es-ES" sz="2800" dirty="0" err="1" smtClean="0"/>
              <a:t>it</a:t>
            </a:r>
            <a:r>
              <a:rPr lang="es-ES" sz="2800" dirty="0" smtClean="0"/>
              <a:t> </a:t>
            </a:r>
            <a:r>
              <a:rPr lang="es-ES" sz="2800" dirty="0" err="1" smtClean="0"/>
              <a:t>worths</a:t>
            </a:r>
            <a:r>
              <a:rPr lang="es-ES" sz="2800" dirty="0" smtClean="0"/>
              <a:t>).</a:t>
            </a:r>
          </a:p>
          <a:p>
            <a:r>
              <a:rPr lang="es-ES" sz="2800" dirty="0" err="1" smtClean="0"/>
              <a:t>For</a:t>
            </a:r>
            <a:r>
              <a:rPr lang="es-ES" sz="2800" dirty="0" smtClean="0"/>
              <a:t> </a:t>
            </a:r>
            <a:r>
              <a:rPr lang="es-ES" sz="2800" dirty="0" err="1" smtClean="0"/>
              <a:t>every</a:t>
            </a:r>
            <a:r>
              <a:rPr lang="es-ES" sz="2800" dirty="0" smtClean="0"/>
              <a:t> </a:t>
            </a:r>
            <a:r>
              <a:rPr lang="es-ES" sz="2800" dirty="0" err="1" smtClean="0"/>
              <a:t>algorythm</a:t>
            </a:r>
            <a:r>
              <a:rPr lang="es-ES" sz="2800" dirty="0" smtClean="0"/>
              <a:t> </a:t>
            </a:r>
            <a:r>
              <a:rPr lang="es-ES" sz="2800" dirty="0" err="1" smtClean="0"/>
              <a:t>implemented</a:t>
            </a:r>
            <a:r>
              <a:rPr lang="es-ES" sz="2800" dirty="0" smtClean="0"/>
              <a:t>, Error </a:t>
            </a:r>
            <a:r>
              <a:rPr lang="es-ES" sz="2800" dirty="0" err="1" smtClean="0"/>
              <a:t>check</a:t>
            </a:r>
            <a:r>
              <a:rPr lang="es-ES" sz="2800" dirty="0" smtClean="0"/>
              <a:t> </a:t>
            </a:r>
            <a:r>
              <a:rPr lang="es-ES" sz="2800" dirty="0" err="1" smtClean="0"/>
              <a:t>is</a:t>
            </a:r>
            <a:r>
              <a:rPr lang="es-ES" sz="2800" dirty="0" smtClean="0"/>
              <a:t> a </a:t>
            </a:r>
            <a:r>
              <a:rPr lang="es-ES" sz="2800" dirty="0" err="1" smtClean="0"/>
              <a:t>must</a:t>
            </a:r>
            <a:r>
              <a:rPr lang="es-ES" sz="2800" dirty="0" smtClean="0"/>
              <a:t> do.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817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Which</a:t>
            </a:r>
            <a:r>
              <a:rPr lang="es-ES" sz="4800" dirty="0" smtClean="0"/>
              <a:t> </a:t>
            </a:r>
            <a:r>
              <a:rPr lang="es-ES" sz="4800" dirty="0" err="1" smtClean="0"/>
              <a:t>is</a:t>
            </a:r>
            <a:r>
              <a:rPr lang="es-ES" sz="4800" dirty="0" smtClean="0"/>
              <a:t> </a:t>
            </a:r>
            <a:r>
              <a:rPr lang="es-ES" sz="4800" dirty="0" err="1" smtClean="0"/>
              <a:t>better</a:t>
            </a:r>
            <a:r>
              <a:rPr lang="es-ES" sz="4800" dirty="0" smtClean="0"/>
              <a:t>?</a:t>
            </a:r>
            <a:endParaRPr lang="es-ES" sz="4800" dirty="0"/>
          </a:p>
        </p:txBody>
      </p:sp>
      <p:sp>
        <p:nvSpPr>
          <p:cNvPr id="4" name="Rectángulo 3"/>
          <p:cNvSpPr/>
          <p:nvPr/>
        </p:nvSpPr>
        <p:spPr>
          <a:xfrm>
            <a:off x="4473677" y="3441290"/>
            <a:ext cx="2448232" cy="250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00" dirty="0" smtClean="0"/>
              <a:t>1</a:t>
            </a:r>
            <a:endParaRPr lang="es-ES" sz="16600" dirty="0"/>
          </a:p>
        </p:txBody>
      </p:sp>
      <p:sp>
        <p:nvSpPr>
          <p:cNvPr id="5" name="Rectángulo 4"/>
          <p:cNvSpPr/>
          <p:nvPr/>
        </p:nvSpPr>
        <p:spPr>
          <a:xfrm>
            <a:off x="6921909" y="4100050"/>
            <a:ext cx="2448232" cy="184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600" dirty="0" smtClean="0"/>
              <a:t>2</a:t>
            </a:r>
            <a:endParaRPr lang="es-ES" sz="9600" dirty="0"/>
          </a:p>
        </p:txBody>
      </p:sp>
      <p:sp>
        <p:nvSpPr>
          <p:cNvPr id="6" name="Rectángulo 5"/>
          <p:cNvSpPr/>
          <p:nvPr/>
        </p:nvSpPr>
        <p:spPr>
          <a:xfrm>
            <a:off x="2025445" y="4758812"/>
            <a:ext cx="2448232" cy="118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smtClean="0"/>
              <a:t>3</a:t>
            </a:r>
            <a:endParaRPr lang="es-ES" sz="6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421142" y="2267388"/>
            <a:ext cx="2553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LOGISTIC REGRESSION</a:t>
            </a:r>
            <a:endParaRPr lang="es-ES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974443" y="2974491"/>
            <a:ext cx="2553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NEURAL NETWORK</a:t>
            </a:r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697268" y="4051709"/>
            <a:ext cx="1281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SVM ?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364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What</a:t>
            </a:r>
            <a:r>
              <a:rPr lang="es-ES" sz="4800" dirty="0" smtClean="0"/>
              <a:t> </a:t>
            </a:r>
            <a:r>
              <a:rPr lang="es-ES" sz="4800" dirty="0" err="1" smtClean="0"/>
              <a:t>does</a:t>
            </a:r>
            <a:r>
              <a:rPr lang="es-ES" sz="4800" dirty="0" smtClean="0"/>
              <a:t> the </a:t>
            </a:r>
            <a:r>
              <a:rPr lang="es-ES" sz="4800" dirty="0" err="1" smtClean="0"/>
              <a:t>future</a:t>
            </a:r>
            <a:r>
              <a:rPr lang="es-ES" sz="4800" dirty="0" smtClean="0"/>
              <a:t> </a:t>
            </a:r>
            <a:r>
              <a:rPr lang="es-ES" sz="4800" dirty="0" err="1" smtClean="0"/>
              <a:t>brings</a:t>
            </a:r>
            <a:r>
              <a:rPr lang="es-ES" sz="4800" dirty="0" smtClean="0"/>
              <a:t>?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19814"/>
            <a:ext cx="8596668" cy="3880773"/>
          </a:xfrm>
        </p:spPr>
        <p:txBody>
          <a:bodyPr>
            <a:noAutofit/>
          </a:bodyPr>
          <a:lstStyle/>
          <a:p>
            <a:r>
              <a:rPr lang="es-ES" sz="2800" dirty="0" smtClean="0"/>
              <a:t>SVM</a:t>
            </a:r>
          </a:p>
          <a:p>
            <a:pPr lvl="1"/>
            <a:r>
              <a:rPr lang="es-ES" sz="2000" dirty="0" err="1" smtClean="0"/>
              <a:t>Best</a:t>
            </a:r>
            <a:r>
              <a:rPr lang="es-ES" sz="2000" dirty="0" smtClean="0"/>
              <a:t> C </a:t>
            </a:r>
            <a:r>
              <a:rPr lang="es-ES" sz="2000" dirty="0" err="1" smtClean="0"/>
              <a:t>Parameter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err="1" smtClean="0"/>
              <a:t>Which</a:t>
            </a:r>
            <a:r>
              <a:rPr lang="es-ES" sz="2000" dirty="0" smtClean="0"/>
              <a:t> </a:t>
            </a:r>
            <a:r>
              <a:rPr lang="es-ES" sz="2000" dirty="0" err="1" smtClean="0"/>
              <a:t>kernel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the </a:t>
            </a:r>
            <a:r>
              <a:rPr lang="es-ES" sz="2000" dirty="0" err="1" smtClean="0"/>
              <a:t>better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err="1" smtClean="0"/>
              <a:t>Check</a:t>
            </a:r>
            <a:r>
              <a:rPr lang="es-ES" sz="2000" dirty="0" smtClean="0"/>
              <a:t> </a:t>
            </a:r>
            <a:r>
              <a:rPr lang="es-ES" sz="2000" dirty="0" err="1" smtClean="0"/>
              <a:t>what</a:t>
            </a:r>
            <a:r>
              <a:rPr lang="es-ES" sz="2000" dirty="0" smtClean="0"/>
              <a:t> </a:t>
            </a:r>
            <a:r>
              <a:rPr lang="es-ES" sz="2000" dirty="0" err="1" smtClean="0"/>
              <a:t>percentage</a:t>
            </a:r>
            <a:r>
              <a:rPr lang="es-ES" sz="2000" dirty="0" smtClean="0"/>
              <a:t> of data </a:t>
            </a:r>
            <a:r>
              <a:rPr lang="es-ES" sz="2000" dirty="0" err="1" smtClean="0"/>
              <a:t>makes</a:t>
            </a:r>
            <a:r>
              <a:rPr lang="es-ES" sz="2000" dirty="0" smtClean="0"/>
              <a:t> the </a:t>
            </a:r>
            <a:r>
              <a:rPr lang="es-ES" sz="2000" dirty="0" err="1" smtClean="0"/>
              <a:t>best</a:t>
            </a:r>
            <a:r>
              <a:rPr lang="es-ES" sz="2000" dirty="0" smtClean="0"/>
              <a:t> </a:t>
            </a:r>
            <a:r>
              <a:rPr lang="es-ES" sz="2000" dirty="0" err="1" smtClean="0"/>
              <a:t>model</a:t>
            </a:r>
            <a:r>
              <a:rPr lang="es-ES" sz="2000" dirty="0"/>
              <a:t>.</a:t>
            </a:r>
            <a:endParaRPr lang="es-ES" sz="2000" dirty="0" smtClean="0"/>
          </a:p>
          <a:p>
            <a:r>
              <a:rPr lang="es-ES" sz="2800" dirty="0" err="1" smtClean="0"/>
              <a:t>Diagnostic</a:t>
            </a:r>
            <a:endParaRPr lang="es-ES" sz="2800" dirty="0" smtClean="0"/>
          </a:p>
          <a:p>
            <a:pPr lvl="1"/>
            <a:r>
              <a:rPr lang="es-ES" sz="2400" dirty="0" err="1" smtClean="0"/>
              <a:t>Using</a:t>
            </a:r>
            <a:r>
              <a:rPr lang="es-ES" sz="2400" dirty="0" smtClean="0"/>
              <a:t> the </a:t>
            </a:r>
            <a:r>
              <a:rPr lang="es-ES" sz="2400" dirty="0" err="1" smtClean="0"/>
              <a:t>same</a:t>
            </a:r>
            <a:r>
              <a:rPr lang="es-ES" sz="2400" dirty="0" smtClean="0"/>
              <a:t> </a:t>
            </a:r>
            <a:r>
              <a:rPr lang="es-ES" sz="2400" dirty="0" err="1" smtClean="0"/>
              <a:t>algorythms</a:t>
            </a:r>
            <a:r>
              <a:rPr lang="es-ES" sz="2400" dirty="0" smtClean="0"/>
              <a:t> as </a:t>
            </a:r>
            <a:r>
              <a:rPr lang="es-ES" sz="2400" dirty="0" err="1" smtClean="0"/>
              <a:t>before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r>
              <a:rPr lang="es-ES" sz="2800" dirty="0" err="1" smtClean="0"/>
              <a:t>Prognostic</a:t>
            </a:r>
            <a:endParaRPr lang="es-ES" sz="2800" dirty="0" smtClean="0"/>
          </a:p>
          <a:p>
            <a:pPr lvl="1"/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all</a:t>
            </a:r>
            <a:r>
              <a:rPr lang="es-ES" sz="2400" dirty="0" smtClean="0"/>
              <a:t> the data </a:t>
            </a:r>
            <a:r>
              <a:rPr lang="es-ES" sz="2400" dirty="0" err="1" smtClean="0"/>
              <a:t>learning</a:t>
            </a:r>
            <a:r>
              <a:rPr lang="es-ES" sz="2400" dirty="0" smtClean="0"/>
              <a:t>, to </a:t>
            </a:r>
            <a:r>
              <a:rPr lang="es-ES" sz="2400" dirty="0" err="1" smtClean="0"/>
              <a:t>prognose</a:t>
            </a:r>
            <a:r>
              <a:rPr lang="es-ES" sz="2400" dirty="0" smtClean="0"/>
              <a:t> if a </a:t>
            </a:r>
            <a:r>
              <a:rPr lang="es-ES" sz="2400" dirty="0" err="1" smtClean="0"/>
              <a:t>patient</a:t>
            </a:r>
            <a:r>
              <a:rPr lang="es-ES" sz="2400" dirty="0" smtClean="0"/>
              <a:t> </a:t>
            </a:r>
            <a:r>
              <a:rPr lang="es-ES" sz="2400" dirty="0" err="1" smtClean="0"/>
              <a:t>would</a:t>
            </a:r>
            <a:r>
              <a:rPr lang="es-ES" sz="2400" dirty="0" smtClean="0"/>
              <a:t> be </a:t>
            </a:r>
            <a:r>
              <a:rPr lang="es-ES" sz="2400" dirty="0" err="1" smtClean="0"/>
              <a:t>regresive</a:t>
            </a:r>
            <a:r>
              <a:rPr lang="es-ES" sz="2400" dirty="0" smtClean="0"/>
              <a:t> </a:t>
            </a:r>
            <a:r>
              <a:rPr lang="es-ES" sz="2400" dirty="0" err="1" smtClean="0"/>
              <a:t>or</a:t>
            </a:r>
            <a:r>
              <a:rPr lang="es-ES" sz="2400" dirty="0" smtClean="0"/>
              <a:t> no </a:t>
            </a:r>
            <a:r>
              <a:rPr lang="es-ES" sz="2400" dirty="0" err="1" smtClean="0"/>
              <a:t>regresive</a:t>
            </a:r>
            <a:r>
              <a:rPr lang="es-ES" sz="2400" dirty="0" smtClean="0"/>
              <a:t>.</a:t>
            </a:r>
            <a:endParaRPr lang="es-ES" sz="2400" dirty="0"/>
          </a:p>
          <a:p>
            <a:r>
              <a:rPr lang="es-ES" sz="2800" dirty="0" err="1" smtClean="0"/>
              <a:t>Maybe</a:t>
            </a:r>
            <a:r>
              <a:rPr lang="es-ES" sz="2800" dirty="0" smtClean="0"/>
              <a:t> more…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94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First</a:t>
            </a:r>
            <a:r>
              <a:rPr lang="es-ES" sz="4800" dirty="0" smtClean="0"/>
              <a:t> </a:t>
            </a:r>
            <a:r>
              <a:rPr lang="es-ES" sz="4800" dirty="0" err="1" smtClean="0"/>
              <a:t>steps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s-ES" sz="2800" dirty="0" err="1" smtClean="0"/>
              <a:t>Number</a:t>
            </a:r>
            <a:r>
              <a:rPr lang="es-ES" sz="2800" dirty="0" smtClean="0"/>
              <a:t> of </a:t>
            </a:r>
            <a:r>
              <a:rPr lang="es-ES" sz="2800" dirty="0" err="1" smtClean="0"/>
              <a:t>instances</a:t>
            </a:r>
            <a:r>
              <a:rPr lang="es-ES" sz="2800" dirty="0" smtClean="0"/>
              <a:t>: 699</a:t>
            </a:r>
          </a:p>
          <a:p>
            <a:r>
              <a:rPr lang="es-ES" sz="2800" dirty="0" err="1" smtClean="0"/>
              <a:t>Number</a:t>
            </a:r>
            <a:r>
              <a:rPr lang="es-ES" sz="2800" dirty="0" smtClean="0"/>
              <a:t> of </a:t>
            </a:r>
            <a:r>
              <a:rPr lang="es-ES" sz="2800" dirty="0" err="1" smtClean="0"/>
              <a:t>attributes</a:t>
            </a:r>
            <a:r>
              <a:rPr lang="es-ES" sz="2800" dirty="0" smtClean="0"/>
              <a:t>: 10 + class atribute</a:t>
            </a:r>
          </a:p>
          <a:p>
            <a:pPr lvl="1"/>
            <a:r>
              <a:rPr lang="es-ES" sz="2000" dirty="0" err="1" smtClean="0"/>
              <a:t>Sample</a:t>
            </a:r>
            <a:r>
              <a:rPr lang="es-ES" sz="2000" dirty="0" smtClean="0"/>
              <a:t> </a:t>
            </a:r>
            <a:r>
              <a:rPr lang="es-ES" sz="2000" dirty="0" err="1" smtClean="0"/>
              <a:t>code</a:t>
            </a:r>
            <a:r>
              <a:rPr lang="es-ES" sz="2000" dirty="0" smtClean="0"/>
              <a:t> </a:t>
            </a:r>
            <a:r>
              <a:rPr lang="es-ES" sz="2000" dirty="0" err="1" smtClean="0"/>
              <a:t>number</a:t>
            </a:r>
            <a:endParaRPr lang="es-ES" sz="2000" dirty="0" smtClean="0"/>
          </a:p>
          <a:p>
            <a:pPr lvl="1"/>
            <a:r>
              <a:rPr lang="es-ES" sz="2000" dirty="0" smtClean="0"/>
              <a:t>9 </a:t>
            </a:r>
            <a:r>
              <a:rPr lang="es-ES" sz="2000" dirty="0" err="1" smtClean="0"/>
              <a:t>attributes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1 to 10 </a:t>
            </a:r>
            <a:r>
              <a:rPr lang="es-ES" sz="2000" dirty="0" err="1" smtClean="0"/>
              <a:t>values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Class </a:t>
            </a:r>
            <a:r>
              <a:rPr lang="es-ES" sz="2000" dirty="0" err="1" smtClean="0"/>
              <a:t>attribute</a:t>
            </a:r>
            <a:r>
              <a:rPr lang="es-ES" sz="2000" dirty="0" smtClean="0"/>
              <a:t>: 2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benign</a:t>
            </a:r>
            <a:r>
              <a:rPr lang="es-ES" sz="2000" dirty="0" smtClean="0"/>
              <a:t>, 4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malignant</a:t>
            </a:r>
            <a:endParaRPr lang="es-ES" sz="2000" dirty="0" smtClean="0"/>
          </a:p>
          <a:p>
            <a:r>
              <a:rPr lang="es-ES" sz="2400" dirty="0" err="1" smtClean="0"/>
              <a:t>Missing</a:t>
            </a:r>
            <a:r>
              <a:rPr lang="es-ES" sz="2400" dirty="0" smtClean="0"/>
              <a:t> </a:t>
            </a:r>
            <a:r>
              <a:rPr lang="es-ES" sz="2400" dirty="0" err="1" smtClean="0"/>
              <a:t>attributes</a:t>
            </a:r>
            <a:r>
              <a:rPr lang="es-ES" sz="2400" dirty="0" smtClean="0"/>
              <a:t>: 16 </a:t>
            </a:r>
            <a:r>
              <a:rPr lang="es-ES" sz="2400" dirty="0" err="1" smtClean="0"/>
              <a:t>instances</a:t>
            </a:r>
            <a:endParaRPr lang="es-ES" sz="2400" dirty="0" smtClean="0"/>
          </a:p>
          <a:p>
            <a:r>
              <a:rPr lang="es-ES" sz="2400" dirty="0" smtClean="0"/>
              <a:t>Class </a:t>
            </a:r>
            <a:r>
              <a:rPr lang="es-ES" sz="2400" dirty="0" err="1" smtClean="0"/>
              <a:t>distribution</a:t>
            </a:r>
            <a:r>
              <a:rPr lang="es-ES" sz="2400" dirty="0" smtClean="0"/>
              <a:t>:</a:t>
            </a:r>
          </a:p>
          <a:p>
            <a:pPr lvl="1"/>
            <a:r>
              <a:rPr lang="es-ES" sz="2000" dirty="0" err="1" smtClean="0"/>
              <a:t>Benign</a:t>
            </a:r>
            <a:r>
              <a:rPr lang="es-ES" sz="2000" dirty="0" smtClean="0"/>
              <a:t>: 458 (65.5%)</a:t>
            </a:r>
          </a:p>
          <a:p>
            <a:pPr lvl="1"/>
            <a:r>
              <a:rPr lang="es-ES" sz="2000" dirty="0" err="1" smtClean="0"/>
              <a:t>Malignant</a:t>
            </a:r>
            <a:r>
              <a:rPr lang="es-ES" sz="2000" dirty="0" smtClean="0"/>
              <a:t>: 241 (34.5%)</a:t>
            </a:r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81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First</a:t>
            </a:r>
            <a:r>
              <a:rPr lang="es-ES" sz="4800" dirty="0" smtClean="0"/>
              <a:t> </a:t>
            </a:r>
            <a:r>
              <a:rPr lang="es-ES" sz="4800" dirty="0" err="1" smtClean="0"/>
              <a:t>steps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s-ES" sz="2800" dirty="0" err="1" smtClean="0"/>
              <a:t>Number</a:t>
            </a:r>
            <a:r>
              <a:rPr lang="es-ES" sz="2800" dirty="0" smtClean="0"/>
              <a:t> of </a:t>
            </a:r>
            <a:r>
              <a:rPr lang="es-ES" sz="2800" dirty="0" err="1" smtClean="0"/>
              <a:t>instances</a:t>
            </a:r>
            <a:r>
              <a:rPr lang="es-ES" sz="2800" dirty="0" smtClean="0"/>
              <a:t>: 699</a:t>
            </a:r>
          </a:p>
          <a:p>
            <a:r>
              <a:rPr lang="es-ES" sz="2800" dirty="0" err="1" smtClean="0"/>
              <a:t>Number</a:t>
            </a:r>
            <a:r>
              <a:rPr lang="es-ES" sz="2800" dirty="0" smtClean="0"/>
              <a:t> of </a:t>
            </a:r>
            <a:r>
              <a:rPr lang="es-ES" sz="2800" dirty="0" err="1" smtClean="0"/>
              <a:t>attributes</a:t>
            </a:r>
            <a:r>
              <a:rPr lang="es-ES" sz="2800" dirty="0" smtClean="0"/>
              <a:t>: 10 + class atribute</a:t>
            </a:r>
          </a:p>
          <a:p>
            <a:pPr lvl="1"/>
            <a:r>
              <a:rPr lang="es-ES" sz="2000" dirty="0" err="1" smtClean="0"/>
              <a:t>Sample</a:t>
            </a:r>
            <a:r>
              <a:rPr lang="es-ES" sz="2000" dirty="0" smtClean="0"/>
              <a:t> </a:t>
            </a:r>
            <a:r>
              <a:rPr lang="es-ES" sz="2000" dirty="0" err="1" smtClean="0"/>
              <a:t>code</a:t>
            </a:r>
            <a:r>
              <a:rPr lang="es-ES" sz="2000" dirty="0" smtClean="0"/>
              <a:t> </a:t>
            </a:r>
            <a:r>
              <a:rPr lang="es-ES" sz="2000" dirty="0" err="1" smtClean="0"/>
              <a:t>number</a:t>
            </a:r>
            <a:endParaRPr lang="es-ES" sz="2000" dirty="0" smtClean="0"/>
          </a:p>
          <a:p>
            <a:pPr lvl="1"/>
            <a:r>
              <a:rPr lang="es-ES" sz="2000" dirty="0" smtClean="0"/>
              <a:t>9 </a:t>
            </a:r>
            <a:r>
              <a:rPr lang="es-ES" sz="2000" dirty="0" err="1" smtClean="0"/>
              <a:t>attributes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1 to 10 </a:t>
            </a:r>
            <a:r>
              <a:rPr lang="es-ES" sz="2000" dirty="0" err="1" smtClean="0"/>
              <a:t>values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Class </a:t>
            </a:r>
            <a:r>
              <a:rPr lang="es-ES" sz="2000" dirty="0" err="1" smtClean="0"/>
              <a:t>attribute</a:t>
            </a:r>
            <a:r>
              <a:rPr lang="es-ES" sz="2000" dirty="0" smtClean="0"/>
              <a:t>: 2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benign</a:t>
            </a:r>
            <a:r>
              <a:rPr lang="es-ES" sz="2000" dirty="0" smtClean="0"/>
              <a:t>, 4 </a:t>
            </a:r>
            <a:r>
              <a:rPr lang="es-ES" sz="2000" dirty="0" err="1" smtClean="0"/>
              <a:t>for</a:t>
            </a:r>
            <a:r>
              <a:rPr lang="es-ES" sz="2000" dirty="0" smtClean="0"/>
              <a:t> </a:t>
            </a:r>
            <a:r>
              <a:rPr lang="es-ES" sz="2000" dirty="0" err="1" smtClean="0"/>
              <a:t>malignant</a:t>
            </a:r>
            <a:endParaRPr lang="es-ES" sz="2000" dirty="0" smtClean="0"/>
          </a:p>
          <a:p>
            <a:r>
              <a:rPr lang="es-ES" sz="2400" dirty="0" err="1" smtClean="0"/>
              <a:t>Missing</a:t>
            </a:r>
            <a:r>
              <a:rPr lang="es-ES" sz="2400" dirty="0" smtClean="0"/>
              <a:t> </a:t>
            </a:r>
            <a:r>
              <a:rPr lang="es-ES" sz="2400" dirty="0" err="1" smtClean="0"/>
              <a:t>attributes</a:t>
            </a:r>
            <a:r>
              <a:rPr lang="es-ES" sz="2400" dirty="0" smtClean="0"/>
              <a:t>: 16 </a:t>
            </a:r>
            <a:r>
              <a:rPr lang="es-ES" sz="2400" dirty="0" err="1" smtClean="0"/>
              <a:t>instances</a:t>
            </a:r>
            <a:endParaRPr lang="es-ES" sz="2400" dirty="0" smtClean="0"/>
          </a:p>
          <a:p>
            <a:r>
              <a:rPr lang="es-ES" sz="2400" dirty="0" smtClean="0"/>
              <a:t>Class </a:t>
            </a:r>
            <a:r>
              <a:rPr lang="es-ES" sz="2400" dirty="0" err="1" smtClean="0"/>
              <a:t>distribution</a:t>
            </a:r>
            <a:r>
              <a:rPr lang="es-ES" sz="2400" dirty="0" smtClean="0"/>
              <a:t>:</a:t>
            </a:r>
          </a:p>
          <a:p>
            <a:pPr lvl="1"/>
            <a:r>
              <a:rPr lang="es-ES" sz="2000" dirty="0" err="1" smtClean="0"/>
              <a:t>Benign</a:t>
            </a:r>
            <a:r>
              <a:rPr lang="es-ES" sz="2000" dirty="0" smtClean="0"/>
              <a:t>: 458 (65.5%)</a:t>
            </a:r>
          </a:p>
          <a:p>
            <a:pPr lvl="1"/>
            <a:r>
              <a:rPr lang="es-ES" sz="2000" dirty="0" err="1" smtClean="0"/>
              <a:t>Malignant</a:t>
            </a:r>
            <a:r>
              <a:rPr lang="es-ES" sz="2000" dirty="0" smtClean="0"/>
              <a:t>: 241 (34.5%)</a:t>
            </a:r>
          </a:p>
          <a:p>
            <a:endParaRPr lang="es-ES" sz="24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7098890" y="3441290"/>
            <a:ext cx="4119716" cy="2862322"/>
          </a:xfrm>
          <a:prstGeom prst="rect">
            <a:avLst/>
          </a:prstGeom>
          <a:solidFill>
            <a:srgbClr val="00B050">
              <a:alpha val="47843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How</a:t>
            </a:r>
            <a:r>
              <a:rPr lang="es-ES" sz="2000" dirty="0" smtClean="0"/>
              <a:t> do </a:t>
            </a:r>
            <a:r>
              <a:rPr lang="es-ES" sz="2000" dirty="0" err="1" smtClean="0"/>
              <a:t>we</a:t>
            </a:r>
            <a:r>
              <a:rPr lang="es-ES" sz="2000" dirty="0" smtClean="0"/>
              <a:t> </a:t>
            </a:r>
            <a:r>
              <a:rPr lang="es-ES" sz="2000" dirty="0" err="1" smtClean="0"/>
              <a:t>work</a:t>
            </a:r>
            <a:r>
              <a:rPr lang="es-ES" sz="2000" dirty="0" smtClean="0"/>
              <a:t> </a:t>
            </a:r>
            <a:r>
              <a:rPr lang="es-ES" sz="2000" dirty="0" err="1" smtClean="0"/>
              <a:t>with</a:t>
            </a:r>
            <a:r>
              <a:rPr lang="es-ES" sz="2000" dirty="0" smtClean="0"/>
              <a:t> this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2000" dirty="0" smtClean="0"/>
              <a:t>Reading the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file .data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2000" dirty="0" err="1" smtClean="0"/>
              <a:t>Removing</a:t>
            </a:r>
            <a:r>
              <a:rPr lang="es-ES" sz="2000" dirty="0" smtClean="0"/>
              <a:t> the “</a:t>
            </a:r>
            <a:r>
              <a:rPr lang="es-ES" sz="2000" b="1" i="1" dirty="0" err="1" smtClean="0"/>
              <a:t>Sample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code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number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attribute</a:t>
            </a:r>
            <a:r>
              <a:rPr lang="es-ES" sz="2000" dirty="0" smtClean="0"/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2000" dirty="0" err="1" smtClean="0"/>
              <a:t>Transforming</a:t>
            </a:r>
            <a:r>
              <a:rPr lang="es-ES" sz="2000" dirty="0" smtClean="0"/>
              <a:t> the output </a:t>
            </a:r>
            <a:r>
              <a:rPr lang="es-ES" sz="2000" dirty="0" err="1" smtClean="0"/>
              <a:t>from</a:t>
            </a:r>
            <a:r>
              <a:rPr lang="es-ES" sz="2000" dirty="0" smtClean="0"/>
              <a:t> 2 and 4 to 0 and 1</a:t>
            </a:r>
          </a:p>
          <a:p>
            <a:pPr lvl="2"/>
            <a:r>
              <a:rPr lang="es-ES" sz="2000" b="1" i="1" dirty="0" smtClean="0"/>
              <a:t>Y = (Y == 4);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12536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Logistic</a:t>
            </a:r>
            <a:r>
              <a:rPr lang="es-ES" sz="4800" dirty="0" smtClean="0"/>
              <a:t> </a:t>
            </a:r>
            <a:r>
              <a:rPr lang="es-ES" sz="4800" dirty="0" err="1" smtClean="0"/>
              <a:t>Regression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With</a:t>
            </a:r>
            <a:r>
              <a:rPr lang="es-ES" sz="2400" dirty="0" smtClean="0"/>
              <a:t> the data </a:t>
            </a:r>
            <a:r>
              <a:rPr lang="es-ES" sz="2400" dirty="0" err="1" smtClean="0"/>
              <a:t>recently</a:t>
            </a:r>
            <a:r>
              <a:rPr lang="es-ES" sz="2400" dirty="0" smtClean="0"/>
              <a:t> </a:t>
            </a:r>
            <a:r>
              <a:rPr lang="es-ES" sz="2400" dirty="0" err="1" smtClean="0"/>
              <a:t>read</a:t>
            </a:r>
            <a:r>
              <a:rPr lang="es-ES" sz="2400" dirty="0" smtClean="0"/>
              <a:t>, </a:t>
            </a:r>
            <a:r>
              <a:rPr lang="es-ES" sz="2400" dirty="0" err="1" smtClean="0"/>
              <a:t>let’s</a:t>
            </a:r>
            <a:r>
              <a:rPr lang="es-ES" sz="2400" dirty="0" smtClean="0"/>
              <a:t> try </a:t>
            </a:r>
            <a:r>
              <a:rPr lang="es-ES" sz="2400" dirty="0" err="1" smtClean="0"/>
              <a:t>how</a:t>
            </a:r>
            <a:r>
              <a:rPr lang="es-ES" sz="2400" dirty="0" smtClean="0"/>
              <a:t> </a:t>
            </a:r>
            <a:r>
              <a:rPr lang="es-ES" sz="2400" dirty="0" err="1" smtClean="0"/>
              <a:t>good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our</a:t>
            </a:r>
            <a:r>
              <a:rPr lang="es-ES" sz="2400" dirty="0" smtClean="0"/>
              <a:t> </a:t>
            </a:r>
            <a:r>
              <a:rPr lang="es-ES" sz="2400" dirty="0" err="1" smtClean="0"/>
              <a:t>hypothesis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Without</a:t>
            </a:r>
            <a:r>
              <a:rPr lang="es-ES" sz="2400" dirty="0" smtClean="0"/>
              <a:t> </a:t>
            </a:r>
            <a:r>
              <a:rPr lang="es-ES" sz="2400" dirty="0" err="1" smtClean="0"/>
              <a:t>regularization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Splitting</a:t>
            </a:r>
            <a:r>
              <a:rPr lang="es-ES" sz="2400" dirty="0" smtClean="0"/>
              <a:t> the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 in </a:t>
            </a:r>
            <a:r>
              <a:rPr lang="es-ES" sz="2400" dirty="0" err="1" smtClean="0"/>
              <a:t>two</a:t>
            </a:r>
            <a:r>
              <a:rPr lang="es-ES" sz="2400" dirty="0" smtClean="0"/>
              <a:t>: 70%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training data, 30%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cross-validation</a:t>
            </a:r>
            <a:r>
              <a:rPr lang="es-ES" sz="2400" dirty="0" smtClean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40748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Logistic</a:t>
            </a:r>
            <a:r>
              <a:rPr lang="es-ES" sz="4800" dirty="0" smtClean="0"/>
              <a:t> </a:t>
            </a:r>
            <a:r>
              <a:rPr lang="es-ES" sz="4800" dirty="0" err="1" smtClean="0"/>
              <a:t>Regression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With</a:t>
            </a:r>
            <a:r>
              <a:rPr lang="es-ES" sz="2400" dirty="0" smtClean="0"/>
              <a:t> the data </a:t>
            </a:r>
            <a:r>
              <a:rPr lang="es-ES" sz="2400" dirty="0" err="1" smtClean="0"/>
              <a:t>recently</a:t>
            </a:r>
            <a:r>
              <a:rPr lang="es-ES" sz="2400" dirty="0" smtClean="0"/>
              <a:t> </a:t>
            </a:r>
            <a:r>
              <a:rPr lang="es-ES" sz="2400" dirty="0" err="1" smtClean="0"/>
              <a:t>read</a:t>
            </a:r>
            <a:r>
              <a:rPr lang="es-ES" sz="2400" dirty="0" smtClean="0"/>
              <a:t>, </a:t>
            </a:r>
            <a:r>
              <a:rPr lang="es-ES" sz="2400" dirty="0" err="1" smtClean="0"/>
              <a:t>let’s</a:t>
            </a:r>
            <a:r>
              <a:rPr lang="es-ES" sz="2400" dirty="0" smtClean="0"/>
              <a:t> try </a:t>
            </a:r>
            <a:r>
              <a:rPr lang="es-ES" sz="2400" dirty="0" err="1" smtClean="0"/>
              <a:t>how</a:t>
            </a:r>
            <a:r>
              <a:rPr lang="es-ES" sz="2400" dirty="0" smtClean="0"/>
              <a:t> </a:t>
            </a:r>
            <a:r>
              <a:rPr lang="es-ES" sz="2400" dirty="0" err="1" smtClean="0"/>
              <a:t>good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our</a:t>
            </a:r>
            <a:r>
              <a:rPr lang="es-ES" sz="2400" dirty="0" smtClean="0"/>
              <a:t> </a:t>
            </a:r>
            <a:r>
              <a:rPr lang="es-ES" sz="2400" dirty="0" err="1" smtClean="0"/>
              <a:t>hypothesis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Without</a:t>
            </a:r>
            <a:r>
              <a:rPr lang="es-ES" sz="2400" dirty="0" smtClean="0"/>
              <a:t> </a:t>
            </a:r>
            <a:r>
              <a:rPr lang="es-ES" sz="2400" dirty="0" err="1" smtClean="0"/>
              <a:t>regularization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Splitting</a:t>
            </a:r>
            <a:r>
              <a:rPr lang="es-ES" sz="2400" dirty="0" smtClean="0"/>
              <a:t> the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 in </a:t>
            </a:r>
            <a:r>
              <a:rPr lang="es-ES" sz="2400" dirty="0" err="1" smtClean="0"/>
              <a:t>two</a:t>
            </a:r>
            <a:r>
              <a:rPr lang="es-ES" sz="2400" dirty="0" smtClean="0"/>
              <a:t>: 70%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training data, 30%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cross-validation</a:t>
            </a:r>
            <a:r>
              <a:rPr lang="es-ES" sz="2400" dirty="0" smtClean="0"/>
              <a:t> data.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2" y="2371230"/>
            <a:ext cx="5384959" cy="3900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uadroTexto 15"/>
          <p:cNvSpPr txBox="1"/>
          <p:nvPr/>
        </p:nvSpPr>
        <p:spPr>
          <a:xfrm>
            <a:off x="6951407" y="4115836"/>
            <a:ext cx="192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NaN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values</a:t>
            </a:r>
            <a:r>
              <a:rPr lang="es-ES" dirty="0" smtClean="0">
                <a:solidFill>
                  <a:schemeClr val="bg1"/>
                </a:solidFill>
              </a:rPr>
              <a:t> has </a:t>
            </a:r>
            <a:r>
              <a:rPr lang="es-ES" dirty="0" err="1" smtClean="0">
                <a:solidFill>
                  <a:schemeClr val="bg1"/>
                </a:solidFill>
              </a:rPr>
              <a:t>turn</a:t>
            </a:r>
            <a:r>
              <a:rPr lang="es-ES" dirty="0" smtClean="0">
                <a:solidFill>
                  <a:schemeClr val="bg1"/>
                </a:solidFill>
              </a:rPr>
              <a:t> to 0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7" name="Conector curvado 16"/>
          <p:cNvCxnSpPr>
            <a:stCxn id="16" idx="1"/>
          </p:cNvCxnSpPr>
          <p:nvPr/>
        </p:nvCxnSpPr>
        <p:spPr>
          <a:xfrm rot="10800000" flipV="1">
            <a:off x="6538453" y="4439001"/>
            <a:ext cx="412955" cy="1470185"/>
          </a:xfrm>
          <a:prstGeom prst="curved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 17"/>
          <p:cNvSpPr/>
          <p:nvPr/>
        </p:nvSpPr>
        <p:spPr>
          <a:xfrm>
            <a:off x="6172200" y="3019425"/>
            <a:ext cx="4486275" cy="2860690"/>
          </a:xfrm>
          <a:custGeom>
            <a:avLst/>
            <a:gdLst>
              <a:gd name="connsiteX0" fmla="*/ 0 w 4486275"/>
              <a:gd name="connsiteY0" fmla="*/ 0 h 2860690"/>
              <a:gd name="connsiteX1" fmla="*/ 1085850 w 4486275"/>
              <a:gd name="connsiteY1" fmla="*/ 2447925 h 2860690"/>
              <a:gd name="connsiteX2" fmla="*/ 4486275 w 4486275"/>
              <a:gd name="connsiteY2" fmla="*/ 2857500 h 2860690"/>
              <a:gd name="connsiteX3" fmla="*/ 4486275 w 4486275"/>
              <a:gd name="connsiteY3" fmla="*/ 2857500 h 286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6275" h="2860690">
                <a:moveTo>
                  <a:pt x="0" y="0"/>
                </a:moveTo>
                <a:cubicBezTo>
                  <a:pt x="169069" y="985837"/>
                  <a:pt x="338138" y="1971675"/>
                  <a:pt x="1085850" y="2447925"/>
                </a:cubicBezTo>
                <a:cubicBezTo>
                  <a:pt x="1833562" y="2924175"/>
                  <a:pt x="4486275" y="2857500"/>
                  <a:pt x="4486275" y="2857500"/>
                </a:cubicBezTo>
                <a:lnTo>
                  <a:pt x="4486275" y="28575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orma libre 18"/>
          <p:cNvSpPr/>
          <p:nvPr/>
        </p:nvSpPr>
        <p:spPr>
          <a:xfrm>
            <a:off x="6162675" y="5867400"/>
            <a:ext cx="4486275" cy="28575"/>
          </a:xfrm>
          <a:custGeom>
            <a:avLst/>
            <a:gdLst>
              <a:gd name="connsiteX0" fmla="*/ 0 w 4486275"/>
              <a:gd name="connsiteY0" fmla="*/ 9525 h 28575"/>
              <a:gd name="connsiteX1" fmla="*/ 971550 w 4486275"/>
              <a:gd name="connsiteY1" fmla="*/ 0 h 28575"/>
              <a:gd name="connsiteX2" fmla="*/ 1085850 w 4486275"/>
              <a:gd name="connsiteY2" fmla="*/ 0 h 28575"/>
              <a:gd name="connsiteX3" fmla="*/ 1419225 w 4486275"/>
              <a:gd name="connsiteY3" fmla="*/ 9525 h 28575"/>
              <a:gd name="connsiteX4" fmla="*/ 2324100 w 4486275"/>
              <a:gd name="connsiteY4" fmla="*/ 28575 h 28575"/>
              <a:gd name="connsiteX5" fmla="*/ 3352800 w 4486275"/>
              <a:gd name="connsiteY5" fmla="*/ 19050 h 28575"/>
              <a:gd name="connsiteX6" fmla="*/ 4486275 w 4486275"/>
              <a:gd name="connsiteY6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6275" h="28575">
                <a:moveTo>
                  <a:pt x="0" y="9525"/>
                </a:moveTo>
                <a:lnTo>
                  <a:pt x="971550" y="0"/>
                </a:lnTo>
                <a:lnTo>
                  <a:pt x="1085850" y="0"/>
                </a:lnTo>
                <a:lnTo>
                  <a:pt x="1419225" y="9525"/>
                </a:lnTo>
                <a:lnTo>
                  <a:pt x="2324100" y="28575"/>
                </a:lnTo>
                <a:lnTo>
                  <a:pt x="3352800" y="19050"/>
                </a:lnTo>
                <a:lnTo>
                  <a:pt x="4486275" y="28575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7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With</a:t>
            </a:r>
            <a:r>
              <a:rPr lang="es-ES" sz="2400" dirty="0" smtClean="0"/>
              <a:t> the data </a:t>
            </a:r>
            <a:r>
              <a:rPr lang="es-ES" sz="2400" dirty="0" err="1" smtClean="0"/>
              <a:t>recently</a:t>
            </a:r>
            <a:r>
              <a:rPr lang="es-ES" sz="2400" dirty="0" smtClean="0"/>
              <a:t> </a:t>
            </a:r>
            <a:r>
              <a:rPr lang="es-ES" sz="2400" dirty="0" err="1" smtClean="0"/>
              <a:t>read</a:t>
            </a:r>
            <a:r>
              <a:rPr lang="es-ES" sz="2400" dirty="0" smtClean="0"/>
              <a:t>, </a:t>
            </a:r>
            <a:r>
              <a:rPr lang="es-ES" sz="2400" dirty="0" err="1" smtClean="0"/>
              <a:t>let’s</a:t>
            </a:r>
            <a:r>
              <a:rPr lang="es-ES" sz="2400" dirty="0" smtClean="0"/>
              <a:t> try </a:t>
            </a:r>
            <a:r>
              <a:rPr lang="es-ES" sz="2400" dirty="0" err="1" smtClean="0"/>
              <a:t>how</a:t>
            </a:r>
            <a:r>
              <a:rPr lang="es-ES" sz="2400" dirty="0" smtClean="0"/>
              <a:t> </a:t>
            </a:r>
            <a:r>
              <a:rPr lang="es-ES" sz="2400" dirty="0" err="1" smtClean="0"/>
              <a:t>good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our</a:t>
            </a:r>
            <a:r>
              <a:rPr lang="es-ES" sz="2400" dirty="0" smtClean="0"/>
              <a:t> </a:t>
            </a:r>
            <a:r>
              <a:rPr lang="es-ES" sz="2400" dirty="0" err="1" smtClean="0"/>
              <a:t>hypothesis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Without</a:t>
            </a:r>
            <a:r>
              <a:rPr lang="es-ES" sz="2400" dirty="0" smtClean="0"/>
              <a:t> </a:t>
            </a:r>
            <a:r>
              <a:rPr lang="es-ES" sz="2400" dirty="0" err="1" smtClean="0"/>
              <a:t>regularization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Splitting</a:t>
            </a:r>
            <a:r>
              <a:rPr lang="es-ES" sz="2400" dirty="0" smtClean="0"/>
              <a:t> the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 in </a:t>
            </a:r>
            <a:r>
              <a:rPr lang="es-ES" sz="2400" dirty="0" err="1" smtClean="0"/>
              <a:t>two</a:t>
            </a:r>
            <a:r>
              <a:rPr lang="es-ES" sz="2400" dirty="0" smtClean="0"/>
              <a:t>: 70%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training data, 30%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cross-validation</a:t>
            </a:r>
            <a:r>
              <a:rPr lang="es-ES" sz="2400" dirty="0" smtClean="0"/>
              <a:t> data.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2" y="2371230"/>
            <a:ext cx="5384959" cy="3900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Logistic</a:t>
            </a:r>
            <a:r>
              <a:rPr lang="es-ES" sz="4800" dirty="0" smtClean="0"/>
              <a:t> </a:t>
            </a:r>
            <a:r>
              <a:rPr lang="es-ES" sz="4800" dirty="0" err="1" smtClean="0"/>
              <a:t>Regression</a:t>
            </a:r>
            <a:endParaRPr lang="es-ES" sz="4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283386" y="5038769"/>
            <a:ext cx="4213123" cy="584775"/>
          </a:xfrm>
          <a:prstGeom prst="rect">
            <a:avLst/>
          </a:prstGeom>
          <a:solidFill>
            <a:srgbClr val="00B050">
              <a:alpha val="47843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We</a:t>
            </a:r>
            <a:r>
              <a:rPr lang="es-ES" sz="3200" dirty="0" smtClean="0"/>
              <a:t> can do </a:t>
            </a:r>
            <a:r>
              <a:rPr lang="es-ES" sz="3200" dirty="0" err="1" smtClean="0"/>
              <a:t>it</a:t>
            </a:r>
            <a:r>
              <a:rPr lang="es-ES" sz="3200" dirty="0" smtClean="0"/>
              <a:t> </a:t>
            </a:r>
            <a:r>
              <a:rPr lang="es-ES" sz="3200" dirty="0" err="1" smtClean="0"/>
              <a:t>better</a:t>
            </a:r>
            <a:r>
              <a:rPr lang="es-ES" sz="3200" dirty="0" smtClean="0"/>
              <a:t>...</a:t>
            </a:r>
            <a:endParaRPr lang="es-ES" sz="3200" b="1" i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951407" y="4115836"/>
            <a:ext cx="192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NaN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values</a:t>
            </a:r>
            <a:r>
              <a:rPr lang="es-ES" dirty="0" smtClean="0">
                <a:solidFill>
                  <a:schemeClr val="bg1"/>
                </a:solidFill>
              </a:rPr>
              <a:t> has </a:t>
            </a:r>
            <a:r>
              <a:rPr lang="es-ES" dirty="0" err="1" smtClean="0">
                <a:solidFill>
                  <a:schemeClr val="bg1"/>
                </a:solidFill>
              </a:rPr>
              <a:t>turn</a:t>
            </a:r>
            <a:r>
              <a:rPr lang="es-ES" dirty="0" smtClean="0">
                <a:solidFill>
                  <a:schemeClr val="bg1"/>
                </a:solidFill>
              </a:rPr>
              <a:t> to 0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1" name="Conector curvado 10"/>
          <p:cNvCxnSpPr>
            <a:stCxn id="10" idx="1"/>
          </p:cNvCxnSpPr>
          <p:nvPr/>
        </p:nvCxnSpPr>
        <p:spPr>
          <a:xfrm rot="10800000" flipV="1">
            <a:off x="6538453" y="4439001"/>
            <a:ext cx="412955" cy="1470185"/>
          </a:xfrm>
          <a:prstGeom prst="curvedConnector2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bre 11"/>
          <p:cNvSpPr/>
          <p:nvPr/>
        </p:nvSpPr>
        <p:spPr>
          <a:xfrm>
            <a:off x="6172200" y="3019425"/>
            <a:ext cx="4486275" cy="2860690"/>
          </a:xfrm>
          <a:custGeom>
            <a:avLst/>
            <a:gdLst>
              <a:gd name="connsiteX0" fmla="*/ 0 w 4486275"/>
              <a:gd name="connsiteY0" fmla="*/ 0 h 2860690"/>
              <a:gd name="connsiteX1" fmla="*/ 1085850 w 4486275"/>
              <a:gd name="connsiteY1" fmla="*/ 2447925 h 2860690"/>
              <a:gd name="connsiteX2" fmla="*/ 4486275 w 4486275"/>
              <a:gd name="connsiteY2" fmla="*/ 2857500 h 2860690"/>
              <a:gd name="connsiteX3" fmla="*/ 4486275 w 4486275"/>
              <a:gd name="connsiteY3" fmla="*/ 2857500 h 286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6275" h="2860690">
                <a:moveTo>
                  <a:pt x="0" y="0"/>
                </a:moveTo>
                <a:cubicBezTo>
                  <a:pt x="169069" y="985837"/>
                  <a:pt x="338138" y="1971675"/>
                  <a:pt x="1085850" y="2447925"/>
                </a:cubicBezTo>
                <a:cubicBezTo>
                  <a:pt x="1833562" y="2924175"/>
                  <a:pt x="4486275" y="2857500"/>
                  <a:pt x="4486275" y="2857500"/>
                </a:cubicBezTo>
                <a:lnTo>
                  <a:pt x="4486275" y="28575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6162675" y="5867400"/>
            <a:ext cx="4486275" cy="28575"/>
          </a:xfrm>
          <a:custGeom>
            <a:avLst/>
            <a:gdLst>
              <a:gd name="connsiteX0" fmla="*/ 0 w 4486275"/>
              <a:gd name="connsiteY0" fmla="*/ 9525 h 28575"/>
              <a:gd name="connsiteX1" fmla="*/ 971550 w 4486275"/>
              <a:gd name="connsiteY1" fmla="*/ 0 h 28575"/>
              <a:gd name="connsiteX2" fmla="*/ 1085850 w 4486275"/>
              <a:gd name="connsiteY2" fmla="*/ 0 h 28575"/>
              <a:gd name="connsiteX3" fmla="*/ 1419225 w 4486275"/>
              <a:gd name="connsiteY3" fmla="*/ 9525 h 28575"/>
              <a:gd name="connsiteX4" fmla="*/ 2324100 w 4486275"/>
              <a:gd name="connsiteY4" fmla="*/ 28575 h 28575"/>
              <a:gd name="connsiteX5" fmla="*/ 3352800 w 4486275"/>
              <a:gd name="connsiteY5" fmla="*/ 19050 h 28575"/>
              <a:gd name="connsiteX6" fmla="*/ 4486275 w 4486275"/>
              <a:gd name="connsiteY6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6275" h="28575">
                <a:moveTo>
                  <a:pt x="0" y="9525"/>
                </a:moveTo>
                <a:lnTo>
                  <a:pt x="971550" y="0"/>
                </a:lnTo>
                <a:lnTo>
                  <a:pt x="1085850" y="0"/>
                </a:lnTo>
                <a:lnTo>
                  <a:pt x="1419225" y="9525"/>
                </a:lnTo>
                <a:lnTo>
                  <a:pt x="2324100" y="28575"/>
                </a:lnTo>
                <a:lnTo>
                  <a:pt x="3352800" y="19050"/>
                </a:lnTo>
                <a:lnTo>
                  <a:pt x="4486275" y="28575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9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Logistic</a:t>
            </a:r>
            <a:r>
              <a:rPr lang="es-ES" sz="4800" dirty="0" smtClean="0"/>
              <a:t> </a:t>
            </a:r>
            <a:r>
              <a:rPr lang="es-ES" sz="4800" dirty="0" err="1" smtClean="0"/>
              <a:t>Regression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Increasing</a:t>
            </a:r>
            <a:r>
              <a:rPr lang="es-ES" sz="2800" dirty="0" smtClean="0"/>
              <a:t> the </a:t>
            </a:r>
            <a:r>
              <a:rPr lang="es-ES" sz="2800" dirty="0" err="1" smtClean="0"/>
              <a:t>degree</a:t>
            </a:r>
            <a:r>
              <a:rPr lang="es-ES" sz="2800" dirty="0" smtClean="0"/>
              <a:t> of </a:t>
            </a:r>
            <a:r>
              <a:rPr lang="es-ES" sz="2800" dirty="0" err="1" smtClean="0"/>
              <a:t>our</a:t>
            </a:r>
            <a:r>
              <a:rPr lang="es-ES" sz="2800" dirty="0" smtClean="0"/>
              <a:t> </a:t>
            </a:r>
            <a:r>
              <a:rPr lang="es-ES" sz="2800" dirty="0" err="1" smtClean="0"/>
              <a:t>hypothesis</a:t>
            </a:r>
            <a:r>
              <a:rPr lang="es-ES" sz="2800" dirty="0" smtClean="0"/>
              <a:t> (</a:t>
            </a:r>
            <a:r>
              <a:rPr lang="es-ES" sz="2800" dirty="0" err="1" smtClean="0"/>
              <a:t>by</a:t>
            </a:r>
            <a:r>
              <a:rPr lang="es-ES" sz="2800" dirty="0" smtClean="0"/>
              <a:t> </a:t>
            </a:r>
            <a:r>
              <a:rPr lang="es-ES" sz="2800" dirty="0" err="1" smtClean="0"/>
              <a:t>increasing</a:t>
            </a:r>
            <a:r>
              <a:rPr lang="es-ES" sz="2800" dirty="0" smtClean="0"/>
              <a:t> the </a:t>
            </a:r>
            <a:r>
              <a:rPr lang="es-ES" sz="2800" dirty="0" err="1" smtClean="0"/>
              <a:t>number</a:t>
            </a:r>
            <a:r>
              <a:rPr lang="es-ES" sz="2800" dirty="0" smtClean="0"/>
              <a:t> of </a:t>
            </a:r>
            <a:r>
              <a:rPr lang="es-ES" sz="2800" dirty="0" err="1" smtClean="0"/>
              <a:t>features</a:t>
            </a:r>
            <a:r>
              <a:rPr lang="es-ES" sz="2800" dirty="0" smtClean="0"/>
              <a:t>)</a:t>
            </a:r>
          </a:p>
          <a:p>
            <a:r>
              <a:rPr lang="es-ES" sz="2800" dirty="0" err="1" smtClean="0"/>
              <a:t>Using</a:t>
            </a:r>
            <a:r>
              <a:rPr lang="es-ES" sz="2800" dirty="0" smtClean="0"/>
              <a:t> a </a:t>
            </a:r>
            <a:r>
              <a:rPr lang="es-ES" sz="2800" dirty="0" err="1" smtClean="0"/>
              <a:t>function</a:t>
            </a:r>
            <a:r>
              <a:rPr lang="es-ES" sz="2800" dirty="0" smtClean="0"/>
              <a:t> </a:t>
            </a:r>
            <a:r>
              <a:rPr lang="es-ES" sz="2800" dirty="0" err="1" smtClean="0"/>
              <a:t>that</a:t>
            </a:r>
            <a:r>
              <a:rPr lang="es-ES" sz="2800" dirty="0" smtClean="0"/>
              <a:t> combine the </a:t>
            </a:r>
            <a:r>
              <a:rPr lang="es-ES" sz="2800" dirty="0" err="1" smtClean="0"/>
              <a:t>features</a:t>
            </a:r>
            <a:r>
              <a:rPr lang="es-ES" sz="2800" dirty="0" smtClean="0"/>
              <a:t> </a:t>
            </a:r>
            <a:r>
              <a:rPr lang="es-ES" sz="2800" dirty="0" err="1" smtClean="0"/>
              <a:t>geometrically</a:t>
            </a:r>
            <a:endParaRPr lang="es-ES" sz="2800" dirty="0" smtClean="0"/>
          </a:p>
          <a:p>
            <a:pPr lvl="1"/>
            <a:r>
              <a:rPr lang="es-ES" sz="2400" dirty="0" smtClean="0"/>
              <a:t>X1,X2,X1*X2,X1^2,X2^2...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380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/>
              <a:t>Logistic</a:t>
            </a:r>
            <a:r>
              <a:rPr lang="es-ES" sz="4800" dirty="0" smtClean="0"/>
              <a:t> </a:t>
            </a:r>
            <a:r>
              <a:rPr lang="es-ES" sz="4800" dirty="0" err="1" smtClean="0"/>
              <a:t>Regression</a:t>
            </a:r>
            <a:endParaRPr lang="es-E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53" y="1554334"/>
            <a:ext cx="4040443" cy="2716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rma libre 5"/>
          <p:cNvSpPr/>
          <p:nvPr/>
        </p:nvSpPr>
        <p:spPr>
          <a:xfrm>
            <a:off x="1550267" y="2200285"/>
            <a:ext cx="3555463" cy="1786107"/>
          </a:xfrm>
          <a:custGeom>
            <a:avLst/>
            <a:gdLst>
              <a:gd name="connsiteX0" fmla="*/ 0 w 2880360"/>
              <a:gd name="connsiteY0" fmla="*/ 0 h 1446965"/>
              <a:gd name="connsiteX1" fmla="*/ 53340 w 2880360"/>
              <a:gd name="connsiteY1" fmla="*/ 480060 h 1446965"/>
              <a:gd name="connsiteX2" fmla="*/ 106680 w 2880360"/>
              <a:gd name="connsiteY2" fmla="*/ 952500 h 1446965"/>
              <a:gd name="connsiteX3" fmla="*/ 251460 w 2880360"/>
              <a:gd name="connsiteY3" fmla="*/ 1295400 h 1446965"/>
              <a:gd name="connsiteX4" fmla="*/ 586740 w 2880360"/>
              <a:gd name="connsiteY4" fmla="*/ 1440180 h 1446965"/>
              <a:gd name="connsiteX5" fmla="*/ 1143000 w 2880360"/>
              <a:gd name="connsiteY5" fmla="*/ 1424940 h 1446965"/>
              <a:gd name="connsiteX6" fmla="*/ 2880360 w 2880360"/>
              <a:gd name="connsiteY6" fmla="*/ 1440180 h 144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360" h="1446965">
                <a:moveTo>
                  <a:pt x="0" y="0"/>
                </a:moveTo>
                <a:cubicBezTo>
                  <a:pt x="17780" y="160655"/>
                  <a:pt x="35560" y="321310"/>
                  <a:pt x="53340" y="480060"/>
                </a:cubicBezTo>
                <a:cubicBezTo>
                  <a:pt x="71120" y="638810"/>
                  <a:pt x="73660" y="816610"/>
                  <a:pt x="106680" y="952500"/>
                </a:cubicBezTo>
                <a:cubicBezTo>
                  <a:pt x="139700" y="1088390"/>
                  <a:pt x="171450" y="1214120"/>
                  <a:pt x="251460" y="1295400"/>
                </a:cubicBezTo>
                <a:cubicBezTo>
                  <a:pt x="331470" y="1376680"/>
                  <a:pt x="438150" y="1418590"/>
                  <a:pt x="586740" y="1440180"/>
                </a:cubicBezTo>
                <a:cubicBezTo>
                  <a:pt x="735330" y="1461770"/>
                  <a:pt x="1143000" y="1424940"/>
                  <a:pt x="1143000" y="1424940"/>
                </a:cubicBezTo>
                <a:lnTo>
                  <a:pt x="2880360" y="14401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 9"/>
          <p:cNvSpPr/>
          <p:nvPr/>
        </p:nvSpPr>
        <p:spPr>
          <a:xfrm>
            <a:off x="1493814" y="3958099"/>
            <a:ext cx="3611916" cy="47556"/>
          </a:xfrm>
          <a:custGeom>
            <a:avLst/>
            <a:gdLst>
              <a:gd name="connsiteX0" fmla="*/ 0 w 2926080"/>
              <a:gd name="connsiteY0" fmla="*/ 30842 h 38526"/>
              <a:gd name="connsiteX1" fmla="*/ 579120 w 2926080"/>
              <a:gd name="connsiteY1" fmla="*/ 362 h 38526"/>
              <a:gd name="connsiteX2" fmla="*/ 1211580 w 2926080"/>
              <a:gd name="connsiteY2" fmla="*/ 15602 h 38526"/>
              <a:gd name="connsiteX3" fmla="*/ 1455420 w 2926080"/>
              <a:gd name="connsiteY3" fmla="*/ 38462 h 38526"/>
              <a:gd name="connsiteX4" fmla="*/ 1859280 w 2926080"/>
              <a:gd name="connsiteY4" fmla="*/ 7982 h 38526"/>
              <a:gd name="connsiteX5" fmla="*/ 2247900 w 2926080"/>
              <a:gd name="connsiteY5" fmla="*/ 23222 h 38526"/>
              <a:gd name="connsiteX6" fmla="*/ 2583180 w 2926080"/>
              <a:gd name="connsiteY6" fmla="*/ 15602 h 38526"/>
              <a:gd name="connsiteX7" fmla="*/ 2926080 w 2926080"/>
              <a:gd name="connsiteY7" fmla="*/ 23222 h 3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6080" h="38526">
                <a:moveTo>
                  <a:pt x="0" y="30842"/>
                </a:moveTo>
                <a:cubicBezTo>
                  <a:pt x="188595" y="16872"/>
                  <a:pt x="377190" y="2902"/>
                  <a:pt x="579120" y="362"/>
                </a:cubicBezTo>
                <a:cubicBezTo>
                  <a:pt x="781050" y="-2178"/>
                  <a:pt x="1065530" y="9252"/>
                  <a:pt x="1211580" y="15602"/>
                </a:cubicBezTo>
                <a:cubicBezTo>
                  <a:pt x="1357630" y="21952"/>
                  <a:pt x="1347470" y="39732"/>
                  <a:pt x="1455420" y="38462"/>
                </a:cubicBezTo>
                <a:cubicBezTo>
                  <a:pt x="1563370" y="37192"/>
                  <a:pt x="1727200" y="10522"/>
                  <a:pt x="1859280" y="7982"/>
                </a:cubicBezTo>
                <a:cubicBezTo>
                  <a:pt x="1991360" y="5442"/>
                  <a:pt x="2127250" y="21952"/>
                  <a:pt x="2247900" y="23222"/>
                </a:cubicBezTo>
                <a:cubicBezTo>
                  <a:pt x="2368550" y="24492"/>
                  <a:pt x="2470150" y="15602"/>
                  <a:pt x="2583180" y="15602"/>
                </a:cubicBezTo>
                <a:cubicBezTo>
                  <a:pt x="2696210" y="15602"/>
                  <a:pt x="2811145" y="19412"/>
                  <a:pt x="2926080" y="2322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1060792" y="4898651"/>
            <a:ext cx="8596668" cy="1410368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You</a:t>
            </a:r>
            <a:r>
              <a:rPr lang="es-ES" sz="2400" dirty="0" smtClean="0"/>
              <a:t> can </a:t>
            </a:r>
            <a:r>
              <a:rPr lang="es-ES" sz="2400" dirty="0" err="1" smtClean="0"/>
              <a:t>check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</a:t>
            </a:r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increasing</a:t>
            </a:r>
            <a:r>
              <a:rPr lang="es-ES" sz="2400" dirty="0" smtClean="0"/>
              <a:t> in the </a:t>
            </a:r>
            <a:r>
              <a:rPr lang="es-ES" sz="2400" dirty="0" err="1" smtClean="0"/>
              <a:t>degree</a:t>
            </a:r>
            <a:r>
              <a:rPr lang="es-ES" sz="2400" dirty="0" smtClean="0"/>
              <a:t> of the </a:t>
            </a:r>
            <a:r>
              <a:rPr lang="es-ES" sz="2400" dirty="0" err="1" smtClean="0"/>
              <a:t>polynomial</a:t>
            </a:r>
            <a:r>
              <a:rPr lang="es-ES" sz="2400" dirty="0" smtClean="0"/>
              <a:t> </a:t>
            </a:r>
            <a:r>
              <a:rPr lang="es-ES" sz="2400" dirty="0" err="1" smtClean="0"/>
              <a:t>implies</a:t>
            </a:r>
            <a:r>
              <a:rPr lang="es-ES" sz="2400" dirty="0" smtClean="0"/>
              <a:t> a </a:t>
            </a:r>
            <a:r>
              <a:rPr lang="es-ES" sz="2400" dirty="0" err="1" smtClean="0"/>
              <a:t>low</a:t>
            </a:r>
            <a:r>
              <a:rPr lang="es-ES" sz="2400" dirty="0" smtClean="0"/>
              <a:t> </a:t>
            </a:r>
            <a:r>
              <a:rPr lang="es-ES" sz="2400" dirty="0" err="1" smtClean="0"/>
              <a:t>bias</a:t>
            </a:r>
            <a:r>
              <a:rPr lang="es-ES" sz="2400" dirty="0"/>
              <a:t>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40 and 80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 </a:t>
            </a:r>
            <a:r>
              <a:rPr lang="es-ES" sz="2400" dirty="0" err="1" smtClean="0"/>
              <a:t>size</a:t>
            </a:r>
            <a:r>
              <a:rPr lang="es-ES" sz="2400" dirty="0" smtClean="0"/>
              <a:t>, </a:t>
            </a:r>
            <a:r>
              <a:rPr lang="es-ES" sz="2400" dirty="0" err="1" smtClean="0"/>
              <a:t>but</a:t>
            </a:r>
            <a:r>
              <a:rPr lang="es-ES" sz="2400" dirty="0"/>
              <a:t> </a:t>
            </a:r>
            <a:r>
              <a:rPr lang="es-ES" sz="2400" dirty="0" err="1" smtClean="0"/>
              <a:t>high</a:t>
            </a:r>
            <a:r>
              <a:rPr lang="es-ES" sz="2400" dirty="0" smtClean="0"/>
              <a:t> </a:t>
            </a:r>
            <a:r>
              <a:rPr lang="es-ES" sz="2400" dirty="0" err="1" smtClean="0"/>
              <a:t>bias</a:t>
            </a:r>
            <a:r>
              <a:rPr lang="es-ES" sz="2400" dirty="0" smtClean="0"/>
              <a:t> &gt;80. (</a:t>
            </a:r>
            <a:r>
              <a:rPr lang="es-ES" sz="2400" dirty="0" err="1" smtClean="0"/>
              <a:t>Increment</a:t>
            </a:r>
            <a:r>
              <a:rPr lang="es-ES" sz="2400" dirty="0" smtClean="0"/>
              <a:t> of </a:t>
            </a:r>
            <a:r>
              <a:rPr lang="es-ES" sz="2400" dirty="0" err="1" smtClean="0"/>
              <a:t>variance</a:t>
            </a:r>
            <a:r>
              <a:rPr lang="es-ES" sz="2400" dirty="0" smtClean="0"/>
              <a:t>)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2342190" y="4418002"/>
            <a:ext cx="1731167" cy="46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 smtClean="0"/>
              <a:t>DEGREE=2</a:t>
            </a:r>
          </a:p>
          <a:p>
            <a:pPr marL="0" indent="0">
              <a:buFont typeface="Wingdings 3" charset="2"/>
              <a:buNone/>
            </a:pPr>
            <a:endParaRPr lang="es-ES" sz="28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7926293" y="4501576"/>
            <a:ext cx="1731167" cy="46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 smtClean="0"/>
              <a:t>DEGREE=5</a:t>
            </a:r>
          </a:p>
          <a:p>
            <a:pPr marL="0" indent="0">
              <a:buFont typeface="Wingdings 3" charset="2"/>
              <a:buNone/>
            </a:pPr>
            <a:endParaRPr lang="es-ES" sz="28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20" y="1550283"/>
            <a:ext cx="4058911" cy="2716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Forma libre 15"/>
          <p:cNvSpPr/>
          <p:nvPr/>
        </p:nvSpPr>
        <p:spPr>
          <a:xfrm>
            <a:off x="7067550" y="2019300"/>
            <a:ext cx="3643313" cy="1996151"/>
          </a:xfrm>
          <a:custGeom>
            <a:avLst/>
            <a:gdLst>
              <a:gd name="connsiteX0" fmla="*/ 0 w 3643313"/>
              <a:gd name="connsiteY0" fmla="*/ 0 h 1996151"/>
              <a:gd name="connsiteX1" fmla="*/ 104775 w 3643313"/>
              <a:gd name="connsiteY1" fmla="*/ 1266825 h 1996151"/>
              <a:gd name="connsiteX2" fmla="*/ 219075 w 3643313"/>
              <a:gd name="connsiteY2" fmla="*/ 1662113 h 1996151"/>
              <a:gd name="connsiteX3" fmla="*/ 352425 w 3643313"/>
              <a:gd name="connsiteY3" fmla="*/ 1885950 h 1996151"/>
              <a:gd name="connsiteX4" fmla="*/ 595313 w 3643313"/>
              <a:gd name="connsiteY4" fmla="*/ 1995488 h 1996151"/>
              <a:gd name="connsiteX5" fmla="*/ 781050 w 3643313"/>
              <a:gd name="connsiteY5" fmla="*/ 1933575 h 1996151"/>
              <a:gd name="connsiteX6" fmla="*/ 1004888 w 3643313"/>
              <a:gd name="connsiteY6" fmla="*/ 1971675 h 1996151"/>
              <a:gd name="connsiteX7" fmla="*/ 1209675 w 3643313"/>
              <a:gd name="connsiteY7" fmla="*/ 1947863 h 1996151"/>
              <a:gd name="connsiteX8" fmla="*/ 1509713 w 3643313"/>
              <a:gd name="connsiteY8" fmla="*/ 1881188 h 1996151"/>
              <a:gd name="connsiteX9" fmla="*/ 1914525 w 3643313"/>
              <a:gd name="connsiteY9" fmla="*/ 1781175 h 1996151"/>
              <a:gd name="connsiteX10" fmla="*/ 2443163 w 3643313"/>
              <a:gd name="connsiteY10" fmla="*/ 1752600 h 1996151"/>
              <a:gd name="connsiteX11" fmla="*/ 2909888 w 3643313"/>
              <a:gd name="connsiteY11" fmla="*/ 1833563 h 1996151"/>
              <a:gd name="connsiteX12" fmla="*/ 3352800 w 3643313"/>
              <a:gd name="connsiteY12" fmla="*/ 1924050 h 1996151"/>
              <a:gd name="connsiteX13" fmla="*/ 3643313 w 3643313"/>
              <a:gd name="connsiteY13" fmla="*/ 1909763 h 1996151"/>
              <a:gd name="connsiteX14" fmla="*/ 3643313 w 3643313"/>
              <a:gd name="connsiteY14" fmla="*/ 1909763 h 199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3313" h="1996151">
                <a:moveTo>
                  <a:pt x="0" y="0"/>
                </a:moveTo>
                <a:cubicBezTo>
                  <a:pt x="34131" y="494903"/>
                  <a:pt x="68263" y="989806"/>
                  <a:pt x="104775" y="1266825"/>
                </a:cubicBezTo>
                <a:cubicBezTo>
                  <a:pt x="141287" y="1543844"/>
                  <a:pt x="177800" y="1558926"/>
                  <a:pt x="219075" y="1662113"/>
                </a:cubicBezTo>
                <a:cubicBezTo>
                  <a:pt x="260350" y="1765300"/>
                  <a:pt x="289719" y="1830388"/>
                  <a:pt x="352425" y="1885950"/>
                </a:cubicBezTo>
                <a:cubicBezTo>
                  <a:pt x="415131" y="1941512"/>
                  <a:pt x="523876" y="1987551"/>
                  <a:pt x="595313" y="1995488"/>
                </a:cubicBezTo>
                <a:cubicBezTo>
                  <a:pt x="666751" y="2003426"/>
                  <a:pt x="712788" y="1937544"/>
                  <a:pt x="781050" y="1933575"/>
                </a:cubicBezTo>
                <a:cubicBezTo>
                  <a:pt x="849312" y="1929606"/>
                  <a:pt x="933451" y="1969294"/>
                  <a:pt x="1004888" y="1971675"/>
                </a:cubicBezTo>
                <a:cubicBezTo>
                  <a:pt x="1076325" y="1974056"/>
                  <a:pt x="1125538" y="1962944"/>
                  <a:pt x="1209675" y="1947863"/>
                </a:cubicBezTo>
                <a:cubicBezTo>
                  <a:pt x="1293812" y="1932782"/>
                  <a:pt x="1392238" y="1908969"/>
                  <a:pt x="1509713" y="1881188"/>
                </a:cubicBezTo>
                <a:cubicBezTo>
                  <a:pt x="1627188" y="1853407"/>
                  <a:pt x="1758950" y="1802606"/>
                  <a:pt x="1914525" y="1781175"/>
                </a:cubicBezTo>
                <a:cubicBezTo>
                  <a:pt x="2070100" y="1759744"/>
                  <a:pt x="2277269" y="1743869"/>
                  <a:pt x="2443163" y="1752600"/>
                </a:cubicBezTo>
                <a:cubicBezTo>
                  <a:pt x="2609057" y="1761331"/>
                  <a:pt x="2758282" y="1804988"/>
                  <a:pt x="2909888" y="1833563"/>
                </a:cubicBezTo>
                <a:cubicBezTo>
                  <a:pt x="3061494" y="1862138"/>
                  <a:pt x="3230563" y="1911350"/>
                  <a:pt x="3352800" y="1924050"/>
                </a:cubicBezTo>
                <a:cubicBezTo>
                  <a:pt x="3475037" y="1936750"/>
                  <a:pt x="3643313" y="1909763"/>
                  <a:pt x="3643313" y="1909763"/>
                </a:cubicBezTo>
                <a:lnTo>
                  <a:pt x="3643313" y="19097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/>
          <p:cNvSpPr/>
          <p:nvPr/>
        </p:nvSpPr>
        <p:spPr>
          <a:xfrm>
            <a:off x="7015163" y="3967132"/>
            <a:ext cx="3714750" cy="93605"/>
          </a:xfrm>
          <a:custGeom>
            <a:avLst/>
            <a:gdLst>
              <a:gd name="connsiteX0" fmla="*/ 0 w 3714750"/>
              <a:gd name="connsiteY0" fmla="*/ 57181 h 93605"/>
              <a:gd name="connsiteX1" fmla="*/ 204787 w 3714750"/>
              <a:gd name="connsiteY1" fmla="*/ 90518 h 93605"/>
              <a:gd name="connsiteX2" fmla="*/ 485775 w 3714750"/>
              <a:gd name="connsiteY2" fmla="*/ 90518 h 93605"/>
              <a:gd name="connsiteX3" fmla="*/ 685800 w 3714750"/>
              <a:gd name="connsiteY3" fmla="*/ 76231 h 93605"/>
              <a:gd name="connsiteX4" fmla="*/ 933450 w 3714750"/>
              <a:gd name="connsiteY4" fmla="*/ 66706 h 93605"/>
              <a:gd name="connsiteX5" fmla="*/ 1204912 w 3714750"/>
              <a:gd name="connsiteY5" fmla="*/ 66706 h 93605"/>
              <a:gd name="connsiteX6" fmla="*/ 1543050 w 3714750"/>
              <a:gd name="connsiteY6" fmla="*/ 90518 h 93605"/>
              <a:gd name="connsiteX7" fmla="*/ 1824037 w 3714750"/>
              <a:gd name="connsiteY7" fmla="*/ 28606 h 93605"/>
              <a:gd name="connsiteX8" fmla="*/ 2233612 w 3714750"/>
              <a:gd name="connsiteY8" fmla="*/ 31 h 93605"/>
              <a:gd name="connsiteX9" fmla="*/ 2619375 w 3714750"/>
              <a:gd name="connsiteY9" fmla="*/ 33368 h 93605"/>
              <a:gd name="connsiteX10" fmla="*/ 2876550 w 3714750"/>
              <a:gd name="connsiteY10" fmla="*/ 61943 h 93605"/>
              <a:gd name="connsiteX11" fmla="*/ 3019425 w 3714750"/>
              <a:gd name="connsiteY11" fmla="*/ 71468 h 93605"/>
              <a:gd name="connsiteX12" fmla="*/ 3228975 w 3714750"/>
              <a:gd name="connsiteY12" fmla="*/ 47656 h 93605"/>
              <a:gd name="connsiteX13" fmla="*/ 3519487 w 3714750"/>
              <a:gd name="connsiteY13" fmla="*/ 23843 h 93605"/>
              <a:gd name="connsiteX14" fmla="*/ 3714750 w 3714750"/>
              <a:gd name="connsiteY14" fmla="*/ 19081 h 9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14750" h="93605">
                <a:moveTo>
                  <a:pt x="0" y="57181"/>
                </a:moveTo>
                <a:cubicBezTo>
                  <a:pt x="61912" y="71071"/>
                  <a:pt x="123825" y="84962"/>
                  <a:pt x="204787" y="90518"/>
                </a:cubicBezTo>
                <a:cubicBezTo>
                  <a:pt x="285750" y="96074"/>
                  <a:pt x="405606" y="92899"/>
                  <a:pt x="485775" y="90518"/>
                </a:cubicBezTo>
                <a:cubicBezTo>
                  <a:pt x="565944" y="88137"/>
                  <a:pt x="611188" y="80200"/>
                  <a:pt x="685800" y="76231"/>
                </a:cubicBezTo>
                <a:cubicBezTo>
                  <a:pt x="760412" y="72262"/>
                  <a:pt x="846931" y="68293"/>
                  <a:pt x="933450" y="66706"/>
                </a:cubicBezTo>
                <a:cubicBezTo>
                  <a:pt x="1019969" y="65119"/>
                  <a:pt x="1103312" y="62737"/>
                  <a:pt x="1204912" y="66706"/>
                </a:cubicBezTo>
                <a:cubicBezTo>
                  <a:pt x="1306512" y="70675"/>
                  <a:pt x="1439863" y="96868"/>
                  <a:pt x="1543050" y="90518"/>
                </a:cubicBezTo>
                <a:cubicBezTo>
                  <a:pt x="1646238" y="84168"/>
                  <a:pt x="1708943" y="43687"/>
                  <a:pt x="1824037" y="28606"/>
                </a:cubicBezTo>
                <a:cubicBezTo>
                  <a:pt x="1939131" y="13525"/>
                  <a:pt x="2101056" y="-763"/>
                  <a:pt x="2233612" y="31"/>
                </a:cubicBezTo>
                <a:cubicBezTo>
                  <a:pt x="2366168" y="825"/>
                  <a:pt x="2512219" y="23049"/>
                  <a:pt x="2619375" y="33368"/>
                </a:cubicBezTo>
                <a:cubicBezTo>
                  <a:pt x="2726531" y="43687"/>
                  <a:pt x="2809875" y="55593"/>
                  <a:pt x="2876550" y="61943"/>
                </a:cubicBezTo>
                <a:cubicBezTo>
                  <a:pt x="2943225" y="68293"/>
                  <a:pt x="2960688" y="73849"/>
                  <a:pt x="3019425" y="71468"/>
                </a:cubicBezTo>
                <a:cubicBezTo>
                  <a:pt x="3078162" y="69087"/>
                  <a:pt x="3145631" y="55593"/>
                  <a:pt x="3228975" y="47656"/>
                </a:cubicBezTo>
                <a:cubicBezTo>
                  <a:pt x="3312319" y="39718"/>
                  <a:pt x="3438525" y="28605"/>
                  <a:pt x="3519487" y="23843"/>
                </a:cubicBezTo>
                <a:cubicBezTo>
                  <a:pt x="3600449" y="19081"/>
                  <a:pt x="3657599" y="19081"/>
                  <a:pt x="3714750" y="1908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1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788</Words>
  <Application>Microsoft Office PowerPoint</Application>
  <PresentationFormat>Panorámica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Yu Gothic</vt:lpstr>
      <vt:lpstr>Arial</vt:lpstr>
      <vt:lpstr>Trebuchet MS</vt:lpstr>
      <vt:lpstr>Wingdings 3</vt:lpstr>
      <vt:lpstr>Faceta</vt:lpstr>
      <vt:lpstr>Dataset: Wisconsin Breast Cancer (Original)</vt:lpstr>
      <vt:lpstr>Structure of the presentation</vt:lpstr>
      <vt:lpstr>First steps</vt:lpstr>
      <vt:lpstr>First steps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Neural Networks</vt:lpstr>
      <vt:lpstr>Neural Networks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Conclusions</vt:lpstr>
      <vt:lpstr>Which is better?</vt:lpstr>
      <vt:lpstr>What does the future brings?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Zack Tribal</dc:creator>
  <cp:lastModifiedBy>Zack Tribal</cp:lastModifiedBy>
  <cp:revision>40</cp:revision>
  <dcterms:created xsi:type="dcterms:W3CDTF">2016-01-24T19:28:46Z</dcterms:created>
  <dcterms:modified xsi:type="dcterms:W3CDTF">2016-01-26T00:07:14Z</dcterms:modified>
</cp:coreProperties>
</file>