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8"/>
  </p:notesMasterIdLst>
  <p:sldIdLst>
    <p:sldId id="256" r:id="rId5"/>
    <p:sldId id="257" r:id="rId6"/>
    <p:sldId id="258" r:id="rId7"/>
    <p:sldId id="259" r:id="rId8"/>
    <p:sldId id="262" r:id="rId9"/>
    <p:sldId id="263" r:id="rId10"/>
    <p:sldId id="260" r:id="rId11"/>
    <p:sldId id="269" r:id="rId12"/>
    <p:sldId id="270" r:id="rId13"/>
    <p:sldId id="264" r:id="rId14"/>
    <p:sldId id="266" r:id="rId15"/>
    <p:sldId id="265" r:id="rId16"/>
    <p:sldId id="273" r:id="rId17"/>
    <p:sldId id="274" r:id="rId18"/>
    <p:sldId id="275" r:id="rId19"/>
    <p:sldId id="279" r:id="rId20"/>
    <p:sldId id="278" r:id="rId21"/>
    <p:sldId id="276" r:id="rId22"/>
    <p:sldId id="280" r:id="rId23"/>
    <p:sldId id="281" r:id="rId24"/>
    <p:sldId id="267" r:id="rId25"/>
    <p:sldId id="282"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hika reddy" userId="76059ee0fb95dddd" providerId="LiveId" clId="{21919E91-29BF-46DC-9BC3-257031389AEE}"/>
    <pc:docChg chg="undo redo custSel addSld modSld sldOrd">
      <pc:chgData name="rithika reddy" userId="76059ee0fb95dddd" providerId="LiveId" clId="{21919E91-29BF-46DC-9BC3-257031389AEE}" dt="2024-04-17T18:00:06.133" v="193" actId="14100"/>
      <pc:docMkLst>
        <pc:docMk/>
      </pc:docMkLst>
      <pc:sldChg chg="modSp mod ord">
        <pc:chgData name="rithika reddy" userId="76059ee0fb95dddd" providerId="LiveId" clId="{21919E91-29BF-46DC-9BC3-257031389AEE}" dt="2024-04-17T17:20:18.619" v="49"/>
        <pc:sldMkLst>
          <pc:docMk/>
          <pc:sldMk cId="2197054888" sldId="258"/>
        </pc:sldMkLst>
        <pc:spChg chg="mod">
          <ac:chgData name="rithika reddy" userId="76059ee0fb95dddd" providerId="LiveId" clId="{21919E91-29BF-46DC-9BC3-257031389AEE}" dt="2024-04-17T15:05:00.497" v="12" actId="20577"/>
          <ac:spMkLst>
            <pc:docMk/>
            <pc:sldMk cId="2197054888" sldId="258"/>
            <ac:spMk id="3" creationId="{D5B8AB9A-6119-352F-C814-AEE833BF874D}"/>
          </ac:spMkLst>
        </pc:spChg>
      </pc:sldChg>
      <pc:sldChg chg="addSp delSp modSp mod">
        <pc:chgData name="rithika reddy" userId="76059ee0fb95dddd" providerId="LiveId" clId="{21919E91-29BF-46DC-9BC3-257031389AEE}" dt="2024-04-17T14:28:56.359" v="10" actId="26606"/>
        <pc:sldMkLst>
          <pc:docMk/>
          <pc:sldMk cId="3517550210" sldId="259"/>
        </pc:sldMkLst>
        <pc:spChg chg="del mod">
          <ac:chgData name="rithika reddy" userId="76059ee0fb95dddd" providerId="LiveId" clId="{21919E91-29BF-46DC-9BC3-257031389AEE}" dt="2024-04-17T14:28:56.359" v="10" actId="26606"/>
          <ac:spMkLst>
            <pc:docMk/>
            <pc:sldMk cId="3517550210" sldId="259"/>
            <ac:spMk id="3" creationId="{5B9D76AB-1416-2A36-28B1-93C280833446}"/>
          </ac:spMkLst>
        </pc:spChg>
        <pc:graphicFrameChg chg="add">
          <ac:chgData name="rithika reddy" userId="76059ee0fb95dddd" providerId="LiveId" clId="{21919E91-29BF-46DC-9BC3-257031389AEE}" dt="2024-04-17T14:28:56.359" v="10" actId="26606"/>
          <ac:graphicFrameMkLst>
            <pc:docMk/>
            <pc:sldMk cId="3517550210" sldId="259"/>
            <ac:graphicFrameMk id="5" creationId="{832E4D62-F8E2-3CF9-5DA5-0DADB201214C}"/>
          </ac:graphicFrameMkLst>
        </pc:graphicFrameChg>
      </pc:sldChg>
      <pc:sldChg chg="addSp modSp mod">
        <pc:chgData name="rithika reddy" userId="76059ee0fb95dddd" providerId="LiveId" clId="{21919E91-29BF-46DC-9BC3-257031389AEE}" dt="2024-04-17T17:14:38.405" v="29" actId="1076"/>
        <pc:sldMkLst>
          <pc:docMk/>
          <pc:sldMk cId="1079376260" sldId="264"/>
        </pc:sldMkLst>
        <pc:spChg chg="add mod">
          <ac:chgData name="rithika reddy" userId="76059ee0fb95dddd" providerId="LiveId" clId="{21919E91-29BF-46DC-9BC3-257031389AEE}" dt="2024-04-17T17:14:21.199" v="28" actId="1076"/>
          <ac:spMkLst>
            <pc:docMk/>
            <pc:sldMk cId="1079376260" sldId="264"/>
            <ac:spMk id="4" creationId="{1C8940E5-6717-7230-2948-FCDA3FCDFE23}"/>
          </ac:spMkLst>
        </pc:spChg>
        <pc:picChg chg="mod">
          <ac:chgData name="rithika reddy" userId="76059ee0fb95dddd" providerId="LiveId" clId="{21919E91-29BF-46DC-9BC3-257031389AEE}" dt="2024-04-17T17:14:38.405" v="29" actId="1076"/>
          <ac:picMkLst>
            <pc:docMk/>
            <pc:sldMk cId="1079376260" sldId="264"/>
            <ac:picMk id="5" creationId="{6296F39D-DB48-65C7-3AB9-264B5B008EA9}"/>
          </ac:picMkLst>
        </pc:picChg>
      </pc:sldChg>
      <pc:sldChg chg="addSp modSp mod ord">
        <pc:chgData name="rithika reddy" userId="76059ee0fb95dddd" providerId="LiveId" clId="{21919E91-29BF-46DC-9BC3-257031389AEE}" dt="2024-04-17T18:00:06.133" v="193" actId="14100"/>
        <pc:sldMkLst>
          <pc:docMk/>
          <pc:sldMk cId="3378954061" sldId="265"/>
        </pc:sldMkLst>
        <pc:spChg chg="add mod">
          <ac:chgData name="rithika reddy" userId="76059ee0fb95dddd" providerId="LiveId" clId="{21919E91-29BF-46DC-9BC3-257031389AEE}" dt="2024-04-17T18:00:06.133" v="193" actId="14100"/>
          <ac:spMkLst>
            <pc:docMk/>
            <pc:sldMk cId="3378954061" sldId="265"/>
            <ac:spMk id="2" creationId="{E3B5F143-037B-6723-81B5-E08D30D5EE0B}"/>
          </ac:spMkLst>
        </pc:spChg>
        <pc:spChg chg="mod">
          <ac:chgData name="rithika reddy" userId="76059ee0fb95dddd" providerId="LiveId" clId="{21919E91-29BF-46DC-9BC3-257031389AEE}" dt="2024-04-17T17:59:47.774" v="189" actId="1076"/>
          <ac:spMkLst>
            <pc:docMk/>
            <pc:sldMk cId="3378954061" sldId="265"/>
            <ac:spMk id="9" creationId="{1C9C18C6-2096-3A69-F6A0-5BFE9117C1C6}"/>
          </ac:spMkLst>
        </pc:spChg>
      </pc:sldChg>
      <pc:sldChg chg="addSp modSp mod ord setBg">
        <pc:chgData name="rithika reddy" userId="76059ee0fb95dddd" providerId="LiveId" clId="{21919E91-29BF-46DC-9BC3-257031389AEE}" dt="2024-04-17T17:57:24.430" v="147" actId="27636"/>
        <pc:sldMkLst>
          <pc:docMk/>
          <pc:sldMk cId="2732855610" sldId="266"/>
        </pc:sldMkLst>
        <pc:spChg chg="mod">
          <ac:chgData name="rithika reddy" userId="76059ee0fb95dddd" providerId="LiveId" clId="{21919E91-29BF-46DC-9BC3-257031389AEE}" dt="2024-04-17T17:19:26.231" v="47" actId="26606"/>
          <ac:spMkLst>
            <pc:docMk/>
            <pc:sldMk cId="2732855610" sldId="266"/>
            <ac:spMk id="2" creationId="{644B3E8C-7DCC-ABE1-8577-709ACF44FBA4}"/>
          </ac:spMkLst>
        </pc:spChg>
        <pc:spChg chg="mod">
          <ac:chgData name="rithika reddy" userId="76059ee0fb95dddd" providerId="LiveId" clId="{21919E91-29BF-46DC-9BC3-257031389AEE}" dt="2024-04-17T17:57:24.430" v="147" actId="27636"/>
          <ac:spMkLst>
            <pc:docMk/>
            <pc:sldMk cId="2732855610" sldId="266"/>
            <ac:spMk id="3" creationId="{7B0DA9CC-9AD7-5F66-987F-10A29F7DC6B3}"/>
          </ac:spMkLst>
        </pc:spChg>
        <pc:picChg chg="add mod">
          <ac:chgData name="rithika reddy" userId="76059ee0fb95dddd" providerId="LiveId" clId="{21919E91-29BF-46DC-9BC3-257031389AEE}" dt="2024-04-17T17:09:05.787" v="19"/>
          <ac:picMkLst>
            <pc:docMk/>
            <pc:sldMk cId="2732855610" sldId="266"/>
            <ac:picMk id="4" creationId="{71F17ADB-02DF-6BB1-8EAC-AF4BC3EA20E3}"/>
          </ac:picMkLst>
        </pc:picChg>
        <pc:picChg chg="mod">
          <ac:chgData name="rithika reddy" userId="76059ee0fb95dddd" providerId="LiveId" clId="{21919E91-29BF-46DC-9BC3-257031389AEE}" dt="2024-04-17T17:19:26.231" v="47" actId="26606"/>
          <ac:picMkLst>
            <pc:docMk/>
            <pc:sldMk cId="2732855610" sldId="266"/>
            <ac:picMk id="5" creationId="{735F9396-81E8-C8C2-FD15-9CD6AF8C2C74}"/>
          </ac:picMkLst>
        </pc:picChg>
        <pc:picChg chg="mod">
          <ac:chgData name="rithika reddy" userId="76059ee0fb95dddd" providerId="LiveId" clId="{21919E91-29BF-46DC-9BC3-257031389AEE}" dt="2024-04-17T17:19:26.231" v="47" actId="26606"/>
          <ac:picMkLst>
            <pc:docMk/>
            <pc:sldMk cId="2732855610" sldId="266"/>
            <ac:picMk id="7" creationId="{CFAC69D3-F974-EEC7-5DA4-FF2AB3EAFF07}"/>
          </ac:picMkLst>
        </pc:picChg>
      </pc:sldChg>
      <pc:sldChg chg="modSp mod ord">
        <pc:chgData name="rithika reddy" userId="76059ee0fb95dddd" providerId="LiveId" clId="{21919E91-29BF-46DC-9BC3-257031389AEE}" dt="2024-04-17T17:59:02.368" v="180" actId="113"/>
        <pc:sldMkLst>
          <pc:docMk/>
          <pc:sldMk cId="3938191228" sldId="267"/>
        </pc:sldMkLst>
        <pc:spChg chg="mod">
          <ac:chgData name="rithika reddy" userId="76059ee0fb95dddd" providerId="LiveId" clId="{21919E91-29BF-46DC-9BC3-257031389AEE}" dt="2024-04-17T17:59:02.368" v="180" actId="113"/>
          <ac:spMkLst>
            <pc:docMk/>
            <pc:sldMk cId="3938191228" sldId="267"/>
            <ac:spMk id="3" creationId="{9E0344CB-7923-ECAC-5C31-658C2AC35187}"/>
          </ac:spMkLst>
        </pc:spChg>
      </pc:sldChg>
      <pc:sldChg chg="new">
        <pc:chgData name="rithika reddy" userId="76059ee0fb95dddd" providerId="LiveId" clId="{21919E91-29BF-46DC-9BC3-257031389AEE}" dt="2024-04-17T17:46:24.332" v="50" actId="680"/>
        <pc:sldMkLst>
          <pc:docMk/>
          <pc:sldMk cId="991534507" sldId="268"/>
        </pc:sldMkLst>
      </pc:sldChg>
      <pc:sldChg chg="modSp new mod ord">
        <pc:chgData name="rithika reddy" userId="76059ee0fb95dddd" providerId="LiveId" clId="{21919E91-29BF-46DC-9BC3-257031389AEE}" dt="2024-04-17T17:55:46.840" v="139"/>
        <pc:sldMkLst>
          <pc:docMk/>
          <pc:sldMk cId="2403308778" sldId="269"/>
        </pc:sldMkLst>
        <pc:spChg chg="mod">
          <ac:chgData name="rithika reddy" userId="76059ee0fb95dddd" providerId="LiveId" clId="{21919E91-29BF-46DC-9BC3-257031389AEE}" dt="2024-04-17T17:55:46.840" v="139"/>
          <ac:spMkLst>
            <pc:docMk/>
            <pc:sldMk cId="2403308778" sldId="269"/>
            <ac:spMk id="2" creationId="{1CD293A1-F251-6153-55F3-231E73FF1ECC}"/>
          </ac:spMkLst>
        </pc:spChg>
        <pc:spChg chg="mod">
          <ac:chgData name="rithika reddy" userId="76059ee0fb95dddd" providerId="LiveId" clId="{21919E91-29BF-46DC-9BC3-257031389AEE}" dt="2024-04-17T17:52:48.020" v="86" actId="27636"/>
          <ac:spMkLst>
            <pc:docMk/>
            <pc:sldMk cId="2403308778" sldId="269"/>
            <ac:spMk id="3" creationId="{2B049D04-1C22-B284-7739-78E9F827080C}"/>
          </ac:spMkLst>
        </pc:spChg>
      </pc:sldChg>
      <pc:sldChg chg="delSp modSp new mod">
        <pc:chgData name="rithika reddy" userId="76059ee0fb95dddd" providerId="LiveId" clId="{21919E91-29BF-46DC-9BC3-257031389AEE}" dt="2024-04-17T17:56:23.422" v="143" actId="14100"/>
        <pc:sldMkLst>
          <pc:docMk/>
          <pc:sldMk cId="2074635731" sldId="270"/>
        </pc:sldMkLst>
        <pc:spChg chg="del">
          <ac:chgData name="rithika reddy" userId="76059ee0fb95dddd" providerId="LiveId" clId="{21919E91-29BF-46DC-9BC3-257031389AEE}" dt="2024-04-17T17:56:13.028" v="141" actId="478"/>
          <ac:spMkLst>
            <pc:docMk/>
            <pc:sldMk cId="2074635731" sldId="270"/>
            <ac:spMk id="2" creationId="{75DBAC58-7B89-8FDC-6766-02D12CEC4564}"/>
          </ac:spMkLst>
        </pc:spChg>
        <pc:spChg chg="mod">
          <ac:chgData name="rithika reddy" userId="76059ee0fb95dddd" providerId="LiveId" clId="{21919E91-29BF-46DC-9BC3-257031389AEE}" dt="2024-04-17T17:56:23.422" v="143" actId="14100"/>
          <ac:spMkLst>
            <pc:docMk/>
            <pc:sldMk cId="2074635731" sldId="270"/>
            <ac:spMk id="3" creationId="{F9C70999-6D32-620C-5939-A43F7C1A12A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45F0C-54E7-45FE-9082-B71E7BAEC8E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9C9EDE7-6A12-4A5C-9E86-9B196A7C2F43}">
      <dgm:prSet/>
      <dgm:spPr/>
      <dgm:t>
        <a:bodyPr/>
        <a:lstStyle/>
        <a:p>
          <a:pPr>
            <a:lnSpc>
              <a:spcPct val="100000"/>
            </a:lnSpc>
          </a:pPr>
          <a:r>
            <a:rPr lang="en-US"/>
            <a:t>This Kaggle-sourced dataset encompasses 12,000 images, each illustrating a different type of hair disease. The dataset is methodically segmented into ten distinct classes: Alopecia Areata, Contact Dermatitis, Folliculitis, Head Lice, Lichen Planus, Male Pattern Baldness, Psoriasis, Seborrheic Dermatitis, Telogen Effluvium, and Tinea Capitis.</a:t>
          </a:r>
        </a:p>
      </dgm:t>
    </dgm:pt>
    <dgm:pt modelId="{EF80527C-6976-491E-B84B-88D106D9843B}" type="parTrans" cxnId="{48B50E8D-FFDA-433A-A6D1-C4050C5528FA}">
      <dgm:prSet/>
      <dgm:spPr/>
      <dgm:t>
        <a:bodyPr/>
        <a:lstStyle/>
        <a:p>
          <a:endParaRPr lang="en-US"/>
        </a:p>
      </dgm:t>
    </dgm:pt>
    <dgm:pt modelId="{3398590E-8C99-43E1-BFEE-A9CDB69B464E}" type="sibTrans" cxnId="{48B50E8D-FFDA-433A-A6D1-C4050C5528FA}">
      <dgm:prSet/>
      <dgm:spPr/>
      <dgm:t>
        <a:bodyPr/>
        <a:lstStyle/>
        <a:p>
          <a:endParaRPr lang="en-US"/>
        </a:p>
      </dgm:t>
    </dgm:pt>
    <dgm:pt modelId="{0F38F69F-5F02-4829-8E2F-1FC6ABFE8CDE}">
      <dgm:prSet/>
      <dgm:spPr/>
      <dgm:t>
        <a:bodyPr/>
        <a:lstStyle/>
        <a:p>
          <a:pPr>
            <a:lnSpc>
              <a:spcPct val="100000"/>
            </a:lnSpc>
          </a:pPr>
          <a:r>
            <a:rPr lang="en-US"/>
            <a:t>Each class consists of 1,200 images, which are further divided into training, testing, and validation sets. Specifically, for each disease category, there are 960 images allocated for training, 120 images reserved for testing, and another 120 images set aside for validation purposes. This structured arrangement of the dataset lays a solid foundation for conducting in-depth machine learning analysis and model training, aimed at identifying and classifying various hair diseases.</a:t>
          </a:r>
        </a:p>
      </dgm:t>
    </dgm:pt>
    <dgm:pt modelId="{52C950E7-E254-4BE9-AF7E-10F1CD167EB8}" type="parTrans" cxnId="{6B9FC9D3-79E6-4746-91B1-949BDBB67861}">
      <dgm:prSet/>
      <dgm:spPr/>
      <dgm:t>
        <a:bodyPr/>
        <a:lstStyle/>
        <a:p>
          <a:endParaRPr lang="en-US"/>
        </a:p>
      </dgm:t>
    </dgm:pt>
    <dgm:pt modelId="{6F2DA9B6-7540-463A-A469-2E3DA9C497AB}" type="sibTrans" cxnId="{6B9FC9D3-79E6-4746-91B1-949BDBB67861}">
      <dgm:prSet/>
      <dgm:spPr/>
      <dgm:t>
        <a:bodyPr/>
        <a:lstStyle/>
        <a:p>
          <a:endParaRPr lang="en-US"/>
        </a:p>
      </dgm:t>
    </dgm:pt>
    <dgm:pt modelId="{6F779EC1-F8A5-43FC-B257-C990203E1D33}" type="pres">
      <dgm:prSet presAssocID="{DE345F0C-54E7-45FE-9082-B71E7BAEC8EF}" presName="root" presStyleCnt="0">
        <dgm:presLayoutVars>
          <dgm:dir/>
          <dgm:resizeHandles val="exact"/>
        </dgm:presLayoutVars>
      </dgm:prSet>
      <dgm:spPr/>
    </dgm:pt>
    <dgm:pt modelId="{EBA4C0EB-D886-403B-8A68-784B82BC2249}" type="pres">
      <dgm:prSet presAssocID="{79C9EDE7-6A12-4A5C-9E86-9B196A7C2F43}" presName="compNode" presStyleCnt="0"/>
      <dgm:spPr/>
    </dgm:pt>
    <dgm:pt modelId="{A16E8694-3606-47EF-905C-7398B6268FC7}" type="pres">
      <dgm:prSet presAssocID="{79C9EDE7-6A12-4A5C-9E86-9B196A7C2F43}" presName="bgRect" presStyleLbl="bgShp" presStyleIdx="0" presStyleCnt="2"/>
      <dgm:spPr/>
    </dgm:pt>
    <dgm:pt modelId="{A6DB2D00-219A-4C58-9C17-09FC9915ADCD}" type="pres">
      <dgm:prSet presAssocID="{79C9EDE7-6A12-4A5C-9E86-9B196A7C2F4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09F4A5D-A7C2-47B2-B606-6D8347F1B5C4}" type="pres">
      <dgm:prSet presAssocID="{79C9EDE7-6A12-4A5C-9E86-9B196A7C2F43}" presName="spaceRect" presStyleCnt="0"/>
      <dgm:spPr/>
    </dgm:pt>
    <dgm:pt modelId="{02E1FB24-FFC4-464A-8085-0136BBB096E6}" type="pres">
      <dgm:prSet presAssocID="{79C9EDE7-6A12-4A5C-9E86-9B196A7C2F43}" presName="parTx" presStyleLbl="revTx" presStyleIdx="0" presStyleCnt="2">
        <dgm:presLayoutVars>
          <dgm:chMax val="0"/>
          <dgm:chPref val="0"/>
        </dgm:presLayoutVars>
      </dgm:prSet>
      <dgm:spPr/>
    </dgm:pt>
    <dgm:pt modelId="{27F4F7A3-4867-46FB-B336-672397627779}" type="pres">
      <dgm:prSet presAssocID="{3398590E-8C99-43E1-BFEE-A9CDB69B464E}" presName="sibTrans" presStyleCnt="0"/>
      <dgm:spPr/>
    </dgm:pt>
    <dgm:pt modelId="{89EB8E12-0514-435D-9768-40AE8C7E58CD}" type="pres">
      <dgm:prSet presAssocID="{0F38F69F-5F02-4829-8E2F-1FC6ABFE8CDE}" presName="compNode" presStyleCnt="0"/>
      <dgm:spPr/>
    </dgm:pt>
    <dgm:pt modelId="{DF2D3EBD-E241-47F9-A217-67CDE0D299ED}" type="pres">
      <dgm:prSet presAssocID="{0F38F69F-5F02-4829-8E2F-1FC6ABFE8CDE}" presName="bgRect" presStyleLbl="bgShp" presStyleIdx="1" presStyleCnt="2"/>
      <dgm:spPr/>
    </dgm:pt>
    <dgm:pt modelId="{EB39658A-8CF2-47C3-A083-B313273D1C04}" type="pres">
      <dgm:prSet presAssocID="{0F38F69F-5F02-4829-8E2F-1FC6ABFE8CD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C2DB18AF-EF2E-4DF8-B007-3D56C40719FE}" type="pres">
      <dgm:prSet presAssocID="{0F38F69F-5F02-4829-8E2F-1FC6ABFE8CDE}" presName="spaceRect" presStyleCnt="0"/>
      <dgm:spPr/>
    </dgm:pt>
    <dgm:pt modelId="{2BAC6E48-F258-49AA-8B51-7A12B19C5AFC}" type="pres">
      <dgm:prSet presAssocID="{0F38F69F-5F02-4829-8E2F-1FC6ABFE8CDE}" presName="parTx" presStyleLbl="revTx" presStyleIdx="1" presStyleCnt="2">
        <dgm:presLayoutVars>
          <dgm:chMax val="0"/>
          <dgm:chPref val="0"/>
        </dgm:presLayoutVars>
      </dgm:prSet>
      <dgm:spPr/>
    </dgm:pt>
  </dgm:ptLst>
  <dgm:cxnLst>
    <dgm:cxn modelId="{C1BC166A-F77C-45FD-B159-51E0EBBC9F06}" type="presOf" srcId="{79C9EDE7-6A12-4A5C-9E86-9B196A7C2F43}" destId="{02E1FB24-FFC4-464A-8085-0136BBB096E6}" srcOrd="0" destOrd="0" presId="urn:microsoft.com/office/officeart/2018/2/layout/IconVerticalSolidList"/>
    <dgm:cxn modelId="{B8626A5A-4340-4E01-ADC2-D5D0C802694B}" type="presOf" srcId="{DE345F0C-54E7-45FE-9082-B71E7BAEC8EF}" destId="{6F779EC1-F8A5-43FC-B257-C990203E1D33}" srcOrd="0" destOrd="0" presId="urn:microsoft.com/office/officeart/2018/2/layout/IconVerticalSolidList"/>
    <dgm:cxn modelId="{48B50E8D-FFDA-433A-A6D1-C4050C5528FA}" srcId="{DE345F0C-54E7-45FE-9082-B71E7BAEC8EF}" destId="{79C9EDE7-6A12-4A5C-9E86-9B196A7C2F43}" srcOrd="0" destOrd="0" parTransId="{EF80527C-6976-491E-B84B-88D106D9843B}" sibTransId="{3398590E-8C99-43E1-BFEE-A9CDB69B464E}"/>
    <dgm:cxn modelId="{6B9FC9D3-79E6-4746-91B1-949BDBB67861}" srcId="{DE345F0C-54E7-45FE-9082-B71E7BAEC8EF}" destId="{0F38F69F-5F02-4829-8E2F-1FC6ABFE8CDE}" srcOrd="1" destOrd="0" parTransId="{52C950E7-E254-4BE9-AF7E-10F1CD167EB8}" sibTransId="{6F2DA9B6-7540-463A-A469-2E3DA9C497AB}"/>
    <dgm:cxn modelId="{55CDECE3-3285-47CD-BF00-0F9DA5DAAC63}" type="presOf" srcId="{0F38F69F-5F02-4829-8E2F-1FC6ABFE8CDE}" destId="{2BAC6E48-F258-49AA-8B51-7A12B19C5AFC}" srcOrd="0" destOrd="0" presId="urn:microsoft.com/office/officeart/2018/2/layout/IconVerticalSolidList"/>
    <dgm:cxn modelId="{4D692A6C-E9B3-436C-B3FA-28D677FA7716}" type="presParOf" srcId="{6F779EC1-F8A5-43FC-B257-C990203E1D33}" destId="{EBA4C0EB-D886-403B-8A68-784B82BC2249}" srcOrd="0" destOrd="0" presId="urn:microsoft.com/office/officeart/2018/2/layout/IconVerticalSolidList"/>
    <dgm:cxn modelId="{763E821E-E733-4EB6-8305-135614375314}" type="presParOf" srcId="{EBA4C0EB-D886-403B-8A68-784B82BC2249}" destId="{A16E8694-3606-47EF-905C-7398B6268FC7}" srcOrd="0" destOrd="0" presId="urn:microsoft.com/office/officeart/2018/2/layout/IconVerticalSolidList"/>
    <dgm:cxn modelId="{87A2B389-9961-4611-8947-6997DD3EAB87}" type="presParOf" srcId="{EBA4C0EB-D886-403B-8A68-784B82BC2249}" destId="{A6DB2D00-219A-4C58-9C17-09FC9915ADCD}" srcOrd="1" destOrd="0" presId="urn:microsoft.com/office/officeart/2018/2/layout/IconVerticalSolidList"/>
    <dgm:cxn modelId="{913BABB0-8B74-4886-9D13-4A3D22359CEC}" type="presParOf" srcId="{EBA4C0EB-D886-403B-8A68-784B82BC2249}" destId="{F09F4A5D-A7C2-47B2-B606-6D8347F1B5C4}" srcOrd="2" destOrd="0" presId="urn:microsoft.com/office/officeart/2018/2/layout/IconVerticalSolidList"/>
    <dgm:cxn modelId="{2A845482-BBD3-440E-B8C4-53711C5DE4B7}" type="presParOf" srcId="{EBA4C0EB-D886-403B-8A68-784B82BC2249}" destId="{02E1FB24-FFC4-464A-8085-0136BBB096E6}" srcOrd="3" destOrd="0" presId="urn:microsoft.com/office/officeart/2018/2/layout/IconVerticalSolidList"/>
    <dgm:cxn modelId="{47F06E61-30E1-45DA-9630-34814F525FC7}" type="presParOf" srcId="{6F779EC1-F8A5-43FC-B257-C990203E1D33}" destId="{27F4F7A3-4867-46FB-B336-672397627779}" srcOrd="1" destOrd="0" presId="urn:microsoft.com/office/officeart/2018/2/layout/IconVerticalSolidList"/>
    <dgm:cxn modelId="{B1406576-4224-4349-A031-A31A6EC1A482}" type="presParOf" srcId="{6F779EC1-F8A5-43FC-B257-C990203E1D33}" destId="{89EB8E12-0514-435D-9768-40AE8C7E58CD}" srcOrd="2" destOrd="0" presId="urn:microsoft.com/office/officeart/2018/2/layout/IconVerticalSolidList"/>
    <dgm:cxn modelId="{1F87F072-3A30-403E-AFDB-330E6ABB5012}" type="presParOf" srcId="{89EB8E12-0514-435D-9768-40AE8C7E58CD}" destId="{DF2D3EBD-E241-47F9-A217-67CDE0D299ED}" srcOrd="0" destOrd="0" presId="urn:microsoft.com/office/officeart/2018/2/layout/IconVerticalSolidList"/>
    <dgm:cxn modelId="{2B20CCD1-6FFC-49B5-9EC9-0E610DE72047}" type="presParOf" srcId="{89EB8E12-0514-435D-9768-40AE8C7E58CD}" destId="{EB39658A-8CF2-47C3-A083-B313273D1C04}" srcOrd="1" destOrd="0" presId="urn:microsoft.com/office/officeart/2018/2/layout/IconVerticalSolidList"/>
    <dgm:cxn modelId="{43DDBB6C-3844-44AA-B295-649C43BC2CBE}" type="presParOf" srcId="{89EB8E12-0514-435D-9768-40AE8C7E58CD}" destId="{C2DB18AF-EF2E-4DF8-B007-3D56C40719FE}" srcOrd="2" destOrd="0" presId="urn:microsoft.com/office/officeart/2018/2/layout/IconVerticalSolidList"/>
    <dgm:cxn modelId="{C0C541C6-0288-4943-9035-31E566B702EC}" type="presParOf" srcId="{89EB8E12-0514-435D-9768-40AE8C7E58CD}" destId="{2BAC6E48-F258-49AA-8B51-7A12B19C5A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43C3C9-6F3A-47B3-9E46-ED05E7417CA8}"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D61AF9A5-DD6D-4E07-9209-61DAF395846B}">
      <dgm:prSet/>
      <dgm:spPr/>
      <dgm:t>
        <a:bodyPr/>
        <a:lstStyle/>
        <a:p>
          <a:r>
            <a:rPr lang="en-US" b="0" i="0"/>
            <a:t>Rescaling: Pixel values of images are rescaled to the range [0, 1] using the rescale parameter in ImageDataGenerator.</a:t>
          </a:r>
          <a:endParaRPr lang="en-US"/>
        </a:p>
      </dgm:t>
    </dgm:pt>
    <dgm:pt modelId="{B588B1C4-5F72-45E3-9DEE-3E716DC3BE4A}" type="parTrans" cxnId="{FD6572E7-3817-4261-88F0-3C57BD659985}">
      <dgm:prSet/>
      <dgm:spPr/>
      <dgm:t>
        <a:bodyPr/>
        <a:lstStyle/>
        <a:p>
          <a:endParaRPr lang="en-US"/>
        </a:p>
      </dgm:t>
    </dgm:pt>
    <dgm:pt modelId="{52B91148-2518-4465-872F-C3895478ED1E}" type="sibTrans" cxnId="{FD6572E7-3817-4261-88F0-3C57BD659985}">
      <dgm:prSet/>
      <dgm:spPr/>
      <dgm:t>
        <a:bodyPr/>
        <a:lstStyle/>
        <a:p>
          <a:endParaRPr lang="en-US"/>
        </a:p>
      </dgm:t>
    </dgm:pt>
    <dgm:pt modelId="{E77300D8-C6E1-44D1-B199-08D4ED01198A}">
      <dgm:prSet/>
      <dgm:spPr/>
      <dgm:t>
        <a:bodyPr/>
        <a:lstStyle/>
        <a:p>
          <a:r>
            <a:rPr lang="en-US" b="0" i="0"/>
            <a:t>Image Size Standardization: All input images are resized to a fixed size (224x224 pixels in this case) to ensure consistency in model input dimensions.</a:t>
          </a:r>
          <a:endParaRPr lang="en-US"/>
        </a:p>
      </dgm:t>
    </dgm:pt>
    <dgm:pt modelId="{2696F5AD-0871-43D6-8641-9D6D601200BE}" type="parTrans" cxnId="{5DCDDC86-E8C6-4083-A869-833C18DA6D1E}">
      <dgm:prSet/>
      <dgm:spPr/>
      <dgm:t>
        <a:bodyPr/>
        <a:lstStyle/>
        <a:p>
          <a:endParaRPr lang="en-US"/>
        </a:p>
      </dgm:t>
    </dgm:pt>
    <dgm:pt modelId="{680190AA-77BC-4988-9B68-FAACE393B25B}" type="sibTrans" cxnId="{5DCDDC86-E8C6-4083-A869-833C18DA6D1E}">
      <dgm:prSet/>
      <dgm:spPr/>
      <dgm:t>
        <a:bodyPr/>
        <a:lstStyle/>
        <a:p>
          <a:endParaRPr lang="en-US"/>
        </a:p>
      </dgm:t>
    </dgm:pt>
    <dgm:pt modelId="{FD4A2D8C-212D-41E9-9F10-71CB209CE34F}" type="pres">
      <dgm:prSet presAssocID="{7143C3C9-6F3A-47B3-9E46-ED05E7417CA8}" presName="hierChild1" presStyleCnt="0">
        <dgm:presLayoutVars>
          <dgm:chPref val="1"/>
          <dgm:dir/>
          <dgm:animOne val="branch"/>
          <dgm:animLvl val="lvl"/>
          <dgm:resizeHandles/>
        </dgm:presLayoutVars>
      </dgm:prSet>
      <dgm:spPr/>
    </dgm:pt>
    <dgm:pt modelId="{EC47353F-5B44-4150-8A44-0DA50D494B7E}" type="pres">
      <dgm:prSet presAssocID="{D61AF9A5-DD6D-4E07-9209-61DAF395846B}" presName="hierRoot1" presStyleCnt="0"/>
      <dgm:spPr/>
    </dgm:pt>
    <dgm:pt modelId="{D048165D-E7AD-4FEC-864C-2AF5774B9D01}" type="pres">
      <dgm:prSet presAssocID="{D61AF9A5-DD6D-4E07-9209-61DAF395846B}" presName="composite" presStyleCnt="0"/>
      <dgm:spPr/>
    </dgm:pt>
    <dgm:pt modelId="{476EFA8D-7E37-4D1B-B4DC-1E6981D319DB}" type="pres">
      <dgm:prSet presAssocID="{D61AF9A5-DD6D-4E07-9209-61DAF395846B}" presName="background" presStyleLbl="node0" presStyleIdx="0" presStyleCnt="2"/>
      <dgm:spPr/>
    </dgm:pt>
    <dgm:pt modelId="{7033FA0F-EC92-44BB-BC62-262D6EF580CB}" type="pres">
      <dgm:prSet presAssocID="{D61AF9A5-DD6D-4E07-9209-61DAF395846B}" presName="text" presStyleLbl="fgAcc0" presStyleIdx="0" presStyleCnt="2">
        <dgm:presLayoutVars>
          <dgm:chPref val="3"/>
        </dgm:presLayoutVars>
      </dgm:prSet>
      <dgm:spPr/>
    </dgm:pt>
    <dgm:pt modelId="{240C79A8-FAB7-4EE2-B8EF-FAA8132392AB}" type="pres">
      <dgm:prSet presAssocID="{D61AF9A5-DD6D-4E07-9209-61DAF395846B}" presName="hierChild2" presStyleCnt="0"/>
      <dgm:spPr/>
    </dgm:pt>
    <dgm:pt modelId="{6101C74F-1A36-4200-A860-7FD6414785E0}" type="pres">
      <dgm:prSet presAssocID="{E77300D8-C6E1-44D1-B199-08D4ED01198A}" presName="hierRoot1" presStyleCnt="0"/>
      <dgm:spPr/>
    </dgm:pt>
    <dgm:pt modelId="{D2B332E6-937C-46BF-B8D0-FD0F60851862}" type="pres">
      <dgm:prSet presAssocID="{E77300D8-C6E1-44D1-B199-08D4ED01198A}" presName="composite" presStyleCnt="0"/>
      <dgm:spPr/>
    </dgm:pt>
    <dgm:pt modelId="{B17F7C67-3D0E-4AF0-80DE-42C8B981CFBC}" type="pres">
      <dgm:prSet presAssocID="{E77300D8-C6E1-44D1-B199-08D4ED01198A}" presName="background" presStyleLbl="node0" presStyleIdx="1" presStyleCnt="2"/>
      <dgm:spPr/>
    </dgm:pt>
    <dgm:pt modelId="{F62A0E07-A649-4CF7-9FA9-272C77D2F6D1}" type="pres">
      <dgm:prSet presAssocID="{E77300D8-C6E1-44D1-B199-08D4ED01198A}" presName="text" presStyleLbl="fgAcc0" presStyleIdx="1" presStyleCnt="2">
        <dgm:presLayoutVars>
          <dgm:chPref val="3"/>
        </dgm:presLayoutVars>
      </dgm:prSet>
      <dgm:spPr/>
    </dgm:pt>
    <dgm:pt modelId="{EA6AADA8-4D36-4846-8E6D-D01BB9A955FB}" type="pres">
      <dgm:prSet presAssocID="{E77300D8-C6E1-44D1-B199-08D4ED01198A}" presName="hierChild2" presStyleCnt="0"/>
      <dgm:spPr/>
    </dgm:pt>
  </dgm:ptLst>
  <dgm:cxnLst>
    <dgm:cxn modelId="{6B79CA10-99E0-4697-A2DC-9C919EEB319B}" type="presOf" srcId="{D61AF9A5-DD6D-4E07-9209-61DAF395846B}" destId="{7033FA0F-EC92-44BB-BC62-262D6EF580CB}" srcOrd="0" destOrd="0" presId="urn:microsoft.com/office/officeart/2005/8/layout/hierarchy1"/>
    <dgm:cxn modelId="{5DCDDC86-E8C6-4083-A869-833C18DA6D1E}" srcId="{7143C3C9-6F3A-47B3-9E46-ED05E7417CA8}" destId="{E77300D8-C6E1-44D1-B199-08D4ED01198A}" srcOrd="1" destOrd="0" parTransId="{2696F5AD-0871-43D6-8641-9D6D601200BE}" sibTransId="{680190AA-77BC-4988-9B68-FAACE393B25B}"/>
    <dgm:cxn modelId="{EA1C809A-FBE8-4FE6-850A-D8B0E0655D1B}" type="presOf" srcId="{E77300D8-C6E1-44D1-B199-08D4ED01198A}" destId="{F62A0E07-A649-4CF7-9FA9-272C77D2F6D1}" srcOrd="0" destOrd="0" presId="urn:microsoft.com/office/officeart/2005/8/layout/hierarchy1"/>
    <dgm:cxn modelId="{FD6572E7-3817-4261-88F0-3C57BD659985}" srcId="{7143C3C9-6F3A-47B3-9E46-ED05E7417CA8}" destId="{D61AF9A5-DD6D-4E07-9209-61DAF395846B}" srcOrd="0" destOrd="0" parTransId="{B588B1C4-5F72-45E3-9DEE-3E716DC3BE4A}" sibTransId="{52B91148-2518-4465-872F-C3895478ED1E}"/>
    <dgm:cxn modelId="{04221AF4-1727-4B3B-806C-61DC4001695A}" type="presOf" srcId="{7143C3C9-6F3A-47B3-9E46-ED05E7417CA8}" destId="{FD4A2D8C-212D-41E9-9F10-71CB209CE34F}" srcOrd="0" destOrd="0" presId="urn:microsoft.com/office/officeart/2005/8/layout/hierarchy1"/>
    <dgm:cxn modelId="{508A7592-5BA9-4FD9-A7F0-88A9A8F112CE}" type="presParOf" srcId="{FD4A2D8C-212D-41E9-9F10-71CB209CE34F}" destId="{EC47353F-5B44-4150-8A44-0DA50D494B7E}" srcOrd="0" destOrd="0" presId="urn:microsoft.com/office/officeart/2005/8/layout/hierarchy1"/>
    <dgm:cxn modelId="{10410D7C-B14F-4BCC-B6BA-58CCC007539E}" type="presParOf" srcId="{EC47353F-5B44-4150-8A44-0DA50D494B7E}" destId="{D048165D-E7AD-4FEC-864C-2AF5774B9D01}" srcOrd="0" destOrd="0" presId="urn:microsoft.com/office/officeart/2005/8/layout/hierarchy1"/>
    <dgm:cxn modelId="{8C97E158-AE2C-42EB-AD47-6C7F633E4157}" type="presParOf" srcId="{D048165D-E7AD-4FEC-864C-2AF5774B9D01}" destId="{476EFA8D-7E37-4D1B-B4DC-1E6981D319DB}" srcOrd="0" destOrd="0" presId="urn:microsoft.com/office/officeart/2005/8/layout/hierarchy1"/>
    <dgm:cxn modelId="{BA24A9F2-052A-4991-898B-335AEC47F1A8}" type="presParOf" srcId="{D048165D-E7AD-4FEC-864C-2AF5774B9D01}" destId="{7033FA0F-EC92-44BB-BC62-262D6EF580CB}" srcOrd="1" destOrd="0" presId="urn:microsoft.com/office/officeart/2005/8/layout/hierarchy1"/>
    <dgm:cxn modelId="{0EA1FAAB-DE29-4987-A16F-697A4026E6C3}" type="presParOf" srcId="{EC47353F-5B44-4150-8A44-0DA50D494B7E}" destId="{240C79A8-FAB7-4EE2-B8EF-FAA8132392AB}" srcOrd="1" destOrd="0" presId="urn:microsoft.com/office/officeart/2005/8/layout/hierarchy1"/>
    <dgm:cxn modelId="{B49F18E7-B2C8-475E-8489-5FFED8B64228}" type="presParOf" srcId="{FD4A2D8C-212D-41E9-9F10-71CB209CE34F}" destId="{6101C74F-1A36-4200-A860-7FD6414785E0}" srcOrd="1" destOrd="0" presId="urn:microsoft.com/office/officeart/2005/8/layout/hierarchy1"/>
    <dgm:cxn modelId="{16D5ACCB-A286-43AB-8A7A-F4A7F5529412}" type="presParOf" srcId="{6101C74F-1A36-4200-A860-7FD6414785E0}" destId="{D2B332E6-937C-46BF-B8D0-FD0F60851862}" srcOrd="0" destOrd="0" presId="urn:microsoft.com/office/officeart/2005/8/layout/hierarchy1"/>
    <dgm:cxn modelId="{CDF90445-3CCD-4DC3-95DC-466DF3CE1040}" type="presParOf" srcId="{D2B332E6-937C-46BF-B8D0-FD0F60851862}" destId="{B17F7C67-3D0E-4AF0-80DE-42C8B981CFBC}" srcOrd="0" destOrd="0" presId="urn:microsoft.com/office/officeart/2005/8/layout/hierarchy1"/>
    <dgm:cxn modelId="{F5B95C52-3646-450E-9243-116C4CDFB07B}" type="presParOf" srcId="{D2B332E6-937C-46BF-B8D0-FD0F60851862}" destId="{F62A0E07-A649-4CF7-9FA9-272C77D2F6D1}" srcOrd="1" destOrd="0" presId="urn:microsoft.com/office/officeart/2005/8/layout/hierarchy1"/>
    <dgm:cxn modelId="{581E8F7D-318A-454F-B95C-808D5B261433}" type="presParOf" srcId="{6101C74F-1A36-4200-A860-7FD6414785E0}" destId="{EA6AADA8-4D36-4846-8E6D-D01BB9A955F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E8694-3606-47EF-905C-7398B6268FC7}">
      <dsp:nvSpPr>
        <dsp:cNvPr id="0" name=""/>
        <dsp:cNvSpPr/>
      </dsp:nvSpPr>
      <dsp:spPr>
        <a:xfrm>
          <a:off x="0" y="324968"/>
          <a:ext cx="10535478" cy="13927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DB2D00-219A-4C58-9C17-09FC9915ADCD}">
      <dsp:nvSpPr>
        <dsp:cNvPr id="0" name=""/>
        <dsp:cNvSpPr/>
      </dsp:nvSpPr>
      <dsp:spPr>
        <a:xfrm>
          <a:off x="421298" y="638330"/>
          <a:ext cx="765996" cy="765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E1FB24-FFC4-464A-8085-0136BBB096E6}">
      <dsp:nvSpPr>
        <dsp:cNvPr id="0" name=""/>
        <dsp:cNvSpPr/>
      </dsp:nvSpPr>
      <dsp:spPr>
        <a:xfrm>
          <a:off x="1608592" y="324968"/>
          <a:ext cx="8926885" cy="139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96" tIns="147396" rIns="147396" bIns="147396" numCol="1" spcCol="1270" anchor="ctr" anchorCtr="0">
          <a:noAutofit/>
        </a:bodyPr>
        <a:lstStyle/>
        <a:p>
          <a:pPr marL="0" lvl="0" indent="0" algn="l" defTabSz="622300">
            <a:lnSpc>
              <a:spcPct val="100000"/>
            </a:lnSpc>
            <a:spcBef>
              <a:spcPct val="0"/>
            </a:spcBef>
            <a:spcAft>
              <a:spcPct val="35000"/>
            </a:spcAft>
            <a:buNone/>
          </a:pPr>
          <a:r>
            <a:rPr lang="en-US" sz="1400" kern="1200"/>
            <a:t>This Kaggle-sourced dataset encompasses 12,000 images, each illustrating a different type of hair disease. The dataset is methodically segmented into ten distinct classes: Alopecia Areata, Contact Dermatitis, Folliculitis, Head Lice, Lichen Planus, Male Pattern Baldness, Psoriasis, Seborrheic Dermatitis, Telogen Effluvium, and Tinea Capitis.</a:t>
          </a:r>
        </a:p>
      </dsp:txBody>
      <dsp:txXfrm>
        <a:off x="1608592" y="324968"/>
        <a:ext cx="8926885" cy="1392720"/>
      </dsp:txXfrm>
    </dsp:sp>
    <dsp:sp modelId="{DF2D3EBD-E241-47F9-A217-67CDE0D299ED}">
      <dsp:nvSpPr>
        <dsp:cNvPr id="0" name=""/>
        <dsp:cNvSpPr/>
      </dsp:nvSpPr>
      <dsp:spPr>
        <a:xfrm>
          <a:off x="0" y="1996233"/>
          <a:ext cx="10535478" cy="13927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9658A-8CF2-47C3-A083-B313273D1C04}">
      <dsp:nvSpPr>
        <dsp:cNvPr id="0" name=""/>
        <dsp:cNvSpPr/>
      </dsp:nvSpPr>
      <dsp:spPr>
        <a:xfrm>
          <a:off x="421298" y="2309595"/>
          <a:ext cx="765996" cy="765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AC6E48-F258-49AA-8B51-7A12B19C5AFC}">
      <dsp:nvSpPr>
        <dsp:cNvPr id="0" name=""/>
        <dsp:cNvSpPr/>
      </dsp:nvSpPr>
      <dsp:spPr>
        <a:xfrm>
          <a:off x="1608592" y="1996233"/>
          <a:ext cx="8926885" cy="139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96" tIns="147396" rIns="147396" bIns="147396" numCol="1" spcCol="1270" anchor="ctr" anchorCtr="0">
          <a:noAutofit/>
        </a:bodyPr>
        <a:lstStyle/>
        <a:p>
          <a:pPr marL="0" lvl="0" indent="0" algn="l" defTabSz="622300">
            <a:lnSpc>
              <a:spcPct val="100000"/>
            </a:lnSpc>
            <a:spcBef>
              <a:spcPct val="0"/>
            </a:spcBef>
            <a:spcAft>
              <a:spcPct val="35000"/>
            </a:spcAft>
            <a:buNone/>
          </a:pPr>
          <a:r>
            <a:rPr lang="en-US" sz="1400" kern="1200"/>
            <a:t>Each class consists of 1,200 images, which are further divided into training, testing, and validation sets. Specifically, for each disease category, there are 960 images allocated for training, 120 images reserved for testing, and another 120 images set aside for validation purposes. This structured arrangement of the dataset lays a solid foundation for conducting in-depth machine learning analysis and model training, aimed at identifying and classifying various hair diseases.</a:t>
          </a:r>
        </a:p>
      </dsp:txBody>
      <dsp:txXfrm>
        <a:off x="1608592" y="1996233"/>
        <a:ext cx="8926885" cy="1392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EFA8D-7E37-4D1B-B4DC-1E6981D319DB}">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033FA0F-EC92-44BB-BC62-262D6EF580CB}">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Rescaling: Pixel values of images are rescaled to the range [0, 1] using the rescale parameter in ImageDataGenerator.</a:t>
          </a:r>
          <a:endParaRPr lang="en-US" sz="2300" kern="1200"/>
        </a:p>
      </dsp:txBody>
      <dsp:txXfrm>
        <a:off x="536117" y="696288"/>
        <a:ext cx="3970751" cy="2465433"/>
      </dsp:txXfrm>
    </dsp:sp>
    <dsp:sp modelId="{B17F7C67-3D0E-4AF0-80DE-42C8B981CFBC}">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62A0E07-A649-4CF7-9FA9-272C77D2F6D1}">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Image Size Standardization: All input images are resized to a fixed size (224x224 pixels in this case) to ensure consistency in model input dimensions.</a:t>
          </a:r>
          <a:endParaRPr lang="en-US" sz="2300" kern="120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668DF1-DC07-45C2-9927-C9B98565F7D8}"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A9D1C-9B4C-4B9A-959F-082452F56ACB}" type="slidenum">
              <a:rPr lang="en-IN" smtClean="0"/>
              <a:t>‹#›</a:t>
            </a:fld>
            <a:endParaRPr lang="en-IN"/>
          </a:p>
        </p:txBody>
      </p:sp>
    </p:spTree>
    <p:extLst>
      <p:ext uri="{BB962C8B-B14F-4D97-AF65-F5344CB8AC3E}">
        <p14:creationId xmlns:p14="http://schemas.microsoft.com/office/powerpoint/2010/main" val="2894048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datasets/sundarannamalai/hair-diseases" TargetMode="External"/><Relationship Id="rId2" Type="http://schemas.openxmlformats.org/officeDocument/2006/relationships/hyperlink" Target="https://doi.org/10.1080/07853890.2016.1180426Wolf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1AA7-CAFC-FB85-9AC5-16CD3246CC13}"/>
              </a:ext>
            </a:extLst>
          </p:cNvPr>
          <p:cNvSpPr>
            <a:spLocks noGrp="1"/>
          </p:cNvSpPr>
          <p:nvPr>
            <p:ph type="ctrTitle"/>
          </p:nvPr>
        </p:nvSpPr>
        <p:spPr>
          <a:xfrm>
            <a:off x="1930831" y="1047682"/>
            <a:ext cx="8825658" cy="2677648"/>
          </a:xfrm>
        </p:spPr>
        <p:txBody>
          <a:bodyPr/>
          <a:lstStyle/>
          <a:p>
            <a:r>
              <a:rPr lang="en-US" dirty="0"/>
              <a:t>Visual Recognition of Hair Disorders: Machine Learning for Classification</a:t>
            </a:r>
            <a:endParaRPr lang="en-IN" dirty="0"/>
          </a:p>
        </p:txBody>
      </p:sp>
      <p:sp>
        <p:nvSpPr>
          <p:cNvPr id="3" name="Subtitle 2">
            <a:extLst>
              <a:ext uri="{FF2B5EF4-FFF2-40B4-BE49-F238E27FC236}">
                <a16:creationId xmlns:a16="http://schemas.microsoft.com/office/drawing/2014/main" id="{A0F3EF5D-8A63-D474-DE82-F197C186D64F}"/>
              </a:ext>
            </a:extLst>
          </p:cNvPr>
          <p:cNvSpPr>
            <a:spLocks noGrp="1"/>
          </p:cNvSpPr>
          <p:nvPr>
            <p:ph type="subTitle" idx="1"/>
          </p:nvPr>
        </p:nvSpPr>
        <p:spPr>
          <a:xfrm>
            <a:off x="1154954" y="4777380"/>
            <a:ext cx="9601535" cy="1318620"/>
          </a:xfrm>
        </p:spPr>
        <p:txBody>
          <a:bodyPr/>
          <a:lstStyle/>
          <a:p>
            <a:r>
              <a:rPr lang="en-IN" dirty="0"/>
              <a:t>                                                                                           Harika </a:t>
            </a:r>
            <a:r>
              <a:rPr lang="en-IN" dirty="0" err="1"/>
              <a:t>Kakumanu</a:t>
            </a:r>
            <a:endParaRPr lang="en-IN" dirty="0"/>
          </a:p>
          <a:p>
            <a:r>
              <a:rPr lang="en-IN" dirty="0"/>
              <a:t>                                                                                            </a:t>
            </a:r>
            <a:r>
              <a:rPr lang="en-IN" dirty="0" err="1"/>
              <a:t>Gousia</a:t>
            </a:r>
            <a:r>
              <a:rPr lang="en-IN" dirty="0"/>
              <a:t> Parvin </a:t>
            </a:r>
            <a:r>
              <a:rPr lang="en-IN" dirty="0" err="1"/>
              <a:t>Patthan</a:t>
            </a:r>
            <a:endParaRPr lang="en-IN" dirty="0"/>
          </a:p>
          <a:p>
            <a:r>
              <a:rPr lang="en-IN" dirty="0"/>
              <a:t>                                                                                             Rithika MAHAREDDY</a:t>
            </a:r>
          </a:p>
        </p:txBody>
      </p:sp>
    </p:spTree>
    <p:extLst>
      <p:ext uri="{BB962C8B-B14F-4D97-AF65-F5344CB8AC3E}">
        <p14:creationId xmlns:p14="http://schemas.microsoft.com/office/powerpoint/2010/main" val="49440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32052363-4B08-56FD-2336-C3FA739306B2}"/>
              </a:ext>
            </a:extLst>
          </p:cNvPr>
          <p:cNvSpPr>
            <a:spLocks noGrp="1"/>
          </p:cNvSpPr>
          <p:nvPr>
            <p:ph type="title"/>
          </p:nvPr>
        </p:nvSpPr>
        <p:spPr>
          <a:xfrm>
            <a:off x="1154955" y="973668"/>
            <a:ext cx="2942210" cy="1020232"/>
          </a:xfrm>
        </p:spPr>
        <p:txBody>
          <a:bodyPr>
            <a:normAutofit/>
          </a:bodyPr>
          <a:lstStyle/>
          <a:p>
            <a:r>
              <a:rPr lang="en-IN">
                <a:solidFill>
                  <a:srgbClr val="EBEBEB"/>
                </a:solidFill>
              </a:rPr>
              <a:t>Results</a:t>
            </a:r>
          </a:p>
        </p:txBody>
      </p:sp>
      <p:pic>
        <p:nvPicPr>
          <p:cNvPr id="5" name="Picture 4">
            <a:extLst>
              <a:ext uri="{FF2B5EF4-FFF2-40B4-BE49-F238E27FC236}">
                <a16:creationId xmlns:a16="http://schemas.microsoft.com/office/drawing/2014/main" id="{6296F39D-DB48-65C7-3AB9-264B5B008EA9}"/>
              </a:ext>
            </a:extLst>
          </p:cNvPr>
          <p:cNvPicPr>
            <a:picLocks noChangeAspect="1"/>
          </p:cNvPicPr>
          <p:nvPr/>
        </p:nvPicPr>
        <p:blipFill>
          <a:blip r:embed="rId2"/>
          <a:stretch>
            <a:fillRect/>
          </a:stretch>
        </p:blipFill>
        <p:spPr>
          <a:xfrm>
            <a:off x="5053626" y="184722"/>
            <a:ext cx="6167876" cy="4440870"/>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745A30B4-9385-5934-68BE-CDCB5B39CA72}"/>
              </a:ext>
            </a:extLst>
          </p:cNvPr>
          <p:cNvSpPr>
            <a:spLocks noGrp="1"/>
          </p:cNvSpPr>
          <p:nvPr>
            <p:ph idx="1"/>
          </p:nvPr>
        </p:nvSpPr>
        <p:spPr>
          <a:xfrm>
            <a:off x="1154955" y="2120900"/>
            <a:ext cx="3133726" cy="3898900"/>
          </a:xfrm>
        </p:spPr>
        <p:txBody>
          <a:bodyPr>
            <a:normAutofit/>
          </a:bodyPr>
          <a:lstStyle/>
          <a:p>
            <a:r>
              <a:rPr lang="en-IN" dirty="0">
                <a:solidFill>
                  <a:srgbClr val="FFFFFF"/>
                </a:solidFill>
              </a:rPr>
              <a:t>Training accuracy: 0.9845 - </a:t>
            </a:r>
            <a:r>
              <a:rPr lang="en-IN" dirty="0" err="1">
                <a:solidFill>
                  <a:srgbClr val="FFFFFF"/>
                </a:solidFill>
              </a:rPr>
              <a:t>val_loss</a:t>
            </a:r>
            <a:r>
              <a:rPr lang="en-IN" dirty="0">
                <a:solidFill>
                  <a:srgbClr val="FFFFFF"/>
                </a:solidFill>
              </a:rPr>
              <a:t>: 0.2721 - </a:t>
            </a:r>
            <a:r>
              <a:rPr lang="en-IN" dirty="0" err="1">
                <a:solidFill>
                  <a:srgbClr val="FFFFFF"/>
                </a:solidFill>
              </a:rPr>
              <a:t>val_accuracy</a:t>
            </a:r>
            <a:r>
              <a:rPr lang="en-IN" dirty="0">
                <a:solidFill>
                  <a:srgbClr val="FFFFFF"/>
                </a:solidFill>
              </a:rPr>
              <a:t>: 0.9733</a:t>
            </a:r>
          </a:p>
          <a:p>
            <a:r>
              <a:rPr lang="en-IN" dirty="0">
                <a:solidFill>
                  <a:srgbClr val="FFFFFF"/>
                </a:solidFill>
              </a:rPr>
              <a:t>Test accuracy: 0.9708333611488342</a:t>
            </a:r>
          </a:p>
          <a:p>
            <a:pPr marL="0" indent="0">
              <a:buNone/>
            </a:pPr>
            <a:endParaRPr lang="en-IN" dirty="0">
              <a:solidFill>
                <a:srgbClr val="FFFFFF"/>
              </a:solidFill>
            </a:endParaRPr>
          </a:p>
          <a:p>
            <a:pPr marL="0" indent="0">
              <a:buNone/>
            </a:pPr>
            <a:endParaRPr lang="en-IN"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4" name="TextBox 3">
            <a:extLst>
              <a:ext uri="{FF2B5EF4-FFF2-40B4-BE49-F238E27FC236}">
                <a16:creationId xmlns:a16="http://schemas.microsoft.com/office/drawing/2014/main" id="{1C8940E5-6717-7230-2948-FCDA3FCDFE23}"/>
              </a:ext>
            </a:extLst>
          </p:cNvPr>
          <p:cNvSpPr txBox="1"/>
          <p:nvPr/>
        </p:nvSpPr>
        <p:spPr>
          <a:xfrm>
            <a:off x="5147461" y="4625592"/>
            <a:ext cx="6832871" cy="2031325"/>
          </a:xfrm>
          <a:prstGeom prst="rect">
            <a:avLst/>
          </a:prstGeom>
          <a:noFill/>
        </p:spPr>
        <p:txBody>
          <a:bodyPr wrap="square" rtlCol="0">
            <a:spAutoFit/>
          </a:bodyPr>
          <a:lstStyle/>
          <a:p>
            <a:r>
              <a:rPr lang="en-US" sz="1800" dirty="0">
                <a:solidFill>
                  <a:schemeClr val="bg1"/>
                </a:solidFill>
                <a:latin typeface="Calibri" panose="020F0502020204030204" pitchFamily="34" charset="0"/>
              </a:rPr>
              <a:t>The Precision-Recall curve shows that the classifier performs exceptionally well for most classes, achieving a perfect average precision score of 1.00. This indicates that the model maintains high precision while achieving high recall. However, certain conditions like Head Lice, Telogen Effluvium, and Tinea Capitis have slightly lower scores, close to 1.00, suggesting small areas for improvement. Overall, the classifier is highly effective in identifying the conditions evaluated.</a:t>
            </a:r>
          </a:p>
        </p:txBody>
      </p:sp>
    </p:spTree>
    <p:extLst>
      <p:ext uri="{BB962C8B-B14F-4D97-AF65-F5344CB8AC3E}">
        <p14:creationId xmlns:p14="http://schemas.microsoft.com/office/powerpoint/2010/main" val="10793762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3E8C-7DCC-ABE1-8577-709ACF44FBA4}"/>
              </a:ext>
            </a:extLst>
          </p:cNvPr>
          <p:cNvSpPr>
            <a:spLocks noGrp="1"/>
          </p:cNvSpPr>
          <p:nvPr>
            <p:ph type="title"/>
          </p:nvPr>
        </p:nvSpPr>
        <p:spPr>
          <a:xfrm>
            <a:off x="1154954" y="973668"/>
            <a:ext cx="8761413" cy="706964"/>
          </a:xfrm>
        </p:spPr>
        <p:txBody>
          <a:bodyPr>
            <a:normAutofit/>
          </a:bodyPr>
          <a:lstStyle/>
          <a:p>
            <a:pPr>
              <a:lnSpc>
                <a:spcPct val="90000"/>
              </a:lnSpc>
            </a:pPr>
            <a:r>
              <a:rPr lang="en-US" sz="2500"/>
              <a:t>Model Training Performance: Accuracy and Loss Trends</a:t>
            </a:r>
            <a:endParaRPr lang="en-IN" sz="2500"/>
          </a:p>
        </p:txBody>
      </p:sp>
      <p:sp>
        <p:nvSpPr>
          <p:cNvPr id="3" name="Content Placeholder 2">
            <a:extLst>
              <a:ext uri="{FF2B5EF4-FFF2-40B4-BE49-F238E27FC236}">
                <a16:creationId xmlns:a16="http://schemas.microsoft.com/office/drawing/2014/main" id="{7B0DA9CC-9AD7-5F66-987F-10A29F7DC6B3}"/>
              </a:ext>
            </a:extLst>
          </p:cNvPr>
          <p:cNvSpPr>
            <a:spLocks noGrp="1"/>
          </p:cNvSpPr>
          <p:nvPr>
            <p:ph idx="1"/>
          </p:nvPr>
        </p:nvSpPr>
        <p:spPr>
          <a:xfrm>
            <a:off x="1154955" y="2603500"/>
            <a:ext cx="3481054" cy="3416300"/>
          </a:xfrm>
        </p:spPr>
        <p:txBody>
          <a:bodyPr anchor="ctr">
            <a:normAutofit/>
          </a:bodyPr>
          <a:lstStyle/>
          <a:p>
            <a:r>
              <a:rPr lang="en-US" sz="1600" dirty="0"/>
              <a:t>The model exhibits high accuracy levels, with a strong performance on the training and validation datasets, as demonstrated by the close accuracy metrics. </a:t>
            </a:r>
            <a:endParaRPr lang="en-IN" sz="1600" dirty="0"/>
          </a:p>
        </p:txBody>
      </p:sp>
      <p:pic>
        <p:nvPicPr>
          <p:cNvPr id="5" name="Picture 4">
            <a:extLst>
              <a:ext uri="{FF2B5EF4-FFF2-40B4-BE49-F238E27FC236}">
                <a16:creationId xmlns:a16="http://schemas.microsoft.com/office/drawing/2014/main" id="{735F9396-81E8-C8C2-FD15-9CD6AF8C2C74}"/>
              </a:ext>
            </a:extLst>
          </p:cNvPr>
          <p:cNvPicPr>
            <a:picLocks noChangeAspect="1"/>
          </p:cNvPicPr>
          <p:nvPr/>
        </p:nvPicPr>
        <p:blipFill rotWithShape="1">
          <a:blip r:embed="rId2"/>
          <a:srcRect l="931" r="4" b="4"/>
          <a:stretch/>
        </p:blipFill>
        <p:spPr>
          <a:xfrm>
            <a:off x="4984956" y="2775951"/>
            <a:ext cx="2997538" cy="3067163"/>
          </a:xfrm>
          <a:prstGeom prst="roundRect">
            <a:avLst>
              <a:gd name="adj" fmla="val 1858"/>
            </a:avLst>
          </a:prstGeom>
          <a:effectLst>
            <a:outerShdw blurRad="50800" dist="50800" dir="5400000" algn="tl" rotWithShape="0">
              <a:srgbClr val="000000">
                <a:alpha val="43000"/>
              </a:srgbClr>
            </a:outerShdw>
          </a:effectLst>
        </p:spPr>
      </p:pic>
      <p:pic>
        <p:nvPicPr>
          <p:cNvPr id="7" name="Picture 6">
            <a:extLst>
              <a:ext uri="{FF2B5EF4-FFF2-40B4-BE49-F238E27FC236}">
                <a16:creationId xmlns:a16="http://schemas.microsoft.com/office/drawing/2014/main" id="{CFAC69D3-F974-EEC7-5DA4-FF2AB3EAFF07}"/>
              </a:ext>
            </a:extLst>
          </p:cNvPr>
          <p:cNvPicPr>
            <a:picLocks noChangeAspect="1"/>
          </p:cNvPicPr>
          <p:nvPr/>
        </p:nvPicPr>
        <p:blipFill rotWithShape="1">
          <a:blip r:embed="rId3"/>
          <a:srcRect l="222" r="5364" b="-6"/>
          <a:stretch/>
        </p:blipFill>
        <p:spPr>
          <a:xfrm>
            <a:off x="8146220" y="2775951"/>
            <a:ext cx="2997538"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73285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48" name="Freeform: Shape 47">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49"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pic>
        <p:nvPicPr>
          <p:cNvPr id="5" name="Content Placeholder 4">
            <a:extLst>
              <a:ext uri="{FF2B5EF4-FFF2-40B4-BE49-F238E27FC236}">
                <a16:creationId xmlns:a16="http://schemas.microsoft.com/office/drawing/2014/main" id="{59408555-78FA-A382-219E-D99215695A31}"/>
              </a:ext>
            </a:extLst>
          </p:cNvPr>
          <p:cNvPicPr>
            <a:picLocks noChangeAspect="1"/>
          </p:cNvPicPr>
          <p:nvPr/>
        </p:nvPicPr>
        <p:blipFill>
          <a:blip r:embed="rId2"/>
          <a:stretch>
            <a:fillRect/>
          </a:stretch>
        </p:blipFill>
        <p:spPr>
          <a:xfrm>
            <a:off x="5301845" y="803751"/>
            <a:ext cx="6177056" cy="5250498"/>
          </a:xfrm>
          <a:prstGeom prst="rect">
            <a:avLst/>
          </a:prstGeom>
        </p:spPr>
      </p:pic>
      <p:sp>
        <p:nvSpPr>
          <p:cNvPr id="50" name="Rectangle 49">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 name="Oval 50">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2" name="Oval 5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 name="Content Placeholder 8">
            <a:extLst>
              <a:ext uri="{FF2B5EF4-FFF2-40B4-BE49-F238E27FC236}">
                <a16:creationId xmlns:a16="http://schemas.microsoft.com/office/drawing/2014/main" id="{1C9C18C6-2096-3A69-F6A0-5BFE9117C1C6}"/>
              </a:ext>
            </a:extLst>
          </p:cNvPr>
          <p:cNvSpPr>
            <a:spLocks noGrp="1"/>
          </p:cNvSpPr>
          <p:nvPr>
            <p:ph idx="1"/>
          </p:nvPr>
        </p:nvSpPr>
        <p:spPr>
          <a:xfrm>
            <a:off x="1025470" y="480358"/>
            <a:ext cx="3133726" cy="323393"/>
          </a:xfrm>
        </p:spPr>
        <p:txBody>
          <a:bodyPr>
            <a:normAutofit fontScale="92500" lnSpcReduction="20000"/>
          </a:bodyPr>
          <a:lstStyle/>
          <a:p>
            <a:r>
              <a:rPr lang="en-US" dirty="0">
                <a:solidFill>
                  <a:srgbClr val="FFFFFF"/>
                </a:solidFill>
              </a:rPr>
              <a:t>Confusion Matrix</a:t>
            </a:r>
          </a:p>
        </p:txBody>
      </p:sp>
      <p:sp>
        <p:nvSpPr>
          <p:cNvPr id="5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2" name="TextBox 1">
            <a:extLst>
              <a:ext uri="{FF2B5EF4-FFF2-40B4-BE49-F238E27FC236}">
                <a16:creationId xmlns:a16="http://schemas.microsoft.com/office/drawing/2014/main" id="{E3B5F143-037B-6723-81B5-E08D30D5EE0B}"/>
              </a:ext>
            </a:extLst>
          </p:cNvPr>
          <p:cNvSpPr txBox="1"/>
          <p:nvPr/>
        </p:nvSpPr>
        <p:spPr>
          <a:xfrm>
            <a:off x="659720" y="1410652"/>
            <a:ext cx="3777697" cy="4801314"/>
          </a:xfrm>
          <a:prstGeom prst="rect">
            <a:avLst/>
          </a:prstGeom>
          <a:noFill/>
        </p:spPr>
        <p:txBody>
          <a:bodyPr wrap="square" rtlCol="0">
            <a:spAutoFit/>
          </a:bodyPr>
          <a:lstStyle/>
          <a:p>
            <a:r>
              <a:rPr lang="en-US" dirty="0"/>
              <a:t>The confusion matrix displays the performance of the MobileNetV2 model in classifying various hair conditions with high accuracy. Most conditions show a majority of correct predictions, with high numbers along the diagonal of the confusion matrix. There are minimal misclassifications, such as Contact Dermatitis being confused with Seborrheic Dermatitis. Despite a few errors, the model's ability to correctly identify most conditions is evident, showcasing its effectiveness.</a:t>
            </a:r>
            <a:endParaRPr lang="en-IN" dirty="0"/>
          </a:p>
        </p:txBody>
      </p:sp>
    </p:spTree>
    <p:extLst>
      <p:ext uri="{BB962C8B-B14F-4D97-AF65-F5344CB8AC3E}">
        <p14:creationId xmlns:p14="http://schemas.microsoft.com/office/powerpoint/2010/main" val="337895406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3106-08C9-842A-3112-65E433D2511C}"/>
              </a:ext>
            </a:extLst>
          </p:cNvPr>
          <p:cNvSpPr>
            <a:spLocks noGrp="1"/>
          </p:cNvSpPr>
          <p:nvPr>
            <p:ph type="title"/>
          </p:nvPr>
        </p:nvSpPr>
        <p:spPr/>
        <p:txBody>
          <a:bodyPr/>
          <a:lstStyle/>
          <a:p>
            <a:r>
              <a:rPr lang="en-US" dirty="0"/>
              <a:t>InceptionV3 Model Architecture</a:t>
            </a:r>
          </a:p>
        </p:txBody>
      </p:sp>
      <p:sp>
        <p:nvSpPr>
          <p:cNvPr id="3" name="Content Placeholder 2">
            <a:extLst>
              <a:ext uri="{FF2B5EF4-FFF2-40B4-BE49-F238E27FC236}">
                <a16:creationId xmlns:a16="http://schemas.microsoft.com/office/drawing/2014/main" id="{7D0A535A-8441-83C3-4BB2-62C9787A9ABF}"/>
              </a:ext>
            </a:extLst>
          </p:cNvPr>
          <p:cNvSpPr>
            <a:spLocks noGrp="1"/>
          </p:cNvSpPr>
          <p:nvPr>
            <p:ph idx="1"/>
          </p:nvPr>
        </p:nvSpPr>
        <p:spPr>
          <a:xfrm>
            <a:off x="1154954" y="2310581"/>
            <a:ext cx="8825659" cy="3709219"/>
          </a:xfrm>
        </p:spPr>
        <p:txBody>
          <a:bodyPr>
            <a:normAutofit fontScale="77500" lnSpcReduction="20000"/>
          </a:bodyPr>
          <a:lstStyle/>
          <a:p>
            <a:pPr marL="0" indent="0" algn="l">
              <a:buNone/>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Base Model - InceptionV3</a:t>
            </a:r>
            <a:r>
              <a:rPr lang="en-US" b="0" i="0" dirty="0">
                <a:solidFill>
                  <a:srgbClr val="0D0D0D"/>
                </a:solidFill>
                <a:effectLst/>
                <a:highlight>
                  <a:srgbClr val="FFFFFF"/>
                </a:highlight>
                <a:latin typeface="Söhne"/>
              </a:rPr>
              <a:t>: Comprises 48 layers, designed for feature extraction at multiple scales.</a:t>
            </a:r>
          </a:p>
          <a:p>
            <a:pPr algn="l">
              <a:buFont typeface="Arial" panose="020B0604020202020204" pitchFamily="34" charset="0"/>
              <a:buChar char="•"/>
            </a:pPr>
            <a:r>
              <a:rPr lang="en-US" b="1" i="0" dirty="0">
                <a:solidFill>
                  <a:srgbClr val="0D0D0D"/>
                </a:solidFill>
                <a:effectLst/>
                <a:highlight>
                  <a:srgbClr val="FFFFFF"/>
                </a:highlight>
                <a:latin typeface="Söhne"/>
              </a:rPr>
              <a:t>Input Layer</a:t>
            </a:r>
            <a:r>
              <a:rPr lang="en-US" b="0" i="0" dirty="0">
                <a:solidFill>
                  <a:srgbClr val="0D0D0D"/>
                </a:solidFill>
                <a:effectLst/>
                <a:highlight>
                  <a:srgbClr val="FFFFFF"/>
                </a:highlight>
                <a:latin typeface="Söhne"/>
              </a:rPr>
              <a:t>: [224, 224, 3] - suitable for standard RGB images.</a:t>
            </a:r>
          </a:p>
          <a:p>
            <a:pPr algn="l">
              <a:buFont typeface="Arial" panose="020B0604020202020204" pitchFamily="34" charset="0"/>
              <a:buChar char="•"/>
            </a:pPr>
            <a:r>
              <a:rPr lang="en-US" b="1" i="0" dirty="0">
                <a:solidFill>
                  <a:srgbClr val="0D0D0D"/>
                </a:solidFill>
                <a:effectLst/>
                <a:highlight>
                  <a:srgbClr val="FFFFFF"/>
                </a:highlight>
                <a:latin typeface="Söhne"/>
              </a:rPr>
              <a:t>Convolutional Base</a:t>
            </a:r>
            <a:r>
              <a:rPr lang="en-US" b="0" i="0" dirty="0">
                <a:solidFill>
                  <a:srgbClr val="0D0D0D"/>
                </a:solidFill>
                <a:effectLst/>
                <a:highlight>
                  <a:srgbClr val="FFFFFF"/>
                </a:highlight>
                <a:latin typeface="Söhne"/>
              </a:rPr>
              <a:t>: Multiple 'Inception modules', each layer containing parallel convolutions with different kernel sizes (1x1, 3x3, 5x5).</a:t>
            </a:r>
          </a:p>
          <a:p>
            <a:pPr algn="l">
              <a:buFont typeface="Arial" panose="020B0604020202020204" pitchFamily="34" charset="0"/>
              <a:buChar char="•"/>
            </a:pPr>
            <a:r>
              <a:rPr lang="en-US" b="1" i="0" dirty="0">
                <a:solidFill>
                  <a:srgbClr val="0D0D0D"/>
                </a:solidFill>
                <a:effectLst/>
                <a:highlight>
                  <a:srgbClr val="FFFFFF"/>
                </a:highlight>
                <a:latin typeface="Söhne"/>
              </a:rPr>
              <a:t>Auxiliary Classifiers</a:t>
            </a:r>
            <a:r>
              <a:rPr lang="en-US" b="0" i="0" dirty="0">
                <a:solidFill>
                  <a:srgbClr val="0D0D0D"/>
                </a:solidFill>
                <a:effectLst/>
                <a:highlight>
                  <a:srgbClr val="FFFFFF"/>
                </a:highlight>
                <a:latin typeface="Söhne"/>
              </a:rPr>
              <a:t>: Included to encourage learning throughout the depth of the network.</a:t>
            </a:r>
          </a:p>
          <a:p>
            <a:pPr algn="l">
              <a:buFont typeface="Arial" panose="020B0604020202020204" pitchFamily="34" charset="0"/>
              <a:buChar char="•"/>
            </a:pPr>
            <a:r>
              <a:rPr lang="en-US" b="1" i="0" dirty="0">
                <a:solidFill>
                  <a:srgbClr val="0D0D0D"/>
                </a:solidFill>
                <a:effectLst/>
                <a:highlight>
                  <a:srgbClr val="FFFFFF"/>
                </a:highlight>
                <a:latin typeface="Söhne"/>
              </a:rPr>
              <a:t>Pooling Layers</a:t>
            </a:r>
            <a:r>
              <a:rPr lang="en-US" b="0" i="0" dirty="0">
                <a:solidFill>
                  <a:srgbClr val="0D0D0D"/>
                </a:solidFill>
                <a:effectLst/>
                <a:highlight>
                  <a:srgbClr val="FFFFFF"/>
                </a:highlight>
                <a:latin typeface="Söhne"/>
              </a:rPr>
              <a:t>: Utilizes average pooling to maintain spatial hierarchies while reducing dimensions.</a:t>
            </a:r>
          </a:p>
          <a:p>
            <a:pPr algn="l">
              <a:buFont typeface="Arial" panose="020B0604020202020204" pitchFamily="34" charset="0"/>
              <a:buChar char="•"/>
            </a:pPr>
            <a:r>
              <a:rPr lang="en-US" b="1" i="0" dirty="0">
                <a:solidFill>
                  <a:srgbClr val="0D0D0D"/>
                </a:solidFill>
                <a:effectLst/>
                <a:highlight>
                  <a:srgbClr val="FFFFFF"/>
                </a:highlight>
                <a:latin typeface="Söhne"/>
              </a:rPr>
              <a:t>Custom Top Layers</a:t>
            </a:r>
            <a:r>
              <a:rPr lang="en-US" b="0" i="0" dirty="0">
                <a:solidFill>
                  <a:srgbClr val="0D0D0D"/>
                </a:solidFill>
                <a:effectLst/>
                <a:highlight>
                  <a:srgbClr val="FFFFFF"/>
                </a:highlight>
                <a:latin typeface="Söhne"/>
              </a:rPr>
              <a:t>: A Flatten layer, a 512-unit Dense layer with </a:t>
            </a:r>
            <a:r>
              <a:rPr lang="en-US" b="0" i="0" dirty="0" err="1">
                <a:solidFill>
                  <a:srgbClr val="0D0D0D"/>
                </a:solidFill>
                <a:effectLst/>
                <a:highlight>
                  <a:srgbClr val="FFFFFF"/>
                </a:highlight>
                <a:latin typeface="Söhne"/>
              </a:rPr>
              <a:t>ReLU</a:t>
            </a:r>
            <a:r>
              <a:rPr lang="en-US" b="0" i="0" dirty="0">
                <a:solidFill>
                  <a:srgbClr val="0D0D0D"/>
                </a:solidFill>
                <a:effectLst/>
                <a:highlight>
                  <a:srgbClr val="FFFFFF"/>
                </a:highlight>
                <a:latin typeface="Söhne"/>
              </a:rPr>
              <a:t> activation, followed by a 0.5 Dropout layer.</a:t>
            </a:r>
          </a:p>
          <a:p>
            <a:pPr algn="l">
              <a:buFont typeface="Arial" panose="020B0604020202020204" pitchFamily="34" charset="0"/>
              <a:buChar char="•"/>
            </a:pPr>
            <a:r>
              <a:rPr lang="en-US" b="1" i="0" dirty="0">
                <a:solidFill>
                  <a:srgbClr val="0D0D0D"/>
                </a:solidFill>
                <a:effectLst/>
                <a:highlight>
                  <a:srgbClr val="FFFFFF"/>
                </a:highlight>
                <a:latin typeface="Söhne"/>
              </a:rPr>
              <a:t>Output Layer</a:t>
            </a:r>
            <a:r>
              <a:rPr lang="en-US" b="0" i="0" dirty="0">
                <a:solidFill>
                  <a:srgbClr val="0D0D0D"/>
                </a:solidFill>
                <a:effectLst/>
                <a:highlight>
                  <a:srgbClr val="FFFFFF"/>
                </a:highlight>
                <a:latin typeface="Söhne"/>
              </a:rPr>
              <a:t>: A Dense </a:t>
            </a:r>
            <a:r>
              <a:rPr lang="en-US" b="0" i="0" dirty="0" err="1">
                <a:solidFill>
                  <a:srgbClr val="0D0D0D"/>
                </a:solidFill>
                <a:effectLst/>
                <a:highlight>
                  <a:srgbClr val="FFFFFF"/>
                </a:highlight>
                <a:latin typeface="Söhne"/>
              </a:rPr>
              <a:t>softmax</a:t>
            </a:r>
            <a:r>
              <a:rPr lang="en-US" b="0" i="0" dirty="0">
                <a:solidFill>
                  <a:srgbClr val="0D0D0D"/>
                </a:solidFill>
                <a:effectLst/>
                <a:highlight>
                  <a:srgbClr val="FFFFFF"/>
                </a:highlight>
                <a:latin typeface="Söhne"/>
              </a:rPr>
              <a:t> layer tailored to the number of hair disease categories.</a:t>
            </a:r>
          </a:p>
          <a:p>
            <a:pPr algn="l">
              <a:buFont typeface="Arial" panose="020B0604020202020204" pitchFamily="34" charset="0"/>
              <a:buChar char="•"/>
            </a:pPr>
            <a:r>
              <a:rPr lang="en-US" b="1" i="0" dirty="0">
                <a:solidFill>
                  <a:srgbClr val="0D0D0D"/>
                </a:solidFill>
                <a:effectLst/>
                <a:highlight>
                  <a:srgbClr val="FFFFFF"/>
                </a:highlight>
                <a:latin typeface="Söhne"/>
              </a:rPr>
              <a:t>Model Compilation</a:t>
            </a:r>
            <a:r>
              <a:rPr lang="en-US" b="0" i="0" dirty="0">
                <a:solidFill>
                  <a:srgbClr val="0D0D0D"/>
                </a:solidFill>
                <a:effectLst/>
                <a:highlight>
                  <a:srgbClr val="FFFFFF"/>
                </a:highlight>
                <a:latin typeface="Söhne"/>
              </a:rPr>
              <a:t>: Utilizes Adam optimizer, categorical </a:t>
            </a:r>
            <a:r>
              <a:rPr lang="en-US" b="0" i="0" dirty="0" err="1">
                <a:solidFill>
                  <a:srgbClr val="0D0D0D"/>
                </a:solidFill>
                <a:effectLst/>
                <a:highlight>
                  <a:srgbClr val="FFFFFF"/>
                </a:highlight>
                <a:latin typeface="Söhne"/>
              </a:rPr>
              <a:t>crossentropy</a:t>
            </a:r>
            <a:r>
              <a:rPr lang="en-US" b="0" i="0" dirty="0">
                <a:solidFill>
                  <a:srgbClr val="0D0D0D"/>
                </a:solidFill>
                <a:effectLst/>
                <a:highlight>
                  <a:srgbClr val="FFFFFF"/>
                </a:highlight>
                <a:latin typeface="Söhne"/>
              </a:rPr>
              <a:t> loss, and accuracy metric.</a:t>
            </a:r>
          </a:p>
          <a:p>
            <a:pPr algn="l">
              <a:buFont typeface="Arial" panose="020B0604020202020204" pitchFamily="34" charset="0"/>
              <a:buChar char="•"/>
            </a:pPr>
            <a:r>
              <a:rPr lang="en-US" b="1" i="0" dirty="0">
                <a:solidFill>
                  <a:srgbClr val="0D0D0D"/>
                </a:solidFill>
                <a:effectLst/>
                <a:highlight>
                  <a:srgbClr val="FFFFFF"/>
                </a:highlight>
                <a:latin typeface="Söhne"/>
              </a:rPr>
              <a:t>Layer Adaptation</a:t>
            </a:r>
            <a:r>
              <a:rPr lang="en-US" b="0" i="0" dirty="0">
                <a:solidFill>
                  <a:srgbClr val="0D0D0D"/>
                </a:solidFill>
                <a:effectLst/>
                <a:highlight>
                  <a:srgbClr val="FFFFFF"/>
                </a:highlight>
                <a:latin typeface="Söhne"/>
              </a:rPr>
              <a:t>: Freezes InceptionV3 base layers for feature retention, with top layers tuned to our specific classification task.</a:t>
            </a:r>
          </a:p>
          <a:p>
            <a:pPr algn="l">
              <a:buFont typeface="Arial" panose="020B0604020202020204" pitchFamily="34" charset="0"/>
              <a:buChar char="•"/>
            </a:pPr>
            <a:r>
              <a:rPr lang="en-US" b="1" i="0" dirty="0" err="1">
                <a:solidFill>
                  <a:srgbClr val="0D0D0D"/>
                </a:solidFill>
                <a:effectLst/>
                <a:highlight>
                  <a:srgbClr val="FFFFFF"/>
                </a:highlight>
                <a:latin typeface="Söhne"/>
              </a:rPr>
              <a:t>Softmax</a:t>
            </a:r>
            <a:r>
              <a:rPr lang="en-US" b="1" i="0" dirty="0">
                <a:solidFill>
                  <a:srgbClr val="0D0D0D"/>
                </a:solidFill>
                <a:effectLst/>
                <a:highlight>
                  <a:srgbClr val="FFFFFF"/>
                </a:highlight>
                <a:latin typeface="Söhne"/>
              </a:rPr>
              <a:t> Normalization</a:t>
            </a:r>
            <a:r>
              <a:rPr lang="en-US" b="0" i="0" dirty="0">
                <a:solidFill>
                  <a:srgbClr val="0D0D0D"/>
                </a:solidFill>
                <a:effectLst/>
                <a:highlight>
                  <a:srgbClr val="FFFFFF"/>
                </a:highlight>
                <a:latin typeface="Söhne"/>
              </a:rPr>
              <a:t>: Ensures probabilistic interpretation of the output classes.</a:t>
            </a:r>
          </a:p>
          <a:p>
            <a:endParaRPr lang="en-US" dirty="0"/>
          </a:p>
        </p:txBody>
      </p:sp>
    </p:spTree>
    <p:extLst>
      <p:ext uri="{BB962C8B-B14F-4D97-AF65-F5344CB8AC3E}">
        <p14:creationId xmlns:p14="http://schemas.microsoft.com/office/powerpoint/2010/main" val="2371562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75CCB75-5BA3-F980-C907-692FB3EA450A}"/>
              </a:ext>
            </a:extLst>
          </p:cNvPr>
          <p:cNvSpPr>
            <a:spLocks noGrp="1"/>
          </p:cNvSpPr>
          <p:nvPr>
            <p:ph idx="1"/>
          </p:nvPr>
        </p:nvSpPr>
        <p:spPr>
          <a:xfrm>
            <a:off x="561110" y="1641987"/>
            <a:ext cx="4072673" cy="4377813"/>
          </a:xfrm>
        </p:spPr>
        <p:txBody>
          <a:bodyPr>
            <a:normAutofit fontScale="92500" lnSpcReduction="10000"/>
          </a:bodyPr>
          <a:lstStyle/>
          <a:p>
            <a:r>
              <a:rPr lang="en-US" b="1" dirty="0">
                <a:highlight>
                  <a:srgbClr val="FFFFFF"/>
                </a:highlight>
                <a:latin typeface="Söhne"/>
              </a:rPr>
              <a:t>InceptionV3 </a:t>
            </a:r>
            <a:r>
              <a:rPr lang="en-US" b="1" i="0" dirty="0">
                <a:effectLst/>
                <a:highlight>
                  <a:srgbClr val="FFFFFF"/>
                </a:highlight>
                <a:latin typeface="Söhne"/>
              </a:rPr>
              <a:t>Model Metrics</a:t>
            </a:r>
            <a:endParaRPr lang="en-US" b="0" i="0" dirty="0">
              <a:effectLst/>
              <a:highlight>
                <a:srgbClr val="FFFFFF"/>
              </a:highlight>
              <a:latin typeface="Söhne"/>
            </a:endParaRPr>
          </a:p>
          <a:p>
            <a:pPr marL="742950" lvl="1" indent="-285750">
              <a:buFont typeface="Arial" panose="020B0604020202020204" pitchFamily="34" charset="0"/>
              <a:buChar char="•"/>
            </a:pPr>
            <a:r>
              <a:rPr lang="en-US" b="0" i="0" dirty="0">
                <a:effectLst/>
                <a:highlight>
                  <a:srgbClr val="FFFFFF"/>
                </a:highlight>
                <a:latin typeface="Söhne"/>
              </a:rPr>
              <a:t>"Accuracy: 0.91"</a:t>
            </a:r>
          </a:p>
          <a:p>
            <a:pPr marL="742950" lvl="1" indent="-285750">
              <a:buFont typeface="Arial" panose="020B0604020202020204" pitchFamily="34" charset="0"/>
              <a:buChar char="•"/>
            </a:pPr>
            <a:r>
              <a:rPr lang="en-US" b="0" i="0" dirty="0">
                <a:effectLst/>
                <a:highlight>
                  <a:srgbClr val="FFFFFF"/>
                </a:highlight>
                <a:latin typeface="Söhne"/>
              </a:rPr>
              <a:t>"Macro Avg: 0.90"</a:t>
            </a:r>
          </a:p>
          <a:p>
            <a:pPr marL="742950" lvl="1" indent="-285750">
              <a:buFont typeface="Arial" panose="020B0604020202020204" pitchFamily="34" charset="0"/>
              <a:buChar char="•"/>
            </a:pPr>
            <a:r>
              <a:rPr lang="en-US" b="0" i="0" dirty="0">
                <a:effectLst/>
                <a:highlight>
                  <a:srgbClr val="FFFFFF"/>
                </a:highlight>
                <a:latin typeface="Söhne"/>
              </a:rPr>
              <a:t>"Weighted Avg: 0.90"</a:t>
            </a:r>
          </a:p>
          <a:p>
            <a:pPr>
              <a:buFont typeface="Arial" panose="020B0604020202020204" pitchFamily="34" charset="0"/>
              <a:buChar char="•"/>
            </a:pPr>
            <a:r>
              <a:rPr lang="en-US" b="0" i="0" dirty="0">
                <a:effectLst/>
                <a:highlight>
                  <a:srgbClr val="FFFFFF"/>
                </a:highlight>
                <a:latin typeface="Söhne"/>
              </a:rPr>
              <a:t>Note: "Accuracy reflects the overall rate of correct predictions. Macro and Weighted averages account for class imbalance."</a:t>
            </a:r>
          </a:p>
          <a:p>
            <a:pPr algn="l">
              <a:buFont typeface="Arial" panose="020B0604020202020204" pitchFamily="34" charset="0"/>
              <a:buChar char="•"/>
            </a:pPr>
            <a:r>
              <a:rPr lang="en-US" b="0" i="0" dirty="0">
                <a:solidFill>
                  <a:srgbClr val="0D0D0D"/>
                </a:solidFill>
                <a:effectLst/>
                <a:highlight>
                  <a:srgbClr val="FFFFFF"/>
                </a:highlight>
                <a:latin typeface="Söhne"/>
              </a:rPr>
              <a:t>"Classes like Contact Dermatitis and Head Lice show high precision across all levels of recall."</a:t>
            </a:r>
          </a:p>
          <a:p>
            <a:pPr algn="l">
              <a:buFont typeface="Arial" panose="020B0604020202020204" pitchFamily="34" charset="0"/>
              <a:buChar char="•"/>
            </a:pPr>
            <a:r>
              <a:rPr lang="en-US" b="0" i="0" dirty="0">
                <a:solidFill>
                  <a:srgbClr val="0D0D0D"/>
                </a:solidFill>
                <a:effectLst/>
                <a:highlight>
                  <a:srgbClr val="FFFFFF"/>
                </a:highlight>
                <a:latin typeface="Söhne"/>
              </a:rPr>
              <a:t>"Alopecia Areata and Tinea Capitis have slightly lower precision, indicating some room for improvement in model specificity for these conditions."</a:t>
            </a:r>
          </a:p>
          <a:p>
            <a:endParaRPr lang="en-US" dirty="0"/>
          </a:p>
        </p:txBody>
      </p:sp>
      <p:sp>
        <p:nvSpPr>
          <p:cNvPr id="26"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pic>
        <p:nvPicPr>
          <p:cNvPr id="7" name="Picture 6">
            <a:extLst>
              <a:ext uri="{FF2B5EF4-FFF2-40B4-BE49-F238E27FC236}">
                <a16:creationId xmlns:a16="http://schemas.microsoft.com/office/drawing/2014/main" id="{C1AE62C6-E3D3-B547-3716-36D7738F6B26}"/>
              </a:ext>
            </a:extLst>
          </p:cNvPr>
          <p:cNvPicPr>
            <a:picLocks noChangeAspect="1"/>
          </p:cNvPicPr>
          <p:nvPr/>
        </p:nvPicPr>
        <p:blipFill>
          <a:blip r:embed="rId2"/>
          <a:stretch>
            <a:fillRect/>
          </a:stretch>
        </p:blipFill>
        <p:spPr>
          <a:xfrm>
            <a:off x="4771557" y="973668"/>
            <a:ext cx="7174637" cy="5279888"/>
          </a:xfrm>
          <a:prstGeom prst="rect">
            <a:avLst/>
          </a:prstGeom>
        </p:spPr>
      </p:pic>
    </p:spTree>
    <p:extLst>
      <p:ext uri="{BB962C8B-B14F-4D97-AF65-F5344CB8AC3E}">
        <p14:creationId xmlns:p14="http://schemas.microsoft.com/office/powerpoint/2010/main" val="211239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5609-CDCE-44F0-C46A-29A349283B24}"/>
              </a:ext>
            </a:extLst>
          </p:cNvPr>
          <p:cNvSpPr>
            <a:spLocks noGrp="1"/>
          </p:cNvSpPr>
          <p:nvPr>
            <p:ph type="title"/>
          </p:nvPr>
        </p:nvSpPr>
        <p:spPr>
          <a:xfrm>
            <a:off x="1154954" y="973668"/>
            <a:ext cx="8761413" cy="706964"/>
          </a:xfrm>
        </p:spPr>
        <p:txBody>
          <a:bodyPr>
            <a:normAutofit/>
          </a:bodyPr>
          <a:lstStyle/>
          <a:p>
            <a:endParaRPr lang="en-US" dirty="0">
              <a:solidFill>
                <a:srgbClr val="EBEBEB"/>
              </a:solidFill>
            </a:endParaRPr>
          </a:p>
        </p:txBody>
      </p:sp>
      <p:sp>
        <p:nvSpPr>
          <p:cNvPr id="3" name="Content Placeholder 2">
            <a:extLst>
              <a:ext uri="{FF2B5EF4-FFF2-40B4-BE49-F238E27FC236}">
                <a16:creationId xmlns:a16="http://schemas.microsoft.com/office/drawing/2014/main" id="{E7C53676-494C-CB76-0740-0E53D8D6F8F4}"/>
              </a:ext>
            </a:extLst>
          </p:cNvPr>
          <p:cNvSpPr>
            <a:spLocks noGrp="1"/>
          </p:cNvSpPr>
          <p:nvPr>
            <p:ph idx="1"/>
          </p:nvPr>
        </p:nvSpPr>
        <p:spPr>
          <a:xfrm>
            <a:off x="1154955" y="2603500"/>
            <a:ext cx="3481054" cy="3416300"/>
          </a:xfrm>
        </p:spPr>
        <p:txBody>
          <a:bodyPr anchor="ctr">
            <a:normAutofit/>
          </a:bodyPr>
          <a:lstStyle/>
          <a:p>
            <a:pPr>
              <a:buFont typeface="Arial" panose="020B0604020202020204" pitchFamily="34" charset="0"/>
              <a:buChar char="•"/>
            </a:pPr>
            <a:r>
              <a:rPr lang="en-US" sz="1600" b="0" i="0">
                <a:effectLst/>
                <a:highlight>
                  <a:srgbClr val="FFFFFF"/>
                </a:highlight>
                <a:latin typeface="Söhne"/>
              </a:rPr>
              <a:t>The increasing trend in accuracy and the decreasing trend in loss over epochs suggest that the model is learning and generalizing well.</a:t>
            </a:r>
          </a:p>
          <a:p>
            <a:pPr>
              <a:buFont typeface="Arial" panose="020B0604020202020204" pitchFamily="34" charset="0"/>
              <a:buChar char="•"/>
            </a:pPr>
            <a:r>
              <a:rPr lang="en-US" sz="1600" b="0" i="0">
                <a:effectLst/>
                <a:highlight>
                  <a:srgbClr val="FFFFFF"/>
                </a:highlight>
                <a:latin typeface="Söhne"/>
              </a:rPr>
              <a:t>The slight divergence between training and validation lines indicates potential overfitting, which could be addressed with regularization techniques or more data.</a:t>
            </a:r>
          </a:p>
          <a:p>
            <a:endParaRPr lang="en-US" sz="1600"/>
          </a:p>
        </p:txBody>
      </p:sp>
      <p:pic>
        <p:nvPicPr>
          <p:cNvPr id="7" name="Picture 6">
            <a:extLst>
              <a:ext uri="{FF2B5EF4-FFF2-40B4-BE49-F238E27FC236}">
                <a16:creationId xmlns:a16="http://schemas.microsoft.com/office/drawing/2014/main" id="{E951463A-68F0-FA4F-66E8-AA90D00F1313}"/>
              </a:ext>
            </a:extLst>
          </p:cNvPr>
          <p:cNvPicPr>
            <a:picLocks noChangeAspect="1"/>
          </p:cNvPicPr>
          <p:nvPr/>
        </p:nvPicPr>
        <p:blipFill>
          <a:blip r:embed="rId2"/>
          <a:stretch>
            <a:fillRect/>
          </a:stretch>
        </p:blipFill>
        <p:spPr>
          <a:xfrm>
            <a:off x="4984956" y="2939199"/>
            <a:ext cx="6158802" cy="274066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74583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E75DB-2DA2-EFFE-0CC9-3A76A7BF9366}"/>
              </a:ext>
            </a:extLst>
          </p:cNvPr>
          <p:cNvSpPr>
            <a:spLocks noGrp="1"/>
          </p:cNvSpPr>
          <p:nvPr>
            <p:ph type="title"/>
          </p:nvPr>
        </p:nvSpPr>
        <p:spPr>
          <a:xfrm>
            <a:off x="1154954" y="973668"/>
            <a:ext cx="8761413" cy="706964"/>
          </a:xfrm>
        </p:spPr>
        <p:txBody>
          <a:bodyPr>
            <a:normAutofit/>
          </a:bodyPr>
          <a:lstStyle/>
          <a:p>
            <a:r>
              <a:rPr lang="en-US" dirty="0">
                <a:solidFill>
                  <a:srgbClr val="EBEBEB"/>
                </a:solidFill>
              </a:rPr>
              <a:t>InceptionV3</a:t>
            </a:r>
          </a:p>
        </p:txBody>
      </p:sp>
      <p:sp>
        <p:nvSpPr>
          <p:cNvPr id="3" name="Content Placeholder 2">
            <a:extLst>
              <a:ext uri="{FF2B5EF4-FFF2-40B4-BE49-F238E27FC236}">
                <a16:creationId xmlns:a16="http://schemas.microsoft.com/office/drawing/2014/main" id="{F88EEF9A-77CB-85EF-D0C2-C5347D594D6F}"/>
              </a:ext>
            </a:extLst>
          </p:cNvPr>
          <p:cNvSpPr>
            <a:spLocks noGrp="1"/>
          </p:cNvSpPr>
          <p:nvPr>
            <p:ph idx="1"/>
          </p:nvPr>
        </p:nvSpPr>
        <p:spPr>
          <a:xfrm>
            <a:off x="1154954" y="2603500"/>
            <a:ext cx="6397313" cy="3416300"/>
          </a:xfrm>
        </p:spPr>
        <p:txBody>
          <a:bodyPr anchor="ctr">
            <a:normAutofit/>
          </a:bodyPr>
          <a:lstStyle/>
          <a:p>
            <a:pPr>
              <a:lnSpc>
                <a:spcPct val="90000"/>
              </a:lnSpc>
              <a:buFont typeface="Arial" panose="020B0604020202020204" pitchFamily="34" charset="0"/>
              <a:buChar char="•"/>
            </a:pPr>
            <a:r>
              <a:rPr lang="en-US" b="0" i="0" dirty="0">
                <a:effectLst/>
                <a:highlight>
                  <a:srgbClr val="FFFFFF"/>
                </a:highlight>
                <a:latin typeface="Söhne"/>
              </a:rPr>
              <a:t>The majority of the predictions are correct, as indicated by the high values along the diagonal. This suggests that the InceptionV3 model has a high accuracy for most classes.</a:t>
            </a:r>
          </a:p>
          <a:p>
            <a:pPr>
              <a:lnSpc>
                <a:spcPct val="90000"/>
              </a:lnSpc>
              <a:buFont typeface="Arial" panose="020B0604020202020204" pitchFamily="34" charset="0"/>
              <a:buChar char="•"/>
            </a:pPr>
            <a:r>
              <a:rPr lang="en-US" b="0" i="0" dirty="0">
                <a:effectLst/>
                <a:highlight>
                  <a:srgbClr val="FFFFFF"/>
                </a:highlight>
                <a:latin typeface="Söhne"/>
              </a:rPr>
              <a:t>For some diseases like Psoriasis and Tinea Capitis, there are notable off-diagonal values, which represent misclassifications. The presence of zeros in off-diagonal cells for some classes, like Contact Dermatitis and Folliculitis, indicates that the model did not make any misclassifications for these diseases.</a:t>
            </a:r>
          </a:p>
          <a:p>
            <a:pPr>
              <a:lnSpc>
                <a:spcPct val="90000"/>
              </a:lnSpc>
              <a:buFont typeface="Arial" panose="020B0604020202020204" pitchFamily="34" charset="0"/>
              <a:buChar char="•"/>
            </a:pPr>
            <a:r>
              <a:rPr lang="en-US" b="0" i="0" dirty="0">
                <a:effectLst/>
                <a:highlight>
                  <a:srgbClr val="FFFFFF"/>
                </a:highlight>
                <a:latin typeface="Söhne"/>
              </a:rPr>
              <a:t>The confusion matrix also shows how specific diseases might be confused with each other, indicating that the model might be struggling to distinguish between diseases with similar visual characteristics.</a:t>
            </a:r>
          </a:p>
          <a:p>
            <a:pPr>
              <a:lnSpc>
                <a:spcPct val="90000"/>
              </a:lnSpc>
            </a:pPr>
            <a:endParaRPr lang="en-US" dirty="0"/>
          </a:p>
        </p:txBody>
      </p:sp>
      <p:pic>
        <p:nvPicPr>
          <p:cNvPr id="7" name="Picture 6">
            <a:extLst>
              <a:ext uri="{FF2B5EF4-FFF2-40B4-BE49-F238E27FC236}">
                <a16:creationId xmlns:a16="http://schemas.microsoft.com/office/drawing/2014/main" id="{360E4711-733E-C11B-5F6E-384534FF7964}"/>
              </a:ext>
            </a:extLst>
          </p:cNvPr>
          <p:cNvPicPr>
            <a:picLocks noChangeAspect="1"/>
          </p:cNvPicPr>
          <p:nvPr/>
        </p:nvPicPr>
        <p:blipFill>
          <a:blip r:embed="rId2"/>
          <a:stretch>
            <a:fillRect/>
          </a:stretch>
        </p:blipFill>
        <p:spPr>
          <a:xfrm>
            <a:off x="8010738" y="2399071"/>
            <a:ext cx="3620823" cy="317713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43903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4AF-ED9B-B1B6-D6C9-6CEEC1A028E7}"/>
              </a:ext>
            </a:extLst>
          </p:cNvPr>
          <p:cNvSpPr>
            <a:spLocks noGrp="1"/>
          </p:cNvSpPr>
          <p:nvPr>
            <p:ph type="title"/>
          </p:nvPr>
        </p:nvSpPr>
        <p:spPr/>
        <p:txBody>
          <a:bodyPr/>
          <a:lstStyle/>
          <a:p>
            <a:r>
              <a:rPr lang="en-US" dirty="0"/>
              <a:t>DenseNet169 Architecture</a:t>
            </a:r>
          </a:p>
        </p:txBody>
      </p:sp>
      <p:sp>
        <p:nvSpPr>
          <p:cNvPr id="3" name="Content Placeholder 2">
            <a:extLst>
              <a:ext uri="{FF2B5EF4-FFF2-40B4-BE49-F238E27FC236}">
                <a16:creationId xmlns:a16="http://schemas.microsoft.com/office/drawing/2014/main" id="{E99FBFCD-9731-1922-32CE-FF840FD3BE0E}"/>
              </a:ext>
            </a:extLst>
          </p:cNvPr>
          <p:cNvSpPr>
            <a:spLocks noGrp="1"/>
          </p:cNvSpPr>
          <p:nvPr>
            <p:ph idx="1"/>
          </p:nvPr>
        </p:nvSpPr>
        <p:spPr>
          <a:xfrm>
            <a:off x="1154954" y="1956619"/>
            <a:ext cx="8825659" cy="4670323"/>
          </a:xfrm>
        </p:spPr>
        <p:txBody>
          <a:bodyPr>
            <a:normAutofit fontScale="77500" lnSpcReduction="20000"/>
          </a:bodyPr>
          <a:lstStyle/>
          <a:p>
            <a:pPr marL="0" indent="0" algn="l">
              <a:buNone/>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Base Model:</a:t>
            </a:r>
            <a:r>
              <a:rPr lang="en-US" b="0" i="0" dirty="0">
                <a:solidFill>
                  <a:srgbClr val="0D0D0D"/>
                </a:solidFill>
                <a:effectLst/>
                <a:highlight>
                  <a:srgbClr val="FFFFFF"/>
                </a:highlight>
                <a:latin typeface="Söhne"/>
              </a:rPr>
              <a:t> DenseNet169, chosen for its dense connectivity pattern, which ensures maximum information flow between layers.</a:t>
            </a:r>
          </a:p>
          <a:p>
            <a:pPr algn="l">
              <a:buFont typeface="Arial" panose="020B0604020202020204" pitchFamily="34" charset="0"/>
              <a:buChar char="•"/>
            </a:pPr>
            <a:r>
              <a:rPr lang="en-US" b="1" i="0" dirty="0">
                <a:solidFill>
                  <a:srgbClr val="0D0D0D"/>
                </a:solidFill>
                <a:effectLst/>
                <a:highlight>
                  <a:srgbClr val="FFFFFF"/>
                </a:highlight>
                <a:latin typeface="Söhne"/>
              </a:rPr>
              <a:t>Input Shape:</a:t>
            </a:r>
            <a:r>
              <a:rPr lang="en-US" b="0" i="0" dirty="0">
                <a:solidFill>
                  <a:srgbClr val="0D0D0D"/>
                </a:solidFill>
                <a:effectLst/>
                <a:highlight>
                  <a:srgbClr val="FFFFFF"/>
                </a:highlight>
                <a:latin typeface="Söhne"/>
              </a:rPr>
              <a:t> Tailored to 224x224x3, standard for processing RGB images.</a:t>
            </a:r>
          </a:p>
          <a:p>
            <a:pPr algn="l">
              <a:buFont typeface="Arial" panose="020B0604020202020204" pitchFamily="34" charset="0"/>
              <a:buChar char="•"/>
            </a:pPr>
            <a:r>
              <a:rPr lang="en-US" b="1" i="0" dirty="0">
                <a:solidFill>
                  <a:srgbClr val="0D0D0D"/>
                </a:solidFill>
                <a:effectLst/>
                <a:highlight>
                  <a:srgbClr val="FFFFFF"/>
                </a:highlight>
                <a:latin typeface="Söhne"/>
              </a:rPr>
              <a:t>Dense Blocks:</a:t>
            </a:r>
            <a:r>
              <a:rPr lang="en-US" b="0" i="0" dirty="0">
                <a:solidFill>
                  <a:srgbClr val="0D0D0D"/>
                </a:solidFill>
                <a:effectLst/>
                <a:highlight>
                  <a:srgbClr val="FFFFFF"/>
                </a:highlight>
                <a:latin typeface="Söhne"/>
              </a:rPr>
              <a:t> Characterized by its dense connections where each layer receives inputs from all preceding layers, fostering feature reuse.</a:t>
            </a:r>
          </a:p>
          <a:p>
            <a:pPr algn="l">
              <a:buFont typeface="Arial" panose="020B0604020202020204" pitchFamily="34" charset="0"/>
              <a:buChar char="•"/>
            </a:pPr>
            <a:r>
              <a:rPr lang="en-US" b="1" i="0" dirty="0">
                <a:solidFill>
                  <a:srgbClr val="0D0D0D"/>
                </a:solidFill>
                <a:effectLst/>
                <a:highlight>
                  <a:srgbClr val="FFFFFF"/>
                </a:highlight>
                <a:latin typeface="Söhne"/>
              </a:rPr>
              <a:t>Activation:</a:t>
            </a:r>
            <a:r>
              <a:rPr lang="en-US" b="0" i="0" dirty="0">
                <a:solidFill>
                  <a:srgbClr val="0D0D0D"/>
                </a:solidFill>
                <a:effectLst/>
                <a:highlight>
                  <a:srgbClr val="FFFFFF"/>
                </a:highlight>
                <a:latin typeface="Söhne"/>
              </a:rPr>
              <a:t> Utilizes </a:t>
            </a:r>
            <a:r>
              <a:rPr lang="en-US" b="0" i="0" dirty="0" err="1">
                <a:solidFill>
                  <a:srgbClr val="0D0D0D"/>
                </a:solidFill>
                <a:effectLst/>
                <a:highlight>
                  <a:srgbClr val="FFFFFF"/>
                </a:highlight>
                <a:latin typeface="Söhne"/>
              </a:rPr>
              <a:t>ReLU</a:t>
            </a:r>
            <a:r>
              <a:rPr lang="en-US" b="0" i="0" dirty="0">
                <a:solidFill>
                  <a:srgbClr val="0D0D0D"/>
                </a:solidFill>
                <a:effectLst/>
                <a:highlight>
                  <a:srgbClr val="FFFFFF"/>
                </a:highlight>
                <a:latin typeface="Söhne"/>
              </a:rPr>
              <a:t> activations across its dense layers to introduce non-linearities.</a:t>
            </a:r>
          </a:p>
          <a:p>
            <a:pPr algn="l">
              <a:buFont typeface="Arial" panose="020B0604020202020204" pitchFamily="34" charset="0"/>
              <a:buChar char="•"/>
            </a:pPr>
            <a:r>
              <a:rPr lang="en-US" b="1" i="0" dirty="0">
                <a:solidFill>
                  <a:srgbClr val="0D0D0D"/>
                </a:solidFill>
                <a:effectLst/>
                <a:highlight>
                  <a:srgbClr val="FFFFFF"/>
                </a:highlight>
                <a:latin typeface="Söhne"/>
              </a:rPr>
              <a:t>Pooling Layers:</a:t>
            </a:r>
            <a:r>
              <a:rPr lang="en-US" b="0" i="0" dirty="0">
                <a:solidFill>
                  <a:srgbClr val="0D0D0D"/>
                </a:solidFill>
                <a:effectLst/>
                <a:highlight>
                  <a:srgbClr val="FFFFFF"/>
                </a:highlight>
                <a:latin typeface="Söhne"/>
              </a:rPr>
              <a:t> Employs global average pooling for dimensionality reduction before classification.</a:t>
            </a:r>
          </a:p>
          <a:p>
            <a:pPr algn="l">
              <a:buFont typeface="Arial" panose="020B0604020202020204" pitchFamily="34" charset="0"/>
              <a:buChar char="•"/>
            </a:pPr>
            <a:r>
              <a:rPr lang="en-US" b="1" i="0" dirty="0">
                <a:solidFill>
                  <a:srgbClr val="0D0D0D"/>
                </a:solidFill>
                <a:effectLst/>
                <a:highlight>
                  <a:srgbClr val="FFFFFF"/>
                </a:highlight>
                <a:latin typeface="Söhne"/>
              </a:rPr>
              <a:t>Custom Layers: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Global Average Pooling2D to minimize overfitting by reducing the total number of parameters.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 densely connected layer with </a:t>
            </a:r>
            <a:r>
              <a:rPr lang="en-US" b="0" i="0" dirty="0" err="1">
                <a:solidFill>
                  <a:srgbClr val="0D0D0D"/>
                </a:solidFill>
                <a:effectLst/>
                <a:highlight>
                  <a:srgbClr val="FFFFFF"/>
                </a:highlight>
                <a:latin typeface="Söhne"/>
              </a:rPr>
              <a:t>ReLU</a:t>
            </a:r>
            <a:r>
              <a:rPr lang="en-US" b="0" i="0" dirty="0">
                <a:solidFill>
                  <a:srgbClr val="0D0D0D"/>
                </a:solidFill>
                <a:effectLst/>
                <a:highlight>
                  <a:srgbClr val="FFFFFF"/>
                </a:highlight>
                <a:latin typeface="Söhne"/>
              </a:rPr>
              <a:t> activation followed by dropout for regularization.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Output prediction layer with </a:t>
            </a:r>
            <a:r>
              <a:rPr lang="en-US" b="0" i="0" dirty="0" err="1">
                <a:solidFill>
                  <a:srgbClr val="0D0D0D"/>
                </a:solidFill>
                <a:effectLst/>
                <a:highlight>
                  <a:srgbClr val="FFFFFF"/>
                </a:highlight>
                <a:latin typeface="Söhne"/>
              </a:rPr>
              <a:t>softmax</a:t>
            </a:r>
            <a:r>
              <a:rPr lang="en-US" b="0" i="0" dirty="0">
                <a:solidFill>
                  <a:srgbClr val="0D0D0D"/>
                </a:solidFill>
                <a:effectLst/>
                <a:highlight>
                  <a:srgbClr val="FFFFFF"/>
                </a:highlight>
                <a:latin typeface="Söhne"/>
              </a:rPr>
              <a:t> activation maps the features to disease classes.</a:t>
            </a:r>
          </a:p>
          <a:p>
            <a:pPr algn="l">
              <a:buFont typeface="Arial" panose="020B0604020202020204" pitchFamily="34" charset="0"/>
              <a:buChar char="•"/>
            </a:pPr>
            <a:r>
              <a:rPr lang="en-US" b="1" i="0" dirty="0">
                <a:solidFill>
                  <a:srgbClr val="0D0D0D"/>
                </a:solidFill>
                <a:effectLst/>
                <a:highlight>
                  <a:srgbClr val="FFFFFF"/>
                </a:highlight>
                <a:latin typeface="Söhne"/>
              </a:rPr>
              <a:t>Compilation:</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Loss Function: Categorical </a:t>
            </a:r>
            <a:r>
              <a:rPr lang="en-US" b="0" i="0" dirty="0" err="1">
                <a:solidFill>
                  <a:srgbClr val="0D0D0D"/>
                </a:solidFill>
                <a:effectLst/>
                <a:highlight>
                  <a:srgbClr val="FFFFFF"/>
                </a:highlight>
                <a:latin typeface="Söhne"/>
              </a:rPr>
              <a:t>Crossentropy</a:t>
            </a:r>
            <a:r>
              <a:rPr lang="en-US" b="0" i="0" dirty="0">
                <a:solidFill>
                  <a:srgbClr val="0D0D0D"/>
                </a:solidFill>
                <a:effectLst/>
                <a:highlight>
                  <a:srgbClr val="FFFFFF"/>
                </a:highlight>
                <a:latin typeface="Söhne"/>
              </a:rPr>
              <a:t>, a standard for multi-class issues.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Optimizer: Adam, to adaptively update weights.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Metric: Accuracy is the primary evaluation metric.</a:t>
            </a:r>
          </a:p>
          <a:p>
            <a:pPr algn="l">
              <a:buFont typeface="Arial" panose="020B0604020202020204" pitchFamily="34" charset="0"/>
              <a:buChar char="•"/>
            </a:pPr>
            <a:r>
              <a:rPr lang="en-US" b="1" i="0" dirty="0">
                <a:solidFill>
                  <a:srgbClr val="0D0D0D"/>
                </a:solidFill>
                <a:effectLst/>
                <a:highlight>
                  <a:srgbClr val="FFFFFF"/>
                </a:highlight>
                <a:latin typeface="Söhne"/>
              </a:rPr>
              <a:t>Learning Rate Strategy:</a:t>
            </a:r>
            <a:r>
              <a:rPr lang="en-US" b="0" i="0" dirty="0">
                <a:solidFill>
                  <a:srgbClr val="0D0D0D"/>
                </a:solidFill>
                <a:effectLst/>
                <a:highlight>
                  <a:srgbClr val="FFFFFF"/>
                </a:highlight>
                <a:latin typeface="Söhne"/>
              </a:rPr>
              <a:t> Features a learning rate scheduler for dynamic adjustment during training.</a:t>
            </a:r>
          </a:p>
          <a:p>
            <a:endParaRPr lang="en-US" dirty="0"/>
          </a:p>
        </p:txBody>
      </p:sp>
    </p:spTree>
    <p:extLst>
      <p:ext uri="{BB962C8B-B14F-4D97-AF65-F5344CB8AC3E}">
        <p14:creationId xmlns:p14="http://schemas.microsoft.com/office/powerpoint/2010/main" val="157763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3C30D-A39D-57DF-2E94-77373E6774BA}"/>
              </a:ext>
            </a:extLst>
          </p:cNvPr>
          <p:cNvSpPr>
            <a:spLocks noGrp="1"/>
          </p:cNvSpPr>
          <p:nvPr>
            <p:ph idx="1"/>
          </p:nvPr>
        </p:nvSpPr>
        <p:spPr>
          <a:xfrm>
            <a:off x="1154955" y="2603500"/>
            <a:ext cx="3481054" cy="3416300"/>
          </a:xfrm>
        </p:spPr>
        <p:txBody>
          <a:bodyPr anchor="ctr">
            <a:normAutofit/>
          </a:bodyPr>
          <a:lstStyle/>
          <a:p>
            <a:pPr>
              <a:buFont typeface="Arial" panose="020B0604020202020204" pitchFamily="34" charset="0"/>
              <a:buChar char="•"/>
            </a:pPr>
            <a:r>
              <a:rPr lang="en-US" sz="1600" b="1" i="0">
                <a:effectLst/>
                <a:highlight>
                  <a:srgbClr val="FFFFFF"/>
                </a:highlight>
                <a:latin typeface="Söhne"/>
              </a:rPr>
              <a:t>Performance Metrics:</a:t>
            </a:r>
            <a:endParaRPr lang="en-US" sz="1600" b="0" i="0">
              <a:effectLst/>
              <a:highlight>
                <a:srgbClr val="FFFFFF"/>
              </a:highlight>
              <a:latin typeface="Söhne"/>
            </a:endParaRPr>
          </a:p>
          <a:p>
            <a:pPr marL="742950" lvl="1" indent="-285750">
              <a:buFont typeface="Arial" panose="020B0604020202020204" pitchFamily="34" charset="0"/>
              <a:buChar char="•"/>
            </a:pPr>
            <a:r>
              <a:rPr lang="en-US" b="0" i="0">
                <a:effectLst/>
                <a:highlight>
                  <a:srgbClr val="FFFFFF"/>
                </a:highlight>
                <a:latin typeface="Söhne"/>
              </a:rPr>
              <a:t>Train Accuracy: 99.32%</a:t>
            </a:r>
          </a:p>
          <a:p>
            <a:pPr marL="742950" lvl="1" indent="-285750">
              <a:buFont typeface="Arial" panose="020B0604020202020204" pitchFamily="34" charset="0"/>
              <a:buChar char="•"/>
            </a:pPr>
            <a:r>
              <a:rPr lang="en-US" b="0" i="0">
                <a:effectLst/>
                <a:highlight>
                  <a:srgbClr val="FFFFFF"/>
                </a:highlight>
                <a:latin typeface="Söhne"/>
              </a:rPr>
              <a:t>Validation Accuracy: 99.58%</a:t>
            </a:r>
          </a:p>
          <a:p>
            <a:pPr marL="742950" lvl="1" indent="-285750">
              <a:buFont typeface="Arial" panose="020B0604020202020204" pitchFamily="34" charset="0"/>
              <a:buChar char="•"/>
            </a:pPr>
            <a:r>
              <a:rPr lang="en-US" b="0" i="0">
                <a:effectLst/>
                <a:highlight>
                  <a:srgbClr val="FFFFFF"/>
                </a:highlight>
                <a:latin typeface="Söhne"/>
              </a:rPr>
              <a:t>Test Accuracy: Achieved an impressive approximate of 99.66%.</a:t>
            </a:r>
          </a:p>
          <a:p>
            <a:endParaRPr lang="en-US" sz="1600"/>
          </a:p>
        </p:txBody>
      </p:sp>
      <p:pic>
        <p:nvPicPr>
          <p:cNvPr id="5" name="Picture 4">
            <a:extLst>
              <a:ext uri="{FF2B5EF4-FFF2-40B4-BE49-F238E27FC236}">
                <a16:creationId xmlns:a16="http://schemas.microsoft.com/office/drawing/2014/main" id="{00EC0D1B-E34E-F18E-258D-61D95DEFF3AB}"/>
              </a:ext>
            </a:extLst>
          </p:cNvPr>
          <p:cNvPicPr>
            <a:picLocks noChangeAspect="1"/>
          </p:cNvPicPr>
          <p:nvPr/>
        </p:nvPicPr>
        <p:blipFill>
          <a:blip r:embed="rId2"/>
          <a:stretch>
            <a:fillRect/>
          </a:stretch>
        </p:blipFill>
        <p:spPr>
          <a:xfrm>
            <a:off x="4984956" y="2854516"/>
            <a:ext cx="6158802" cy="291003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926921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3" name="Freeform: Shape 12">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5"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C9AF8E34-AC19-3F8F-B1BF-0BE7FBA288EF}"/>
              </a:ext>
            </a:extLst>
          </p:cNvPr>
          <p:cNvSpPr>
            <a:spLocks noGrp="1"/>
          </p:cNvSpPr>
          <p:nvPr>
            <p:ph type="title"/>
          </p:nvPr>
        </p:nvSpPr>
        <p:spPr>
          <a:xfrm>
            <a:off x="639098" y="629265"/>
            <a:ext cx="5132438" cy="1622322"/>
          </a:xfrm>
        </p:spPr>
        <p:txBody>
          <a:bodyPr>
            <a:normAutofit/>
          </a:bodyPr>
          <a:lstStyle/>
          <a:p>
            <a:r>
              <a:rPr lang="en-US">
                <a:solidFill>
                  <a:srgbClr val="EBEBEB"/>
                </a:solidFill>
              </a:rPr>
              <a:t>DenseNetV2 Model Metrics</a:t>
            </a:r>
          </a:p>
        </p:txBody>
      </p:sp>
      <p:pic>
        <p:nvPicPr>
          <p:cNvPr id="4" name="Content Placeholder 4">
            <a:extLst>
              <a:ext uri="{FF2B5EF4-FFF2-40B4-BE49-F238E27FC236}">
                <a16:creationId xmlns:a16="http://schemas.microsoft.com/office/drawing/2014/main" id="{772932F9-5523-02B8-03FE-59B22FF5FCC8}"/>
              </a:ext>
            </a:extLst>
          </p:cNvPr>
          <p:cNvPicPr>
            <a:picLocks noChangeAspect="1"/>
          </p:cNvPicPr>
          <p:nvPr/>
        </p:nvPicPr>
        <p:blipFill>
          <a:blip r:embed="rId2"/>
          <a:stretch>
            <a:fillRect/>
          </a:stretch>
        </p:blipFill>
        <p:spPr>
          <a:xfrm>
            <a:off x="6714836" y="1268361"/>
            <a:ext cx="4828707" cy="3962086"/>
          </a:xfrm>
          <a:prstGeom prst="rect">
            <a:avLst/>
          </a:prstGeom>
        </p:spPr>
      </p:pic>
      <p:sp>
        <p:nvSpPr>
          <p:cNvPr id="17" name="Rectangle 16">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601BD57-0DDD-6762-EF03-2DFEC759D287}"/>
              </a:ext>
            </a:extLst>
          </p:cNvPr>
          <p:cNvSpPr>
            <a:spLocks noGrp="1"/>
          </p:cNvSpPr>
          <p:nvPr>
            <p:ph idx="1"/>
          </p:nvPr>
        </p:nvSpPr>
        <p:spPr>
          <a:xfrm>
            <a:off x="639098" y="2418735"/>
            <a:ext cx="5132439" cy="3811742"/>
          </a:xfrm>
        </p:spPr>
        <p:txBody>
          <a:bodyPr anchor="ctr">
            <a:normAutofit/>
          </a:bodyPr>
          <a:lstStyle/>
          <a:p>
            <a:pPr marL="0" indent="0">
              <a:lnSpc>
                <a:spcPct val="90000"/>
              </a:lnSpc>
              <a:buNone/>
            </a:pPr>
            <a:br>
              <a:rPr lang="en-US" sz="1500">
                <a:solidFill>
                  <a:srgbClr val="FFFFFF"/>
                </a:solidFill>
              </a:rPr>
            </a:br>
            <a:r>
              <a:rPr lang="en-US" sz="1500">
                <a:solidFill>
                  <a:srgbClr val="FFFFFF"/>
                </a:solidFill>
              </a:rPr>
              <a:t>"Accuracy: 99.66%</a:t>
            </a:r>
            <a:br>
              <a:rPr lang="en-US" sz="1500">
                <a:solidFill>
                  <a:srgbClr val="FFFFFF"/>
                </a:solidFill>
              </a:rPr>
            </a:br>
            <a:r>
              <a:rPr lang="en-US" sz="1500">
                <a:solidFill>
                  <a:srgbClr val="FFFFFF"/>
                </a:solidFill>
              </a:rPr>
              <a:t>"Macro Avg: 1.00</a:t>
            </a:r>
            <a:br>
              <a:rPr lang="en-US" sz="1500">
                <a:solidFill>
                  <a:srgbClr val="FFFFFF"/>
                </a:solidFill>
              </a:rPr>
            </a:br>
            <a:r>
              <a:rPr lang="en-US" sz="1500">
                <a:solidFill>
                  <a:srgbClr val="FFFFFF"/>
                </a:solidFill>
              </a:rPr>
              <a:t>"Weighted Avg: 1.00</a:t>
            </a:r>
            <a:br>
              <a:rPr lang="en-US" sz="1500">
                <a:solidFill>
                  <a:srgbClr val="FFFFFF"/>
                </a:solidFill>
              </a:rPr>
            </a:br>
            <a:br>
              <a:rPr lang="en-US" sz="1500">
                <a:solidFill>
                  <a:srgbClr val="FFFFFF"/>
                </a:solidFill>
              </a:rPr>
            </a:br>
            <a:r>
              <a:rPr lang="en-US" sz="1500">
                <a:solidFill>
                  <a:srgbClr val="FFFFFF"/>
                </a:solidFill>
              </a:rPr>
              <a:t>"Accuracy reflects the overall rate of correct predictions. Macro and Weighted averages are perfect in this case, indicating no class imbalance impact or an evenly distributed dataset."</a:t>
            </a:r>
            <a:br>
              <a:rPr lang="en-US" sz="1500">
                <a:solidFill>
                  <a:srgbClr val="FFFFFF"/>
                </a:solidFill>
              </a:rPr>
            </a:br>
            <a:br>
              <a:rPr lang="en-US" sz="1500">
                <a:solidFill>
                  <a:srgbClr val="FFFFFF"/>
                </a:solidFill>
              </a:rPr>
            </a:br>
            <a:r>
              <a:rPr lang="en-US" sz="1500">
                <a:solidFill>
                  <a:srgbClr val="FFFFFF"/>
                </a:solidFill>
              </a:rPr>
              <a:t>"Classes like Contact Dermatitis, Folliculitis, and Head Lice show perfect precision and recall scores."</a:t>
            </a:r>
            <a:br>
              <a:rPr lang="en-US" sz="1500">
                <a:solidFill>
                  <a:srgbClr val="FFFFFF"/>
                </a:solidFill>
              </a:rPr>
            </a:br>
            <a:r>
              <a:rPr lang="en-US" sz="1500">
                <a:solidFill>
                  <a:srgbClr val="FFFFFF"/>
                </a:solidFill>
              </a:rPr>
              <a:t>"Alopecia Areata has high precision and perfect recall, while Psoriasis shows high precision with a slightly lower recall, suggesting some room for improvement in model specificity for these conditions."</a:t>
            </a:r>
            <a:br>
              <a:rPr lang="en-US" sz="1500">
                <a:solidFill>
                  <a:srgbClr val="FFFFFF"/>
                </a:solidFill>
              </a:rPr>
            </a:br>
            <a:endParaRPr lang="en-US" sz="1500">
              <a:solidFill>
                <a:srgbClr val="FFFFFF"/>
              </a:solidFill>
            </a:endParaRPr>
          </a:p>
        </p:txBody>
      </p:sp>
    </p:spTree>
    <p:extLst>
      <p:ext uri="{BB962C8B-B14F-4D97-AF65-F5344CB8AC3E}">
        <p14:creationId xmlns:p14="http://schemas.microsoft.com/office/powerpoint/2010/main" val="8011425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36AF-FBB8-FB1D-AF61-0A00CEBB368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32BD3FE-6CCB-8D21-6111-6F7711D863A1}"/>
              </a:ext>
            </a:extLst>
          </p:cNvPr>
          <p:cNvSpPr>
            <a:spLocks noGrp="1"/>
          </p:cNvSpPr>
          <p:nvPr>
            <p:ph idx="1"/>
          </p:nvPr>
        </p:nvSpPr>
        <p:spPr/>
        <p:txBody>
          <a:bodyPr/>
          <a:lstStyle/>
          <a:p>
            <a:pPr marL="0" indent="0">
              <a:buNone/>
            </a:pPr>
            <a:r>
              <a:rPr lang="en-US" dirty="0"/>
              <a:t>Hair diseases can significantly impact an individual's physical appearance, self-esteem, and overall quality of life. These conditions encompass a wide range of disorders affecting the scalp and hair follicles, including alopecia, dermatitis, fungal infections, and more. Early diagnosis with Machine Learning can help :</a:t>
            </a:r>
          </a:p>
          <a:p>
            <a:pPr>
              <a:buFont typeface="Wingdings" panose="05000000000000000000" pitchFamily="2" charset="2"/>
              <a:buChar char="Ø"/>
            </a:pPr>
            <a:r>
              <a:rPr lang="en-US" dirty="0"/>
              <a:t>Prevents Progression: Halts disease, protects scalp and hair.</a:t>
            </a:r>
          </a:p>
          <a:p>
            <a:pPr>
              <a:buFont typeface="Wingdings" panose="05000000000000000000" pitchFamily="2" charset="2"/>
              <a:buChar char="Ø"/>
            </a:pPr>
            <a:r>
              <a:rPr lang="en-US" dirty="0"/>
              <a:t>Improves Outcomes: Timely treatment boosts efficacy and regrowth.</a:t>
            </a:r>
          </a:p>
          <a:p>
            <a:pPr>
              <a:buFont typeface="Wingdings" panose="05000000000000000000" pitchFamily="2" charset="2"/>
              <a:buChar char="Ø"/>
            </a:pPr>
            <a:r>
              <a:rPr lang="en-US" dirty="0"/>
              <a:t>Boosts Well-being: Supports psychological health, enhances self-image.</a:t>
            </a:r>
          </a:p>
          <a:p>
            <a:pPr>
              <a:buFont typeface="Wingdings" panose="05000000000000000000" pitchFamily="2" charset="2"/>
              <a:buChar char="Ø"/>
            </a:pPr>
            <a:r>
              <a:rPr lang="en-US" dirty="0"/>
              <a:t>Lowers Costs: Reduces use of healthcare resources, saves money.</a:t>
            </a:r>
          </a:p>
          <a:p>
            <a:endParaRPr lang="en-IN" dirty="0"/>
          </a:p>
        </p:txBody>
      </p:sp>
    </p:spTree>
    <p:extLst>
      <p:ext uri="{BB962C8B-B14F-4D97-AF65-F5344CB8AC3E}">
        <p14:creationId xmlns:p14="http://schemas.microsoft.com/office/powerpoint/2010/main" val="360384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7FD0B1-8877-34D5-A918-FCAE2D1301CA}"/>
              </a:ext>
            </a:extLst>
          </p:cNvPr>
          <p:cNvSpPr>
            <a:spLocks noGrp="1"/>
          </p:cNvSpPr>
          <p:nvPr>
            <p:ph type="title"/>
          </p:nvPr>
        </p:nvSpPr>
        <p:spPr>
          <a:xfrm>
            <a:off x="561110" y="973668"/>
            <a:ext cx="4177867" cy="1391692"/>
          </a:xfrm>
        </p:spPr>
        <p:txBody>
          <a:bodyPr>
            <a:normAutofit/>
          </a:bodyPr>
          <a:lstStyle/>
          <a:p>
            <a:r>
              <a:rPr lang="en-US" dirty="0">
                <a:solidFill>
                  <a:schemeClr val="tx2"/>
                </a:solidFill>
              </a:rPr>
              <a:t>DenseNet169</a:t>
            </a:r>
          </a:p>
        </p:txBody>
      </p:sp>
      <p:sp>
        <p:nvSpPr>
          <p:cNvPr id="3" name="Content Placeholder 2">
            <a:extLst>
              <a:ext uri="{FF2B5EF4-FFF2-40B4-BE49-F238E27FC236}">
                <a16:creationId xmlns:a16="http://schemas.microsoft.com/office/drawing/2014/main" id="{9EF791EB-E81E-DC4F-46A9-9DC31AA5A984}"/>
              </a:ext>
            </a:extLst>
          </p:cNvPr>
          <p:cNvSpPr>
            <a:spLocks noGrp="1"/>
          </p:cNvSpPr>
          <p:nvPr>
            <p:ph idx="1"/>
          </p:nvPr>
        </p:nvSpPr>
        <p:spPr>
          <a:xfrm>
            <a:off x="561110" y="2603500"/>
            <a:ext cx="4072673" cy="3416300"/>
          </a:xfrm>
        </p:spPr>
        <p:txBody>
          <a:bodyPr>
            <a:normAutofit/>
          </a:bodyPr>
          <a:lstStyle/>
          <a:p>
            <a:r>
              <a:rPr lang="en-US" b="0" i="0" dirty="0">
                <a:effectLst/>
                <a:highlight>
                  <a:srgbClr val="FFFFFF"/>
                </a:highlight>
                <a:latin typeface="Söhne"/>
              </a:rPr>
              <a:t>The confusion matrix you've provided shows that the DenseNet169 model performs exceptionally well on the dataset, with the majority of the predictions correctly classified, as indicated by the high values along the diagonal of the matrix. </a:t>
            </a:r>
            <a:endParaRPr lang="en-US" dirty="0"/>
          </a:p>
        </p:txBody>
      </p:sp>
      <p:pic>
        <p:nvPicPr>
          <p:cNvPr id="5" name="Picture 4">
            <a:extLst>
              <a:ext uri="{FF2B5EF4-FFF2-40B4-BE49-F238E27FC236}">
                <a16:creationId xmlns:a16="http://schemas.microsoft.com/office/drawing/2014/main" id="{0C7136D4-7E45-CBA7-2D51-A4371A9E31AC}"/>
              </a:ext>
            </a:extLst>
          </p:cNvPr>
          <p:cNvPicPr>
            <a:picLocks noChangeAspect="1"/>
          </p:cNvPicPr>
          <p:nvPr/>
        </p:nvPicPr>
        <p:blipFill rotWithShape="1">
          <a:blip r:embed="rId2"/>
          <a:srcRect l="11781" r="-2" b="-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14"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Tree>
    <p:extLst>
      <p:ext uri="{BB962C8B-B14F-4D97-AF65-F5344CB8AC3E}">
        <p14:creationId xmlns:p14="http://schemas.microsoft.com/office/powerpoint/2010/main" val="195089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BF1-DF03-F582-B8D9-AF65738C648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E0344CB-7923-ECAC-5C31-658C2AC35187}"/>
              </a:ext>
            </a:extLst>
          </p:cNvPr>
          <p:cNvSpPr>
            <a:spLocks noGrp="1"/>
          </p:cNvSpPr>
          <p:nvPr>
            <p:ph idx="1"/>
          </p:nvPr>
        </p:nvSpPr>
        <p:spPr>
          <a:xfrm>
            <a:off x="1154954" y="2359742"/>
            <a:ext cx="10289794" cy="3660058"/>
          </a:xfrm>
        </p:spPr>
        <p:txBody>
          <a:bodyPr>
            <a:normAutofit fontScale="92500" lnSpcReduction="10000"/>
          </a:bodyPr>
          <a:lstStyle/>
          <a:p>
            <a:pPr marL="0" indent="0">
              <a:buNone/>
            </a:pPr>
            <a:r>
              <a:rPr lang="en-US" dirty="0"/>
              <a:t>The DenseNet169 model achieved excellent performance with training accuracy at 99.32%, validation accuracy at 99.58%, and test accuracy  99.66%. The close accuracies across these datasets confirm the model's robustness in identifying and classifying data accurately. However, the discrepancy noted in the accuracy and loss plots, where training metrics continue to improve while validation metrics stabilize, suggests the onset of overfitting.</a:t>
            </a:r>
          </a:p>
          <a:p>
            <a:r>
              <a:rPr lang="en-US" b="1" dirty="0"/>
              <a:t>Future Recommendations:</a:t>
            </a:r>
          </a:p>
          <a:p>
            <a:r>
              <a:rPr lang="en-US" dirty="0"/>
              <a:t>1. Regularization Techniques: Implement regularization methods such as dropout or L2 regularization to prevent the model from learning overly complex patterns that do not generalize well to unseen data.</a:t>
            </a:r>
          </a:p>
          <a:p>
            <a:r>
              <a:rPr lang="en-US" dirty="0"/>
              <a:t>2. Hyperparameter Tuning: Experiment with different learning rates, batch sizes, and other hyperparameters that might influence the model's performance and ability to generalize.</a:t>
            </a:r>
          </a:p>
          <a:p>
            <a:r>
              <a:rPr lang="en-US" dirty="0"/>
              <a:t>3. Model Complexity: Consider experimenting with less complex models or adjusting the architecture to see if simpler models perform comparably but with better generalization.</a:t>
            </a:r>
            <a:endParaRPr lang="en-IN" dirty="0"/>
          </a:p>
        </p:txBody>
      </p:sp>
    </p:spTree>
    <p:extLst>
      <p:ext uri="{BB962C8B-B14F-4D97-AF65-F5344CB8AC3E}">
        <p14:creationId xmlns:p14="http://schemas.microsoft.com/office/powerpoint/2010/main" val="3938191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C213F-3847-2C37-1953-4554082CBB0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8A9E33B-7CD9-F781-1C21-54C16875A9EC}"/>
              </a:ext>
            </a:extLst>
          </p:cNvPr>
          <p:cNvSpPr>
            <a:spLocks noGrp="1"/>
          </p:cNvSpPr>
          <p:nvPr>
            <p:ph idx="1"/>
          </p:nvPr>
        </p:nvSpPr>
        <p:spPr>
          <a:xfrm>
            <a:off x="1154954" y="2438400"/>
            <a:ext cx="9690027" cy="3581400"/>
          </a:xfrm>
        </p:spPr>
        <p:txBody>
          <a:bodyPr>
            <a:normAutofit fontScale="92500" lnSpcReduction="20000"/>
          </a:bodyPr>
          <a:lstStyle/>
          <a:p>
            <a:r>
              <a:rPr lang="en-US" dirty="0"/>
              <a:t>Lin, R. L., </a:t>
            </a:r>
            <a:r>
              <a:rPr lang="en-US" dirty="0" err="1"/>
              <a:t>Garibyan</a:t>
            </a:r>
            <a:r>
              <a:rPr lang="en-US" dirty="0"/>
              <a:t>, L., Kimball, A. B., &amp; Drake, L. A. (2016). Systemic causes of hair loss. Annals of Medicine, 48(6), 393-402. </a:t>
            </a:r>
            <a:r>
              <a:rPr lang="en-US" dirty="0">
                <a:hlinkClick r:id="rId2"/>
              </a:rPr>
              <a:t>https://doi.org/10.1080/07853890.2016.1180426Wolff</a:t>
            </a:r>
            <a:r>
              <a:rPr lang="en-US" dirty="0"/>
              <a:t>,</a:t>
            </a:r>
          </a:p>
          <a:p>
            <a:r>
              <a:rPr lang="en-US" dirty="0"/>
              <a:t> H., Fischer, T.W., &amp; Blume-</a:t>
            </a:r>
            <a:r>
              <a:rPr lang="en-US" dirty="0" err="1"/>
              <a:t>Peytavi</a:t>
            </a:r>
            <a:r>
              <a:rPr lang="en-US" dirty="0"/>
              <a:t>, U. (2016). The Diagnosis and Treatment of Hair and Scalp Diseases. </a:t>
            </a:r>
            <a:r>
              <a:rPr lang="en-US" dirty="0" err="1"/>
              <a:t>Dtsch</a:t>
            </a:r>
            <a:r>
              <a:rPr lang="en-US" dirty="0"/>
              <a:t> </a:t>
            </a:r>
            <a:r>
              <a:rPr lang="en-US" dirty="0" err="1"/>
              <a:t>Arztebl</a:t>
            </a:r>
            <a:r>
              <a:rPr lang="en-US" dirty="0"/>
              <a:t> Int, 113(21), 377-386. https://doi.org/10.3238/arztebl.2016.0377. PMCID: PMC4908932, PMID: 27504707.https://www.ncbi.nlm.nih.gov/pmc/articles/PMC4908932/</a:t>
            </a:r>
          </a:p>
          <a:p>
            <a:r>
              <a:rPr lang="en-US" dirty="0" err="1"/>
              <a:t>Annalamai</a:t>
            </a:r>
            <a:r>
              <a:rPr lang="en-US" dirty="0"/>
              <a:t>, S. Hair Diseases Dataset. Kaggle. </a:t>
            </a:r>
            <a:r>
              <a:rPr lang="en-US" dirty="0">
                <a:hlinkClick r:id="rId3"/>
              </a:rPr>
              <a:t>https://www.kaggle.com/datasets/sundarannamalai/hair-diseases</a:t>
            </a:r>
            <a:endParaRPr lang="en-US" dirty="0"/>
          </a:p>
          <a:p>
            <a:r>
              <a:rPr lang="en-US" dirty="0"/>
              <a:t>Ahmed, A., </a:t>
            </a:r>
            <a:r>
              <a:rPr lang="en-US" dirty="0" err="1"/>
              <a:t>Almohanna</a:t>
            </a:r>
            <a:r>
              <a:rPr lang="en-US" dirty="0"/>
              <a:t>, H., Griggs, J., &amp; </a:t>
            </a:r>
            <a:r>
              <a:rPr lang="en-US" dirty="0" err="1"/>
              <a:t>Tosti</a:t>
            </a:r>
            <a:r>
              <a:rPr lang="en-US" dirty="0"/>
              <a:t>, A. (2019). Genetic Hair Disorders: A Review. Dermatology and Therapy, 9, 421-448. https://doi.org/10.1007/s13555-019-0313-2Roy, M., &amp; </a:t>
            </a:r>
            <a:r>
              <a:rPr lang="en-US" dirty="0" err="1"/>
              <a:t>Protity</a:t>
            </a:r>
            <a:r>
              <a:rPr lang="en-US" dirty="0"/>
              <a:t>, A. (2022). </a:t>
            </a:r>
          </a:p>
          <a:p>
            <a:r>
              <a:rPr lang="en-US" dirty="0"/>
              <a:t>Hair and Scalp Disease Detection using Machine Learning and Image Processing. https://www.researchgate.net/publication/366821677_Hair_and_Scalp_Disease_Detection_using_Machine_Learning_and_Image_Processing. doi:10.48550/arXiv.2301.00122</a:t>
            </a:r>
          </a:p>
        </p:txBody>
      </p:sp>
    </p:spTree>
    <p:extLst>
      <p:ext uri="{BB962C8B-B14F-4D97-AF65-F5344CB8AC3E}">
        <p14:creationId xmlns:p14="http://schemas.microsoft.com/office/powerpoint/2010/main" val="347066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F5112-085E-E7BE-39B5-B53A22B2B439}"/>
              </a:ext>
            </a:extLst>
          </p:cNvPr>
          <p:cNvSpPr>
            <a:spLocks noGrp="1"/>
          </p:cNvSpPr>
          <p:nvPr>
            <p:ph idx="1"/>
          </p:nvPr>
        </p:nvSpPr>
        <p:spPr>
          <a:xfrm>
            <a:off x="1154954" y="1307690"/>
            <a:ext cx="8825659" cy="4712110"/>
          </a:xfrm>
        </p:spPr>
        <p:txBody>
          <a:bodyPr/>
          <a:lstStyle/>
          <a:p>
            <a:endParaRPr lang="en-US" dirty="0"/>
          </a:p>
          <a:p>
            <a:endParaRPr lang="en-US" dirty="0"/>
          </a:p>
          <a:p>
            <a:endParaRPr lang="en-US" dirty="0"/>
          </a:p>
          <a:p>
            <a:endParaRPr lang="en-US" dirty="0"/>
          </a:p>
          <a:p>
            <a:r>
              <a:rPr lang="en-US" dirty="0"/>
              <a:t>                                                    </a:t>
            </a:r>
          </a:p>
        </p:txBody>
      </p:sp>
      <p:pic>
        <p:nvPicPr>
          <p:cNvPr id="5" name="Picture 4" descr="A colorful text on a black background&#10;&#10;Description automatically generated">
            <a:extLst>
              <a:ext uri="{FF2B5EF4-FFF2-40B4-BE49-F238E27FC236}">
                <a16:creationId xmlns:a16="http://schemas.microsoft.com/office/drawing/2014/main" id="{6A034606-D742-3FCB-791B-04BD41D8CC2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254477" y="2310581"/>
            <a:ext cx="5987846" cy="3709220"/>
          </a:xfrm>
          <a:prstGeom prst="rect">
            <a:avLst/>
          </a:prstGeom>
        </p:spPr>
      </p:pic>
    </p:spTree>
    <p:extLst>
      <p:ext uri="{BB962C8B-B14F-4D97-AF65-F5344CB8AC3E}">
        <p14:creationId xmlns:p14="http://schemas.microsoft.com/office/powerpoint/2010/main" val="222466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50B41-921F-89D1-1120-A93ACA81455C}"/>
              </a:ext>
            </a:extLst>
          </p:cNvPr>
          <p:cNvSpPr>
            <a:spLocks noGrp="1"/>
          </p:cNvSpPr>
          <p:nvPr>
            <p:ph type="title"/>
          </p:nvPr>
        </p:nvSpPr>
        <p:spPr/>
        <p:txBody>
          <a:bodyPr/>
          <a:lstStyle/>
          <a:p>
            <a:r>
              <a:rPr lang="en-IN" dirty="0"/>
              <a:t>Project Objectives</a:t>
            </a:r>
          </a:p>
        </p:txBody>
      </p:sp>
      <p:sp>
        <p:nvSpPr>
          <p:cNvPr id="3" name="Content Placeholder 2">
            <a:extLst>
              <a:ext uri="{FF2B5EF4-FFF2-40B4-BE49-F238E27FC236}">
                <a16:creationId xmlns:a16="http://schemas.microsoft.com/office/drawing/2014/main" id="{D5B8AB9A-6119-352F-C814-AEE833BF874D}"/>
              </a:ext>
            </a:extLst>
          </p:cNvPr>
          <p:cNvSpPr>
            <a:spLocks noGrp="1"/>
          </p:cNvSpPr>
          <p:nvPr>
            <p:ph idx="1"/>
          </p:nvPr>
        </p:nvSpPr>
        <p:spPr/>
        <p:txBody>
          <a:bodyPr/>
          <a:lstStyle/>
          <a:p>
            <a:r>
              <a:rPr lang="en-US" dirty="0"/>
              <a:t>Our project focuses on utilizing machine learning techniques to predict hair diseases by analyzing scalp and hair follicle images. Our goal is to develop a diagnostic tool for accurately identifying various conditions, aiming to enhance early detection and treatment. In dermatology, accurate diagnosis is crucial for effectively managing skin and hair conditions</a:t>
            </a:r>
            <a:endParaRPr lang="en-IN" dirty="0"/>
          </a:p>
        </p:txBody>
      </p:sp>
    </p:spTree>
    <p:extLst>
      <p:ext uri="{BB962C8B-B14F-4D97-AF65-F5344CB8AC3E}">
        <p14:creationId xmlns:p14="http://schemas.microsoft.com/office/powerpoint/2010/main" val="2197054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96F4-F1E8-807E-0269-A0CF6698F183}"/>
              </a:ext>
            </a:extLst>
          </p:cNvPr>
          <p:cNvSpPr>
            <a:spLocks noGrp="1"/>
          </p:cNvSpPr>
          <p:nvPr>
            <p:ph type="title"/>
          </p:nvPr>
        </p:nvSpPr>
        <p:spPr/>
        <p:txBody>
          <a:bodyPr/>
          <a:lstStyle/>
          <a:p>
            <a:r>
              <a:rPr lang="en-IN" dirty="0"/>
              <a:t> Data Collection</a:t>
            </a:r>
          </a:p>
        </p:txBody>
      </p:sp>
      <p:graphicFrame>
        <p:nvGraphicFramePr>
          <p:cNvPr id="5" name="Content Placeholder 2">
            <a:extLst>
              <a:ext uri="{FF2B5EF4-FFF2-40B4-BE49-F238E27FC236}">
                <a16:creationId xmlns:a16="http://schemas.microsoft.com/office/drawing/2014/main" id="{832E4D62-F8E2-3CF9-5DA5-0DADB201214C}"/>
              </a:ext>
            </a:extLst>
          </p:cNvPr>
          <p:cNvGraphicFramePr>
            <a:graphicFrameLocks noGrp="1"/>
          </p:cNvGraphicFramePr>
          <p:nvPr>
            <p:ph idx="1"/>
          </p:nvPr>
        </p:nvGraphicFramePr>
        <p:xfrm>
          <a:off x="457200" y="2305879"/>
          <a:ext cx="10535478" cy="3713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755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Oval 21">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6"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28" name="Oval 27">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655FBADE-BB68-A2BD-EC3A-DB4BCBB27523}"/>
              </a:ext>
            </a:extLst>
          </p:cNvPr>
          <p:cNvSpPr>
            <a:spLocks noGrp="1"/>
          </p:cNvSpPr>
          <p:nvPr>
            <p:ph type="title"/>
          </p:nvPr>
        </p:nvSpPr>
        <p:spPr>
          <a:xfrm>
            <a:off x="8471239" y="973667"/>
            <a:ext cx="2942210" cy="4833745"/>
          </a:xfrm>
        </p:spPr>
        <p:txBody>
          <a:bodyPr>
            <a:normAutofit/>
          </a:bodyPr>
          <a:lstStyle/>
          <a:p>
            <a:r>
              <a:rPr lang="en-IN">
                <a:solidFill>
                  <a:srgbClr val="EBEBEB"/>
                </a:solidFill>
              </a:rPr>
              <a:t>EDA</a:t>
            </a:r>
          </a:p>
        </p:txBody>
      </p:sp>
      <p:sp>
        <p:nvSpPr>
          <p:cNvPr id="32" name="Rectangle 31">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Content Placeholder 4">
            <a:extLst>
              <a:ext uri="{FF2B5EF4-FFF2-40B4-BE49-F238E27FC236}">
                <a16:creationId xmlns:a16="http://schemas.microsoft.com/office/drawing/2014/main" id="{FC518243-2443-745B-AE86-7321893D69C8}"/>
              </a:ext>
            </a:extLst>
          </p:cNvPr>
          <p:cNvPicPr>
            <a:picLocks noChangeAspect="1"/>
          </p:cNvPicPr>
          <p:nvPr/>
        </p:nvPicPr>
        <p:blipFill rotWithShape="1">
          <a:blip r:embed="rId3"/>
          <a:srcRect l="7273" t="6127" b="506"/>
          <a:stretch/>
        </p:blipFill>
        <p:spPr>
          <a:xfrm>
            <a:off x="501823" y="3481139"/>
            <a:ext cx="1961446" cy="2110282"/>
          </a:xfrm>
          <a:prstGeom prst="rect">
            <a:avLst/>
          </a:prstGeom>
        </p:spPr>
      </p:pic>
      <p:pic>
        <p:nvPicPr>
          <p:cNvPr id="7" name="Picture 6">
            <a:extLst>
              <a:ext uri="{FF2B5EF4-FFF2-40B4-BE49-F238E27FC236}">
                <a16:creationId xmlns:a16="http://schemas.microsoft.com/office/drawing/2014/main" id="{CF1BDF33-08E1-7DD2-12DB-EAE33ABABA19}"/>
              </a:ext>
            </a:extLst>
          </p:cNvPr>
          <p:cNvPicPr>
            <a:picLocks noChangeAspect="1"/>
          </p:cNvPicPr>
          <p:nvPr/>
        </p:nvPicPr>
        <p:blipFill>
          <a:blip r:embed="rId4"/>
          <a:stretch>
            <a:fillRect/>
          </a:stretch>
        </p:blipFill>
        <p:spPr>
          <a:xfrm>
            <a:off x="3075678" y="872654"/>
            <a:ext cx="2032607" cy="1993265"/>
          </a:xfrm>
          <a:prstGeom prst="rect">
            <a:avLst/>
          </a:prstGeom>
        </p:spPr>
      </p:pic>
      <p:pic>
        <p:nvPicPr>
          <p:cNvPr id="9" name="Picture 8">
            <a:extLst>
              <a:ext uri="{FF2B5EF4-FFF2-40B4-BE49-F238E27FC236}">
                <a16:creationId xmlns:a16="http://schemas.microsoft.com/office/drawing/2014/main" id="{BB00782D-E734-9582-1F77-9E39E824E03A}"/>
              </a:ext>
            </a:extLst>
          </p:cNvPr>
          <p:cNvPicPr>
            <a:picLocks noChangeAspect="1"/>
          </p:cNvPicPr>
          <p:nvPr/>
        </p:nvPicPr>
        <p:blipFill>
          <a:blip r:embed="rId5"/>
          <a:stretch>
            <a:fillRect/>
          </a:stretch>
        </p:blipFill>
        <p:spPr>
          <a:xfrm>
            <a:off x="3004695" y="3306284"/>
            <a:ext cx="2275682" cy="2209613"/>
          </a:xfrm>
          <a:prstGeom prst="rect">
            <a:avLst/>
          </a:prstGeom>
        </p:spPr>
      </p:pic>
      <p:pic>
        <p:nvPicPr>
          <p:cNvPr id="11" name="Picture 10">
            <a:extLst>
              <a:ext uri="{FF2B5EF4-FFF2-40B4-BE49-F238E27FC236}">
                <a16:creationId xmlns:a16="http://schemas.microsoft.com/office/drawing/2014/main" id="{CC3F0B61-9E75-3D78-5393-36514EA6FB97}"/>
              </a:ext>
            </a:extLst>
          </p:cNvPr>
          <p:cNvPicPr>
            <a:picLocks noChangeAspect="1"/>
          </p:cNvPicPr>
          <p:nvPr/>
        </p:nvPicPr>
        <p:blipFill>
          <a:blip r:embed="rId6"/>
          <a:stretch>
            <a:fillRect/>
          </a:stretch>
        </p:blipFill>
        <p:spPr>
          <a:xfrm>
            <a:off x="405470" y="699934"/>
            <a:ext cx="2099755" cy="2092612"/>
          </a:xfrm>
          <a:prstGeom prst="rect">
            <a:avLst/>
          </a:prstGeom>
        </p:spPr>
      </p:pic>
      <p:pic>
        <p:nvPicPr>
          <p:cNvPr id="13" name="Picture 12">
            <a:extLst>
              <a:ext uri="{FF2B5EF4-FFF2-40B4-BE49-F238E27FC236}">
                <a16:creationId xmlns:a16="http://schemas.microsoft.com/office/drawing/2014/main" id="{F3DBA035-E927-11F8-0EEE-C67B69FA1129}"/>
              </a:ext>
            </a:extLst>
          </p:cNvPr>
          <p:cNvPicPr>
            <a:picLocks noChangeAspect="1"/>
          </p:cNvPicPr>
          <p:nvPr/>
        </p:nvPicPr>
        <p:blipFill>
          <a:blip r:embed="rId7"/>
          <a:stretch>
            <a:fillRect/>
          </a:stretch>
        </p:blipFill>
        <p:spPr>
          <a:xfrm>
            <a:off x="5711917" y="2399384"/>
            <a:ext cx="1688160" cy="1789929"/>
          </a:xfrm>
          <a:prstGeom prst="rect">
            <a:avLst/>
          </a:prstGeom>
        </p:spPr>
      </p:pic>
    </p:spTree>
    <p:extLst>
      <p:ext uri="{BB962C8B-B14F-4D97-AF65-F5344CB8AC3E}">
        <p14:creationId xmlns:p14="http://schemas.microsoft.com/office/powerpoint/2010/main" val="107099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2" name="Freeform: Shape 21">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23"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1" name="Rectangle 20">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3DDD591-8B5D-EBD6-E4C5-CD1452F6D5E8}"/>
              </a:ext>
            </a:extLst>
          </p:cNvPr>
          <p:cNvSpPr>
            <a:spLocks noGrp="1"/>
          </p:cNvSpPr>
          <p:nvPr>
            <p:ph idx="1"/>
          </p:nvPr>
        </p:nvSpPr>
        <p:spPr>
          <a:xfrm>
            <a:off x="639098" y="570272"/>
            <a:ext cx="5132439" cy="5660206"/>
          </a:xfrm>
        </p:spPr>
        <p:txBody>
          <a:bodyPr anchor="ctr">
            <a:normAutofit/>
          </a:bodyPr>
          <a:lstStyle/>
          <a:p>
            <a:r>
              <a:rPr lang="en-IN" dirty="0">
                <a:solidFill>
                  <a:schemeClr val="tx1"/>
                </a:solidFill>
              </a:rPr>
              <a:t>Class Distribution </a:t>
            </a:r>
          </a:p>
        </p:txBody>
      </p:sp>
      <p:pic>
        <p:nvPicPr>
          <p:cNvPr id="4" name="Picture 3">
            <a:extLst>
              <a:ext uri="{FF2B5EF4-FFF2-40B4-BE49-F238E27FC236}">
                <a16:creationId xmlns:a16="http://schemas.microsoft.com/office/drawing/2014/main" id="{1C444EE0-EBE7-7D83-E017-3C39289EC9CE}"/>
              </a:ext>
            </a:extLst>
          </p:cNvPr>
          <p:cNvPicPr>
            <a:picLocks noChangeAspect="1"/>
          </p:cNvPicPr>
          <p:nvPr/>
        </p:nvPicPr>
        <p:blipFill>
          <a:blip r:embed="rId2"/>
          <a:stretch>
            <a:fillRect/>
          </a:stretch>
        </p:blipFill>
        <p:spPr>
          <a:xfrm>
            <a:off x="7121495" y="645107"/>
            <a:ext cx="4015389" cy="2710388"/>
          </a:xfrm>
          <a:prstGeom prst="rect">
            <a:avLst/>
          </a:prstGeom>
        </p:spPr>
      </p:pic>
      <p:pic>
        <p:nvPicPr>
          <p:cNvPr id="8" name="Picture 7">
            <a:extLst>
              <a:ext uri="{FF2B5EF4-FFF2-40B4-BE49-F238E27FC236}">
                <a16:creationId xmlns:a16="http://schemas.microsoft.com/office/drawing/2014/main" id="{6D9BAAB6-FB1A-AD68-76BE-71749D410601}"/>
              </a:ext>
            </a:extLst>
          </p:cNvPr>
          <p:cNvPicPr>
            <a:picLocks noChangeAspect="1"/>
          </p:cNvPicPr>
          <p:nvPr/>
        </p:nvPicPr>
        <p:blipFill>
          <a:blip r:embed="rId3"/>
          <a:stretch>
            <a:fillRect/>
          </a:stretch>
        </p:blipFill>
        <p:spPr>
          <a:xfrm>
            <a:off x="7427959" y="3520086"/>
            <a:ext cx="3398607" cy="2710389"/>
          </a:xfrm>
          <a:prstGeom prst="rect">
            <a:avLst/>
          </a:prstGeom>
        </p:spPr>
      </p:pic>
    </p:spTree>
    <p:extLst>
      <p:ext uri="{BB962C8B-B14F-4D97-AF65-F5344CB8AC3E}">
        <p14:creationId xmlns:p14="http://schemas.microsoft.com/office/powerpoint/2010/main" val="126590640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CA3F2729-21CF-B025-65AA-7A9BFA4A49F8}"/>
              </a:ext>
            </a:extLst>
          </p:cNvPr>
          <p:cNvSpPr>
            <a:spLocks noGrp="1"/>
          </p:cNvSpPr>
          <p:nvPr>
            <p:ph type="title"/>
          </p:nvPr>
        </p:nvSpPr>
        <p:spPr>
          <a:xfrm>
            <a:off x="1154954" y="973668"/>
            <a:ext cx="8761413" cy="706964"/>
          </a:xfrm>
        </p:spPr>
        <p:txBody>
          <a:bodyPr>
            <a:normAutofit/>
          </a:bodyPr>
          <a:lstStyle/>
          <a:p>
            <a:r>
              <a:rPr lang="en-IN">
                <a:solidFill>
                  <a:srgbClr val="FFFFFF"/>
                </a:solidFill>
              </a:rPr>
              <a:t>Preprocessing</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C708CB97-5BEA-9549-30FC-45A8471DA11F}"/>
              </a:ext>
            </a:extLst>
          </p:cNvPr>
          <p:cNvGraphicFramePr>
            <a:graphicFrameLocks noGrp="1"/>
          </p:cNvGraphicFramePr>
          <p:nvPr>
            <p:ph idx="1"/>
            <p:extLst>
              <p:ext uri="{D42A27DB-BD31-4B8C-83A1-F6EECF244321}">
                <p14:modId xmlns:p14="http://schemas.microsoft.com/office/powerpoint/2010/main" val="3632935350"/>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98958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93A1-F251-6153-55F3-231E73FF1ECC}"/>
              </a:ext>
            </a:extLst>
          </p:cNvPr>
          <p:cNvSpPr>
            <a:spLocks noGrp="1"/>
          </p:cNvSpPr>
          <p:nvPr>
            <p:ph type="title"/>
          </p:nvPr>
        </p:nvSpPr>
        <p:spPr/>
        <p:txBody>
          <a:bodyPr/>
          <a:lstStyle/>
          <a:p>
            <a:r>
              <a:rPr lang="en-IN" dirty="0"/>
              <a:t>Architecture Overview:</a:t>
            </a:r>
          </a:p>
        </p:txBody>
      </p:sp>
      <p:sp>
        <p:nvSpPr>
          <p:cNvPr id="3" name="Content Placeholder 2">
            <a:extLst>
              <a:ext uri="{FF2B5EF4-FFF2-40B4-BE49-F238E27FC236}">
                <a16:creationId xmlns:a16="http://schemas.microsoft.com/office/drawing/2014/main" id="{2B049D04-1C22-B284-7739-78E9F827080C}"/>
              </a:ext>
            </a:extLst>
          </p:cNvPr>
          <p:cNvSpPr>
            <a:spLocks noGrp="1"/>
          </p:cNvSpPr>
          <p:nvPr>
            <p:ph idx="1"/>
          </p:nvPr>
        </p:nvSpPr>
        <p:spPr>
          <a:xfrm>
            <a:off x="1154954" y="2271252"/>
            <a:ext cx="8825659" cy="3748548"/>
          </a:xfrm>
        </p:spPr>
        <p:txBody>
          <a:bodyPr>
            <a:normAutofit lnSpcReduction="10000"/>
          </a:bodyPr>
          <a:lstStyle/>
          <a:p>
            <a:r>
              <a:rPr lang="en-US" sz="1800" dirty="0"/>
              <a:t>Base Model - MobileNetV2: A pre-trained CNN is used</a:t>
            </a:r>
          </a:p>
          <a:p>
            <a:r>
              <a:rPr lang="en-IN" dirty="0"/>
              <a:t>Input Layer: [224, 224, 3] (RGB images).</a:t>
            </a:r>
          </a:p>
          <a:p>
            <a:r>
              <a:rPr lang="en-IN" b="1" dirty="0"/>
              <a:t>Convolutional Base:</a:t>
            </a:r>
          </a:p>
          <a:p>
            <a:pPr marL="0" indent="0">
              <a:buNone/>
            </a:pPr>
            <a:r>
              <a:rPr lang="en-IN" dirty="0"/>
              <a:t>1 Initial Conv2D Layer.</a:t>
            </a:r>
          </a:p>
          <a:p>
            <a:pPr marL="0" indent="0">
              <a:buNone/>
            </a:pPr>
            <a:r>
              <a:rPr lang="en-IN" dirty="0"/>
              <a:t>17 Blocks of </a:t>
            </a:r>
            <a:r>
              <a:rPr lang="en-IN" dirty="0" err="1"/>
              <a:t>Depthwise</a:t>
            </a:r>
            <a:r>
              <a:rPr lang="en-IN" dirty="0"/>
              <a:t> Separable Convolutions.</a:t>
            </a:r>
          </a:p>
          <a:p>
            <a:pPr marL="0" indent="0">
              <a:buNone/>
            </a:pPr>
            <a:r>
              <a:rPr lang="en-IN" dirty="0"/>
              <a:t>1 </a:t>
            </a:r>
            <a:r>
              <a:rPr lang="en-IN" dirty="0" err="1"/>
              <a:t>Depthwise</a:t>
            </a:r>
            <a:r>
              <a:rPr lang="en-IN" dirty="0"/>
              <a:t> Convolutional Layer.</a:t>
            </a:r>
          </a:p>
          <a:p>
            <a:pPr marL="0" indent="0">
              <a:buNone/>
            </a:pPr>
            <a:r>
              <a:rPr lang="en-IN" dirty="0"/>
              <a:t>1 Pointwise Convolutional Layer.</a:t>
            </a:r>
          </a:p>
          <a:p>
            <a:pPr marL="0" indent="0">
              <a:buNone/>
            </a:pPr>
            <a:r>
              <a:rPr lang="en-IN" dirty="0"/>
              <a:t>1 Final Conv2D Layer.</a:t>
            </a:r>
          </a:p>
          <a:p>
            <a:r>
              <a:rPr lang="en-IN" b="1" dirty="0"/>
              <a:t>Activation Layers:</a:t>
            </a:r>
          </a:p>
          <a:p>
            <a:pPr marL="0" indent="0">
              <a:buNone/>
            </a:pPr>
            <a:r>
              <a:rPr lang="en-IN" dirty="0"/>
              <a:t>35 </a:t>
            </a:r>
            <a:r>
              <a:rPr lang="en-IN" dirty="0" err="1"/>
              <a:t>ReLU</a:t>
            </a:r>
            <a:r>
              <a:rPr lang="en-IN" dirty="0"/>
              <a:t> Activation Layers.</a:t>
            </a:r>
          </a:p>
        </p:txBody>
      </p:sp>
    </p:spTree>
    <p:extLst>
      <p:ext uri="{BB962C8B-B14F-4D97-AF65-F5344CB8AC3E}">
        <p14:creationId xmlns:p14="http://schemas.microsoft.com/office/powerpoint/2010/main" val="2403308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C70999-6D32-620C-5939-A43F7C1A12A3}"/>
              </a:ext>
            </a:extLst>
          </p:cNvPr>
          <p:cNvSpPr>
            <a:spLocks noGrp="1"/>
          </p:cNvSpPr>
          <p:nvPr>
            <p:ph idx="1"/>
          </p:nvPr>
        </p:nvSpPr>
        <p:spPr>
          <a:xfrm>
            <a:off x="648929" y="2163097"/>
            <a:ext cx="11051457" cy="4694903"/>
          </a:xfrm>
        </p:spPr>
        <p:txBody>
          <a:bodyPr>
            <a:noAutofit/>
          </a:bodyPr>
          <a:lstStyle/>
          <a:p>
            <a:r>
              <a:rPr lang="en-IN" sz="1200" b="1" dirty="0"/>
              <a:t>Pooling Layers:</a:t>
            </a:r>
          </a:p>
          <a:p>
            <a:pPr marL="0" indent="0">
              <a:buNone/>
            </a:pPr>
            <a:r>
              <a:rPr lang="en-IN" sz="1200" dirty="0"/>
              <a:t>1 Global Average Pooling Layer.</a:t>
            </a:r>
          </a:p>
          <a:p>
            <a:r>
              <a:rPr lang="en-IN" sz="1200" b="1" dirty="0"/>
              <a:t>Custom Top Layers:</a:t>
            </a:r>
          </a:p>
          <a:p>
            <a:pPr marL="0" indent="0">
              <a:buNone/>
            </a:pPr>
            <a:r>
              <a:rPr lang="en-IN" sz="1200" dirty="0"/>
              <a:t>Flattening Layer.</a:t>
            </a:r>
          </a:p>
          <a:p>
            <a:pPr marL="0" indent="0">
              <a:buNone/>
            </a:pPr>
            <a:r>
              <a:rPr lang="en-IN" sz="1200" dirty="0"/>
              <a:t>Fully Connected Layer (Dense) with </a:t>
            </a:r>
            <a:r>
              <a:rPr lang="en-IN" sz="1200" dirty="0" err="1"/>
              <a:t>softmax</a:t>
            </a:r>
            <a:r>
              <a:rPr lang="en-IN" sz="1200" dirty="0"/>
              <a:t> activation.</a:t>
            </a:r>
          </a:p>
          <a:p>
            <a:r>
              <a:rPr lang="en-IN" sz="1200" b="1" dirty="0"/>
              <a:t>Compile Model:</a:t>
            </a:r>
          </a:p>
          <a:p>
            <a:pPr marL="0" indent="0">
              <a:buNone/>
            </a:pPr>
            <a:r>
              <a:rPr lang="en-IN" sz="1200" dirty="0"/>
              <a:t>Loss Function: Categorical </a:t>
            </a:r>
            <a:r>
              <a:rPr lang="en-IN" sz="1200" dirty="0" err="1"/>
              <a:t>Crossentropy</a:t>
            </a:r>
            <a:r>
              <a:rPr lang="en-IN" sz="1200" dirty="0"/>
              <a:t>.</a:t>
            </a:r>
          </a:p>
          <a:p>
            <a:pPr marL="0" indent="0">
              <a:buNone/>
            </a:pPr>
            <a:r>
              <a:rPr lang="en-IN" sz="1200" dirty="0"/>
              <a:t>Optimizer: Adam.</a:t>
            </a:r>
          </a:p>
          <a:p>
            <a:pPr marL="0" indent="0">
              <a:buNone/>
            </a:pPr>
            <a:r>
              <a:rPr lang="en-IN" sz="1200" b="1" dirty="0"/>
              <a:t>Metrics: </a:t>
            </a:r>
            <a:r>
              <a:rPr lang="en-IN" sz="1200" dirty="0"/>
              <a:t>Accuracy.</a:t>
            </a:r>
          </a:p>
          <a:p>
            <a:r>
              <a:rPr lang="en-IN" sz="1200" dirty="0"/>
              <a:t>Base MobileNetV2 layers frozen, except top layers.</a:t>
            </a:r>
          </a:p>
          <a:p>
            <a:pPr marL="0" indent="0">
              <a:buNone/>
            </a:pPr>
            <a:r>
              <a:rPr lang="en-IN" sz="1200" dirty="0"/>
              <a:t>Frozen layers retain pre-trained weights.</a:t>
            </a:r>
          </a:p>
          <a:p>
            <a:pPr marL="0" indent="0">
              <a:buNone/>
            </a:pPr>
            <a:r>
              <a:rPr lang="en-IN" sz="1200" dirty="0"/>
              <a:t>Top layers trainable for dataset adaptation.</a:t>
            </a:r>
          </a:p>
          <a:p>
            <a:pPr marL="0" indent="0">
              <a:buNone/>
            </a:pPr>
            <a:r>
              <a:rPr lang="en-IN" sz="1200" dirty="0" err="1"/>
              <a:t>Softmax</a:t>
            </a:r>
            <a:r>
              <a:rPr lang="en-IN" sz="1200" dirty="0"/>
              <a:t> activation ensures normalized probabilities.</a:t>
            </a:r>
          </a:p>
        </p:txBody>
      </p:sp>
    </p:spTree>
    <p:extLst>
      <p:ext uri="{BB962C8B-B14F-4D97-AF65-F5344CB8AC3E}">
        <p14:creationId xmlns:p14="http://schemas.microsoft.com/office/powerpoint/2010/main" val="2074635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E928EFFF23F54785E80BCD849D2FCF" ma:contentTypeVersion="4" ma:contentTypeDescription="Create a new document." ma:contentTypeScope="" ma:versionID="993957c0c92fd744f1ae56c19206b095">
  <xsd:schema xmlns:xsd="http://www.w3.org/2001/XMLSchema" xmlns:xs="http://www.w3.org/2001/XMLSchema" xmlns:p="http://schemas.microsoft.com/office/2006/metadata/properties" xmlns:ns3="c205d03b-c33a-4076-9851-e03704b1b20a" targetNamespace="http://schemas.microsoft.com/office/2006/metadata/properties" ma:root="true" ma:fieldsID="58db2f82b8ac25fadf444227cf2128a0" ns3:_="">
    <xsd:import namespace="c205d03b-c33a-4076-9851-e03704b1b20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05d03b-c33a-4076-9851-e03704b1b2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52E694-C864-4079-A352-0A9863E6F6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05d03b-c33a-4076-9851-e03704b1b2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15B355-3CBD-4187-80B3-E185D0CD0252}">
  <ds:schemaRefs>
    <ds:schemaRef ds:uri="http://schemas.openxmlformats.org/package/2006/metadata/core-properties"/>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dcmitype/"/>
    <ds:schemaRef ds:uri="http://www.w3.org/XML/1998/namespace"/>
    <ds:schemaRef ds:uri="c205d03b-c33a-4076-9851-e03704b1b20a"/>
  </ds:schemaRefs>
</ds:datastoreItem>
</file>

<file path=customXml/itemProps3.xml><?xml version="1.0" encoding="utf-8"?>
<ds:datastoreItem xmlns:ds="http://schemas.openxmlformats.org/officeDocument/2006/customXml" ds:itemID="{A3D237FE-AFD8-4320-98D6-EF0AB20DA6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{B34DDCCA-3749-4E1D-988D-0A7D0CF6191B}tf02900722</Template>
  <TotalTime>847</TotalTime>
  <Words>1885</Words>
  <Application>Microsoft Office PowerPoint</Application>
  <PresentationFormat>Widescreen</PresentationFormat>
  <Paragraphs>118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Arial</vt:lpstr>
      <vt:lpstr>Calibri</vt:lpstr>
      <vt:lpstr>Century Gothic</vt:lpstr>
      <vt:lpstr>Söhne</vt:lpstr>
      <vt:lpstr>Wingdings</vt:lpstr>
      <vt:lpstr>Wingdings 3</vt:lpstr>
      <vt:lpstr>Ion Boardroom</vt:lpstr>
      <vt:lpstr>Visual Recognition of Hair Disorders: Machine Learning for Classification</vt:lpstr>
      <vt:lpstr>Introduction</vt:lpstr>
      <vt:lpstr>Project Objectives</vt:lpstr>
      <vt:lpstr> Data Collection</vt:lpstr>
      <vt:lpstr>EDA</vt:lpstr>
      <vt:lpstr>PowerPoint Presentation</vt:lpstr>
      <vt:lpstr>Preprocessing</vt:lpstr>
      <vt:lpstr>Architecture Overview:</vt:lpstr>
      <vt:lpstr>PowerPoint Presentation</vt:lpstr>
      <vt:lpstr>Results</vt:lpstr>
      <vt:lpstr>Model Training Performance: Accuracy and Loss Trends</vt:lpstr>
      <vt:lpstr>PowerPoint Presentation</vt:lpstr>
      <vt:lpstr>InceptionV3 Model Architecture</vt:lpstr>
      <vt:lpstr>PowerPoint Presentation</vt:lpstr>
      <vt:lpstr>PowerPoint Presentation</vt:lpstr>
      <vt:lpstr>InceptionV3</vt:lpstr>
      <vt:lpstr>DenseNet169 Architecture</vt:lpstr>
      <vt:lpstr>PowerPoint Presentation</vt:lpstr>
      <vt:lpstr>DenseNetV2 Model Metrics</vt:lpstr>
      <vt:lpstr>DenseNet169</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Hair disease prediction using Machine Learning</dc:title>
  <dc:creator>rmahared</dc:creator>
  <cp:lastModifiedBy>DGousia Parvin</cp:lastModifiedBy>
  <cp:revision>9</cp:revision>
  <dcterms:created xsi:type="dcterms:W3CDTF">2024-04-17T00:47:41Z</dcterms:created>
  <dcterms:modified xsi:type="dcterms:W3CDTF">2024-04-27T03:48:42Z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0x010100CFE928EFFF23F54785E80BCD849D2FCF</vt:lpwstr>
  </property>
</Properties>
</file>