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0" r:id="rId1"/>
  </p:sld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9" r:id="rId9"/>
    <p:sldId id="270" r:id="rId10"/>
    <p:sldId id="271" r:id="rId11"/>
    <p:sldId id="272" r:id="rId12"/>
    <p:sldId id="273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on Cote" initials="AC" lastIdx="1" clrIdx="0">
    <p:extLst>
      <p:ext uri="{19B8F6BF-5375-455C-9EA6-DF929625EA0E}">
        <p15:presenceInfo xmlns:p15="http://schemas.microsoft.com/office/powerpoint/2012/main" userId="804adaa3e8bc56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30AAAB-174D-4140-8597-D49268265297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4BA6A55-64EA-4377-A742-0BB70354BFBF}">
      <dgm:prSet/>
      <dgm:spPr/>
      <dgm:t>
        <a:bodyPr/>
        <a:lstStyle/>
        <a:p>
          <a:r>
            <a:rPr lang="en-US"/>
            <a:t>Improve the algorithm for the Famous Person Problem to require only </a:t>
          </a:r>
          <a:br>
            <a:rPr lang="en-US"/>
          </a:br>
          <a:r>
            <a:rPr lang="en-US"/>
            <a:t>3 </a:t>
          </a:r>
          <a:r>
            <a:rPr lang="en-US">
              <a:sym typeface="Symbol" panose="05050102010706020507" pitchFamily="18" charset="2"/>
            </a:rPr>
            <a:t></a:t>
          </a:r>
          <a:r>
            <a:rPr lang="en-US"/>
            <a:t> (n-1) – log</a:t>
          </a:r>
          <a:r>
            <a:rPr lang="en-US" baseline="-25000"/>
            <a:t>2</a:t>
          </a:r>
          <a:r>
            <a:rPr lang="en-US"/>
            <a:t> n queries.</a:t>
          </a:r>
        </a:p>
      </dgm:t>
    </dgm:pt>
    <dgm:pt modelId="{5F4FC0B8-6477-47C0-9133-C9F98CEF0AAF}" type="parTrans" cxnId="{9B75AEE0-3E7E-4E97-8449-C994F9820E7F}">
      <dgm:prSet/>
      <dgm:spPr/>
      <dgm:t>
        <a:bodyPr/>
        <a:lstStyle/>
        <a:p>
          <a:endParaRPr lang="en-US"/>
        </a:p>
      </dgm:t>
    </dgm:pt>
    <dgm:pt modelId="{B683CBB3-F001-4692-8155-B0A3E853174D}" type="sibTrans" cxnId="{9B75AEE0-3E7E-4E97-8449-C994F9820E7F}">
      <dgm:prSet/>
      <dgm:spPr/>
      <dgm:t>
        <a:bodyPr/>
        <a:lstStyle/>
        <a:p>
          <a:endParaRPr lang="en-US"/>
        </a:p>
      </dgm:t>
    </dgm:pt>
    <dgm:pt modelId="{DA57EFD0-CDD0-48E6-ABAB-10CAADE14CD2}">
      <dgm:prSet/>
      <dgm:spPr/>
      <dgm:t>
        <a:bodyPr/>
        <a:lstStyle/>
        <a:p>
          <a:r>
            <a:rPr lang="en-US"/>
            <a:t>Prove that the Famous Person Problem cannot be solved with less than </a:t>
          </a:r>
          <a:r>
            <a:rPr lang="en-US">
              <a:sym typeface="Symbol" panose="05050102010706020507" pitchFamily="18" charset="2"/>
            </a:rPr>
            <a:t></a:t>
          </a:r>
          <a:r>
            <a:rPr lang="en-US"/>
            <a:t>(n) queries.</a:t>
          </a:r>
        </a:p>
      </dgm:t>
    </dgm:pt>
    <dgm:pt modelId="{ADC27201-A3E1-4F7D-9CCC-E389E9607CAE}" type="parTrans" cxnId="{DC29215C-1F49-499E-9500-BE104E980E07}">
      <dgm:prSet/>
      <dgm:spPr/>
      <dgm:t>
        <a:bodyPr/>
        <a:lstStyle/>
        <a:p>
          <a:endParaRPr lang="en-US"/>
        </a:p>
      </dgm:t>
    </dgm:pt>
    <dgm:pt modelId="{910EB8F8-C8BA-46B5-A351-41B1C2A3AD88}" type="sibTrans" cxnId="{DC29215C-1F49-499E-9500-BE104E980E07}">
      <dgm:prSet/>
      <dgm:spPr/>
      <dgm:t>
        <a:bodyPr/>
        <a:lstStyle/>
        <a:p>
          <a:endParaRPr lang="en-US"/>
        </a:p>
      </dgm:t>
    </dgm:pt>
    <dgm:pt modelId="{D4D2A5E2-A1D3-42B3-94DA-8C2866AC6EF2}" type="pres">
      <dgm:prSet presAssocID="{F630AAAB-174D-4140-8597-D492682652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64DAE0-52D8-4A5A-9029-EE7FEBF0DF2E}" type="pres">
      <dgm:prSet presAssocID="{04BA6A55-64EA-4377-A742-0BB70354BFBF}" presName="hierRoot1" presStyleCnt="0"/>
      <dgm:spPr/>
    </dgm:pt>
    <dgm:pt modelId="{DD627774-DD24-4D0B-A000-87689A0FE398}" type="pres">
      <dgm:prSet presAssocID="{04BA6A55-64EA-4377-A742-0BB70354BFBF}" presName="composite" presStyleCnt="0"/>
      <dgm:spPr/>
    </dgm:pt>
    <dgm:pt modelId="{D7C86965-A169-4BC7-9FCD-023C8F9039CB}" type="pres">
      <dgm:prSet presAssocID="{04BA6A55-64EA-4377-A742-0BB70354BFBF}" presName="background" presStyleLbl="node0" presStyleIdx="0" presStyleCnt="2"/>
      <dgm:spPr/>
    </dgm:pt>
    <dgm:pt modelId="{D2F009BB-5160-4096-AA21-6D4DE01D2532}" type="pres">
      <dgm:prSet presAssocID="{04BA6A55-64EA-4377-A742-0BB70354BFBF}" presName="text" presStyleLbl="fgAcc0" presStyleIdx="0" presStyleCnt="2">
        <dgm:presLayoutVars>
          <dgm:chPref val="3"/>
        </dgm:presLayoutVars>
      </dgm:prSet>
      <dgm:spPr/>
    </dgm:pt>
    <dgm:pt modelId="{6DCAEB0B-50B4-41B9-B2E7-7F892D63A961}" type="pres">
      <dgm:prSet presAssocID="{04BA6A55-64EA-4377-A742-0BB70354BFBF}" presName="hierChild2" presStyleCnt="0"/>
      <dgm:spPr/>
    </dgm:pt>
    <dgm:pt modelId="{5350B280-3D2C-44D2-81B8-E7B0289529F6}" type="pres">
      <dgm:prSet presAssocID="{DA57EFD0-CDD0-48E6-ABAB-10CAADE14CD2}" presName="hierRoot1" presStyleCnt="0"/>
      <dgm:spPr/>
    </dgm:pt>
    <dgm:pt modelId="{3B8CD444-0287-4A67-9349-C856E36B0574}" type="pres">
      <dgm:prSet presAssocID="{DA57EFD0-CDD0-48E6-ABAB-10CAADE14CD2}" presName="composite" presStyleCnt="0"/>
      <dgm:spPr/>
    </dgm:pt>
    <dgm:pt modelId="{B304BD7B-4421-48E2-A4DC-070D25A33CAF}" type="pres">
      <dgm:prSet presAssocID="{DA57EFD0-CDD0-48E6-ABAB-10CAADE14CD2}" presName="background" presStyleLbl="node0" presStyleIdx="1" presStyleCnt="2"/>
      <dgm:spPr/>
    </dgm:pt>
    <dgm:pt modelId="{2650BE70-11EC-41F1-A342-029B3E3C7964}" type="pres">
      <dgm:prSet presAssocID="{DA57EFD0-CDD0-48E6-ABAB-10CAADE14CD2}" presName="text" presStyleLbl="fgAcc0" presStyleIdx="1" presStyleCnt="2">
        <dgm:presLayoutVars>
          <dgm:chPref val="3"/>
        </dgm:presLayoutVars>
      </dgm:prSet>
      <dgm:spPr/>
    </dgm:pt>
    <dgm:pt modelId="{8EF6ADC0-BB97-4453-9DE6-AEFDB0633309}" type="pres">
      <dgm:prSet presAssocID="{DA57EFD0-CDD0-48E6-ABAB-10CAADE14CD2}" presName="hierChild2" presStyleCnt="0"/>
      <dgm:spPr/>
    </dgm:pt>
  </dgm:ptLst>
  <dgm:cxnLst>
    <dgm:cxn modelId="{37346E22-0C1D-4C81-924B-1894C2CACEAF}" type="presOf" srcId="{DA57EFD0-CDD0-48E6-ABAB-10CAADE14CD2}" destId="{2650BE70-11EC-41F1-A342-029B3E3C7964}" srcOrd="0" destOrd="0" presId="urn:microsoft.com/office/officeart/2005/8/layout/hierarchy1"/>
    <dgm:cxn modelId="{DC29215C-1F49-499E-9500-BE104E980E07}" srcId="{F630AAAB-174D-4140-8597-D49268265297}" destId="{DA57EFD0-CDD0-48E6-ABAB-10CAADE14CD2}" srcOrd="1" destOrd="0" parTransId="{ADC27201-A3E1-4F7D-9CCC-E389E9607CAE}" sibTransId="{910EB8F8-C8BA-46B5-A351-41B1C2A3AD88}"/>
    <dgm:cxn modelId="{892A3B64-2F55-4789-873F-1B83CEB51C98}" type="presOf" srcId="{04BA6A55-64EA-4377-A742-0BB70354BFBF}" destId="{D2F009BB-5160-4096-AA21-6D4DE01D2532}" srcOrd="0" destOrd="0" presId="urn:microsoft.com/office/officeart/2005/8/layout/hierarchy1"/>
    <dgm:cxn modelId="{2024C7C5-45F2-49CB-9357-A7BDEB3AC075}" type="presOf" srcId="{F630AAAB-174D-4140-8597-D49268265297}" destId="{D4D2A5E2-A1D3-42B3-94DA-8C2866AC6EF2}" srcOrd="0" destOrd="0" presId="urn:microsoft.com/office/officeart/2005/8/layout/hierarchy1"/>
    <dgm:cxn modelId="{9B75AEE0-3E7E-4E97-8449-C994F9820E7F}" srcId="{F630AAAB-174D-4140-8597-D49268265297}" destId="{04BA6A55-64EA-4377-A742-0BB70354BFBF}" srcOrd="0" destOrd="0" parTransId="{5F4FC0B8-6477-47C0-9133-C9F98CEF0AAF}" sibTransId="{B683CBB3-F001-4692-8155-B0A3E853174D}"/>
    <dgm:cxn modelId="{548284AF-D468-40B4-8723-6500D534C738}" type="presParOf" srcId="{D4D2A5E2-A1D3-42B3-94DA-8C2866AC6EF2}" destId="{7364DAE0-52D8-4A5A-9029-EE7FEBF0DF2E}" srcOrd="0" destOrd="0" presId="urn:microsoft.com/office/officeart/2005/8/layout/hierarchy1"/>
    <dgm:cxn modelId="{3169A489-436F-48E8-8926-BCF941275E92}" type="presParOf" srcId="{7364DAE0-52D8-4A5A-9029-EE7FEBF0DF2E}" destId="{DD627774-DD24-4D0B-A000-87689A0FE398}" srcOrd="0" destOrd="0" presId="urn:microsoft.com/office/officeart/2005/8/layout/hierarchy1"/>
    <dgm:cxn modelId="{56029E15-BF1A-4ED8-88F4-9108C240E597}" type="presParOf" srcId="{DD627774-DD24-4D0B-A000-87689A0FE398}" destId="{D7C86965-A169-4BC7-9FCD-023C8F9039CB}" srcOrd="0" destOrd="0" presId="urn:microsoft.com/office/officeart/2005/8/layout/hierarchy1"/>
    <dgm:cxn modelId="{E1B14D85-B59D-4DE3-95EA-FFF05B9DFBAD}" type="presParOf" srcId="{DD627774-DD24-4D0B-A000-87689A0FE398}" destId="{D2F009BB-5160-4096-AA21-6D4DE01D2532}" srcOrd="1" destOrd="0" presId="urn:microsoft.com/office/officeart/2005/8/layout/hierarchy1"/>
    <dgm:cxn modelId="{AADC96C9-A402-403F-8E24-2897C3EFA336}" type="presParOf" srcId="{7364DAE0-52D8-4A5A-9029-EE7FEBF0DF2E}" destId="{6DCAEB0B-50B4-41B9-B2E7-7F892D63A961}" srcOrd="1" destOrd="0" presId="urn:microsoft.com/office/officeart/2005/8/layout/hierarchy1"/>
    <dgm:cxn modelId="{99A3A771-8930-45E7-98C7-B901AD89AF49}" type="presParOf" srcId="{D4D2A5E2-A1D3-42B3-94DA-8C2866AC6EF2}" destId="{5350B280-3D2C-44D2-81B8-E7B0289529F6}" srcOrd="1" destOrd="0" presId="urn:microsoft.com/office/officeart/2005/8/layout/hierarchy1"/>
    <dgm:cxn modelId="{6CAB22B5-0002-457B-85B5-A2207BDE1006}" type="presParOf" srcId="{5350B280-3D2C-44D2-81B8-E7B0289529F6}" destId="{3B8CD444-0287-4A67-9349-C856E36B0574}" srcOrd="0" destOrd="0" presId="urn:microsoft.com/office/officeart/2005/8/layout/hierarchy1"/>
    <dgm:cxn modelId="{243975D4-4691-4F1C-8031-FE4805BF06FC}" type="presParOf" srcId="{3B8CD444-0287-4A67-9349-C856E36B0574}" destId="{B304BD7B-4421-48E2-A4DC-070D25A33CAF}" srcOrd="0" destOrd="0" presId="urn:microsoft.com/office/officeart/2005/8/layout/hierarchy1"/>
    <dgm:cxn modelId="{11526C14-62A4-42E9-9224-1E50140BA1E7}" type="presParOf" srcId="{3B8CD444-0287-4A67-9349-C856E36B0574}" destId="{2650BE70-11EC-41F1-A342-029B3E3C7964}" srcOrd="1" destOrd="0" presId="urn:microsoft.com/office/officeart/2005/8/layout/hierarchy1"/>
    <dgm:cxn modelId="{AF5680C2-094A-45BB-8025-9530A54A3E7C}" type="presParOf" srcId="{5350B280-3D2C-44D2-81B8-E7B0289529F6}" destId="{8EF6ADC0-BB97-4453-9DE6-AEFDB06333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86965-A169-4BC7-9FCD-023C8F9039CB}">
      <dsp:nvSpPr>
        <dsp:cNvPr id="0" name=""/>
        <dsp:cNvSpPr/>
      </dsp:nvSpPr>
      <dsp:spPr>
        <a:xfrm>
          <a:off x="1320" y="48355"/>
          <a:ext cx="4636182" cy="29439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F009BB-5160-4096-AA21-6D4DE01D2532}">
      <dsp:nvSpPr>
        <dsp:cNvPr id="0" name=""/>
        <dsp:cNvSpPr/>
      </dsp:nvSpPr>
      <dsp:spPr>
        <a:xfrm>
          <a:off x="516452" y="537730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Improve the algorithm for the Famous Person Problem to require only </a:t>
          </a:r>
          <a:br>
            <a:rPr lang="en-US" sz="3000" kern="1200"/>
          </a:br>
          <a:r>
            <a:rPr lang="en-US" sz="3000" kern="1200"/>
            <a:t>3 </a:t>
          </a:r>
          <a:r>
            <a:rPr lang="en-US" sz="3000" kern="1200">
              <a:sym typeface="Symbol" panose="05050102010706020507" pitchFamily="18" charset="2"/>
            </a:rPr>
            <a:t></a:t>
          </a:r>
          <a:r>
            <a:rPr lang="en-US" sz="3000" kern="1200"/>
            <a:t> (n-1) – log</a:t>
          </a:r>
          <a:r>
            <a:rPr lang="en-US" sz="3000" kern="1200" baseline="-25000"/>
            <a:t>2</a:t>
          </a:r>
          <a:r>
            <a:rPr lang="en-US" sz="3000" kern="1200"/>
            <a:t> n queries.</a:t>
          </a:r>
        </a:p>
      </dsp:txBody>
      <dsp:txXfrm>
        <a:off x="602678" y="623956"/>
        <a:ext cx="4463730" cy="2771523"/>
      </dsp:txXfrm>
    </dsp:sp>
    <dsp:sp modelId="{B304BD7B-4421-48E2-A4DC-070D25A33CAF}">
      <dsp:nvSpPr>
        <dsp:cNvPr id="0" name=""/>
        <dsp:cNvSpPr/>
      </dsp:nvSpPr>
      <dsp:spPr>
        <a:xfrm>
          <a:off x="5667765" y="48355"/>
          <a:ext cx="4636182" cy="29439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50BE70-11EC-41F1-A342-029B3E3C7964}">
      <dsp:nvSpPr>
        <dsp:cNvPr id="0" name=""/>
        <dsp:cNvSpPr/>
      </dsp:nvSpPr>
      <dsp:spPr>
        <a:xfrm>
          <a:off x="6182897" y="537730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Prove that the Famous Person Problem cannot be solved with less than </a:t>
          </a:r>
          <a:r>
            <a:rPr lang="en-US" sz="3000" kern="1200">
              <a:sym typeface="Symbol" panose="05050102010706020507" pitchFamily="18" charset="2"/>
            </a:rPr>
            <a:t></a:t>
          </a:r>
          <a:r>
            <a:rPr lang="en-US" sz="3000" kern="1200"/>
            <a:t>(n) queries.</a:t>
          </a:r>
        </a:p>
      </dsp:txBody>
      <dsp:txXfrm>
        <a:off x="6269123" y="623956"/>
        <a:ext cx="4463730" cy="2771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E8E4DD9-7B97-4EA6-99E6-F4DE8642929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58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2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8E4DD9-7B97-4EA6-99E6-F4DE8642929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99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8E4DD9-7B97-4EA6-99E6-F4DE8642929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501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8E4DD9-7B97-4EA6-99E6-F4DE8642929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97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1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61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03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8E4DD9-7B97-4EA6-99E6-F4DE8642929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0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8E4DD9-7B97-4EA6-99E6-F4DE8642929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3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5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8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543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9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E4DD9-7B97-4EA6-99E6-F4DE8642929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49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72" r:id="rId12"/>
    <p:sldLayoutId id="2147484073" r:id="rId13"/>
    <p:sldLayoutId id="2147484074" r:id="rId14"/>
    <p:sldLayoutId id="2147484075" r:id="rId15"/>
    <p:sldLayoutId id="2147484076" r:id="rId16"/>
    <p:sldLayoutId id="21474840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0F5E-457E-4B58-A3F3-A4AE810B3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6808" y="673240"/>
            <a:ext cx="4510994" cy="3446373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400"/>
              <a:t>Introduction to Algorithms </a:t>
            </a:r>
            <a:br>
              <a:rPr lang="en-US" sz="4400"/>
            </a:br>
            <a:r>
              <a:rPr lang="en-US" sz="4400"/>
              <a:t>and Theory of Computing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FD43673-9178-49C2-8798-9D6CBC12F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441344"/>
            <a:ext cx="4510993" cy="643466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/>
              <a:t>Credit: SMBC Comics by Zach </a:t>
            </a:r>
            <a:r>
              <a:rPr lang="en-US" dirty="0" err="1"/>
              <a:t>Weinersmith</a:t>
            </a:r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621E27-B4D3-4EEA-8F4D-BB759FD24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5706359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DCD9119-A5D2-4D09-BCB2-70ABD368D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E454141-C114-43ED-AEF9-C80CFB694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59" y="643464"/>
            <a:ext cx="5441689" cy="5566946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4168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3E4C83-580C-A3C6-98AE-5BF6AC92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/>
              <a:t>Proof for 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FF7A0-F3B3-9DF0-D63D-010286C9F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Everyone will be matched:</a:t>
            </a:r>
          </a:p>
          <a:p>
            <a:r>
              <a:rPr lang="en-US" sz="1700" dirty="0"/>
              <a:t>Women always say yes if unmatched, and men keep asking women out until someone says yes.</a:t>
            </a:r>
          </a:p>
          <a:p>
            <a:pPr marL="0" indent="0">
              <a:buNone/>
            </a:pPr>
            <a:r>
              <a:rPr lang="en-US" sz="1700" dirty="0"/>
              <a:t>Assume (by way of contradiction) that the matching is unstable.</a:t>
            </a:r>
          </a:p>
          <a:p>
            <a:r>
              <a:rPr lang="en-US" sz="1700" dirty="0"/>
              <a:t>Let the unstable pairing be (Alice, Bob) and (Charlie, Debra), where Alice and Charlie prefer each other to their current match.</a:t>
            </a:r>
          </a:p>
          <a:p>
            <a:r>
              <a:rPr lang="en-US" sz="1700" dirty="0"/>
              <a:t>Charlie would have asked Alice out before Debra.  Either Alice said no (because she was in a more desirable match), or she later broke up with him (because she was offered a more desirable match).</a:t>
            </a:r>
          </a:p>
          <a:p>
            <a:r>
              <a:rPr lang="en-US" sz="1700" dirty="0"/>
              <a:t>Either way, Alice would be in a more desirable match (not a less-desirable one).  She will only ever change partners if offered an even more desirable match.  Contradiction!</a:t>
            </a:r>
          </a:p>
        </p:txBody>
      </p:sp>
    </p:spTree>
    <p:extLst>
      <p:ext uri="{BB962C8B-B14F-4D97-AF65-F5344CB8AC3E}">
        <p14:creationId xmlns:p14="http://schemas.microsoft.com/office/powerpoint/2010/main" val="162850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F9AAB7C-9033-9BFA-C832-53DA8EF6B5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FB1589-4BC8-007B-1107-E433A829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Male-optimality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9422-F62B-2039-3AC9-541F3D9BF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Gale-Shapley Algorithm is </a:t>
            </a:r>
            <a:r>
              <a:rPr lang="en-US" b="1" dirty="0"/>
              <a:t>male-optimal</a:t>
            </a:r>
            <a:r>
              <a:rPr lang="en-US" dirty="0"/>
              <a:t>: out of all possible stable matchings, the Gale-Shapley algorithm finds the best one for all men simultaneously.</a:t>
            </a:r>
          </a:p>
          <a:p>
            <a:r>
              <a:rPr lang="en-US" dirty="0"/>
              <a:t>It is also </a:t>
            </a:r>
            <a:r>
              <a:rPr lang="en-US" b="1" dirty="0"/>
              <a:t>woman-pessimal</a:t>
            </a:r>
            <a:r>
              <a:rPr lang="en-US" dirty="0"/>
              <a:t>: out of all possible stable matchings, it finds the worst one for all women simultaneously.</a:t>
            </a:r>
          </a:p>
          <a:p>
            <a:r>
              <a:rPr lang="en-US" dirty="0"/>
              <a:t>The proof for this is in the textbook if you’re interested.</a:t>
            </a:r>
          </a:p>
          <a:p>
            <a:r>
              <a:rPr lang="en-US" dirty="0"/>
              <a:t>You could swap these properties if you had the women ask out the men.</a:t>
            </a:r>
          </a:p>
          <a:p>
            <a:pPr marL="0" indent="0">
              <a:buNone/>
            </a:pPr>
            <a:r>
              <a:rPr lang="en-US" dirty="0"/>
              <a:t>If you were implementing this algorithm for your job, which version would you implement?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2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Exclamation mark on a yellow background">
            <a:extLst>
              <a:ext uri="{FF2B5EF4-FFF2-40B4-BE49-F238E27FC236}">
                <a16:creationId xmlns:a16="http://schemas.microsoft.com/office/drawing/2014/main" id="{586A27CD-96D6-6CE3-86DB-0CDD430F3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06D118-6F8D-9AAF-7CFE-CD8DBF9E6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YouTube and Self-Driving 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ACA04-B959-8EF9-289E-8868F93A8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As Computer Scientists, our algorithms directly affect the lives of many people.</a:t>
            </a:r>
          </a:p>
          <a:p>
            <a:r>
              <a:rPr lang="en-US" sz="1700" dirty="0"/>
              <a:t>Simple decisions about implementation can have a </a:t>
            </a:r>
            <a:r>
              <a:rPr lang="en-US" sz="1700" b="1" dirty="0"/>
              <a:t>profound</a:t>
            </a:r>
            <a:r>
              <a:rPr lang="en-US" sz="1700" dirty="0"/>
              <a:t> impact.</a:t>
            </a:r>
          </a:p>
          <a:p>
            <a:r>
              <a:rPr lang="en-US" sz="1700" dirty="0"/>
              <a:t>Be </a:t>
            </a:r>
            <a:r>
              <a:rPr lang="en-US" sz="1700" i="1" dirty="0"/>
              <a:t>aware of this</a:t>
            </a:r>
            <a:r>
              <a:rPr lang="en-US" sz="1700" dirty="0"/>
              <a:t>, consider things carefully, and be willing to consult experts on fairness if appropriate.</a:t>
            </a:r>
          </a:p>
          <a:p>
            <a:pPr marL="0" indent="0">
              <a:buNone/>
            </a:pPr>
            <a:r>
              <a:rPr lang="en-US" sz="1700" dirty="0"/>
              <a:t>Some examples of this:</a:t>
            </a:r>
          </a:p>
          <a:p>
            <a:r>
              <a:rPr lang="en-US" sz="1700" dirty="0"/>
              <a:t>Video games are often created to produce addictive behavior</a:t>
            </a:r>
          </a:p>
          <a:p>
            <a:r>
              <a:rPr lang="en-US" sz="1700" dirty="0"/>
              <a:t>Machine Learning algorithms, when trained on biased data, can produce biased/racist results.</a:t>
            </a:r>
          </a:p>
          <a:p>
            <a:r>
              <a:rPr lang="en-US" sz="1700" dirty="0"/>
              <a:t>Facebook was a major platform for sharing fake news.</a:t>
            </a:r>
          </a:p>
          <a:p>
            <a:r>
              <a:rPr lang="en-US" sz="1700" dirty="0"/>
              <a:t>The YouTube algorithm for recommending videos has radicalized people who are only ever exposed to one viewpoint.</a:t>
            </a:r>
          </a:p>
          <a:p>
            <a:r>
              <a:rPr lang="en-US" sz="1700" dirty="0"/>
              <a:t>Self-driving cars must worry about ethical concerns such as whether to prioritize the safety of the passenger or pedestrians.</a:t>
            </a:r>
          </a:p>
        </p:txBody>
      </p:sp>
    </p:spTree>
    <p:extLst>
      <p:ext uri="{BB962C8B-B14F-4D97-AF65-F5344CB8AC3E}">
        <p14:creationId xmlns:p14="http://schemas.microsoft.com/office/powerpoint/2010/main" val="336236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062B-68F6-429C-9241-D019A753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Core Course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AEF35-8048-417B-AE23-7ABF0B663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Given a problem, how do we produce an algorithm to solve it?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Given a problem and algorithm, can we prove that the algorithm correctly solves the problem?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Given an algorithm, will it terminate in a reasonable amount of time?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What is a reasonable amount of time, anyway?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Are there problems which cannot be solved in a reasonable amount of time?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How could we identify such problems?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Are there problems that cannot be solved at all?</a:t>
            </a:r>
          </a:p>
        </p:txBody>
      </p:sp>
      <p:pic>
        <p:nvPicPr>
          <p:cNvPr id="7" name="Graphic 6" descr="Light Bulb and Gear">
            <a:extLst>
              <a:ext uri="{FF2B5EF4-FFF2-40B4-BE49-F238E27FC236}">
                <a16:creationId xmlns:a16="http://schemas.microsoft.com/office/drawing/2014/main" id="{C59BCE0B-6675-472D-BCCB-2C7E94EA6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4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211D-1DE2-4784-8762-1F14E9E6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Take-home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6FA27F-22F3-4398-8865-6A8E33D988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731707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470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430B-278C-41CD-B144-1BF4F83C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The Famous Person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9083-AACE-4C52-B375-EF4552805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Person p is </a:t>
            </a:r>
            <a:r>
              <a:rPr lang="en-US" sz="1700" b="1"/>
              <a:t>famous</a:t>
            </a:r>
            <a:r>
              <a:rPr lang="en-US" sz="1700"/>
              <a:t> </a:t>
            </a:r>
            <a:r>
              <a:rPr lang="en-US" sz="1700" err="1"/>
              <a:t>iff</a:t>
            </a:r>
            <a:r>
              <a:rPr lang="en-US" sz="1700"/>
              <a:t> everyone in this class knows p, but p knows no one else in this class.</a:t>
            </a:r>
          </a:p>
          <a:p>
            <a:pPr marL="0" indent="0">
              <a:buNone/>
            </a:pPr>
            <a:r>
              <a:rPr lang="en-US" sz="1700"/>
              <a:t>A single </a:t>
            </a:r>
            <a:r>
              <a:rPr lang="en-US" sz="1700" b="1"/>
              <a:t>query</a:t>
            </a:r>
            <a:r>
              <a:rPr lang="en-US" sz="1700"/>
              <a:t> consists of taking a pair of people </a:t>
            </a:r>
            <a:r>
              <a:rPr lang="en-US" sz="1700">
                <a:sym typeface="Symbol" panose="05050102010706020507" pitchFamily="18" charset="2"/>
              </a:rPr>
              <a:t></a:t>
            </a:r>
            <a:r>
              <a:rPr lang="en-US" sz="1700"/>
              <a:t>p, q</a:t>
            </a:r>
            <a:r>
              <a:rPr lang="en-US" sz="1700">
                <a:sym typeface="Symbol" panose="05050102010706020507" pitchFamily="18" charset="2"/>
              </a:rPr>
              <a:t></a:t>
            </a:r>
            <a:r>
              <a:rPr lang="en-US" sz="1700"/>
              <a:t> from the class, asking if p knows q, and receiving a response.</a:t>
            </a:r>
          </a:p>
          <a:p>
            <a:pPr marL="0" indent="0">
              <a:buNone/>
            </a:pPr>
            <a:r>
              <a:rPr lang="en-US" sz="1700"/>
              <a:t>You want to determine all the famous people in a class of size n, using the minimum possible number of queries.</a:t>
            </a:r>
          </a:p>
          <a:p>
            <a:pPr marL="0" indent="0">
              <a:buNone/>
            </a:pPr>
            <a:r>
              <a:rPr lang="en-US" sz="1700"/>
              <a:t>Who do you suppose is famous in this class?</a:t>
            </a:r>
          </a:p>
          <a:p>
            <a:r>
              <a:rPr lang="en-US" sz="1700"/>
              <a:t>Probably me</a:t>
            </a:r>
          </a:p>
          <a:p>
            <a:pPr marL="0" indent="0">
              <a:buNone/>
            </a:pPr>
            <a:r>
              <a:rPr lang="en-US" sz="1700"/>
              <a:t>How would we test this hypothesis?</a:t>
            </a:r>
          </a:p>
          <a:p>
            <a:r>
              <a:rPr lang="en-US" sz="1700"/>
              <a:t>For every person in the class, ask if they know me, and if I know them.  If any queries fail, I’m not famous.  Otherwise, I am.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A283C2E3-6052-424B-B0BA-A99EF311D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3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29CFB1-4A36-4A05-8D7A-948E22773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804A9-F555-43A0-B4DB-9841E74D3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1" y="965201"/>
            <a:ext cx="5947496" cy="492344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Turns out I do know quite a few of you, so I’m not famous.</a:t>
            </a:r>
          </a:p>
          <a:p>
            <a:pPr marL="0" indent="0">
              <a:buNone/>
            </a:pPr>
            <a:r>
              <a:rPr lang="en-US" sz="1700"/>
              <a:t>Does that mean nobody is famous?</a:t>
            </a:r>
          </a:p>
          <a:p>
            <a:r>
              <a:rPr lang="en-US" sz="1700"/>
              <a:t>Not necessarily.  There might be a well-known student who entered the room late and is wondering who I am.</a:t>
            </a:r>
          </a:p>
          <a:p>
            <a:pPr marL="0" indent="0">
              <a:buNone/>
            </a:pPr>
            <a:r>
              <a:rPr lang="en-US" sz="1700"/>
              <a:t>How would we alter our test to find all famous people in the class?</a:t>
            </a:r>
          </a:p>
          <a:p>
            <a:pPr marL="0" indent="0">
              <a:buNone/>
            </a:pPr>
            <a:endParaRPr lang="en-US" sz="1700"/>
          </a:p>
          <a:p>
            <a:pPr marL="457200" lvl="1" indent="0">
              <a:buNone/>
            </a:pPr>
            <a:r>
              <a:rPr lang="en-US" sz="1700"/>
              <a:t>For all people in the class p</a:t>
            </a:r>
          </a:p>
          <a:p>
            <a:pPr marL="914400" lvl="2" indent="0">
              <a:buNone/>
            </a:pPr>
            <a:r>
              <a:rPr lang="en-US" sz="1700"/>
              <a:t>For all people in the class q, where p </a:t>
            </a:r>
            <a:r>
              <a:rPr lang="en-US" sz="1700">
                <a:sym typeface="Symbol" panose="05050102010706020507" pitchFamily="18" charset="2"/>
              </a:rPr>
              <a:t> q</a:t>
            </a:r>
          </a:p>
          <a:p>
            <a:pPr marL="1371600" lvl="3" indent="0">
              <a:buNone/>
            </a:pPr>
            <a:r>
              <a:rPr lang="en-US" sz="1700">
                <a:sym typeface="Symbol" panose="05050102010706020507" pitchFamily="18" charset="2"/>
              </a:rPr>
              <a:t>If p knows q, then p is not famous</a:t>
            </a:r>
          </a:p>
          <a:p>
            <a:pPr marL="1371600" lvl="3" indent="0">
              <a:buNone/>
            </a:pPr>
            <a:r>
              <a:rPr lang="en-US" sz="1700">
                <a:sym typeface="Symbol" panose="05050102010706020507" pitchFamily="18" charset="2"/>
              </a:rPr>
              <a:t>If q doesn’t know p, then p is not famous</a:t>
            </a:r>
          </a:p>
          <a:p>
            <a:pPr marL="914400" lvl="2" indent="0">
              <a:buNone/>
            </a:pPr>
            <a:r>
              <a:rPr lang="en-US" sz="1700">
                <a:sym typeface="Symbol" panose="05050102010706020507" pitchFamily="18" charset="2"/>
              </a:rPr>
              <a:t>If p is famous, add p to the list</a:t>
            </a:r>
          </a:p>
          <a:p>
            <a:pPr marL="457200" lvl="1" indent="0">
              <a:buNone/>
            </a:pPr>
            <a:r>
              <a:rPr lang="en-US" sz="1700">
                <a:sym typeface="Symbol" panose="05050102010706020507" pitchFamily="18" charset="2"/>
              </a:rPr>
              <a:t>Return our list</a:t>
            </a:r>
            <a:endParaRPr lang="en-US" sz="1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83419-8188-4C50-BD8F-237B464B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788" y="1"/>
            <a:ext cx="4651212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38100" dir="10800000" algn="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0D84C5-A105-4AB9-8C54-A26D13722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21575" y="2187579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41A6E7-CC3B-4379-BC1F-EE6297C7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898" y="1327169"/>
            <a:ext cx="3646678" cy="4199513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A First Attempt</a:t>
            </a:r>
          </a:p>
        </p:txBody>
      </p:sp>
    </p:spTree>
    <p:extLst>
      <p:ext uri="{BB962C8B-B14F-4D97-AF65-F5344CB8AC3E}">
        <p14:creationId xmlns:p14="http://schemas.microsoft.com/office/powerpoint/2010/main" val="287028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04672C-E278-4994-9340-7C219FBA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Searching for a 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better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AB8C-11EE-435B-A946-F171BE06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/>
              <a:t>Is this a good algorithm?</a:t>
            </a:r>
          </a:p>
          <a:p>
            <a:r>
              <a:rPr lang="en-US" sz="1500"/>
              <a:t>It takes </a:t>
            </a:r>
            <a:r>
              <a:rPr lang="en-US" sz="1500">
                <a:sym typeface="Symbol" panose="05050102010706020507" pitchFamily="18" charset="2"/>
              </a:rPr>
              <a:t></a:t>
            </a:r>
            <a:r>
              <a:rPr lang="en-US" sz="1500"/>
              <a:t>(n</a:t>
            </a:r>
            <a:r>
              <a:rPr lang="en-US" sz="1500" baseline="30000"/>
              <a:t>2</a:t>
            </a:r>
            <a:r>
              <a:rPr lang="en-US" sz="1500"/>
              <a:t>) queries.  We can probably do better.</a:t>
            </a:r>
          </a:p>
          <a:p>
            <a:pPr marL="0" indent="0">
              <a:buNone/>
            </a:pPr>
            <a:r>
              <a:rPr lang="en-US" sz="1500"/>
              <a:t>How many queries does our algorithm use, exactly?</a:t>
            </a:r>
          </a:p>
          <a:p>
            <a:r>
              <a:rPr lang="en-US" sz="1500"/>
              <a:t>2n </a:t>
            </a:r>
            <a:r>
              <a:rPr lang="en-US" sz="1500">
                <a:sym typeface="Symbol" panose="05050102010706020507" pitchFamily="18" charset="2"/>
              </a:rPr>
              <a:t> </a:t>
            </a:r>
            <a:r>
              <a:rPr lang="en-US" sz="1500"/>
              <a:t>(n-1)</a:t>
            </a:r>
          </a:p>
          <a:p>
            <a:pPr marL="0" indent="0">
              <a:buNone/>
            </a:pPr>
            <a:r>
              <a:rPr lang="en-US" sz="1500"/>
              <a:t>How can we improve our algorithm?</a:t>
            </a:r>
          </a:p>
          <a:p>
            <a:r>
              <a:rPr lang="en-US" sz="1500"/>
              <a:t>We’re asking each query twice.  If we are clever about how we organize our queries, we can reduce this to n </a:t>
            </a:r>
            <a:r>
              <a:rPr lang="en-US" sz="1500">
                <a:sym typeface="Symbol" panose="05050102010706020507" pitchFamily="18" charset="2"/>
              </a:rPr>
              <a:t> </a:t>
            </a:r>
            <a:r>
              <a:rPr lang="en-US" sz="1500"/>
              <a:t>(n-1) (or, n permute 2) queries.</a:t>
            </a:r>
          </a:p>
          <a:p>
            <a:pPr marL="0" indent="0">
              <a:buNone/>
            </a:pPr>
            <a:r>
              <a:rPr lang="en-US" sz="1500"/>
              <a:t>How many famous people can there be, maximum?</a:t>
            </a:r>
          </a:p>
          <a:p>
            <a:r>
              <a:rPr lang="en-US" sz="1500"/>
              <a:t>One.  Two would have to both know and not know each other, so we can stop the algorithm after finding our first famous person.</a:t>
            </a:r>
          </a:p>
          <a:p>
            <a:pPr marL="0" indent="0">
              <a:buNone/>
            </a:pPr>
            <a:r>
              <a:rPr lang="en-US" sz="1500"/>
              <a:t>How else can we improve our algorithm?</a:t>
            </a:r>
          </a:p>
        </p:txBody>
      </p:sp>
    </p:spTree>
    <p:extLst>
      <p:ext uri="{BB962C8B-B14F-4D97-AF65-F5344CB8AC3E}">
        <p14:creationId xmlns:p14="http://schemas.microsoft.com/office/powerpoint/2010/main" val="1504615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48273-ECAF-4A3F-9AC7-993FEA07F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 dirty="0"/>
              <a:t>A better solution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D6400-7B34-41B0-81CD-3BAEA08AA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/>
              <a:t>If p knows q, then we know that p is not famous.</a:t>
            </a:r>
          </a:p>
          <a:p>
            <a:pPr marL="0" indent="0">
              <a:buNone/>
            </a:pPr>
            <a:r>
              <a:rPr lang="en-US" sz="1900"/>
              <a:t>If p does not know q, is there anything we can deduce?</a:t>
            </a:r>
          </a:p>
          <a:p>
            <a:r>
              <a:rPr lang="en-US" sz="1900"/>
              <a:t>q is not famous!</a:t>
            </a:r>
          </a:p>
          <a:p>
            <a:pPr marL="0" indent="0">
              <a:buNone/>
            </a:pPr>
            <a:r>
              <a:rPr lang="en-US" sz="1900"/>
              <a:t>With a single query, we can eliminate someone!</a:t>
            </a:r>
          </a:p>
          <a:p>
            <a:pPr marL="457200" lvl="1" indent="0">
              <a:buNone/>
            </a:pPr>
            <a:endParaRPr lang="en-US" sz="1900"/>
          </a:p>
          <a:p>
            <a:pPr marL="914400" lvl="1" indent="-457200">
              <a:buFont typeface="+mj-lt"/>
              <a:buAutoNum type="arabicPeriod"/>
            </a:pPr>
            <a:r>
              <a:rPr lang="en-US" sz="1900"/>
              <a:t>Maintain a list of famous candidates, initially everyone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/>
              <a:t>Take any pair </a:t>
            </a:r>
            <a:r>
              <a:rPr lang="en-US" sz="1900">
                <a:sym typeface="Symbol" panose="05050102010706020507" pitchFamily="18" charset="2"/>
              </a:rPr>
              <a:t>p, q from the list, or go to step 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>
                <a:sym typeface="Symbol" panose="05050102010706020507" pitchFamily="18" charset="2"/>
              </a:rPr>
              <a:t>Check if p knows q.  If so, remove p.  Otherwise, remove q.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>
                <a:sym typeface="Symbol" panose="05050102010706020507" pitchFamily="18" charset="2"/>
              </a:rPr>
              <a:t>Return to step 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>
                <a:sym typeface="Symbol" panose="05050102010706020507" pitchFamily="18" charset="2"/>
              </a:rPr>
              <a:t>There is one person on the list now: c</a:t>
            </a:r>
          </a:p>
          <a:p>
            <a:pPr marL="0" indent="0">
              <a:buNone/>
            </a:pPr>
            <a:endParaRPr lang="en-US" sz="190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1900">
                <a:sym typeface="Symbol" panose="05050102010706020507" pitchFamily="18" charset="2"/>
              </a:rPr>
              <a:t>Is c famous?</a:t>
            </a:r>
          </a:p>
          <a:p>
            <a:r>
              <a:rPr lang="en-US" sz="1900">
                <a:sym typeface="Symbol" panose="05050102010706020507" pitchFamily="18" charset="2"/>
              </a:rPr>
              <a:t>Not necessarily.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12453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C934F-5145-4D45-A4ED-74E44A12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00" y="681142"/>
            <a:ext cx="976630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 Better Solution,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55BC7-6BFA-413F-8341-338D42CB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900" y="2821774"/>
            <a:ext cx="9766299" cy="339691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1400" dirty="0"/>
              <a:t>Maintain a list of famous candidates, initially everyone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/>
              <a:t>Take any pair </a:t>
            </a:r>
            <a:r>
              <a:rPr lang="en-US" sz="1400" dirty="0">
                <a:sym typeface="Symbol" panose="05050102010706020507" pitchFamily="18" charset="2"/>
              </a:rPr>
              <a:t>p, q from the list, or go to step 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>
                <a:sym typeface="Symbol" panose="05050102010706020507" pitchFamily="18" charset="2"/>
              </a:rPr>
              <a:t>Check if p knows q.  If so, remove p.  Otherwise, remove q.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>
                <a:sym typeface="Symbol" panose="05050102010706020507" pitchFamily="18" charset="2"/>
              </a:rPr>
              <a:t>Return to step 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>
                <a:sym typeface="Symbol" panose="05050102010706020507" pitchFamily="18" charset="2"/>
              </a:rPr>
              <a:t>There is one person on the list now: 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>
                <a:sym typeface="Symbol" panose="05050102010706020507" pitchFamily="18" charset="2"/>
              </a:rPr>
              <a:t>For all people q  c: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>
                <a:sym typeface="Symbol" panose="05050102010706020507" pitchFamily="18" charset="2"/>
              </a:rPr>
              <a:t> 	Check if c knows q.  If so, return </a:t>
            </a:r>
            <a:r>
              <a:rPr lang="en-US" sz="1400" dirty="0" err="1">
                <a:sym typeface="Symbol" panose="05050102010706020507" pitchFamily="18" charset="2"/>
              </a:rPr>
              <a:t>nullptr</a:t>
            </a:r>
            <a:endParaRPr lang="en-US" sz="1400" dirty="0">
              <a:sym typeface="Symbol" panose="05050102010706020507" pitchFamily="18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>
                <a:sym typeface="Symbol" panose="05050102010706020507" pitchFamily="18" charset="2"/>
              </a:rPr>
              <a:t> 	Check if q knows c.  If not, return </a:t>
            </a:r>
            <a:r>
              <a:rPr lang="en-US" sz="1400" dirty="0" err="1">
                <a:sym typeface="Symbol" panose="05050102010706020507" pitchFamily="18" charset="2"/>
              </a:rPr>
              <a:t>nullptr</a:t>
            </a:r>
            <a:endParaRPr lang="en-US" sz="1400" dirty="0">
              <a:sym typeface="Symbol" panose="05050102010706020507" pitchFamily="18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>
                <a:sym typeface="Symbol" panose="05050102010706020507" pitchFamily="18" charset="2"/>
              </a:rPr>
              <a:t>Return c</a:t>
            </a:r>
          </a:p>
          <a:p>
            <a:pPr marL="914400" lvl="1" indent="-457200">
              <a:buFont typeface="+mj-lt"/>
              <a:buAutoNum type="arabicPeriod"/>
            </a:pPr>
            <a:endParaRPr lang="en-US" sz="1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1400" dirty="0">
                <a:sym typeface="Symbol" panose="05050102010706020507" pitchFamily="18" charset="2"/>
              </a:rPr>
              <a:t>How many queries does this take, in the worst case?</a:t>
            </a:r>
          </a:p>
          <a:p>
            <a:pPr marL="0" indent="0">
              <a:buNone/>
            </a:pPr>
            <a:r>
              <a:rPr lang="en-US" sz="1400" dirty="0">
                <a:sym typeface="Symbol" panose="05050102010706020507" pitchFamily="18" charset="2"/>
              </a:rPr>
              <a:t>3  (n-1)</a:t>
            </a:r>
          </a:p>
        </p:txBody>
      </p:sp>
    </p:spTree>
    <p:extLst>
      <p:ext uri="{BB962C8B-B14F-4D97-AF65-F5344CB8AC3E}">
        <p14:creationId xmlns:p14="http://schemas.microsoft.com/office/powerpoint/2010/main" val="57299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87BFE0-17EC-4CC9-818B-EAF6BB08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/>
              <a:t>How to write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ECFF-17F6-4226-A7BF-998B35AB7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/>
              <a:t>Pseudocode (such as what we wrote on the prior slides) is both acceptable and recommended.  You can write in code, pseudocode, or English, as long as you provide enough detail.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/>
              <a:t>What is “enough detail?”  A reasonably competent programmer should be able to take your answer and code it up in a language of their choice.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/>
              <a:t>Algorithms is learned with </a:t>
            </a:r>
            <a:r>
              <a:rPr lang="en-US" sz="1800" b="1"/>
              <a:t>practice</a:t>
            </a:r>
            <a:r>
              <a:rPr lang="en-US" sz="1800"/>
              <a:t>.  If you think you must have a “Eureka” moment to answer an Algorithms problem on a test, that is merely a sign that you need to practice more.</a:t>
            </a:r>
          </a:p>
        </p:txBody>
      </p:sp>
    </p:spTree>
    <p:extLst>
      <p:ext uri="{BB962C8B-B14F-4D97-AF65-F5344CB8AC3E}">
        <p14:creationId xmlns:p14="http://schemas.microsoft.com/office/powerpoint/2010/main" val="167185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E7E33-7DB6-2B62-77E8-8CF53AC6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US"/>
              <a:t>Stable Matching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02812-D65E-3410-17A2-7651B3343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There are n men and n women signed up on a dating site.</a:t>
            </a:r>
          </a:p>
          <a:p>
            <a:r>
              <a:rPr lang="en-US" sz="1600" dirty="0"/>
              <a:t>Each user has ranked all of the members of the opposite sex from 1 to n.</a:t>
            </a:r>
          </a:p>
          <a:p>
            <a:r>
              <a:rPr lang="en-US" sz="1600" dirty="0"/>
              <a:t>We need to form n male/female pairs so that everyone is in exactly one pair.</a:t>
            </a:r>
          </a:p>
          <a:p>
            <a:pPr marL="0" indent="0">
              <a:buNone/>
            </a:pPr>
            <a:r>
              <a:rPr lang="en-US" sz="1600" dirty="0"/>
              <a:t>Consider the case with n=2, with men m</a:t>
            </a:r>
            <a:r>
              <a:rPr lang="en-US" sz="1600" baseline="-25000" dirty="0"/>
              <a:t>1</a:t>
            </a:r>
            <a:r>
              <a:rPr lang="en-US" sz="1600" dirty="0"/>
              <a:t> and m</a:t>
            </a:r>
            <a:r>
              <a:rPr lang="en-US" sz="1600" baseline="-25000" dirty="0"/>
              <a:t>2</a:t>
            </a:r>
            <a:r>
              <a:rPr lang="en-US" sz="1600" dirty="0"/>
              <a:t>, and women w</a:t>
            </a:r>
            <a:r>
              <a:rPr lang="en-US" sz="1600" baseline="-25000" dirty="0"/>
              <a:t>1</a:t>
            </a:r>
            <a:r>
              <a:rPr lang="en-US" sz="1600" dirty="0"/>
              <a:t> and w</a:t>
            </a:r>
            <a:r>
              <a:rPr lang="en-US" sz="1600" baseline="-25000" dirty="0"/>
              <a:t>2</a:t>
            </a:r>
            <a:r>
              <a:rPr lang="en-US" sz="1600" dirty="0"/>
              <a:t>.</a:t>
            </a:r>
          </a:p>
          <a:p>
            <a:r>
              <a:rPr lang="en-US" sz="1600" dirty="0"/>
              <a:t>Suppose both women rank m</a:t>
            </a:r>
            <a:r>
              <a:rPr lang="en-US" sz="1600" baseline="-25000" dirty="0"/>
              <a:t>1</a:t>
            </a:r>
            <a:r>
              <a:rPr lang="en-US" sz="1600" dirty="0"/>
              <a:t> higher, and both men rank w</a:t>
            </a:r>
            <a:r>
              <a:rPr lang="en-US" sz="1600" baseline="-25000" dirty="0"/>
              <a:t>1</a:t>
            </a:r>
            <a:r>
              <a:rPr lang="en-US" sz="1600" dirty="0"/>
              <a:t> higher.</a:t>
            </a:r>
          </a:p>
          <a:p>
            <a:r>
              <a:rPr lang="en-US" sz="1600" dirty="0"/>
              <a:t>If we try to match m</a:t>
            </a:r>
            <a:r>
              <a:rPr lang="en-US" sz="1600" baseline="-25000" dirty="0"/>
              <a:t>1</a:t>
            </a:r>
            <a:r>
              <a:rPr lang="en-US" sz="1600" dirty="0"/>
              <a:t> with w</a:t>
            </a:r>
            <a:r>
              <a:rPr lang="en-US" sz="1600" baseline="-25000" dirty="0"/>
              <a:t>2</a:t>
            </a:r>
            <a:r>
              <a:rPr lang="en-US" sz="1600" dirty="0"/>
              <a:t>, there is </a:t>
            </a:r>
            <a:r>
              <a:rPr lang="en-US" sz="1600"/>
              <a:t>something inherently </a:t>
            </a:r>
            <a:r>
              <a:rPr lang="en-US" sz="1600" dirty="0"/>
              <a:t>wrong with our solution.</a:t>
            </a:r>
          </a:p>
          <a:p>
            <a:r>
              <a:rPr lang="en-US" sz="1600" dirty="0"/>
              <a:t>In fact, m</a:t>
            </a:r>
            <a:r>
              <a:rPr lang="en-US" sz="1600" baseline="-25000" dirty="0"/>
              <a:t>1</a:t>
            </a:r>
            <a:r>
              <a:rPr lang="en-US" sz="1600" dirty="0"/>
              <a:t> and w</a:t>
            </a:r>
            <a:r>
              <a:rPr lang="en-US" sz="1600" baseline="-25000" dirty="0"/>
              <a:t>1</a:t>
            </a:r>
            <a:r>
              <a:rPr lang="en-US" sz="1600" dirty="0"/>
              <a:t> have no reason to go along with our proposed matching: they would dump their respective partners and match together.</a:t>
            </a:r>
          </a:p>
        </p:txBody>
      </p:sp>
    </p:spTree>
    <p:extLst>
      <p:ext uri="{BB962C8B-B14F-4D97-AF65-F5344CB8AC3E}">
        <p14:creationId xmlns:p14="http://schemas.microsoft.com/office/powerpoint/2010/main" val="4117439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Metal tic-tac-toe game pieces">
            <a:extLst>
              <a:ext uri="{FF2B5EF4-FFF2-40B4-BE49-F238E27FC236}">
                <a16:creationId xmlns:a16="http://schemas.microsoft.com/office/drawing/2014/main" id="{AA378EF3-ED8A-8F9D-5CE3-02DD16902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19239" b="57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BED177-DE83-A54D-8231-18B164F8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The Gale-Shapley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F2FD-2F6F-BF99-491F-24D0CF0B1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If </a:t>
            </a:r>
            <a:r>
              <a:rPr lang="en-US" sz="2000" dirty="0" err="1"/>
              <a:t>m</a:t>
            </a:r>
            <a:r>
              <a:rPr lang="en-US" sz="2000" baseline="-25000" dirty="0" err="1"/>
              <a:t>j</a:t>
            </a:r>
            <a:r>
              <a:rPr lang="en-US" sz="2000" dirty="0"/>
              <a:t> is matched with </a:t>
            </a:r>
            <a:r>
              <a:rPr lang="en-US" sz="2000" dirty="0" err="1"/>
              <a:t>w</a:t>
            </a:r>
            <a:r>
              <a:rPr lang="en-US" sz="2000" baseline="-25000" dirty="0" err="1"/>
              <a:t>a</a:t>
            </a:r>
            <a:r>
              <a:rPr lang="en-US" sz="2000" dirty="0"/>
              <a:t>, and </a:t>
            </a:r>
            <a:r>
              <a:rPr lang="en-US" sz="2000" dirty="0" err="1"/>
              <a:t>m</a:t>
            </a:r>
            <a:r>
              <a:rPr lang="en-US" sz="2000" baseline="-25000" dirty="0" err="1"/>
              <a:t>k</a:t>
            </a:r>
            <a:r>
              <a:rPr lang="en-US" sz="2000" dirty="0"/>
              <a:t> is matched with </a:t>
            </a:r>
            <a:r>
              <a:rPr lang="en-US" sz="2000" dirty="0" err="1"/>
              <a:t>w</a:t>
            </a:r>
            <a:r>
              <a:rPr lang="en-US" sz="2000" baseline="-25000" dirty="0" err="1"/>
              <a:t>b</a:t>
            </a:r>
            <a:r>
              <a:rPr lang="en-US" sz="2000" dirty="0"/>
              <a:t>, then the matching is </a:t>
            </a:r>
            <a:r>
              <a:rPr lang="en-US" sz="2000" b="1" dirty="0"/>
              <a:t>stable</a:t>
            </a:r>
            <a:r>
              <a:rPr lang="en-US" sz="2000" i="1" dirty="0"/>
              <a:t> </a:t>
            </a:r>
            <a:r>
              <a:rPr lang="en-US" sz="2000" dirty="0"/>
              <a:t>if at least one of the following statements </a:t>
            </a:r>
            <a:r>
              <a:rPr lang="en-US" sz="2000" dirty="0" err="1"/>
              <a:t>isfalse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m</a:t>
            </a:r>
            <a:r>
              <a:rPr lang="en-US" sz="2000" baseline="-25000" dirty="0" err="1"/>
              <a:t>j</a:t>
            </a:r>
            <a:r>
              <a:rPr lang="en-US" sz="2000" dirty="0"/>
              <a:t> prefers </a:t>
            </a:r>
            <a:r>
              <a:rPr lang="en-US" sz="2000" dirty="0" err="1"/>
              <a:t>w</a:t>
            </a:r>
            <a:r>
              <a:rPr lang="en-US" sz="2000" baseline="-25000" dirty="0" err="1"/>
              <a:t>b</a:t>
            </a:r>
            <a:r>
              <a:rPr lang="en-US" sz="2000" dirty="0"/>
              <a:t> to </a:t>
            </a:r>
            <a:r>
              <a:rPr lang="en-US" sz="2000" dirty="0" err="1"/>
              <a:t>w</a:t>
            </a:r>
            <a:r>
              <a:rPr lang="en-US" sz="2000" baseline="-25000" dirty="0" err="1"/>
              <a:t>a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w</a:t>
            </a:r>
            <a:r>
              <a:rPr lang="en-US" sz="2000" baseline="-25000" dirty="0" err="1"/>
              <a:t>a</a:t>
            </a:r>
            <a:r>
              <a:rPr lang="en-US" sz="2000" dirty="0"/>
              <a:t> prefers </a:t>
            </a:r>
            <a:r>
              <a:rPr lang="en-US" sz="2000" dirty="0" err="1"/>
              <a:t>m</a:t>
            </a:r>
            <a:r>
              <a:rPr lang="en-US" sz="2000" baseline="-25000" dirty="0" err="1"/>
              <a:t>k</a:t>
            </a:r>
            <a:r>
              <a:rPr lang="en-US" sz="2000" dirty="0"/>
              <a:t> to </a:t>
            </a:r>
            <a:r>
              <a:rPr lang="en-US" sz="2000" dirty="0" err="1"/>
              <a:t>m</a:t>
            </a:r>
            <a:r>
              <a:rPr lang="en-US" sz="2000" baseline="-25000" dirty="0" err="1"/>
              <a:t>j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b="1" dirty="0"/>
              <a:t>Gale-Shapley Algorithm</a:t>
            </a:r>
            <a:r>
              <a:rPr lang="en-US" sz="2000" dirty="0"/>
              <a:t> provably finds a stable matching.</a:t>
            </a:r>
            <a:br>
              <a:rPr lang="en-US" sz="2000" dirty="0"/>
            </a:br>
            <a:r>
              <a:rPr lang="en-US" sz="2000" dirty="0"/>
              <a:t>While there is an unmatched male 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 asks out his highest-ranked woman w whom he hasn’t asked out yet.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w is unmatched, she says yes.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w prefers m to her current match, she says yes and breaks up with her current match.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Otherwise, w says no.</a:t>
            </a:r>
          </a:p>
        </p:txBody>
      </p:sp>
    </p:spTree>
    <p:extLst>
      <p:ext uri="{BB962C8B-B14F-4D97-AF65-F5344CB8AC3E}">
        <p14:creationId xmlns:p14="http://schemas.microsoft.com/office/powerpoint/2010/main" val="12022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1452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Symbol</vt:lpstr>
      <vt:lpstr>Vapor Trail</vt:lpstr>
      <vt:lpstr>Introduction to Algorithms  and Theory of Computing</vt:lpstr>
      <vt:lpstr>The Famous Person Problem</vt:lpstr>
      <vt:lpstr>A First Attempt</vt:lpstr>
      <vt:lpstr>Searching for a  better solution</vt:lpstr>
      <vt:lpstr>A better solution</vt:lpstr>
      <vt:lpstr>A Better Solution, cont.</vt:lpstr>
      <vt:lpstr>How to write Algorithms</vt:lpstr>
      <vt:lpstr>Stable Matching</vt:lpstr>
      <vt:lpstr>The Gale-Shapley Algorithm</vt:lpstr>
      <vt:lpstr>Proof for Stability</vt:lpstr>
      <vt:lpstr>Male-optimality</vt:lpstr>
      <vt:lpstr>YouTube and Self-Driving Cars</vt:lpstr>
      <vt:lpstr>Core Course Questions</vt:lpstr>
      <vt:lpstr>Take-home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  and Theory of Computing</dc:title>
  <dc:creator>Aaron Cote</dc:creator>
  <cp:lastModifiedBy>Aaron Cote</cp:lastModifiedBy>
  <cp:revision>12</cp:revision>
  <dcterms:created xsi:type="dcterms:W3CDTF">2020-05-07T21:18:57Z</dcterms:created>
  <dcterms:modified xsi:type="dcterms:W3CDTF">2023-08-21T20:44:27Z</dcterms:modified>
</cp:coreProperties>
</file>