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69" r:id="rId1"/>
  </p:sldMasterIdLst>
  <p:sldIdLst>
    <p:sldId id="258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87" r:id="rId17"/>
    <p:sldId id="288" r:id="rId18"/>
    <p:sldId id="305" r:id="rId19"/>
    <p:sldId id="30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on Cote" initials="AC" lastIdx="1" clrIdx="0">
    <p:extLst>
      <p:ext uri="{19B8F6BF-5375-455C-9EA6-DF929625EA0E}">
        <p15:presenceInfo xmlns:p15="http://schemas.microsoft.com/office/powerpoint/2012/main" userId="804adaa3e8bc56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E8E4DD9-7B97-4EA6-99E6-F4DE8642929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41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9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E4DD9-7B97-4EA6-99E6-F4DE8642929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6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E4DD9-7B97-4EA6-99E6-F4DE8642929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502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E4DD9-7B97-4EA6-99E6-F4DE8642929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6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1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2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53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E4DD9-7B97-4EA6-99E6-F4DE8642929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2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2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E4DD9-7B97-4EA6-99E6-F4DE8642929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71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0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24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5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4DD9-7B97-4EA6-99E6-F4DE86429294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7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  <p:sldLayoutId id="2147484773" r:id="rId4"/>
    <p:sldLayoutId id="2147484774" r:id="rId5"/>
    <p:sldLayoutId id="2147484775" r:id="rId6"/>
    <p:sldLayoutId id="2147484776" r:id="rId7"/>
    <p:sldLayoutId id="2147484777" r:id="rId8"/>
    <p:sldLayoutId id="2147484778" r:id="rId9"/>
    <p:sldLayoutId id="2147484779" r:id="rId10"/>
    <p:sldLayoutId id="2147484780" r:id="rId11"/>
    <p:sldLayoutId id="2147484781" r:id="rId12"/>
    <p:sldLayoutId id="2147484782" r:id="rId13"/>
    <p:sldLayoutId id="2147484783" r:id="rId14"/>
    <p:sldLayoutId id="2147484784" r:id="rId15"/>
    <p:sldLayoutId id="2147484785" r:id="rId16"/>
    <p:sldLayoutId id="21474847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F40F5E-457E-4B58-A3F3-A4AE810B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3700" dirty="0"/>
              <a:t>Theory of Computation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91FF23D-1F4F-4B7A-A37B-D5CE770C9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endParaRPr lang="en-US"/>
          </a:p>
        </p:txBody>
      </p:sp>
      <p:pic>
        <p:nvPicPr>
          <p:cNvPr id="8" name="Graphic 7" descr="PC">
            <a:extLst>
              <a:ext uri="{FF2B5EF4-FFF2-40B4-BE49-F238E27FC236}">
                <a16:creationId xmlns:a16="http://schemas.microsoft.com/office/drawing/2014/main" id="{E0925B86-A6A6-48F1-A16E-1C0BA4179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8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162F0F-A9B7-409A-AD12-ADD44186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55278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454426-90C2-473F-91DE-8DCBEA7A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471333" cy="5249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I’ve got 99 Problems…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9FC9-FF46-49FF-8263-03DE18702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722" y="804334"/>
            <a:ext cx="6271477" cy="52493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First lets define a problem:</a:t>
            </a:r>
          </a:p>
          <a:p>
            <a:r>
              <a:rPr lang="en-US" sz="2000">
                <a:solidFill>
                  <a:schemeClr val="tx2"/>
                </a:solidFill>
              </a:rPr>
              <a:t>A problem takes as input a single integer, and outputs a T/F value.</a:t>
            </a:r>
          </a:p>
          <a:p>
            <a:r>
              <a:rPr lang="en-US" sz="2000">
                <a:solidFill>
                  <a:schemeClr val="tx2"/>
                </a:solidFill>
              </a:rPr>
              <a:t>Note that this is actually a very restrictive definition, there are actually plenty more problems that output integers or take multiple inputs, etc.  </a:t>
            </a:r>
          </a:p>
          <a:p>
            <a:r>
              <a:rPr lang="en-US" sz="2000">
                <a:solidFill>
                  <a:schemeClr val="tx2"/>
                </a:solidFill>
              </a:rPr>
              <a:t>We will show that there are uncountably many problems even under this restrictive definition.</a:t>
            </a: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Since there are countably many algorithms, we will try to find a bijective function from the algorithms to the problems (via a proof by contradiction).</a:t>
            </a: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Assume that there is such a function.</a:t>
            </a:r>
          </a:p>
        </p:txBody>
      </p:sp>
    </p:spTree>
    <p:extLst>
      <p:ext uri="{BB962C8B-B14F-4D97-AF65-F5344CB8AC3E}">
        <p14:creationId xmlns:p14="http://schemas.microsoft.com/office/powerpoint/2010/main" val="4209947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6989-E833-4358-890D-6956B6C3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contradiction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BED4C-DCA2-4499-B818-935F6583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problem P that is not on this table:</a:t>
            </a:r>
          </a:p>
          <a:p>
            <a:r>
              <a:rPr lang="en-US" dirty="0"/>
              <a:t>If M</a:t>
            </a:r>
            <a:r>
              <a:rPr lang="en-US" baseline="-25000" dirty="0"/>
              <a:t>1</a:t>
            </a:r>
            <a:r>
              <a:rPr lang="en-US" dirty="0"/>
              <a:t> outputs T on input 1, then P outputs F,</a:t>
            </a:r>
            <a:br>
              <a:rPr lang="en-US" dirty="0"/>
            </a:br>
            <a:r>
              <a:rPr lang="en-US" dirty="0"/>
              <a:t>otherwise it outputs T.</a:t>
            </a:r>
          </a:p>
          <a:p>
            <a:r>
              <a:rPr lang="en-US" dirty="0"/>
              <a:t>If M</a:t>
            </a:r>
            <a:r>
              <a:rPr lang="en-US" baseline="-25000" dirty="0"/>
              <a:t>i</a:t>
            </a:r>
            <a:r>
              <a:rPr lang="en-US" dirty="0"/>
              <a:t> outputs T on input </a:t>
            </a:r>
            <a:r>
              <a:rPr lang="en-US" dirty="0" err="1"/>
              <a:t>i</a:t>
            </a:r>
            <a:r>
              <a:rPr lang="en-US" dirty="0"/>
              <a:t>, then P outputs F,</a:t>
            </a:r>
            <a:br>
              <a:rPr lang="en-US" dirty="0"/>
            </a:br>
            <a:r>
              <a:rPr lang="en-US" dirty="0"/>
              <a:t>otherwise it outputs T.</a:t>
            </a:r>
          </a:p>
          <a:p>
            <a:pPr marL="0" indent="0">
              <a:buNone/>
            </a:pPr>
            <a:r>
              <a:rPr lang="en-US" dirty="0"/>
              <a:t>Does any algorithm produce P?</a:t>
            </a:r>
          </a:p>
          <a:p>
            <a:r>
              <a:rPr lang="en-US" dirty="0"/>
              <a:t>No, if you assume 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algorithm does, you</a:t>
            </a:r>
            <a:br>
              <a:rPr lang="en-US" dirty="0"/>
            </a:br>
            <a:r>
              <a:rPr lang="en-US" dirty="0"/>
              <a:t>can see that they disagree on the output</a:t>
            </a:r>
            <a:br>
              <a:rPr lang="en-US" dirty="0"/>
            </a:br>
            <a:r>
              <a:rPr lang="en-US" dirty="0"/>
              <a:t>when given j as input.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D1AED46-46F8-422C-B47F-74924870F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529308"/>
              </p:ext>
            </p:extLst>
          </p:nvPr>
        </p:nvGraphicFramePr>
        <p:xfrm>
          <a:off x="7200900" y="2982192"/>
          <a:ext cx="424370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6355">
                  <a:extLst>
                    <a:ext uri="{9D8B030D-6E8A-4147-A177-3AD203B41FA5}">
                      <a16:colId xmlns:a16="http://schemas.microsoft.com/office/drawing/2014/main" val="1475492035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1875616332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371878188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881151582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220594123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1747729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6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3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0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9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4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6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4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E0F55-4340-4715-92BD-DC3BEEF6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The Halting 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A2F4-A3D0-4193-A5A9-43CD0873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We will now use the previous examples to show that the Halting Problem has no algorithmic solution.</a:t>
            </a:r>
          </a:p>
          <a:p>
            <a:r>
              <a:rPr lang="en-US" sz="2000"/>
              <a:t>Assume that it does: H(M,w), which takes algorithm M, and the input w that M is supposed to run on, as input.</a:t>
            </a:r>
          </a:p>
          <a:p>
            <a:pPr marL="0" indent="0">
              <a:buNone/>
            </a:pPr>
            <a:r>
              <a:rPr lang="en-US" sz="2000"/>
              <a:t>Using this library function, we will write a new program B (for barber):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B(computer code M)</a:t>
            </a:r>
          </a:p>
          <a:p>
            <a:pPr marL="457200" lvl="1" indent="0">
              <a:buNone/>
            </a:pPr>
            <a:r>
              <a:rPr lang="en-US" dirty="0"/>
              <a:t>If (H(M,M) == False) Then Return True</a:t>
            </a:r>
          </a:p>
          <a:p>
            <a:pPr marL="457200" lvl="1" indent="0">
              <a:buNone/>
            </a:pPr>
            <a:r>
              <a:rPr lang="en-US" dirty="0"/>
              <a:t>Else Loop forever…</a:t>
            </a:r>
          </a:p>
        </p:txBody>
      </p:sp>
    </p:spTree>
    <p:extLst>
      <p:ext uri="{BB962C8B-B14F-4D97-AF65-F5344CB8AC3E}">
        <p14:creationId xmlns:p14="http://schemas.microsoft.com/office/powerpoint/2010/main" val="64975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CC30-3F02-4E7F-81B1-0FEE7E19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E928-1BAE-485E-AA2E-E104FA98E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5438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 note that we are asking what would happen if M takes itself as input.</a:t>
            </a:r>
          </a:p>
          <a:p>
            <a:r>
              <a:rPr lang="en-US" dirty="0"/>
              <a:t>Since there are countably many algorithms, we can refer to M by its index </a:t>
            </a:r>
            <a:r>
              <a:rPr lang="en-US" dirty="0" err="1"/>
              <a:t>i</a:t>
            </a:r>
            <a:r>
              <a:rPr lang="en-US" dirty="0"/>
              <a:t>, where M is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algorithm, and run M on input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contradiction arises when you run B on itself.</a:t>
            </a:r>
          </a:p>
          <a:p>
            <a:r>
              <a:rPr lang="en-US" dirty="0"/>
              <a:t>If B(B) halts, then H(B,B) will return true.  However, since H(B,B) returns true, B(B) will loop forever.</a:t>
            </a:r>
          </a:p>
          <a:p>
            <a:r>
              <a:rPr lang="en-US" dirty="0"/>
              <a:t>If B(B) loops forever, then H(B,B) will return false.  However, since H(B,B) returns false, B(B) will terminate.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1FCBB-578F-4291-A1C2-FFDC029AAA58}"/>
              </a:ext>
            </a:extLst>
          </p:cNvPr>
          <p:cNvSpPr txBox="1"/>
          <p:nvPr/>
        </p:nvSpPr>
        <p:spPr>
          <a:xfrm>
            <a:off x="8735291" y="3210792"/>
            <a:ext cx="29450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B(computer code 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(H(M,M) == False)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Then Return True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Else Loop forever…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0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815364-CC88-4137-AE87-1F922373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Alternate Explanation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573E-D9A8-437B-95BB-7FADE8801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The program B is the barber: when you ask if the barber cuts their own hair, you get a contradiction.  If you ask B what it returns when run on itself, you get a contradiction.</a:t>
            </a:r>
          </a:p>
          <a:p>
            <a:r>
              <a:rPr lang="en-US" sz="1800"/>
              <a:t>The solution is that I lied: there is no barber, and there is no B.  This was a classic proof by contradiction.</a:t>
            </a:r>
          </a:p>
          <a:p>
            <a:r>
              <a:rPr lang="en-US" sz="1800"/>
              <a:t>However, I literally gave you the code for B: it required only one library function: H!</a:t>
            </a:r>
          </a:p>
          <a:p>
            <a:r>
              <a:rPr lang="en-US" sz="1800"/>
              <a:t>Therefore, H cannot possibly exist.</a:t>
            </a:r>
          </a:p>
        </p:txBody>
      </p:sp>
    </p:spTree>
    <p:extLst>
      <p:ext uri="{BB962C8B-B14F-4D97-AF65-F5344CB8AC3E}">
        <p14:creationId xmlns:p14="http://schemas.microsoft.com/office/powerpoint/2010/main" val="41405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F00B-277D-413E-99D9-6BF0386B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Explanation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FADF-53F9-47B2-A71A-35CEE67AF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our proof to show there is an unsolvable problem, we explicitly used B as our example.</a:t>
            </a:r>
          </a:p>
          <a:p>
            <a:r>
              <a:rPr lang="en-US" dirty="0"/>
              <a:t>On input M</a:t>
            </a:r>
            <a:r>
              <a:rPr lang="en-US" baseline="-25000" dirty="0"/>
              <a:t>i</a:t>
            </a:r>
            <a:r>
              <a:rPr lang="en-US" dirty="0"/>
              <a:t>, B outputs the opposite thing that M</a:t>
            </a:r>
            <a:r>
              <a:rPr lang="en-US" baseline="-25000" dirty="0"/>
              <a:t>i</a:t>
            </a:r>
            <a:r>
              <a:rPr lang="en-US" dirty="0"/>
              <a:t> outputs.</a:t>
            </a:r>
          </a:p>
          <a:p>
            <a:r>
              <a:rPr lang="en-US" dirty="0"/>
              <a:t>Therefore, the problem B is not produced by any algorithm.</a:t>
            </a:r>
          </a:p>
          <a:p>
            <a:pPr marL="0" indent="0">
              <a:buNone/>
            </a:pPr>
            <a:r>
              <a:rPr lang="en-US" dirty="0"/>
              <a:t>We explicitly showed that B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H.</a:t>
            </a:r>
          </a:p>
          <a:p>
            <a:r>
              <a:rPr lang="en-US" dirty="0"/>
              <a:t>Therefore, if H is solvable, then B is</a:t>
            </a:r>
            <a:br>
              <a:rPr lang="en-US" dirty="0"/>
            </a:br>
            <a:r>
              <a:rPr lang="en-US" dirty="0"/>
              <a:t>solvable.</a:t>
            </a:r>
          </a:p>
          <a:p>
            <a:r>
              <a:rPr lang="en-US" dirty="0"/>
              <a:t>B is not solvable, therefore H is not</a:t>
            </a:r>
            <a:br>
              <a:rPr lang="en-US" dirty="0"/>
            </a:br>
            <a:r>
              <a:rPr lang="en-US" dirty="0"/>
              <a:t>solvable.</a:t>
            </a:r>
          </a:p>
          <a:p>
            <a:pPr marL="0" indent="0">
              <a:buNone/>
            </a:pPr>
            <a:r>
              <a:rPr lang="en-US" dirty="0"/>
              <a:t>Therefore, the Halting problem is </a:t>
            </a:r>
          </a:p>
          <a:p>
            <a:pPr marL="0" indent="0">
              <a:buNone/>
            </a:pPr>
            <a:r>
              <a:rPr lang="en-US" b="1" dirty="0"/>
              <a:t>undecidable</a:t>
            </a:r>
            <a:r>
              <a:rPr lang="en-US" dirty="0"/>
              <a:t>.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5B8C39-56D6-4629-AC40-EBC3A73F43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759047"/>
              </p:ext>
            </p:extLst>
          </p:nvPr>
        </p:nvGraphicFramePr>
        <p:xfrm>
          <a:off x="6515100" y="3868587"/>
          <a:ext cx="489775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6355">
                  <a:extLst>
                    <a:ext uri="{9D8B030D-6E8A-4147-A177-3AD203B41FA5}">
                      <a16:colId xmlns:a16="http://schemas.microsoft.com/office/drawing/2014/main" val="1475492035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1875616332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371878188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881151582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220594123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1747729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f(M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f(M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f(M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f(M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6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3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0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9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4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6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17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F0328-CBBC-4171-879D-E3D31D05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/>
              <a:t>The Post Correspondence 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5DCD-BFB5-4EA2-B8AE-046AA4D6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In the </a:t>
            </a:r>
            <a:r>
              <a:rPr lang="en-US" sz="2000" b="1"/>
              <a:t>Post Correspondence Problem</a:t>
            </a:r>
            <a:r>
              <a:rPr lang="en-US" sz="2000"/>
              <a:t> (PCP), you are given a collection of dominoes.  </a:t>
            </a:r>
          </a:p>
          <a:p>
            <a:r>
              <a:rPr lang="en-US" sz="2000"/>
              <a:t>Each domino has two strings, one on the top, the other on the bottom.</a:t>
            </a:r>
          </a:p>
          <a:p>
            <a:r>
              <a:rPr lang="en-US" sz="2000"/>
              <a:t>Your task is to make a sequence of dominoes so that the string obtained by concatenating the top strings is the same as the one obtained by the bottom strings.</a:t>
            </a:r>
          </a:p>
          <a:p>
            <a:r>
              <a:rPr lang="en-US" sz="2000"/>
              <a:t>You may use each domino as many times as you like</a:t>
            </a:r>
          </a:p>
          <a:p>
            <a:r>
              <a:rPr lang="en-US" sz="2000"/>
              <a:t>This problem sounds like a fairly standard algorithms problem… but this problem is </a:t>
            </a:r>
            <a:r>
              <a:rPr lang="en-US" sz="2000" i="1"/>
              <a:t>undecidable</a:t>
            </a:r>
            <a:r>
              <a:rPr lang="en-US" sz="200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72383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288462-DF2B-4B4C-A544-982DB0CC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Some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1F4DC-A72E-4209-AB9F-8F20AFA107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743200"/>
                <a:ext cx="10820400" cy="34754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/>
                  <a:t>Is there a solution for this collection?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𝑎𝑏𝑐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𝑐𝑎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𝑎𝑐𝑐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𝑏𝑎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000"/>
              </a:p>
              <a:p>
                <a:r>
                  <a:rPr lang="en-US" sz="2000"/>
                  <a:t>No, because there is a ‘c’ on every top string, but none on the bottom.</a:t>
                </a:r>
              </a:p>
              <a:p>
                <a:r>
                  <a:rPr lang="en-US" sz="2000"/>
                  <a:t>No, because every top string is lower than its bottom string.</a:t>
                </a:r>
              </a:p>
              <a:p>
                <a:pPr marL="0" indent="0">
                  <a:buNone/>
                </a:pPr>
                <a:r>
                  <a:rPr lang="en-US" sz="2000"/>
                  <a:t>Is there a solution for this collection?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𝑎𝑏𝑐</m:t>
                                  </m:r>
                                </m:num>
                                <m:den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𝑎𝑏𝑐</m:t>
                              </m:r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1F4DC-A72E-4209-AB9F-8F20AFA10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743200"/>
                <a:ext cx="10820400" cy="3475485"/>
              </a:xfrm>
              <a:blipFill>
                <a:blip r:embed="rId3"/>
                <a:stretch>
                  <a:fillRect l="-620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797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F7F3-6448-4A51-A86B-A0406640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Broad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2DB3BD-5616-454B-A100-DFCA53F26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have a domino with the starting state of your algorithm on the top: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𝑙𝑖𝑛𝑒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=2,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=10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every way there is to progress through the program, you have a domino: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𝑙𝑖𝑛𝑒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=2,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=3,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=10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𝑙𝑖𝑛𝑒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=2,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=10#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𝑙𝑖𝑛𝑒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=7,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=3,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𝑙𝑖𝑛𝑒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=2,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=3,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=10#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And if you have a return statement at a specific state, you would have the following domino: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𝑙𝑖𝑛𝑒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=42,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=270,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=475#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2DB3BD-5616-454B-A100-DFCA53F26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2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69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C2AFF-5668-4B7C-8487-86C343EA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XKCD #1163: Debugger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1315C0-A685-4077-AC67-BF04B9BFC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It can take a site a while to figure out there’s a problem with their ‘report a bug’ form.</a:t>
            </a:r>
          </a:p>
        </p:txBody>
      </p:sp>
      <p:pic>
        <p:nvPicPr>
          <p:cNvPr id="5" name="Content Placeholder 4" descr="A picture containing lamp&#10;&#10;Description automatically generated">
            <a:extLst>
              <a:ext uri="{FF2B5EF4-FFF2-40B4-BE49-F238E27FC236}">
                <a16:creationId xmlns:a16="http://schemas.microsoft.com/office/drawing/2014/main" id="{F4D63D45-B963-4302-8275-807F0C2D6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53" y="2077720"/>
            <a:ext cx="6177937" cy="284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0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1CBA-4017-4C9D-B40B-B01E6905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The Limits of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1ED1-71B8-4CE8-B85D-34FB8B1AC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Suppose you are given some computer code, and the input that code will run on.  You want to know whether the code will halt, or enter an infinite loop.</a:t>
            </a:r>
          </a:p>
          <a:p>
            <a:r>
              <a:rPr lang="en-US" sz="1700"/>
              <a:t>Compilers can catch very simple examples (such as “while(true)”), but they can’t catch more complicated examples.</a:t>
            </a:r>
          </a:p>
          <a:p>
            <a:r>
              <a:rPr lang="en-US" sz="1700"/>
              <a:t>This would be a fantastically useful tool to have, if it existed.  It doesn’t.</a:t>
            </a:r>
          </a:p>
          <a:p>
            <a:r>
              <a:rPr lang="en-US" sz="1700"/>
              <a:t>Not only does no such tool exist, we have </a:t>
            </a:r>
            <a:r>
              <a:rPr lang="en-US" sz="1700" b="1"/>
              <a:t>proven</a:t>
            </a:r>
            <a:r>
              <a:rPr lang="en-US" sz="1700"/>
              <a:t> that no such tool </a:t>
            </a:r>
            <a:r>
              <a:rPr lang="en-US" sz="1700" b="1"/>
              <a:t>can</a:t>
            </a:r>
            <a:r>
              <a:rPr lang="en-US" sz="1700"/>
              <a:t> exist.</a:t>
            </a:r>
          </a:p>
          <a:p>
            <a:r>
              <a:rPr lang="en-US" sz="1700"/>
              <a:t>This problem is known as the </a:t>
            </a:r>
            <a:r>
              <a:rPr lang="en-US" sz="1700" b="1"/>
              <a:t>Halting Problem</a:t>
            </a:r>
            <a:r>
              <a:rPr lang="en-US" sz="1700"/>
              <a:t>.</a:t>
            </a:r>
          </a:p>
          <a:p>
            <a:pPr marL="0" indent="0">
              <a:buNone/>
            </a:pPr>
            <a:r>
              <a:rPr lang="en-US" sz="1700"/>
              <a:t>Before we can launch into the proof, we’re going to talk about a few side topics that will end up being related.</a:t>
            </a: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97298B1B-F512-42A6-B526-066B20D56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5931" y="227274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2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735F-AB5B-4C42-A9D9-48AA6EF9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1" y="965201"/>
            <a:ext cx="5947496" cy="49234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There is a barber who lives in a small village.  The barber cuts the hair of exactly the villagers who do not cut their own hair.</a:t>
            </a:r>
          </a:p>
          <a:p>
            <a:pPr marL="0" indent="0">
              <a:buNone/>
            </a:pPr>
            <a:r>
              <a:rPr lang="en-US" sz="2000"/>
              <a:t>What is the paradox?</a:t>
            </a:r>
          </a:p>
          <a:p>
            <a:r>
              <a:rPr lang="en-US" sz="2000"/>
              <a:t> The barber neither cuts nor doesn’t cut their own hair.</a:t>
            </a:r>
          </a:p>
          <a:p>
            <a:pPr marL="0" indent="0">
              <a:buNone/>
            </a:pPr>
            <a:r>
              <a:rPr lang="en-US" sz="2000"/>
              <a:t>What is the solution to the paradox?</a:t>
            </a:r>
          </a:p>
          <a:p>
            <a:r>
              <a:rPr lang="en-US" sz="2000"/>
              <a:t>I lied to you.  There is no such barber.</a:t>
            </a:r>
          </a:p>
          <a:p>
            <a:pPr marL="0" indent="0">
              <a:buNone/>
            </a:pPr>
            <a:r>
              <a:rPr lang="en-US" sz="2000"/>
              <a:t>This is a classic proof by contradiction: assume such a barber exists, and derive a contradiction.</a:t>
            </a:r>
          </a:p>
          <a:p>
            <a:r>
              <a:rPr lang="en-US" sz="2000"/>
              <a:t>We will do something </a:t>
            </a:r>
            <a:r>
              <a:rPr lang="en-US" sz="2000" b="1"/>
              <a:t>very</a:t>
            </a:r>
            <a:r>
              <a:rPr lang="en-US" sz="2000"/>
              <a:t> similar when we prove the Halting Problem has no algorithmic solution.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83419-8188-4C50-BD8F-237B464B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788" y="1"/>
            <a:ext cx="465121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0D84C5-A105-4AB9-8C54-A26D1372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21575" y="2187579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D04EA7-F88E-41EF-B558-D440EF59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898" y="1327169"/>
            <a:ext cx="3646678" cy="419951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The Barber Paradox</a:t>
            </a:r>
          </a:p>
        </p:txBody>
      </p:sp>
    </p:spTree>
    <p:extLst>
      <p:ext uri="{BB962C8B-B14F-4D97-AF65-F5344CB8AC3E}">
        <p14:creationId xmlns:p14="http://schemas.microsoft.com/office/powerpoint/2010/main" val="243122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C3159-FEC8-4562-B8E9-B9638DCA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/>
              <a:t>Infinitely-Sized 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78B0-7098-4A8D-A61A-F5050753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Consider the following two sets:</a:t>
            </a:r>
          </a:p>
          <a:p>
            <a:r>
              <a:rPr lang="en-US" sz="1700"/>
              <a:t>The positive integers {1,2,3,…}</a:t>
            </a:r>
          </a:p>
          <a:p>
            <a:r>
              <a:rPr lang="en-US" sz="1700"/>
              <a:t>The positive even integers {2,4,6,…}</a:t>
            </a:r>
          </a:p>
          <a:p>
            <a:pPr marL="0" indent="0">
              <a:buNone/>
            </a:pPr>
            <a:r>
              <a:rPr lang="en-US" sz="1700"/>
              <a:t>Which set is bigger?</a:t>
            </a:r>
          </a:p>
          <a:p>
            <a:r>
              <a:rPr lang="en-US" sz="1700"/>
              <a:t>In one sense, they’re both infinite in size, so maybe they’re the same?</a:t>
            </a:r>
          </a:p>
          <a:p>
            <a:r>
              <a:rPr lang="en-US" sz="1700"/>
              <a:t>In another sense, the positive even integers are a strict subset of the positive integers, so maybe the positive integers are larger?</a:t>
            </a:r>
          </a:p>
          <a:p>
            <a:r>
              <a:rPr lang="en-US" sz="1700"/>
              <a:t>In yet another sense, you could transform the positive integers into the positive even integers by multiplying each value by two, so maybe they’re the same?</a:t>
            </a:r>
          </a:p>
        </p:txBody>
      </p:sp>
    </p:spTree>
    <p:extLst>
      <p:ext uri="{BB962C8B-B14F-4D97-AF65-F5344CB8AC3E}">
        <p14:creationId xmlns:p14="http://schemas.microsoft.com/office/powerpoint/2010/main" val="3200111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901E7-F45E-4594-8F07-4ADB1F52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dirty="0"/>
              <a:t>Infinitely-Sized Sets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EE37-4223-423E-91D4-520BF88B2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Any of these intuitions could be the correct one, but mathematicians need to be consistent.</a:t>
            </a:r>
          </a:p>
          <a:p>
            <a:r>
              <a:rPr lang="en-US" sz="2000"/>
              <a:t>They have chosen the last intuition to be the correct one.</a:t>
            </a:r>
          </a:p>
          <a:p>
            <a:pPr marL="0" indent="0">
              <a:buNone/>
            </a:pPr>
            <a:r>
              <a:rPr lang="en-US" sz="2000"/>
              <a:t>Given two (possibly infinite) sets A and B, they are the same size exactly if there is a bijective function from A to B.</a:t>
            </a:r>
          </a:p>
          <a:p>
            <a:r>
              <a:rPr lang="en-US" sz="2000"/>
              <a:t>That is, you can map the values in A to the values to B, so that everything in A is paired exactly once, and everything in B is paired exactly once.</a:t>
            </a:r>
          </a:p>
          <a:p>
            <a:pPr marL="0" indent="0">
              <a:buNone/>
            </a:pPr>
            <a:r>
              <a:rPr lang="en-US" sz="2000"/>
              <a:t>f(x) = 2x is the function that shows the positive integers are the same size as the positive even integers.</a:t>
            </a:r>
          </a:p>
        </p:txBody>
      </p:sp>
    </p:spTree>
    <p:extLst>
      <p:ext uri="{BB962C8B-B14F-4D97-AF65-F5344CB8AC3E}">
        <p14:creationId xmlns:p14="http://schemas.microsoft.com/office/powerpoint/2010/main" val="230092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B681-532E-4AC9-A19A-D2F28243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Countable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F0D1-43E1-4897-9461-EDA45CC59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43100"/>
            <a:ext cx="5816600" cy="4275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set is </a:t>
            </a:r>
            <a:r>
              <a:rPr lang="en-US" b="1" dirty="0"/>
              <a:t>countable</a:t>
            </a:r>
            <a:r>
              <a:rPr lang="en-US" dirty="0"/>
              <a:t>, or </a:t>
            </a:r>
            <a:r>
              <a:rPr lang="en-US" b="1" dirty="0"/>
              <a:t>countably infinite</a:t>
            </a:r>
            <a:r>
              <a:rPr lang="en-US" dirty="0"/>
              <a:t>, if it is the same size as the natural numbers (all integers 0 or larger).</a:t>
            </a:r>
          </a:p>
          <a:p>
            <a:pPr marL="0" indent="0">
              <a:buNone/>
            </a:pPr>
            <a:r>
              <a:rPr lang="en-US" dirty="0"/>
              <a:t>Are the set of even integers are countable (including the negatives)?</a:t>
            </a:r>
          </a:p>
          <a:p>
            <a:r>
              <a:rPr lang="en-US" dirty="0"/>
              <a:t>Yes, f(x) = x if x is even, f(x) = -(x+1) if x is odd.</a:t>
            </a:r>
          </a:p>
          <a:p>
            <a:pPr marL="0" indent="0">
              <a:buNone/>
            </a:pPr>
            <a:r>
              <a:rPr lang="en-US" dirty="0"/>
              <a:t>Are the set of positive rational numbers countable?</a:t>
            </a:r>
          </a:p>
          <a:p>
            <a:r>
              <a:rPr lang="en-US" dirty="0"/>
              <a:t>Yes (surprisingly!)</a:t>
            </a:r>
          </a:p>
          <a:p>
            <a:pPr marL="0" indent="0">
              <a:buNone/>
            </a:pPr>
            <a:r>
              <a:rPr lang="en-US" dirty="0"/>
              <a:t>Are the set of real numbers countable?</a:t>
            </a:r>
          </a:p>
        </p:txBody>
      </p:sp>
      <p:pic>
        <p:nvPicPr>
          <p:cNvPr id="5" name="Picture 4" descr="A picture containing rain&#10;&#10;Description automatically generated">
            <a:extLst>
              <a:ext uri="{FF2B5EF4-FFF2-40B4-BE49-F238E27FC236}">
                <a16:creationId xmlns:a16="http://schemas.microsoft.com/office/drawing/2014/main" id="{208341A5-B21B-4CD5-A4DE-8F055C3A0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071" y="2272748"/>
            <a:ext cx="3521058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84FA60-56E6-4C39-B1D1-F8DA36DE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2706-AB11-4FED-8CFB-71FBC0E0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630827"/>
            <a:ext cx="9222535" cy="38453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Proof by contradiction: suppose we have a bijective function f which maps the set of natural numbers to the set of real numbers.  It might start something like this:</a:t>
            </a:r>
          </a:p>
          <a:p>
            <a:r>
              <a:rPr lang="en-US" sz="2000"/>
              <a:t>f(1) = </a:t>
            </a:r>
            <a:r>
              <a:rPr lang="en-US" sz="2000">
                <a:sym typeface="Symbol" panose="05050102010706020507" pitchFamily="18" charset="2"/>
              </a:rPr>
              <a:t></a:t>
            </a:r>
          </a:p>
          <a:p>
            <a:r>
              <a:rPr lang="en-US" sz="2000">
                <a:sym typeface="Symbol" panose="05050102010706020507" pitchFamily="18" charset="2"/>
              </a:rPr>
              <a:t>f(2) = e</a:t>
            </a:r>
          </a:p>
          <a:p>
            <a:r>
              <a:rPr lang="en-US" sz="2000">
                <a:sym typeface="Symbol" panose="05050102010706020507" pitchFamily="18" charset="2"/>
              </a:rPr>
              <a:t>f(3) = 0.123456789</a:t>
            </a:r>
          </a:p>
          <a:p>
            <a:r>
              <a:rPr lang="en-US" sz="2000">
                <a:sym typeface="Symbol" panose="05050102010706020507" pitchFamily="18" charset="2"/>
              </a:rPr>
              <a:t>f(4) = 32.33 (repeating, of course), etc.</a:t>
            </a:r>
          </a:p>
          <a:p>
            <a:pPr marL="0" indent="0">
              <a:buNone/>
            </a:pPr>
            <a:r>
              <a:rPr lang="en-US" sz="2000">
                <a:sym typeface="Symbol" panose="05050102010706020507" pitchFamily="18" charset="2"/>
              </a:rPr>
              <a:t>We will construct a real number b &lt; 1, that definitively does not show up as an output from this function, using a process called </a:t>
            </a:r>
            <a:r>
              <a:rPr lang="en-US" sz="2000" b="1">
                <a:sym typeface="Symbol" panose="05050102010706020507" pitchFamily="18" charset="2"/>
              </a:rPr>
              <a:t>diagonalization</a:t>
            </a:r>
            <a:r>
              <a:rPr lang="en-US" sz="2000">
                <a:sym typeface="Symbol" panose="05050102010706020507" pitchFamily="18" charset="2"/>
              </a:rPr>
              <a:t>.</a:t>
            </a:r>
            <a:endParaRPr lang="en-US" sz="2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7356FD-82C7-4E0B-9494-355CAE397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 flipH="1" flipV="1">
            <a:off x="8887991" y="3553991"/>
            <a:ext cx="4517571" cy="209044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767F65-1327-4A2C-A238-5322F9A1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4771908"/>
            <a:ext cx="9845190" cy="12930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 Uncountable 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3617-ACC1-4E91-8D04-7BAB276B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The 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C8B4-FFCD-40B9-9563-D8E172E8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the first decimal place of f(1) is 1, then the first decimal place of b will be 2.  Otherwise, it will be 1.</a:t>
            </a:r>
          </a:p>
          <a:p>
            <a:r>
              <a:rPr lang="en-US" dirty="0"/>
              <a:t>If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decimal of f(</a:t>
            </a:r>
            <a:r>
              <a:rPr lang="en-US" dirty="0" err="1"/>
              <a:t>i</a:t>
            </a:r>
            <a:r>
              <a:rPr lang="en-US" dirty="0"/>
              <a:t>) is 1, then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decimal of b will be 2.  Otherwise, it will be 1.</a:t>
            </a:r>
          </a:p>
          <a:p>
            <a:pPr marL="0" indent="0">
              <a:buNone/>
            </a:pPr>
            <a:r>
              <a:rPr lang="en-US" dirty="0"/>
              <a:t>In the prior example function, </a:t>
            </a:r>
            <a:br>
              <a:rPr lang="en-US" dirty="0"/>
            </a:br>
            <a:r>
              <a:rPr lang="en-US" dirty="0"/>
              <a:t>b = 0.2211…</a:t>
            </a:r>
          </a:p>
          <a:p>
            <a:r>
              <a:rPr lang="en-US" dirty="0"/>
              <a:t>Does any input produce b?</a:t>
            </a:r>
          </a:p>
          <a:p>
            <a:r>
              <a:rPr lang="en-US" dirty="0"/>
              <a:t>No, because if it is f(j), then they disagree at 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decimal place.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0914C54-F69E-46F0-BBAE-048A9257F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0" y="2379841"/>
            <a:ext cx="4521200" cy="34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5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D26D3-F889-4DD5-B9FA-8A284046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 What, Who Cares?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61870-C236-4BA2-BAA5-E151443AA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00" y="2821774"/>
            <a:ext cx="9766299" cy="339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What do countable and uncountable sets have to do with Computer Science?</a:t>
            </a:r>
          </a:p>
          <a:p>
            <a:pPr marL="0" indent="0">
              <a:buNone/>
            </a:pPr>
            <a:r>
              <a:rPr lang="en-US" sz="2000"/>
              <a:t>The number of algorithms is countable</a:t>
            </a:r>
          </a:p>
          <a:p>
            <a:r>
              <a:rPr lang="en-US" sz="2000"/>
              <a:t>After compilation, an algorithm is just a binary string.  There are countably many binary strings.</a:t>
            </a:r>
          </a:p>
          <a:p>
            <a:pPr marL="0" indent="0">
              <a:buNone/>
            </a:pPr>
            <a:r>
              <a:rPr lang="en-US" sz="2000"/>
              <a:t>The number of </a:t>
            </a:r>
            <a:r>
              <a:rPr lang="en-US" sz="2000" b="1"/>
              <a:t>problems</a:t>
            </a:r>
            <a:r>
              <a:rPr lang="en-US" sz="2000"/>
              <a:t> is uncountable.</a:t>
            </a:r>
          </a:p>
          <a:p>
            <a:r>
              <a:rPr lang="en-US" sz="2000"/>
              <a:t>If proven, this shows that there must be a problem which cannot be solved by any algorithm (and then we will prove the Halting Problem is one such problem).</a:t>
            </a:r>
          </a:p>
        </p:txBody>
      </p:sp>
    </p:spTree>
    <p:extLst>
      <p:ext uri="{BB962C8B-B14F-4D97-AF65-F5344CB8AC3E}">
        <p14:creationId xmlns:p14="http://schemas.microsoft.com/office/powerpoint/2010/main" val="198037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1774</Words>
  <Application>Microsoft Office PowerPoint</Application>
  <PresentationFormat>Widescreen</PresentationFormat>
  <Paragraphs>196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Century Gothic</vt:lpstr>
      <vt:lpstr>Vapor Trail</vt:lpstr>
      <vt:lpstr>Theory of Computation</vt:lpstr>
      <vt:lpstr>The Limits of Computation</vt:lpstr>
      <vt:lpstr>The Barber Paradox</vt:lpstr>
      <vt:lpstr>Infinitely-Sized Sets</vt:lpstr>
      <vt:lpstr>Infinitely-Sized Sets</vt:lpstr>
      <vt:lpstr>Countable Sets</vt:lpstr>
      <vt:lpstr>An Uncountable Set</vt:lpstr>
      <vt:lpstr>The Contradiction</vt:lpstr>
      <vt:lpstr>So What, Who Cares?</vt:lpstr>
      <vt:lpstr>I’ve got 99 Problems…</vt:lpstr>
      <vt:lpstr>The contradiction</vt:lpstr>
      <vt:lpstr>The Halting Problem</vt:lpstr>
      <vt:lpstr>The Contradiction</vt:lpstr>
      <vt:lpstr>Alternate Explanation #1</vt:lpstr>
      <vt:lpstr>Alternate Explanation #2</vt:lpstr>
      <vt:lpstr>The Post Correspondence Problem</vt:lpstr>
      <vt:lpstr>Some Examples</vt:lpstr>
      <vt:lpstr>The Broad idea</vt:lpstr>
      <vt:lpstr>XKCD #1163: Debugger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Aaron Cote</dc:creator>
  <cp:lastModifiedBy>Aaron Daniel Cote</cp:lastModifiedBy>
  <cp:revision>8</cp:revision>
  <dcterms:created xsi:type="dcterms:W3CDTF">2020-07-06T04:15:23Z</dcterms:created>
  <dcterms:modified xsi:type="dcterms:W3CDTF">2021-07-08T22:46:23Z</dcterms:modified>
</cp:coreProperties>
</file>