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19" r:id="rId1"/>
  </p:sldMasterIdLst>
  <p:sldIdLst>
    <p:sldId id="258" r:id="rId2"/>
    <p:sldId id="300" r:id="rId3"/>
    <p:sldId id="302" r:id="rId4"/>
    <p:sldId id="307" r:id="rId5"/>
    <p:sldId id="308" r:id="rId6"/>
    <p:sldId id="309" r:id="rId7"/>
    <p:sldId id="310" r:id="rId8"/>
    <p:sldId id="311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on Cote" initials="AC" lastIdx="1" clrIdx="0">
    <p:extLst>
      <p:ext uri="{19B8F6BF-5375-455C-9EA6-DF929625EA0E}">
        <p15:presenceInfo xmlns:p15="http://schemas.microsoft.com/office/powerpoint/2012/main" userId="804adaa3e8bc56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0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BF86-CF85-4F54-AC02-CA82EE6DD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8BF74-9F69-41F7-9ED9-05CBCAD67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60A0D-A6DF-4D08-B94D-A4C27BE9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CB6C1-F1A3-429E-AD56-7CEC53D4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68AF8-3C6A-4287-91F0-33D7243D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87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C8A6-1BA2-4137-9C3A-910F0425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C9192-0699-4F57-B965-23C2EA4F0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04FBA-8523-4879-BD59-15A79772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7E05E-BD49-4F61-805A-94E1A40C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FA571-2321-4FB1-ACA6-FA3BE35B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9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E6988-81FE-44E6-B111-55BC26001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96A21-F6C8-4C74-A031-FE7EA9667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E625B-EFD4-4B4C-882D-7102BCC7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DD8E8-FE8E-48F9-B593-78458587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339A4-FF6B-4340-84F1-6B0E2700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5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E69F-43C6-4129-A1A6-BF110B88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544A-0C19-44AB-B8C2-044C772B5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43130-2131-4CDD-92FE-28D33945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8995F-5E96-44A2-BB73-8D0982E1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29A22-5D4E-4C7F-9403-F537EE9F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6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3B4F-024E-45E9-A200-EB94BD6EB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7F8C8-F9AC-4A6A-99DF-8549FC74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6341E-F862-4AE3-A556-5CBB5D55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7561A-D912-43A4-900A-075FBFEF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DFD60-2EAE-4BB9-A998-48D294CE5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7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21B3-14FC-4F09-BA34-EA5A0F2C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11753-D158-4C1D-94A8-946D2BA33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EF9BA-2DB1-4BA5-9E97-143415F1A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19F6C-B46B-45E4-A93C-B953F3C5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9D6F7-B354-485B-A7A3-066A21A9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A5379-B3F9-4506-8FDF-A91D99BB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4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99889-12B6-47E8-B639-0F4945F6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B4BC9-C1B8-45D0-A074-3C9EC10EE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66451-23E1-4AE0-B085-0F9BF60B4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EC03D7-1DF7-4C16-84E9-3A14AF098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44F4A-45DD-4B5F-A063-0BE00A733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692760-DD51-4B87-AD96-1BCC67F8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E42BC-24AC-46BF-B4BF-2B4F2580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8EE05E-CAE6-4313-849E-D17CFDCE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2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FF55-D77C-4759-98CB-C1061E54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B1945-C3C5-4A69-BF33-D504A99E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149E8-93F9-44A2-B843-1217112D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6E8A2-CE47-45B2-BBD9-B3BF7C93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A75BF-01AC-45D6-94BC-B8D09F2D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F8876-03FE-4F65-A269-A409E996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A5063-C5BC-403A-A6DA-C8F03C47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934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EEC-E93F-4939-A375-F75FD10E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76CD1-7963-40EB-8BBE-6A9EE148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CE854-31C3-402E-8195-2A7C7B0FB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948B6-FCC1-42C2-8375-06434707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8C848-BE4D-40F5-AB24-4FAED72D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C4B67-0BD8-4290-BEBB-BD5D3C07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2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6D3E-8929-4412-A15E-9E056600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D356B-0DDB-476B-9A93-88287F99C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6FBFA-F73C-43B2-9F29-3512EC6C7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2439E-D2FA-44E4-B836-05B1700E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435D6-4849-426C-9811-47409CED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B438B-5F44-41FB-B93D-94A388C2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1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27EF0-BF1A-4631-8CE2-EA93A42FA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2F800-9AD0-43ED-9EB4-EC5B34D8C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E0914-BF7A-4AD7-99C3-1A3A5F640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E4DD9-7B97-4EA6-99E6-F4DE86429294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A652A-AC2C-4CBE-ADCD-55858AD5B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4E9C5-E3E8-4B11-848C-882CF6DFF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0" r:id="rId1"/>
    <p:sldLayoutId id="2147484421" r:id="rId2"/>
    <p:sldLayoutId id="2147484422" r:id="rId3"/>
    <p:sldLayoutId id="2147484423" r:id="rId4"/>
    <p:sldLayoutId id="2147484424" r:id="rId5"/>
    <p:sldLayoutId id="2147484425" r:id="rId6"/>
    <p:sldLayoutId id="2147484426" r:id="rId7"/>
    <p:sldLayoutId id="2147484427" r:id="rId8"/>
    <p:sldLayoutId id="2147484428" r:id="rId9"/>
    <p:sldLayoutId id="2147484429" r:id="rId10"/>
    <p:sldLayoutId id="21474844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E06018B-42E3-40EB-992D-9C9EC6452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endParaRPr lang="en-US" sz="2000">
              <a:solidFill>
                <a:srgbClr val="080808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40F5E-457E-4B58-A3F3-A4AE810B3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PSPACE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8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7993FA-482D-40A2-BD7B-EBB6AE1CA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EEB82-CCA0-4538-BD36-A2051A87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0" y="643467"/>
            <a:ext cx="3654552" cy="5571066"/>
          </a:xfrm>
        </p:spPr>
        <p:txBody>
          <a:bodyPr anchor="ctr">
            <a:normAutofit/>
          </a:bodyPr>
          <a:lstStyle/>
          <a:p>
            <a:r>
              <a:rPr lang="en-US" sz="5400"/>
              <a:t>An Example Game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E8634F-51AB-499B-BC73-009FB463E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84987" cy="6858000"/>
          </a:xfrm>
          <a:custGeom>
            <a:avLst/>
            <a:gdLst>
              <a:gd name="connsiteX0" fmla="*/ 0 w 7384987"/>
              <a:gd name="connsiteY0" fmla="*/ 0 h 6858000"/>
              <a:gd name="connsiteX1" fmla="*/ 7366172 w 7384987"/>
              <a:gd name="connsiteY1" fmla="*/ 0 h 6858000"/>
              <a:gd name="connsiteX2" fmla="*/ 7359733 w 7384987"/>
              <a:gd name="connsiteY2" fmla="*/ 160754 h 6858000"/>
              <a:gd name="connsiteX3" fmla="*/ 7363789 w 7384987"/>
              <a:gd name="connsiteY3" fmla="*/ 350870 h 6858000"/>
              <a:gd name="connsiteX4" fmla="*/ 7364804 w 7384987"/>
              <a:gd name="connsiteY4" fmla="*/ 738248 h 6858000"/>
              <a:gd name="connsiteX5" fmla="*/ 7363917 w 7384987"/>
              <a:gd name="connsiteY5" fmla="*/ 1051329 h 6858000"/>
              <a:gd name="connsiteX6" fmla="*/ 7369069 w 7384987"/>
              <a:gd name="connsiteY6" fmla="*/ 1216617 h 6858000"/>
              <a:gd name="connsiteX7" fmla="*/ 7370433 w 7384987"/>
              <a:gd name="connsiteY7" fmla="*/ 1216617 h 6858000"/>
              <a:gd name="connsiteX8" fmla="*/ 7370810 w 7384987"/>
              <a:gd name="connsiteY8" fmla="*/ 1241159 h 6858000"/>
              <a:gd name="connsiteX9" fmla="*/ 7368946 w 7384987"/>
              <a:gd name="connsiteY9" fmla="*/ 1298998 h 6858000"/>
              <a:gd name="connsiteX10" fmla="*/ 7368583 w 7384987"/>
              <a:gd name="connsiteY10" fmla="*/ 1314450 h 6858000"/>
              <a:gd name="connsiteX11" fmla="*/ 7368448 w 7384987"/>
              <a:gd name="connsiteY11" fmla="*/ 1314450 h 6858000"/>
              <a:gd name="connsiteX12" fmla="*/ 7364030 w 7384987"/>
              <a:gd name="connsiteY12" fmla="*/ 1451529 h 6858000"/>
              <a:gd name="connsiteX13" fmla="*/ 7372921 w 7384987"/>
              <a:gd name="connsiteY13" fmla="*/ 1777349 h 6858000"/>
              <a:gd name="connsiteX14" fmla="*/ 7360218 w 7384987"/>
              <a:gd name="connsiteY14" fmla="*/ 2237181 h 6858000"/>
              <a:gd name="connsiteX15" fmla="*/ 7363394 w 7384987"/>
              <a:gd name="connsiteY15" fmla="*/ 2901271 h 6858000"/>
              <a:gd name="connsiteX16" fmla="*/ 7384987 w 7384987"/>
              <a:gd name="connsiteY16" fmla="*/ 3385366 h 6858000"/>
              <a:gd name="connsiteX17" fmla="*/ 7362505 w 7384987"/>
              <a:gd name="connsiteY17" fmla="*/ 3749928 h 6858000"/>
              <a:gd name="connsiteX18" fmla="*/ 7361488 w 7384987"/>
              <a:gd name="connsiteY18" fmla="*/ 4167080 h 6858000"/>
              <a:gd name="connsiteX19" fmla="*/ 7366315 w 7384987"/>
              <a:gd name="connsiteY19" fmla="*/ 4538757 h 6858000"/>
              <a:gd name="connsiteX20" fmla="*/ 7373684 w 7384987"/>
              <a:gd name="connsiteY20" fmla="*/ 4950193 h 6858000"/>
              <a:gd name="connsiteX21" fmla="*/ 7356280 w 7384987"/>
              <a:gd name="connsiteY21" fmla="*/ 5366074 h 6858000"/>
              <a:gd name="connsiteX22" fmla="*/ 7356280 w 7384987"/>
              <a:gd name="connsiteY22" fmla="*/ 5739911 h 6858000"/>
              <a:gd name="connsiteX23" fmla="*/ 7376478 w 7384987"/>
              <a:gd name="connsiteY23" fmla="*/ 6321306 h 6858000"/>
              <a:gd name="connsiteX24" fmla="*/ 7367793 w 7384987"/>
              <a:gd name="connsiteY24" fmla="*/ 6858000 h 6858000"/>
              <a:gd name="connsiteX25" fmla="*/ 0 w 7384987"/>
              <a:gd name="connsiteY2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384987" h="6858000">
                <a:moveTo>
                  <a:pt x="0" y="0"/>
                </a:moveTo>
                <a:lnTo>
                  <a:pt x="7366172" y="0"/>
                </a:lnTo>
                <a:lnTo>
                  <a:pt x="7359733" y="160754"/>
                </a:lnTo>
                <a:cubicBezTo>
                  <a:pt x="7359139" y="224139"/>
                  <a:pt x="7360491" y="287545"/>
                  <a:pt x="7363789" y="350870"/>
                </a:cubicBezTo>
                <a:cubicBezTo>
                  <a:pt x="7372315" y="479826"/>
                  <a:pt x="7372646" y="609245"/>
                  <a:pt x="7364804" y="738248"/>
                </a:cubicBezTo>
                <a:cubicBezTo>
                  <a:pt x="7358232" y="842483"/>
                  <a:pt x="7357929" y="947053"/>
                  <a:pt x="7363917" y="1051329"/>
                </a:cubicBezTo>
                <a:lnTo>
                  <a:pt x="7369069" y="1216617"/>
                </a:lnTo>
                <a:lnTo>
                  <a:pt x="7370433" y="1216617"/>
                </a:lnTo>
                <a:lnTo>
                  <a:pt x="7370810" y="1241159"/>
                </a:lnTo>
                <a:lnTo>
                  <a:pt x="7368946" y="1298998"/>
                </a:lnTo>
                <a:lnTo>
                  <a:pt x="7368583" y="1314450"/>
                </a:lnTo>
                <a:lnTo>
                  <a:pt x="7368448" y="1314450"/>
                </a:lnTo>
                <a:lnTo>
                  <a:pt x="7364030" y="1451529"/>
                </a:lnTo>
                <a:cubicBezTo>
                  <a:pt x="7358313" y="1560263"/>
                  <a:pt x="7366950" y="1668870"/>
                  <a:pt x="7372921" y="1777349"/>
                </a:cubicBezTo>
                <a:cubicBezTo>
                  <a:pt x="7381432" y="1931051"/>
                  <a:pt x="7371270" y="2084116"/>
                  <a:pt x="7360218" y="2237181"/>
                </a:cubicBezTo>
                <a:cubicBezTo>
                  <a:pt x="7344975" y="2458587"/>
                  <a:pt x="7353486" y="2679992"/>
                  <a:pt x="7363394" y="2901271"/>
                </a:cubicBezTo>
                <a:cubicBezTo>
                  <a:pt x="7370635" y="3062594"/>
                  <a:pt x="7383210" y="3223789"/>
                  <a:pt x="7384987" y="3385366"/>
                </a:cubicBezTo>
                <a:cubicBezTo>
                  <a:pt x="7385051" y="3507234"/>
                  <a:pt x="7377544" y="3628988"/>
                  <a:pt x="7362505" y="3749928"/>
                </a:cubicBezTo>
                <a:cubicBezTo>
                  <a:pt x="7346880" y="3888895"/>
                  <a:pt x="7353613" y="4027988"/>
                  <a:pt x="7361488" y="4167080"/>
                </a:cubicBezTo>
                <a:cubicBezTo>
                  <a:pt x="7368348" y="4290930"/>
                  <a:pt x="7368729" y="4414907"/>
                  <a:pt x="7366315" y="4538757"/>
                </a:cubicBezTo>
                <a:cubicBezTo>
                  <a:pt x="7363648" y="4676072"/>
                  <a:pt x="7364283" y="4813259"/>
                  <a:pt x="7373684" y="4950193"/>
                </a:cubicBezTo>
                <a:cubicBezTo>
                  <a:pt x="7384416" y="5089018"/>
                  <a:pt x="7378574" y="5228633"/>
                  <a:pt x="7356280" y="5366074"/>
                </a:cubicBezTo>
                <a:cubicBezTo>
                  <a:pt x="7335448" y="5490178"/>
                  <a:pt x="7341165" y="5615552"/>
                  <a:pt x="7356280" y="5739911"/>
                </a:cubicBezTo>
                <a:cubicBezTo>
                  <a:pt x="7379526" y="5933243"/>
                  <a:pt x="7379526" y="6127211"/>
                  <a:pt x="7376478" y="6321306"/>
                </a:cubicBezTo>
                <a:lnTo>
                  <a:pt x="7367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9F70E-A093-4D2B-B634-5660089DB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643467"/>
            <a:ext cx="5788152" cy="55710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  <a:sym typeface="Symbol" panose="05050102010706020507" pitchFamily="18" charset="2"/>
              </a:rPr>
              <a:t>x y z [(x  y)  (y  z)  (y  z)]</a:t>
            </a:r>
          </a:p>
          <a:p>
            <a:r>
              <a:rPr lang="en-US" sz="2200">
                <a:solidFill>
                  <a:srgbClr val="FFFFFF"/>
                </a:solidFill>
                <a:sym typeface="Symbol" panose="05050102010706020507" pitchFamily="18" charset="2"/>
              </a:rPr>
              <a:t>Player A sets x = False</a:t>
            </a:r>
          </a:p>
          <a:p>
            <a:r>
              <a:rPr lang="en-US" sz="2200">
                <a:solidFill>
                  <a:srgbClr val="FFFFFF"/>
                </a:solidFill>
                <a:sym typeface="Symbol" panose="05050102010706020507" pitchFamily="18" charset="2"/>
              </a:rPr>
              <a:t>Player E sets y = True</a:t>
            </a:r>
          </a:p>
          <a:p>
            <a:r>
              <a:rPr lang="en-US" sz="2200">
                <a:solidFill>
                  <a:srgbClr val="FFFFFF"/>
                </a:solidFill>
                <a:sym typeface="Symbol" panose="05050102010706020507" pitchFamily="18" charset="2"/>
              </a:rPr>
              <a:t>Player E sets z = False</a:t>
            </a:r>
          </a:p>
          <a:p>
            <a:r>
              <a:rPr lang="en-US" sz="2200">
                <a:solidFill>
                  <a:srgbClr val="FFFFFF"/>
                </a:solidFill>
                <a:sym typeface="Symbol" panose="05050102010706020507" pitchFamily="18" charset="2"/>
              </a:rPr>
              <a:t>The formula evaluates to True, so player E wins.</a:t>
            </a:r>
          </a:p>
          <a:p>
            <a:r>
              <a:rPr lang="en-US" sz="2200">
                <a:solidFill>
                  <a:srgbClr val="FFFFFF"/>
                </a:solidFill>
                <a:sym typeface="Symbol" panose="05050102010706020507" pitchFamily="18" charset="2"/>
              </a:rPr>
              <a:t>If Player A had set x = True, the same moves by Player E would lead to Player E winning.</a:t>
            </a:r>
          </a:p>
          <a:p>
            <a:r>
              <a:rPr lang="en-US" sz="2200">
                <a:solidFill>
                  <a:srgbClr val="FFFFFF"/>
                </a:solidFill>
                <a:sym typeface="Symbol" panose="05050102010706020507" pitchFamily="18" charset="2"/>
              </a:rPr>
              <a:t>Player E has a winning strategy on this formula.</a:t>
            </a: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62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EEB82-CCA0-4538-BD36-A2051A87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An Example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9F70E-A093-4D2B-B634-5660089DB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ym typeface="Symbol" panose="05050102010706020507" pitchFamily="18" charset="2"/>
              </a:rPr>
              <a:t>x y z [(x  y)  (y  z)  (y  z)]</a:t>
            </a:r>
          </a:p>
          <a:p>
            <a:pPr marL="0" indent="0">
              <a:buNone/>
            </a:pPr>
            <a:r>
              <a:rPr lang="en-US" sz="1500" dirty="0">
                <a:sym typeface="Symbol" panose="05050102010706020507" pitchFamily="18" charset="2"/>
              </a:rPr>
              <a:t>Who has the winning strategy?</a:t>
            </a:r>
          </a:p>
          <a:p>
            <a:r>
              <a:rPr lang="en-US" sz="1500" dirty="0">
                <a:sym typeface="Symbol" panose="05050102010706020507" pitchFamily="18" charset="2"/>
              </a:rPr>
              <a:t>Player A does.  </a:t>
            </a:r>
          </a:p>
          <a:p>
            <a:r>
              <a:rPr lang="en-US" sz="1500" dirty="0">
                <a:sym typeface="Symbol" panose="05050102010706020507" pitchFamily="18" charset="2"/>
              </a:rPr>
              <a:t>When y = True, player E can’t make both the 2</a:t>
            </a:r>
            <a:r>
              <a:rPr lang="en-US" sz="1500" baseline="30000" dirty="0">
                <a:sym typeface="Symbol" panose="05050102010706020507" pitchFamily="18" charset="2"/>
              </a:rPr>
              <a:t>nd</a:t>
            </a:r>
            <a:r>
              <a:rPr lang="en-US" sz="1500" dirty="0">
                <a:sym typeface="Symbol" panose="05050102010706020507" pitchFamily="18" charset="2"/>
              </a:rPr>
              <a:t> and 3</a:t>
            </a:r>
            <a:r>
              <a:rPr lang="en-US" sz="1500" baseline="30000" dirty="0">
                <a:sym typeface="Symbol" panose="05050102010706020507" pitchFamily="18" charset="2"/>
              </a:rPr>
              <a:t>rd</a:t>
            </a:r>
            <a:r>
              <a:rPr lang="en-US" sz="1500" dirty="0">
                <a:sym typeface="Symbol" panose="05050102010706020507" pitchFamily="18" charset="2"/>
              </a:rPr>
              <a:t> clause true.</a:t>
            </a:r>
          </a:p>
          <a:p>
            <a:pPr marL="0" indent="0">
              <a:buNone/>
            </a:pPr>
            <a:r>
              <a:rPr lang="en-US" sz="1500" dirty="0">
                <a:sym typeface="Symbol" panose="05050102010706020507" pitchFamily="18" charset="2"/>
              </a:rPr>
              <a:t>What kind of formula lead to player A having a winning strategy?</a:t>
            </a:r>
          </a:p>
          <a:p>
            <a:r>
              <a:rPr lang="en-US" sz="1500" dirty="0">
                <a:sym typeface="Symbol" panose="05050102010706020507" pitchFamily="18" charset="2"/>
              </a:rPr>
              <a:t>Any formula that is false.  Since there formula is false, there must be choices of the  variables that evaluate to false, regardless of the choices of the  variables.</a:t>
            </a:r>
          </a:p>
          <a:p>
            <a:r>
              <a:rPr lang="en-US" sz="1500" dirty="0">
                <a:sym typeface="Symbol" panose="05050102010706020507" pitchFamily="18" charset="2"/>
              </a:rPr>
              <a:t>Similarly, player E has a winning strategy whenever the formula is true.  No matter what choice player A makes, player E should be able to find values for the  variables that satisfy the formula.</a:t>
            </a:r>
          </a:p>
          <a:p>
            <a:pPr marL="0" indent="0">
              <a:buNone/>
            </a:pPr>
            <a:r>
              <a:rPr lang="en-US" sz="1500" dirty="0">
                <a:sym typeface="Symbol" panose="05050102010706020507" pitchFamily="18" charset="2"/>
              </a:rPr>
              <a:t>Therefore, this game is PSPACE-Complete, as it is literally the TQBF problem.</a:t>
            </a:r>
          </a:p>
          <a:p>
            <a:r>
              <a:rPr lang="en-US" sz="1500" dirty="0">
                <a:sym typeface="Symbol" panose="05050102010706020507" pitchFamily="18" charset="2"/>
              </a:rPr>
              <a:t>Most PSPACE-Complete problems are “games”.</a:t>
            </a:r>
          </a:p>
        </p:txBody>
      </p:sp>
    </p:spTree>
    <p:extLst>
      <p:ext uri="{BB962C8B-B14F-4D97-AF65-F5344CB8AC3E}">
        <p14:creationId xmlns:p14="http://schemas.microsoft.com/office/powerpoint/2010/main" val="300682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D9CA-49FD-4D02-9B4E-153B9231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Game of Geography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16DCA-1943-4116-ABB5-5E4973699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71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the game of </a:t>
            </a:r>
            <a:r>
              <a:rPr lang="en-US" b="1" dirty="0"/>
              <a:t>Geography</a:t>
            </a:r>
            <a:r>
              <a:rPr lang="en-US" dirty="0"/>
              <a:t>, players take turns naming cities from anywhere in the world.</a:t>
            </a:r>
          </a:p>
          <a:p>
            <a:r>
              <a:rPr lang="en-US" dirty="0"/>
              <a:t>Each city’s first letter must be the same as the last letter of the previous city named.</a:t>
            </a:r>
          </a:p>
          <a:p>
            <a:r>
              <a:rPr lang="en-US" dirty="0"/>
              <a:t>Once a city has been named, it can never be used again.</a:t>
            </a:r>
          </a:p>
          <a:p>
            <a:pPr marL="0" indent="0">
              <a:buNone/>
            </a:pPr>
            <a:r>
              <a:rPr lang="en-US" dirty="0"/>
              <a:t>You can treat this as a graph problem.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EAEC094-EEF1-4B96-B9EC-F4B1AB601EFC}"/>
              </a:ext>
            </a:extLst>
          </p:cNvPr>
          <p:cNvGrpSpPr/>
          <p:nvPr/>
        </p:nvGrpSpPr>
        <p:grpSpPr>
          <a:xfrm>
            <a:off x="2834640" y="4710101"/>
            <a:ext cx="5547360" cy="2026920"/>
            <a:chOff x="2834640" y="4701223"/>
            <a:chExt cx="5547360" cy="2026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248FC01-76F1-40F7-87EF-91BBB2AA9C71}"/>
                </a:ext>
              </a:extLst>
            </p:cNvPr>
            <p:cNvSpPr/>
            <p:nvPr/>
          </p:nvSpPr>
          <p:spPr>
            <a:xfrm>
              <a:off x="2834640" y="6281103"/>
              <a:ext cx="975360" cy="447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Oakland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6E3798-C865-4B65-B1A7-131A77D18E22}"/>
                </a:ext>
              </a:extLst>
            </p:cNvPr>
            <p:cNvSpPr/>
            <p:nvPr/>
          </p:nvSpPr>
          <p:spPr>
            <a:xfrm>
              <a:off x="2834640" y="5496243"/>
              <a:ext cx="975360" cy="447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Orsay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B85DDB-E4C3-4DF5-8454-9FD3713C7E81}"/>
                </a:ext>
              </a:extLst>
            </p:cNvPr>
            <p:cNvSpPr/>
            <p:nvPr/>
          </p:nvSpPr>
          <p:spPr>
            <a:xfrm>
              <a:off x="4358640" y="6281103"/>
              <a:ext cx="975360" cy="447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Tokyo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EF97C8-8323-42F1-9F70-5AF2CCDDCD59}"/>
                </a:ext>
              </a:extLst>
            </p:cNvPr>
            <p:cNvSpPr/>
            <p:nvPr/>
          </p:nvSpPr>
          <p:spPr>
            <a:xfrm>
              <a:off x="5882640" y="6281103"/>
              <a:ext cx="975360" cy="447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Amherst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5F5924-CC36-4C49-A866-9B66112821DD}"/>
                </a:ext>
              </a:extLst>
            </p:cNvPr>
            <p:cNvSpPr/>
            <p:nvPr/>
          </p:nvSpPr>
          <p:spPr>
            <a:xfrm>
              <a:off x="7406640" y="6281103"/>
              <a:ext cx="975360" cy="447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Tucson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14647F-A08B-4235-80E2-5C772F06BC43}"/>
                </a:ext>
              </a:extLst>
            </p:cNvPr>
            <p:cNvSpPr/>
            <p:nvPr/>
          </p:nvSpPr>
          <p:spPr>
            <a:xfrm>
              <a:off x="7406640" y="4701223"/>
              <a:ext cx="975360" cy="447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Albany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3D7146-AD5A-495E-93EE-69C795D8BC07}"/>
                </a:ext>
              </a:extLst>
            </p:cNvPr>
            <p:cNvSpPr/>
            <p:nvPr/>
          </p:nvSpPr>
          <p:spPr>
            <a:xfrm>
              <a:off x="7406640" y="5496243"/>
              <a:ext cx="975360" cy="447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Nashua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1D5BD4-4DFB-4445-B6A5-34BB954C43B9}"/>
                </a:ext>
              </a:extLst>
            </p:cNvPr>
            <p:cNvSpPr/>
            <p:nvPr/>
          </p:nvSpPr>
          <p:spPr>
            <a:xfrm>
              <a:off x="4358640" y="4701223"/>
              <a:ext cx="975360" cy="447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Peoria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7B0272-CE12-430C-9692-1E555B73CA93}"/>
                </a:ext>
              </a:extLst>
            </p:cNvPr>
            <p:cNvSpPr/>
            <p:nvPr/>
          </p:nvSpPr>
          <p:spPr>
            <a:xfrm>
              <a:off x="5882640" y="5496243"/>
              <a:ext cx="975360" cy="4470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Austin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16C9BF3-EE67-4531-B0B7-2B46683C4104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3688080" y="4924743"/>
              <a:ext cx="670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CB0F7B-0356-446B-ADC0-433FFDE5C930}"/>
                </a:ext>
              </a:extLst>
            </p:cNvPr>
            <p:cNvCxnSpPr>
              <a:stCxn id="11" idx="3"/>
              <a:endCxn id="9" idx="1"/>
            </p:cNvCxnSpPr>
            <p:nvPr/>
          </p:nvCxnSpPr>
          <p:spPr>
            <a:xfrm>
              <a:off x="5334000" y="4924743"/>
              <a:ext cx="2072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AA79ABC-E22D-41B0-B485-19B6B3FB9577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5334000" y="5166201"/>
              <a:ext cx="1036320" cy="330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36237E-BFB5-4C55-8AC9-E82F2DE23107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4846320" y="5148263"/>
              <a:ext cx="1036320" cy="11328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AEF2FF0-B3BC-43F2-A3C1-504D5C921749}"/>
                </a:ext>
              </a:extLst>
            </p:cNvPr>
            <p:cNvCxnSpPr/>
            <p:nvPr/>
          </p:nvCxnSpPr>
          <p:spPr>
            <a:xfrm>
              <a:off x="6858000" y="5577840"/>
              <a:ext cx="548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9F14379-8A52-46F4-97EE-31F419CAA6AB}"/>
                </a:ext>
              </a:extLst>
            </p:cNvPr>
            <p:cNvCxnSpPr/>
            <p:nvPr/>
          </p:nvCxnSpPr>
          <p:spPr>
            <a:xfrm flipH="1">
              <a:off x="6858000" y="5862320"/>
              <a:ext cx="548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AD16268-5D73-435F-848C-735E4835B56C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>
            <a:xfrm flipV="1">
              <a:off x="7894320" y="5148263"/>
              <a:ext cx="0" cy="347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E072C1F-17AC-4FAB-A0D0-6D3E62F5E6DE}"/>
                </a:ext>
              </a:extLst>
            </p:cNvPr>
            <p:cNvCxnSpPr>
              <a:stCxn id="8" idx="0"/>
              <a:endCxn id="10" idx="2"/>
            </p:cNvCxnSpPr>
            <p:nvPr/>
          </p:nvCxnSpPr>
          <p:spPr>
            <a:xfrm flipV="1">
              <a:off x="7894320" y="5943283"/>
              <a:ext cx="0" cy="337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125055B-055B-44F8-9DA8-FD7F711D94F1}"/>
                </a:ext>
              </a:extLst>
            </p:cNvPr>
            <p:cNvCxnSpPr/>
            <p:nvPr/>
          </p:nvCxnSpPr>
          <p:spPr>
            <a:xfrm flipH="1">
              <a:off x="6858000" y="5943283"/>
              <a:ext cx="548640" cy="337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EF6AB69-80A8-48BE-8914-003D7B644AF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6858000" y="6504623"/>
              <a:ext cx="548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8EBB71-C7B3-4FEE-AE39-CF10EADEBDFC}"/>
                </a:ext>
              </a:extLst>
            </p:cNvPr>
            <p:cNvCxnSpPr>
              <a:stCxn id="7" idx="1"/>
              <a:endCxn id="6" idx="3"/>
            </p:cNvCxnSpPr>
            <p:nvPr/>
          </p:nvCxnSpPr>
          <p:spPr>
            <a:xfrm flipH="1">
              <a:off x="5334000" y="6504623"/>
              <a:ext cx="548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4551471-7278-4131-BA71-6DFEAC02EB66}"/>
                </a:ext>
              </a:extLst>
            </p:cNvPr>
            <p:cNvCxnSpPr>
              <a:stCxn id="6" idx="1"/>
              <a:endCxn id="4" idx="3"/>
            </p:cNvCxnSpPr>
            <p:nvPr/>
          </p:nvCxnSpPr>
          <p:spPr>
            <a:xfrm flipH="1">
              <a:off x="3810000" y="6504623"/>
              <a:ext cx="548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CC5F7C3-D516-4DB8-A39C-1669392B5676}"/>
                </a:ext>
              </a:extLst>
            </p:cNvPr>
            <p:cNvCxnSpPr>
              <a:stCxn id="6" idx="0"/>
              <a:endCxn id="5" idx="3"/>
            </p:cNvCxnSpPr>
            <p:nvPr/>
          </p:nvCxnSpPr>
          <p:spPr>
            <a:xfrm flipH="1" flipV="1">
              <a:off x="3810000" y="5719763"/>
              <a:ext cx="1036320" cy="5613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628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32DF3D-3F59-481D-A237-77C31AD49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C2765-0D12-462E-B7CC-468E3145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3467"/>
            <a:ext cx="3840480" cy="5571066"/>
          </a:xfrm>
        </p:spPr>
        <p:txBody>
          <a:bodyPr anchor="ctr">
            <a:normAutofit/>
          </a:bodyPr>
          <a:lstStyle/>
          <a:p>
            <a:r>
              <a:rPr lang="en-US" sz="5400"/>
              <a:t>Generalized Geography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2F02326-30C4-4095-988F-932A425AE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9686" y="0"/>
            <a:ext cx="7152315" cy="6858000"/>
          </a:xfrm>
          <a:custGeom>
            <a:avLst/>
            <a:gdLst>
              <a:gd name="connsiteX0" fmla="*/ 17101 w 7152315"/>
              <a:gd name="connsiteY0" fmla="*/ 0 h 6858000"/>
              <a:gd name="connsiteX1" fmla="*/ 7152315 w 7152315"/>
              <a:gd name="connsiteY1" fmla="*/ 0 h 6858000"/>
              <a:gd name="connsiteX2" fmla="*/ 7152315 w 7152315"/>
              <a:gd name="connsiteY2" fmla="*/ 6858000 h 6858000"/>
              <a:gd name="connsiteX3" fmla="*/ 15999 w 7152315"/>
              <a:gd name="connsiteY3" fmla="*/ 6858000 h 6858000"/>
              <a:gd name="connsiteX4" fmla="*/ 9729 w 7152315"/>
              <a:gd name="connsiteY4" fmla="*/ 6734157 h 6858000"/>
              <a:gd name="connsiteX5" fmla="*/ 15819 w 7152315"/>
              <a:gd name="connsiteY5" fmla="*/ 6122264 h 6858000"/>
              <a:gd name="connsiteX6" fmla="*/ 11379 w 7152315"/>
              <a:gd name="connsiteY6" fmla="*/ 5614784 h 6858000"/>
              <a:gd name="connsiteX7" fmla="*/ 20006 w 7152315"/>
              <a:gd name="connsiteY7" fmla="*/ 5204359 h 6858000"/>
              <a:gd name="connsiteX8" fmla="*/ 16962 w 7152315"/>
              <a:gd name="connsiteY8" fmla="*/ 4811696 h 6858000"/>
              <a:gd name="connsiteX9" fmla="*/ 13409 w 7152315"/>
              <a:gd name="connsiteY9" fmla="*/ 4358135 h 6858000"/>
              <a:gd name="connsiteX10" fmla="*/ 12774 w 7152315"/>
              <a:gd name="connsiteY10" fmla="*/ 4038423 h 6858000"/>
              <a:gd name="connsiteX11" fmla="*/ 10110 w 7152315"/>
              <a:gd name="connsiteY11" fmla="*/ 3630663 h 6858000"/>
              <a:gd name="connsiteX12" fmla="*/ 16581 w 7152315"/>
              <a:gd name="connsiteY12" fmla="*/ 3275427 h 6858000"/>
              <a:gd name="connsiteX13" fmla="*/ 27872 w 7152315"/>
              <a:gd name="connsiteY13" fmla="*/ 2871219 h 6858000"/>
              <a:gd name="connsiteX14" fmla="*/ 17596 w 7152315"/>
              <a:gd name="connsiteY14" fmla="*/ 2235600 h 6858000"/>
              <a:gd name="connsiteX15" fmla="*/ 14170 w 7152315"/>
              <a:gd name="connsiteY15" fmla="*/ 1894827 h 6858000"/>
              <a:gd name="connsiteX16" fmla="*/ 11632 w 7152315"/>
              <a:gd name="connsiteY16" fmla="*/ 1603026 h 6858000"/>
              <a:gd name="connsiteX17" fmla="*/ 14551 w 7152315"/>
              <a:gd name="connsiteY17" fmla="*/ 1307799 h 6858000"/>
              <a:gd name="connsiteX18" fmla="*/ 14551 w 7152315"/>
              <a:gd name="connsiteY18" fmla="*/ 887733 h 6858000"/>
              <a:gd name="connsiteX19" fmla="*/ 849 w 7152315"/>
              <a:gd name="connsiteY19" fmla="*/ 349169 h 6858000"/>
              <a:gd name="connsiteX20" fmla="*/ 1404 w 7152315"/>
              <a:gd name="connsiteY20" fmla="*/ 1605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52315" h="6858000">
                <a:moveTo>
                  <a:pt x="17101" y="0"/>
                </a:moveTo>
                <a:lnTo>
                  <a:pt x="7152315" y="0"/>
                </a:lnTo>
                <a:lnTo>
                  <a:pt x="7152315" y="6858000"/>
                </a:lnTo>
                <a:lnTo>
                  <a:pt x="15999" y="6858000"/>
                </a:lnTo>
                <a:lnTo>
                  <a:pt x="9729" y="6734157"/>
                </a:lnTo>
                <a:cubicBezTo>
                  <a:pt x="5924" y="6530150"/>
                  <a:pt x="12521" y="6326271"/>
                  <a:pt x="15819" y="6122264"/>
                </a:cubicBezTo>
                <a:cubicBezTo>
                  <a:pt x="18484" y="5952766"/>
                  <a:pt x="-1689" y="5783013"/>
                  <a:pt x="11379" y="5614784"/>
                </a:cubicBezTo>
                <a:cubicBezTo>
                  <a:pt x="22112" y="5478259"/>
                  <a:pt x="24992" y="5341214"/>
                  <a:pt x="20006" y="5204359"/>
                </a:cubicBezTo>
                <a:cubicBezTo>
                  <a:pt x="14932" y="5073429"/>
                  <a:pt x="13917" y="4942537"/>
                  <a:pt x="16962" y="4811696"/>
                </a:cubicBezTo>
                <a:cubicBezTo>
                  <a:pt x="20640" y="4660467"/>
                  <a:pt x="16962" y="4509238"/>
                  <a:pt x="13409" y="4358135"/>
                </a:cubicBezTo>
                <a:cubicBezTo>
                  <a:pt x="10872" y="4251565"/>
                  <a:pt x="10998" y="4144994"/>
                  <a:pt x="12774" y="4038423"/>
                </a:cubicBezTo>
                <a:cubicBezTo>
                  <a:pt x="15185" y="3902545"/>
                  <a:pt x="19879" y="3766540"/>
                  <a:pt x="10110" y="3630663"/>
                </a:cubicBezTo>
                <a:cubicBezTo>
                  <a:pt x="1178" y="3512306"/>
                  <a:pt x="3347" y="3393378"/>
                  <a:pt x="16581" y="3275427"/>
                </a:cubicBezTo>
                <a:cubicBezTo>
                  <a:pt x="33403" y="3141377"/>
                  <a:pt x="37183" y="3006006"/>
                  <a:pt x="27872" y="2871219"/>
                </a:cubicBezTo>
                <a:cubicBezTo>
                  <a:pt x="11315" y="2659765"/>
                  <a:pt x="7890" y="2447486"/>
                  <a:pt x="17596" y="2235600"/>
                </a:cubicBezTo>
                <a:cubicBezTo>
                  <a:pt x="22797" y="2122038"/>
                  <a:pt x="21655" y="2008261"/>
                  <a:pt x="14170" y="1894827"/>
                </a:cubicBezTo>
                <a:cubicBezTo>
                  <a:pt x="8144" y="1797670"/>
                  <a:pt x="7294" y="1700272"/>
                  <a:pt x="11632" y="1603026"/>
                </a:cubicBezTo>
                <a:cubicBezTo>
                  <a:pt x="15566" y="1504575"/>
                  <a:pt x="17215" y="1406124"/>
                  <a:pt x="14551" y="1307799"/>
                </a:cubicBezTo>
                <a:cubicBezTo>
                  <a:pt x="10872" y="1168242"/>
                  <a:pt x="10110" y="1027798"/>
                  <a:pt x="14551" y="887733"/>
                </a:cubicBezTo>
                <a:cubicBezTo>
                  <a:pt x="20894" y="708085"/>
                  <a:pt x="3132" y="528817"/>
                  <a:pt x="849" y="349169"/>
                </a:cubicBezTo>
                <a:cubicBezTo>
                  <a:pt x="24" y="286241"/>
                  <a:pt x="-769" y="223346"/>
                  <a:pt x="1404" y="1605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3A255-5081-433C-96C7-B0C6A465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696" y="643467"/>
            <a:ext cx="5788152" cy="55710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In the </a:t>
            </a:r>
            <a:r>
              <a:rPr lang="en-US" sz="2200" b="1">
                <a:solidFill>
                  <a:srgbClr val="FFFFFF"/>
                </a:solidFill>
              </a:rPr>
              <a:t>Generalized Geography</a:t>
            </a:r>
            <a:r>
              <a:rPr lang="en-US" sz="2200">
                <a:solidFill>
                  <a:srgbClr val="FFFFFF"/>
                </a:solidFill>
              </a:rPr>
              <a:t> game (GG), you are given a directed graph with a designated start node.</a:t>
            </a:r>
          </a:p>
          <a:p>
            <a:r>
              <a:rPr lang="en-US" sz="2200">
                <a:solidFill>
                  <a:srgbClr val="FFFFFF"/>
                </a:solidFill>
              </a:rPr>
              <a:t>Players alternate moving a token along an edge to form a path (you can’t repeat nodes).</a:t>
            </a:r>
          </a:p>
          <a:p>
            <a:r>
              <a:rPr lang="en-US" sz="2200">
                <a:solidFill>
                  <a:srgbClr val="FFFFFF"/>
                </a:solidFill>
              </a:rPr>
              <a:t>If a player cannot make a move, that player loses.</a:t>
            </a:r>
          </a:p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GG will be our next PSPACE-Complete problem!</a:t>
            </a:r>
          </a:p>
          <a:p>
            <a:r>
              <a:rPr lang="en-US" sz="2200">
                <a:solidFill>
                  <a:srgbClr val="FFFFFF"/>
                </a:solidFill>
              </a:rPr>
              <a:t>Most PSPACE-Complete problems are games where you try and figure out who has the winning strategy.</a:t>
            </a:r>
          </a:p>
          <a:p>
            <a:r>
              <a:rPr lang="en-US" sz="2200">
                <a:solidFill>
                  <a:srgbClr val="FFFFFF"/>
                </a:solidFill>
              </a:rPr>
              <a:t>Chess, Checkers, and Go are on constant-sized boards, but if you generalize them to n </a:t>
            </a:r>
            <a:r>
              <a:rPr lang="en-US" sz="2200">
                <a:solidFill>
                  <a:srgbClr val="FFFFFF"/>
                </a:solidFill>
                <a:sym typeface="Symbol" panose="05050102010706020507" pitchFamily="18" charset="2"/>
              </a:rPr>
              <a:t> n boards, they are all PSPACE-Complete, or harder.</a:t>
            </a: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0900-E5D6-4FB7-82D4-F6A93A5B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20075-5BB3-4033-833A-5930613F0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Who has a winning strategy?</a:t>
            </a:r>
          </a:p>
          <a:p>
            <a:r>
              <a:rPr lang="en-US" dirty="0"/>
              <a:t>Player 1: move 3, then 6.</a:t>
            </a:r>
          </a:p>
          <a:p>
            <a:pPr marL="0" indent="0">
              <a:buNone/>
            </a:pPr>
            <a:r>
              <a:rPr lang="en-US" dirty="0"/>
              <a:t>What if we reverse edge (3,6)?</a:t>
            </a:r>
          </a:p>
          <a:p>
            <a:r>
              <a:rPr lang="en-US" dirty="0"/>
              <a:t>Player 2 wins.</a:t>
            </a:r>
          </a:p>
          <a:p>
            <a:pPr lvl="1"/>
            <a:r>
              <a:rPr lang="en-US" dirty="0"/>
              <a:t>If Player 1 goes to 3, Player 2 goes to 6.  Player 2 wins.</a:t>
            </a:r>
          </a:p>
          <a:p>
            <a:pPr lvl="1"/>
            <a:r>
              <a:rPr lang="en-US" dirty="0"/>
              <a:t>If Player 1 goes to 2, Player 2 goes to 4.</a:t>
            </a:r>
          </a:p>
          <a:p>
            <a:pPr lvl="2"/>
            <a:r>
              <a:rPr lang="en-US" dirty="0"/>
              <a:t>If Player 1 goes to 5, Player 2 goes to 6.  Player 2 wins.</a:t>
            </a:r>
          </a:p>
          <a:p>
            <a:pPr lvl="2"/>
            <a:r>
              <a:rPr lang="en-US" dirty="0"/>
              <a:t>If Player 1 goes to 7, Player 2 goes to 9.  Player 2 wins.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DF09E28-3DB0-4864-94BC-635DBAE9A0A3}"/>
              </a:ext>
            </a:extLst>
          </p:cNvPr>
          <p:cNvGrpSpPr/>
          <p:nvPr/>
        </p:nvGrpSpPr>
        <p:grpSpPr>
          <a:xfrm>
            <a:off x="8519820" y="2499678"/>
            <a:ext cx="2187500" cy="1858644"/>
            <a:chOff x="6924700" y="2098358"/>
            <a:chExt cx="2187500" cy="185864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AAE80DB-DB9B-4625-A4F4-94FB15E2B999}"/>
                </a:ext>
              </a:extLst>
            </p:cNvPr>
            <p:cNvSpPr/>
            <p:nvPr/>
          </p:nvSpPr>
          <p:spPr>
            <a:xfrm>
              <a:off x="7290460" y="3555681"/>
              <a:ext cx="386080" cy="4013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53BDFD1-602B-4330-ABEA-650606B73A91}"/>
                </a:ext>
              </a:extLst>
            </p:cNvPr>
            <p:cNvSpPr/>
            <p:nvPr/>
          </p:nvSpPr>
          <p:spPr>
            <a:xfrm>
              <a:off x="8001660" y="3555682"/>
              <a:ext cx="386080" cy="4013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A629CEE-20E7-4929-9825-685709EDC422}"/>
                </a:ext>
              </a:extLst>
            </p:cNvPr>
            <p:cNvSpPr/>
            <p:nvPr/>
          </p:nvSpPr>
          <p:spPr>
            <a:xfrm>
              <a:off x="8721700" y="3555682"/>
              <a:ext cx="386080" cy="4013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36CAD0-6C7B-45D9-B471-3E12ABF935A0}"/>
                </a:ext>
              </a:extLst>
            </p:cNvPr>
            <p:cNvSpPr/>
            <p:nvPr/>
          </p:nvSpPr>
          <p:spPr>
            <a:xfrm>
              <a:off x="7284720" y="2827019"/>
              <a:ext cx="386080" cy="4013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325CA0-ED15-426D-A0AA-4BE8D0F0C41B}"/>
                </a:ext>
              </a:extLst>
            </p:cNvPr>
            <p:cNvSpPr/>
            <p:nvPr/>
          </p:nvSpPr>
          <p:spPr>
            <a:xfrm>
              <a:off x="8006080" y="2827019"/>
              <a:ext cx="386080" cy="4013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AF0997-E332-43B8-A656-A4C1F732C7AB}"/>
                </a:ext>
              </a:extLst>
            </p:cNvPr>
            <p:cNvSpPr/>
            <p:nvPr/>
          </p:nvSpPr>
          <p:spPr>
            <a:xfrm>
              <a:off x="8726120" y="2827020"/>
              <a:ext cx="386080" cy="4013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877418-A8F2-49AF-851C-6EABDE1770BC}"/>
                </a:ext>
              </a:extLst>
            </p:cNvPr>
            <p:cNvSpPr/>
            <p:nvPr/>
          </p:nvSpPr>
          <p:spPr>
            <a:xfrm>
              <a:off x="7290460" y="2103245"/>
              <a:ext cx="386080" cy="4013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F6C0BA3-79C9-4F24-A9EA-4908CCAF12EB}"/>
                </a:ext>
              </a:extLst>
            </p:cNvPr>
            <p:cNvSpPr/>
            <p:nvPr/>
          </p:nvSpPr>
          <p:spPr>
            <a:xfrm>
              <a:off x="8006080" y="2098358"/>
              <a:ext cx="386080" cy="4013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8F4A10-1450-445D-A396-EB6FEC3E1190}"/>
                </a:ext>
              </a:extLst>
            </p:cNvPr>
            <p:cNvSpPr/>
            <p:nvPr/>
          </p:nvSpPr>
          <p:spPr>
            <a:xfrm>
              <a:off x="8721700" y="2098358"/>
              <a:ext cx="386080" cy="40132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A1B3C98-69B2-42C5-9EFC-F95884FB6D1E}"/>
                </a:ext>
              </a:extLst>
            </p:cNvPr>
            <p:cNvCxnSpPr>
              <a:endCxn id="4" idx="2"/>
            </p:cNvCxnSpPr>
            <p:nvPr/>
          </p:nvCxnSpPr>
          <p:spPr>
            <a:xfrm>
              <a:off x="6924700" y="3756341"/>
              <a:ext cx="365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03E3429-96D4-456D-A767-1CEBAE60BEDE}"/>
                </a:ext>
              </a:extLst>
            </p:cNvPr>
            <p:cNvCxnSpPr>
              <a:cxnSpLocks/>
              <a:stCxn id="4" idx="0"/>
              <a:endCxn id="7" idx="4"/>
            </p:cNvCxnSpPr>
            <p:nvPr/>
          </p:nvCxnSpPr>
          <p:spPr>
            <a:xfrm flipH="1" flipV="1">
              <a:off x="7477760" y="3228339"/>
              <a:ext cx="5740" cy="327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614E0D9-B65A-40E4-845E-4F1E02682760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7676540" y="3756341"/>
              <a:ext cx="32512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C9449C1-4ADC-4EAC-B21B-CE0EB99A57E4}"/>
                </a:ext>
              </a:extLst>
            </p:cNvPr>
            <p:cNvCxnSpPr>
              <a:cxnSpLocks/>
              <a:stCxn id="7" idx="5"/>
              <a:endCxn id="5" idx="1"/>
            </p:cNvCxnSpPr>
            <p:nvPr/>
          </p:nvCxnSpPr>
          <p:spPr>
            <a:xfrm>
              <a:off x="7614260" y="3169567"/>
              <a:ext cx="443940" cy="444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D216F67-683E-441B-9C27-BFC89CD9735F}"/>
                </a:ext>
              </a:extLst>
            </p:cNvPr>
            <p:cNvCxnSpPr>
              <a:stCxn id="7" idx="0"/>
              <a:endCxn id="10" idx="4"/>
            </p:cNvCxnSpPr>
            <p:nvPr/>
          </p:nvCxnSpPr>
          <p:spPr>
            <a:xfrm flipV="1">
              <a:off x="7477760" y="2504565"/>
              <a:ext cx="5740" cy="3224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1F22B17-FBBC-4A9F-ABD9-524648CAE00E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7670800" y="3027679"/>
              <a:ext cx="3352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46FD313-1F50-40E7-900B-6793B38B5F36}"/>
                </a:ext>
              </a:extLst>
            </p:cNvPr>
            <p:cNvCxnSpPr>
              <a:stCxn id="5" idx="0"/>
              <a:endCxn id="8" idx="4"/>
            </p:cNvCxnSpPr>
            <p:nvPr/>
          </p:nvCxnSpPr>
          <p:spPr>
            <a:xfrm flipV="1">
              <a:off x="8194700" y="3228339"/>
              <a:ext cx="4420" cy="327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528770A-8873-464A-9E69-FFFF613CB32B}"/>
                </a:ext>
              </a:extLst>
            </p:cNvPr>
            <p:cNvCxnSpPr>
              <a:stCxn id="10" idx="5"/>
              <a:endCxn id="8" idx="1"/>
            </p:cNvCxnSpPr>
            <p:nvPr/>
          </p:nvCxnSpPr>
          <p:spPr>
            <a:xfrm>
              <a:off x="7620000" y="2445793"/>
              <a:ext cx="442620" cy="439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456A612-8FE2-4D10-A43E-CFDC582F8D0D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 flipV="1">
              <a:off x="7676540" y="2299018"/>
              <a:ext cx="329540" cy="4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B706147-2646-4CBF-96D6-71D0EFA6DA2A}"/>
                </a:ext>
              </a:extLst>
            </p:cNvPr>
            <p:cNvCxnSpPr>
              <a:stCxn id="6" idx="2"/>
              <a:endCxn id="5" idx="6"/>
            </p:cNvCxnSpPr>
            <p:nvPr/>
          </p:nvCxnSpPr>
          <p:spPr>
            <a:xfrm flipH="1">
              <a:off x="8387740" y="3756342"/>
              <a:ext cx="3339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E1CB14-CB88-45F1-81AB-2C779C5B5B24}"/>
                </a:ext>
              </a:extLst>
            </p:cNvPr>
            <p:cNvCxnSpPr>
              <a:stCxn id="9" idx="4"/>
              <a:endCxn id="6" idx="0"/>
            </p:cNvCxnSpPr>
            <p:nvPr/>
          </p:nvCxnSpPr>
          <p:spPr>
            <a:xfrm flipH="1">
              <a:off x="8914740" y="3228340"/>
              <a:ext cx="4420" cy="327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3A25E06-AA30-4812-B64E-4B36E8C8E589}"/>
                </a:ext>
              </a:extLst>
            </p:cNvPr>
            <p:cNvCxnSpPr>
              <a:stCxn id="8" idx="5"/>
              <a:endCxn id="6" idx="1"/>
            </p:cNvCxnSpPr>
            <p:nvPr/>
          </p:nvCxnSpPr>
          <p:spPr>
            <a:xfrm>
              <a:off x="8335620" y="3169567"/>
              <a:ext cx="442620" cy="444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69D42EA-DDA4-4369-9F6F-B1E6BE2A3283}"/>
                </a:ext>
              </a:extLst>
            </p:cNvPr>
            <p:cNvCxnSpPr>
              <a:stCxn id="8" idx="0"/>
              <a:endCxn id="11" idx="4"/>
            </p:cNvCxnSpPr>
            <p:nvPr/>
          </p:nvCxnSpPr>
          <p:spPr>
            <a:xfrm flipV="1">
              <a:off x="8199120" y="2499678"/>
              <a:ext cx="0" cy="3273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EAF2320-3A14-4764-87D1-07D0FF9958E1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8392160" y="3027679"/>
              <a:ext cx="3339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24D2830-50B4-4C9E-B8EC-B38A187AC6D4}"/>
                </a:ext>
              </a:extLst>
            </p:cNvPr>
            <p:cNvCxnSpPr>
              <a:stCxn id="11" idx="5"/>
              <a:endCxn id="9" idx="1"/>
            </p:cNvCxnSpPr>
            <p:nvPr/>
          </p:nvCxnSpPr>
          <p:spPr>
            <a:xfrm>
              <a:off x="8335620" y="2440906"/>
              <a:ext cx="447040" cy="444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A0253FE-1993-47A8-9069-A16F6B101360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8392160" y="2299018"/>
              <a:ext cx="3295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56C9D79-36BD-4294-9462-FA66F5A474C7}"/>
                </a:ext>
              </a:extLst>
            </p:cNvPr>
            <p:cNvCxnSpPr>
              <a:stCxn id="9" idx="0"/>
              <a:endCxn id="12" idx="4"/>
            </p:cNvCxnSpPr>
            <p:nvPr/>
          </p:nvCxnSpPr>
          <p:spPr>
            <a:xfrm flipH="1" flipV="1">
              <a:off x="8914740" y="2499678"/>
              <a:ext cx="4420" cy="327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202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EFDE4-B81F-4740-928C-AB8BFCE59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GG </a:t>
            </a:r>
            <a:r>
              <a:rPr lang="en-US" sz="5400">
                <a:sym typeface="Symbol" panose="05050102010706020507" pitchFamily="18" charset="2"/>
              </a:rPr>
              <a:t> PSPACE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E4AA6-31E3-4F85-9E57-FF9184068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Given a graph G and start node b:</a:t>
            </a:r>
          </a:p>
          <a:p>
            <a:r>
              <a:rPr lang="en-US" sz="2200"/>
              <a:t>Our algorithm will accept if Player 1 wins and reject if Player 2 wins.</a:t>
            </a:r>
          </a:p>
          <a:p>
            <a:r>
              <a:rPr lang="en-US" sz="2200"/>
              <a:t>If b has out-degree 0, reject.</a:t>
            </a:r>
          </a:p>
          <a:p>
            <a:r>
              <a:rPr lang="en-US" sz="2200"/>
              <a:t>Remove b, and all of it’s outgoing edges.</a:t>
            </a:r>
          </a:p>
          <a:p>
            <a:r>
              <a:rPr lang="en-US" sz="2200"/>
              <a:t>For each node b</a:t>
            </a:r>
            <a:r>
              <a:rPr lang="en-US" sz="2200" baseline="-25000"/>
              <a:t>i</a:t>
            </a:r>
            <a:r>
              <a:rPr lang="en-US" sz="2200"/>
              <a:t> that had an edge from b:</a:t>
            </a:r>
          </a:p>
          <a:p>
            <a:pPr lvl="1"/>
            <a:r>
              <a:rPr lang="en-US" sz="2200"/>
              <a:t>Recursively call our algorithm, with start node b</a:t>
            </a:r>
            <a:r>
              <a:rPr lang="en-US" sz="2200" baseline="-25000"/>
              <a:t>i</a:t>
            </a:r>
            <a:r>
              <a:rPr lang="en-US" sz="2200"/>
              <a:t>.</a:t>
            </a:r>
          </a:p>
          <a:p>
            <a:pPr lvl="1"/>
            <a:r>
              <a:rPr lang="en-US" sz="2200"/>
              <a:t>We have swapped players with this recursive call, so we will invert the output.</a:t>
            </a:r>
          </a:p>
          <a:p>
            <a:pPr lvl="1"/>
            <a:r>
              <a:rPr lang="en-US" sz="2200"/>
              <a:t>If our recursive call rejects (there is a good outcome for Player 1), then accept.</a:t>
            </a:r>
          </a:p>
          <a:p>
            <a:r>
              <a:rPr lang="en-US" sz="2200"/>
              <a:t>Reject (all paths lead to a bad outcome for Player 1).</a:t>
            </a:r>
          </a:p>
        </p:txBody>
      </p:sp>
    </p:spTree>
    <p:extLst>
      <p:ext uri="{BB962C8B-B14F-4D97-AF65-F5344CB8AC3E}">
        <p14:creationId xmlns:p14="http://schemas.microsoft.com/office/powerpoint/2010/main" val="280252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CCA929-7A61-4313-8A90-619CDF425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250F98-AE57-452A-8B22-1B78911F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64315C-FCA9-40FE-892E-D4A5B3A5B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F9520B-E0CD-4FA7-91B5-7DC36B606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5195"/>
            <a:ext cx="12192000" cy="5389511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4B0CF-30A0-4A75-AFFA-9B281C96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5" y="1084729"/>
            <a:ext cx="9994378" cy="2254026"/>
          </a:xfrm>
        </p:spPr>
        <p:txBody>
          <a:bodyPr anchor="b">
            <a:normAutofit/>
          </a:bodyPr>
          <a:lstStyle/>
          <a:p>
            <a:r>
              <a:rPr lang="en-US" sz="4800"/>
              <a:t>GG is PSPACE-Complete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B5418-89D0-48E2-9B4C-35F6EC5CD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5" y="3514855"/>
            <a:ext cx="9994378" cy="225841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/>
              <a:t>Reduce from the Formula Game.</a:t>
            </a:r>
          </a:p>
          <a:p>
            <a:r>
              <a:rPr lang="en-US" sz="1700"/>
              <a:t>We will assume our input formula starts and ends with </a:t>
            </a:r>
            <a:r>
              <a:rPr lang="en-US" sz="1700">
                <a:sym typeface="Symbol" panose="05050102010706020507" pitchFamily="18" charset="2"/>
              </a:rPr>
              <a:t>, and alternates between  and .</a:t>
            </a:r>
          </a:p>
          <a:p>
            <a:pPr lvl="1"/>
            <a:r>
              <a:rPr lang="en-US" sz="1700">
                <a:sym typeface="Symbol" panose="05050102010706020507" pitchFamily="18" charset="2"/>
              </a:rPr>
              <a:t>We can make our formula conform to this by adding extra quantifiers that bind unused “dummy” variables.</a:t>
            </a:r>
          </a:p>
          <a:p>
            <a:r>
              <a:rPr lang="en-US" sz="1700">
                <a:sym typeface="Symbol" panose="05050102010706020507" pitchFamily="18" charset="2"/>
              </a:rPr>
              <a:t>We will assume the formula is in Conjunctive Normal Form.</a:t>
            </a:r>
          </a:p>
          <a:p>
            <a:pPr lvl="1"/>
            <a:r>
              <a:rPr lang="en-US" sz="1700">
                <a:sym typeface="Symbol" panose="05050102010706020507" pitchFamily="18" charset="2"/>
              </a:rPr>
              <a:t>Any Boolean formula can be transformed to CNF.</a:t>
            </a:r>
          </a:p>
          <a:p>
            <a:r>
              <a:rPr lang="en-US" sz="1700">
                <a:sym typeface="Symbol" panose="05050102010706020507" pitchFamily="18" charset="2"/>
              </a:rPr>
              <a:t>Player E will be Player 1, and Player A will be Player 2.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63549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2F34-FFE4-4B80-A708-962B472E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 is PSPACE-Complete, Part 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89A282-E9A5-4571-8331-D15FB466772D}"/>
              </a:ext>
            </a:extLst>
          </p:cNvPr>
          <p:cNvGrpSpPr/>
          <p:nvPr/>
        </p:nvGrpSpPr>
        <p:grpSpPr>
          <a:xfrm>
            <a:off x="2027580" y="1529556"/>
            <a:ext cx="1124890" cy="723583"/>
            <a:chOff x="2027580" y="1529556"/>
            <a:chExt cx="1124890" cy="72358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75D21D-F0FA-40F2-92FB-CF869E7D468C}"/>
                </a:ext>
              </a:extLst>
            </p:cNvPr>
            <p:cNvCxnSpPr>
              <a:cxnSpLocks/>
            </p:cNvCxnSpPr>
            <p:nvPr/>
          </p:nvCxnSpPr>
          <p:spPr>
            <a:xfrm>
              <a:off x="2027580" y="1891348"/>
              <a:ext cx="3657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6F7804-EF10-4B7E-BC18-6AAADCD4C855}"/>
                </a:ext>
              </a:extLst>
            </p:cNvPr>
            <p:cNvSpPr/>
            <p:nvPr/>
          </p:nvSpPr>
          <p:spPr>
            <a:xfrm>
              <a:off x="2406370" y="1529556"/>
              <a:ext cx="746100" cy="7235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ym typeface="Symbol" panose="05050102010706020507" pitchFamily="18" charset="2"/>
                </a:rPr>
                <a:t>b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DAF514-8350-4B7C-A3A5-B1F6B6957E85}"/>
              </a:ext>
            </a:extLst>
          </p:cNvPr>
          <p:cNvGrpSpPr/>
          <p:nvPr/>
        </p:nvGrpSpPr>
        <p:grpSpPr>
          <a:xfrm>
            <a:off x="1660270" y="2147173"/>
            <a:ext cx="2238300" cy="829549"/>
            <a:chOff x="1660270" y="2147173"/>
            <a:chExt cx="2238300" cy="82954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749C682-7230-49E3-BE53-929D2FE0B70E}"/>
                </a:ext>
              </a:extLst>
            </p:cNvPr>
            <p:cNvSpPr/>
            <p:nvPr/>
          </p:nvSpPr>
          <p:spPr>
            <a:xfrm>
              <a:off x="3152470" y="2253139"/>
              <a:ext cx="746100" cy="7235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ym typeface="Symbol" panose="05050102010706020507" pitchFamily="18" charset="2"/>
                </a:rPr>
                <a:t></a:t>
              </a:r>
              <a:r>
                <a:rPr lang="en-US" dirty="0"/>
                <a:t>x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777A84-A087-4CE9-84BD-FCAEE30DE0A7}"/>
                </a:ext>
              </a:extLst>
            </p:cNvPr>
            <p:cNvSpPr/>
            <p:nvPr/>
          </p:nvSpPr>
          <p:spPr>
            <a:xfrm>
              <a:off x="1660270" y="2253139"/>
              <a:ext cx="746100" cy="7235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8BCA3AA-981A-4A8E-928C-22EAED3B809C}"/>
                </a:ext>
              </a:extLst>
            </p:cNvPr>
            <p:cNvCxnSpPr>
              <a:stCxn id="8" idx="3"/>
              <a:endCxn id="9" idx="7"/>
            </p:cNvCxnSpPr>
            <p:nvPr/>
          </p:nvCxnSpPr>
          <p:spPr>
            <a:xfrm flipH="1">
              <a:off x="2297106" y="2147173"/>
              <a:ext cx="218528" cy="211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1BA5E4F-FB8E-4581-9B2C-4626F8140F85}"/>
                </a:ext>
              </a:extLst>
            </p:cNvPr>
            <p:cNvCxnSpPr>
              <a:stCxn id="8" idx="5"/>
              <a:endCxn id="7" idx="1"/>
            </p:cNvCxnSpPr>
            <p:nvPr/>
          </p:nvCxnSpPr>
          <p:spPr>
            <a:xfrm>
              <a:off x="3043206" y="2147173"/>
              <a:ext cx="218528" cy="211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3051102-BBEC-45E7-B30D-FBD929A74AC9}"/>
              </a:ext>
            </a:extLst>
          </p:cNvPr>
          <p:cNvGrpSpPr/>
          <p:nvPr/>
        </p:nvGrpSpPr>
        <p:grpSpPr>
          <a:xfrm>
            <a:off x="1660270" y="2868256"/>
            <a:ext cx="2238300" cy="1191339"/>
            <a:chOff x="1660270" y="2870756"/>
            <a:chExt cx="2238300" cy="119133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B246FA-00D4-45B4-8110-92B6B0E21BF7}"/>
                </a:ext>
              </a:extLst>
            </p:cNvPr>
            <p:cNvSpPr/>
            <p:nvPr/>
          </p:nvSpPr>
          <p:spPr>
            <a:xfrm>
              <a:off x="3152470" y="3338512"/>
              <a:ext cx="746100" cy="7235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ym typeface="Symbol" panose="05050102010706020507" pitchFamily="18" charset="2"/>
                </a:rPr>
                <a:t></a:t>
              </a:r>
              <a:r>
                <a:rPr lang="en-US" dirty="0"/>
                <a:t>x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465091-6B20-4CC4-9D0D-72D9F3D88C81}"/>
                </a:ext>
              </a:extLst>
            </p:cNvPr>
            <p:cNvSpPr/>
            <p:nvPr/>
          </p:nvSpPr>
          <p:spPr>
            <a:xfrm>
              <a:off x="1660270" y="3338512"/>
              <a:ext cx="746100" cy="7235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CAA775-CE72-47AF-8EAF-3650B7380AB7}"/>
                </a:ext>
              </a:extLst>
            </p:cNvPr>
            <p:cNvCxnSpPr>
              <a:stCxn id="9" idx="4"/>
              <a:endCxn id="11" idx="0"/>
            </p:cNvCxnSpPr>
            <p:nvPr/>
          </p:nvCxnSpPr>
          <p:spPr>
            <a:xfrm>
              <a:off x="2033320" y="2976722"/>
              <a:ext cx="0" cy="361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181FE25-54D4-41EA-85F7-5B82F6185715}"/>
                </a:ext>
              </a:extLst>
            </p:cNvPr>
            <p:cNvCxnSpPr>
              <a:stCxn id="9" idx="5"/>
              <a:endCxn id="10" idx="1"/>
            </p:cNvCxnSpPr>
            <p:nvPr/>
          </p:nvCxnSpPr>
          <p:spPr>
            <a:xfrm>
              <a:off x="2297106" y="2870756"/>
              <a:ext cx="964628" cy="573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C4E787-F450-4B81-ABC5-272302650F26}"/>
                </a:ext>
              </a:extLst>
            </p:cNvPr>
            <p:cNvCxnSpPr>
              <a:stCxn id="7" idx="3"/>
              <a:endCxn id="11" idx="7"/>
            </p:cNvCxnSpPr>
            <p:nvPr/>
          </p:nvCxnSpPr>
          <p:spPr>
            <a:xfrm flipH="1">
              <a:off x="2297106" y="2870756"/>
              <a:ext cx="964628" cy="5737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AB94ECA-4535-49BD-9AC6-65CEA617EA9B}"/>
                </a:ext>
              </a:extLst>
            </p:cNvPr>
            <p:cNvCxnSpPr>
              <a:stCxn id="7" idx="4"/>
              <a:endCxn id="10" idx="0"/>
            </p:cNvCxnSpPr>
            <p:nvPr/>
          </p:nvCxnSpPr>
          <p:spPr>
            <a:xfrm>
              <a:off x="3525520" y="2976722"/>
              <a:ext cx="0" cy="361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F23EC89-E5BD-4EF9-8119-2267EC24D685}"/>
              </a:ext>
            </a:extLst>
          </p:cNvPr>
          <p:cNvGrpSpPr/>
          <p:nvPr/>
        </p:nvGrpSpPr>
        <p:grpSpPr>
          <a:xfrm>
            <a:off x="1660270" y="3953629"/>
            <a:ext cx="2238300" cy="1736606"/>
            <a:chOff x="1660270" y="3953629"/>
            <a:chExt cx="2238300" cy="173660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54C06C8-9F77-4084-8CC2-7245EEA19F98}"/>
                </a:ext>
              </a:extLst>
            </p:cNvPr>
            <p:cNvSpPr/>
            <p:nvPr/>
          </p:nvSpPr>
          <p:spPr>
            <a:xfrm>
              <a:off x="3152470" y="4966652"/>
              <a:ext cx="746100" cy="7235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ym typeface="Symbol" panose="05050102010706020507" pitchFamily="18" charset="2"/>
                </a:rPr>
                <a:t></a:t>
              </a:r>
              <a:r>
                <a:rPr lang="en-US" dirty="0" err="1"/>
                <a:t>x</a:t>
              </a:r>
              <a:r>
                <a:rPr lang="en-US" baseline="-25000" dirty="0" err="1"/>
                <a:t>n</a:t>
              </a:r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34245D-BC52-4A2C-844A-B1A3875B77A2}"/>
                </a:ext>
              </a:extLst>
            </p:cNvPr>
            <p:cNvSpPr/>
            <p:nvPr/>
          </p:nvSpPr>
          <p:spPr>
            <a:xfrm>
              <a:off x="1660270" y="4966652"/>
              <a:ext cx="746100" cy="7235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x</a:t>
              </a:r>
              <a:r>
                <a:rPr lang="en-US" baseline="-25000" dirty="0" err="1"/>
                <a:t>n</a:t>
              </a:r>
              <a:endParaRPr lang="en-US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66AC6AB-45E8-4A5C-9059-A34176B85F0F}"/>
                </a:ext>
              </a:extLst>
            </p:cNvPr>
            <p:cNvCxnSpPr>
              <a:stCxn id="11" idx="4"/>
            </p:cNvCxnSpPr>
            <p:nvPr/>
          </p:nvCxnSpPr>
          <p:spPr>
            <a:xfrm flipH="1">
              <a:off x="2027580" y="4059595"/>
              <a:ext cx="5740" cy="2355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8A8ED5-2329-41B7-BE53-20E9790CE2A0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3525520" y="4062175"/>
              <a:ext cx="0" cy="233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A61DD2F-2402-4B49-979D-EA6AEBCDC6B6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2297106" y="3953629"/>
              <a:ext cx="354654" cy="341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833A5AD-93CD-4B64-BDC0-720C700CE80A}"/>
                </a:ext>
              </a:extLst>
            </p:cNvPr>
            <p:cNvCxnSpPr>
              <a:stCxn id="10" idx="3"/>
            </p:cNvCxnSpPr>
            <p:nvPr/>
          </p:nvCxnSpPr>
          <p:spPr>
            <a:xfrm flipH="1">
              <a:off x="2895600" y="3953629"/>
              <a:ext cx="366134" cy="341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8FAAFB7-9E84-4379-A8A6-F81136B3A1C5}"/>
                </a:ext>
              </a:extLst>
            </p:cNvPr>
            <p:cNvCxnSpPr>
              <a:endCxn id="13" idx="0"/>
            </p:cNvCxnSpPr>
            <p:nvPr/>
          </p:nvCxnSpPr>
          <p:spPr>
            <a:xfrm flipH="1">
              <a:off x="2033320" y="4785678"/>
              <a:ext cx="3457" cy="180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DA3FB26-3564-4E06-ACC8-BC55DBA982C8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3525520" y="4785678"/>
              <a:ext cx="0" cy="1809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F397541-37F5-4B64-8394-3F33E8137688}"/>
                </a:ext>
              </a:extLst>
            </p:cNvPr>
            <p:cNvCxnSpPr>
              <a:cxnSpLocks/>
              <a:endCxn id="13" idx="7"/>
            </p:cNvCxnSpPr>
            <p:nvPr/>
          </p:nvCxnSpPr>
          <p:spPr>
            <a:xfrm flipH="1">
              <a:off x="2297106" y="4765676"/>
              <a:ext cx="309220" cy="306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BE651EF-7BE1-4BB9-9A05-31CE6811C288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2979376" y="4785678"/>
              <a:ext cx="282358" cy="286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6C427BC-2B6E-4F17-9A6D-3916C88BB6A6}"/>
                </a:ext>
              </a:extLst>
            </p:cNvPr>
            <p:cNvSpPr txBox="1"/>
            <p:nvPr/>
          </p:nvSpPr>
          <p:spPr>
            <a:xfrm>
              <a:off x="2595355" y="4396344"/>
              <a:ext cx="374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DBD9BE9-B898-4022-8F5D-284B54288758}"/>
              </a:ext>
            </a:extLst>
          </p:cNvPr>
          <p:cNvGrpSpPr/>
          <p:nvPr/>
        </p:nvGrpSpPr>
        <p:grpSpPr>
          <a:xfrm>
            <a:off x="2297106" y="3336012"/>
            <a:ext cx="5648390" cy="3018116"/>
            <a:chOff x="2297106" y="3336012"/>
            <a:chExt cx="5648390" cy="3018116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FCAC4CD-5D0B-49E6-B986-FD675EEFE5C4}"/>
                </a:ext>
              </a:extLst>
            </p:cNvPr>
            <p:cNvGrpSpPr/>
            <p:nvPr/>
          </p:nvGrpSpPr>
          <p:grpSpPr>
            <a:xfrm>
              <a:off x="2297106" y="3336012"/>
              <a:ext cx="5648390" cy="3018116"/>
              <a:chOff x="2297105" y="3341091"/>
              <a:chExt cx="5648390" cy="3018116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035044A-F850-4E5F-9715-C7B251FD14DF}"/>
                  </a:ext>
                </a:extLst>
              </p:cNvPr>
              <p:cNvSpPr/>
              <p:nvPr/>
            </p:nvSpPr>
            <p:spPr>
              <a:xfrm>
                <a:off x="2393340" y="5635624"/>
                <a:ext cx="735939" cy="723583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3B09709-3B2E-4C8F-B9E7-474455A66F9D}"/>
                  </a:ext>
                </a:extLst>
              </p:cNvPr>
              <p:cNvCxnSpPr>
                <a:cxnSpLocks/>
                <a:stCxn id="13" idx="5"/>
                <a:endCxn id="59" idx="1"/>
              </p:cNvCxnSpPr>
              <p:nvPr/>
            </p:nvCxnSpPr>
            <p:spPr>
              <a:xfrm>
                <a:off x="2297105" y="5589348"/>
                <a:ext cx="204011" cy="1522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59E2487-0B3D-4E7C-BA40-508D15353887}"/>
                  </a:ext>
                </a:extLst>
              </p:cNvPr>
              <p:cNvCxnSpPr>
                <a:cxnSpLocks/>
                <a:stCxn id="12" idx="3"/>
                <a:endCxn id="59" idx="7"/>
              </p:cNvCxnSpPr>
              <p:nvPr/>
            </p:nvCxnSpPr>
            <p:spPr>
              <a:xfrm flipH="1">
                <a:off x="3021503" y="5589348"/>
                <a:ext cx="240230" cy="1522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7CA5A67-A398-4BD7-B03F-F7CB902EE749}"/>
                  </a:ext>
                </a:extLst>
              </p:cNvPr>
              <p:cNvSpPr/>
              <p:nvPr/>
            </p:nvSpPr>
            <p:spPr>
              <a:xfrm>
                <a:off x="7199395" y="3341091"/>
                <a:ext cx="746100" cy="723583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ym typeface="Symbol" panose="05050102010706020507" pitchFamily="18" charset="2"/>
                  </a:rPr>
                  <a:t>c</a:t>
                </a:r>
                <a:endParaRPr lang="en-US" dirty="0"/>
              </a:p>
            </p:txBody>
          </p:sp>
        </p:grpSp>
        <p:cxnSp>
          <p:nvCxnSpPr>
            <p:cNvPr id="91" name="Connector: Curved 90">
              <a:extLst>
                <a:ext uri="{FF2B5EF4-FFF2-40B4-BE49-F238E27FC236}">
                  <a16:creationId xmlns:a16="http://schemas.microsoft.com/office/drawing/2014/main" id="{88414A51-36F7-41A3-9194-99B24129CDA5}"/>
                </a:ext>
              </a:extLst>
            </p:cNvPr>
            <p:cNvCxnSpPr>
              <a:cxnSpLocks/>
              <a:stCxn id="59" idx="4"/>
              <a:endCxn id="64" idx="6"/>
            </p:cNvCxnSpPr>
            <p:nvPr/>
          </p:nvCxnSpPr>
          <p:spPr>
            <a:xfrm rot="5400000" flipH="1" flipV="1">
              <a:off x="4025241" y="2433873"/>
              <a:ext cx="2656324" cy="5184185"/>
            </a:xfrm>
            <a:prstGeom prst="curvedConnector4">
              <a:avLst>
                <a:gd name="adj1" fmla="val -8606"/>
                <a:gd name="adj2" fmla="val 10441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5A6E0CA-A42B-44D2-9EB4-9FDDDAFAC73A}"/>
              </a:ext>
            </a:extLst>
          </p:cNvPr>
          <p:cNvGrpSpPr/>
          <p:nvPr/>
        </p:nvGrpSpPr>
        <p:grpSpPr>
          <a:xfrm>
            <a:off x="4713064" y="1426690"/>
            <a:ext cx="1492200" cy="5053529"/>
            <a:chOff x="4713064" y="1426765"/>
            <a:chExt cx="1492200" cy="5053529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D38A629-C7C9-43CA-8844-6AA980B29E33}"/>
                </a:ext>
              </a:extLst>
            </p:cNvPr>
            <p:cNvSpPr/>
            <p:nvPr/>
          </p:nvSpPr>
          <p:spPr>
            <a:xfrm>
              <a:off x="4713064" y="1426765"/>
              <a:ext cx="746100" cy="7235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8F95841-0F91-4028-81CF-C678D039CFBD}"/>
                </a:ext>
              </a:extLst>
            </p:cNvPr>
            <p:cNvSpPr/>
            <p:nvPr/>
          </p:nvSpPr>
          <p:spPr>
            <a:xfrm>
              <a:off x="4713064" y="2359105"/>
              <a:ext cx="746100" cy="7235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ym typeface="Symbol" panose="05050102010706020507" pitchFamily="18" charset="2"/>
                </a:rPr>
                <a:t></a:t>
              </a:r>
              <a:r>
                <a:rPr lang="en-US" dirty="0"/>
                <a:t>x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D7A4EB8-DA2D-42C5-AFD8-E359B51CB95F}"/>
                </a:ext>
              </a:extLst>
            </p:cNvPr>
            <p:cNvCxnSpPr>
              <a:cxnSpLocks/>
              <a:stCxn id="77" idx="1"/>
              <a:endCxn id="101" idx="5"/>
            </p:cNvCxnSpPr>
            <p:nvPr/>
          </p:nvCxnSpPr>
          <p:spPr>
            <a:xfrm flipH="1" flipV="1">
              <a:off x="5349900" y="2044382"/>
              <a:ext cx="846332" cy="425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A881C66-9AA3-4D0A-B575-3375F36E512E}"/>
                </a:ext>
              </a:extLst>
            </p:cNvPr>
            <p:cNvCxnSpPr>
              <a:cxnSpLocks/>
              <a:stCxn id="77" idx="2"/>
              <a:endCxn id="102" idx="6"/>
            </p:cNvCxnSpPr>
            <p:nvPr/>
          </p:nvCxnSpPr>
          <p:spPr>
            <a:xfrm flipH="1" flipV="1">
              <a:off x="5459164" y="2720897"/>
              <a:ext cx="627804" cy="4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946D750-EE06-45D0-8EFB-1E82512DD003}"/>
                </a:ext>
              </a:extLst>
            </p:cNvPr>
            <p:cNvSpPr/>
            <p:nvPr/>
          </p:nvSpPr>
          <p:spPr>
            <a:xfrm>
              <a:off x="4713064" y="3290786"/>
              <a:ext cx="746100" cy="7235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ym typeface="Symbol" panose="05050102010706020507" pitchFamily="18" charset="2"/>
                </a:rPr>
                <a:t></a:t>
              </a:r>
              <a:r>
                <a:rPr lang="en-US" dirty="0" err="1"/>
                <a:t>x</a:t>
              </a:r>
              <a:r>
                <a:rPr lang="en-US" baseline="-25000" dirty="0" err="1"/>
                <a:t>n</a:t>
              </a:r>
              <a:endParaRPr lang="en-US" dirty="0"/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54FCC6D5-D506-4FCD-9E26-8A93CA8D5D65}"/>
                </a:ext>
              </a:extLst>
            </p:cNvPr>
            <p:cNvCxnSpPr>
              <a:stCxn id="77" idx="3"/>
              <a:endCxn id="116" idx="7"/>
            </p:cNvCxnSpPr>
            <p:nvPr/>
          </p:nvCxnSpPr>
          <p:spPr>
            <a:xfrm flipH="1">
              <a:off x="5349900" y="2981145"/>
              <a:ext cx="846332" cy="4156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D4B1F0A-ACB3-4467-BED2-B4EC4035E9B4}"/>
                </a:ext>
              </a:extLst>
            </p:cNvPr>
            <p:cNvSpPr/>
            <p:nvPr/>
          </p:nvSpPr>
          <p:spPr>
            <a:xfrm>
              <a:off x="4713064" y="4141509"/>
              <a:ext cx="746100" cy="7235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ym typeface="Symbol" panose="05050102010706020507" pitchFamily="18" charset="2"/>
                </a:rPr>
                <a:t></a:t>
              </a:r>
              <a:r>
                <a:rPr lang="en-US" dirty="0"/>
                <a:t>x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CCD6F6F-0A86-4BE4-B437-2AA832CD10BF}"/>
                </a:ext>
              </a:extLst>
            </p:cNvPr>
            <p:cNvSpPr/>
            <p:nvPr/>
          </p:nvSpPr>
          <p:spPr>
            <a:xfrm>
              <a:off x="4727717" y="4949110"/>
              <a:ext cx="735939" cy="7235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1A2BA01-C111-4707-9118-73F11EF275A6}"/>
                </a:ext>
              </a:extLst>
            </p:cNvPr>
            <p:cNvSpPr/>
            <p:nvPr/>
          </p:nvSpPr>
          <p:spPr>
            <a:xfrm>
              <a:off x="4727717" y="5756711"/>
              <a:ext cx="735939" cy="723583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5509A4AA-0D15-472A-82AE-997B6C750937}"/>
                </a:ext>
              </a:extLst>
            </p:cNvPr>
            <p:cNvCxnSpPr>
              <a:stCxn id="80" idx="1"/>
              <a:endCxn id="123" idx="5"/>
            </p:cNvCxnSpPr>
            <p:nvPr/>
          </p:nvCxnSpPr>
          <p:spPr>
            <a:xfrm flipH="1" flipV="1">
              <a:off x="5349900" y="4759126"/>
              <a:ext cx="855364" cy="302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E8E9FAB2-EE53-4EDC-B4B6-7BD199318282}"/>
                </a:ext>
              </a:extLst>
            </p:cNvPr>
            <p:cNvCxnSpPr>
              <a:stCxn id="80" idx="2"/>
              <a:endCxn id="127" idx="6"/>
            </p:cNvCxnSpPr>
            <p:nvPr/>
          </p:nvCxnSpPr>
          <p:spPr>
            <a:xfrm flipH="1" flipV="1">
              <a:off x="5463656" y="5310902"/>
              <a:ext cx="632344" cy="6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F4BBBE64-CC65-4CCC-B3A0-BED45F73DE78}"/>
                </a:ext>
              </a:extLst>
            </p:cNvPr>
            <p:cNvCxnSpPr>
              <a:stCxn id="80" idx="3"/>
              <a:endCxn id="128" idx="6"/>
            </p:cNvCxnSpPr>
            <p:nvPr/>
          </p:nvCxnSpPr>
          <p:spPr>
            <a:xfrm flipH="1">
              <a:off x="5463656" y="5572959"/>
              <a:ext cx="741608" cy="545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7C479CB-05B0-452B-862D-3EEBCB59057C}"/>
              </a:ext>
            </a:extLst>
          </p:cNvPr>
          <p:cNvGrpSpPr/>
          <p:nvPr/>
        </p:nvGrpSpPr>
        <p:grpSpPr>
          <a:xfrm>
            <a:off x="2406370" y="1788482"/>
            <a:ext cx="2415958" cy="3284136"/>
            <a:chOff x="2406370" y="1788482"/>
            <a:chExt cx="2415958" cy="3284136"/>
          </a:xfrm>
        </p:grpSpPr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E8A3A84A-D2EB-427A-A7B6-BA25C6BCF871}"/>
                </a:ext>
              </a:extLst>
            </p:cNvPr>
            <p:cNvCxnSpPr>
              <a:stCxn id="101" idx="2"/>
              <a:endCxn id="9" idx="6"/>
            </p:cNvCxnSpPr>
            <p:nvPr/>
          </p:nvCxnSpPr>
          <p:spPr>
            <a:xfrm flipH="1">
              <a:off x="2406370" y="1788482"/>
              <a:ext cx="2306694" cy="8264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7F58D30A-AEE1-47FD-82B1-B7E4CAE8A7A9}"/>
                </a:ext>
              </a:extLst>
            </p:cNvPr>
            <p:cNvCxnSpPr>
              <a:cxnSpLocks/>
              <a:stCxn id="102" idx="3"/>
              <a:endCxn id="10" idx="7"/>
            </p:cNvCxnSpPr>
            <p:nvPr/>
          </p:nvCxnSpPr>
          <p:spPr>
            <a:xfrm flipH="1">
              <a:off x="3789306" y="2976647"/>
              <a:ext cx="1033022" cy="465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537BC14C-1813-412B-8F52-4AA0C7B9D704}"/>
                </a:ext>
              </a:extLst>
            </p:cNvPr>
            <p:cNvCxnSpPr>
              <a:stCxn id="116" idx="3"/>
              <a:endCxn id="12" idx="7"/>
            </p:cNvCxnSpPr>
            <p:nvPr/>
          </p:nvCxnSpPr>
          <p:spPr>
            <a:xfrm flipH="1">
              <a:off x="3789306" y="3908328"/>
              <a:ext cx="1033022" cy="1164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96E93441-B15F-48E0-8A6D-C3F2A2A9063B}"/>
                </a:ext>
              </a:extLst>
            </p:cNvPr>
            <p:cNvCxnSpPr>
              <a:stCxn id="123" idx="1"/>
              <a:endCxn id="7" idx="5"/>
            </p:cNvCxnSpPr>
            <p:nvPr/>
          </p:nvCxnSpPr>
          <p:spPr>
            <a:xfrm flipH="1" flipV="1">
              <a:off x="3789306" y="2870756"/>
              <a:ext cx="1033022" cy="137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029E845-9C01-4490-9EAB-564F231F99C9}"/>
              </a:ext>
            </a:extLst>
          </p:cNvPr>
          <p:cNvGrpSpPr/>
          <p:nvPr/>
        </p:nvGrpSpPr>
        <p:grpSpPr>
          <a:xfrm>
            <a:off x="6086968" y="2363528"/>
            <a:ext cx="1221692" cy="3315397"/>
            <a:chOff x="6086968" y="2363528"/>
            <a:chExt cx="1221692" cy="3315397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85DDF21A-3585-47B7-8927-CE2FA3CD2A18}"/>
                </a:ext>
              </a:extLst>
            </p:cNvPr>
            <p:cNvGrpSpPr/>
            <p:nvPr/>
          </p:nvGrpSpPr>
          <p:grpSpPr>
            <a:xfrm>
              <a:off x="6086968" y="2363528"/>
              <a:ext cx="1221692" cy="3315397"/>
              <a:chOff x="6086968" y="2363528"/>
              <a:chExt cx="1221692" cy="3315397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67B50FF-2AB1-458D-BD7C-27BB373EC15A}"/>
                  </a:ext>
                </a:extLst>
              </p:cNvPr>
              <p:cNvSpPr/>
              <p:nvPr/>
            </p:nvSpPr>
            <p:spPr>
              <a:xfrm>
                <a:off x="6086968" y="2363528"/>
                <a:ext cx="746100" cy="723583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ym typeface="Symbol" panose="05050102010706020507" pitchFamily="18" charset="2"/>
                  </a:rPr>
                  <a:t>c</a:t>
                </a:r>
                <a:r>
                  <a:rPr lang="en-US" baseline="-25000" dirty="0">
                    <a:sym typeface="Symbol" panose="05050102010706020507" pitchFamily="18" charset="2"/>
                  </a:rPr>
                  <a:t>1</a:t>
                </a:r>
                <a:endParaRPr lang="en-US" baseline="-25000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D3F9865-C98F-48D6-8447-4C417354A38E}"/>
                  </a:ext>
                </a:extLst>
              </p:cNvPr>
              <p:cNvSpPr/>
              <p:nvPr/>
            </p:nvSpPr>
            <p:spPr>
              <a:xfrm>
                <a:off x="6096000" y="4955342"/>
                <a:ext cx="746100" cy="723583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ym typeface="Symbol" panose="05050102010706020507" pitchFamily="18" charset="2"/>
                  </a:rPr>
                  <a:t>c</a:t>
                </a:r>
                <a:r>
                  <a:rPr lang="en-US" baseline="-25000" dirty="0">
                    <a:sym typeface="Symbol" panose="05050102010706020507" pitchFamily="18" charset="2"/>
                  </a:rPr>
                  <a:t>m</a:t>
                </a:r>
                <a:endParaRPr lang="en-US" baseline="-25000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77992A6-59D3-4C5C-92C5-BC380EF5B84C}"/>
                  </a:ext>
                </a:extLst>
              </p:cNvPr>
              <p:cNvSpPr txBox="1"/>
              <p:nvPr/>
            </p:nvSpPr>
            <p:spPr>
              <a:xfrm>
                <a:off x="6272717" y="3510557"/>
                <a:ext cx="3746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A594418-572C-4BE6-8DB9-9E543E0A346E}"/>
                  </a:ext>
                </a:extLst>
              </p:cNvPr>
              <p:cNvCxnSpPr>
                <a:stCxn id="64" idx="1"/>
                <a:endCxn id="77" idx="5"/>
              </p:cNvCxnSpPr>
              <p:nvPr/>
            </p:nvCxnSpPr>
            <p:spPr>
              <a:xfrm flipH="1" flipV="1">
                <a:off x="6723804" y="2981145"/>
                <a:ext cx="584856" cy="4608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0686C49F-3C89-45D7-BD1F-8CDA7A48278D}"/>
                  </a:ext>
                </a:extLst>
              </p:cNvPr>
              <p:cNvCxnSpPr>
                <a:cxnSpLocks/>
                <a:stCxn id="64" idx="3"/>
                <a:endCxn id="80" idx="7"/>
              </p:cNvCxnSpPr>
              <p:nvPr/>
            </p:nvCxnSpPr>
            <p:spPr>
              <a:xfrm flipH="1">
                <a:off x="6732836" y="3953629"/>
                <a:ext cx="575824" cy="11076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7390A183-70D3-4EA6-85A6-606C21A030AF}"/>
                </a:ext>
              </a:extLst>
            </p:cNvPr>
            <p:cNvCxnSpPr>
              <a:stCxn id="64" idx="2"/>
              <a:endCxn id="81" idx="3"/>
            </p:cNvCxnSpPr>
            <p:nvPr/>
          </p:nvCxnSpPr>
          <p:spPr>
            <a:xfrm flipH="1" flipV="1">
              <a:off x="6647319" y="3695223"/>
              <a:ext cx="552077" cy="2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Content Placeholder 2">
            <a:extLst>
              <a:ext uri="{FF2B5EF4-FFF2-40B4-BE49-F238E27FC236}">
                <a16:creationId xmlns:a16="http://schemas.microsoft.com/office/drawing/2014/main" id="{E610E48B-3C25-4199-B622-1049B9F9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3464" y="1825625"/>
            <a:ext cx="3040335" cy="4351338"/>
          </a:xfrm>
        </p:spPr>
        <p:txBody>
          <a:bodyPr>
            <a:normAutofit/>
          </a:bodyPr>
          <a:lstStyle/>
          <a:p>
            <a:r>
              <a:rPr lang="en-US" dirty="0"/>
              <a:t>Player 2 chooses the clause that is false.</a:t>
            </a:r>
          </a:p>
          <a:p>
            <a:r>
              <a:rPr lang="en-US" dirty="0"/>
              <a:t>Player 1 chooses the variable that actually makes that clause true.</a:t>
            </a:r>
          </a:p>
          <a:p>
            <a:r>
              <a:rPr lang="en-US" dirty="0"/>
              <a:t>Player 1 (Player E) wins if the formula is true.</a:t>
            </a:r>
          </a:p>
        </p:txBody>
      </p:sp>
    </p:spTree>
    <p:extLst>
      <p:ext uri="{BB962C8B-B14F-4D97-AF65-F5344CB8AC3E}">
        <p14:creationId xmlns:p14="http://schemas.microsoft.com/office/powerpoint/2010/main" val="406530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76F1A5-63A8-4E6A-AA96-DA28D083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Space Complexity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rawing Compass">
            <a:extLst>
              <a:ext uri="{FF2B5EF4-FFF2-40B4-BE49-F238E27FC236}">
                <a16:creationId xmlns:a16="http://schemas.microsoft.com/office/drawing/2014/main" id="{0BE3170D-F85F-40BF-9414-DE6D4647D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87E9B-F91D-4C38-92EE-A3491412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How much space is required to solve 3-SAT?</a:t>
            </a:r>
          </a:p>
          <a:p>
            <a:r>
              <a:rPr lang="en-US" sz="1600" dirty="0">
                <a:solidFill>
                  <a:srgbClr val="000000"/>
                </a:solidFill>
              </a:rPr>
              <a:t>Linear, since you need to remember the current truth assignment.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How much space is required to verify a 3-SAT solution?</a:t>
            </a:r>
          </a:p>
          <a:p>
            <a:r>
              <a:rPr lang="en-US" sz="1600" dirty="0">
                <a:solidFill>
                  <a:srgbClr val="000000"/>
                </a:solidFill>
              </a:rPr>
              <a:t>Seems like it would be about the same.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PSPACE</a:t>
            </a:r>
            <a:r>
              <a:rPr lang="en-US" sz="1600" dirty="0">
                <a:solidFill>
                  <a:srgbClr val="000000"/>
                </a:solidFill>
              </a:rPr>
              <a:t> is the class of problems that can be solved with a polynomial amount of space on a deterministic TM.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NPSPACE</a:t>
            </a:r>
            <a:r>
              <a:rPr lang="en-US" sz="1600" dirty="0">
                <a:solidFill>
                  <a:srgbClr val="000000"/>
                </a:solidFill>
              </a:rPr>
              <a:t> is the class of problems that can be verified with a polynomial amount of space.</a:t>
            </a:r>
          </a:p>
          <a:p>
            <a:r>
              <a:rPr lang="en-US" sz="1600" dirty="0">
                <a:solidFill>
                  <a:srgbClr val="000000"/>
                </a:solidFill>
              </a:rPr>
              <a:t>The obvious question is, does PSPACE = NPSPACE?</a:t>
            </a:r>
          </a:p>
        </p:txBody>
      </p:sp>
    </p:spTree>
    <p:extLst>
      <p:ext uri="{BB962C8B-B14F-4D97-AF65-F5344CB8AC3E}">
        <p14:creationId xmlns:p14="http://schemas.microsoft.com/office/powerpoint/2010/main" val="366120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C2D06-7C03-41F1-9E2F-4454007A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Savitch’s Theorem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C37D-5C9E-42E8-B0ED-2AA33E3C3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b="1" dirty="0" err="1">
                <a:solidFill>
                  <a:schemeClr val="tx2"/>
                </a:solidFill>
              </a:rPr>
              <a:t>Savitch’s</a:t>
            </a:r>
            <a:r>
              <a:rPr lang="en-US" sz="1900" b="1" dirty="0">
                <a:solidFill>
                  <a:schemeClr val="tx2"/>
                </a:solidFill>
              </a:rPr>
              <a:t> Theorem</a:t>
            </a:r>
            <a:r>
              <a:rPr lang="en-US" sz="1900" dirty="0">
                <a:solidFill>
                  <a:schemeClr val="tx2"/>
                </a:solidFill>
              </a:rPr>
              <a:t> states that if a problem can be verified with f(n) space, then it can be solved with f</a:t>
            </a:r>
            <a:r>
              <a:rPr lang="en-US" sz="1900" baseline="30000" dirty="0">
                <a:solidFill>
                  <a:schemeClr val="tx2"/>
                </a:solidFill>
              </a:rPr>
              <a:t>2</a:t>
            </a:r>
            <a:r>
              <a:rPr lang="en-US" sz="1900" dirty="0">
                <a:solidFill>
                  <a:schemeClr val="tx2"/>
                </a:solidFill>
              </a:rPr>
              <a:t>(n) space.</a:t>
            </a:r>
          </a:p>
          <a:p>
            <a:r>
              <a:rPr lang="en-US" sz="1900" dirty="0">
                <a:solidFill>
                  <a:schemeClr val="tx2"/>
                </a:solidFill>
              </a:rPr>
              <a:t>This is (and was) a shocking result that asserts PSPACE = NPSPACE!</a:t>
            </a:r>
          </a:p>
        </p:txBody>
      </p:sp>
    </p:spTree>
    <p:extLst>
      <p:ext uri="{BB962C8B-B14F-4D97-AF65-F5344CB8AC3E}">
        <p14:creationId xmlns:p14="http://schemas.microsoft.com/office/powerpoint/2010/main" val="198379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3782508-8163-454D-BBBF-4A2CC3D5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What we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D2724-ADDA-4710-805B-31F206921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726" y="2479983"/>
            <a:ext cx="5709721" cy="243086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P </a:t>
            </a:r>
            <a:r>
              <a:rPr lang="en-US" sz="2000" dirty="0">
                <a:solidFill>
                  <a:schemeClr val="tx2"/>
                </a:solidFill>
                <a:sym typeface="Symbol" panose="05050102010706020507" pitchFamily="18" charset="2"/>
              </a:rPr>
              <a:t> NP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sym typeface="Symbol" panose="05050102010706020507" pitchFamily="18" charset="2"/>
              </a:rPr>
              <a:t>NP  PSPACE </a:t>
            </a:r>
          </a:p>
          <a:p>
            <a:r>
              <a:rPr lang="en-US" sz="2000" dirty="0">
                <a:solidFill>
                  <a:schemeClr val="tx2"/>
                </a:solidFill>
                <a:sym typeface="Symbol" panose="05050102010706020507" pitchFamily="18" charset="2"/>
              </a:rPr>
              <a:t>Because NP  NPSPACE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sym typeface="Symbol" panose="05050102010706020507" pitchFamily="18" charset="2"/>
              </a:rPr>
              <a:t>PSPACE = NPSPACE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sym typeface="Symbol" panose="05050102010706020507" pitchFamily="18" charset="2"/>
              </a:rPr>
              <a:t>PSPACE  EXPTIME</a:t>
            </a:r>
          </a:p>
          <a:p>
            <a:r>
              <a:rPr lang="en-US" sz="2000" dirty="0">
                <a:solidFill>
                  <a:schemeClr val="tx2"/>
                </a:solidFill>
                <a:sym typeface="Symbol" panose="05050102010706020507" pitchFamily="18" charset="2"/>
              </a:rPr>
              <a:t>There are an exponential number of configurations when restrained by polynomial space.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sym typeface="Symbol" panose="05050102010706020507" pitchFamily="18" charset="2"/>
              </a:rPr>
              <a:t>P  EXPTIME</a:t>
            </a:r>
          </a:p>
          <a:p>
            <a:r>
              <a:rPr lang="en-US" sz="2000" dirty="0">
                <a:solidFill>
                  <a:schemeClr val="tx2"/>
                </a:solidFill>
                <a:sym typeface="Symbol" panose="05050102010706020507" pitchFamily="18" charset="2"/>
              </a:rPr>
              <a:t>Most researchers think P </a:t>
            </a:r>
            <a:r>
              <a:rPr lang="en-US" sz="2000" dirty="0">
                <a:solidFill>
                  <a:schemeClr val="tx2"/>
                </a:solidFill>
              </a:rPr>
              <a:t>⊊ NP ⊊ PSPACE ⊊ EXPTIME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759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3302A-2F63-440F-84B6-F3E934FE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104"/>
            <a:ext cx="10515600" cy="1325563"/>
          </a:xfrm>
        </p:spPr>
        <p:txBody>
          <a:bodyPr/>
          <a:lstStyle/>
          <a:p>
            <a:r>
              <a:rPr lang="en-US"/>
              <a:t>Complexity Classes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32CDCA-1037-4883-A58C-A91E5CBCF828}"/>
              </a:ext>
            </a:extLst>
          </p:cNvPr>
          <p:cNvSpPr/>
          <p:nvPr/>
        </p:nvSpPr>
        <p:spPr>
          <a:xfrm>
            <a:off x="3302000" y="1568768"/>
            <a:ext cx="5588000" cy="51673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Decidable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A16EC4-5857-4253-8EA3-0CF142384C49}"/>
              </a:ext>
            </a:extLst>
          </p:cNvPr>
          <p:cNvSpPr/>
          <p:nvPr/>
        </p:nvSpPr>
        <p:spPr>
          <a:xfrm>
            <a:off x="3505200" y="2184400"/>
            <a:ext cx="5191760" cy="445820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EXPTIME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0193E9-FF7E-470C-835B-443F6E04D565}"/>
              </a:ext>
            </a:extLst>
          </p:cNvPr>
          <p:cNvSpPr/>
          <p:nvPr/>
        </p:nvSpPr>
        <p:spPr>
          <a:xfrm>
            <a:off x="3749040" y="2763520"/>
            <a:ext cx="4724400" cy="3787648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PSPACE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7CCFD2-45E1-4D27-AFB3-346DD2BC8CF8}"/>
              </a:ext>
            </a:extLst>
          </p:cNvPr>
          <p:cNvSpPr/>
          <p:nvPr/>
        </p:nvSpPr>
        <p:spPr>
          <a:xfrm>
            <a:off x="4020312" y="3434080"/>
            <a:ext cx="4104640" cy="3015488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7A0321-1BB5-47AF-BC94-1B2503D09874}"/>
              </a:ext>
            </a:extLst>
          </p:cNvPr>
          <p:cNvSpPr/>
          <p:nvPr/>
        </p:nvSpPr>
        <p:spPr>
          <a:xfrm>
            <a:off x="4452112" y="3972560"/>
            <a:ext cx="3241040" cy="2369312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4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396BD7-B666-4871-993F-473A54B3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PSPACE-Complete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1C017-BAFA-4CAA-A70E-63338A268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4280" y="2600454"/>
            <a:ext cx="8523133" cy="243086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A language B is </a:t>
            </a:r>
            <a:r>
              <a:rPr lang="en-US" sz="2000" b="1" dirty="0">
                <a:solidFill>
                  <a:schemeClr val="tx2"/>
                </a:solidFill>
              </a:rPr>
              <a:t>PSPACE-Complete</a:t>
            </a:r>
            <a:r>
              <a:rPr lang="en-US" sz="2000" dirty="0">
                <a:solidFill>
                  <a:schemeClr val="tx2"/>
                </a:solidFill>
              </a:rPr>
              <a:t> if it satisfies both conditions:</a:t>
            </a:r>
          </a:p>
          <a:p>
            <a:r>
              <a:rPr lang="en-US" sz="2000" dirty="0">
                <a:solidFill>
                  <a:schemeClr val="tx2"/>
                </a:solidFill>
              </a:rPr>
              <a:t>B </a:t>
            </a:r>
            <a:r>
              <a:rPr lang="en-US" sz="2000" dirty="0">
                <a:solidFill>
                  <a:schemeClr val="tx2"/>
                </a:solidFill>
                <a:sym typeface="Symbol" panose="05050102010706020507" pitchFamily="18" charset="2"/>
              </a:rPr>
              <a:t> PSPACE</a:t>
            </a:r>
          </a:p>
          <a:p>
            <a:r>
              <a:rPr lang="en-US" sz="2000" dirty="0">
                <a:solidFill>
                  <a:schemeClr val="tx2"/>
                </a:solidFill>
                <a:sym typeface="Symbol" panose="05050102010706020507" pitchFamily="18" charset="2"/>
              </a:rPr>
              <a:t>x  PSPACE, x </a:t>
            </a:r>
            <a:r>
              <a:rPr lang="en-US" sz="20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P</a:t>
            </a:r>
            <a:r>
              <a:rPr lang="en-US" sz="2000" dirty="0">
                <a:solidFill>
                  <a:schemeClr val="tx2"/>
                </a:solidFill>
                <a:sym typeface="Symbol" panose="05050102010706020507" pitchFamily="18" charset="2"/>
              </a:rPr>
              <a:t> B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sym typeface="Symbol" panose="05050102010706020507" pitchFamily="18" charset="2"/>
              </a:rPr>
              <a:t>We still use poly-time reductions.  One could imagine constructing a more powerful type of reduction and using that instead.</a:t>
            </a:r>
          </a:p>
          <a:p>
            <a:r>
              <a:rPr lang="en-US" sz="2000" dirty="0">
                <a:solidFill>
                  <a:schemeClr val="tx2"/>
                </a:solidFill>
                <a:sym typeface="Symbol" panose="05050102010706020507" pitchFamily="18" charset="2"/>
              </a:rPr>
              <a:t>This is unnecessarily complicated.  Poly-time reductions are intuitive.</a:t>
            </a:r>
          </a:p>
          <a:p>
            <a:r>
              <a:rPr lang="en-US" sz="2000" dirty="0">
                <a:solidFill>
                  <a:schemeClr val="tx2"/>
                </a:solidFill>
                <a:sym typeface="Symbol" panose="05050102010706020507" pitchFamily="18" charset="2"/>
              </a:rPr>
              <a:t>If P=NP (which has not been disproven), there wouldn’t even be a difference between these two types of reductions.</a:t>
            </a:r>
          </a:p>
          <a:p>
            <a:r>
              <a:rPr lang="en-US" sz="2000" dirty="0">
                <a:solidFill>
                  <a:schemeClr val="tx2"/>
                </a:solidFill>
                <a:sym typeface="Symbol" panose="05050102010706020507" pitchFamily="18" charset="2"/>
              </a:rPr>
              <a:t>Such a reduction would not help us prove that P  PSPACE, which is an easier result than showing NP  PSPACE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15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7D11B-69DD-424A-8D0E-BC7C746FA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 PSPACE-Complete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7BBC-5C22-4373-B79B-0BF5F79BA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b="1" dirty="0"/>
              <a:t>fully-quantified Boolean formula</a:t>
            </a:r>
            <a:r>
              <a:rPr lang="en-US" sz="2000" dirty="0"/>
              <a:t> is a Boolean formula (such as </a:t>
            </a:r>
            <a:br>
              <a:rPr lang="en-US" sz="2000" dirty="0"/>
            </a:br>
            <a:r>
              <a:rPr lang="en-US" sz="2000" dirty="0"/>
              <a:t>(x </a:t>
            </a:r>
            <a:r>
              <a:rPr lang="en-US" sz="2000" dirty="0">
                <a:sym typeface="Symbol" panose="05050102010706020507" pitchFamily="18" charset="2"/>
              </a:rPr>
              <a:t> y)  (x  y)) preceded by quantifiers for all variables.</a:t>
            </a:r>
          </a:p>
          <a:p>
            <a:r>
              <a:rPr lang="en-US" sz="2000" dirty="0">
                <a:sym typeface="Symbol" panose="05050102010706020507" pitchFamily="18" charset="2"/>
              </a:rPr>
              <a:t>E.g., </a:t>
            </a:r>
            <a:r>
              <a:rPr lang="en-US" sz="2000" dirty="0" err="1">
                <a:sym typeface="Symbol" panose="05050102010706020507" pitchFamily="18" charset="2"/>
              </a:rPr>
              <a:t>xy</a:t>
            </a:r>
            <a:r>
              <a:rPr lang="en-US" sz="2000" dirty="0">
                <a:sym typeface="Symbol" panose="05050102010706020507" pitchFamily="18" charset="2"/>
              </a:rPr>
              <a:t>(</a:t>
            </a:r>
            <a:r>
              <a:rPr lang="en-US" sz="2000" dirty="0"/>
              <a:t>(x </a:t>
            </a:r>
            <a:r>
              <a:rPr lang="en-US" sz="2000" dirty="0">
                <a:sym typeface="Symbol" panose="05050102010706020507" pitchFamily="18" charset="2"/>
              </a:rPr>
              <a:t> y)  (x  y)).  Is this formula true?</a:t>
            </a:r>
          </a:p>
          <a:p>
            <a:r>
              <a:rPr lang="en-US" sz="2000" dirty="0">
                <a:sym typeface="Symbol" panose="05050102010706020507" pitchFamily="18" charset="2"/>
              </a:rPr>
              <a:t>Yes: when x = true, y = false.  When x = false, y = true.</a:t>
            </a:r>
          </a:p>
          <a:p>
            <a:pPr marL="0" indent="0">
              <a:buNone/>
            </a:pPr>
            <a:r>
              <a:rPr lang="en-US" sz="2000" dirty="0">
                <a:sym typeface="Symbol" panose="05050102010706020507" pitchFamily="18" charset="2"/>
              </a:rPr>
              <a:t>The </a:t>
            </a:r>
            <a:r>
              <a:rPr lang="en-US" sz="2000" b="1" dirty="0">
                <a:sym typeface="Symbol" panose="05050102010706020507" pitchFamily="18" charset="2"/>
              </a:rPr>
              <a:t>True Quantified Boolean Formula</a:t>
            </a:r>
            <a:r>
              <a:rPr lang="en-US" sz="2000" dirty="0">
                <a:sym typeface="Symbol" panose="05050102010706020507" pitchFamily="18" charset="2"/>
              </a:rPr>
              <a:t> problem (TQBF) is defined:</a:t>
            </a:r>
          </a:p>
          <a:p>
            <a:r>
              <a:rPr lang="en-US" sz="2000" dirty="0">
                <a:sym typeface="Symbol" panose="05050102010706020507" pitchFamily="18" charset="2"/>
              </a:rPr>
              <a:t>TQBF = { |  is a true fully-quantified Boolean formula}</a:t>
            </a:r>
          </a:p>
          <a:p>
            <a:pPr marL="0" indent="0">
              <a:buNone/>
            </a:pPr>
            <a:r>
              <a:rPr lang="en-US" sz="2000" dirty="0">
                <a:sym typeface="Symbol" panose="05050102010706020507" pitchFamily="18" charset="2"/>
              </a:rPr>
              <a:t>TQBF is our first PSPACE-Complete problem.  We will not prove it, but the proof looks pretty similar to the Cook-Levin </a:t>
            </a:r>
            <a:r>
              <a:rPr lang="en-US" sz="2000">
                <a:sym typeface="Symbol" panose="05050102010706020507" pitchFamily="18" charset="2"/>
              </a:rPr>
              <a:t>Theorem (take </a:t>
            </a:r>
            <a:r>
              <a:rPr lang="en-US" sz="2000" dirty="0">
                <a:sym typeface="Symbol" panose="05050102010706020507" pitchFamily="18" charset="2"/>
              </a:rPr>
              <a:t>CSCI 475 </a:t>
            </a:r>
            <a:r>
              <a:rPr lang="en-US" sz="2000">
                <a:sym typeface="Symbol" panose="05050102010706020507" pitchFamily="18" charset="2"/>
              </a:rPr>
              <a:t>for details).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285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2D75DA-98AD-473C-AD1D-BC61CE17E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AFE0E89-B165-4014-8F67-5D1123ED2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4FF064-6768-47E8-9C0E-BB76883C0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E44E847-CB4B-4CFC-AB36-7A069AC6E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90600"/>
            <a:ext cx="117348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EE508-C3A6-42AF-9E1C-1E9AE12E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76400"/>
            <a:ext cx="5177971" cy="3505200"/>
          </a:xfrm>
        </p:spPr>
        <p:txBody>
          <a:bodyPr anchor="t">
            <a:normAutofit/>
          </a:bodyPr>
          <a:lstStyle/>
          <a:p>
            <a:r>
              <a:rPr lang="en-US" sz="4000"/>
              <a:t>TQBF </a:t>
            </a:r>
            <a:r>
              <a:rPr lang="en-US" sz="4000">
                <a:sym typeface="Symbol" panose="05050102010706020507" pitchFamily="18" charset="2"/>
              </a:rPr>
              <a:t> PSPACE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87C44-8C9E-4DA9-A476-131A8CB46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887" y="1676400"/>
            <a:ext cx="6957391" cy="3505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Do a recursive DFS through all possible variable assignments.</a:t>
            </a:r>
          </a:p>
          <a:p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If your current quantifier is 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  <a:sym typeface="Symbol" panose="05050102010706020507" pitchFamily="18" charset="2"/>
              </a:rPr>
              <a:t>, return true if both T and F work, otherwise return false (to the previous level of recursion).</a:t>
            </a:r>
          </a:p>
          <a:p>
            <a:r>
              <a:rPr lang="en-US" sz="1600" dirty="0">
                <a:solidFill>
                  <a:schemeClr val="tx1">
                    <a:alpha val="55000"/>
                  </a:schemeClr>
                </a:solidFill>
                <a:sym typeface="Symbol" panose="05050102010706020507" pitchFamily="18" charset="2"/>
              </a:rPr>
              <a:t>If your current quantifier is , return false if either T or F work, otherwise return true (to the previous level of recursion).</a:t>
            </a:r>
          </a:p>
          <a:p>
            <a:r>
              <a:rPr lang="en-US" sz="1600" dirty="0">
                <a:solidFill>
                  <a:schemeClr val="tx1">
                    <a:alpha val="55000"/>
                  </a:schemeClr>
                </a:solidFill>
                <a:sym typeface="Symbol" panose="05050102010706020507" pitchFamily="18" charset="2"/>
              </a:rPr>
              <a:t>This requires a linear amount of stack space.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>
                    <a:alpha val="55000"/>
                  </a:schemeClr>
                </a:solidFill>
                <a:sym typeface="Symbol" panose="05050102010706020507" pitchFamily="18" charset="2"/>
              </a:rPr>
              <a:t></a:t>
            </a:r>
            <a:r>
              <a:rPr lang="en-US" sz="1600" dirty="0" err="1">
                <a:solidFill>
                  <a:schemeClr val="tx1">
                    <a:alpha val="55000"/>
                  </a:schemeClr>
                </a:solidFill>
                <a:sym typeface="Symbol" panose="05050102010706020507" pitchFamily="18" charset="2"/>
              </a:rPr>
              <a:t>xy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  <a:sym typeface="Symbol" panose="05050102010706020507" pitchFamily="18" charset="2"/>
              </a:rPr>
              <a:t>(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(x 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  <a:sym typeface="Symbol" panose="05050102010706020507" pitchFamily="18" charset="2"/>
              </a:rPr>
              <a:t> y)  (x  y))</a:t>
            </a:r>
          </a:p>
          <a:p>
            <a:r>
              <a:rPr lang="en-US" sz="1600" dirty="0">
                <a:solidFill>
                  <a:schemeClr val="tx1">
                    <a:alpha val="55000"/>
                  </a:schemeClr>
                </a:solidFill>
                <a:sym typeface="Symbol" panose="05050102010706020507" pitchFamily="18" charset="2"/>
              </a:rPr>
              <a:t>For x = true, recursively call your function.  If your recursive call returns false, you return false.  Otherwise, for x = false, recursively call your function, and you return whatever the recursive call returns.</a:t>
            </a:r>
          </a:p>
          <a:p>
            <a:r>
              <a:rPr lang="en-US" sz="1600" dirty="0">
                <a:solidFill>
                  <a:schemeClr val="tx1">
                    <a:alpha val="55000"/>
                  </a:schemeClr>
                </a:solidFill>
                <a:sym typeface="Symbol" panose="05050102010706020507" pitchFamily="18" charset="2"/>
              </a:rPr>
              <a:t>In the recursive call, for y = true, evaluate the formula.  If it evaluates to true, you return true.  Otherwise, for y = false, you return whatever the formula evaluates to.</a:t>
            </a:r>
          </a:p>
          <a:p>
            <a:pPr marL="0" indent="0">
              <a:buNone/>
            </a:pPr>
            <a:endParaRPr lang="en-US" sz="1100" dirty="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52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3D0A5-3005-48C1-A9BF-6E86B990D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The Formula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FCDD3-A617-4C32-9584-D2807C112B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72" r="34609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D08A-48B2-4FA7-8714-18929A252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You are given a fully-quantified Boolean formula </a:t>
            </a:r>
            <a:r>
              <a:rPr lang="en-US" sz="2000">
                <a:sym typeface="Symbol" panose="05050102010706020507" pitchFamily="18" charset="2"/>
              </a:rPr>
              <a:t></a:t>
            </a:r>
            <a:r>
              <a:rPr lang="en-US" sz="2000"/>
              <a:t>.</a:t>
            </a:r>
          </a:p>
          <a:p>
            <a:r>
              <a:rPr lang="en-US" sz="2000"/>
              <a:t>There are two players: Player A and Player E.</a:t>
            </a:r>
          </a:p>
          <a:p>
            <a:r>
              <a:rPr lang="en-US" sz="2000"/>
              <a:t>Play order proceeds via the order of the quantifiers in </a:t>
            </a:r>
            <a:r>
              <a:rPr lang="en-US" sz="2000">
                <a:sym typeface="Symbol" panose="05050102010706020507" pitchFamily="18" charset="2"/>
              </a:rPr>
              <a:t></a:t>
            </a:r>
            <a:r>
              <a:rPr lang="en-US" sz="2000"/>
              <a:t>.</a:t>
            </a:r>
          </a:p>
          <a:p>
            <a:r>
              <a:rPr lang="en-US" sz="2000"/>
              <a:t>Every time you see </a:t>
            </a:r>
            <a:r>
              <a:rPr lang="en-US" sz="2000">
                <a:sym typeface="Symbol" panose="05050102010706020507" pitchFamily="18" charset="2"/>
              </a:rPr>
              <a:t>x, player A gets to choose the value of x.</a:t>
            </a:r>
          </a:p>
          <a:p>
            <a:r>
              <a:rPr lang="en-US" sz="2000">
                <a:sym typeface="Symbol" panose="05050102010706020507" pitchFamily="18" charset="2"/>
              </a:rPr>
              <a:t>Every time you see y, player E gets to choose the value of y.</a:t>
            </a:r>
          </a:p>
          <a:p>
            <a:r>
              <a:rPr lang="en-US" sz="2000">
                <a:sym typeface="Symbol" panose="05050102010706020507" pitchFamily="18" charset="2"/>
              </a:rPr>
              <a:t>After all moves have been made, remove the quantifiers, and apply the chosen values to each variable.</a:t>
            </a:r>
          </a:p>
          <a:p>
            <a:r>
              <a:rPr lang="en-US" sz="2000">
                <a:sym typeface="Symbol" panose="05050102010706020507" pitchFamily="18" charset="2"/>
              </a:rPr>
              <a:t>A wins if the formula evaluates to false.  </a:t>
            </a:r>
          </a:p>
          <a:p>
            <a:r>
              <a:rPr lang="en-US" sz="2000">
                <a:sym typeface="Symbol" panose="05050102010706020507" pitchFamily="18" charset="2"/>
              </a:rPr>
              <a:t>E wins if the formula evaluates to true.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3919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</TotalTime>
  <Words>1499</Words>
  <Application>Microsoft Office PowerPoint</Application>
  <PresentationFormat>Widescreen</PresentationFormat>
  <Paragraphs>204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PSPACE</vt:lpstr>
      <vt:lpstr>Space Complexity</vt:lpstr>
      <vt:lpstr>Savitch’s Theorem</vt:lpstr>
      <vt:lpstr>What we know</vt:lpstr>
      <vt:lpstr>Complexity Classes</vt:lpstr>
      <vt:lpstr>PSPACE-Complete</vt:lpstr>
      <vt:lpstr>A PSPACE-Complete Problem</vt:lpstr>
      <vt:lpstr>TQBF  PSPACE</vt:lpstr>
      <vt:lpstr>The Formula Game</vt:lpstr>
      <vt:lpstr>An Example Game</vt:lpstr>
      <vt:lpstr>An Example Game</vt:lpstr>
      <vt:lpstr>The Game of Geography</vt:lpstr>
      <vt:lpstr>Generalized Geography</vt:lpstr>
      <vt:lpstr>An Example</vt:lpstr>
      <vt:lpstr>GG  PSPACE</vt:lpstr>
      <vt:lpstr>GG is PSPACE-Complete</vt:lpstr>
      <vt:lpstr>GG is PSPACE-Complete,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Complexity</dc:title>
  <dc:creator>Aaron Daniel Cote</dc:creator>
  <cp:lastModifiedBy>Aaron Daniel Cote</cp:lastModifiedBy>
  <cp:revision>31</cp:revision>
  <dcterms:created xsi:type="dcterms:W3CDTF">2020-12-22T22:45:57Z</dcterms:created>
  <dcterms:modified xsi:type="dcterms:W3CDTF">2021-07-06T20:13:18Z</dcterms:modified>
</cp:coreProperties>
</file>