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sldIdLst>
    <p:sldId id="258" r:id="rId2"/>
    <p:sldId id="260" r:id="rId3"/>
    <p:sldId id="302" r:id="rId4"/>
    <p:sldId id="303" r:id="rId5"/>
    <p:sldId id="264" r:id="rId6"/>
    <p:sldId id="263" r:id="rId7"/>
    <p:sldId id="278" r:id="rId8"/>
    <p:sldId id="279" r:id="rId9"/>
    <p:sldId id="280" r:id="rId10"/>
    <p:sldId id="281" r:id="rId11"/>
    <p:sldId id="283" r:id="rId12"/>
    <p:sldId id="304" r:id="rId13"/>
    <p:sldId id="282" r:id="rId14"/>
    <p:sldId id="261" r:id="rId15"/>
    <p:sldId id="262" r:id="rId16"/>
    <p:sldId id="284" r:id="rId17"/>
    <p:sldId id="285" r:id="rId18"/>
    <p:sldId id="286" r:id="rId19"/>
    <p:sldId id="287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ron Cote" initials="AC" lastIdx="1" clrIdx="0">
    <p:extLst>
      <p:ext uri="{19B8F6BF-5375-455C-9EA6-DF929625EA0E}">
        <p15:presenceInfo xmlns:p15="http://schemas.microsoft.com/office/powerpoint/2012/main" userId="804adaa3e8bc56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6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58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72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0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5958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83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4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84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1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7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0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6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69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6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1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4DD9-7B97-4EA6-99E6-F4DE86429294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82FA9-741D-44D3-9447-25603FD1C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47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  <p:sldLayoutId id="2147484105" r:id="rId15"/>
    <p:sldLayoutId id="2147484106" r:id="rId16"/>
    <p:sldLayoutId id="21474841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D6A640B-6684-4338-9199-6EE758735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AB052D-92E4-4715-895B-E42323075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305051" cy="6858001"/>
            <a:chOff x="0" y="0"/>
            <a:chExt cx="2305051" cy="6858001"/>
          </a:xfrm>
          <a:solidFill>
            <a:schemeClr val="bg2">
              <a:lumMod val="60000"/>
              <a:lumOff val="40000"/>
              <a:alpha val="60000"/>
            </a:schemeClr>
          </a:solidFill>
          <a:effectLst/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F9792D54-14D4-44D6-A491-DEA72C26C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3CB19E7-637B-4FA1-B5E7-E35CF50AD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8CED72B-CBE7-450E-BE7C-247E88439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3BBD7465-3665-40AE-98E8-F8503EE20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6CB6F49-3080-4A29-860D-F8F1AC4AC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A3A8EBB-EC1C-42C6-B409-E065ACD0E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F0AAA08-BD9A-4F88-A60C-F2ECB84CE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44ACFC6E-01EE-4A01-8C39-0C4BC6B4E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DE8B861-702A-45C6-A7C5-D20764B55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28DFAFFC-4BAC-4606-8F45-47284ED2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B141C913-8CB4-4E5B-B684-BD4036777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81E80ADE-DC6D-491B-BAC4-A90D44FD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4A425A61-47B5-41CA-A1D6-21C358B89D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44D4532-40A1-4CEB-8A1C-711180D58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1056221-3B7D-4E0B-A366-3E03523EF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0F4CE988-2CA1-4875-8419-BC9914E7A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D5E11DED-8522-4839-A2C5-9D64FBB03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A1EE55C-F160-4A56-ABFE-5EE18FE21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19A9CFB-FBD5-4742-9228-976E852BC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E808A3F5-6663-49E0-B6BB-AFBBCD50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33A492F1-3A43-47FE-8E3E-4BF2B786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2ED7DF23-0B1F-4E17-8EC2-1B74D318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FE1204BD-7481-4989-957D-B61AEA964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DD3C5673-1874-477D-AE35-B37A91974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A963A0C-386F-4A9E-89E8-67081094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D527BB52-D4EE-4CAA-A8A0-53A27DC7F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2A037511-5E0A-4293-81AB-28C5DC96B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42A7FE1C-EF14-483B-B5FC-FDC150282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45A82D49-825B-47BC-8622-A1D54C5C2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039D74A5-B4AF-4800-B941-E5F8CD44E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70B5D059-1472-474F-BDE6-881B5D1CD7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736D79CC-81E0-4C87-ABAC-58197AD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7E72BA97-1228-4006-B095-8D9FB45F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36FA3A99-37FB-4B03-A810-425BC9B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2E45B959-2AD5-4FE4-BF6A-4F011011C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CEE29A17-924F-4EED-A18C-E6A0137E5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EFB8BDF1-3A59-4EE5-BFAB-4F4B301E3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8F94E417-93B4-4071-A6D1-AE66CA682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A18F44A8-385D-4EB4-A013-7EB252A2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B25FB320-9784-4EA9-B1AE-3BF9106E6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C9EB05E6-5BE4-4EE1-9F0C-E8B57B362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66CAA98-15DB-4EF7-B2CA-54F523A3C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7A30C330-EB27-4D08-82D2-7311A8505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285C54D0-DCD8-43CD-AE6D-00487565C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BC525C34-0A4A-4042-8FA3-F64A115AE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870751A2-DBE9-4631-86D3-800E77491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ED6D7806-3E23-488D-80ED-281D3DA72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170E0895-F9C9-44BA-AF81-F7938C7E4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75AD3DD3-BD4A-4DD9-9AC1-C60E34174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D047B55E-0847-4696-8101-A643C3C7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CB3EF1DB-37BD-463B-A542-7AA57DC9F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95D0E013-2F18-4248-9D83-3BFF25A05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E7D95722-3A1F-4917-8C16-D4D409941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A54912BE-A961-4720-992C-09A2D13DE2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 useBgFill="1">
        <p:nvSpPr>
          <p:cNvPr id="67" name="Round Diagonal Corner Rectangle 7">
            <a:extLst>
              <a:ext uri="{FF2B5EF4-FFF2-40B4-BE49-F238E27FC236}">
                <a16:creationId xmlns:a16="http://schemas.microsoft.com/office/drawing/2014/main" id="{FF5E4228-419E-44B9-B090-94A9540E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079" y="0"/>
            <a:ext cx="8132922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40F5E-457E-4B58-A3F3-A4AE810B3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963613"/>
            <a:ext cx="6013703" cy="4149724"/>
          </a:xfrm>
        </p:spPr>
        <p:txBody>
          <a:bodyPr anchor="ctr">
            <a:normAutofit/>
          </a:bodyPr>
          <a:lstStyle/>
          <a:p>
            <a:r>
              <a:rPr lang="en-US" sz="6000" dirty="0"/>
              <a:t>Proofs and Runtime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1FF23D-1F4F-4B7A-A37B-D5CE770C9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0571" y="963612"/>
            <a:ext cx="2502269" cy="4149725"/>
          </a:xfrm>
        </p:spPr>
        <p:txBody>
          <a:bodyPr anchor="ctr">
            <a:normAutofit/>
          </a:bodyPr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8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5BE5E5-E479-46A1-AB5D-023E852C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Mergesort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EA25B-E32B-4F14-9E00-EC83B7C19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3836" y="1066799"/>
                <a:ext cx="5743575" cy="4724402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/>
                  <a:t>f(n) = 2 </a:t>
                </a:r>
                <a:r>
                  <a:rPr lang="en-US" sz="1600" dirty="0">
                    <a:sym typeface="Symbol" panose="05050102010706020507" pitchFamily="18" charset="2"/>
                  </a:rPr>
                  <a:t> </a:t>
                </a:r>
                <a:r>
                  <a:rPr lang="en-US" sz="1600" dirty="0"/>
                  <a:t>f(n/2) + </a:t>
                </a:r>
                <a:r>
                  <a:rPr lang="en-US" sz="1600" dirty="0">
                    <a:sym typeface="Symbol" panose="05050102010706020507" pitchFamily="18" charset="2"/>
                  </a:rPr>
                  <a:t>x  n, f(1) = y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>
                    <a:sym typeface="Symbol" panose="05050102010706020507" pitchFamily="18" charset="2"/>
                  </a:rPr>
                  <a:t>Hypothesize that f(n)  c  n log n, for all n  2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u="sng" dirty="0">
                    <a:sym typeface="Symbol" panose="05050102010706020507" pitchFamily="18" charset="2"/>
                  </a:rPr>
                  <a:t>Base Case</a:t>
                </a:r>
                <a:r>
                  <a:rPr lang="en-US" sz="1600" dirty="0">
                    <a:sym typeface="Symbol" panose="05050102010706020507" pitchFamily="18" charset="2"/>
                  </a:rPr>
                  <a:t>:  We need f(2) = 2  y + 2  x  2  c.  Choose c to be  x + y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u="sng" dirty="0">
                    <a:sym typeface="Symbol" panose="05050102010706020507" pitchFamily="18" charset="2"/>
                  </a:rPr>
                  <a:t>Inductive Hypothesis</a:t>
                </a:r>
                <a:r>
                  <a:rPr lang="en-US" sz="1600" dirty="0">
                    <a:sym typeface="Symbol" panose="05050102010706020507" pitchFamily="18" charset="2"/>
                  </a:rPr>
                  <a:t>:  Assume f(n)  c  n log n, for all n:  2  n  k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u="sng" dirty="0">
                    <a:sym typeface="Symbol" panose="05050102010706020507" pitchFamily="18" charset="2"/>
                  </a:rPr>
                  <a:t>Inductive Step</a:t>
                </a:r>
                <a:r>
                  <a:rPr lang="en-US" sz="1600" dirty="0">
                    <a:sym typeface="Symbol" panose="05050102010706020507" pitchFamily="18" charset="2"/>
                  </a:rPr>
                  <a:t>: f(k+1) = </a:t>
                </a:r>
                <a:r>
                  <a:rPr lang="en-US" sz="1600" dirty="0"/>
                  <a:t>2 </a:t>
                </a:r>
                <a:r>
                  <a:rPr lang="en-US" sz="1600" dirty="0">
                    <a:sym typeface="Symbol" panose="05050102010706020507" pitchFamily="18" charset="2"/>
                  </a:rPr>
                  <a:t> </a:t>
                </a:r>
                <a:r>
                  <a:rPr lang="en-US" sz="1600" dirty="0"/>
                  <a:t>f(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/>
                  <a:t>) + </a:t>
                </a:r>
                <a:r>
                  <a:rPr lang="en-US" sz="1600" dirty="0">
                    <a:sym typeface="Symbol" panose="05050102010706020507" pitchFamily="18" charset="2"/>
                  </a:rPr>
                  <a:t>x  (k+1)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>
                    <a:sym typeface="Symbol" panose="05050102010706020507" pitchFamily="18" charset="2"/>
                  </a:rPr>
                  <a:t> 2c 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>
                    <a:sym typeface="Symbol" panose="05050102010706020507" pitchFamily="18" charset="2"/>
                  </a:rPr>
                  <a:t> log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600" dirty="0">
                    <a:sym typeface="Symbol" panose="05050102010706020507" pitchFamily="18" charset="2"/>
                  </a:rPr>
                  <a:t> + x  (k+1), by the inductive hypothesis.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>
                    <a:sym typeface="Symbol" panose="05050102010706020507" pitchFamily="18" charset="2"/>
                  </a:rPr>
                  <a:t>= c  (k+1) [ (log (k+1) ) -1 ] + x  (k+1)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>
                    <a:sym typeface="Symbol" panose="05050102010706020507" pitchFamily="18" charset="2"/>
                  </a:rPr>
                  <a:t>= c  (k+1)  log (k+1) + (x – c)  (k+1)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>
                    <a:sym typeface="Symbol" panose="05050102010706020507" pitchFamily="18" charset="2"/>
                  </a:rPr>
                  <a:t>We want this to be  c  (k+1)  log (k+1), which is true if c  x.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600" dirty="0">
                    <a:sym typeface="Symbol" panose="05050102010706020507" pitchFamily="18" charset="2"/>
                  </a:rPr>
                  <a:t>It is, since we already chose c to be  x + y.  Proven!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EA25B-E32B-4F14-9E00-EC83B7C19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3836" y="1066799"/>
                <a:ext cx="5743575" cy="4724402"/>
              </a:xfrm>
              <a:blipFill>
                <a:blip r:embed="rId2"/>
                <a:stretch>
                  <a:fillRect l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75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A37A02-678E-4F16-9658-42243F989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Mergesort, cont.</a:t>
            </a:r>
          </a:p>
        </p:txBody>
      </p:sp>
      <p:sp useBgFill="1">
        <p:nvSpPr>
          <p:cNvPr id="54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467-5128-4B35-8DDC-27F8BDB20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Does this prove that </a:t>
            </a:r>
            <a:r>
              <a:rPr lang="en-US" sz="1700" err="1"/>
              <a:t>Mergesort</a:t>
            </a:r>
            <a:r>
              <a:rPr lang="en-US" sz="1700"/>
              <a:t> takes </a:t>
            </a:r>
            <a:r>
              <a:rPr lang="en-US" sz="1700">
                <a:sym typeface="Symbol" panose="05050102010706020507" pitchFamily="18" charset="2"/>
              </a:rPr>
              <a:t>(n log n)?</a:t>
            </a:r>
          </a:p>
          <a:p>
            <a:pPr>
              <a:lnSpc>
                <a:spcPct val="110000"/>
              </a:lnSpc>
            </a:pPr>
            <a:r>
              <a:rPr lang="en-US" sz="1700">
                <a:sym typeface="Symbol" panose="05050102010706020507" pitchFamily="18" charset="2"/>
              </a:rPr>
              <a:t>No, we only showed O(n log n).  We’d need another proof to show (n log n)!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>
                <a:sym typeface="Symbol" panose="05050102010706020507" pitchFamily="18" charset="2"/>
              </a:rPr>
              <a:t>Is it valid to use n = 2 as the base case?</a:t>
            </a:r>
          </a:p>
          <a:p>
            <a:pPr>
              <a:lnSpc>
                <a:spcPct val="110000"/>
              </a:lnSpc>
            </a:pPr>
            <a:r>
              <a:rPr lang="en-US" sz="1700">
                <a:sym typeface="Symbol" panose="05050102010706020507" pitchFamily="18" charset="2"/>
              </a:rPr>
              <a:t>Yes, because O-notation asserts the claim is true for all n  n</a:t>
            </a:r>
            <a:r>
              <a:rPr lang="en-US" sz="1700" baseline="-25000">
                <a:sym typeface="Symbol" panose="05050102010706020507" pitchFamily="18" charset="2"/>
              </a:rPr>
              <a:t>0</a:t>
            </a:r>
            <a:r>
              <a:rPr lang="en-US" sz="1700">
                <a:sym typeface="Symbol" panose="05050102010706020507" pitchFamily="18" charset="2"/>
              </a:rPr>
              <a:t>.  We can choose n</a:t>
            </a:r>
            <a:r>
              <a:rPr lang="en-US" sz="1700" baseline="-25000">
                <a:sym typeface="Symbol" panose="05050102010706020507" pitchFamily="18" charset="2"/>
              </a:rPr>
              <a:t>0</a:t>
            </a:r>
            <a:r>
              <a:rPr lang="en-US" sz="1700">
                <a:sym typeface="Symbol" panose="05050102010706020507" pitchFamily="18" charset="2"/>
              </a:rPr>
              <a:t> = 2.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>
                <a:sym typeface="Symbol" panose="05050102010706020507" pitchFamily="18" charset="2"/>
              </a:rPr>
              <a:t>What would have happened if we tried n = 1 as our base case?</a:t>
            </a:r>
          </a:p>
          <a:p>
            <a:pPr>
              <a:lnSpc>
                <a:spcPct val="110000"/>
              </a:lnSpc>
            </a:pPr>
            <a:r>
              <a:rPr lang="en-US" sz="1700">
                <a:sym typeface="Symbol" panose="05050102010706020507" pitchFamily="18" charset="2"/>
              </a:rPr>
              <a:t>It would have failed, since 1 log 1 = 0, and our algorithm doesn’t take 0 time when n = 1.  The claim is not true when n = 1.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>
                <a:sym typeface="Symbol" panose="05050102010706020507" pitchFamily="18" charset="2"/>
              </a:rPr>
              <a:t>We generally don’t use induction to prove recurrences because it is difficult, and you need to already know the inductive hypothesis to even get started.</a:t>
            </a:r>
          </a:p>
        </p:txBody>
      </p:sp>
    </p:spTree>
    <p:extLst>
      <p:ext uri="{BB962C8B-B14F-4D97-AF65-F5344CB8AC3E}">
        <p14:creationId xmlns:p14="http://schemas.microsoft.com/office/powerpoint/2010/main" val="35428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4C84-26E9-4CCF-85B7-8F111194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Solve-by-Tree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FD7D4-AFBD-489E-ADAE-7C13CC84E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66" y="2004604"/>
            <a:ext cx="9603275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f(n) = 2 </a:t>
            </a:r>
            <a:r>
              <a:rPr lang="en-US" dirty="0">
                <a:sym typeface="Symbol" panose="05050102010706020507" pitchFamily="18" charset="2"/>
              </a:rPr>
              <a:t> </a:t>
            </a:r>
            <a:r>
              <a:rPr lang="en-US" dirty="0"/>
              <a:t>f(n/2) + </a:t>
            </a:r>
            <a:r>
              <a:rPr lang="en-US" dirty="0" err="1">
                <a:sym typeface="Symbol" panose="05050102010706020507" pitchFamily="18" charset="2"/>
              </a:rPr>
              <a:t>cn</a:t>
            </a:r>
            <a:r>
              <a:rPr lang="en-US" dirty="0">
                <a:sym typeface="Symbol" panose="05050102010706020507" pitchFamily="18" charset="2"/>
              </a:rPr>
              <a:t>, f(1) = d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How much work at each level?</a:t>
            </a:r>
          </a:p>
          <a:p>
            <a:r>
              <a:rPr lang="en-US" dirty="0" err="1">
                <a:sym typeface="Symbol" panose="05050102010706020507" pitchFamily="18" charset="2"/>
              </a:rPr>
              <a:t>cn</a:t>
            </a: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How many levels?</a:t>
            </a:r>
          </a:p>
          <a:p>
            <a:r>
              <a:rPr lang="en-US" dirty="0">
                <a:sym typeface="Symbol" panose="05050102010706020507" pitchFamily="18" charset="2"/>
              </a:rPr>
              <a:t>log n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Total work =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(n log 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9BA6A51-2C3E-4B0F-B23E-569067C80CAE}"/>
              </a:ext>
            </a:extLst>
          </p:cNvPr>
          <p:cNvSpPr/>
          <p:nvPr/>
        </p:nvSpPr>
        <p:spPr>
          <a:xfrm>
            <a:off x="6705599" y="2006154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981C32-9F40-4935-BCBC-4A53CCCF50CB}"/>
              </a:ext>
            </a:extLst>
          </p:cNvPr>
          <p:cNvSpPr/>
          <p:nvPr/>
        </p:nvSpPr>
        <p:spPr>
          <a:xfrm>
            <a:off x="5666008" y="3547231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3A0DD6-191D-4BA3-A2B1-E75FBFDD1900}"/>
              </a:ext>
            </a:extLst>
          </p:cNvPr>
          <p:cNvSpPr/>
          <p:nvPr/>
        </p:nvSpPr>
        <p:spPr>
          <a:xfrm>
            <a:off x="3722913" y="3545355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A6E341-FF04-4AE2-A296-FEBC8D00B915}"/>
              </a:ext>
            </a:extLst>
          </p:cNvPr>
          <p:cNvSpPr/>
          <p:nvPr/>
        </p:nvSpPr>
        <p:spPr>
          <a:xfrm>
            <a:off x="3265630" y="5104523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C70B06-A109-46E4-BE3F-E9801355512D}"/>
              </a:ext>
            </a:extLst>
          </p:cNvPr>
          <p:cNvSpPr/>
          <p:nvPr/>
        </p:nvSpPr>
        <p:spPr>
          <a:xfrm>
            <a:off x="4697184" y="2788618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A92C79-811F-4007-BE4E-8F805A3C2D5D}"/>
              </a:ext>
            </a:extLst>
          </p:cNvPr>
          <p:cNvSpPr/>
          <p:nvPr/>
        </p:nvSpPr>
        <p:spPr>
          <a:xfrm>
            <a:off x="8714014" y="2788618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48601D-AAFC-42F9-B95E-6ACC1E9146F9}"/>
              </a:ext>
            </a:extLst>
          </p:cNvPr>
          <p:cNvSpPr/>
          <p:nvPr/>
        </p:nvSpPr>
        <p:spPr>
          <a:xfrm>
            <a:off x="9617532" y="3544045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88463C-317E-4FB8-A4A6-A61092E0AE76}"/>
              </a:ext>
            </a:extLst>
          </p:cNvPr>
          <p:cNvSpPr/>
          <p:nvPr/>
        </p:nvSpPr>
        <p:spPr>
          <a:xfrm>
            <a:off x="7641770" y="3569384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68B354-26C5-4313-B65A-A67F63027406}"/>
              </a:ext>
            </a:extLst>
          </p:cNvPr>
          <p:cNvSpPr/>
          <p:nvPr/>
        </p:nvSpPr>
        <p:spPr>
          <a:xfrm>
            <a:off x="4239901" y="5104523"/>
            <a:ext cx="816429" cy="7869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D0BECF-69A8-4CAB-BBBF-1535DF4D268A}"/>
              </a:ext>
            </a:extLst>
          </p:cNvPr>
          <p:cNvSpPr/>
          <p:nvPr/>
        </p:nvSpPr>
        <p:spPr>
          <a:xfrm>
            <a:off x="5214172" y="5104523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32DC83-A844-4CE6-AFFA-D7505EA62B12}"/>
              </a:ext>
            </a:extLst>
          </p:cNvPr>
          <p:cNvSpPr/>
          <p:nvPr/>
        </p:nvSpPr>
        <p:spPr>
          <a:xfrm>
            <a:off x="6188443" y="5104523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6F404D-3D9E-4E49-8B87-6864B048E63D}"/>
              </a:ext>
            </a:extLst>
          </p:cNvPr>
          <p:cNvSpPr/>
          <p:nvPr/>
        </p:nvSpPr>
        <p:spPr>
          <a:xfrm>
            <a:off x="7162714" y="5104523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24ACA9-E484-4C49-9964-6C4F84243CC7}"/>
              </a:ext>
            </a:extLst>
          </p:cNvPr>
          <p:cNvSpPr/>
          <p:nvPr/>
        </p:nvSpPr>
        <p:spPr>
          <a:xfrm>
            <a:off x="8136985" y="5104523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C0A4D1-35DB-45C6-A9B0-14E97722D17A}"/>
              </a:ext>
            </a:extLst>
          </p:cNvPr>
          <p:cNvSpPr/>
          <p:nvPr/>
        </p:nvSpPr>
        <p:spPr>
          <a:xfrm>
            <a:off x="9111256" y="5104523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5ACA05-F362-490D-847A-4A2F39CA4679}"/>
              </a:ext>
            </a:extLst>
          </p:cNvPr>
          <p:cNvSpPr/>
          <p:nvPr/>
        </p:nvSpPr>
        <p:spPr>
          <a:xfrm>
            <a:off x="10085527" y="5104523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71C989-D59C-4D88-A959-FFB35F064A3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394050" y="2684437"/>
            <a:ext cx="1431112" cy="22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85377D-296D-4849-A6FE-E4562CB4B5E8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7402465" y="2684437"/>
            <a:ext cx="1431112" cy="22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C21AFA-36B3-44F1-8244-FC11E2F713FD}"/>
              </a:ext>
            </a:extLst>
          </p:cNvPr>
          <p:cNvCxnSpPr>
            <a:stCxn id="8" idx="3"/>
            <a:endCxn id="6" idx="7"/>
          </p:cNvCxnSpPr>
          <p:nvPr/>
        </p:nvCxnSpPr>
        <p:spPr>
          <a:xfrm flipH="1">
            <a:off x="4419779" y="3466901"/>
            <a:ext cx="396968" cy="19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564D0B-74C6-4381-99C6-B4712C77565D}"/>
              </a:ext>
            </a:extLst>
          </p:cNvPr>
          <p:cNvCxnSpPr>
            <a:stCxn id="8" idx="5"/>
            <a:endCxn id="5" idx="1"/>
          </p:cNvCxnSpPr>
          <p:nvPr/>
        </p:nvCxnSpPr>
        <p:spPr>
          <a:xfrm>
            <a:off x="5394050" y="3466901"/>
            <a:ext cx="391521" cy="19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5A176B-6A8F-492A-A32E-7FA43B1768C7}"/>
              </a:ext>
            </a:extLst>
          </p:cNvPr>
          <p:cNvCxnSpPr>
            <a:stCxn id="9" idx="3"/>
            <a:endCxn id="11" idx="7"/>
          </p:cNvCxnSpPr>
          <p:nvPr/>
        </p:nvCxnSpPr>
        <p:spPr>
          <a:xfrm flipH="1">
            <a:off x="8338636" y="3466901"/>
            <a:ext cx="494941" cy="21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F23558-6D16-4328-B86F-A1FB606290CA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9410880" y="3466901"/>
            <a:ext cx="326215" cy="193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567EB9-849E-427D-8E67-989F34B82191}"/>
              </a:ext>
            </a:extLst>
          </p:cNvPr>
          <p:cNvCxnSpPr>
            <a:stCxn id="6" idx="3"/>
          </p:cNvCxnSpPr>
          <p:nvPr/>
        </p:nvCxnSpPr>
        <p:spPr>
          <a:xfrm flipH="1">
            <a:off x="3722913" y="4223638"/>
            <a:ext cx="119563" cy="26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A09FB5-25DA-400D-88FC-6C6C2816C8CE}"/>
              </a:ext>
            </a:extLst>
          </p:cNvPr>
          <p:cNvCxnSpPr/>
          <p:nvPr/>
        </p:nvCxnSpPr>
        <p:spPr>
          <a:xfrm flipH="1">
            <a:off x="5676892" y="4223638"/>
            <a:ext cx="119563" cy="26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5A9F5D-2A83-4FEC-8BC9-0997BAF623F1}"/>
              </a:ext>
            </a:extLst>
          </p:cNvPr>
          <p:cNvCxnSpPr/>
          <p:nvPr/>
        </p:nvCxnSpPr>
        <p:spPr>
          <a:xfrm flipH="1">
            <a:off x="7630871" y="4223638"/>
            <a:ext cx="119563" cy="26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0B322B-D0F4-4F5F-997A-6B56B6CFD87A}"/>
              </a:ext>
            </a:extLst>
          </p:cNvPr>
          <p:cNvCxnSpPr/>
          <p:nvPr/>
        </p:nvCxnSpPr>
        <p:spPr>
          <a:xfrm flipH="1">
            <a:off x="9617532" y="4223638"/>
            <a:ext cx="119563" cy="26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1E56C6-7E65-4E5F-989F-F8806EC1BEAF}"/>
              </a:ext>
            </a:extLst>
          </p:cNvPr>
          <p:cNvCxnSpPr>
            <a:stCxn id="6" idx="5"/>
          </p:cNvCxnSpPr>
          <p:nvPr/>
        </p:nvCxnSpPr>
        <p:spPr>
          <a:xfrm>
            <a:off x="4419779" y="4223638"/>
            <a:ext cx="119563" cy="26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8D77B2-2672-48CA-8E69-0031004BF275}"/>
              </a:ext>
            </a:extLst>
          </p:cNvPr>
          <p:cNvCxnSpPr/>
          <p:nvPr/>
        </p:nvCxnSpPr>
        <p:spPr>
          <a:xfrm>
            <a:off x="6373758" y="4205536"/>
            <a:ext cx="119563" cy="26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D6084A-D726-47AF-8BD7-D61CB55E2F2D}"/>
              </a:ext>
            </a:extLst>
          </p:cNvPr>
          <p:cNvCxnSpPr/>
          <p:nvPr/>
        </p:nvCxnSpPr>
        <p:spPr>
          <a:xfrm>
            <a:off x="8349526" y="4223638"/>
            <a:ext cx="119563" cy="26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4CE669-4765-4344-B1FD-2FB15DD63C21}"/>
              </a:ext>
            </a:extLst>
          </p:cNvPr>
          <p:cNvCxnSpPr/>
          <p:nvPr/>
        </p:nvCxnSpPr>
        <p:spPr>
          <a:xfrm>
            <a:off x="10349668" y="4205536"/>
            <a:ext cx="119563" cy="26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122439-0295-4667-840F-41449183C52D}"/>
              </a:ext>
            </a:extLst>
          </p:cNvPr>
          <p:cNvCxnSpPr>
            <a:endCxn id="7" idx="0"/>
          </p:cNvCxnSpPr>
          <p:nvPr/>
        </p:nvCxnSpPr>
        <p:spPr>
          <a:xfrm>
            <a:off x="3673844" y="4895819"/>
            <a:ext cx="1" cy="2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DB4C27-4E4B-440E-B400-C0D2A71D1CB5}"/>
              </a:ext>
            </a:extLst>
          </p:cNvPr>
          <p:cNvCxnSpPr/>
          <p:nvPr/>
        </p:nvCxnSpPr>
        <p:spPr>
          <a:xfrm>
            <a:off x="4648115" y="4895819"/>
            <a:ext cx="1" cy="2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6F0D5D-8310-4E88-9BB6-89B2411BCB0E}"/>
              </a:ext>
            </a:extLst>
          </p:cNvPr>
          <p:cNvCxnSpPr/>
          <p:nvPr/>
        </p:nvCxnSpPr>
        <p:spPr>
          <a:xfrm>
            <a:off x="5616938" y="4891313"/>
            <a:ext cx="1" cy="2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E86A8C-FDB0-4FD2-9B70-BB4F55D1E8E0}"/>
              </a:ext>
            </a:extLst>
          </p:cNvPr>
          <p:cNvCxnSpPr/>
          <p:nvPr/>
        </p:nvCxnSpPr>
        <p:spPr>
          <a:xfrm>
            <a:off x="6593933" y="4891313"/>
            <a:ext cx="1" cy="2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9375C0-CA99-499C-B85D-55EB7E30839F}"/>
              </a:ext>
            </a:extLst>
          </p:cNvPr>
          <p:cNvCxnSpPr/>
          <p:nvPr/>
        </p:nvCxnSpPr>
        <p:spPr>
          <a:xfrm>
            <a:off x="7570916" y="4897693"/>
            <a:ext cx="1" cy="2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83FA50-183F-4ED7-AF90-762292E3E3E1}"/>
              </a:ext>
            </a:extLst>
          </p:cNvPr>
          <p:cNvCxnSpPr/>
          <p:nvPr/>
        </p:nvCxnSpPr>
        <p:spPr>
          <a:xfrm>
            <a:off x="8545187" y="4891313"/>
            <a:ext cx="1" cy="2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AE693F-126D-4DBA-8053-E78E61B4BF51}"/>
              </a:ext>
            </a:extLst>
          </p:cNvPr>
          <p:cNvCxnSpPr/>
          <p:nvPr/>
        </p:nvCxnSpPr>
        <p:spPr>
          <a:xfrm>
            <a:off x="9516734" y="4897693"/>
            <a:ext cx="1" cy="2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DBEB23-9707-43D8-8A90-95335BB5F3F2}"/>
              </a:ext>
            </a:extLst>
          </p:cNvPr>
          <p:cNvCxnSpPr/>
          <p:nvPr/>
        </p:nvCxnSpPr>
        <p:spPr>
          <a:xfrm>
            <a:off x="10496441" y="4897693"/>
            <a:ext cx="1" cy="20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5C1F5-2634-4011-80DF-AFDBD45AFAFC}"/>
              </a:ext>
            </a:extLst>
          </p:cNvPr>
          <p:cNvSpPr txBox="1"/>
          <p:nvPr/>
        </p:nvSpPr>
        <p:spPr>
          <a:xfrm>
            <a:off x="6871958" y="448997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8197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D3A89-CF8F-407C-A142-4850083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200" y="967167"/>
            <a:ext cx="4151306" cy="2374516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/>
              <a:t>Abstruse Goose #353</a:t>
            </a:r>
          </a:p>
        </p:txBody>
      </p:sp>
      <p:pic>
        <p:nvPicPr>
          <p:cNvPr id="5" name="Content Placeholder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8E2AE57B-307B-4623-A445-A6DD22259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81" y="805583"/>
            <a:ext cx="4731738" cy="46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1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231208-2D79-46A7-ABBA-C7DB44D3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Master Theorem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3DA24-E3FD-4478-9C04-B8488397CE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/>
                  <a:t>Master Theorem can solve (almost) any recurrence relation of the form</a:t>
                </a:r>
                <a:br>
                  <a:rPr lang="en-US" sz="1800"/>
                </a:br>
                <a:r>
                  <a:rPr lang="en-US" sz="1800"/>
                  <a:t>f(n) = a </a:t>
                </a:r>
                <a:r>
                  <a:rPr lang="en-US" sz="1800">
                    <a:sym typeface="Symbol" panose="05050102010706020507" pitchFamily="18" charset="2"/>
                  </a:rPr>
                  <a:t> f(</a:t>
                </a:r>
                <a14:m>
                  <m:oMath xmlns:m="http://schemas.openxmlformats.org/officeDocument/2006/math">
                    <m:r>
                      <a:rPr lang="en-US" sz="1800" b="0" i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𝑏</m:t>
                        </m:r>
                      </m:den>
                    </m:f>
                    <m:r>
                      <a:rPr lang="en-US" sz="1800" b="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sz="1800"/>
                  <a:t>) + g(n), for constants a </a:t>
                </a:r>
                <a:r>
                  <a:rPr lang="en-US" sz="1800">
                    <a:sym typeface="Symbol" panose="05050102010706020507" pitchFamily="18" charset="2"/>
                  </a:rPr>
                  <a:t> 1 and b &gt; 1.</a:t>
                </a:r>
              </a:p>
              <a:p>
                <a:pPr marL="0" indent="0">
                  <a:buNone/>
                </a:pPr>
                <a:r>
                  <a:rPr lang="en-US" sz="1800">
                    <a:sym typeface="Symbol" panose="05050102010706020507" pitchFamily="18" charset="2"/>
                  </a:rPr>
                  <a:t>Compare g(n) with 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f>
                      <m:fPr>
                        <m:type m:val="skw"/>
                        <m:ctrlPr>
                          <a:rPr lang="en-US" sz="1800" b="0" i="1" baseline="4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b="0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800" b="0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b="0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endParaRPr lang="en-US" sz="1800" baseline="45000"/>
              </a:p>
              <a:p>
                <a:r>
                  <a:rPr lang="en-US" sz="1800"/>
                  <a:t>Case 1: If g(n) = </a:t>
                </a:r>
                <a:r>
                  <a:rPr lang="en-US" sz="1800">
                    <a:sym typeface="Symbol" panose="05050102010706020507" pitchFamily="18" charset="2"/>
                  </a:rPr>
                  <a:t>(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f>
                      <m:fPr>
                        <m:type m:val="skw"/>
                        <m:ctrlPr>
                          <a:rPr lang="en-US" sz="1800" i="1" baseline="4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1800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1800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800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1800"/>
                  <a:t>), then f(n) = </a:t>
                </a:r>
                <a:r>
                  <a:rPr lang="en-US" sz="1800">
                    <a:sym typeface="Symbol" panose="05050102010706020507" pitchFamily="18" charset="2"/>
                  </a:rPr>
                  <a:t>(g(n)  log n)</a:t>
                </a:r>
              </a:p>
              <a:p>
                <a:pPr marL="0" indent="0">
                  <a:buNone/>
                </a:pPr>
                <a:r>
                  <a:rPr lang="en-US" sz="1800">
                    <a:sym typeface="Symbol" panose="05050102010706020507" pitchFamily="18" charset="2"/>
                  </a:rPr>
                  <a:t>f(n) = 2  f(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/>
                  <a:t> ) + cn</a:t>
                </a:r>
              </a:p>
              <a:p>
                <a:r>
                  <a:rPr lang="en-US" sz="1800"/>
                  <a:t>f(n) = </a:t>
                </a:r>
                <a:r>
                  <a:rPr lang="en-US" sz="1800">
                    <a:sym typeface="Symbol" panose="05050102010706020507" pitchFamily="18" charset="2"/>
                  </a:rPr>
                  <a:t>(n  log n)</a:t>
                </a:r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73DA24-E3FD-4478-9C04-B8488397C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  <a:blipFill>
                <a:blip r:embed="rId2"/>
                <a:stretch>
                  <a:fillRect l="-1271" r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5336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A47B75-640A-4447-987B-695E7C92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Master Theorem, Cases 2 and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58878-209A-49A3-8508-1F7945DFF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Case 2: If g(n) = </a:t>
                </a:r>
                <a:r>
                  <a:rPr lang="en-US" dirty="0">
                    <a:sym typeface="Symbol" panose="05050102010706020507" pitchFamily="18" charset="2"/>
                  </a:rPr>
                  <a:t>(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b="0" i="1" baseline="3500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i="1" baseline="4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b="0" i="1" baseline="3500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baseline="75000" dirty="0"/>
                  <a:t> +</a:t>
                </a:r>
                <a:r>
                  <a:rPr lang="en-US" dirty="0"/>
                  <a:t> </a:t>
                </a:r>
                <a:r>
                  <a:rPr lang="en-US" baseline="75000" dirty="0">
                    <a:sym typeface="Symbol" panose="05050102010706020507" pitchFamily="18" charset="2"/>
                  </a:rPr>
                  <a:t> </a:t>
                </a:r>
                <a:r>
                  <a:rPr lang="en-US" dirty="0"/>
                  <a:t>) for some </a:t>
                </a:r>
                <a:r>
                  <a:rPr lang="en-US" dirty="0">
                    <a:sym typeface="Symbol" panose="05050102010706020507" pitchFamily="18" charset="2"/>
                  </a:rPr>
                  <a:t> &gt; 0, then f(n) = (g(n))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(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f>
                      <m:fPr>
                        <m:type m:val="skw"/>
                        <m:ctrlPr>
                          <a:rPr lang="en-US" i="1" baseline="4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baseline="75000" dirty="0"/>
                  <a:t> </a:t>
                </a:r>
                <a:r>
                  <a:rPr lang="en-US" dirty="0"/>
                  <a:t>) is true when case 1 is true, so we’re (kind of) saying that g(n) must be strictly larger.</a:t>
                </a:r>
              </a:p>
              <a:p>
                <a:pPr marL="0" indent="0">
                  <a:buNone/>
                </a:pPr>
                <a:r>
                  <a:rPr lang="en-US" dirty="0"/>
                  <a:t>What should case 3 be?</a:t>
                </a:r>
              </a:p>
              <a:p>
                <a:pPr marL="0" indent="0">
                  <a:buNone/>
                </a:pPr>
                <a:r>
                  <a:rPr lang="en-US" dirty="0"/>
                  <a:t>Case 3: If g(n) = O(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i="1" baseline="35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i="1" baseline="4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i="1" baseline="35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baseline="75000" dirty="0"/>
                  <a:t> –</a:t>
                </a:r>
                <a:r>
                  <a:rPr lang="en-US" dirty="0"/>
                  <a:t> </a:t>
                </a:r>
                <a:r>
                  <a:rPr lang="en-US" baseline="75000" dirty="0">
                    <a:sym typeface="Symbol" panose="05050102010706020507" pitchFamily="18" charset="2"/>
                  </a:rPr>
                  <a:t> </a:t>
                </a:r>
                <a:r>
                  <a:rPr lang="en-US" dirty="0"/>
                  <a:t>) for some </a:t>
                </a:r>
                <a:r>
                  <a:rPr lang="en-US" dirty="0">
                    <a:sym typeface="Symbol" panose="05050102010706020507" pitchFamily="18" charset="2"/>
                  </a:rPr>
                  <a:t> &gt; 0, then f(n) = (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f>
                      <m:fPr>
                        <m:type m:val="skw"/>
                        <m:ctrlPr>
                          <a:rPr lang="en-US" i="1" baseline="4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58878-209A-49A3-8508-1F7945DFF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541714"/>
              </a:xfrm>
              <a:blipFill>
                <a:blip r:embed="rId2"/>
                <a:stretch>
                  <a:fillRect l="-1231" t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1449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4C84-26E9-4CCF-85B7-8F111194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Theorem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FD7D4-AFBD-489E-ADAE-7C13CC84E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29949" y="2298919"/>
                <a:ext cx="8173969" cy="433219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g(n)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dirty="0">
                    <a:sym typeface="Symbol" panose="05050102010706020507" pitchFamily="18" charset="2"/>
                  </a:rPr>
                  <a:t> g( n/b )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a</a:t>
                </a:r>
                <a:r>
                  <a:rPr lang="en-US" baseline="30000" dirty="0"/>
                  <a:t>2</a:t>
                </a:r>
                <a:r>
                  <a:rPr 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 g( n/b</a:t>
                </a:r>
                <a:r>
                  <a:rPr lang="en-US" baseline="30000" dirty="0"/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)</a:t>
                </a:r>
              </a:p>
              <a:p>
                <a:pPr marL="0" indent="0">
                  <a:buNone/>
                </a:pPr>
                <a:br>
                  <a:rPr lang="en-US" dirty="0">
                    <a:sym typeface="Symbol" panose="05050102010706020507" pitchFamily="18" charset="2"/>
                  </a:rPr>
                </a:b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 err="1">
                    <a:sym typeface="Symbol" panose="05050102010706020507" pitchFamily="18" charset="2"/>
                  </a:rPr>
                  <a:t>a</a:t>
                </a:r>
                <a:r>
                  <a:rPr lang="en-US" baseline="30000" dirty="0" err="1">
                    <a:sym typeface="Symbol" panose="05050102010706020507" pitchFamily="18" charset="2"/>
                  </a:rPr>
                  <a:t>log</a:t>
                </a:r>
                <a:r>
                  <a:rPr lang="en-US" baseline="10000" dirty="0" err="1">
                    <a:sym typeface="Symbol" panose="05050102010706020507" pitchFamily="18" charset="2"/>
                  </a:rPr>
                  <a:t>b</a:t>
                </a:r>
                <a:r>
                  <a:rPr lang="en-US" baseline="30000" dirty="0">
                    <a:sym typeface="Symbol" panose="05050102010706020507" pitchFamily="18" charset="2"/>
                  </a:rPr>
                  <a:t> n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= </a:t>
                </a:r>
                <a:r>
                  <a:rPr lang="en-US" dirty="0" err="1">
                    <a:sym typeface="Symbol" panose="05050102010706020507" pitchFamily="18" charset="2"/>
                  </a:rPr>
                  <a:t>n</a:t>
                </a:r>
                <a:r>
                  <a:rPr lang="en-US" baseline="30000" dirty="0" err="1">
                    <a:sym typeface="Symbol" panose="05050102010706020507" pitchFamily="18" charset="2"/>
                  </a:rPr>
                  <a:t>log</a:t>
                </a:r>
                <a:r>
                  <a:rPr lang="en-US" baseline="10000" dirty="0" err="1">
                    <a:sym typeface="Symbol" panose="05050102010706020507" pitchFamily="18" charset="2"/>
                  </a:rPr>
                  <a:t>b</a:t>
                </a:r>
                <a:r>
                  <a:rPr lang="en-US" baseline="30000" dirty="0">
                    <a:sym typeface="Symbol" panose="05050102010706020507" pitchFamily="18" charset="2"/>
                  </a:rPr>
                  <a:t> a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f>
                      <m:fPr>
                        <m:type m:val="skw"/>
                        <m:ctrlPr>
                          <a:rPr lang="en-US" i="1" baseline="4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FD7D4-AFBD-489E-ADAE-7C13CC84E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29949" y="2298919"/>
                <a:ext cx="8173969" cy="4332192"/>
              </a:xfrm>
              <a:blipFill>
                <a:blip r:embed="rId2"/>
                <a:stretch>
                  <a:fillRect l="-969" t="-985" b="-5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9BA6A51-2C3E-4B0F-B23E-569067C80CAE}"/>
              </a:ext>
            </a:extLst>
          </p:cNvPr>
          <p:cNvSpPr/>
          <p:nvPr/>
        </p:nvSpPr>
        <p:spPr>
          <a:xfrm>
            <a:off x="6631642" y="2248841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981C32-9F40-4935-BCBC-4A53CCCF50CB}"/>
              </a:ext>
            </a:extLst>
          </p:cNvPr>
          <p:cNvSpPr/>
          <p:nvPr/>
        </p:nvSpPr>
        <p:spPr>
          <a:xfrm>
            <a:off x="5592051" y="3789918"/>
            <a:ext cx="870858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n/b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A3A0DD6-191D-4BA3-A2B1-E75FBFDD1900}"/>
              </a:ext>
            </a:extLst>
          </p:cNvPr>
          <p:cNvSpPr/>
          <p:nvPr/>
        </p:nvSpPr>
        <p:spPr>
          <a:xfrm>
            <a:off x="3648956" y="3788042"/>
            <a:ext cx="870858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n/b</a:t>
            </a:r>
            <a:r>
              <a:rPr lang="en-US" baseline="300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A6E341-FF04-4AE2-A296-FEBC8D00B915}"/>
              </a:ext>
            </a:extLst>
          </p:cNvPr>
          <p:cNvSpPr/>
          <p:nvPr/>
        </p:nvSpPr>
        <p:spPr>
          <a:xfrm>
            <a:off x="3191673" y="5347210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C70B06-A109-46E4-BE3F-E9801355512D}"/>
              </a:ext>
            </a:extLst>
          </p:cNvPr>
          <p:cNvSpPr/>
          <p:nvPr/>
        </p:nvSpPr>
        <p:spPr>
          <a:xfrm>
            <a:off x="4623227" y="3031305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A92C79-811F-4007-BE4E-8F805A3C2D5D}"/>
              </a:ext>
            </a:extLst>
          </p:cNvPr>
          <p:cNvSpPr/>
          <p:nvPr/>
        </p:nvSpPr>
        <p:spPr>
          <a:xfrm>
            <a:off x="8640057" y="3031305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48601D-AAFC-42F9-B95E-6ACC1E9146F9}"/>
              </a:ext>
            </a:extLst>
          </p:cNvPr>
          <p:cNvSpPr/>
          <p:nvPr/>
        </p:nvSpPr>
        <p:spPr>
          <a:xfrm>
            <a:off x="9543575" y="3786732"/>
            <a:ext cx="87890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n/b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88463C-317E-4FB8-A4A6-A61092E0AE76}"/>
              </a:ext>
            </a:extLst>
          </p:cNvPr>
          <p:cNvSpPr/>
          <p:nvPr/>
        </p:nvSpPr>
        <p:spPr>
          <a:xfrm>
            <a:off x="7567813" y="3812071"/>
            <a:ext cx="865592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n/b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D68B354-26C5-4313-B65A-A67F63027406}"/>
              </a:ext>
            </a:extLst>
          </p:cNvPr>
          <p:cNvSpPr/>
          <p:nvPr/>
        </p:nvSpPr>
        <p:spPr>
          <a:xfrm>
            <a:off x="4165944" y="5347210"/>
            <a:ext cx="816429" cy="78695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D0BECF-69A8-4CAB-BBBF-1535DF4D268A}"/>
              </a:ext>
            </a:extLst>
          </p:cNvPr>
          <p:cNvSpPr/>
          <p:nvPr/>
        </p:nvSpPr>
        <p:spPr>
          <a:xfrm>
            <a:off x="5140215" y="5347210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32DC83-A844-4CE6-AFFA-D7505EA62B12}"/>
              </a:ext>
            </a:extLst>
          </p:cNvPr>
          <p:cNvSpPr/>
          <p:nvPr/>
        </p:nvSpPr>
        <p:spPr>
          <a:xfrm>
            <a:off x="6114486" y="5347210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66F404D-3D9E-4E49-8B87-6864B048E63D}"/>
              </a:ext>
            </a:extLst>
          </p:cNvPr>
          <p:cNvSpPr/>
          <p:nvPr/>
        </p:nvSpPr>
        <p:spPr>
          <a:xfrm>
            <a:off x="7088757" y="5347210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24ACA9-E484-4C49-9964-6C4F84243CC7}"/>
              </a:ext>
            </a:extLst>
          </p:cNvPr>
          <p:cNvSpPr/>
          <p:nvPr/>
        </p:nvSpPr>
        <p:spPr>
          <a:xfrm>
            <a:off x="8063028" y="5347210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C0A4D1-35DB-45C6-A9B0-14E97722D17A}"/>
              </a:ext>
            </a:extLst>
          </p:cNvPr>
          <p:cNvSpPr/>
          <p:nvPr/>
        </p:nvSpPr>
        <p:spPr>
          <a:xfrm>
            <a:off x="9037299" y="5347210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5ACA05-F362-490D-847A-4A2F39CA4679}"/>
              </a:ext>
            </a:extLst>
          </p:cNvPr>
          <p:cNvSpPr/>
          <p:nvPr/>
        </p:nvSpPr>
        <p:spPr>
          <a:xfrm>
            <a:off x="10011570" y="5347210"/>
            <a:ext cx="816429" cy="7946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71C989-D59C-4D88-A959-FFB35F064A3C}"/>
              </a:ext>
            </a:extLst>
          </p:cNvPr>
          <p:cNvCxnSpPr>
            <a:stCxn id="4" idx="3"/>
            <a:endCxn id="8" idx="7"/>
          </p:cNvCxnSpPr>
          <p:nvPr/>
        </p:nvCxnSpPr>
        <p:spPr>
          <a:xfrm flipH="1">
            <a:off x="5320093" y="2927124"/>
            <a:ext cx="1431112" cy="2205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85377D-296D-4849-A6FE-E4562CB4B5E8}"/>
              </a:ext>
            </a:extLst>
          </p:cNvPr>
          <p:cNvCxnSpPr>
            <a:stCxn id="4" idx="5"/>
            <a:endCxn id="9" idx="1"/>
          </p:cNvCxnSpPr>
          <p:nvPr/>
        </p:nvCxnSpPr>
        <p:spPr>
          <a:xfrm>
            <a:off x="7328508" y="2927124"/>
            <a:ext cx="1431112" cy="2205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C21AFA-36B3-44F1-8244-FC11E2F713FD}"/>
              </a:ext>
            </a:extLst>
          </p:cNvPr>
          <p:cNvCxnSpPr>
            <a:cxnSpLocks/>
            <a:stCxn id="8" idx="3"/>
            <a:endCxn id="6" idx="7"/>
          </p:cNvCxnSpPr>
          <p:nvPr/>
        </p:nvCxnSpPr>
        <p:spPr>
          <a:xfrm flipH="1">
            <a:off x="4392280" y="3709588"/>
            <a:ext cx="350510" cy="19482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564D0B-74C6-4381-99C6-B4712C77565D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5320093" y="3709588"/>
            <a:ext cx="399492" cy="1967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5A176B-6A8F-492A-A32E-7FA43B1768C7}"/>
              </a:ext>
            </a:extLst>
          </p:cNvPr>
          <p:cNvCxnSpPr>
            <a:cxnSpLocks/>
            <a:stCxn id="9" idx="3"/>
            <a:endCxn id="11" idx="7"/>
          </p:cNvCxnSpPr>
          <p:nvPr/>
        </p:nvCxnSpPr>
        <p:spPr>
          <a:xfrm flipH="1">
            <a:off x="8306642" y="3709588"/>
            <a:ext cx="452978" cy="21885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5F23558-6D16-4328-B86F-A1FB606290CA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9336923" y="3709588"/>
            <a:ext cx="335365" cy="19351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4567EB9-849E-427D-8E67-989F34B82191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3648958" y="4466325"/>
            <a:ext cx="127532" cy="2663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5A09FB5-25DA-400D-88FC-6C6C2816C8CE}"/>
              </a:ext>
            </a:extLst>
          </p:cNvPr>
          <p:cNvCxnSpPr/>
          <p:nvPr/>
        </p:nvCxnSpPr>
        <p:spPr>
          <a:xfrm flipH="1">
            <a:off x="5602935" y="4466325"/>
            <a:ext cx="119563" cy="2663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B5A9F5D-2A83-4FEC-8BC9-0997BAF623F1}"/>
              </a:ext>
            </a:extLst>
          </p:cNvPr>
          <p:cNvCxnSpPr/>
          <p:nvPr/>
        </p:nvCxnSpPr>
        <p:spPr>
          <a:xfrm flipH="1">
            <a:off x="7556914" y="4466325"/>
            <a:ext cx="119563" cy="2663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0B322B-D0F4-4F5F-997A-6B56B6CFD87A}"/>
              </a:ext>
            </a:extLst>
          </p:cNvPr>
          <p:cNvCxnSpPr/>
          <p:nvPr/>
        </p:nvCxnSpPr>
        <p:spPr>
          <a:xfrm flipH="1">
            <a:off x="9543575" y="4466325"/>
            <a:ext cx="119563" cy="2663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1E56C6-7E65-4E5F-989F-F8806EC1BEAF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4392280" y="4466325"/>
            <a:ext cx="73105" cy="2663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8D77B2-2672-48CA-8E69-0031004BF275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6335375" y="4468201"/>
            <a:ext cx="83989" cy="2463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D6084A-D726-47AF-8BD7-D61CB55E2F2D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8306642" y="4490354"/>
            <a:ext cx="88490" cy="24230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4CE669-4765-4344-B1FD-2FB15DD63C2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0293771" y="4465015"/>
            <a:ext cx="101503" cy="24954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122439-0295-4667-840F-41449183C52D}"/>
              </a:ext>
            </a:extLst>
          </p:cNvPr>
          <p:cNvCxnSpPr>
            <a:endCxn id="7" idx="0"/>
          </p:cNvCxnSpPr>
          <p:nvPr/>
        </p:nvCxnSpPr>
        <p:spPr>
          <a:xfrm>
            <a:off x="3599887" y="5138506"/>
            <a:ext cx="1" cy="208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DB4C27-4E4B-440E-B400-C0D2A71D1CB5}"/>
              </a:ext>
            </a:extLst>
          </p:cNvPr>
          <p:cNvCxnSpPr/>
          <p:nvPr/>
        </p:nvCxnSpPr>
        <p:spPr>
          <a:xfrm>
            <a:off x="4574158" y="5138506"/>
            <a:ext cx="1" cy="208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26F0D5D-8310-4E88-9BB6-89B2411BCB0E}"/>
              </a:ext>
            </a:extLst>
          </p:cNvPr>
          <p:cNvCxnSpPr/>
          <p:nvPr/>
        </p:nvCxnSpPr>
        <p:spPr>
          <a:xfrm>
            <a:off x="5542981" y="5134000"/>
            <a:ext cx="1" cy="208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4E86A8C-FDB0-4FD2-9B70-BB4F55D1E8E0}"/>
              </a:ext>
            </a:extLst>
          </p:cNvPr>
          <p:cNvCxnSpPr/>
          <p:nvPr/>
        </p:nvCxnSpPr>
        <p:spPr>
          <a:xfrm>
            <a:off x="6519976" y="5134000"/>
            <a:ext cx="1" cy="208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B9375C0-CA99-499C-B85D-55EB7E30839F}"/>
              </a:ext>
            </a:extLst>
          </p:cNvPr>
          <p:cNvCxnSpPr/>
          <p:nvPr/>
        </p:nvCxnSpPr>
        <p:spPr>
          <a:xfrm>
            <a:off x="7496959" y="5140380"/>
            <a:ext cx="1" cy="208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83FA50-183F-4ED7-AF90-762292E3E3E1}"/>
              </a:ext>
            </a:extLst>
          </p:cNvPr>
          <p:cNvCxnSpPr/>
          <p:nvPr/>
        </p:nvCxnSpPr>
        <p:spPr>
          <a:xfrm>
            <a:off x="8471230" y="5134000"/>
            <a:ext cx="1" cy="208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AE693F-126D-4DBA-8053-E78E61B4BF51}"/>
              </a:ext>
            </a:extLst>
          </p:cNvPr>
          <p:cNvCxnSpPr/>
          <p:nvPr/>
        </p:nvCxnSpPr>
        <p:spPr>
          <a:xfrm>
            <a:off x="9442777" y="5140380"/>
            <a:ext cx="1" cy="208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DBEB23-9707-43D8-8A90-95335BB5F3F2}"/>
              </a:ext>
            </a:extLst>
          </p:cNvPr>
          <p:cNvCxnSpPr/>
          <p:nvPr/>
        </p:nvCxnSpPr>
        <p:spPr>
          <a:xfrm>
            <a:off x="10422484" y="5140380"/>
            <a:ext cx="1" cy="20870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765C1F5-2634-4011-80DF-AFDBD45AFAFC}"/>
              </a:ext>
            </a:extLst>
          </p:cNvPr>
          <p:cNvSpPr txBox="1"/>
          <p:nvPr/>
        </p:nvSpPr>
        <p:spPr>
          <a:xfrm>
            <a:off x="6798001" y="4732659"/>
            <a:ext cx="4154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A2EBB1-FC19-4C0F-ABC1-95C9E36FAA3E}"/>
              </a:ext>
            </a:extLst>
          </p:cNvPr>
          <p:cNvSpPr txBox="1"/>
          <p:nvPr/>
        </p:nvSpPr>
        <p:spPr>
          <a:xfrm>
            <a:off x="6832107" y="3306964"/>
            <a:ext cx="4154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E57245-4E41-4094-A274-174A953C6D1D}"/>
              </a:ext>
            </a:extLst>
          </p:cNvPr>
          <p:cNvSpPr txBox="1"/>
          <p:nvPr/>
        </p:nvSpPr>
        <p:spPr>
          <a:xfrm>
            <a:off x="4817416" y="4024734"/>
            <a:ext cx="4154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2DA00E-D7EE-4BDF-B6B8-CF222AEABD00}"/>
              </a:ext>
            </a:extLst>
          </p:cNvPr>
          <p:cNvSpPr txBox="1"/>
          <p:nvPr/>
        </p:nvSpPr>
        <p:spPr>
          <a:xfrm>
            <a:off x="8840522" y="4024734"/>
            <a:ext cx="41549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D88B3-7C41-4E4F-A742-1FF8353D784F}"/>
              </a:ext>
            </a:extLst>
          </p:cNvPr>
          <p:cNvCxnSpPr>
            <a:cxnSpLocks/>
            <a:stCxn id="4" idx="4"/>
          </p:cNvCxnSpPr>
          <p:nvPr/>
        </p:nvCxnSpPr>
        <p:spPr>
          <a:xfrm flipH="1">
            <a:off x="6454612" y="3043499"/>
            <a:ext cx="585245" cy="155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0B153B-9C8B-4678-A288-9C21E04B2EE6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7039857" y="3043499"/>
            <a:ext cx="576838" cy="104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24E4B6-87EC-48D9-A677-0867840EC13C}"/>
              </a:ext>
            </a:extLst>
          </p:cNvPr>
          <p:cNvCxnSpPr>
            <a:stCxn id="8" idx="4"/>
          </p:cNvCxnSpPr>
          <p:nvPr/>
        </p:nvCxnSpPr>
        <p:spPr>
          <a:xfrm flipH="1">
            <a:off x="4854412" y="3825963"/>
            <a:ext cx="177030" cy="13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FE95DEA-E027-4B5C-8E15-A9FF2A2B192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5031442" y="3825963"/>
            <a:ext cx="186049" cy="14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5FE79B-83D2-46D2-982A-93A75C9B9110}"/>
              </a:ext>
            </a:extLst>
          </p:cNvPr>
          <p:cNvCxnSpPr/>
          <p:nvPr/>
        </p:nvCxnSpPr>
        <p:spPr>
          <a:xfrm flipH="1">
            <a:off x="8883061" y="3825963"/>
            <a:ext cx="177030" cy="13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E4D3FD3-9214-4B9C-913B-BB0E7E2E0B8D}"/>
              </a:ext>
            </a:extLst>
          </p:cNvPr>
          <p:cNvCxnSpPr>
            <a:cxnSpLocks/>
          </p:cNvCxnSpPr>
          <p:nvPr/>
        </p:nvCxnSpPr>
        <p:spPr>
          <a:xfrm>
            <a:off x="9060091" y="3825963"/>
            <a:ext cx="186049" cy="14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CB60FB0-7170-4B89-A267-C7E14D5F73FA}"/>
              </a:ext>
            </a:extLst>
          </p:cNvPr>
          <p:cNvCxnSpPr/>
          <p:nvPr/>
        </p:nvCxnSpPr>
        <p:spPr>
          <a:xfrm flipH="1">
            <a:off x="3895889" y="4587972"/>
            <a:ext cx="177030" cy="13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8EBC62-7572-4076-B4B2-F40C30780314}"/>
              </a:ext>
            </a:extLst>
          </p:cNvPr>
          <p:cNvCxnSpPr>
            <a:cxnSpLocks/>
          </p:cNvCxnSpPr>
          <p:nvPr/>
        </p:nvCxnSpPr>
        <p:spPr>
          <a:xfrm>
            <a:off x="4072919" y="4587972"/>
            <a:ext cx="186049" cy="14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FA0612-C338-4249-B801-E6796FE12E8D}"/>
              </a:ext>
            </a:extLst>
          </p:cNvPr>
          <p:cNvCxnSpPr/>
          <p:nvPr/>
        </p:nvCxnSpPr>
        <p:spPr>
          <a:xfrm flipH="1">
            <a:off x="5855634" y="4577259"/>
            <a:ext cx="177030" cy="13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A4533EB-745A-473C-B6CF-C1A3CAC65FA6}"/>
              </a:ext>
            </a:extLst>
          </p:cNvPr>
          <p:cNvCxnSpPr>
            <a:cxnSpLocks/>
          </p:cNvCxnSpPr>
          <p:nvPr/>
        </p:nvCxnSpPr>
        <p:spPr>
          <a:xfrm>
            <a:off x="6032664" y="4577259"/>
            <a:ext cx="186049" cy="14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A5214D2-0475-4C3D-B69E-9F19E419ED0C}"/>
              </a:ext>
            </a:extLst>
          </p:cNvPr>
          <p:cNvCxnSpPr/>
          <p:nvPr/>
        </p:nvCxnSpPr>
        <p:spPr>
          <a:xfrm flipH="1">
            <a:off x="7813020" y="4598350"/>
            <a:ext cx="177030" cy="13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924A25-ECFA-4551-A1C4-607028E7BFB3}"/>
              </a:ext>
            </a:extLst>
          </p:cNvPr>
          <p:cNvCxnSpPr>
            <a:cxnSpLocks/>
          </p:cNvCxnSpPr>
          <p:nvPr/>
        </p:nvCxnSpPr>
        <p:spPr>
          <a:xfrm>
            <a:off x="7990050" y="4598350"/>
            <a:ext cx="186049" cy="14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C194497-9201-456D-AA5C-345371F6997F}"/>
              </a:ext>
            </a:extLst>
          </p:cNvPr>
          <p:cNvCxnSpPr/>
          <p:nvPr/>
        </p:nvCxnSpPr>
        <p:spPr>
          <a:xfrm flipH="1">
            <a:off x="9796274" y="4587972"/>
            <a:ext cx="177030" cy="13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ED9D2F-CB23-4056-BE57-78AA44698B7A}"/>
              </a:ext>
            </a:extLst>
          </p:cNvPr>
          <p:cNvCxnSpPr>
            <a:cxnSpLocks/>
          </p:cNvCxnSpPr>
          <p:nvPr/>
        </p:nvCxnSpPr>
        <p:spPr>
          <a:xfrm>
            <a:off x="9973304" y="4587972"/>
            <a:ext cx="186049" cy="14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9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57" grpId="0" animBg="1"/>
      <p:bldP spid="48" grpId="0" animBg="1"/>
      <p:bldP spid="58" grpId="0" animBg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ADABB-9FE1-4C2B-94A2-BC53F40F1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D8F17-9586-48C7-A7B3-5080C6D6C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7446" y="2413001"/>
                <a:ext cx="9048218" cy="303318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2000">
                    <a:solidFill>
                      <a:srgbClr val="FFFFFF"/>
                    </a:solidFill>
                  </a:rPr>
                  <a:t>f(n) = f(</a:t>
                </a:r>
                <a14:m>
                  <m:oMath xmlns:m="http://schemas.openxmlformats.org/officeDocument/2006/math">
                    <m:r>
                      <a:rPr lang="en-US" sz="20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sz="2000">
                    <a:solidFill>
                      <a:srgbClr val="FFFFFF"/>
                    </a:solidFill>
                  </a:rPr>
                  <a:t>) + 1</a:t>
                </a:r>
              </a:p>
              <a:p>
                <a:r>
                  <a:rPr lang="en-US" sz="2000">
                    <a:solidFill>
                      <a:srgbClr val="FFFFFF"/>
                    </a:solidFill>
                  </a:rPr>
                  <a:t>f(n) = </a:t>
                </a:r>
                <a:r>
                  <a:rPr lang="en-US" sz="2000">
                    <a:solidFill>
                      <a:srgbClr val="FFFFFF"/>
                    </a:solidFill>
                    <a:sym typeface="Symbol" panose="05050102010706020507" pitchFamily="18" charset="2"/>
                  </a:rPr>
                  <a:t>(log n)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FFFFFF"/>
                    </a:solidFill>
                    <a:sym typeface="Symbol" panose="05050102010706020507" pitchFamily="18" charset="2"/>
                  </a:rPr>
                  <a:t>f(n) = 8  f(</a:t>
                </a:r>
                <a14:m>
                  <m:oMath xmlns:m="http://schemas.openxmlformats.org/officeDocument/2006/math">
                    <m:r>
                      <a:rPr lang="en-US" sz="2000" b="0" i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sz="2000">
                    <a:solidFill>
                      <a:srgbClr val="FFFFFF"/>
                    </a:solidFill>
                  </a:rPr>
                  <a:t>) + 1000n</a:t>
                </a:r>
                <a:r>
                  <a:rPr lang="en-US" sz="2000" baseline="30000">
                    <a:solidFill>
                      <a:srgbClr val="FFFFFF"/>
                    </a:solidFill>
                  </a:rPr>
                  <a:t>2</a:t>
                </a:r>
              </a:p>
              <a:p>
                <a:r>
                  <a:rPr lang="en-US" sz="2000">
                    <a:solidFill>
                      <a:srgbClr val="FFFFFF"/>
                    </a:solidFill>
                  </a:rPr>
                  <a:t>f(n) = </a:t>
                </a:r>
                <a:r>
                  <a:rPr lang="en-US" sz="2000">
                    <a:solidFill>
                      <a:srgbClr val="FFFFFF"/>
                    </a:solidFill>
                    <a:sym typeface="Symbol" panose="05050102010706020507" pitchFamily="18" charset="2"/>
                  </a:rPr>
                  <a:t>(n</a:t>
                </a:r>
                <a:r>
                  <a:rPr lang="en-US" sz="2000" baseline="30000">
                    <a:solidFill>
                      <a:srgbClr val="FFFFFF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sz="2000">
                    <a:solidFill>
                      <a:srgbClr val="FFFFFF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>
                    <a:solidFill>
                      <a:srgbClr val="FFFFFF"/>
                    </a:solidFill>
                    <a:sym typeface="Symbol" panose="05050102010706020507" pitchFamily="18" charset="2"/>
                  </a:rPr>
                  <a:t>f(n) = 2  f(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FFFFFF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sz="2000">
                    <a:solidFill>
                      <a:srgbClr val="FFFFFF"/>
                    </a:solidFill>
                  </a:rPr>
                  <a:t>) + n</a:t>
                </a:r>
                <a:r>
                  <a:rPr lang="en-US" sz="2000" baseline="30000">
                    <a:solidFill>
                      <a:srgbClr val="FFFFFF"/>
                    </a:solidFill>
                  </a:rPr>
                  <a:t>2</a:t>
                </a:r>
              </a:p>
              <a:p>
                <a:r>
                  <a:rPr lang="en-US" sz="2000">
                    <a:solidFill>
                      <a:srgbClr val="FFFFFF"/>
                    </a:solidFill>
                  </a:rPr>
                  <a:t>f(n) = </a:t>
                </a:r>
                <a:r>
                  <a:rPr lang="en-US" sz="2000">
                    <a:solidFill>
                      <a:srgbClr val="FFFFFF"/>
                    </a:solidFill>
                    <a:sym typeface="Symbol" panose="05050102010706020507" pitchFamily="18" charset="2"/>
                  </a:rPr>
                  <a:t>(n</a:t>
                </a:r>
                <a:r>
                  <a:rPr lang="en-US" sz="2000" baseline="30000">
                    <a:solidFill>
                      <a:srgbClr val="FFFFFF"/>
                    </a:solidFill>
                    <a:sym typeface="Symbol" panose="05050102010706020507" pitchFamily="18" charset="2"/>
                  </a:rPr>
                  <a:t>2</a:t>
                </a:r>
                <a:r>
                  <a:rPr lang="en-US" sz="2000">
                    <a:solidFill>
                      <a:srgbClr val="FFFFFF"/>
                    </a:solidFill>
                    <a:sym typeface="Symbol" panose="05050102010706020507" pitchFamily="18" charset="2"/>
                  </a:rPr>
                  <a:t>)</a:t>
                </a:r>
              </a:p>
              <a:p>
                <a:endParaRPr lang="en-US" sz="20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DD8F17-9586-48C7-A7B3-5080C6D6C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7446" y="2413001"/>
                <a:ext cx="9048218" cy="3033180"/>
              </a:xfrm>
              <a:blipFill>
                <a:blip r:embed="rId3"/>
                <a:stretch>
                  <a:fillRect l="-1011" t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43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8DE703-E962-4F25-A35F-9049D460D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Limits of Master Theorem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84022-274C-4D3B-8E07-8778B4410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5467" y="1093788"/>
                <a:ext cx="5831944" cy="46974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f(n) = 2  f(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US" baseline="30000" dirty="0"/>
              </a:p>
              <a:p>
                <a:r>
                  <a:rPr lang="en-US" dirty="0"/>
                  <a:t>n 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, so does that mean the runtime is </a:t>
                </a:r>
                <a:r>
                  <a:rPr lang="en-US" dirty="0">
                    <a:sym typeface="Symbol" panose="05050102010706020507" pitchFamily="18" charset="2"/>
                  </a:rPr>
                  <a:t>(n)?</a:t>
                </a:r>
              </a:p>
              <a:p>
                <a:r>
                  <a:rPr lang="en-US" dirty="0"/>
                  <a:t>We need g(n) = O(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i="1" baseline="35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f>
                      <m:fPr>
                        <m:type m:val="skw"/>
                        <m:ctrlPr>
                          <a:rPr lang="en-US" i="1" baseline="4500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baseline="1500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𝑏</m:t>
                            </m:r>
                          </m:e>
                        </m:func>
                      </m:den>
                    </m:f>
                    <m:r>
                      <a:rPr lang="en-US" i="1" baseline="35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en-US" baseline="75000" dirty="0"/>
                  <a:t> –</a:t>
                </a:r>
                <a:r>
                  <a:rPr lang="en-US" dirty="0"/>
                  <a:t> </a:t>
                </a:r>
                <a:r>
                  <a:rPr lang="en-US" baseline="75000" dirty="0">
                    <a:sym typeface="Symbol" panose="05050102010706020507" pitchFamily="18" charset="2"/>
                  </a:rPr>
                  <a:t> </a:t>
                </a:r>
                <a:r>
                  <a:rPr lang="en-US" dirty="0"/>
                  <a:t>) </a:t>
                </a:r>
              </a:p>
              <a:p>
                <a:r>
                  <a:rPr lang="en-US" dirty="0"/>
                  <a:t>So we need n</a:t>
                </a:r>
                <a:r>
                  <a:rPr lang="en-US" baseline="30000" dirty="0"/>
                  <a:t>1-</a:t>
                </a:r>
                <a:r>
                  <a:rPr lang="en-US" baseline="30000" dirty="0">
                    <a:sym typeface="Symbol" panose="05050102010706020507" pitchFamily="18" charset="2"/>
                  </a:rPr>
                  <a:t> </a:t>
                </a:r>
                <a:r>
                  <a:rPr lang="en-US" dirty="0">
                    <a:sym typeface="Symbol" panose="05050102010706020507" pitchFamily="18" charset="2"/>
                  </a:rPr>
                  <a:t>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That means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m:rPr>
                            <m:nor/>
                          </m:rPr>
                          <a:rPr lang="en-US" baseline="30000" dirty="0">
                            <a:sym typeface="Symbol" panose="05050102010706020507" pitchFamily="18" charset="2"/>
                          </a:rPr>
                          <m:t></m:t>
                        </m:r>
                      </m:den>
                    </m:f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&gt;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>
                    <a:sym typeface="Symbol" panose="05050102010706020507" pitchFamily="18" charset="2"/>
                  </a:rPr>
                  <a:t>Alternatively, </a:t>
                </a:r>
                <a:r>
                  <a:rPr lang="en-US" dirty="0">
                    <a:sym typeface="Symbol" panose="05050102010706020507" pitchFamily="18" charset="2"/>
                  </a:rPr>
                  <a:t>n</a:t>
                </a:r>
                <a:r>
                  <a:rPr lang="en-US" baseline="30000" dirty="0">
                    <a:sym typeface="Symbol" panose="05050102010706020507" pitchFamily="18" charset="2"/>
                  </a:rPr>
                  <a:t> </a:t>
                </a:r>
                <a:r>
                  <a:rPr lang="en-US" dirty="0">
                    <a:sym typeface="Symbol" panose="05050102010706020507" pitchFamily="18" charset="2"/>
                  </a:rPr>
                  <a:t>&lt; log n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…which isn’t true.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984022-274C-4D3B-8E07-8778B4410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5467" y="1093788"/>
                <a:ext cx="5831944" cy="4697413"/>
              </a:xfrm>
              <a:blipFill>
                <a:blip r:embed="rId2"/>
                <a:stretch>
                  <a:fillRect l="-2197" t="-9987" r="-1464" b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816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0CC75D-1568-40EC-9918-42D370EBB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Interpreting Master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E6AE5-ED5E-410E-9B65-7CA6A17B2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r>
              <a:rPr lang="en-US" sz="2000"/>
              <a:t>If the work done on the bottom level is a </a:t>
            </a:r>
            <a:r>
              <a:rPr lang="en-US" sz="2000" b="1"/>
              <a:t>polynomial-factor</a:t>
            </a:r>
            <a:r>
              <a:rPr lang="en-US" sz="2000"/>
              <a:t> bigger than the work on the top level, then the total work is the work on the bottom level.</a:t>
            </a:r>
          </a:p>
          <a:p>
            <a:r>
              <a:rPr lang="en-US" sz="2000"/>
              <a:t>If the work done on the top level is a </a:t>
            </a:r>
            <a:r>
              <a:rPr lang="en-US" sz="2000" b="1"/>
              <a:t>polynomial-factor</a:t>
            </a:r>
            <a:r>
              <a:rPr lang="en-US" sz="2000"/>
              <a:t> bigger than the work on the bottom level, then the total work is the work on the top level.</a:t>
            </a:r>
          </a:p>
          <a:p>
            <a:r>
              <a:rPr lang="en-US" sz="2000"/>
              <a:t>If the difference between the top and bottom level is greater than a constant, but smaller than a polynomial, then master theorem </a:t>
            </a:r>
            <a:r>
              <a:rPr lang="en-US" sz="2000" b="1"/>
              <a:t>will not help us</a:t>
            </a:r>
            <a:r>
              <a:rPr lang="en-US" sz="2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855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0B38558-5389-4817-936F-FD62560C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B252B9-42EF-4414-AA22-2A95C1819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C2C800-C3E3-4317-A3CC-1558D71F1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E1E78C-5350-4AD8-BFD5-3FB0FC3F80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7760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5502586-682B-4EDF-9515-674BB4E1C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11455400" cy="6848476"/>
            <a:chOff x="372533" y="0"/>
            <a:chExt cx="11455400" cy="6848476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C4491F87-B86B-413A-ACCD-56525E533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2867" y="766234"/>
              <a:ext cx="10346266" cy="5325532"/>
            </a:xfrm>
            <a:prstGeom prst="round2DiagRect">
              <a:avLst>
                <a:gd name="adj1" fmla="val 4147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4A25545-7FDA-465A-8546-9D927F828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085512" y="0"/>
              <a:ext cx="650875" cy="1730375"/>
              <a:chOff x="11347978" y="0"/>
              <a:chExt cx="650875" cy="1730375"/>
            </a:xfrm>
          </p:grpSpPr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0AC67F09-E0D9-410A-A4DE-72D31697EB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67041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B78F2FDE-85C9-4650-919F-C35464007D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47978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57DD2F8B-5242-455C-B03F-E2F6B6732E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4678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9" name="Freeform 37">
                <a:extLst>
                  <a:ext uri="{FF2B5EF4-FFF2-40B4-BE49-F238E27FC236}">
                    <a16:creationId xmlns:a16="http://schemas.microsoft.com/office/drawing/2014/main" id="{B8CE3E90-8A76-4CD5-B28C-D71FF37185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94053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C374541-D033-4B72-A232-5461EEAD4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11229445" y="4867275"/>
              <a:ext cx="598488" cy="1981201"/>
              <a:chOff x="11424178" y="4867275"/>
              <a:chExt cx="598488" cy="1981201"/>
            </a:xfrm>
          </p:grpSpPr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94766BAB-FE6E-4247-886B-736F831FE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14666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3C954FB2-C7A0-468C-8AD2-C278DCA64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55966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F52FBFD5-A528-4DB8-A802-814A7E421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19441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57CCB6D-72AF-4D41-8C6C-9750D43DC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24178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19D203AA-CF94-405B-800C-0C7985521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32166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D053665-E810-419F-9D63-2A54CB477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22653" y="6596063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AF6153-6BF6-448C-81C1-2817B0F78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440267" y="5118101"/>
              <a:ext cx="650875" cy="1730375"/>
              <a:chOff x="118533" y="5118101"/>
              <a:chExt cx="650875" cy="1730375"/>
            </a:xfrm>
          </p:grpSpPr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A7E0D3C0-552C-4741-AFBE-E665CEA06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37596" y="6335713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CAF96EBF-4E74-4F88-BD05-A4AE1694A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18533" y="622141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49C51B9-E4E4-410D-8AAB-7E308A1D45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5233" y="5118101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354F0627-1BD6-4455-967A-32DB31C82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464608" y="5299075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C21AED9-0CB5-426C-A1C4-6EEB54805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72533" y="0"/>
              <a:ext cx="598488" cy="1981201"/>
              <a:chOff x="194733" y="0"/>
              <a:chExt cx="598488" cy="1981201"/>
            </a:xfrm>
          </p:grpSpPr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8D8A778B-9916-47AC-A28A-07F01A83F4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285221" y="0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5323B96-DF0E-463C-B290-C22D3C553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526521" y="1141413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65A0E255-1142-422E-A62A-5044177C5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389996" y="1792288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33A955D-DB0D-42F8-B490-E01FB9C45C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94733" y="0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0F0C29B-EB52-470C-AF64-FC54F5C25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02721" y="24288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A6C0E942-454D-483D-84FB-89308C8F1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3208" y="0"/>
                <a:ext cx="23813" cy="252413"/>
              </a:xfrm>
              <a:prstGeom prst="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2EAE40-B648-4A1A-8143-5968E1E4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07533"/>
            <a:ext cx="9905998" cy="10922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Proof Review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49A7E-EA08-4C08-979C-E92DEABC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52134"/>
            <a:ext cx="9905999" cy="345439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Prove by contradiction:  if n</a:t>
            </a:r>
            <a:r>
              <a:rPr lang="en-US" sz="1400" baseline="30000" dirty="0"/>
              <a:t>2</a:t>
            </a:r>
            <a:r>
              <a:rPr lang="en-US" sz="1400" dirty="0"/>
              <a:t> is odd, then n is odd.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Assume that n</a:t>
            </a:r>
            <a:r>
              <a:rPr lang="en-US" sz="1400" baseline="30000" dirty="0"/>
              <a:t>2</a:t>
            </a:r>
            <a:r>
              <a:rPr lang="en-US" sz="1400" dirty="0"/>
              <a:t> is odd and n is even.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n = 2k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Therefore, n</a:t>
            </a:r>
            <a:r>
              <a:rPr lang="en-US" sz="1400" baseline="30000" dirty="0"/>
              <a:t>2</a:t>
            </a:r>
            <a:r>
              <a:rPr lang="en-US" sz="1400" dirty="0"/>
              <a:t> = 4k</a:t>
            </a:r>
            <a:r>
              <a:rPr lang="en-US" sz="1400" baseline="30000" dirty="0"/>
              <a:t>2</a:t>
            </a:r>
            <a:r>
              <a:rPr lang="en-US" sz="1400" dirty="0"/>
              <a:t>, which is even.  Contradiction!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Prove by contradiction:  there are an infinite number of primes.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Assume there are a finite number of primes.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Therefore, there is a largest prime, p.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p! is divisible by all primes </a:t>
            </a:r>
            <a:r>
              <a:rPr lang="en-US" sz="1400" dirty="0">
                <a:sym typeface="Symbol" panose="05050102010706020507" pitchFamily="18" charset="2"/>
              </a:rPr>
              <a:t> p</a:t>
            </a:r>
            <a:endParaRPr lang="en-US" sz="1400" dirty="0"/>
          </a:p>
          <a:p>
            <a:pPr>
              <a:lnSpc>
                <a:spcPct val="110000"/>
              </a:lnSpc>
            </a:pPr>
            <a:r>
              <a:rPr lang="en-US" sz="1400" dirty="0"/>
              <a:t>Therefore p!+1 is divisible by no primes </a:t>
            </a:r>
            <a:r>
              <a:rPr lang="en-US" sz="1400" dirty="0">
                <a:sym typeface="Symbol" panose="05050102010706020507" pitchFamily="18" charset="2"/>
              </a:rPr>
              <a:t> p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ym typeface="Symbol" panose="05050102010706020507" pitchFamily="18" charset="2"/>
              </a:rPr>
              <a:t>Every number has a prime factorization, so either p!+1 is prime (and larger than p) or its prime factorization contains primes only larger than p.  Contradiction!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428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814C84-26E9-4CCF-85B7-8F1111945F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</a:t>
                </a:r>
                <a:r>
                  <a:rPr lang="en-US" dirty="0">
                    <a:sym typeface="Symbol" panose="05050102010706020507" pitchFamily="18" charset="2"/>
                  </a:rPr>
                  <a:t>f(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) = 2  f(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𝑙𝑜𝑔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814C84-26E9-4CCF-85B7-8F1111945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FD7D4-AFBD-489E-ADAE-7C13CC84E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a:rPr lang="en-US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)−1</m:t>
                        </m:r>
                      </m:den>
                    </m:f>
                  </m:oMath>
                </a14:m>
                <a:br>
                  <a:rPr lang="en-US" dirty="0">
                    <a:sym typeface="Symbol" panose="05050102010706020507" pitchFamily="18" charset="2"/>
                  </a:rPr>
                </a:br>
                <a:endParaRPr lang="en-US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=</a:t>
                </a:r>
                <a:r>
                  <a:rPr lang="en-US" baseline="30000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den>
                    </m:f>
                  </m:oMath>
                </a14:m>
                <a:endParaRPr lang="en-US" baseline="30000" dirty="0"/>
              </a:p>
              <a:p>
                <a:pPr marL="0" indent="0">
                  <a:buNone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EFD7D4-AFBD-489E-ADAE-7C13CC84E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79" y="2015732"/>
                <a:ext cx="9603275" cy="4037749"/>
              </a:xfrm>
              <a:blipFill>
                <a:blip r:embed="rId3"/>
                <a:stretch>
                  <a:fillRect l="-952" t="-1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C195846-9451-4042-BC37-4C1290901A10}"/>
              </a:ext>
            </a:extLst>
          </p:cNvPr>
          <p:cNvGrpSpPr/>
          <p:nvPr/>
        </p:nvGrpSpPr>
        <p:grpSpPr>
          <a:xfrm>
            <a:off x="3265630" y="2006154"/>
            <a:ext cx="7636326" cy="3893027"/>
            <a:chOff x="3265630" y="2006154"/>
            <a:chExt cx="7636326" cy="389302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BA6A51-2C3E-4B0F-B23E-569067C80CAE}"/>
                </a:ext>
              </a:extLst>
            </p:cNvPr>
            <p:cNvSpPr/>
            <p:nvPr/>
          </p:nvSpPr>
          <p:spPr>
            <a:xfrm>
              <a:off x="6705599" y="2006154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81C32-9F40-4935-BCBC-4A53CCCF50CB}"/>
                </a:ext>
              </a:extLst>
            </p:cNvPr>
            <p:cNvSpPr/>
            <p:nvPr/>
          </p:nvSpPr>
          <p:spPr>
            <a:xfrm>
              <a:off x="5666008" y="3547231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n/4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A3A0DD6-191D-4BA3-A2B1-E75FBFDD1900}"/>
                </a:ext>
              </a:extLst>
            </p:cNvPr>
            <p:cNvSpPr/>
            <p:nvPr/>
          </p:nvSpPr>
          <p:spPr>
            <a:xfrm>
              <a:off x="3722913" y="3545355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n/4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BA6E341-FF04-4AE2-A296-FEBC8D00B915}"/>
                </a:ext>
              </a:extLst>
            </p:cNvPr>
            <p:cNvSpPr/>
            <p:nvPr/>
          </p:nvSpPr>
          <p:spPr>
            <a:xfrm>
              <a:off x="3265630" y="5104523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C70B06-A109-46E4-BE3F-E9801355512D}"/>
                </a:ext>
              </a:extLst>
            </p:cNvPr>
            <p:cNvSpPr/>
            <p:nvPr/>
          </p:nvSpPr>
          <p:spPr>
            <a:xfrm>
              <a:off x="4697184" y="2788618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n/2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AA92C79-811F-4007-BE4E-8F805A3C2D5D}"/>
                </a:ext>
              </a:extLst>
            </p:cNvPr>
            <p:cNvSpPr/>
            <p:nvPr/>
          </p:nvSpPr>
          <p:spPr>
            <a:xfrm>
              <a:off x="8714014" y="2788618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n/2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48601D-AAFC-42F9-B95E-6ACC1E9146F9}"/>
                </a:ext>
              </a:extLst>
            </p:cNvPr>
            <p:cNvSpPr/>
            <p:nvPr/>
          </p:nvSpPr>
          <p:spPr>
            <a:xfrm>
              <a:off x="9617532" y="3544045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n/4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C88463C-317E-4FB8-A4A6-A61092E0AE76}"/>
                </a:ext>
              </a:extLst>
            </p:cNvPr>
            <p:cNvSpPr/>
            <p:nvPr/>
          </p:nvSpPr>
          <p:spPr>
            <a:xfrm>
              <a:off x="7641770" y="3569384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n/4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D68B354-26C5-4313-B65A-A67F63027406}"/>
                </a:ext>
              </a:extLst>
            </p:cNvPr>
            <p:cNvSpPr/>
            <p:nvPr/>
          </p:nvSpPr>
          <p:spPr>
            <a:xfrm>
              <a:off x="4239901" y="5104523"/>
              <a:ext cx="816429" cy="786955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D0BECF-69A8-4CAB-BBBF-1535DF4D268A}"/>
                </a:ext>
              </a:extLst>
            </p:cNvPr>
            <p:cNvSpPr/>
            <p:nvPr/>
          </p:nvSpPr>
          <p:spPr>
            <a:xfrm>
              <a:off x="5214172" y="5104523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132DC83-A844-4CE6-AFFA-D7505EA62B12}"/>
                </a:ext>
              </a:extLst>
            </p:cNvPr>
            <p:cNvSpPr/>
            <p:nvPr/>
          </p:nvSpPr>
          <p:spPr>
            <a:xfrm>
              <a:off x="6188443" y="5104523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6F404D-3D9E-4E49-8B87-6864B048E63D}"/>
                </a:ext>
              </a:extLst>
            </p:cNvPr>
            <p:cNvSpPr/>
            <p:nvPr/>
          </p:nvSpPr>
          <p:spPr>
            <a:xfrm>
              <a:off x="7162714" y="5104523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24ACA9-E484-4C49-9964-6C4F84243CC7}"/>
                </a:ext>
              </a:extLst>
            </p:cNvPr>
            <p:cNvSpPr/>
            <p:nvPr/>
          </p:nvSpPr>
          <p:spPr>
            <a:xfrm>
              <a:off x="8136985" y="5104523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CC0A4D1-35DB-45C6-A9B0-14E97722D17A}"/>
                </a:ext>
              </a:extLst>
            </p:cNvPr>
            <p:cNvSpPr/>
            <p:nvPr/>
          </p:nvSpPr>
          <p:spPr>
            <a:xfrm>
              <a:off x="9111256" y="5104523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5ACA05-F362-490D-847A-4A2F39CA4679}"/>
                </a:ext>
              </a:extLst>
            </p:cNvPr>
            <p:cNvSpPr/>
            <p:nvPr/>
          </p:nvSpPr>
          <p:spPr>
            <a:xfrm>
              <a:off x="10085527" y="5104523"/>
              <a:ext cx="816429" cy="79465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371C989-D59C-4D88-A959-FFB35F064A3C}"/>
                </a:ext>
              </a:extLst>
            </p:cNvPr>
            <p:cNvCxnSpPr>
              <a:stCxn id="4" idx="3"/>
              <a:endCxn id="8" idx="7"/>
            </p:cNvCxnSpPr>
            <p:nvPr/>
          </p:nvCxnSpPr>
          <p:spPr>
            <a:xfrm flipH="1">
              <a:off x="5394050" y="2684437"/>
              <a:ext cx="1431112" cy="2205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E85377D-296D-4849-A6FE-E4562CB4B5E8}"/>
                </a:ext>
              </a:extLst>
            </p:cNvPr>
            <p:cNvCxnSpPr>
              <a:stCxn id="4" idx="5"/>
              <a:endCxn id="9" idx="1"/>
            </p:cNvCxnSpPr>
            <p:nvPr/>
          </p:nvCxnSpPr>
          <p:spPr>
            <a:xfrm>
              <a:off x="7402465" y="2684437"/>
              <a:ext cx="1431112" cy="22055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5C21AFA-36B3-44F1-8244-FC11E2F713FD}"/>
                </a:ext>
              </a:extLst>
            </p:cNvPr>
            <p:cNvCxnSpPr>
              <a:stCxn id="8" idx="3"/>
              <a:endCxn id="6" idx="7"/>
            </p:cNvCxnSpPr>
            <p:nvPr/>
          </p:nvCxnSpPr>
          <p:spPr>
            <a:xfrm flipH="1">
              <a:off x="4419779" y="3466901"/>
              <a:ext cx="396968" cy="19482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B564D0B-74C6-4381-99C6-B4712C77565D}"/>
                </a:ext>
              </a:extLst>
            </p:cNvPr>
            <p:cNvCxnSpPr>
              <a:stCxn id="8" idx="5"/>
              <a:endCxn id="5" idx="1"/>
            </p:cNvCxnSpPr>
            <p:nvPr/>
          </p:nvCxnSpPr>
          <p:spPr>
            <a:xfrm>
              <a:off x="5394050" y="3466901"/>
              <a:ext cx="391521" cy="1967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D5A176B-6A8F-492A-A32E-7FA43B1768C7}"/>
                </a:ext>
              </a:extLst>
            </p:cNvPr>
            <p:cNvCxnSpPr>
              <a:stCxn id="9" idx="3"/>
              <a:endCxn id="11" idx="7"/>
            </p:cNvCxnSpPr>
            <p:nvPr/>
          </p:nvCxnSpPr>
          <p:spPr>
            <a:xfrm flipH="1">
              <a:off x="8338636" y="3466901"/>
              <a:ext cx="494941" cy="21885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5F23558-6D16-4328-B86F-A1FB606290CA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9410880" y="3466901"/>
              <a:ext cx="326215" cy="19351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4567EB9-849E-427D-8E67-989F34B82191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722913" y="4223638"/>
              <a:ext cx="119563" cy="2663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5A09FB5-25DA-400D-88FC-6C6C2816C8CE}"/>
                </a:ext>
              </a:extLst>
            </p:cNvPr>
            <p:cNvCxnSpPr/>
            <p:nvPr/>
          </p:nvCxnSpPr>
          <p:spPr>
            <a:xfrm flipH="1">
              <a:off x="5676892" y="4223638"/>
              <a:ext cx="119563" cy="2663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5A9F5D-2A83-4FEC-8BC9-0997BAF623F1}"/>
                </a:ext>
              </a:extLst>
            </p:cNvPr>
            <p:cNvCxnSpPr/>
            <p:nvPr/>
          </p:nvCxnSpPr>
          <p:spPr>
            <a:xfrm flipH="1">
              <a:off x="7630871" y="4223638"/>
              <a:ext cx="119563" cy="2663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90B322B-D0F4-4F5F-997A-6B56B6CFD87A}"/>
                </a:ext>
              </a:extLst>
            </p:cNvPr>
            <p:cNvCxnSpPr/>
            <p:nvPr/>
          </p:nvCxnSpPr>
          <p:spPr>
            <a:xfrm flipH="1">
              <a:off x="9617532" y="4223638"/>
              <a:ext cx="119563" cy="2663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41E56C6-7E65-4E5F-989F-F8806EC1BEAF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4419779" y="4223638"/>
              <a:ext cx="119563" cy="2663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F8D77B2-2672-48CA-8E69-0031004BF275}"/>
                </a:ext>
              </a:extLst>
            </p:cNvPr>
            <p:cNvCxnSpPr/>
            <p:nvPr/>
          </p:nvCxnSpPr>
          <p:spPr>
            <a:xfrm>
              <a:off x="6373758" y="4205536"/>
              <a:ext cx="119563" cy="2663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8D6084A-D726-47AF-8BD7-D61CB55E2F2D}"/>
                </a:ext>
              </a:extLst>
            </p:cNvPr>
            <p:cNvCxnSpPr/>
            <p:nvPr/>
          </p:nvCxnSpPr>
          <p:spPr>
            <a:xfrm>
              <a:off x="8349526" y="4223638"/>
              <a:ext cx="119563" cy="2663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74CE669-4765-4344-B1FD-2FB15DD63C21}"/>
                </a:ext>
              </a:extLst>
            </p:cNvPr>
            <p:cNvCxnSpPr/>
            <p:nvPr/>
          </p:nvCxnSpPr>
          <p:spPr>
            <a:xfrm>
              <a:off x="10349668" y="4205536"/>
              <a:ext cx="119563" cy="2663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B122439-0295-4667-840F-41449183C52D}"/>
                </a:ext>
              </a:extLst>
            </p:cNvPr>
            <p:cNvCxnSpPr>
              <a:endCxn id="7" idx="0"/>
            </p:cNvCxnSpPr>
            <p:nvPr/>
          </p:nvCxnSpPr>
          <p:spPr>
            <a:xfrm>
              <a:off x="3673844" y="4895819"/>
              <a:ext cx="1" cy="2087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EDB4C27-4E4B-440E-B400-C0D2A71D1CB5}"/>
                </a:ext>
              </a:extLst>
            </p:cNvPr>
            <p:cNvCxnSpPr/>
            <p:nvPr/>
          </p:nvCxnSpPr>
          <p:spPr>
            <a:xfrm>
              <a:off x="4648115" y="4895819"/>
              <a:ext cx="1" cy="2087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6F0D5D-8310-4E88-9BB6-89B2411BCB0E}"/>
                </a:ext>
              </a:extLst>
            </p:cNvPr>
            <p:cNvCxnSpPr/>
            <p:nvPr/>
          </p:nvCxnSpPr>
          <p:spPr>
            <a:xfrm>
              <a:off x="5616938" y="4891313"/>
              <a:ext cx="1" cy="2087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4E86A8C-FDB0-4FD2-9B70-BB4F55D1E8E0}"/>
                </a:ext>
              </a:extLst>
            </p:cNvPr>
            <p:cNvCxnSpPr/>
            <p:nvPr/>
          </p:nvCxnSpPr>
          <p:spPr>
            <a:xfrm>
              <a:off x="6593933" y="4891313"/>
              <a:ext cx="1" cy="2087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B9375C0-CA99-499C-B85D-55EB7E30839F}"/>
                </a:ext>
              </a:extLst>
            </p:cNvPr>
            <p:cNvCxnSpPr/>
            <p:nvPr/>
          </p:nvCxnSpPr>
          <p:spPr>
            <a:xfrm>
              <a:off x="7570916" y="4897693"/>
              <a:ext cx="1" cy="2087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D83FA50-183F-4ED7-AF90-762292E3E3E1}"/>
                </a:ext>
              </a:extLst>
            </p:cNvPr>
            <p:cNvCxnSpPr/>
            <p:nvPr/>
          </p:nvCxnSpPr>
          <p:spPr>
            <a:xfrm>
              <a:off x="8545187" y="4891313"/>
              <a:ext cx="1" cy="2087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4AE693F-126D-4DBA-8053-E78E61B4BF51}"/>
                </a:ext>
              </a:extLst>
            </p:cNvPr>
            <p:cNvCxnSpPr/>
            <p:nvPr/>
          </p:nvCxnSpPr>
          <p:spPr>
            <a:xfrm>
              <a:off x="9516734" y="4897693"/>
              <a:ext cx="1" cy="2087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5DBEB23-9707-43D8-8A90-95335BB5F3F2}"/>
                </a:ext>
              </a:extLst>
            </p:cNvPr>
            <p:cNvCxnSpPr/>
            <p:nvPr/>
          </p:nvCxnSpPr>
          <p:spPr>
            <a:xfrm>
              <a:off x="10496441" y="4897693"/>
              <a:ext cx="1" cy="20870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765C1F5-2634-4011-80DF-AFDBD45AFAFC}"/>
                </a:ext>
              </a:extLst>
            </p:cNvPr>
            <p:cNvSpPr txBox="1"/>
            <p:nvPr/>
          </p:nvSpPr>
          <p:spPr>
            <a:xfrm>
              <a:off x="6871958" y="4489972"/>
              <a:ext cx="415498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42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77957F-8D01-4CB5-B384-192AD52601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1" y="748240"/>
                <a:ext cx="9906000" cy="11170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sz="4000"/>
                  <a:t>Solving </a:t>
                </a:r>
                <a:r>
                  <a:rPr lang="en-US" sz="4000">
                    <a:sym typeface="Symbol" panose="05050102010706020507" pitchFamily="18" charset="2"/>
                  </a:rPr>
                  <a:t>f(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</m:oMath>
                </a14:m>
                <a:r>
                  <a:rPr lang="en-US" sz="4000">
                    <a:sym typeface="Symbol" panose="05050102010706020507" pitchFamily="18" charset="2"/>
                  </a:rPr>
                  <a:t>) = 2  f(</a:t>
                </a:r>
                <a14:m>
                  <m:oMath xmlns:m="http://schemas.openxmlformats.org/officeDocument/2006/math">
                    <m:r>
                      <a:rPr lang="en-US" sz="4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f>
                      <m:fPr>
                        <m:type m:val="skw"/>
                        <m:ctrlPr>
                          <a:rPr lang="en-US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2 </m:t>
                        </m:r>
                      </m:den>
                    </m:f>
                  </m:oMath>
                </a14:m>
                <a:r>
                  <a:rPr lang="en-US" sz="4000"/>
                  <a:t>) +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𝑙𝑜𝑔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den>
                    </m:f>
                  </m:oMath>
                </a14:m>
                <a:endParaRPr lang="en-US" sz="400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77957F-8D01-4CB5-B384-192AD5260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1" y="748240"/>
                <a:ext cx="9906000" cy="1117073"/>
              </a:xfrm>
              <a:blipFill>
                <a:blip r:embed="rId3"/>
                <a:stretch>
                  <a:fillRect b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FF099-BC83-4D36-8100-844A7F49F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f>
                            <m:fPr>
                              <m:type m:val="skw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runtime is </a:t>
                </a:r>
                <a:r>
                  <a:rPr lang="en-US" dirty="0">
                    <a:sym typeface="Symbol" panose="05050102010706020507" pitchFamily="18" charset="2"/>
                  </a:rPr>
                  <a:t>(n log </a:t>
                </a:r>
                <a:r>
                  <a:rPr lang="en-US" dirty="0" err="1">
                    <a:sym typeface="Symbol" panose="05050102010706020507" pitchFamily="18" charset="2"/>
                  </a:rPr>
                  <a:t>log</a:t>
                </a:r>
                <a:r>
                  <a:rPr lang="en-US" dirty="0">
                    <a:sym typeface="Symbol" panose="05050102010706020507" pitchFamily="18" charset="2"/>
                  </a:rPr>
                  <a:t> n)</a:t>
                </a:r>
              </a:p>
              <a:p>
                <a:pPr marL="0" indent="0"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We would have to also use solve-by-tree if we wanted to solve, for example, f(n) = f(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) + 1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FF099-BC83-4D36-8100-844A7F49F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6500" y="2249487"/>
                <a:ext cx="9840911" cy="3541714"/>
              </a:xfrm>
              <a:blipFill>
                <a:blip r:embed="rId4"/>
                <a:stretch>
                  <a:fillRect l="-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41549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36F1-425B-4887-9DC2-6FA5DFCF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A different form of runtime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12E7-0201-426D-B050-AF79CE914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/>
              <a:t>Recall that a vector (from the STL) is implemented using an array.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What is the worst-case runtime for the pushback function?</a:t>
            </a:r>
          </a:p>
          <a:p>
            <a:pPr>
              <a:lnSpc>
                <a:spcPct val="110000"/>
              </a:lnSpc>
            </a:pPr>
            <a:r>
              <a:rPr lang="en-US" sz="2000"/>
              <a:t>Is it O(1)?</a:t>
            </a:r>
          </a:p>
          <a:p>
            <a:pPr>
              <a:lnSpc>
                <a:spcPct val="110000"/>
              </a:lnSpc>
            </a:pPr>
            <a:r>
              <a:rPr lang="en-US" sz="2000"/>
              <a:t>If the array is full, we’ll need to double the size of the array, which takes </a:t>
            </a:r>
            <a:r>
              <a:rPr lang="en-US" sz="2000">
                <a:sym typeface="Symbol" panose="05050102010706020507" pitchFamily="18" charset="2"/>
              </a:rPr>
              <a:t>(n) time!</a:t>
            </a:r>
          </a:p>
          <a:p>
            <a:pPr>
              <a:lnSpc>
                <a:spcPct val="110000"/>
              </a:lnSpc>
            </a:pPr>
            <a:r>
              <a:rPr lang="en-US" sz="2000">
                <a:sym typeface="Symbol" panose="05050102010706020507" pitchFamily="18" charset="2"/>
              </a:rPr>
              <a:t>It is correct to say that pushback takes worst-case (n) runtime.</a:t>
            </a:r>
          </a:p>
          <a:p>
            <a:pPr>
              <a:lnSpc>
                <a:spcPct val="110000"/>
              </a:lnSpc>
            </a:pPr>
            <a:r>
              <a:rPr lang="en-US" sz="2000">
                <a:sym typeface="Symbol" panose="05050102010706020507" pitchFamily="18" charset="2"/>
              </a:rPr>
              <a:t>This analysis seems rather unfair, given that the worst-case will happen rarely, and at predictable intervals.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2405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A3016-ED8D-4DCD-BE09-F854A6468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dirty="0"/>
              <a:t>Amortized Runtime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7A64F-B0C7-4EA8-994C-0AAC242E4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5955"/>
            <a:ext cx="5749774" cy="4725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We could accurately say that the average runtime for pushback is O(1).</a:t>
            </a:r>
          </a:p>
          <a:p>
            <a:r>
              <a:rPr lang="en-US" sz="1800" dirty="0"/>
              <a:t>This still doesn’t capture everything: that implies that if we get bad luck, the average will be worse than O(1).</a:t>
            </a:r>
          </a:p>
          <a:p>
            <a:r>
              <a:rPr lang="en-US" sz="1800" dirty="0"/>
              <a:t>There is no luck involved: we know exactly how many inputs will be required to produce the worst-case scenario, and it will always be the same effect.</a:t>
            </a:r>
          </a:p>
          <a:p>
            <a:r>
              <a:rPr lang="en-US" sz="1800" b="1" dirty="0"/>
              <a:t>Amortized Runtime</a:t>
            </a:r>
            <a:r>
              <a:rPr lang="en-US" sz="1800" dirty="0"/>
              <a:t> is a blend between average-case and worst-case.  It is kind of the “worst-case average-case”.</a:t>
            </a:r>
            <a:endParaRPr lang="en-US" sz="1800" b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2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14EE3EF-F509-457F-B9C2-3E5428E0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Amortized Runtime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581BC-6B26-4061-9CB2-DA1017989D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sz="1800"/>
                  <a:t>If the first x operations take a total of </a:t>
                </a:r>
                <a:r>
                  <a:rPr lang="en-US" sz="1800">
                    <a:sym typeface="Symbol" panose="05050102010706020507" pitchFamily="18" charset="2"/>
                  </a:rPr>
                  <a:t>(y) time, then the average time per operation is (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𝑦</m:t>
                        </m:r>
                      </m:num>
                      <m:den>
                        <m:r>
                          <a:rPr lang="en-US" sz="1800" b="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1800">
                    <a:sym typeface="Symbol" panose="05050102010706020507" pitchFamily="18" charset="2"/>
                  </a:rPr>
                  <a:t>).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The amortized runtime chooses the number and sequence of operations that produces the worst-possible average runtime.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It is like the “worst-case average-case”.</a:t>
                </a:r>
              </a:p>
              <a:p>
                <a:r>
                  <a:rPr lang="en-US" sz="1800">
                    <a:sym typeface="Symbol" panose="05050102010706020507" pitchFamily="18" charset="2"/>
                  </a:rPr>
                  <a:t>Assume that the array starts at size 1, and you do n inserts.  What is the amortized runtime for pushback?</a:t>
                </a:r>
                <a:endParaRPr lang="en-US" sz="18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3581BC-6B26-4061-9CB2-DA1017989D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7763" y="1082673"/>
                <a:ext cx="5751237" cy="4708528"/>
              </a:xfrm>
              <a:blipFill>
                <a:blip r:embed="rId2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0809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117F1E-44E0-4975-8757-878D583F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Pushback analysis, method 1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F5F8D-D25C-4725-A1DA-70E8C1B7A3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5467" y="1093788"/>
                <a:ext cx="5831944" cy="469741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/>
                  <a:t>There will be a few expensive pushbacks, when we have to resize the array.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/>
                  <a:t>How costly is an expensive pushback?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>
                    <a:sym typeface="Symbol" panose="05050102010706020507" pitchFamily="18" charset="2"/>
                  </a:rPr>
                  <a:t>(</a:t>
                </a:r>
                <a:r>
                  <a:rPr lang="en-US" sz="2200" err="1">
                    <a:sym typeface="Symbol" panose="05050102010706020507" pitchFamily="18" charset="2"/>
                  </a:rPr>
                  <a:t>i</a:t>
                </a:r>
                <a:r>
                  <a:rPr lang="en-US" sz="2200">
                    <a:sym typeface="Symbol" panose="05050102010706020507" pitchFamily="18" charset="2"/>
                  </a:rPr>
                  <a:t>), where </a:t>
                </a:r>
                <a:r>
                  <a:rPr lang="en-US" sz="2200" err="1">
                    <a:sym typeface="Symbol" panose="05050102010706020507" pitchFamily="18" charset="2"/>
                  </a:rPr>
                  <a:t>i</a:t>
                </a:r>
                <a:r>
                  <a:rPr lang="en-US" sz="2200">
                    <a:sym typeface="Symbol" panose="05050102010706020507" pitchFamily="18" charset="2"/>
                  </a:rPr>
                  <a:t> is the current size of the array.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>
                    <a:sym typeface="Symbol" panose="05050102010706020507" pitchFamily="18" charset="2"/>
                  </a:rPr>
                  <a:t>How many expensive pushbacks will there be?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200">
                    <a:sym typeface="Symbol" panose="05050102010706020507" pitchFamily="18" charset="2"/>
                  </a:rPr>
                  <a:t>log n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>
                    <a:sym typeface="Symbol" panose="05050102010706020507" pitchFamily="18" charset="2"/>
                  </a:rPr>
                  <a:t>The total runtime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=1</m:t>
                        </m:r>
                      </m:sub>
                      <m:sup>
                        <m:func>
                          <m:func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e>
                        </m:func>
                      </m:sup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  <m:r>
                          <a:rPr lang="en-US" sz="2200" b="0" i="1" baseline="30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e>
                    </m:nary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+(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−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log</m:t>
                        </m:r>
                      </m:fNam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</m:e>
                    </m:func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=(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sz="2200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200">
                    <a:sym typeface="Symbol" panose="05050102010706020507" pitchFamily="18" charset="2"/>
                  </a:rPr>
                  <a:t>So the average time per operation is O(1).  Guaranteed!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9F5F8D-D25C-4725-A1DA-70E8C1B7A3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5467" y="1093788"/>
                <a:ext cx="5831944" cy="4697413"/>
              </a:xfrm>
              <a:blipFill>
                <a:blip r:embed="rId2"/>
                <a:stretch>
                  <a:fillRect l="-1883" t="-519" r="-2720" b="-1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66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AB62F3-99A3-4A64-BD14-6111EBB14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Pushback analysis, Method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FD6F0D-7CDE-4F85-9479-DBFF3F8659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7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Let a new “phase” start just after the array has resized.</a:t>
                </a:r>
                <a:endParaRPr lang="en-US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Analyze the amortized runtime for an arbitrary phase:</a:t>
                </a:r>
                <a:endParaRPr lang="en-US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array has just grown to size n, because we inserted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things.</a:t>
                </a:r>
                <a:endParaRPr lang="en-US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We insert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things this phase, all but one of them take O(1) time.</a:t>
                </a:r>
                <a:endParaRPr lang="en-US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The last thing takes </a:t>
                </a:r>
                <a:r>
                  <a:rPr lang="en-US" dirty="0">
                    <a:sym typeface="Symbol" panose="05050102010706020507" pitchFamily="18" charset="2"/>
                  </a:rPr>
                  <a:t>(n) time.</a:t>
                </a:r>
                <a:endParaRPr lang="en-US">
                  <a:sym typeface="Symbol" panose="05050102010706020507" pitchFamily="18" charset="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>
                    <a:sym typeface="Symbol" panose="05050102010706020507" pitchFamily="18" charset="2"/>
                  </a:rPr>
                  <a:t>Amortized runtime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+(</m:t>
                        </m:r>
                        <m:f>
                          <m:fPr>
                            <m:type m:val="skw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−1)∙1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=(1)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FD6F0D-7CDE-4F85-9479-DBFF3F865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7"/>
                <a:ext cx="9905999" cy="3541714"/>
              </a:xfrm>
              <a:blipFill>
                <a:blip r:embed="rId2"/>
                <a:stretch>
                  <a:fillRect l="-1231" t="-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234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8BE02-2C97-4F2D-8284-EF8BEF7A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Pushback analysis, Method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303E-1762-460E-92C4-816D03E66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7446" y="2413001"/>
                <a:ext cx="9048218" cy="3033180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>
                    <a:solidFill>
                      <a:srgbClr val="FFFFFF"/>
                    </a:solidFill>
                  </a:rPr>
                  <a:t>Every time we call pushback, we pay 5 dollars.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>
                    <a:solidFill>
                      <a:srgbClr val="FFFFFF"/>
                    </a:solidFill>
                  </a:rPr>
                  <a:t>Cheap operations only require 1 dollar, so we place the excess in a piggy bank.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>
                    <a:solidFill>
                      <a:srgbClr val="FFFFFF"/>
                    </a:solidFill>
                  </a:rPr>
                  <a:t>When we get to an expensive operation, the last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00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>
                    <a:solidFill>
                      <a:srgbClr val="FFFFFF"/>
                    </a:solidFill>
                  </a:rPr>
                  <a:t> things have each paid 4 extra dollars.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>
                    <a:solidFill>
                      <a:srgbClr val="FFFFFF"/>
                    </a:solidFill>
                  </a:rPr>
                  <a:t>We need to make an array of size 2n, so we have one dollar for each index we need to make: we always have enough money saved up!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000">
                    <a:solidFill>
                      <a:srgbClr val="FFFFFF"/>
                    </a:solidFill>
                  </a:rPr>
                  <a:t>5 = </a:t>
                </a:r>
                <a:r>
                  <a:rPr lang="en-US" sz="2000">
                    <a:solidFill>
                      <a:srgbClr val="FFFFFF"/>
                    </a:solidFill>
                    <a:sym typeface="Symbol" panose="05050102010706020507" pitchFamily="18" charset="2"/>
                  </a:rPr>
                  <a:t>(1), so the amortized runtime is constant.</a:t>
                </a:r>
                <a:endParaRPr lang="en-US" sz="200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0303E-1762-460E-92C4-816D03E66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7446" y="2413001"/>
                <a:ext cx="9048218" cy="3033180"/>
              </a:xfrm>
              <a:blipFill>
                <a:blip r:embed="rId3"/>
                <a:stretch>
                  <a:fillRect l="-1011" b="-3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11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C7417D-948E-4D4B-9409-EBB5857D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BD3C-84F2-4016-8B67-195B1A77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We are using a Boolean array as a binary counter.  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Each index starts at 0 (false), and the counter counts up in binary.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Some increments (from 1010 to 1011, for example) require only constant time.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Other increments (from 01111111 to 10000000) take a long time.</a:t>
            </a:r>
            <a:endParaRPr lang="en-US"/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What is the worst-case runtime of our increment function?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>
                <a:sym typeface="Symbol" panose="05050102010706020507" pitchFamily="18" charset="2"/>
              </a:rPr>
              <a:t>(log n), since if we insert n times, we require log n bits.</a:t>
            </a:r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72015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EEB30-9855-412D-867C-D2CF1E35C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Amortized analysis of the Binary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05968-F3E2-45FD-8FF2-D599E6FBC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249487"/>
            <a:ext cx="7631927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Starting at the least significant bit, if the current bit is a 0, we flip it and stop.  Otherwise we flip the 1 to a 0 and continue to the next bit.</a:t>
            </a:r>
          </a:p>
          <a:p>
            <a:r>
              <a:rPr lang="en-US" sz="2000"/>
              <a:t>We will always flip a single 0 to a 1.  </a:t>
            </a:r>
          </a:p>
          <a:p>
            <a:r>
              <a:rPr lang="en-US" sz="2000"/>
              <a:t>We will flip a variable number of 1s to 0s.</a:t>
            </a:r>
          </a:p>
          <a:p>
            <a:pPr marL="0" indent="0">
              <a:buNone/>
            </a:pPr>
            <a:r>
              <a:rPr lang="en-US" sz="2000"/>
              <a:t>We will use the piggy bank method (method 3) to solve this.</a:t>
            </a:r>
          </a:p>
        </p:txBody>
      </p:sp>
    </p:spTree>
    <p:extLst>
      <p:ext uri="{BB962C8B-B14F-4D97-AF65-F5344CB8AC3E}">
        <p14:creationId xmlns:p14="http://schemas.microsoft.com/office/powerpoint/2010/main" val="56545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D08437-0C8E-4614-BB6E-63E2E6B8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Proof Review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0DC9-E8FC-4EDA-9735-0A39C6302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900"/>
              <a:t>Prove or disprove:  for any sets A, B, and C, if A x C = B x C, then A = 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/>
              <a:t>Recall:  A x B = { </a:t>
            </a:r>
            <a:r>
              <a:rPr lang="en-US" sz="1900">
                <a:sym typeface="Symbol" panose="05050102010706020507" pitchFamily="18" charset="2"/>
              </a:rPr>
              <a:t>a, b : a  A and b  B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>
                <a:sym typeface="Symbol" panose="05050102010706020507" pitchFamily="18" charset="2"/>
              </a:rPr>
              <a:t>Proof attempt:</a:t>
            </a:r>
          </a:p>
          <a:p>
            <a:pPr>
              <a:lnSpc>
                <a:spcPct val="110000"/>
              </a:lnSpc>
            </a:pPr>
            <a:r>
              <a:rPr lang="en-US" sz="1900">
                <a:sym typeface="Symbol" panose="05050102010706020507" pitchFamily="18" charset="2"/>
              </a:rPr>
              <a:t>Assume A x C = B x C, but A  B</a:t>
            </a:r>
          </a:p>
          <a:p>
            <a:pPr>
              <a:lnSpc>
                <a:spcPct val="110000"/>
              </a:lnSpc>
            </a:pPr>
            <a:r>
              <a:rPr lang="en-US" sz="1900">
                <a:sym typeface="Symbol" panose="05050102010706020507" pitchFamily="18" charset="2"/>
              </a:rPr>
              <a:t>There must be an element in one of A or B which is not in the other set.</a:t>
            </a:r>
          </a:p>
          <a:p>
            <a:pPr>
              <a:lnSpc>
                <a:spcPct val="110000"/>
              </a:lnSpc>
            </a:pPr>
            <a:r>
              <a:rPr lang="en-US" sz="1900">
                <a:sym typeface="Symbol" panose="05050102010706020507" pitchFamily="18" charset="2"/>
              </a:rPr>
              <a:t>Wlog, assume a  A, but a  B</a:t>
            </a:r>
          </a:p>
          <a:p>
            <a:pPr>
              <a:lnSpc>
                <a:spcPct val="110000"/>
              </a:lnSpc>
            </a:pPr>
            <a:r>
              <a:rPr lang="en-US" sz="1900">
                <a:sym typeface="Symbol" panose="05050102010706020507" pitchFamily="18" charset="2"/>
              </a:rPr>
              <a:t>Choose an arbitrary element c  C.</a:t>
            </a:r>
          </a:p>
          <a:p>
            <a:pPr>
              <a:lnSpc>
                <a:spcPct val="110000"/>
              </a:lnSpc>
            </a:pPr>
            <a:r>
              <a:rPr lang="en-US" sz="1900">
                <a:sym typeface="Symbol" panose="05050102010706020507" pitchFamily="18" charset="2"/>
              </a:rPr>
              <a:t>a, c  A x C, but a, c  B x C, contradiction!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900">
                <a:sym typeface="Symbol" panose="05050102010706020507" pitchFamily="18" charset="2"/>
              </a:rPr>
              <a:t>Are there any holes in the proof?</a:t>
            </a: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6576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ECA9AF1-370A-4AF8-9B82-4D11601AA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9CFF9D-9107-400A-8C5A-09CA2BA7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54295" cy="685800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C3F5AE7-B34F-4BEF-96D0-74CA215E8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rgbClr val="000000">
              <a:alpha val="25000"/>
            </a:srgbClr>
          </a:solidFill>
        </p:grpSpPr>
        <p:sp>
          <p:nvSpPr>
            <p:cNvPr id="49" name="Rectangle 5">
              <a:extLst>
                <a:ext uri="{FF2B5EF4-FFF2-40B4-BE49-F238E27FC236}">
                  <a16:creationId xmlns:a16="http://schemas.microsoft.com/office/drawing/2014/main" id="{BCC99937-0E7D-42EF-A5DB-86FAF32C0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FE097643-AAC6-4390-A109-6965053C1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B6ADC944-08FF-42C1-8D55-B4EA06CD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17023431-F2E0-4D75-8C2C-98E00D89C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E34C0BEB-550B-421E-A0BB-0901C0E89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29FFB337-3695-41C1-B104-55125202E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BF53A3A-34D4-405C-B140-0AE52806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84EE2242-1F65-43B3-861E-4085AEC5A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E5B8229F-9313-4FC2-8A4A-49211C4E1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4">
              <a:extLst>
                <a:ext uri="{FF2B5EF4-FFF2-40B4-BE49-F238E27FC236}">
                  <a16:creationId xmlns:a16="http://schemas.microsoft.com/office/drawing/2014/main" id="{B28AAEC8-A731-419D-A078-0FCFEAE4BF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5">
              <a:extLst>
                <a:ext uri="{FF2B5EF4-FFF2-40B4-BE49-F238E27FC236}">
                  <a16:creationId xmlns:a16="http://schemas.microsoft.com/office/drawing/2014/main" id="{2741D6DA-0F0D-4D55-883E-24A374A7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78F62958-A05D-478B-B23C-75AE85425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1" name="Freeform 17">
              <a:extLst>
                <a:ext uri="{FF2B5EF4-FFF2-40B4-BE49-F238E27FC236}">
                  <a16:creationId xmlns:a16="http://schemas.microsoft.com/office/drawing/2014/main" id="{87057A7E-9CF9-405A-8A33-0CA1AC51E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id="{AE876AFB-8370-4923-8278-E5FE62DE2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id="{5477A94C-373F-42ED-9257-0DAB03B20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0">
              <a:extLst>
                <a:ext uri="{FF2B5EF4-FFF2-40B4-BE49-F238E27FC236}">
                  <a16:creationId xmlns:a16="http://schemas.microsoft.com/office/drawing/2014/main" id="{5012B077-1FC3-4D22-ACB6-ED86831EA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D07A07B0-4407-49F7-9B26-61FF0CCE5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id="{BDEABD0F-FFCE-4FC2-950E-6334D172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3">
              <a:extLst>
                <a:ext uri="{FF2B5EF4-FFF2-40B4-BE49-F238E27FC236}">
                  <a16:creationId xmlns:a16="http://schemas.microsoft.com/office/drawing/2014/main" id="{434BB427-BC30-4BAB-82E9-BDE1F0B1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1F7A956E-DCF3-4544-AF1D-442CB5275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AF9D24E3-E510-495A-9DE8-7DAA3FA5B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0753727A-395C-4B1C-A63B-45DFA5278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B75C5A82-D9C8-414D-B324-403DC32B2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5DDAFA2F-C6E2-4656-B490-5683762B7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EB3485F-B9A8-4C89-836E-67249D5AB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id="{F14F069E-B2BC-4B84-ACBC-9E3343A34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id="{03BE3291-5AE0-49F5-9C60-84CF6AFBA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6992CE-1895-4068-919D-5A2AAB19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92" y="1082673"/>
            <a:ext cx="2865837" cy="4708528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E1ED7-080D-4375-9881-0AB19ED89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36" y="1066799"/>
            <a:ext cx="5743575" cy="472440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/>
              <a:t>When we call the increment function, we pay 2 dollars.  Every bit takes a single dollar to flip, from either 0 to 1 or 1 to 0.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/>
              <a:t>All of the bits start at 0.</a:t>
            </a:r>
          </a:p>
          <a:p>
            <a:pPr>
              <a:lnSpc>
                <a:spcPct val="110000"/>
              </a:lnSpc>
            </a:pPr>
            <a:r>
              <a:rPr lang="en-US" sz="2000"/>
              <a:t>Whenever we flip a bit from 0 to 1, we spend both of our 2 dollars towards that bit.  1 dollar to cover the immediate costs, and the other dollar to be stored for when it eventually flips from 1 to 0.</a:t>
            </a:r>
          </a:p>
          <a:p>
            <a:pPr>
              <a:lnSpc>
                <a:spcPct val="110000"/>
              </a:lnSpc>
            </a:pPr>
            <a:r>
              <a:rPr lang="en-US" sz="2000"/>
              <a:t>Since only a single bit flips from 0 to 1 every increment, we always have enough money saved up for the 1s that flip to 0s.</a:t>
            </a:r>
          </a:p>
          <a:p>
            <a:pPr>
              <a:lnSpc>
                <a:spcPct val="110000"/>
              </a:lnSpc>
            </a:pPr>
            <a:r>
              <a:rPr lang="en-US" sz="2000"/>
              <a:t>Since 2 = </a:t>
            </a:r>
            <a:r>
              <a:rPr lang="en-US" sz="2000">
                <a:sym typeface="Symbol" panose="05050102010706020507" pitchFamily="18" charset="2"/>
              </a:rPr>
              <a:t>(1), this takes amortized constant time!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3844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AC88772-6DB3-49EC-9C8A-A0B46ACE3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2CEF5-E668-4A6E-990E-FD49856A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878" y="1065955"/>
            <a:ext cx="2851413" cy="4817318"/>
          </a:xfrm>
        </p:spPr>
        <p:txBody>
          <a:bodyPr anchor="ctr">
            <a:normAutofit/>
          </a:bodyPr>
          <a:lstStyle/>
          <a:p>
            <a:r>
              <a:rPr lang="en-US" dirty="0"/>
              <a:t>Take-Home Practice</a:t>
            </a:r>
          </a:p>
        </p:txBody>
      </p:sp>
      <p:sp>
        <p:nvSpPr>
          <p:cNvPr id="10" name="Round Diagonal Corner Rectangle 6">
            <a:extLst>
              <a:ext uri="{FF2B5EF4-FFF2-40B4-BE49-F238E27FC236}">
                <a16:creationId xmlns:a16="http://schemas.microsoft.com/office/drawing/2014/main" id="{17A3DD84-FAA5-438A-8462-D1E01EA0D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551410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bg2"/>
          </a:solidFill>
          <a:ln w="19050" cap="sq">
            <a:noFill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364B6-059A-44DD-BCE7-2BD01BB70B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65955"/>
                <a:ext cx="5749774" cy="4725246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/>
                  <a:t>Prove for all integers n:  n is odd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3n+1 is even.</a:t>
                </a:r>
              </a:p>
              <a:p>
                <a:r>
                  <a:rPr lang="en-US" sz="1800" dirty="0"/>
                  <a:t>Use induction to prove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baseline="30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Chapter 2, exercises 3, 4, 5, 6</a:t>
                </a:r>
              </a:p>
              <a:p>
                <a:r>
                  <a:rPr lang="en-US" sz="1800" dirty="0"/>
                  <a:t>Challenge problem:  Chapter 2, exercise 8</a:t>
                </a:r>
              </a:p>
              <a:p>
                <a:pPr marL="0" indent="0">
                  <a:buNone/>
                </a:pPr>
                <a:r>
                  <a:rPr lang="en-US" sz="1800" dirty="0"/>
                  <a:t>Solve the following recurrence relations: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b="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1800" b="0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1800" b="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skw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800" b="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800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364B6-059A-44DD-BCE7-2BD01BB70B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65955"/>
                <a:ext cx="5749774" cy="4725246"/>
              </a:xfrm>
              <a:blipFill>
                <a:blip r:embed="rId3"/>
                <a:stretch>
                  <a:fillRect l="-1273" b="-3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40D31-0CFD-4B3F-AE95-530AA517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62562" y="0"/>
            <a:ext cx="0" cy="6858000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  <a:alpha val="60000"/>
              </a:schemeClr>
            </a:solidFill>
          </a:ln>
          <a:effectLst>
            <a:outerShdw blurRad="88900" dist="38100" dir="5400000" algn="ctr" rotWithShape="0">
              <a:srgbClr val="00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20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0DAA43C-3E98-49D8-AB11-328185DC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Proof Review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FB97-7369-40CE-9C35-685FF7C3A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We’re assuming there is an element from C to take!</a:t>
            </a:r>
          </a:p>
          <a:p>
            <a:r>
              <a:rPr lang="en-US" sz="1800" dirty="0"/>
              <a:t>The proof works fine, except when C = </a:t>
            </a:r>
            <a:r>
              <a:rPr lang="en-US" sz="1800" dirty="0">
                <a:sym typeface="Symbol" panose="05050102010706020507" pitchFamily="18" charset="2"/>
              </a:rPr>
              <a:t></a:t>
            </a:r>
          </a:p>
          <a:p>
            <a:r>
              <a:rPr lang="en-US" sz="1800" dirty="0">
                <a:sym typeface="Symbol" panose="05050102010706020507" pitchFamily="18" charset="2"/>
              </a:rPr>
              <a:t>This identifies what our counter-example for the problem should be!</a:t>
            </a:r>
          </a:p>
          <a:p>
            <a:r>
              <a:rPr lang="en-US" sz="1800" dirty="0">
                <a:sym typeface="Symbol" panose="05050102010706020507" pitchFamily="18" charset="2"/>
              </a:rPr>
              <a:t>Let A = {1, 2}, B = {2, 3}, and C = .  A  B, but A x C = B x C = </a:t>
            </a:r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620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A2960-33AD-4ED5-B935-DBB8DFE5B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anchor="t">
            <a:normAutofit/>
          </a:bodyPr>
          <a:lstStyle/>
          <a:p>
            <a:r>
              <a:rPr lang="en-US" sz="2800"/>
              <a:t>Abstruce Goose #230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8E394AE-4C0C-4276-AD48-8699ABA6D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48" y="1077382"/>
            <a:ext cx="5761020" cy="476724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E436B90-2923-4086-BB95-8DC46912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138" y="2273608"/>
            <a:ext cx="3159432" cy="3940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working on this proof for years, I have finally decided that it IS, in fact, obvious.</a:t>
            </a:r>
          </a:p>
        </p:txBody>
      </p:sp>
    </p:spTree>
    <p:extLst>
      <p:ext uri="{BB962C8B-B14F-4D97-AF65-F5344CB8AC3E}">
        <p14:creationId xmlns:p14="http://schemas.microsoft.com/office/powerpoint/2010/main" val="401149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1C447-5797-44A3-8039-F7DC0BD4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Proof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B8600-C4DA-4486-B6ED-90C6296A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Run through some examples.  This will help convince yourself the claim is true, as well as give an intuitive understanding for </a:t>
            </a:r>
            <a:r>
              <a:rPr lang="en-US" sz="1400" b="1" dirty="0">
                <a:solidFill>
                  <a:srgbClr val="FFFFFF"/>
                </a:solidFill>
              </a:rPr>
              <a:t>why</a:t>
            </a:r>
            <a:r>
              <a:rPr lang="en-US" sz="1400" dirty="0">
                <a:solidFill>
                  <a:srgbClr val="FFFFFF"/>
                </a:solidFill>
              </a:rPr>
              <a:t> it is true.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Use the definition to translate a statement into mathematical form, when possible.  This allows you to use the many rules of arithmetic to help prove it.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When doing a proof by contradiction, make sure you are assuming the logical opposite.  Make a truth table if you have to.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Finding a proof is not a straight line from A to B.  Even the most experienced research scientists take wrong turns.  Just keep deriving stuff until you get what you need.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If you don’t know whether to prove or disprove a statement, follow your intuition.  If you fail, you probably learned something about the problem: use this and try the other path.</a:t>
            </a:r>
          </a:p>
        </p:txBody>
      </p:sp>
    </p:spTree>
    <p:extLst>
      <p:ext uri="{BB962C8B-B14F-4D97-AF65-F5344CB8AC3E}">
        <p14:creationId xmlns:p14="http://schemas.microsoft.com/office/powerpoint/2010/main" val="26770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5FEE-2326-4D65-8F39-E0410C0A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Prove: Any 2</a:t>
            </a:r>
            <a:r>
              <a:rPr lang="en-US" sz="2400" baseline="30000" dirty="0"/>
              <a:t>n</a:t>
            </a:r>
            <a:r>
              <a:rPr lang="en-US" sz="2400" dirty="0"/>
              <a:t> x 2</a:t>
            </a:r>
            <a:r>
              <a:rPr lang="en-US" sz="2400" baseline="30000" dirty="0"/>
              <a:t>n</a:t>
            </a:r>
            <a:r>
              <a:rPr lang="en-US" sz="2400" dirty="0"/>
              <a:t> chessboard with one square removed can be tiled by 3-square L-shape pieces, </a:t>
            </a:r>
            <a:r>
              <a:rPr lang="en-US" sz="2400" dirty="0">
                <a:sym typeface="Symbol" panose="05050102010706020507" pitchFamily="18" charset="2"/>
              </a:rPr>
              <a:t>n  1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2FF13-37EC-42FD-805F-86272846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Base Case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Inductive Hypothesis</a:t>
            </a:r>
            <a:r>
              <a:rPr lang="en-US" dirty="0"/>
              <a:t>: The claim is true </a:t>
            </a:r>
            <a:r>
              <a:rPr lang="en-US" dirty="0">
                <a:sym typeface="Symbol" panose="05050102010706020507" pitchFamily="18" charset="2"/>
              </a:rPr>
              <a:t>n : 1  n  k</a:t>
            </a:r>
          </a:p>
          <a:p>
            <a:pPr marL="0" indent="0">
              <a:buNone/>
            </a:pPr>
            <a:r>
              <a:rPr lang="en-US" u="sng" dirty="0">
                <a:sym typeface="Symbol" panose="05050102010706020507" pitchFamily="18" charset="2"/>
              </a:rPr>
              <a:t>Inductive Step</a:t>
            </a:r>
            <a:r>
              <a:rPr lang="en-US" dirty="0">
                <a:sym typeface="Symbol" panose="05050102010706020507" pitchFamily="18" charset="2"/>
              </a:rPr>
              <a:t>: Consider n = k+1.</a:t>
            </a:r>
          </a:p>
          <a:p>
            <a:pPr marL="0" indent="0">
              <a:buNone/>
            </a:pPr>
            <a:r>
              <a:rPr lang="en-US" dirty="0"/>
              <a:t>Split the board in four 2</a:t>
            </a:r>
            <a:r>
              <a:rPr lang="en-US" baseline="30000" dirty="0"/>
              <a:t>k</a:t>
            </a:r>
            <a:r>
              <a:rPr lang="en-US" dirty="0"/>
              <a:t> x 2</a:t>
            </a:r>
            <a:r>
              <a:rPr lang="en-US" baseline="30000" dirty="0"/>
              <a:t>k</a:t>
            </a:r>
            <a:r>
              <a:rPr lang="en-US" dirty="0"/>
              <a:t> quadrants. </a:t>
            </a:r>
          </a:p>
          <a:p>
            <a:pPr marL="0" indent="0">
              <a:buNone/>
            </a:pPr>
            <a:r>
              <a:rPr lang="en-US" dirty="0"/>
              <a:t>Tile the quadrant with the missing square (by the I.H.)</a:t>
            </a:r>
          </a:p>
          <a:p>
            <a:pPr marL="0" indent="0">
              <a:buNone/>
            </a:pPr>
            <a:r>
              <a:rPr lang="en-US" dirty="0"/>
              <a:t>Of the 4 center squares, remove 1 per remaining quadrant,</a:t>
            </a:r>
            <a:br>
              <a:rPr lang="en-US" dirty="0"/>
            </a:br>
            <a:r>
              <a:rPr lang="en-US" dirty="0"/>
              <a:t>tile the rest by the I.H.</a:t>
            </a:r>
          </a:p>
          <a:p>
            <a:pPr marL="0" indent="0">
              <a:buNone/>
            </a:pPr>
            <a:r>
              <a:rPr lang="en-US" dirty="0"/>
              <a:t>Tile the 3 removed squares with one piece.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11DBF2A5-4DDA-48F7-B61F-4173231FECEA}"/>
              </a:ext>
            </a:extLst>
          </p:cNvPr>
          <p:cNvGraphicFramePr>
            <a:graphicFrameLocks/>
          </p:cNvGraphicFramePr>
          <p:nvPr/>
        </p:nvGraphicFramePr>
        <p:xfrm>
          <a:off x="2912394" y="2015732"/>
          <a:ext cx="780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13">
                  <a:extLst>
                    <a:ext uri="{9D8B030D-6E8A-4147-A177-3AD203B41FA5}">
                      <a16:colId xmlns:a16="http://schemas.microsoft.com/office/drawing/2014/main" val="2727921655"/>
                    </a:ext>
                  </a:extLst>
                </a:gridCol>
                <a:gridCol w="390413">
                  <a:extLst>
                    <a:ext uri="{9D8B030D-6E8A-4147-A177-3AD203B41FA5}">
                      <a16:colId xmlns:a16="http://schemas.microsoft.com/office/drawing/2014/main" val="155549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1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43292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18A95CE-9A21-4FEB-AF71-EA60187EC186}"/>
              </a:ext>
            </a:extLst>
          </p:cNvPr>
          <p:cNvGraphicFramePr>
            <a:graphicFrameLocks/>
          </p:cNvGraphicFramePr>
          <p:nvPr/>
        </p:nvGraphicFramePr>
        <p:xfrm>
          <a:off x="4074220" y="2015732"/>
          <a:ext cx="780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13">
                  <a:extLst>
                    <a:ext uri="{9D8B030D-6E8A-4147-A177-3AD203B41FA5}">
                      <a16:colId xmlns:a16="http://schemas.microsoft.com/office/drawing/2014/main" val="2727921655"/>
                    </a:ext>
                  </a:extLst>
                </a:gridCol>
                <a:gridCol w="390413">
                  <a:extLst>
                    <a:ext uri="{9D8B030D-6E8A-4147-A177-3AD203B41FA5}">
                      <a16:colId xmlns:a16="http://schemas.microsoft.com/office/drawing/2014/main" val="155549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1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43292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7A38A35-372F-42CE-8D72-2AEF53FF2031}"/>
              </a:ext>
            </a:extLst>
          </p:cNvPr>
          <p:cNvGraphicFramePr>
            <a:graphicFrameLocks/>
          </p:cNvGraphicFramePr>
          <p:nvPr/>
        </p:nvGraphicFramePr>
        <p:xfrm>
          <a:off x="5236046" y="2015732"/>
          <a:ext cx="780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13">
                  <a:extLst>
                    <a:ext uri="{9D8B030D-6E8A-4147-A177-3AD203B41FA5}">
                      <a16:colId xmlns:a16="http://schemas.microsoft.com/office/drawing/2014/main" val="2727921655"/>
                    </a:ext>
                  </a:extLst>
                </a:gridCol>
                <a:gridCol w="390413">
                  <a:extLst>
                    <a:ext uri="{9D8B030D-6E8A-4147-A177-3AD203B41FA5}">
                      <a16:colId xmlns:a16="http://schemas.microsoft.com/office/drawing/2014/main" val="155549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1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43292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3A0BFD7C-9576-4F02-BF10-0A77BD480510}"/>
              </a:ext>
            </a:extLst>
          </p:cNvPr>
          <p:cNvGraphicFramePr>
            <a:graphicFrameLocks/>
          </p:cNvGraphicFramePr>
          <p:nvPr/>
        </p:nvGraphicFramePr>
        <p:xfrm>
          <a:off x="6397872" y="2015732"/>
          <a:ext cx="78082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413">
                  <a:extLst>
                    <a:ext uri="{9D8B030D-6E8A-4147-A177-3AD203B41FA5}">
                      <a16:colId xmlns:a16="http://schemas.microsoft.com/office/drawing/2014/main" val="2727921655"/>
                    </a:ext>
                  </a:extLst>
                </a:gridCol>
                <a:gridCol w="390413">
                  <a:extLst>
                    <a:ext uri="{9D8B030D-6E8A-4147-A177-3AD203B41FA5}">
                      <a16:colId xmlns:a16="http://schemas.microsoft.com/office/drawing/2014/main" val="1555498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01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543292"/>
                  </a:ext>
                </a:extLst>
              </a:tr>
            </a:tbl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146753FE-1A83-4177-9097-F65E7673E8A7}"/>
              </a:ext>
            </a:extLst>
          </p:cNvPr>
          <p:cNvGraphicFramePr>
            <a:graphicFrameLocks noGrp="1"/>
          </p:cNvGraphicFramePr>
          <p:nvPr/>
        </p:nvGraphicFramePr>
        <p:xfrm>
          <a:off x="7559698" y="2038453"/>
          <a:ext cx="3721248" cy="358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624">
                  <a:extLst>
                    <a:ext uri="{9D8B030D-6E8A-4147-A177-3AD203B41FA5}">
                      <a16:colId xmlns:a16="http://schemas.microsoft.com/office/drawing/2014/main" val="959927752"/>
                    </a:ext>
                  </a:extLst>
                </a:gridCol>
                <a:gridCol w="1860624">
                  <a:extLst>
                    <a:ext uri="{9D8B030D-6E8A-4147-A177-3AD203B41FA5}">
                      <a16:colId xmlns:a16="http://schemas.microsoft.com/office/drawing/2014/main" val="253466764"/>
                    </a:ext>
                  </a:extLst>
                </a:gridCol>
              </a:tblGrid>
              <a:tr h="17949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306605"/>
                  </a:ext>
                </a:extLst>
              </a:tr>
              <a:tr h="17949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66726"/>
                  </a:ext>
                </a:extLst>
              </a:tr>
            </a:tbl>
          </a:graphicData>
        </a:graphic>
      </p:graphicFrame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87BE87B5-44B0-44AA-889C-74B353D8218D}"/>
              </a:ext>
            </a:extLst>
          </p:cNvPr>
          <p:cNvGraphicFramePr>
            <a:graphicFrameLocks noGrp="1"/>
          </p:cNvGraphicFramePr>
          <p:nvPr/>
        </p:nvGraphicFramePr>
        <p:xfrm>
          <a:off x="7690369" y="2168841"/>
          <a:ext cx="1592584" cy="155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46">
                  <a:extLst>
                    <a:ext uri="{9D8B030D-6E8A-4147-A177-3AD203B41FA5}">
                      <a16:colId xmlns:a16="http://schemas.microsoft.com/office/drawing/2014/main" val="3880005398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1550161104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1802583612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4288777672"/>
                    </a:ext>
                  </a:extLst>
                </a:gridCol>
              </a:tblGrid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906072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71078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94130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07865"/>
                  </a:ext>
                </a:extLst>
              </a:tr>
            </a:tbl>
          </a:graphicData>
        </a:graphic>
      </p:graphicFrame>
      <p:graphicFrame>
        <p:nvGraphicFramePr>
          <p:cNvPr id="24" name="Table 18">
            <a:extLst>
              <a:ext uri="{FF2B5EF4-FFF2-40B4-BE49-F238E27FC236}">
                <a16:creationId xmlns:a16="http://schemas.microsoft.com/office/drawing/2014/main" id="{9348508E-2299-4894-831E-332A9979B87C}"/>
              </a:ext>
            </a:extLst>
          </p:cNvPr>
          <p:cNvGraphicFramePr>
            <a:graphicFrameLocks noGrp="1"/>
          </p:cNvGraphicFramePr>
          <p:nvPr/>
        </p:nvGraphicFramePr>
        <p:xfrm>
          <a:off x="9520063" y="2168841"/>
          <a:ext cx="1592584" cy="155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46">
                  <a:extLst>
                    <a:ext uri="{9D8B030D-6E8A-4147-A177-3AD203B41FA5}">
                      <a16:colId xmlns:a16="http://schemas.microsoft.com/office/drawing/2014/main" val="3880005398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1550161104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1802583612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4288777672"/>
                    </a:ext>
                  </a:extLst>
                </a:gridCol>
              </a:tblGrid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906072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71078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94130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07865"/>
                  </a:ext>
                </a:extLst>
              </a:tr>
            </a:tbl>
          </a:graphicData>
        </a:graphic>
      </p:graphicFrame>
      <p:graphicFrame>
        <p:nvGraphicFramePr>
          <p:cNvPr id="25" name="Table 18">
            <a:extLst>
              <a:ext uri="{FF2B5EF4-FFF2-40B4-BE49-F238E27FC236}">
                <a16:creationId xmlns:a16="http://schemas.microsoft.com/office/drawing/2014/main" id="{C155B821-189E-4435-8244-435EF930CA73}"/>
              </a:ext>
            </a:extLst>
          </p:cNvPr>
          <p:cNvGraphicFramePr>
            <a:graphicFrameLocks noGrp="1"/>
          </p:cNvGraphicFramePr>
          <p:nvPr/>
        </p:nvGraphicFramePr>
        <p:xfrm>
          <a:off x="7690369" y="3941665"/>
          <a:ext cx="1592584" cy="155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46">
                  <a:extLst>
                    <a:ext uri="{9D8B030D-6E8A-4147-A177-3AD203B41FA5}">
                      <a16:colId xmlns:a16="http://schemas.microsoft.com/office/drawing/2014/main" val="3880005398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1550161104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1802583612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4288777672"/>
                    </a:ext>
                  </a:extLst>
                </a:gridCol>
              </a:tblGrid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906072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71078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94130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07865"/>
                  </a:ext>
                </a:extLst>
              </a:tr>
            </a:tbl>
          </a:graphicData>
        </a:graphic>
      </p:graphicFrame>
      <p:graphicFrame>
        <p:nvGraphicFramePr>
          <p:cNvPr id="26" name="Table 18">
            <a:extLst>
              <a:ext uri="{FF2B5EF4-FFF2-40B4-BE49-F238E27FC236}">
                <a16:creationId xmlns:a16="http://schemas.microsoft.com/office/drawing/2014/main" id="{706BA0BC-F8A1-4693-A107-A6D1221A4DD1}"/>
              </a:ext>
            </a:extLst>
          </p:cNvPr>
          <p:cNvGraphicFramePr>
            <a:graphicFrameLocks noGrp="1"/>
          </p:cNvGraphicFramePr>
          <p:nvPr/>
        </p:nvGraphicFramePr>
        <p:xfrm>
          <a:off x="9520063" y="3941665"/>
          <a:ext cx="1592584" cy="1551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146">
                  <a:extLst>
                    <a:ext uri="{9D8B030D-6E8A-4147-A177-3AD203B41FA5}">
                      <a16:colId xmlns:a16="http://schemas.microsoft.com/office/drawing/2014/main" val="3880005398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1550161104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1802583612"/>
                    </a:ext>
                  </a:extLst>
                </a:gridCol>
                <a:gridCol w="398146">
                  <a:extLst>
                    <a:ext uri="{9D8B030D-6E8A-4147-A177-3AD203B41FA5}">
                      <a16:colId xmlns:a16="http://schemas.microsoft.com/office/drawing/2014/main" val="4288777672"/>
                    </a:ext>
                  </a:extLst>
                </a:gridCol>
              </a:tblGrid>
              <a:tr h="3877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906072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671078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994130"/>
                  </a:ext>
                </a:extLst>
              </a:tr>
              <a:tr h="3877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907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76E8F2-F5A0-4C93-B9FB-26C02F40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/>
              <a:t>Proof by Induction</a:t>
            </a: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A92DCD93-2B24-4A5B-A177-3424724852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90" r="18366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6E901-5BD8-41C0-8723-259534203C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8958" y="2249487"/>
                <a:ext cx="6078453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/>
                  <a:t>Find the flaw in the proof that a</a:t>
                </a:r>
                <a:r>
                  <a:rPr lang="en-US" sz="1700" baseline="30000"/>
                  <a:t>n</a:t>
                </a:r>
                <a:r>
                  <a:rPr lang="en-US" sz="1700"/>
                  <a:t> = 1, for all non-negative integers n and all non-zero reals a.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 u="sng"/>
                  <a:t>Base Case</a:t>
                </a:r>
                <a:r>
                  <a:rPr lang="en-US" sz="1700"/>
                  <a:t>: a</a:t>
                </a:r>
                <a:r>
                  <a:rPr lang="en-US" sz="1700" baseline="30000"/>
                  <a:t>0</a:t>
                </a:r>
                <a:r>
                  <a:rPr lang="en-US" sz="1700"/>
                  <a:t> = 1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 u="sng"/>
                  <a:t>Inductive Hypothesis</a:t>
                </a:r>
                <a:r>
                  <a:rPr lang="en-US" sz="1700"/>
                  <a:t>: a</a:t>
                </a:r>
                <a:r>
                  <a:rPr lang="en-US" sz="1700" baseline="30000"/>
                  <a:t>n</a:t>
                </a:r>
                <a:r>
                  <a:rPr lang="en-US" sz="1700"/>
                  <a:t> = 1, for all n </a:t>
                </a:r>
                <a:r>
                  <a:rPr lang="en-US" sz="1700">
                    <a:sym typeface="Symbol" panose="05050102010706020507" pitchFamily="18" charset="2"/>
                  </a:rPr>
                  <a:t> k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 u="sng">
                    <a:sym typeface="Symbol" panose="05050102010706020507" pitchFamily="18" charset="2"/>
                  </a:rPr>
                  <a:t>Inductive Step</a:t>
                </a:r>
                <a:r>
                  <a:rPr lang="en-US" sz="1700">
                    <a:sym typeface="Symbol" panose="05050102010706020507" pitchFamily="18" charset="2"/>
                  </a:rPr>
                  <a:t>: a</a:t>
                </a:r>
                <a:r>
                  <a:rPr lang="en-US" sz="1700" baseline="30000">
                    <a:sym typeface="Symbol" panose="05050102010706020507" pitchFamily="18" charset="2"/>
                  </a:rPr>
                  <a:t>k+1</a:t>
                </a:r>
                <a:r>
                  <a:rPr lang="en-US" sz="1700">
                    <a:sym typeface="Symbol" panose="05050102010706020507" pitchFamily="18" charset="2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70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a:rPr lang="en-US" sz="17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sz="1700" b="0" i="1" baseline="30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∙ </m:t>
                        </m:r>
                        <m:r>
                          <a:rPr lang="en-US" sz="17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𝑎𝑘</m:t>
                        </m:r>
                      </m:num>
                      <m:den>
                        <m:r>
                          <a:rPr lang="en-US" sz="17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𝑎</m:t>
                        </m:r>
                        <m:r>
                          <a:rPr lang="en-US" sz="1700" b="0" i="1" baseline="30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𝑘</m:t>
                        </m:r>
                        <m:r>
                          <a:rPr lang="en-US" sz="1700" b="0" i="1" baseline="15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a:rPr lang="en-US" sz="1700" b="0" i="1" baseline="3000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1700"/>
                  <a:t> = 1, by the inductive hypothesis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/>
                  <a:t>To prove k+1, we are referring to k-1.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/>
                  <a:t>This falls apart when we let k = 0, because it refers to a</a:t>
                </a:r>
                <a:r>
                  <a:rPr lang="en-US" sz="1700" baseline="30000"/>
                  <a:t>-1</a:t>
                </a:r>
                <a:r>
                  <a:rPr lang="en-US" sz="1700"/>
                  <a:t>, which we haven’t proven (and can’t).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1700"/>
                  <a:t>We would have to show a second base case to make this work.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36E901-5BD8-41C0-8723-259534203C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8958" y="2249487"/>
                <a:ext cx="6078453" cy="3541714"/>
              </a:xfrm>
              <a:blipFill>
                <a:blip r:embed="rId5"/>
                <a:stretch>
                  <a:fillRect l="-602" t="-172" r="-1304" b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44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E3220E-2FD6-4B7E-A111-403DCD25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B58B9-AE28-4171-97A5-846EBB5D8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/>
              <a:t>Mergesort( A[1:n] 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/>
              <a:t>If (n == 1) then Return A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/>
              <a:t>B = Mergesort( A[1:n/2] 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/>
              <a:t>C = Mergesort( A[n/2+1:n] 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1700"/>
              <a:t>Return Merge(B, C)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How do you analyze the runtime of a recursive function?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f(n) = 2 </a:t>
            </a:r>
            <a:r>
              <a:rPr lang="en-US" sz="1700">
                <a:sym typeface="Symbol" panose="05050102010706020507" pitchFamily="18" charset="2"/>
              </a:rPr>
              <a:t> </a:t>
            </a:r>
            <a:r>
              <a:rPr lang="en-US" sz="1700"/>
              <a:t>f(n/2) + </a:t>
            </a:r>
            <a:r>
              <a:rPr lang="en-US" sz="1700">
                <a:sym typeface="Symbol" panose="05050102010706020507" pitchFamily="18" charset="2"/>
              </a:rPr>
              <a:t>(n), f(1) = (1)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>
                <a:sym typeface="Symbol" panose="05050102010706020507" pitchFamily="18" charset="2"/>
              </a:rPr>
              <a:t>We need to solve the recurrence relation!</a:t>
            </a:r>
            <a:endParaRPr lang="en-US" sz="170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3816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1753</TotalTime>
  <Words>2800</Words>
  <Application>Microsoft Office PowerPoint</Application>
  <PresentationFormat>Widescreen</PresentationFormat>
  <Paragraphs>251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Cambria Math</vt:lpstr>
      <vt:lpstr>Tw Cen MT</vt:lpstr>
      <vt:lpstr>Circuit</vt:lpstr>
      <vt:lpstr>Proofs and Runtime</vt:lpstr>
      <vt:lpstr>Proof Review</vt:lpstr>
      <vt:lpstr>Proof Review</vt:lpstr>
      <vt:lpstr>Proof Review</vt:lpstr>
      <vt:lpstr>Abstruce Goose #230</vt:lpstr>
      <vt:lpstr>Proof Tips</vt:lpstr>
      <vt:lpstr>Prove: Any 2n x 2n chessboard with one square removed can be tiled by 3-square L-shape pieces, n  1</vt:lpstr>
      <vt:lpstr>Proof by Induction</vt:lpstr>
      <vt:lpstr>Recurrence Relations</vt:lpstr>
      <vt:lpstr>Mergesort</vt:lpstr>
      <vt:lpstr>Mergesort, cont.</vt:lpstr>
      <vt:lpstr>Solve-by-Tree</vt:lpstr>
      <vt:lpstr>Abstruse Goose #353</vt:lpstr>
      <vt:lpstr>Master Theorem</vt:lpstr>
      <vt:lpstr>Master Theorem, Cases 2 and 3</vt:lpstr>
      <vt:lpstr>Master Theorem Analysis</vt:lpstr>
      <vt:lpstr>Practice</vt:lpstr>
      <vt:lpstr>Limits of Master Theorem</vt:lpstr>
      <vt:lpstr>Interpreting Master Theorem</vt:lpstr>
      <vt:lpstr>Solving f(n) = 2  f(  n⁄(2 )) + n⁄(log n)</vt:lpstr>
      <vt:lpstr>Solving f(n) = 2  f(  n⁄(2 )) + n⁄(log n)</vt:lpstr>
      <vt:lpstr>A different form of runtime analysis</vt:lpstr>
      <vt:lpstr>Amortized Runtime</vt:lpstr>
      <vt:lpstr>Amortized Runtime</vt:lpstr>
      <vt:lpstr>Pushback analysis, method 1</vt:lpstr>
      <vt:lpstr>Pushback analysis, Method 2</vt:lpstr>
      <vt:lpstr>Pushback analysis, Method 3</vt:lpstr>
      <vt:lpstr>Practice</vt:lpstr>
      <vt:lpstr>Amortized analysis of the Binary counter</vt:lpstr>
      <vt:lpstr>Practice</vt:lpstr>
      <vt:lpstr>Take-Home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Proofs and Runtime (review)</dc:title>
  <dc:creator>Aaron Cote</dc:creator>
  <cp:lastModifiedBy>Aaron Daniel Cote</cp:lastModifiedBy>
  <cp:revision>23</cp:revision>
  <dcterms:created xsi:type="dcterms:W3CDTF">2020-05-07T23:54:32Z</dcterms:created>
  <dcterms:modified xsi:type="dcterms:W3CDTF">2021-05-13T21:34:31Z</dcterms:modified>
</cp:coreProperties>
</file>