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0" r:id="rId1"/>
  </p:sldMasterIdLst>
  <p:sldIdLst>
    <p:sldId id="317" r:id="rId2"/>
    <p:sldId id="318" r:id="rId3"/>
    <p:sldId id="319" r:id="rId4"/>
    <p:sldId id="320" r:id="rId5"/>
    <p:sldId id="321" r:id="rId6"/>
    <p:sldId id="322" r:id="rId7"/>
    <p:sldId id="265" r:id="rId8"/>
    <p:sldId id="282" r:id="rId9"/>
    <p:sldId id="283" r:id="rId10"/>
    <p:sldId id="284" r:id="rId11"/>
    <p:sldId id="285" r:id="rId12"/>
    <p:sldId id="286" r:id="rId13"/>
    <p:sldId id="287" r:id="rId14"/>
    <p:sldId id="288" r:id="rId15"/>
    <p:sldId id="289" r:id="rId16"/>
    <p:sldId id="290" r:id="rId17"/>
    <p:sldId id="291" r:id="rId18"/>
    <p:sldId id="266" r:id="rId19"/>
    <p:sldId id="267" r:id="rId20"/>
    <p:sldId id="268" r:id="rId21"/>
    <p:sldId id="269" r:id="rId22"/>
    <p:sldId id="270" r:id="rId23"/>
    <p:sldId id="271" r:id="rId24"/>
    <p:sldId id="272" r:id="rId25"/>
    <p:sldId id="273" r:id="rId26"/>
    <p:sldId id="274" r:id="rId27"/>
    <p:sldId id="275" r:id="rId28"/>
    <p:sldId id="276" r:id="rId29"/>
    <p:sldId id="278" r:id="rId30"/>
    <p:sldId id="277" r:id="rId31"/>
    <p:sldId id="279" r:id="rId32"/>
    <p:sldId id="280" r:id="rId33"/>
    <p:sldId id="28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on Cote" initials="AC" lastIdx="1" clrIdx="0">
    <p:extLst>
      <p:ext uri="{19B8F6BF-5375-455C-9EA6-DF929625EA0E}">
        <p15:presenceInfo xmlns:p15="http://schemas.microsoft.com/office/powerpoint/2012/main" userId="804adaa3e8bc56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4" d="100"/>
          <a:sy n="74" d="100"/>
        </p:scale>
        <p:origin x="101"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A5ED0D-703F-4B3A-B9F8-5B13FE50EC84}"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9007E1C9-EFD1-444B-9472-3CDFFEF6EF96}">
      <dgm:prSet/>
      <dgm:spPr/>
      <dgm:t>
        <a:bodyPr/>
        <a:lstStyle/>
        <a:p>
          <a:pPr>
            <a:lnSpc>
              <a:spcPct val="100000"/>
            </a:lnSpc>
          </a:pPr>
          <a:r>
            <a:rPr lang="en-US"/>
            <a:t>Chapter 6</a:t>
          </a:r>
        </a:p>
      </dgm:t>
    </dgm:pt>
    <dgm:pt modelId="{50E202F8-7180-4430-B2F3-D6DD40D2053D}" type="parTrans" cxnId="{FE345FA7-4B8E-43C0-852B-BE1FD93FB406}">
      <dgm:prSet/>
      <dgm:spPr/>
      <dgm:t>
        <a:bodyPr/>
        <a:lstStyle/>
        <a:p>
          <a:endParaRPr lang="en-US"/>
        </a:p>
      </dgm:t>
    </dgm:pt>
    <dgm:pt modelId="{9850359E-7B8B-4595-B98F-B74AA4C19773}" type="sibTrans" cxnId="{FE345FA7-4B8E-43C0-852B-BE1FD93FB406}">
      <dgm:prSet/>
      <dgm:spPr/>
      <dgm:t>
        <a:bodyPr/>
        <a:lstStyle/>
        <a:p>
          <a:endParaRPr lang="en-US"/>
        </a:p>
      </dgm:t>
    </dgm:pt>
    <dgm:pt modelId="{9224A91E-8258-4193-9238-50AFAC7295B2}">
      <dgm:prSet/>
      <dgm:spPr/>
      <dgm:t>
        <a:bodyPr/>
        <a:lstStyle/>
        <a:p>
          <a:pPr>
            <a:lnSpc>
              <a:spcPct val="100000"/>
            </a:lnSpc>
          </a:pPr>
          <a:r>
            <a:rPr lang="en-US"/>
            <a:t>Exercises 1, 4, 6, 19, 20, 24, 26, 27</a:t>
          </a:r>
        </a:p>
      </dgm:t>
    </dgm:pt>
    <dgm:pt modelId="{0C1F3F50-62CD-4D6B-ADA8-FC13930EF897}" type="parTrans" cxnId="{EB2DE4DF-A66C-4539-A5DA-A05A5A66A2D3}">
      <dgm:prSet/>
      <dgm:spPr/>
      <dgm:t>
        <a:bodyPr/>
        <a:lstStyle/>
        <a:p>
          <a:endParaRPr lang="en-US"/>
        </a:p>
      </dgm:t>
    </dgm:pt>
    <dgm:pt modelId="{42DEDADF-0C55-4F66-B40C-0F15234309CB}" type="sibTrans" cxnId="{EB2DE4DF-A66C-4539-A5DA-A05A5A66A2D3}">
      <dgm:prSet/>
      <dgm:spPr/>
      <dgm:t>
        <a:bodyPr/>
        <a:lstStyle/>
        <a:p>
          <a:endParaRPr lang="en-US"/>
        </a:p>
      </dgm:t>
    </dgm:pt>
    <dgm:pt modelId="{3BD93D4B-701D-4489-8938-949F3259281D}" type="pres">
      <dgm:prSet presAssocID="{B3A5ED0D-703F-4B3A-B9F8-5B13FE50EC84}" presName="root" presStyleCnt="0">
        <dgm:presLayoutVars>
          <dgm:dir/>
          <dgm:resizeHandles val="exact"/>
        </dgm:presLayoutVars>
      </dgm:prSet>
      <dgm:spPr/>
    </dgm:pt>
    <dgm:pt modelId="{5545AEFB-9177-4462-A4D9-E1F4D04419C2}" type="pres">
      <dgm:prSet presAssocID="{9007E1C9-EFD1-444B-9472-3CDFFEF6EF96}" presName="compNode" presStyleCnt="0"/>
      <dgm:spPr/>
    </dgm:pt>
    <dgm:pt modelId="{A4A6677F-12F8-4E13-92A1-1B930F226129}" type="pres">
      <dgm:prSet presAssocID="{9007E1C9-EFD1-444B-9472-3CDFFEF6EF96}" presName="bgRect" presStyleLbl="bgShp" presStyleIdx="0" presStyleCnt="2"/>
      <dgm:spPr/>
    </dgm:pt>
    <dgm:pt modelId="{8392FFCA-20E7-4522-9F8E-AD1AB7D8A44F}" type="pres">
      <dgm:prSet presAssocID="{9007E1C9-EFD1-444B-9472-3CDFFEF6EF9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F69F3CD5-C67A-4C0E-84B3-5A8042BE467A}" type="pres">
      <dgm:prSet presAssocID="{9007E1C9-EFD1-444B-9472-3CDFFEF6EF96}" presName="spaceRect" presStyleCnt="0"/>
      <dgm:spPr/>
    </dgm:pt>
    <dgm:pt modelId="{EC5830E3-CDEE-4C93-962A-795905CB4E7C}" type="pres">
      <dgm:prSet presAssocID="{9007E1C9-EFD1-444B-9472-3CDFFEF6EF96}" presName="parTx" presStyleLbl="revTx" presStyleIdx="0" presStyleCnt="2">
        <dgm:presLayoutVars>
          <dgm:chMax val="0"/>
          <dgm:chPref val="0"/>
        </dgm:presLayoutVars>
      </dgm:prSet>
      <dgm:spPr/>
    </dgm:pt>
    <dgm:pt modelId="{C8023B93-D6ED-4C5C-B3B0-5FA28C70BDF1}" type="pres">
      <dgm:prSet presAssocID="{9850359E-7B8B-4595-B98F-B74AA4C19773}" presName="sibTrans" presStyleCnt="0"/>
      <dgm:spPr/>
    </dgm:pt>
    <dgm:pt modelId="{746AABA2-AF2B-41AB-9F18-BCB90AE0D75D}" type="pres">
      <dgm:prSet presAssocID="{9224A91E-8258-4193-9238-50AFAC7295B2}" presName="compNode" presStyleCnt="0"/>
      <dgm:spPr/>
    </dgm:pt>
    <dgm:pt modelId="{08854C6C-0F08-4983-A559-613A20A12AD0}" type="pres">
      <dgm:prSet presAssocID="{9224A91E-8258-4193-9238-50AFAC7295B2}" presName="bgRect" presStyleLbl="bgShp" presStyleIdx="1" presStyleCnt="2"/>
      <dgm:spPr/>
    </dgm:pt>
    <dgm:pt modelId="{B0512310-6069-48F1-B9B2-F75DF0D98A45}" type="pres">
      <dgm:prSet presAssocID="{9224A91E-8258-4193-9238-50AFAC7295B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F456233-5432-4F8F-80CA-86EEFBADE481}" type="pres">
      <dgm:prSet presAssocID="{9224A91E-8258-4193-9238-50AFAC7295B2}" presName="spaceRect" presStyleCnt="0"/>
      <dgm:spPr/>
    </dgm:pt>
    <dgm:pt modelId="{0D5FD908-7F30-4A1F-9650-B39BAE6464EE}" type="pres">
      <dgm:prSet presAssocID="{9224A91E-8258-4193-9238-50AFAC7295B2}" presName="parTx" presStyleLbl="revTx" presStyleIdx="1" presStyleCnt="2">
        <dgm:presLayoutVars>
          <dgm:chMax val="0"/>
          <dgm:chPref val="0"/>
        </dgm:presLayoutVars>
      </dgm:prSet>
      <dgm:spPr/>
    </dgm:pt>
  </dgm:ptLst>
  <dgm:cxnLst>
    <dgm:cxn modelId="{BA27CF06-F943-4315-92EF-2C4907EA68EE}" type="presOf" srcId="{B3A5ED0D-703F-4B3A-B9F8-5B13FE50EC84}" destId="{3BD93D4B-701D-4489-8938-949F3259281D}" srcOrd="0" destOrd="0" presId="urn:microsoft.com/office/officeart/2018/2/layout/IconVerticalSolidList"/>
    <dgm:cxn modelId="{7BA73872-82CF-4773-9FC6-3B93D243F6A6}" type="presOf" srcId="{9007E1C9-EFD1-444B-9472-3CDFFEF6EF96}" destId="{EC5830E3-CDEE-4C93-962A-795905CB4E7C}" srcOrd="0" destOrd="0" presId="urn:microsoft.com/office/officeart/2018/2/layout/IconVerticalSolidList"/>
    <dgm:cxn modelId="{FE345FA7-4B8E-43C0-852B-BE1FD93FB406}" srcId="{B3A5ED0D-703F-4B3A-B9F8-5B13FE50EC84}" destId="{9007E1C9-EFD1-444B-9472-3CDFFEF6EF96}" srcOrd="0" destOrd="0" parTransId="{50E202F8-7180-4430-B2F3-D6DD40D2053D}" sibTransId="{9850359E-7B8B-4595-B98F-B74AA4C19773}"/>
    <dgm:cxn modelId="{0C11BCB6-A1ED-4EC2-9E9A-1F139971F938}" type="presOf" srcId="{9224A91E-8258-4193-9238-50AFAC7295B2}" destId="{0D5FD908-7F30-4A1F-9650-B39BAE6464EE}" srcOrd="0" destOrd="0" presId="urn:microsoft.com/office/officeart/2018/2/layout/IconVerticalSolidList"/>
    <dgm:cxn modelId="{EB2DE4DF-A66C-4539-A5DA-A05A5A66A2D3}" srcId="{B3A5ED0D-703F-4B3A-B9F8-5B13FE50EC84}" destId="{9224A91E-8258-4193-9238-50AFAC7295B2}" srcOrd="1" destOrd="0" parTransId="{0C1F3F50-62CD-4D6B-ADA8-FC13930EF897}" sibTransId="{42DEDADF-0C55-4F66-B40C-0F15234309CB}"/>
    <dgm:cxn modelId="{A9BB3A35-5AD5-4BF6-8FC1-2807282C9FAC}" type="presParOf" srcId="{3BD93D4B-701D-4489-8938-949F3259281D}" destId="{5545AEFB-9177-4462-A4D9-E1F4D04419C2}" srcOrd="0" destOrd="0" presId="urn:microsoft.com/office/officeart/2018/2/layout/IconVerticalSolidList"/>
    <dgm:cxn modelId="{C8190200-754A-4351-90F3-C74CA33D2978}" type="presParOf" srcId="{5545AEFB-9177-4462-A4D9-E1F4D04419C2}" destId="{A4A6677F-12F8-4E13-92A1-1B930F226129}" srcOrd="0" destOrd="0" presId="urn:microsoft.com/office/officeart/2018/2/layout/IconVerticalSolidList"/>
    <dgm:cxn modelId="{79B7A068-4703-44D1-952E-321517E88A14}" type="presParOf" srcId="{5545AEFB-9177-4462-A4D9-E1F4D04419C2}" destId="{8392FFCA-20E7-4522-9F8E-AD1AB7D8A44F}" srcOrd="1" destOrd="0" presId="urn:microsoft.com/office/officeart/2018/2/layout/IconVerticalSolidList"/>
    <dgm:cxn modelId="{41A6B533-F019-4C26-A2E0-69B8389CDDE3}" type="presParOf" srcId="{5545AEFB-9177-4462-A4D9-E1F4D04419C2}" destId="{F69F3CD5-C67A-4C0E-84B3-5A8042BE467A}" srcOrd="2" destOrd="0" presId="urn:microsoft.com/office/officeart/2018/2/layout/IconVerticalSolidList"/>
    <dgm:cxn modelId="{43E63A6F-E34E-4EEF-B599-6B8219260803}" type="presParOf" srcId="{5545AEFB-9177-4462-A4D9-E1F4D04419C2}" destId="{EC5830E3-CDEE-4C93-962A-795905CB4E7C}" srcOrd="3" destOrd="0" presId="urn:microsoft.com/office/officeart/2018/2/layout/IconVerticalSolidList"/>
    <dgm:cxn modelId="{4BEFAD0D-E48C-45EE-BA58-AC638CA59DE9}" type="presParOf" srcId="{3BD93D4B-701D-4489-8938-949F3259281D}" destId="{C8023B93-D6ED-4C5C-B3B0-5FA28C70BDF1}" srcOrd="1" destOrd="0" presId="urn:microsoft.com/office/officeart/2018/2/layout/IconVerticalSolidList"/>
    <dgm:cxn modelId="{CC78D557-CE7D-4EDB-89C2-4585F9A38763}" type="presParOf" srcId="{3BD93D4B-701D-4489-8938-949F3259281D}" destId="{746AABA2-AF2B-41AB-9F18-BCB90AE0D75D}" srcOrd="2" destOrd="0" presId="urn:microsoft.com/office/officeart/2018/2/layout/IconVerticalSolidList"/>
    <dgm:cxn modelId="{FB2C0FA5-8C61-4B1B-A93A-C9E50C7D4124}" type="presParOf" srcId="{746AABA2-AF2B-41AB-9F18-BCB90AE0D75D}" destId="{08854C6C-0F08-4983-A559-613A20A12AD0}" srcOrd="0" destOrd="0" presId="urn:microsoft.com/office/officeart/2018/2/layout/IconVerticalSolidList"/>
    <dgm:cxn modelId="{6755C726-D33C-42B4-9374-910EAD5DA61B}" type="presParOf" srcId="{746AABA2-AF2B-41AB-9F18-BCB90AE0D75D}" destId="{B0512310-6069-48F1-B9B2-F75DF0D98A45}" srcOrd="1" destOrd="0" presId="urn:microsoft.com/office/officeart/2018/2/layout/IconVerticalSolidList"/>
    <dgm:cxn modelId="{B2F4F0D2-F472-4E6D-9480-FD8DBDDE952A}" type="presParOf" srcId="{746AABA2-AF2B-41AB-9F18-BCB90AE0D75D}" destId="{AF456233-5432-4F8F-80CA-86EEFBADE481}" srcOrd="2" destOrd="0" presId="urn:microsoft.com/office/officeart/2018/2/layout/IconVerticalSolidList"/>
    <dgm:cxn modelId="{452179DD-C453-4F74-AB80-FED60A0FAB6D}" type="presParOf" srcId="{746AABA2-AF2B-41AB-9F18-BCB90AE0D75D}" destId="{0D5FD908-7F30-4A1F-9650-B39BAE6464E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6677F-12F8-4E13-92A1-1B930F226129}">
      <dsp:nvSpPr>
        <dsp:cNvPr id="0" name=""/>
        <dsp:cNvSpPr/>
      </dsp:nvSpPr>
      <dsp:spPr>
        <a:xfrm>
          <a:off x="0" y="592984"/>
          <a:ext cx="10131425" cy="1094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92FFCA-20E7-4522-9F8E-AD1AB7D8A44F}">
      <dsp:nvSpPr>
        <dsp:cNvPr id="0" name=""/>
        <dsp:cNvSpPr/>
      </dsp:nvSpPr>
      <dsp:spPr>
        <a:xfrm>
          <a:off x="331158" y="839300"/>
          <a:ext cx="602106" cy="602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5830E3-CDEE-4C93-962A-795905CB4E7C}">
      <dsp:nvSpPr>
        <dsp:cNvPr id="0" name=""/>
        <dsp:cNvSpPr/>
      </dsp:nvSpPr>
      <dsp:spPr>
        <a:xfrm>
          <a:off x="1264424" y="592984"/>
          <a:ext cx="8867000" cy="1094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60" tIns="115860" rIns="115860" bIns="115860" numCol="1" spcCol="1270" anchor="ctr" anchorCtr="0">
          <a:noAutofit/>
        </a:bodyPr>
        <a:lstStyle/>
        <a:p>
          <a:pPr marL="0" lvl="0" indent="0" algn="l" defTabSz="1111250">
            <a:lnSpc>
              <a:spcPct val="100000"/>
            </a:lnSpc>
            <a:spcBef>
              <a:spcPct val="0"/>
            </a:spcBef>
            <a:spcAft>
              <a:spcPct val="35000"/>
            </a:spcAft>
            <a:buNone/>
          </a:pPr>
          <a:r>
            <a:rPr lang="en-US" sz="2500" kern="1200"/>
            <a:t>Chapter 6</a:t>
          </a:r>
        </a:p>
      </dsp:txBody>
      <dsp:txXfrm>
        <a:off x="1264424" y="592984"/>
        <a:ext cx="8867000" cy="1094739"/>
      </dsp:txXfrm>
    </dsp:sp>
    <dsp:sp modelId="{08854C6C-0F08-4983-A559-613A20A12AD0}">
      <dsp:nvSpPr>
        <dsp:cNvPr id="0" name=""/>
        <dsp:cNvSpPr/>
      </dsp:nvSpPr>
      <dsp:spPr>
        <a:xfrm>
          <a:off x="0" y="1961408"/>
          <a:ext cx="10131425" cy="1094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12310-6069-48F1-B9B2-F75DF0D98A45}">
      <dsp:nvSpPr>
        <dsp:cNvPr id="0" name=""/>
        <dsp:cNvSpPr/>
      </dsp:nvSpPr>
      <dsp:spPr>
        <a:xfrm>
          <a:off x="331158" y="2207725"/>
          <a:ext cx="602106" cy="602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5FD908-7F30-4A1F-9650-B39BAE6464EE}">
      <dsp:nvSpPr>
        <dsp:cNvPr id="0" name=""/>
        <dsp:cNvSpPr/>
      </dsp:nvSpPr>
      <dsp:spPr>
        <a:xfrm>
          <a:off x="1264424" y="1961408"/>
          <a:ext cx="8867000" cy="1094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860" tIns="115860" rIns="115860" bIns="115860" numCol="1" spcCol="1270" anchor="ctr" anchorCtr="0">
          <a:noAutofit/>
        </a:bodyPr>
        <a:lstStyle/>
        <a:p>
          <a:pPr marL="0" lvl="0" indent="0" algn="l" defTabSz="1111250">
            <a:lnSpc>
              <a:spcPct val="100000"/>
            </a:lnSpc>
            <a:spcBef>
              <a:spcPct val="0"/>
            </a:spcBef>
            <a:spcAft>
              <a:spcPct val="35000"/>
            </a:spcAft>
            <a:buNone/>
          </a:pPr>
          <a:r>
            <a:rPr lang="en-US" sz="2500" kern="1200"/>
            <a:t>Exercises 1, 4, 6, 19, 20, 24, 26, 27</a:t>
          </a:r>
        </a:p>
      </dsp:txBody>
      <dsp:txXfrm>
        <a:off x="1264424" y="1961408"/>
        <a:ext cx="8867000" cy="10947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E8E4DD9-7B97-4EA6-99E6-F4DE86429294}" type="datetimeFigureOut">
              <a:rPr lang="en-US" smtClean="0"/>
              <a:t>5/27/2021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8001067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8E4DD9-7B97-4EA6-99E6-F4DE86429294}"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239030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E4DD9-7B97-4EA6-99E6-F4DE86429294}"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367506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E4DD9-7B97-4EA6-99E6-F4DE86429294}"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2409748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E4DD9-7B97-4EA6-99E6-F4DE86429294}"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3363405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E4DD9-7B97-4EA6-99E6-F4DE86429294}"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1420872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E4DD9-7B97-4EA6-99E6-F4DE86429294}"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3458498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E4DD9-7B97-4EA6-99E6-F4DE86429294}"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862992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E4DD9-7B97-4EA6-99E6-F4DE86429294}"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3390751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E4DD9-7B97-4EA6-99E6-F4DE86429294}"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2065437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E4DD9-7B97-4EA6-99E6-F4DE86429294}"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2682543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8E4DD9-7B97-4EA6-99E6-F4DE86429294}"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10326013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8E4DD9-7B97-4EA6-99E6-F4DE86429294}" type="datetimeFigureOut">
              <a:rPr lang="en-US" smtClean="0"/>
              <a:t>5/27/2021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37225869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8E4DD9-7B97-4EA6-99E6-F4DE86429294}" type="datetimeFigureOut">
              <a:rPr lang="en-US" smtClean="0"/>
              <a:t>5/27/2021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3691282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E8E4DD9-7B97-4EA6-99E6-F4DE86429294}" type="datetimeFigureOut">
              <a:rPr lang="en-US" smtClean="0"/>
              <a:t>5/27/2021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400094275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8E4DD9-7B97-4EA6-99E6-F4DE86429294}"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25767634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8E4DD9-7B97-4EA6-99E6-F4DE86429294}"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2279537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8E4DD9-7B97-4EA6-99E6-F4DE86429294}" type="datetimeFigureOut">
              <a:rPr lang="en-US" smtClean="0"/>
              <a:t>5/27/2021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282FA9-741D-44D3-9447-25603FD1C4F9}" type="slidenum">
              <a:rPr lang="en-US" smtClean="0"/>
              <a:t>‹#›</a:t>
            </a:fld>
            <a:endParaRPr lang="en-US"/>
          </a:p>
        </p:txBody>
      </p:sp>
    </p:spTree>
    <p:extLst>
      <p:ext uri="{BB962C8B-B14F-4D97-AF65-F5344CB8AC3E}">
        <p14:creationId xmlns:p14="http://schemas.microsoft.com/office/powerpoint/2010/main" val="375801627"/>
      </p:ext>
    </p:extLst>
  </p:cSld>
  <p:clrMap bg1="dk1" tx1="lt1" bg2="dk2" tx2="lt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 id="2147484352" r:id="rId12"/>
    <p:sldLayoutId id="2147484353" r:id="rId13"/>
    <p:sldLayoutId id="2147484354" r:id="rId14"/>
    <p:sldLayoutId id="2147484355" r:id="rId15"/>
    <p:sldLayoutId id="2147484356" r:id="rId16"/>
    <p:sldLayoutId id="214748435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phere of mesh and nodes">
            <a:extLst>
              <a:ext uri="{FF2B5EF4-FFF2-40B4-BE49-F238E27FC236}">
                <a16:creationId xmlns:a16="http://schemas.microsoft.com/office/drawing/2014/main" id="{EDE4CFB7-0372-4E6E-98DB-E8548CD53388}"/>
              </a:ext>
            </a:extLst>
          </p:cNvPr>
          <p:cNvPicPr>
            <a:picLocks noChangeAspect="1"/>
          </p:cNvPicPr>
          <p:nvPr/>
        </p:nvPicPr>
        <p:blipFill rotWithShape="1">
          <a:blip r:embed="rId2">
            <a:alphaModFix amt="35000"/>
          </a:blip>
          <a:srcRect t="2677" b="22323"/>
          <a:stretch/>
        </p:blipFill>
        <p:spPr>
          <a:xfrm>
            <a:off x="20" y="10"/>
            <a:ext cx="12191980" cy="6857990"/>
          </a:xfrm>
          <a:prstGeom prst="rect">
            <a:avLst/>
          </a:prstGeom>
        </p:spPr>
      </p:pic>
      <p:pic>
        <p:nvPicPr>
          <p:cNvPr id="13" name="Picture 12">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4" name="Title 3">
            <a:extLst>
              <a:ext uri="{FF2B5EF4-FFF2-40B4-BE49-F238E27FC236}">
                <a16:creationId xmlns:a16="http://schemas.microsoft.com/office/drawing/2014/main" id="{7E0578C2-6183-4EC6-A87C-5E6DC41F8166}"/>
              </a:ext>
            </a:extLst>
          </p:cNvPr>
          <p:cNvSpPr>
            <a:spLocks noGrp="1"/>
          </p:cNvSpPr>
          <p:nvPr>
            <p:ph type="ctrTitle"/>
          </p:nvPr>
        </p:nvSpPr>
        <p:spPr>
          <a:xfrm>
            <a:off x="3962399" y="1964267"/>
            <a:ext cx="7197726" cy="2421464"/>
          </a:xfrm>
        </p:spPr>
        <p:txBody>
          <a:bodyPr>
            <a:normAutofit/>
          </a:bodyPr>
          <a:lstStyle/>
          <a:p>
            <a:r>
              <a:rPr lang="en-US"/>
              <a:t>Dynamic Programming</a:t>
            </a:r>
          </a:p>
        </p:txBody>
      </p:sp>
      <p:sp>
        <p:nvSpPr>
          <p:cNvPr id="5" name="Subtitle 4">
            <a:extLst>
              <a:ext uri="{FF2B5EF4-FFF2-40B4-BE49-F238E27FC236}">
                <a16:creationId xmlns:a16="http://schemas.microsoft.com/office/drawing/2014/main" id="{EC8764BA-1B39-469C-9736-7768A3B6201D}"/>
              </a:ext>
            </a:extLst>
          </p:cNvPr>
          <p:cNvSpPr>
            <a:spLocks noGrp="1"/>
          </p:cNvSpPr>
          <p:nvPr>
            <p:ph type="subTitle" idx="1"/>
          </p:nvPr>
        </p:nvSpPr>
        <p:spPr>
          <a:xfrm>
            <a:off x="3962399" y="4385732"/>
            <a:ext cx="7197726" cy="1405467"/>
          </a:xfrm>
        </p:spPr>
        <p:txBody>
          <a:bodyPr>
            <a:normAutofit/>
          </a:bodyPr>
          <a:lstStyle/>
          <a:p>
            <a:endParaRPr lang="en-US"/>
          </a:p>
        </p:txBody>
      </p:sp>
    </p:spTree>
    <p:extLst>
      <p:ext uri="{BB962C8B-B14F-4D97-AF65-F5344CB8AC3E}">
        <p14:creationId xmlns:p14="http://schemas.microsoft.com/office/powerpoint/2010/main" val="353910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13"/>
                                        </p:tgtEl>
                                        <p:attrNameLst>
                                          <p:attrName>style.visibility</p:attrName>
                                        </p:attrNameLst>
                                      </p:cBhvr>
                                      <p:to>
                                        <p:strVal val="visible"/>
                                      </p:to>
                                    </p:set>
                                    <p:animEffect transition="in" filter="fade">
                                      <p:cBhvr>
                                        <p:cTn id="10" dur="700"/>
                                        <p:tgtEl>
                                          <p:spTgt spid="13"/>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63A-0592-46AD-BB49-2510A1511815}"/>
              </a:ext>
            </a:extLst>
          </p:cNvPr>
          <p:cNvSpPr>
            <a:spLocks noGrp="1"/>
          </p:cNvSpPr>
          <p:nvPr>
            <p:ph type="title"/>
          </p:nvPr>
        </p:nvSpPr>
        <p:spPr/>
        <p:txBody>
          <a:bodyPr/>
          <a:lstStyle/>
          <a:p>
            <a:r>
              <a:rPr lang="en-US" dirty="0"/>
              <a:t>The recursive solution</a:t>
            </a:r>
          </a:p>
        </p:txBody>
      </p:sp>
      <p:sp>
        <p:nvSpPr>
          <p:cNvPr id="3" name="Content Placeholder 2">
            <a:extLst>
              <a:ext uri="{FF2B5EF4-FFF2-40B4-BE49-F238E27FC236}">
                <a16:creationId xmlns:a16="http://schemas.microsoft.com/office/drawing/2014/main" id="{32E7BF7F-D1C6-4437-A78C-32BA76C6004C}"/>
              </a:ext>
            </a:extLst>
          </p:cNvPr>
          <p:cNvSpPr>
            <a:spLocks noGrp="1"/>
          </p:cNvSpPr>
          <p:nvPr>
            <p:ph idx="1"/>
          </p:nvPr>
        </p:nvSpPr>
        <p:spPr/>
        <p:txBody>
          <a:bodyPr/>
          <a:lstStyle/>
          <a:p>
            <a:pPr marL="0" indent="0">
              <a:buNone/>
            </a:pPr>
            <a:r>
              <a:rPr lang="en-US" dirty="0"/>
              <a:t>int WIS(int </a:t>
            </a:r>
            <a:r>
              <a:rPr lang="en-US" dirty="0" err="1"/>
              <a:t>i</a:t>
            </a:r>
            <a:r>
              <a:rPr lang="en-US" dirty="0"/>
              <a:t>)</a:t>
            </a:r>
          </a:p>
          <a:p>
            <a:pPr marL="457200" lvl="1" indent="0">
              <a:buNone/>
            </a:pPr>
            <a:r>
              <a:rPr lang="en-US" dirty="0"/>
              <a:t>If </a:t>
            </a:r>
            <a:r>
              <a:rPr lang="en-US" dirty="0" err="1"/>
              <a:t>i</a:t>
            </a:r>
            <a:r>
              <a:rPr lang="en-US" dirty="0"/>
              <a:t> &gt; n Then Return 0</a:t>
            </a:r>
          </a:p>
          <a:p>
            <a:pPr marL="457200" lvl="1" indent="0">
              <a:buNone/>
            </a:pPr>
            <a:r>
              <a:rPr lang="en-US" dirty="0"/>
              <a:t>x = WIS(i+1)</a:t>
            </a:r>
          </a:p>
          <a:p>
            <a:pPr marL="457200" lvl="1" indent="0">
              <a:buNone/>
            </a:pPr>
            <a:r>
              <a:rPr lang="en-US" dirty="0"/>
              <a:t>y = v[</a:t>
            </a:r>
            <a:r>
              <a:rPr lang="en-US" dirty="0" err="1"/>
              <a:t>i</a:t>
            </a:r>
            <a:r>
              <a:rPr lang="en-US" dirty="0"/>
              <a:t>] + WIS( the first interval j where </a:t>
            </a:r>
            <a:r>
              <a:rPr lang="en-US" dirty="0" err="1"/>
              <a:t>s</a:t>
            </a:r>
            <a:r>
              <a:rPr lang="en-US" baseline="-25000" dirty="0" err="1"/>
              <a:t>j</a:t>
            </a:r>
            <a:r>
              <a:rPr lang="en-US" dirty="0"/>
              <a:t> &gt;= f</a:t>
            </a:r>
            <a:r>
              <a:rPr lang="en-US" baseline="-25000" dirty="0"/>
              <a:t>i</a:t>
            </a:r>
            <a:r>
              <a:rPr lang="en-US" dirty="0"/>
              <a:t> )</a:t>
            </a:r>
          </a:p>
          <a:p>
            <a:pPr marL="457200" lvl="1" indent="0">
              <a:buNone/>
            </a:pPr>
            <a:r>
              <a:rPr lang="en-US" dirty="0"/>
              <a:t>Return max(x, y)</a:t>
            </a:r>
          </a:p>
          <a:p>
            <a:pPr marL="457200" lvl="1" indent="0">
              <a:buNone/>
            </a:pPr>
            <a:endParaRPr lang="en-US" dirty="0"/>
          </a:p>
          <a:p>
            <a:pPr marL="0" indent="0">
              <a:buNone/>
            </a:pPr>
            <a:r>
              <a:rPr lang="en-US" dirty="0"/>
              <a:t>We can calculate the first interval j where </a:t>
            </a:r>
            <a:r>
              <a:rPr lang="en-US" dirty="0" err="1"/>
              <a:t>s</a:t>
            </a:r>
            <a:r>
              <a:rPr lang="en-US" baseline="-25000" dirty="0" err="1"/>
              <a:t>j</a:t>
            </a:r>
            <a:r>
              <a:rPr lang="en-US" dirty="0"/>
              <a:t> &gt;= f</a:t>
            </a:r>
            <a:r>
              <a:rPr lang="en-US" baseline="-25000" dirty="0"/>
              <a:t>i</a:t>
            </a:r>
            <a:r>
              <a:rPr lang="en-US" dirty="0"/>
              <a:t>, for all </a:t>
            </a:r>
            <a:r>
              <a:rPr lang="en-US" dirty="0" err="1"/>
              <a:t>i</a:t>
            </a:r>
            <a:r>
              <a:rPr lang="en-US" dirty="0"/>
              <a:t>, before we start the recursive procedure, and store them in an array S[1:n]</a:t>
            </a:r>
          </a:p>
          <a:p>
            <a:pPr marL="0" indent="0">
              <a:buNone/>
            </a:pPr>
            <a:r>
              <a:rPr lang="en-US" dirty="0"/>
              <a:t>This is a bad solution, because it repeats work unnecessarily.</a:t>
            </a:r>
          </a:p>
        </p:txBody>
      </p:sp>
      <p:sp>
        <p:nvSpPr>
          <p:cNvPr id="4" name="TextBox 3">
            <a:extLst>
              <a:ext uri="{FF2B5EF4-FFF2-40B4-BE49-F238E27FC236}">
                <a16:creationId xmlns:a16="http://schemas.microsoft.com/office/drawing/2014/main" id="{5B725BBD-A98A-4DDC-A93D-3CD81D49D560}"/>
              </a:ext>
            </a:extLst>
          </p:cNvPr>
          <p:cNvSpPr txBox="1"/>
          <p:nvPr/>
        </p:nvSpPr>
        <p:spPr>
          <a:xfrm>
            <a:off x="6449291" y="3494809"/>
            <a:ext cx="2082621" cy="369332"/>
          </a:xfrm>
          <a:prstGeom prst="rect">
            <a:avLst/>
          </a:prstGeom>
          <a:noFill/>
        </p:spPr>
        <p:txBody>
          <a:bodyPr wrap="none" rtlCol="0">
            <a:spAutoFit/>
          </a:bodyPr>
          <a:lstStyle/>
          <a:p>
            <a:r>
              <a:rPr lang="en-US" dirty="0"/>
              <a:t>y = v[</a:t>
            </a:r>
            <a:r>
              <a:rPr lang="en-US" dirty="0" err="1"/>
              <a:t>i</a:t>
            </a:r>
            <a:r>
              <a:rPr lang="en-US" dirty="0"/>
              <a:t>] + WIS( S[</a:t>
            </a:r>
            <a:r>
              <a:rPr lang="en-US" dirty="0" err="1"/>
              <a:t>i</a:t>
            </a:r>
            <a:r>
              <a:rPr lang="en-US" dirty="0"/>
              <a:t>] )</a:t>
            </a:r>
          </a:p>
        </p:txBody>
      </p:sp>
    </p:spTree>
    <p:extLst>
      <p:ext uri="{BB962C8B-B14F-4D97-AF65-F5344CB8AC3E}">
        <p14:creationId xmlns:p14="http://schemas.microsoft.com/office/powerpoint/2010/main" val="271562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F684-70EE-4C24-9A2C-F4B72F067662}"/>
              </a:ext>
            </a:extLst>
          </p:cNvPr>
          <p:cNvSpPr>
            <a:spLocks noGrp="1"/>
          </p:cNvSpPr>
          <p:nvPr>
            <p:ph type="title"/>
          </p:nvPr>
        </p:nvSpPr>
        <p:spPr/>
        <p:txBody>
          <a:bodyPr/>
          <a:lstStyle/>
          <a:p>
            <a:r>
              <a:rPr lang="en-US" dirty="0"/>
              <a:t>Wasted Work</a:t>
            </a:r>
          </a:p>
        </p:txBody>
      </p:sp>
      <p:pic>
        <p:nvPicPr>
          <p:cNvPr id="7" name="Content Placeholder 6" descr="A close up of a piece of paper&#10;&#10;Description automatically generated">
            <a:extLst>
              <a:ext uri="{FF2B5EF4-FFF2-40B4-BE49-F238E27FC236}">
                <a16:creationId xmlns:a16="http://schemas.microsoft.com/office/drawing/2014/main" id="{03C5FC5D-EDCA-480F-941A-C049784BD0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8640" y="2503926"/>
            <a:ext cx="2981325" cy="1714500"/>
          </a:xfrm>
        </p:spPr>
      </p:pic>
      <p:sp>
        <p:nvSpPr>
          <p:cNvPr id="8" name="Oval 7">
            <a:extLst>
              <a:ext uri="{FF2B5EF4-FFF2-40B4-BE49-F238E27FC236}">
                <a16:creationId xmlns:a16="http://schemas.microsoft.com/office/drawing/2014/main" id="{E3C31FAC-5C44-4A5F-A674-A893F316B9D4}"/>
              </a:ext>
            </a:extLst>
          </p:cNvPr>
          <p:cNvSpPr/>
          <p:nvPr/>
        </p:nvSpPr>
        <p:spPr>
          <a:xfrm>
            <a:off x="4767943" y="2096885"/>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9" name="Oval 8">
            <a:extLst>
              <a:ext uri="{FF2B5EF4-FFF2-40B4-BE49-F238E27FC236}">
                <a16:creationId xmlns:a16="http://schemas.microsoft.com/office/drawing/2014/main" id="{9E5B68EE-59E9-4BD6-AA2D-0DDF31D97EC2}"/>
              </a:ext>
            </a:extLst>
          </p:cNvPr>
          <p:cNvSpPr/>
          <p:nvPr/>
        </p:nvSpPr>
        <p:spPr>
          <a:xfrm>
            <a:off x="4332515" y="2532313"/>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0" name="Oval 9">
            <a:extLst>
              <a:ext uri="{FF2B5EF4-FFF2-40B4-BE49-F238E27FC236}">
                <a16:creationId xmlns:a16="http://schemas.microsoft.com/office/drawing/2014/main" id="{C9EFAC37-D032-4C46-9088-EB4392F5B77B}"/>
              </a:ext>
            </a:extLst>
          </p:cNvPr>
          <p:cNvSpPr/>
          <p:nvPr/>
        </p:nvSpPr>
        <p:spPr>
          <a:xfrm>
            <a:off x="3897087" y="2989514"/>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1" name="Oval 10">
            <a:extLst>
              <a:ext uri="{FF2B5EF4-FFF2-40B4-BE49-F238E27FC236}">
                <a16:creationId xmlns:a16="http://schemas.microsoft.com/office/drawing/2014/main" id="{C217F959-B549-4B93-883F-76E609F7CE29}"/>
              </a:ext>
            </a:extLst>
          </p:cNvPr>
          <p:cNvSpPr/>
          <p:nvPr/>
        </p:nvSpPr>
        <p:spPr>
          <a:xfrm>
            <a:off x="3461659" y="3424943"/>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2" name="Oval 11">
            <a:extLst>
              <a:ext uri="{FF2B5EF4-FFF2-40B4-BE49-F238E27FC236}">
                <a16:creationId xmlns:a16="http://schemas.microsoft.com/office/drawing/2014/main" id="{46A41C38-6709-4EBA-BAA5-3CA67625DE99}"/>
              </a:ext>
            </a:extLst>
          </p:cNvPr>
          <p:cNvSpPr/>
          <p:nvPr/>
        </p:nvSpPr>
        <p:spPr>
          <a:xfrm>
            <a:off x="3026231" y="3860372"/>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
        <p:nvSpPr>
          <p:cNvPr id="13" name="Oval 12">
            <a:extLst>
              <a:ext uri="{FF2B5EF4-FFF2-40B4-BE49-F238E27FC236}">
                <a16:creationId xmlns:a16="http://schemas.microsoft.com/office/drawing/2014/main" id="{D22C98C7-08CA-4C24-BCE9-0F664D6A9A61}"/>
              </a:ext>
            </a:extLst>
          </p:cNvPr>
          <p:cNvSpPr/>
          <p:nvPr/>
        </p:nvSpPr>
        <p:spPr>
          <a:xfrm>
            <a:off x="2590803" y="4295801"/>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4" name="Oval 13">
            <a:extLst>
              <a:ext uri="{FF2B5EF4-FFF2-40B4-BE49-F238E27FC236}">
                <a16:creationId xmlns:a16="http://schemas.microsoft.com/office/drawing/2014/main" id="{5E0B6666-5373-4522-B677-C08CA5E449F0}"/>
              </a:ext>
            </a:extLst>
          </p:cNvPr>
          <p:cNvSpPr/>
          <p:nvPr/>
        </p:nvSpPr>
        <p:spPr>
          <a:xfrm>
            <a:off x="2155375" y="4731230"/>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15" name="Oval 14">
            <a:extLst>
              <a:ext uri="{FF2B5EF4-FFF2-40B4-BE49-F238E27FC236}">
                <a16:creationId xmlns:a16="http://schemas.microsoft.com/office/drawing/2014/main" id="{F45C2FA3-1F90-4987-AF23-9C1BA0B939A5}"/>
              </a:ext>
            </a:extLst>
          </p:cNvPr>
          <p:cNvSpPr/>
          <p:nvPr/>
        </p:nvSpPr>
        <p:spPr>
          <a:xfrm>
            <a:off x="1719947" y="5166659"/>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p>
        </p:txBody>
      </p:sp>
      <p:sp>
        <p:nvSpPr>
          <p:cNvPr id="17" name="Oval 16">
            <a:extLst>
              <a:ext uri="{FF2B5EF4-FFF2-40B4-BE49-F238E27FC236}">
                <a16:creationId xmlns:a16="http://schemas.microsoft.com/office/drawing/2014/main" id="{89E5B77B-78E6-4C88-9440-832DF038CC60}"/>
              </a:ext>
            </a:extLst>
          </p:cNvPr>
          <p:cNvSpPr/>
          <p:nvPr/>
        </p:nvSpPr>
        <p:spPr>
          <a:xfrm>
            <a:off x="5638794" y="4727172"/>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18" name="Oval 17">
            <a:extLst>
              <a:ext uri="{FF2B5EF4-FFF2-40B4-BE49-F238E27FC236}">
                <a16:creationId xmlns:a16="http://schemas.microsoft.com/office/drawing/2014/main" id="{2611BA76-71C3-42E5-A8C0-DA2B60FA945C}"/>
              </a:ext>
            </a:extLst>
          </p:cNvPr>
          <p:cNvSpPr/>
          <p:nvPr/>
        </p:nvSpPr>
        <p:spPr>
          <a:xfrm>
            <a:off x="4767943" y="4293771"/>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9" name="Oval 18">
            <a:extLst>
              <a:ext uri="{FF2B5EF4-FFF2-40B4-BE49-F238E27FC236}">
                <a16:creationId xmlns:a16="http://schemas.microsoft.com/office/drawing/2014/main" id="{9D4550CE-EAD2-429D-88C0-9B307CBBA013}"/>
              </a:ext>
            </a:extLst>
          </p:cNvPr>
          <p:cNvSpPr/>
          <p:nvPr/>
        </p:nvSpPr>
        <p:spPr>
          <a:xfrm>
            <a:off x="3461659" y="5162601"/>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p>
        </p:txBody>
      </p:sp>
      <p:sp>
        <p:nvSpPr>
          <p:cNvPr id="20" name="Oval 19">
            <a:extLst>
              <a:ext uri="{FF2B5EF4-FFF2-40B4-BE49-F238E27FC236}">
                <a16:creationId xmlns:a16="http://schemas.microsoft.com/office/drawing/2014/main" id="{5D00AA65-C3B5-427D-8E1B-3DDBF53331DD}"/>
              </a:ext>
            </a:extLst>
          </p:cNvPr>
          <p:cNvSpPr/>
          <p:nvPr/>
        </p:nvSpPr>
        <p:spPr>
          <a:xfrm>
            <a:off x="2590803" y="5162601"/>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p>
        </p:txBody>
      </p:sp>
      <p:cxnSp>
        <p:nvCxnSpPr>
          <p:cNvPr id="22" name="Straight Arrow Connector 21">
            <a:extLst>
              <a:ext uri="{FF2B5EF4-FFF2-40B4-BE49-F238E27FC236}">
                <a16:creationId xmlns:a16="http://schemas.microsoft.com/office/drawing/2014/main" id="{5DC9FFC6-26FC-432D-8B13-55A1E502B112}"/>
              </a:ext>
            </a:extLst>
          </p:cNvPr>
          <p:cNvCxnSpPr>
            <a:stCxn id="8" idx="3"/>
            <a:endCxn id="9" idx="7"/>
          </p:cNvCxnSpPr>
          <p:nvPr/>
        </p:nvCxnSpPr>
        <p:spPr>
          <a:xfrm flipH="1">
            <a:off x="4704176" y="2468547"/>
            <a:ext cx="127534" cy="1275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6F7665E-978D-4145-B00A-A7754C0A3986}"/>
              </a:ext>
            </a:extLst>
          </p:cNvPr>
          <p:cNvCxnSpPr>
            <a:cxnSpLocks/>
            <a:stCxn id="9" idx="3"/>
            <a:endCxn id="10" idx="7"/>
          </p:cNvCxnSpPr>
          <p:nvPr/>
        </p:nvCxnSpPr>
        <p:spPr>
          <a:xfrm flipH="1">
            <a:off x="4268748" y="2903975"/>
            <a:ext cx="127534" cy="149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A95DFF38-E84D-4584-8A86-593EEA7126F1}"/>
              </a:ext>
            </a:extLst>
          </p:cNvPr>
          <p:cNvCxnSpPr>
            <a:stCxn id="10" idx="3"/>
            <a:endCxn id="11" idx="7"/>
          </p:cNvCxnSpPr>
          <p:nvPr/>
        </p:nvCxnSpPr>
        <p:spPr>
          <a:xfrm flipH="1">
            <a:off x="3833320" y="3361176"/>
            <a:ext cx="127534" cy="127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EE88D6D-CC11-4110-BDB8-4EB90E1DDD7A}"/>
              </a:ext>
            </a:extLst>
          </p:cNvPr>
          <p:cNvCxnSpPr>
            <a:stCxn id="11" idx="3"/>
            <a:endCxn id="12" idx="7"/>
          </p:cNvCxnSpPr>
          <p:nvPr/>
        </p:nvCxnSpPr>
        <p:spPr>
          <a:xfrm flipH="1">
            <a:off x="3397892" y="3796605"/>
            <a:ext cx="127534" cy="127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26F20F12-373B-4EF4-B986-99D7D6F3DAF3}"/>
              </a:ext>
            </a:extLst>
          </p:cNvPr>
          <p:cNvCxnSpPr>
            <a:stCxn id="12" idx="3"/>
            <a:endCxn id="13" idx="7"/>
          </p:cNvCxnSpPr>
          <p:nvPr/>
        </p:nvCxnSpPr>
        <p:spPr>
          <a:xfrm flipH="1">
            <a:off x="2962464" y="4232034"/>
            <a:ext cx="127534" cy="127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B0FE38B4-F580-4C67-930B-70320A6DED2E}"/>
              </a:ext>
            </a:extLst>
          </p:cNvPr>
          <p:cNvCxnSpPr>
            <a:stCxn id="13" idx="3"/>
            <a:endCxn id="14" idx="7"/>
          </p:cNvCxnSpPr>
          <p:nvPr/>
        </p:nvCxnSpPr>
        <p:spPr>
          <a:xfrm flipH="1">
            <a:off x="2527036" y="4667463"/>
            <a:ext cx="127534" cy="127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30A2695-C05A-4E36-A9AA-D57BB5750006}"/>
              </a:ext>
            </a:extLst>
          </p:cNvPr>
          <p:cNvCxnSpPr>
            <a:stCxn id="14" idx="3"/>
            <a:endCxn id="15" idx="7"/>
          </p:cNvCxnSpPr>
          <p:nvPr/>
        </p:nvCxnSpPr>
        <p:spPr>
          <a:xfrm flipH="1">
            <a:off x="2091608" y="5102892"/>
            <a:ext cx="127534" cy="127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133F8DB-26C7-4230-B0A7-16D567F37675}"/>
              </a:ext>
            </a:extLst>
          </p:cNvPr>
          <p:cNvCxnSpPr>
            <a:stCxn id="13" idx="4"/>
            <a:endCxn id="20" idx="0"/>
          </p:cNvCxnSpPr>
          <p:nvPr/>
        </p:nvCxnSpPr>
        <p:spPr>
          <a:xfrm>
            <a:off x="2808517" y="4731230"/>
            <a:ext cx="0" cy="431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E768C89B-9BE8-4A62-8359-91745E77CEFB}"/>
              </a:ext>
            </a:extLst>
          </p:cNvPr>
          <p:cNvCxnSpPr>
            <a:stCxn id="11" idx="4"/>
            <a:endCxn id="19" idx="0"/>
          </p:cNvCxnSpPr>
          <p:nvPr/>
        </p:nvCxnSpPr>
        <p:spPr>
          <a:xfrm>
            <a:off x="3679373" y="3860372"/>
            <a:ext cx="0" cy="1302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a:extLst>
              <a:ext uri="{FF2B5EF4-FFF2-40B4-BE49-F238E27FC236}">
                <a16:creationId xmlns:a16="http://schemas.microsoft.com/office/drawing/2014/main" id="{33294E03-D327-40B3-8D80-E5D7F982C21E}"/>
              </a:ext>
            </a:extLst>
          </p:cNvPr>
          <p:cNvSpPr/>
          <p:nvPr/>
        </p:nvSpPr>
        <p:spPr>
          <a:xfrm>
            <a:off x="4332514" y="4729200"/>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41" name="Oval 40">
            <a:extLst>
              <a:ext uri="{FF2B5EF4-FFF2-40B4-BE49-F238E27FC236}">
                <a16:creationId xmlns:a16="http://schemas.microsoft.com/office/drawing/2014/main" id="{9DE06057-D735-4ACE-9FB5-550D7C6E11D9}"/>
              </a:ext>
            </a:extLst>
          </p:cNvPr>
          <p:cNvSpPr/>
          <p:nvPr/>
        </p:nvSpPr>
        <p:spPr>
          <a:xfrm>
            <a:off x="3897086" y="5164629"/>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p>
        </p:txBody>
      </p:sp>
      <p:cxnSp>
        <p:nvCxnSpPr>
          <p:cNvPr id="42" name="Straight Arrow Connector 41">
            <a:extLst>
              <a:ext uri="{FF2B5EF4-FFF2-40B4-BE49-F238E27FC236}">
                <a16:creationId xmlns:a16="http://schemas.microsoft.com/office/drawing/2014/main" id="{CB0CC1AC-19A9-4770-8D28-5D360109D7E1}"/>
              </a:ext>
            </a:extLst>
          </p:cNvPr>
          <p:cNvCxnSpPr>
            <a:stCxn id="40" idx="3"/>
            <a:endCxn id="41" idx="7"/>
          </p:cNvCxnSpPr>
          <p:nvPr/>
        </p:nvCxnSpPr>
        <p:spPr>
          <a:xfrm flipH="1">
            <a:off x="4268747" y="5100862"/>
            <a:ext cx="127534" cy="127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BBBF3AB4-C97B-45CB-AE2F-12EDBE94165A}"/>
              </a:ext>
            </a:extLst>
          </p:cNvPr>
          <p:cNvCxnSpPr>
            <a:stCxn id="18" idx="3"/>
            <a:endCxn id="40" idx="7"/>
          </p:cNvCxnSpPr>
          <p:nvPr/>
        </p:nvCxnSpPr>
        <p:spPr>
          <a:xfrm flipH="1">
            <a:off x="4704175" y="4665433"/>
            <a:ext cx="127535" cy="127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3BA4383-B4D1-4A3D-B1B7-F005595C63DE}"/>
              </a:ext>
            </a:extLst>
          </p:cNvPr>
          <p:cNvCxnSpPr>
            <a:stCxn id="10" idx="5"/>
            <a:endCxn id="18" idx="1"/>
          </p:cNvCxnSpPr>
          <p:nvPr/>
        </p:nvCxnSpPr>
        <p:spPr>
          <a:xfrm>
            <a:off x="4268748" y="3361176"/>
            <a:ext cx="562962" cy="996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Oval 46">
            <a:extLst>
              <a:ext uri="{FF2B5EF4-FFF2-40B4-BE49-F238E27FC236}">
                <a16:creationId xmlns:a16="http://schemas.microsoft.com/office/drawing/2014/main" id="{8E9BAC7F-824E-4D9A-821A-09EB5FEF8099}"/>
              </a:ext>
            </a:extLst>
          </p:cNvPr>
          <p:cNvSpPr/>
          <p:nvPr/>
        </p:nvSpPr>
        <p:spPr>
          <a:xfrm>
            <a:off x="4767940" y="5162601"/>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p>
        </p:txBody>
      </p:sp>
      <p:cxnSp>
        <p:nvCxnSpPr>
          <p:cNvPr id="49" name="Straight Arrow Connector 48">
            <a:extLst>
              <a:ext uri="{FF2B5EF4-FFF2-40B4-BE49-F238E27FC236}">
                <a16:creationId xmlns:a16="http://schemas.microsoft.com/office/drawing/2014/main" id="{48AC1E72-298D-419A-AF2B-8D57C1A33106}"/>
              </a:ext>
            </a:extLst>
          </p:cNvPr>
          <p:cNvCxnSpPr>
            <a:cxnSpLocks/>
            <a:stCxn id="18" idx="4"/>
            <a:endCxn id="47" idx="0"/>
          </p:cNvCxnSpPr>
          <p:nvPr/>
        </p:nvCxnSpPr>
        <p:spPr>
          <a:xfrm flipH="1">
            <a:off x="4985654" y="4729200"/>
            <a:ext cx="3" cy="433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3732C75D-DCB5-48C5-B768-F04196D6C61A}"/>
              </a:ext>
            </a:extLst>
          </p:cNvPr>
          <p:cNvSpPr/>
          <p:nvPr/>
        </p:nvSpPr>
        <p:spPr>
          <a:xfrm>
            <a:off x="5203365" y="5162601"/>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p>
        </p:txBody>
      </p:sp>
      <p:cxnSp>
        <p:nvCxnSpPr>
          <p:cNvPr id="53" name="Straight Arrow Connector 52">
            <a:extLst>
              <a:ext uri="{FF2B5EF4-FFF2-40B4-BE49-F238E27FC236}">
                <a16:creationId xmlns:a16="http://schemas.microsoft.com/office/drawing/2014/main" id="{3CF6B3F6-D694-4C2F-BF14-334CF6159935}"/>
              </a:ext>
            </a:extLst>
          </p:cNvPr>
          <p:cNvCxnSpPr>
            <a:cxnSpLocks/>
            <a:stCxn id="17" idx="3"/>
            <a:endCxn id="51" idx="7"/>
          </p:cNvCxnSpPr>
          <p:nvPr/>
        </p:nvCxnSpPr>
        <p:spPr>
          <a:xfrm flipH="1">
            <a:off x="5575026" y="5098834"/>
            <a:ext cx="127535" cy="127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64A942D2-5AFE-4297-BCF5-F2ABA40A6065}"/>
              </a:ext>
            </a:extLst>
          </p:cNvPr>
          <p:cNvCxnSpPr>
            <a:stCxn id="9" idx="5"/>
            <a:endCxn id="17" idx="1"/>
          </p:cNvCxnSpPr>
          <p:nvPr/>
        </p:nvCxnSpPr>
        <p:spPr>
          <a:xfrm>
            <a:off x="4704176" y="2903975"/>
            <a:ext cx="998385" cy="1886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0F815C68-F6C1-4C84-9382-EC3F79C1784E}"/>
              </a:ext>
            </a:extLst>
          </p:cNvPr>
          <p:cNvSpPr/>
          <p:nvPr/>
        </p:nvSpPr>
        <p:spPr>
          <a:xfrm>
            <a:off x="6074216" y="3420886"/>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59" name="Oval 58">
            <a:extLst>
              <a:ext uri="{FF2B5EF4-FFF2-40B4-BE49-F238E27FC236}">
                <a16:creationId xmlns:a16="http://schemas.microsoft.com/office/drawing/2014/main" id="{AC6ECF38-4CE9-40DD-94A5-38C7A1505F95}"/>
              </a:ext>
            </a:extLst>
          </p:cNvPr>
          <p:cNvSpPr/>
          <p:nvPr/>
        </p:nvSpPr>
        <p:spPr>
          <a:xfrm>
            <a:off x="6509645" y="3840890"/>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
        <p:nvSpPr>
          <p:cNvPr id="60" name="Oval 59">
            <a:extLst>
              <a:ext uri="{FF2B5EF4-FFF2-40B4-BE49-F238E27FC236}">
                <a16:creationId xmlns:a16="http://schemas.microsoft.com/office/drawing/2014/main" id="{F3003F32-7A66-4957-A916-E3B05470D6B2}"/>
              </a:ext>
            </a:extLst>
          </p:cNvPr>
          <p:cNvSpPr/>
          <p:nvPr/>
        </p:nvSpPr>
        <p:spPr>
          <a:xfrm>
            <a:off x="6945073" y="4289714"/>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61" name="Oval 60">
            <a:extLst>
              <a:ext uri="{FF2B5EF4-FFF2-40B4-BE49-F238E27FC236}">
                <a16:creationId xmlns:a16="http://schemas.microsoft.com/office/drawing/2014/main" id="{3EC93D01-0BF2-418D-ABFB-B1801098BD8B}"/>
              </a:ext>
            </a:extLst>
          </p:cNvPr>
          <p:cNvSpPr/>
          <p:nvPr/>
        </p:nvSpPr>
        <p:spPr>
          <a:xfrm>
            <a:off x="7380501" y="4723115"/>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
        <p:nvSpPr>
          <p:cNvPr id="62" name="Oval 61">
            <a:extLst>
              <a:ext uri="{FF2B5EF4-FFF2-40B4-BE49-F238E27FC236}">
                <a16:creationId xmlns:a16="http://schemas.microsoft.com/office/drawing/2014/main" id="{D67E1401-DA3F-4EF6-BC7B-C2EDC195EAB3}"/>
              </a:ext>
            </a:extLst>
          </p:cNvPr>
          <p:cNvSpPr/>
          <p:nvPr/>
        </p:nvSpPr>
        <p:spPr>
          <a:xfrm>
            <a:off x="7817465" y="5158544"/>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p>
        </p:txBody>
      </p:sp>
      <p:sp>
        <p:nvSpPr>
          <p:cNvPr id="63" name="Oval 62">
            <a:extLst>
              <a:ext uri="{FF2B5EF4-FFF2-40B4-BE49-F238E27FC236}">
                <a16:creationId xmlns:a16="http://schemas.microsoft.com/office/drawing/2014/main" id="{EC225B35-30D1-4796-B8C5-29B2E896D70A}"/>
              </a:ext>
            </a:extLst>
          </p:cNvPr>
          <p:cNvSpPr/>
          <p:nvPr/>
        </p:nvSpPr>
        <p:spPr>
          <a:xfrm>
            <a:off x="6074216" y="5158544"/>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p>
        </p:txBody>
      </p:sp>
      <p:sp>
        <p:nvSpPr>
          <p:cNvPr id="64" name="Oval 63">
            <a:extLst>
              <a:ext uri="{FF2B5EF4-FFF2-40B4-BE49-F238E27FC236}">
                <a16:creationId xmlns:a16="http://schemas.microsoft.com/office/drawing/2014/main" id="{1A6B0999-03D8-424B-9C5E-D3FD86966DC0}"/>
              </a:ext>
            </a:extLst>
          </p:cNvPr>
          <p:cNvSpPr/>
          <p:nvPr/>
        </p:nvSpPr>
        <p:spPr>
          <a:xfrm>
            <a:off x="6943537" y="5158543"/>
            <a:ext cx="435428" cy="4354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p>
        </p:txBody>
      </p:sp>
      <p:cxnSp>
        <p:nvCxnSpPr>
          <p:cNvPr id="66" name="Straight Arrow Connector 65">
            <a:extLst>
              <a:ext uri="{FF2B5EF4-FFF2-40B4-BE49-F238E27FC236}">
                <a16:creationId xmlns:a16="http://schemas.microsoft.com/office/drawing/2014/main" id="{66399F4D-D554-4843-B1F6-6BD7F2AF0FB0}"/>
              </a:ext>
            </a:extLst>
          </p:cNvPr>
          <p:cNvCxnSpPr>
            <a:cxnSpLocks/>
            <a:stCxn id="58" idx="5"/>
            <a:endCxn id="59" idx="1"/>
          </p:cNvCxnSpPr>
          <p:nvPr/>
        </p:nvCxnSpPr>
        <p:spPr>
          <a:xfrm>
            <a:off x="6445877" y="3792548"/>
            <a:ext cx="127535" cy="1121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55336B35-50BC-4373-ACE1-6E0B1164A171}"/>
              </a:ext>
            </a:extLst>
          </p:cNvPr>
          <p:cNvCxnSpPr>
            <a:cxnSpLocks/>
            <a:stCxn id="59" idx="5"/>
            <a:endCxn id="60" idx="1"/>
          </p:cNvCxnSpPr>
          <p:nvPr/>
        </p:nvCxnSpPr>
        <p:spPr>
          <a:xfrm>
            <a:off x="6881306" y="4212552"/>
            <a:ext cx="127534" cy="140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350E1C49-49A9-4548-B1AE-B0BD8DC0CB1B}"/>
              </a:ext>
            </a:extLst>
          </p:cNvPr>
          <p:cNvCxnSpPr>
            <a:cxnSpLocks/>
            <a:stCxn id="60" idx="5"/>
            <a:endCxn id="61" idx="1"/>
          </p:cNvCxnSpPr>
          <p:nvPr/>
        </p:nvCxnSpPr>
        <p:spPr>
          <a:xfrm>
            <a:off x="7316734" y="4661376"/>
            <a:ext cx="127534" cy="125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D58BD892-7CE5-4425-BE0D-1B209F37452B}"/>
              </a:ext>
            </a:extLst>
          </p:cNvPr>
          <p:cNvCxnSpPr>
            <a:cxnSpLocks/>
            <a:stCxn id="61" idx="5"/>
            <a:endCxn id="62" idx="1"/>
          </p:cNvCxnSpPr>
          <p:nvPr/>
        </p:nvCxnSpPr>
        <p:spPr>
          <a:xfrm>
            <a:off x="7752162" y="5094777"/>
            <a:ext cx="129070" cy="127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A4D7E15B-69F0-4706-A787-90702CF805CA}"/>
              </a:ext>
            </a:extLst>
          </p:cNvPr>
          <p:cNvCxnSpPr>
            <a:stCxn id="60" idx="4"/>
            <a:endCxn id="64" idx="0"/>
          </p:cNvCxnSpPr>
          <p:nvPr/>
        </p:nvCxnSpPr>
        <p:spPr>
          <a:xfrm flipH="1">
            <a:off x="7161251" y="4725143"/>
            <a:ext cx="1536" cy="4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031F30CA-599A-4983-B596-DE23B384F6F9}"/>
              </a:ext>
            </a:extLst>
          </p:cNvPr>
          <p:cNvCxnSpPr>
            <a:stCxn id="58" idx="4"/>
            <a:endCxn id="63" idx="0"/>
          </p:cNvCxnSpPr>
          <p:nvPr/>
        </p:nvCxnSpPr>
        <p:spPr>
          <a:xfrm>
            <a:off x="6291930" y="3856315"/>
            <a:ext cx="0" cy="1302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ADADE301-B3B5-4400-B21B-8C53AD1E9098}"/>
              </a:ext>
            </a:extLst>
          </p:cNvPr>
          <p:cNvCxnSpPr>
            <a:stCxn id="8" idx="5"/>
            <a:endCxn id="58" idx="1"/>
          </p:cNvCxnSpPr>
          <p:nvPr/>
        </p:nvCxnSpPr>
        <p:spPr>
          <a:xfrm>
            <a:off x="5139604" y="2468547"/>
            <a:ext cx="998379" cy="1016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3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6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7" grpId="0" animBg="1"/>
      <p:bldP spid="18" grpId="0" animBg="1"/>
      <p:bldP spid="19" grpId="0" animBg="1"/>
      <p:bldP spid="20" grpId="0" animBg="1"/>
      <p:bldP spid="40" grpId="0" animBg="1"/>
      <p:bldP spid="41" grpId="0" animBg="1"/>
      <p:bldP spid="47" grpId="0" animBg="1"/>
      <p:bldP spid="51" grpId="0" animBg="1"/>
      <p:bldP spid="58" grpId="0" animBg="1"/>
      <p:bldP spid="59" grpId="0" animBg="1"/>
      <p:bldP spid="60" grpId="0" animBg="1"/>
      <p:bldP spid="61" grpId="0" animBg="1"/>
      <p:bldP spid="62" grpId="0" animBg="1"/>
      <p:bldP spid="63" grpId="0" animBg="1"/>
      <p:bldP spid="6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4D518-624C-4AA4-98F7-BA69E5464718}"/>
              </a:ext>
            </a:extLst>
          </p:cNvPr>
          <p:cNvSpPr>
            <a:spLocks noGrp="1"/>
          </p:cNvSpPr>
          <p:nvPr>
            <p:ph type="title"/>
          </p:nvPr>
        </p:nvSpPr>
        <p:spPr>
          <a:xfrm>
            <a:off x="685801" y="500743"/>
            <a:ext cx="7402285" cy="1360714"/>
          </a:xfrm>
        </p:spPr>
        <p:txBody>
          <a:bodyPr>
            <a:normAutofit/>
          </a:bodyPr>
          <a:lstStyle/>
          <a:p>
            <a:r>
              <a:rPr lang="en-US"/>
              <a:t>Transforming into an </a:t>
            </a:r>
            <a:br>
              <a:rPr lang="en-US"/>
            </a:br>
            <a:r>
              <a:rPr lang="en-US"/>
              <a:t>iterative solution</a:t>
            </a:r>
          </a:p>
        </p:txBody>
      </p:sp>
      <p:sp>
        <p:nvSpPr>
          <p:cNvPr id="3" name="Content Placeholder 2">
            <a:extLst>
              <a:ext uri="{FF2B5EF4-FFF2-40B4-BE49-F238E27FC236}">
                <a16:creationId xmlns:a16="http://schemas.microsoft.com/office/drawing/2014/main" id="{225C35D4-17CE-4776-861F-0E7A7BF2B7AD}"/>
              </a:ext>
            </a:extLst>
          </p:cNvPr>
          <p:cNvSpPr>
            <a:spLocks noGrp="1"/>
          </p:cNvSpPr>
          <p:nvPr>
            <p:ph idx="1"/>
          </p:nvPr>
        </p:nvSpPr>
        <p:spPr>
          <a:xfrm>
            <a:off x="685801" y="1861457"/>
            <a:ext cx="7402285" cy="3392110"/>
          </a:xfrm>
        </p:spPr>
        <p:txBody>
          <a:bodyPr>
            <a:normAutofit/>
          </a:bodyPr>
          <a:lstStyle/>
          <a:p>
            <a:pPr marL="0" indent="0">
              <a:buNone/>
            </a:pPr>
            <a:r>
              <a:rPr lang="en-US" dirty="0"/>
              <a:t>We’re past the difficult part.  </a:t>
            </a:r>
          </a:p>
          <a:p>
            <a:r>
              <a:rPr lang="en-US" dirty="0"/>
              <a:t>We will re-envision WIS(</a:t>
            </a:r>
            <a:r>
              <a:rPr lang="en-US" dirty="0" err="1"/>
              <a:t>i</a:t>
            </a:r>
            <a:r>
              <a:rPr lang="en-US" dirty="0"/>
              <a:t>) as an array, not a function.</a:t>
            </a:r>
          </a:p>
          <a:p>
            <a:r>
              <a:rPr lang="en-US" dirty="0"/>
              <a:t>W[</a:t>
            </a:r>
            <a:r>
              <a:rPr lang="en-US" dirty="0" err="1"/>
              <a:t>i</a:t>
            </a:r>
            <a:r>
              <a:rPr lang="en-US" dirty="0"/>
              <a:t>] will store exactly what WIS(</a:t>
            </a:r>
            <a:r>
              <a:rPr lang="en-US" dirty="0" err="1"/>
              <a:t>i</a:t>
            </a:r>
            <a:r>
              <a:rPr lang="en-US" dirty="0"/>
              <a:t>) would have returned.</a:t>
            </a:r>
          </a:p>
          <a:p>
            <a:r>
              <a:rPr lang="en-US" dirty="0"/>
              <a:t>We need to determine the order to fill this array, so that we have what we need, when we need it.</a:t>
            </a:r>
          </a:p>
          <a:p>
            <a:r>
              <a:rPr lang="en-US" dirty="0"/>
              <a:t>That’s actually quite easy in basic dynamic programming problems: its always reverse order.</a:t>
            </a:r>
          </a:p>
          <a:p>
            <a:r>
              <a:rPr lang="en-US" dirty="0"/>
              <a:t>We’ll calculate W[n+1] (our base case), then W[n], then W[n-1], etc.</a:t>
            </a:r>
          </a:p>
        </p:txBody>
      </p:sp>
    </p:spTree>
    <p:extLst>
      <p:ext uri="{BB962C8B-B14F-4D97-AF65-F5344CB8AC3E}">
        <p14:creationId xmlns:p14="http://schemas.microsoft.com/office/powerpoint/2010/main" val="34107709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600FBD-CA02-4F8D-986A-9F33AF889855}"/>
              </a:ext>
            </a:extLst>
          </p:cNvPr>
          <p:cNvSpPr>
            <a:spLocks noGrp="1"/>
          </p:cNvSpPr>
          <p:nvPr>
            <p:ph type="title"/>
          </p:nvPr>
        </p:nvSpPr>
        <p:spPr>
          <a:xfrm>
            <a:off x="685802" y="609600"/>
            <a:ext cx="7739741" cy="922867"/>
          </a:xfrm>
        </p:spPr>
        <p:txBody>
          <a:bodyPr anchor="b">
            <a:normAutofit/>
          </a:bodyPr>
          <a:lstStyle/>
          <a:p>
            <a:r>
              <a:rPr lang="en-US" sz="3200"/>
              <a:t>An iterative solution</a:t>
            </a:r>
          </a:p>
        </p:txBody>
      </p:sp>
      <p:sp>
        <p:nvSpPr>
          <p:cNvPr id="3" name="Content Placeholder 2">
            <a:extLst>
              <a:ext uri="{FF2B5EF4-FFF2-40B4-BE49-F238E27FC236}">
                <a16:creationId xmlns:a16="http://schemas.microsoft.com/office/drawing/2014/main" id="{73D7E2D9-A6A5-4372-B869-C77F901AE1BF}"/>
              </a:ext>
            </a:extLst>
          </p:cNvPr>
          <p:cNvSpPr>
            <a:spLocks noGrp="1"/>
          </p:cNvSpPr>
          <p:nvPr>
            <p:ph idx="1"/>
          </p:nvPr>
        </p:nvSpPr>
        <p:spPr>
          <a:xfrm>
            <a:off x="685803" y="1817423"/>
            <a:ext cx="8305798" cy="3973777"/>
          </a:xfrm>
        </p:spPr>
        <p:txBody>
          <a:bodyPr>
            <a:normAutofit/>
          </a:bodyPr>
          <a:lstStyle/>
          <a:p>
            <a:pPr marL="0" indent="0">
              <a:buNone/>
            </a:pPr>
            <a:r>
              <a:rPr lang="en-US">
                <a:solidFill>
                  <a:schemeClr val="tx1">
                    <a:lumMod val="85000"/>
                    <a:lumOff val="15000"/>
                  </a:schemeClr>
                </a:solidFill>
              </a:rPr>
              <a:t>W[n+1] = 0</a:t>
            </a:r>
          </a:p>
          <a:p>
            <a:pPr marL="0" indent="0">
              <a:buNone/>
            </a:pPr>
            <a:r>
              <a:rPr lang="en-US">
                <a:solidFill>
                  <a:schemeClr val="tx1">
                    <a:lumMod val="85000"/>
                    <a:lumOff val="15000"/>
                  </a:schemeClr>
                </a:solidFill>
              </a:rPr>
              <a:t>For i = n to 1</a:t>
            </a:r>
          </a:p>
          <a:p>
            <a:pPr marL="457200" lvl="1" indent="0">
              <a:buNone/>
            </a:pPr>
            <a:r>
              <a:rPr lang="en-US">
                <a:solidFill>
                  <a:schemeClr val="tx1">
                    <a:lumMod val="85000"/>
                    <a:lumOff val="15000"/>
                  </a:schemeClr>
                </a:solidFill>
              </a:rPr>
              <a:t>W[i] = max(W[i+1], v[i] + W[ S[i] ])</a:t>
            </a:r>
          </a:p>
          <a:p>
            <a:pPr marL="0" indent="0">
              <a:buNone/>
            </a:pPr>
            <a:r>
              <a:rPr lang="en-US">
                <a:solidFill>
                  <a:schemeClr val="tx1">
                    <a:lumMod val="85000"/>
                    <a:lumOff val="15000"/>
                  </a:schemeClr>
                </a:solidFill>
              </a:rPr>
              <a:t>Return W[1]</a:t>
            </a:r>
          </a:p>
          <a:p>
            <a:pPr marL="0" indent="0">
              <a:buNone/>
            </a:pPr>
            <a:endParaRPr lang="en-US">
              <a:solidFill>
                <a:schemeClr val="tx1">
                  <a:lumMod val="85000"/>
                  <a:lumOff val="15000"/>
                </a:schemeClr>
              </a:solidFill>
            </a:endParaRPr>
          </a:p>
          <a:p>
            <a:r>
              <a:rPr lang="en-US">
                <a:solidFill>
                  <a:schemeClr val="tx1">
                    <a:lumMod val="85000"/>
                    <a:lumOff val="15000"/>
                  </a:schemeClr>
                </a:solidFill>
              </a:rPr>
              <a:t>We manually calculate our “base case”,</a:t>
            </a:r>
          </a:p>
          <a:p>
            <a:r>
              <a:rPr lang="en-US">
                <a:solidFill>
                  <a:schemeClr val="tx1">
                    <a:lumMod val="85000"/>
                    <a:lumOff val="15000"/>
                  </a:schemeClr>
                </a:solidFill>
              </a:rPr>
              <a:t>We use the exact same recursive formula to calculate W[i]</a:t>
            </a:r>
          </a:p>
          <a:p>
            <a:r>
              <a:rPr lang="en-US">
                <a:solidFill>
                  <a:schemeClr val="tx1">
                    <a:lumMod val="85000"/>
                    <a:lumOff val="15000"/>
                  </a:schemeClr>
                </a:solidFill>
              </a:rPr>
              <a:t>We return the initial parameter we passed into the function</a:t>
            </a:r>
          </a:p>
        </p:txBody>
      </p:sp>
    </p:spTree>
    <p:extLst>
      <p:ext uri="{BB962C8B-B14F-4D97-AF65-F5344CB8AC3E}">
        <p14:creationId xmlns:p14="http://schemas.microsoft.com/office/powerpoint/2010/main" val="13298453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659BB-0915-496E-AD1B-EC0821B42B02}"/>
              </a:ext>
            </a:extLst>
          </p:cNvPr>
          <p:cNvSpPr>
            <a:spLocks noGrp="1"/>
          </p:cNvSpPr>
          <p:nvPr>
            <p:ph type="title"/>
          </p:nvPr>
        </p:nvSpPr>
        <p:spPr/>
        <p:txBody>
          <a:bodyPr/>
          <a:lstStyle/>
          <a:p>
            <a:r>
              <a:rPr lang="en-US" dirty="0"/>
              <a:t>Using the algorithm</a:t>
            </a:r>
          </a:p>
        </p:txBody>
      </p:sp>
      <p:sp>
        <p:nvSpPr>
          <p:cNvPr id="3" name="Content Placeholder 2">
            <a:extLst>
              <a:ext uri="{FF2B5EF4-FFF2-40B4-BE49-F238E27FC236}">
                <a16:creationId xmlns:a16="http://schemas.microsoft.com/office/drawing/2014/main" id="{B668A536-1773-45A3-812D-72BCFDC495AC}"/>
              </a:ext>
            </a:extLst>
          </p:cNvPr>
          <p:cNvSpPr>
            <a:spLocks noGrp="1"/>
          </p:cNvSpPr>
          <p:nvPr>
            <p:ph idx="1"/>
          </p:nvPr>
        </p:nvSpPr>
        <p:spPr>
          <a:xfrm>
            <a:off x="1251677" y="2286002"/>
            <a:ext cx="4694281" cy="1730828"/>
          </a:xfrm>
        </p:spPr>
        <p:txBody>
          <a:bodyPr>
            <a:normAutofit/>
          </a:bodyPr>
          <a:lstStyle/>
          <a:p>
            <a:pPr marL="0" indent="0">
              <a:buNone/>
            </a:pPr>
            <a:r>
              <a:rPr lang="en-US" dirty="0"/>
              <a:t>W[n+1] = 0</a:t>
            </a:r>
          </a:p>
          <a:p>
            <a:pPr marL="0" indent="0">
              <a:buNone/>
            </a:pPr>
            <a:r>
              <a:rPr lang="en-US" dirty="0"/>
              <a:t>For </a:t>
            </a:r>
            <a:r>
              <a:rPr lang="en-US" dirty="0" err="1"/>
              <a:t>i</a:t>
            </a:r>
            <a:r>
              <a:rPr lang="en-US" dirty="0"/>
              <a:t> = n to 1</a:t>
            </a:r>
          </a:p>
          <a:p>
            <a:pPr marL="457200" lvl="1" indent="0">
              <a:buNone/>
            </a:pPr>
            <a:r>
              <a:rPr lang="en-US" dirty="0"/>
              <a:t>W[</a:t>
            </a:r>
            <a:r>
              <a:rPr lang="en-US" dirty="0" err="1"/>
              <a:t>i</a:t>
            </a:r>
            <a:r>
              <a:rPr lang="en-US" dirty="0"/>
              <a:t>] = max(W[i+1],  v[</a:t>
            </a:r>
            <a:r>
              <a:rPr lang="en-US" dirty="0" err="1"/>
              <a:t>i</a:t>
            </a:r>
            <a:r>
              <a:rPr lang="en-US" dirty="0"/>
              <a:t>] + W[ S[</a:t>
            </a:r>
            <a:r>
              <a:rPr lang="en-US" dirty="0" err="1"/>
              <a:t>i</a:t>
            </a:r>
            <a:r>
              <a:rPr lang="en-US" dirty="0"/>
              <a:t>] ])</a:t>
            </a:r>
          </a:p>
          <a:p>
            <a:pPr marL="0" indent="0">
              <a:buNone/>
            </a:pPr>
            <a:r>
              <a:rPr lang="en-US" dirty="0"/>
              <a:t>Return W[1]</a:t>
            </a:r>
          </a:p>
          <a:p>
            <a:pPr marL="0" indent="0">
              <a:buNone/>
            </a:pPr>
            <a:endParaRPr lang="en-US" dirty="0"/>
          </a:p>
        </p:txBody>
      </p:sp>
      <p:graphicFrame>
        <p:nvGraphicFramePr>
          <p:cNvPr id="5" name="Table 5">
            <a:extLst>
              <a:ext uri="{FF2B5EF4-FFF2-40B4-BE49-F238E27FC236}">
                <a16:creationId xmlns:a16="http://schemas.microsoft.com/office/drawing/2014/main" id="{395D5209-136D-498A-94B9-BDDA46B7A29D}"/>
              </a:ext>
            </a:extLst>
          </p:cNvPr>
          <p:cNvGraphicFramePr>
            <a:graphicFrameLocks noGrp="1"/>
          </p:cNvGraphicFramePr>
          <p:nvPr/>
        </p:nvGraphicFramePr>
        <p:xfrm>
          <a:off x="4132943" y="4426142"/>
          <a:ext cx="3214914" cy="741680"/>
        </p:xfrm>
        <a:graphic>
          <a:graphicData uri="http://schemas.openxmlformats.org/drawingml/2006/table">
            <a:tbl>
              <a:tblPr bandRow="1">
                <a:tableStyleId>{073A0DAA-6AF3-43AB-8588-CEC1D06C72B9}</a:tableStyleId>
              </a:tblPr>
              <a:tblGrid>
                <a:gridCol w="360680">
                  <a:extLst>
                    <a:ext uri="{9D8B030D-6E8A-4147-A177-3AD203B41FA5}">
                      <a16:colId xmlns:a16="http://schemas.microsoft.com/office/drawing/2014/main" val="2010450560"/>
                    </a:ext>
                  </a:extLst>
                </a:gridCol>
                <a:gridCol w="360680">
                  <a:extLst>
                    <a:ext uri="{9D8B030D-6E8A-4147-A177-3AD203B41FA5}">
                      <a16:colId xmlns:a16="http://schemas.microsoft.com/office/drawing/2014/main" val="507894368"/>
                    </a:ext>
                  </a:extLst>
                </a:gridCol>
                <a:gridCol w="360680">
                  <a:extLst>
                    <a:ext uri="{9D8B030D-6E8A-4147-A177-3AD203B41FA5}">
                      <a16:colId xmlns:a16="http://schemas.microsoft.com/office/drawing/2014/main" val="165320615"/>
                    </a:ext>
                  </a:extLst>
                </a:gridCol>
                <a:gridCol w="360680">
                  <a:extLst>
                    <a:ext uri="{9D8B030D-6E8A-4147-A177-3AD203B41FA5}">
                      <a16:colId xmlns:a16="http://schemas.microsoft.com/office/drawing/2014/main" val="656308290"/>
                    </a:ext>
                  </a:extLst>
                </a:gridCol>
                <a:gridCol w="360680">
                  <a:extLst>
                    <a:ext uri="{9D8B030D-6E8A-4147-A177-3AD203B41FA5}">
                      <a16:colId xmlns:a16="http://schemas.microsoft.com/office/drawing/2014/main" val="1784462529"/>
                    </a:ext>
                  </a:extLst>
                </a:gridCol>
                <a:gridCol w="360680">
                  <a:extLst>
                    <a:ext uri="{9D8B030D-6E8A-4147-A177-3AD203B41FA5}">
                      <a16:colId xmlns:a16="http://schemas.microsoft.com/office/drawing/2014/main" val="1947504684"/>
                    </a:ext>
                  </a:extLst>
                </a:gridCol>
                <a:gridCol w="360680">
                  <a:extLst>
                    <a:ext uri="{9D8B030D-6E8A-4147-A177-3AD203B41FA5}">
                      <a16:colId xmlns:a16="http://schemas.microsoft.com/office/drawing/2014/main" val="2083371912"/>
                    </a:ext>
                  </a:extLst>
                </a:gridCol>
                <a:gridCol w="360680">
                  <a:extLst>
                    <a:ext uri="{9D8B030D-6E8A-4147-A177-3AD203B41FA5}">
                      <a16:colId xmlns:a16="http://schemas.microsoft.com/office/drawing/2014/main" val="31888151"/>
                    </a:ext>
                  </a:extLst>
                </a:gridCol>
                <a:gridCol w="329474">
                  <a:extLst>
                    <a:ext uri="{9D8B030D-6E8A-4147-A177-3AD203B41FA5}">
                      <a16:colId xmlns:a16="http://schemas.microsoft.com/office/drawing/2014/main" val="3212776673"/>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38001710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00198960"/>
                  </a:ext>
                </a:extLst>
              </a:tr>
            </a:tbl>
          </a:graphicData>
        </a:graphic>
      </p:graphicFrame>
      <p:sp>
        <p:nvSpPr>
          <p:cNvPr id="7" name="TextBox 6">
            <a:extLst>
              <a:ext uri="{FF2B5EF4-FFF2-40B4-BE49-F238E27FC236}">
                <a16:creationId xmlns:a16="http://schemas.microsoft.com/office/drawing/2014/main" id="{FF1B6014-C1C7-4171-9F8E-3FCE08F16012}"/>
              </a:ext>
            </a:extLst>
          </p:cNvPr>
          <p:cNvSpPr txBox="1"/>
          <p:nvPr/>
        </p:nvSpPr>
        <p:spPr>
          <a:xfrm>
            <a:off x="7047775" y="4798818"/>
            <a:ext cx="300082" cy="369332"/>
          </a:xfrm>
          <a:prstGeom prst="rect">
            <a:avLst/>
          </a:prstGeom>
          <a:noFill/>
        </p:spPr>
        <p:txBody>
          <a:bodyPr wrap="none" rtlCol="0">
            <a:spAutoFit/>
          </a:bodyPr>
          <a:lstStyle/>
          <a:p>
            <a:r>
              <a:rPr lang="en-US" dirty="0">
                <a:solidFill>
                  <a:srgbClr val="FF0000"/>
                </a:solidFill>
              </a:rPr>
              <a:t>0</a:t>
            </a:r>
          </a:p>
        </p:txBody>
      </p:sp>
      <p:sp>
        <p:nvSpPr>
          <p:cNvPr id="8" name="TextBox 7">
            <a:extLst>
              <a:ext uri="{FF2B5EF4-FFF2-40B4-BE49-F238E27FC236}">
                <a16:creationId xmlns:a16="http://schemas.microsoft.com/office/drawing/2014/main" id="{8D05EF67-64D7-40E1-A2D3-C80B154E9F5B}"/>
              </a:ext>
            </a:extLst>
          </p:cNvPr>
          <p:cNvSpPr txBox="1"/>
          <p:nvPr/>
        </p:nvSpPr>
        <p:spPr>
          <a:xfrm>
            <a:off x="6688546" y="4796982"/>
            <a:ext cx="300082" cy="369332"/>
          </a:xfrm>
          <a:prstGeom prst="rect">
            <a:avLst/>
          </a:prstGeom>
          <a:noFill/>
        </p:spPr>
        <p:txBody>
          <a:bodyPr wrap="none" rtlCol="0">
            <a:spAutoFit/>
          </a:bodyPr>
          <a:lstStyle/>
          <a:p>
            <a:r>
              <a:rPr lang="en-US" dirty="0">
                <a:solidFill>
                  <a:srgbClr val="FF0000"/>
                </a:solidFill>
              </a:rPr>
              <a:t>1</a:t>
            </a:r>
          </a:p>
        </p:txBody>
      </p:sp>
      <p:sp>
        <p:nvSpPr>
          <p:cNvPr id="9" name="TextBox 8">
            <a:extLst>
              <a:ext uri="{FF2B5EF4-FFF2-40B4-BE49-F238E27FC236}">
                <a16:creationId xmlns:a16="http://schemas.microsoft.com/office/drawing/2014/main" id="{272B57E3-A0DE-4F02-8078-115D9F17B8B0}"/>
              </a:ext>
            </a:extLst>
          </p:cNvPr>
          <p:cNvSpPr txBox="1"/>
          <p:nvPr/>
        </p:nvSpPr>
        <p:spPr>
          <a:xfrm>
            <a:off x="6329317" y="4796982"/>
            <a:ext cx="300082" cy="369332"/>
          </a:xfrm>
          <a:prstGeom prst="rect">
            <a:avLst/>
          </a:prstGeom>
          <a:noFill/>
        </p:spPr>
        <p:txBody>
          <a:bodyPr wrap="none" rtlCol="0">
            <a:spAutoFit/>
          </a:bodyPr>
          <a:lstStyle/>
          <a:p>
            <a:r>
              <a:rPr lang="en-US" dirty="0">
                <a:solidFill>
                  <a:srgbClr val="FF0000"/>
                </a:solidFill>
              </a:rPr>
              <a:t>3</a:t>
            </a:r>
          </a:p>
        </p:txBody>
      </p:sp>
      <p:sp>
        <p:nvSpPr>
          <p:cNvPr id="10" name="TextBox 9">
            <a:extLst>
              <a:ext uri="{FF2B5EF4-FFF2-40B4-BE49-F238E27FC236}">
                <a16:creationId xmlns:a16="http://schemas.microsoft.com/office/drawing/2014/main" id="{25EF3AC3-74FC-4119-94F8-53705EC638F7}"/>
              </a:ext>
            </a:extLst>
          </p:cNvPr>
          <p:cNvSpPr txBox="1"/>
          <p:nvPr/>
        </p:nvSpPr>
        <p:spPr>
          <a:xfrm>
            <a:off x="5945959" y="4796982"/>
            <a:ext cx="300082" cy="369332"/>
          </a:xfrm>
          <a:prstGeom prst="rect">
            <a:avLst/>
          </a:prstGeom>
          <a:noFill/>
        </p:spPr>
        <p:txBody>
          <a:bodyPr wrap="none" rtlCol="0">
            <a:spAutoFit/>
          </a:bodyPr>
          <a:lstStyle/>
          <a:p>
            <a:r>
              <a:rPr lang="en-US" dirty="0">
                <a:solidFill>
                  <a:srgbClr val="FF0000"/>
                </a:solidFill>
              </a:rPr>
              <a:t>4</a:t>
            </a:r>
          </a:p>
        </p:txBody>
      </p:sp>
      <p:sp>
        <p:nvSpPr>
          <p:cNvPr id="11" name="TextBox 10">
            <a:extLst>
              <a:ext uri="{FF2B5EF4-FFF2-40B4-BE49-F238E27FC236}">
                <a16:creationId xmlns:a16="http://schemas.microsoft.com/office/drawing/2014/main" id="{647DD5D7-B7B3-4CAB-BD80-D5B21BFCD4E1}"/>
              </a:ext>
            </a:extLst>
          </p:cNvPr>
          <p:cNvSpPr txBox="1"/>
          <p:nvPr/>
        </p:nvSpPr>
        <p:spPr>
          <a:xfrm>
            <a:off x="5616304" y="4796982"/>
            <a:ext cx="300082" cy="369332"/>
          </a:xfrm>
          <a:prstGeom prst="rect">
            <a:avLst/>
          </a:prstGeom>
          <a:noFill/>
        </p:spPr>
        <p:txBody>
          <a:bodyPr wrap="none" rtlCol="0">
            <a:spAutoFit/>
          </a:bodyPr>
          <a:lstStyle/>
          <a:p>
            <a:r>
              <a:rPr lang="en-US" dirty="0">
                <a:solidFill>
                  <a:srgbClr val="FF0000"/>
                </a:solidFill>
              </a:rPr>
              <a:t>4</a:t>
            </a:r>
          </a:p>
        </p:txBody>
      </p:sp>
      <p:sp>
        <p:nvSpPr>
          <p:cNvPr id="12" name="TextBox 11">
            <a:extLst>
              <a:ext uri="{FF2B5EF4-FFF2-40B4-BE49-F238E27FC236}">
                <a16:creationId xmlns:a16="http://schemas.microsoft.com/office/drawing/2014/main" id="{688ED3CD-EAD3-43EA-A184-6E65E3334243}"/>
              </a:ext>
            </a:extLst>
          </p:cNvPr>
          <p:cNvSpPr txBox="1"/>
          <p:nvPr/>
        </p:nvSpPr>
        <p:spPr>
          <a:xfrm>
            <a:off x="5257075" y="4796982"/>
            <a:ext cx="300082" cy="369332"/>
          </a:xfrm>
          <a:prstGeom prst="rect">
            <a:avLst/>
          </a:prstGeom>
          <a:noFill/>
        </p:spPr>
        <p:txBody>
          <a:bodyPr wrap="none" rtlCol="0">
            <a:spAutoFit/>
          </a:bodyPr>
          <a:lstStyle/>
          <a:p>
            <a:r>
              <a:rPr lang="en-US" dirty="0">
                <a:solidFill>
                  <a:srgbClr val="FF0000"/>
                </a:solidFill>
              </a:rPr>
              <a:t>4</a:t>
            </a:r>
          </a:p>
        </p:txBody>
      </p:sp>
      <p:sp>
        <p:nvSpPr>
          <p:cNvPr id="13" name="TextBox 12">
            <a:extLst>
              <a:ext uri="{FF2B5EF4-FFF2-40B4-BE49-F238E27FC236}">
                <a16:creationId xmlns:a16="http://schemas.microsoft.com/office/drawing/2014/main" id="{417C8E8C-E2D2-4EE1-944D-385EC72DD4AD}"/>
              </a:ext>
            </a:extLst>
          </p:cNvPr>
          <p:cNvSpPr txBox="1"/>
          <p:nvPr/>
        </p:nvSpPr>
        <p:spPr>
          <a:xfrm>
            <a:off x="4889321" y="4795200"/>
            <a:ext cx="300082" cy="369332"/>
          </a:xfrm>
          <a:prstGeom prst="rect">
            <a:avLst/>
          </a:prstGeom>
          <a:noFill/>
        </p:spPr>
        <p:txBody>
          <a:bodyPr wrap="none" rtlCol="0">
            <a:spAutoFit/>
          </a:bodyPr>
          <a:lstStyle/>
          <a:p>
            <a:r>
              <a:rPr lang="en-US" dirty="0">
                <a:solidFill>
                  <a:srgbClr val="FF0000"/>
                </a:solidFill>
              </a:rPr>
              <a:t>7</a:t>
            </a:r>
          </a:p>
        </p:txBody>
      </p:sp>
      <p:sp>
        <p:nvSpPr>
          <p:cNvPr id="14" name="TextBox 13">
            <a:extLst>
              <a:ext uri="{FF2B5EF4-FFF2-40B4-BE49-F238E27FC236}">
                <a16:creationId xmlns:a16="http://schemas.microsoft.com/office/drawing/2014/main" id="{1380B563-A683-4026-96E2-8A7DBDE31633}"/>
              </a:ext>
            </a:extLst>
          </p:cNvPr>
          <p:cNvSpPr txBox="1"/>
          <p:nvPr/>
        </p:nvSpPr>
        <p:spPr>
          <a:xfrm>
            <a:off x="4532452" y="4795200"/>
            <a:ext cx="300082" cy="369332"/>
          </a:xfrm>
          <a:prstGeom prst="rect">
            <a:avLst/>
          </a:prstGeom>
          <a:noFill/>
        </p:spPr>
        <p:txBody>
          <a:bodyPr wrap="none" rtlCol="0">
            <a:spAutoFit/>
          </a:bodyPr>
          <a:lstStyle/>
          <a:p>
            <a:r>
              <a:rPr lang="en-US" dirty="0">
                <a:solidFill>
                  <a:srgbClr val="FF0000"/>
                </a:solidFill>
              </a:rPr>
              <a:t>7</a:t>
            </a:r>
          </a:p>
        </p:txBody>
      </p:sp>
      <p:sp>
        <p:nvSpPr>
          <p:cNvPr id="15" name="TextBox 14">
            <a:extLst>
              <a:ext uri="{FF2B5EF4-FFF2-40B4-BE49-F238E27FC236}">
                <a16:creationId xmlns:a16="http://schemas.microsoft.com/office/drawing/2014/main" id="{3387CCFA-D8F7-4E36-A116-A0C780980A86}"/>
              </a:ext>
            </a:extLst>
          </p:cNvPr>
          <p:cNvSpPr txBox="1"/>
          <p:nvPr/>
        </p:nvSpPr>
        <p:spPr>
          <a:xfrm>
            <a:off x="4149094" y="4795200"/>
            <a:ext cx="300082" cy="369332"/>
          </a:xfrm>
          <a:prstGeom prst="rect">
            <a:avLst/>
          </a:prstGeom>
          <a:noFill/>
        </p:spPr>
        <p:txBody>
          <a:bodyPr wrap="none" rtlCol="0">
            <a:spAutoFit/>
          </a:bodyPr>
          <a:lstStyle/>
          <a:p>
            <a:r>
              <a:rPr lang="en-US" dirty="0">
                <a:solidFill>
                  <a:srgbClr val="FF0000"/>
                </a:solidFill>
              </a:rPr>
              <a:t>7</a:t>
            </a:r>
          </a:p>
        </p:txBody>
      </p:sp>
      <p:pic>
        <p:nvPicPr>
          <p:cNvPr id="16" name="Content Placeholder 6" descr="A close up of a piece of paper&#10;&#10;Description automatically generated">
            <a:extLst>
              <a:ext uri="{FF2B5EF4-FFF2-40B4-BE49-F238E27FC236}">
                <a16:creationId xmlns:a16="http://schemas.microsoft.com/office/drawing/2014/main" id="{7D38B93E-AE20-4557-9E66-46DF12167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0353" y="1208617"/>
            <a:ext cx="2981325" cy="1714500"/>
          </a:xfrm>
          <a:prstGeom prst="rect">
            <a:avLst/>
          </a:prstGeom>
        </p:spPr>
      </p:pic>
    </p:spTree>
    <p:extLst>
      <p:ext uri="{BB962C8B-B14F-4D97-AF65-F5344CB8AC3E}">
        <p14:creationId xmlns:p14="http://schemas.microsoft.com/office/powerpoint/2010/main" val="257145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C4721-797B-47B2-A802-9F4B589F3512}"/>
              </a:ext>
            </a:extLst>
          </p:cNvPr>
          <p:cNvSpPr>
            <a:spLocks noGrp="1"/>
          </p:cNvSpPr>
          <p:nvPr>
            <p:ph type="title"/>
          </p:nvPr>
        </p:nvSpPr>
        <p:spPr>
          <a:xfrm>
            <a:off x="685799" y="1150076"/>
            <a:ext cx="3659389" cy="4557849"/>
          </a:xfrm>
        </p:spPr>
        <p:txBody>
          <a:bodyPr>
            <a:normAutofit/>
          </a:bodyPr>
          <a:lstStyle/>
          <a:p>
            <a:pPr algn="r"/>
            <a:r>
              <a:rPr lang="en-US"/>
              <a:t>How to write your solutions</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4186FA-CDD2-42C5-951A-C4192D0E0F70}"/>
              </a:ext>
            </a:extLst>
          </p:cNvPr>
          <p:cNvSpPr>
            <a:spLocks noGrp="1"/>
          </p:cNvSpPr>
          <p:nvPr>
            <p:ph idx="1"/>
          </p:nvPr>
        </p:nvSpPr>
        <p:spPr>
          <a:xfrm>
            <a:off x="4988658" y="1150076"/>
            <a:ext cx="6517543" cy="4557849"/>
          </a:xfrm>
        </p:spPr>
        <p:txBody>
          <a:bodyPr>
            <a:normAutofit lnSpcReduction="10000"/>
          </a:bodyPr>
          <a:lstStyle/>
          <a:p>
            <a:pPr marL="0" indent="0">
              <a:lnSpc>
                <a:spcPct val="90000"/>
              </a:lnSpc>
              <a:buNone/>
            </a:pPr>
            <a:r>
              <a:rPr lang="en-US" sz="1700"/>
              <a:t>You must include these pieces of information:</a:t>
            </a:r>
          </a:p>
          <a:p>
            <a:pPr marL="457200" indent="-457200">
              <a:lnSpc>
                <a:spcPct val="90000"/>
              </a:lnSpc>
              <a:buFont typeface="+mj-lt"/>
              <a:buAutoNum type="arabicPeriod"/>
            </a:pPr>
            <a:r>
              <a:rPr lang="en-US" sz="1700"/>
              <a:t>State what parameters your function/array accepts, what those parameters mean, and what value it is calculating/storing specifically</a:t>
            </a:r>
          </a:p>
          <a:p>
            <a:pPr lvl="1">
              <a:lnSpc>
                <a:spcPct val="90000"/>
              </a:lnSpc>
            </a:pPr>
            <a:r>
              <a:rPr lang="en-US" sz="1700"/>
              <a:t>W[</a:t>
            </a:r>
            <a:r>
              <a:rPr lang="en-US" sz="1700" err="1"/>
              <a:t>i</a:t>
            </a:r>
            <a:r>
              <a:rPr lang="en-US" sz="1700"/>
              <a:t>] stores the largest value attainable on job </a:t>
            </a:r>
            <a:r>
              <a:rPr lang="en-US" sz="1700" err="1"/>
              <a:t>i</a:t>
            </a:r>
            <a:r>
              <a:rPr lang="en-US" sz="1700"/>
              <a:t> through n</a:t>
            </a:r>
          </a:p>
          <a:p>
            <a:pPr marL="457200" indent="-457200">
              <a:lnSpc>
                <a:spcPct val="90000"/>
              </a:lnSpc>
              <a:buFont typeface="+mj-lt"/>
              <a:buAutoNum type="arabicPeriod"/>
            </a:pPr>
            <a:r>
              <a:rPr lang="en-US" sz="1700"/>
              <a:t>Give the recursive formula to calculate the intended output.  This is the hardest step.</a:t>
            </a:r>
          </a:p>
          <a:p>
            <a:pPr lvl="1">
              <a:lnSpc>
                <a:spcPct val="90000"/>
              </a:lnSpc>
            </a:pPr>
            <a:r>
              <a:rPr lang="en-US" sz="1700"/>
              <a:t>W[</a:t>
            </a:r>
            <a:r>
              <a:rPr lang="en-US" sz="1700" err="1"/>
              <a:t>i</a:t>
            </a:r>
            <a:r>
              <a:rPr lang="en-US" sz="1700"/>
              <a:t>] = max(W[i+1], v[</a:t>
            </a:r>
            <a:r>
              <a:rPr lang="en-US" sz="1700" err="1"/>
              <a:t>i</a:t>
            </a:r>
            <a:r>
              <a:rPr lang="en-US" sz="1700"/>
              <a:t>] + W[S[</a:t>
            </a:r>
            <a:r>
              <a:rPr lang="en-US" sz="1700" err="1"/>
              <a:t>i</a:t>
            </a:r>
            <a:r>
              <a:rPr lang="en-US" sz="1700"/>
              <a:t>]])</a:t>
            </a:r>
          </a:p>
          <a:p>
            <a:pPr marL="457200" indent="-457200">
              <a:lnSpc>
                <a:spcPct val="90000"/>
              </a:lnSpc>
              <a:buFont typeface="+mj-lt"/>
              <a:buAutoNum type="arabicPeriod"/>
            </a:pPr>
            <a:r>
              <a:rPr lang="en-US" sz="1700"/>
              <a:t>Give the base case(s) for your recursive formula</a:t>
            </a:r>
          </a:p>
          <a:p>
            <a:pPr lvl="1">
              <a:lnSpc>
                <a:spcPct val="90000"/>
              </a:lnSpc>
            </a:pPr>
            <a:r>
              <a:rPr lang="en-US" sz="1700"/>
              <a:t>W[n+1] = 0</a:t>
            </a:r>
          </a:p>
          <a:p>
            <a:pPr marL="457200" indent="-457200">
              <a:lnSpc>
                <a:spcPct val="90000"/>
              </a:lnSpc>
              <a:buFont typeface="+mj-lt"/>
              <a:buAutoNum type="arabicPeriod"/>
            </a:pPr>
            <a:r>
              <a:rPr lang="en-US" sz="1700"/>
              <a:t>State what order you fill the array in.</a:t>
            </a:r>
          </a:p>
          <a:p>
            <a:pPr lvl="1">
              <a:lnSpc>
                <a:spcPct val="90000"/>
              </a:lnSpc>
            </a:pPr>
            <a:r>
              <a:rPr lang="en-US" sz="1700"/>
              <a:t>For </a:t>
            </a:r>
            <a:r>
              <a:rPr lang="en-US" sz="1700" err="1"/>
              <a:t>i</a:t>
            </a:r>
            <a:r>
              <a:rPr lang="en-US" sz="1700"/>
              <a:t> = n to 1 calculate W[</a:t>
            </a:r>
            <a:r>
              <a:rPr lang="en-US" sz="1700" err="1"/>
              <a:t>i</a:t>
            </a:r>
            <a:r>
              <a:rPr lang="en-US" sz="1700"/>
              <a:t>]</a:t>
            </a:r>
          </a:p>
          <a:p>
            <a:pPr marL="457200" indent="-457200">
              <a:lnSpc>
                <a:spcPct val="90000"/>
              </a:lnSpc>
              <a:buFont typeface="+mj-lt"/>
              <a:buAutoNum type="arabicPeriod"/>
            </a:pPr>
            <a:r>
              <a:rPr lang="en-US" sz="1700"/>
              <a:t>State where the answer is stored in your final array</a:t>
            </a:r>
          </a:p>
          <a:p>
            <a:pPr lvl="1">
              <a:lnSpc>
                <a:spcPct val="90000"/>
              </a:lnSpc>
            </a:pPr>
            <a:r>
              <a:rPr lang="en-US" sz="1700"/>
              <a:t>Return W[1]</a:t>
            </a:r>
          </a:p>
        </p:txBody>
      </p:sp>
    </p:spTree>
    <p:extLst>
      <p:ext uri="{BB962C8B-B14F-4D97-AF65-F5344CB8AC3E}">
        <p14:creationId xmlns:p14="http://schemas.microsoft.com/office/powerpoint/2010/main" val="45629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0E5E1F21-F979-4C20-A400-CFCA0BAE7257}"/>
              </a:ext>
            </a:extLst>
          </p:cNvPr>
          <p:cNvSpPr>
            <a:spLocks noGrp="1"/>
          </p:cNvSpPr>
          <p:nvPr>
            <p:ph type="title"/>
          </p:nvPr>
        </p:nvSpPr>
        <p:spPr>
          <a:xfrm>
            <a:off x="1030288" y="609600"/>
            <a:ext cx="10131425" cy="1110343"/>
          </a:xfrm>
        </p:spPr>
        <p:txBody>
          <a:bodyPr>
            <a:normAutofit/>
          </a:bodyPr>
          <a:lstStyle/>
          <a:p>
            <a:pPr algn="ctr"/>
            <a:r>
              <a:rPr lang="en-US">
                <a:solidFill>
                  <a:schemeClr val="bg1"/>
                </a:solidFill>
              </a:rPr>
              <a:t>The Design Process</a:t>
            </a:r>
          </a:p>
        </p:txBody>
      </p:sp>
      <p:sp>
        <p:nvSpPr>
          <p:cNvPr id="3" name="Content Placeholder 2">
            <a:extLst>
              <a:ext uri="{FF2B5EF4-FFF2-40B4-BE49-F238E27FC236}">
                <a16:creationId xmlns:a16="http://schemas.microsoft.com/office/drawing/2014/main" id="{813B3FAD-5246-4B4E-8529-995BCFAC19B7}"/>
              </a:ext>
            </a:extLst>
          </p:cNvPr>
          <p:cNvSpPr>
            <a:spLocks noGrp="1"/>
          </p:cNvSpPr>
          <p:nvPr>
            <p:ph idx="1"/>
          </p:nvPr>
        </p:nvSpPr>
        <p:spPr>
          <a:xfrm>
            <a:off x="685801" y="2592572"/>
            <a:ext cx="10820400" cy="3198627"/>
          </a:xfrm>
        </p:spPr>
        <p:txBody>
          <a:bodyPr>
            <a:normAutofit/>
          </a:bodyPr>
          <a:lstStyle/>
          <a:p>
            <a:pPr marL="457200" indent="-457200">
              <a:buFont typeface="+mj-lt"/>
              <a:buAutoNum type="arabicPeriod"/>
            </a:pPr>
            <a:r>
              <a:rPr lang="en-US" sz="1700"/>
              <a:t>Reduce the problem to a series of ordered, bite-size decisions.</a:t>
            </a:r>
          </a:p>
          <a:p>
            <a:pPr marL="457200" indent="-457200">
              <a:buFont typeface="+mj-lt"/>
              <a:buAutoNum type="arabicPeriod"/>
            </a:pPr>
            <a:r>
              <a:rPr lang="en-US" sz="1700"/>
              <a:t>Figure out what subproblem(s) you will have to solve, based on each possible outcome of the bite-sized decision.</a:t>
            </a:r>
          </a:p>
          <a:p>
            <a:pPr marL="457200" indent="-457200">
              <a:buFont typeface="+mj-lt"/>
              <a:buAutoNum type="arabicPeriod"/>
            </a:pPr>
            <a:r>
              <a:rPr lang="en-US" sz="1700"/>
              <a:t>Represent those subproblems with as few input parameters to your recursive function as possible (more parameters = more complicated, and more runtime)</a:t>
            </a:r>
          </a:p>
          <a:p>
            <a:pPr marL="457200" indent="-457200">
              <a:buFont typeface="+mj-lt"/>
              <a:buAutoNum type="arabicPeriod"/>
            </a:pPr>
            <a:r>
              <a:rPr lang="en-US" sz="1700"/>
              <a:t>Design the complete recursive procedure</a:t>
            </a:r>
          </a:p>
          <a:p>
            <a:pPr marL="457200" indent="-457200">
              <a:buFont typeface="+mj-lt"/>
              <a:buAutoNum type="arabicPeriod"/>
            </a:pPr>
            <a:r>
              <a:rPr lang="en-US" sz="1700"/>
              <a:t>Figure out the order you will need to solve each subproblem, so that you have what you need, when you need it.</a:t>
            </a:r>
          </a:p>
          <a:p>
            <a:pPr marL="457200" indent="-457200">
              <a:buFont typeface="+mj-lt"/>
              <a:buAutoNum type="arabicPeriod"/>
            </a:pPr>
            <a:r>
              <a:rPr lang="en-US" sz="1700"/>
              <a:t>Figure out what indices of the array will store the final answer.</a:t>
            </a:r>
          </a:p>
          <a:p>
            <a:pPr marL="457200" indent="-457200">
              <a:buFont typeface="+mj-lt"/>
              <a:buAutoNum type="arabicPeriod"/>
            </a:pPr>
            <a:r>
              <a:rPr lang="en-US" sz="1700"/>
              <a:t>Design the complete iterative procedure</a:t>
            </a:r>
          </a:p>
        </p:txBody>
      </p:sp>
    </p:spTree>
    <p:extLst>
      <p:ext uri="{BB962C8B-B14F-4D97-AF65-F5344CB8AC3E}">
        <p14:creationId xmlns:p14="http://schemas.microsoft.com/office/powerpoint/2010/main" val="17325840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8A23D-F158-4C2D-83C1-E92C44256EE0}"/>
              </a:ext>
            </a:extLst>
          </p:cNvPr>
          <p:cNvSpPr>
            <a:spLocks noGrp="1"/>
          </p:cNvSpPr>
          <p:nvPr>
            <p:ph type="title"/>
          </p:nvPr>
        </p:nvSpPr>
        <p:spPr>
          <a:xfrm>
            <a:off x="685801" y="533400"/>
            <a:ext cx="10820400" cy="1177092"/>
          </a:xfrm>
        </p:spPr>
        <p:txBody>
          <a:bodyPr anchor="b">
            <a:normAutofit/>
          </a:bodyPr>
          <a:lstStyle/>
          <a:p>
            <a:pPr algn="ctr"/>
            <a:r>
              <a:rPr lang="en-US" sz="4400"/>
              <a:t>A historical note</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C37D78-DA74-4907-8C9F-8F93E2291A91}"/>
              </a:ext>
            </a:extLst>
          </p:cNvPr>
          <p:cNvSpPr>
            <a:spLocks noGrp="1"/>
          </p:cNvSpPr>
          <p:nvPr>
            <p:ph idx="1"/>
          </p:nvPr>
        </p:nvSpPr>
        <p:spPr>
          <a:xfrm>
            <a:off x="685801" y="2243892"/>
            <a:ext cx="10820400" cy="3547308"/>
          </a:xfrm>
        </p:spPr>
        <p:txBody>
          <a:bodyPr anchor="t">
            <a:normAutofit/>
          </a:bodyPr>
          <a:lstStyle/>
          <a:p>
            <a:pPr marL="0" indent="0">
              <a:lnSpc>
                <a:spcPct val="90000"/>
              </a:lnSpc>
              <a:buNone/>
            </a:pPr>
            <a:r>
              <a:rPr lang="en-US" sz="1700"/>
              <a:t>The father of Dynamic Programming, a guy named Bellman, was originally going to call it “Planning over time”.</a:t>
            </a:r>
          </a:p>
          <a:p>
            <a:pPr>
              <a:lnSpc>
                <a:spcPct val="90000"/>
              </a:lnSpc>
            </a:pPr>
            <a:r>
              <a:rPr lang="en-US" sz="1700"/>
              <a:t>He needed to extract funding from the Secretary of Defense.</a:t>
            </a:r>
          </a:p>
          <a:p>
            <a:pPr>
              <a:lnSpc>
                <a:spcPct val="90000"/>
              </a:lnSpc>
            </a:pPr>
            <a:r>
              <a:rPr lang="en-US" sz="1700"/>
              <a:t>The Secretary of Defense had a pathological fear and hatred of the word “research”</a:t>
            </a:r>
          </a:p>
          <a:p>
            <a:pPr>
              <a:lnSpc>
                <a:spcPct val="90000"/>
              </a:lnSpc>
            </a:pPr>
            <a:r>
              <a:rPr lang="en-US" sz="1700"/>
              <a:t>The Secretary of Defense would actually get red in the face, and violent, if the word was used in his presence.</a:t>
            </a:r>
          </a:p>
          <a:p>
            <a:pPr>
              <a:lnSpc>
                <a:spcPct val="90000"/>
              </a:lnSpc>
            </a:pPr>
            <a:r>
              <a:rPr lang="en-US" sz="1700"/>
              <a:t>He </a:t>
            </a:r>
            <a:r>
              <a:rPr lang="en-US" sz="1700" b="1"/>
              <a:t>especially</a:t>
            </a:r>
            <a:r>
              <a:rPr lang="en-US" sz="1700"/>
              <a:t> hated it when the word was preceded by “mathematical”</a:t>
            </a:r>
          </a:p>
          <a:p>
            <a:pPr>
              <a:lnSpc>
                <a:spcPct val="90000"/>
              </a:lnSpc>
            </a:pPr>
            <a:r>
              <a:rPr lang="en-US" sz="1700"/>
              <a:t>It is impossible to use the word “dynamic” in a negative manner.</a:t>
            </a:r>
          </a:p>
          <a:p>
            <a:pPr>
              <a:lnSpc>
                <a:spcPct val="90000"/>
              </a:lnSpc>
            </a:pPr>
            <a:r>
              <a:rPr lang="en-US" sz="1700"/>
              <a:t>Bellman figured that not even a congressman could object to something called “dynamic programming”</a:t>
            </a:r>
          </a:p>
          <a:p>
            <a:pPr marL="0" indent="0">
              <a:lnSpc>
                <a:spcPct val="90000"/>
              </a:lnSpc>
              <a:buNone/>
            </a:pPr>
            <a:r>
              <a:rPr lang="en-US" sz="1700"/>
              <a:t>So, the reason why it is called Dynamic Programming, is politics.</a:t>
            </a:r>
          </a:p>
        </p:txBody>
      </p:sp>
    </p:spTree>
    <p:extLst>
      <p:ext uri="{BB962C8B-B14F-4D97-AF65-F5344CB8AC3E}">
        <p14:creationId xmlns:p14="http://schemas.microsoft.com/office/powerpoint/2010/main" val="60920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59E1-B3EF-44E9-BFBF-6D32C9F49FD1}"/>
              </a:ext>
            </a:extLst>
          </p:cNvPr>
          <p:cNvSpPr>
            <a:spLocks noGrp="1"/>
          </p:cNvSpPr>
          <p:nvPr>
            <p:ph type="title"/>
          </p:nvPr>
        </p:nvSpPr>
        <p:spPr>
          <a:xfrm>
            <a:off x="685801" y="609600"/>
            <a:ext cx="5219699" cy="1456267"/>
          </a:xfrm>
        </p:spPr>
        <p:txBody>
          <a:bodyPr>
            <a:normAutofit/>
          </a:bodyPr>
          <a:lstStyle/>
          <a:p>
            <a:r>
              <a:rPr lang="en-US" dirty="0"/>
              <a:t>Longest Increasing Subsequence</a:t>
            </a:r>
          </a:p>
        </p:txBody>
      </p:sp>
      <p:sp>
        <p:nvSpPr>
          <p:cNvPr id="3" name="Content Placeholder 2">
            <a:extLst>
              <a:ext uri="{FF2B5EF4-FFF2-40B4-BE49-F238E27FC236}">
                <a16:creationId xmlns:a16="http://schemas.microsoft.com/office/drawing/2014/main" id="{C3FF4EC2-FACC-4CBE-A926-BFE66E1BCD9A}"/>
              </a:ext>
            </a:extLst>
          </p:cNvPr>
          <p:cNvSpPr>
            <a:spLocks noGrp="1"/>
          </p:cNvSpPr>
          <p:nvPr>
            <p:ph idx="1"/>
          </p:nvPr>
        </p:nvSpPr>
        <p:spPr>
          <a:xfrm>
            <a:off x="685801" y="2142067"/>
            <a:ext cx="5219699" cy="3649133"/>
          </a:xfrm>
        </p:spPr>
        <p:txBody>
          <a:bodyPr>
            <a:normAutofit/>
          </a:bodyPr>
          <a:lstStyle/>
          <a:p>
            <a:pPr marL="0" indent="0">
              <a:buNone/>
            </a:pPr>
            <a:r>
              <a:rPr lang="en-US" dirty="0"/>
              <a:t>Given a sequence of numbers s</a:t>
            </a:r>
            <a:r>
              <a:rPr lang="en-US" baseline="-25000" dirty="0"/>
              <a:t>1</a:t>
            </a:r>
            <a:r>
              <a:rPr lang="en-US" dirty="0"/>
              <a:t>, …, </a:t>
            </a:r>
            <a:r>
              <a:rPr lang="en-US" dirty="0" err="1"/>
              <a:t>s</a:t>
            </a:r>
            <a:r>
              <a:rPr lang="en-US" baseline="-25000" dirty="0" err="1"/>
              <a:t>n</a:t>
            </a:r>
            <a:r>
              <a:rPr lang="en-US" dirty="0"/>
              <a:t>, delete the fewest numbers possible so that what is left is in increasing order.</a:t>
            </a:r>
          </a:p>
          <a:p>
            <a:pPr marL="0" indent="0">
              <a:buNone/>
            </a:pPr>
            <a:r>
              <a:rPr lang="en-US" dirty="0"/>
              <a:t>3  4  1  2  8  6  7  5  9</a:t>
            </a:r>
          </a:p>
          <a:p>
            <a:pPr marL="0" indent="0">
              <a:buNone/>
            </a:pPr>
            <a:r>
              <a:rPr lang="en-US" dirty="0"/>
              <a:t>3  4  </a:t>
            </a:r>
            <a:r>
              <a:rPr lang="en-US" strike="sngStrike"/>
              <a:t>1  2</a:t>
            </a:r>
            <a:r>
              <a:rPr lang="en-US" dirty="0"/>
              <a:t>  8  </a:t>
            </a:r>
            <a:r>
              <a:rPr lang="en-US" strike="sngStrike"/>
              <a:t>6  7  5</a:t>
            </a:r>
            <a:r>
              <a:rPr lang="en-US" dirty="0"/>
              <a:t>  9</a:t>
            </a:r>
          </a:p>
          <a:p>
            <a:pPr marL="0" indent="0">
              <a:buNone/>
            </a:pPr>
            <a:r>
              <a:rPr lang="en-US" dirty="0"/>
              <a:t>3  4  </a:t>
            </a:r>
            <a:r>
              <a:rPr lang="en-US" strike="sngStrike"/>
              <a:t>1  2  8</a:t>
            </a:r>
            <a:r>
              <a:rPr lang="en-US" dirty="0"/>
              <a:t>  6  7  </a:t>
            </a:r>
            <a:r>
              <a:rPr lang="en-US" strike="sngStrike"/>
              <a:t>5</a:t>
            </a:r>
            <a:r>
              <a:rPr lang="en-US" dirty="0"/>
              <a:t>  9</a:t>
            </a:r>
          </a:p>
          <a:p>
            <a:pPr marL="0" indent="0">
              <a:buNone/>
            </a:pPr>
            <a:r>
              <a:rPr lang="en-US" strike="sngStrike"/>
              <a:t>3  4</a:t>
            </a:r>
            <a:r>
              <a:rPr lang="en-US" dirty="0"/>
              <a:t>  1  2  </a:t>
            </a:r>
            <a:r>
              <a:rPr lang="en-US" strike="sngStrike"/>
              <a:t>8</a:t>
            </a:r>
            <a:r>
              <a:rPr lang="en-US" dirty="0"/>
              <a:t>  6  7  </a:t>
            </a:r>
            <a:r>
              <a:rPr lang="en-US" strike="sngStrike"/>
              <a:t>5</a:t>
            </a:r>
            <a:r>
              <a:rPr lang="en-US" dirty="0"/>
              <a:t>  9</a:t>
            </a:r>
          </a:p>
        </p:txBody>
      </p:sp>
      <p:pic>
        <p:nvPicPr>
          <p:cNvPr id="5" name="Picture 4" descr="A close up of a typewriter&#10;&#10;Description automatically generated">
            <a:extLst>
              <a:ext uri="{FF2B5EF4-FFF2-40B4-BE49-F238E27FC236}">
                <a16:creationId xmlns:a16="http://schemas.microsoft.com/office/drawing/2014/main" id="{CD48938E-F116-4E94-AAF5-B1AAAC1E74E0}"/>
              </a:ext>
            </a:extLst>
          </p:cNvPr>
          <p:cNvPicPr>
            <a:picLocks noChangeAspect="1"/>
          </p:cNvPicPr>
          <p:nvPr/>
        </p:nvPicPr>
        <p:blipFill rotWithShape="1">
          <a:blip r:embed="rId3"/>
          <a:srcRect l="14626" r="16381"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5105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223F-36E8-42C3-BD1C-EA64015F5140}"/>
              </a:ext>
            </a:extLst>
          </p:cNvPr>
          <p:cNvSpPr>
            <a:spLocks noGrp="1"/>
          </p:cNvSpPr>
          <p:nvPr>
            <p:ph type="title"/>
          </p:nvPr>
        </p:nvSpPr>
        <p:spPr>
          <a:xfrm>
            <a:off x="685801" y="609600"/>
            <a:ext cx="5219699" cy="1456267"/>
          </a:xfrm>
        </p:spPr>
        <p:txBody>
          <a:bodyPr>
            <a:normAutofit/>
          </a:bodyPr>
          <a:lstStyle/>
          <a:p>
            <a:r>
              <a:rPr lang="en-US" dirty="0"/>
              <a:t>Bite-size decisions</a:t>
            </a:r>
          </a:p>
        </p:txBody>
      </p:sp>
      <p:sp>
        <p:nvSpPr>
          <p:cNvPr id="3" name="Content Placeholder 2">
            <a:extLst>
              <a:ext uri="{FF2B5EF4-FFF2-40B4-BE49-F238E27FC236}">
                <a16:creationId xmlns:a16="http://schemas.microsoft.com/office/drawing/2014/main" id="{AD3F396A-4EF2-4F39-B5D3-A59477C7C31F}"/>
              </a:ext>
            </a:extLst>
          </p:cNvPr>
          <p:cNvSpPr>
            <a:spLocks noGrp="1"/>
          </p:cNvSpPr>
          <p:nvPr>
            <p:ph idx="1"/>
          </p:nvPr>
        </p:nvSpPr>
        <p:spPr>
          <a:xfrm>
            <a:off x="685801" y="2142067"/>
            <a:ext cx="5219699" cy="3649133"/>
          </a:xfrm>
        </p:spPr>
        <p:txBody>
          <a:bodyPr>
            <a:normAutofit/>
          </a:bodyPr>
          <a:lstStyle/>
          <a:p>
            <a:pPr marL="0" indent="0">
              <a:buNone/>
            </a:pPr>
            <a:r>
              <a:rPr lang="en-US" dirty="0"/>
              <a:t>Possible bite-size question: Do I include </a:t>
            </a:r>
            <a:r>
              <a:rPr lang="en-US" dirty="0" err="1"/>
              <a:t>s</a:t>
            </a:r>
            <a:r>
              <a:rPr lang="en-US" baseline="-25000" dirty="0" err="1"/>
              <a:t>i</a:t>
            </a:r>
            <a:r>
              <a:rPr lang="en-US" dirty="0"/>
              <a:t> or not?</a:t>
            </a:r>
          </a:p>
          <a:p>
            <a:pPr marL="0" indent="0">
              <a:buNone/>
            </a:pPr>
            <a:r>
              <a:rPr lang="en-US" dirty="0"/>
              <a:t>If you include s</a:t>
            </a:r>
            <a:r>
              <a:rPr lang="en-US" baseline="-25000" dirty="0"/>
              <a:t>1</a:t>
            </a:r>
            <a:r>
              <a:rPr lang="en-US" dirty="0"/>
              <a:t>, what number do you check next?</a:t>
            </a:r>
          </a:p>
          <a:p>
            <a:r>
              <a:rPr lang="en-US" dirty="0"/>
              <a:t>The first number greater than s</a:t>
            </a:r>
            <a:r>
              <a:rPr lang="en-US" baseline="-25000" dirty="0"/>
              <a:t>1</a:t>
            </a:r>
            <a:r>
              <a:rPr lang="en-US" dirty="0"/>
              <a:t>.  In this case, s</a:t>
            </a:r>
            <a:r>
              <a:rPr lang="en-US" baseline="-25000" dirty="0"/>
              <a:t>2</a:t>
            </a:r>
            <a:r>
              <a:rPr lang="en-US" dirty="0"/>
              <a:t>.</a:t>
            </a:r>
          </a:p>
          <a:p>
            <a:pPr marL="0" indent="0">
              <a:buNone/>
            </a:pPr>
            <a:r>
              <a:rPr lang="en-US" dirty="0"/>
              <a:t>If you don’t include s</a:t>
            </a:r>
            <a:r>
              <a:rPr lang="en-US" baseline="-25000" dirty="0"/>
              <a:t>1</a:t>
            </a:r>
            <a:r>
              <a:rPr lang="en-US" dirty="0"/>
              <a:t>, what number do you check next?</a:t>
            </a:r>
          </a:p>
          <a:p>
            <a:r>
              <a:rPr lang="en-US" dirty="0"/>
              <a:t>The next number.  In this case, s</a:t>
            </a:r>
            <a:r>
              <a:rPr lang="en-US" baseline="-25000" dirty="0"/>
              <a:t>2</a:t>
            </a:r>
            <a:r>
              <a:rPr lang="en-US" dirty="0"/>
              <a:t>.</a:t>
            </a:r>
          </a:p>
          <a:p>
            <a:pPr marL="0" indent="0">
              <a:buNone/>
            </a:pPr>
            <a:r>
              <a:rPr lang="en-US" dirty="0"/>
              <a:t>Something seems wrong here…</a:t>
            </a:r>
          </a:p>
          <a:p>
            <a:pPr marL="0" indent="0">
              <a:buNone/>
            </a:pPr>
            <a:r>
              <a:rPr lang="en-US" dirty="0"/>
              <a:t>3  </a:t>
            </a:r>
            <a:r>
              <a:rPr lang="en-US" strike="sngStrike"/>
              <a:t>4</a:t>
            </a:r>
            <a:r>
              <a:rPr lang="en-US" dirty="0"/>
              <a:t>  1  2  </a:t>
            </a:r>
            <a:r>
              <a:rPr lang="en-US" strike="sngStrike"/>
              <a:t>8</a:t>
            </a:r>
            <a:r>
              <a:rPr lang="en-US" dirty="0"/>
              <a:t>  6  7  </a:t>
            </a:r>
            <a:r>
              <a:rPr lang="en-US" strike="sngStrike"/>
              <a:t>5</a:t>
            </a:r>
            <a:r>
              <a:rPr lang="en-US" dirty="0"/>
              <a:t>  9</a:t>
            </a:r>
            <a:endParaRPr lang="en-US"/>
          </a:p>
        </p:txBody>
      </p:sp>
      <p:pic>
        <p:nvPicPr>
          <p:cNvPr id="5" name="Picture 4" descr="A picture containing light&#10;&#10;Description automatically generated">
            <a:extLst>
              <a:ext uri="{FF2B5EF4-FFF2-40B4-BE49-F238E27FC236}">
                <a16:creationId xmlns:a16="http://schemas.microsoft.com/office/drawing/2014/main" id="{22D49DC7-A8EB-45A8-88DC-9EF5FAA591D3}"/>
              </a:ext>
            </a:extLst>
          </p:cNvPr>
          <p:cNvPicPr>
            <a:picLocks noChangeAspect="1"/>
          </p:cNvPicPr>
          <p:nvPr/>
        </p:nvPicPr>
        <p:blipFill rotWithShape="1">
          <a:blip r:embed="rId3"/>
          <a:srcRect l="22192" r="-2"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4130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D906F-641B-439E-808E-093F1012EB63}"/>
              </a:ext>
            </a:extLst>
          </p:cNvPr>
          <p:cNvSpPr>
            <a:spLocks noGrp="1"/>
          </p:cNvSpPr>
          <p:nvPr>
            <p:ph type="title"/>
          </p:nvPr>
        </p:nvSpPr>
        <p:spPr>
          <a:xfrm>
            <a:off x="685799" y="1150076"/>
            <a:ext cx="3659389" cy="4557849"/>
          </a:xfrm>
        </p:spPr>
        <p:txBody>
          <a:bodyPr>
            <a:normAutofit/>
          </a:bodyPr>
          <a:lstStyle/>
          <a:p>
            <a:pPr algn="r"/>
            <a:r>
              <a:rPr lang="en-US" dirty="0"/>
              <a:t>Recursive Fibonacci</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6564FF-F8A0-4DCE-BBC2-5E93D1C58130}"/>
              </a:ext>
            </a:extLst>
          </p:cNvPr>
          <p:cNvSpPr>
            <a:spLocks noGrp="1"/>
          </p:cNvSpPr>
          <p:nvPr>
            <p:ph idx="1"/>
          </p:nvPr>
        </p:nvSpPr>
        <p:spPr>
          <a:xfrm>
            <a:off x="4988658" y="1150076"/>
            <a:ext cx="6517543" cy="4557849"/>
          </a:xfrm>
        </p:spPr>
        <p:txBody>
          <a:bodyPr>
            <a:normAutofit/>
          </a:bodyPr>
          <a:lstStyle/>
          <a:p>
            <a:pPr marL="0" indent="0">
              <a:buNone/>
            </a:pPr>
            <a:r>
              <a:rPr lang="en-US"/>
              <a:t>If you wanted to write an algorithm that calculated the nth Fibonacci number, you might do it like this:</a:t>
            </a:r>
          </a:p>
          <a:p>
            <a:pPr marL="0" indent="0">
              <a:buNone/>
            </a:pPr>
            <a:endParaRPr lang="en-US"/>
          </a:p>
          <a:p>
            <a:pPr marL="0" indent="0">
              <a:buNone/>
            </a:pPr>
            <a:r>
              <a:rPr lang="en-US"/>
              <a:t>Int Fibonacci(int n)</a:t>
            </a:r>
          </a:p>
          <a:p>
            <a:pPr marL="457200" lvl="1" indent="0">
              <a:buNone/>
            </a:pPr>
            <a:r>
              <a:rPr lang="en-US"/>
              <a:t>If n &lt; 3 Then Return 1</a:t>
            </a:r>
          </a:p>
          <a:p>
            <a:pPr marL="457200" lvl="1" indent="0">
              <a:buNone/>
            </a:pPr>
            <a:r>
              <a:rPr lang="en-US"/>
              <a:t>Return Fibonacci(n-1)+Fibonacci(n-2)</a:t>
            </a:r>
          </a:p>
          <a:p>
            <a:pPr marL="0" indent="0">
              <a:buNone/>
            </a:pPr>
            <a:endParaRPr lang="en-US"/>
          </a:p>
          <a:p>
            <a:pPr marL="0" indent="0">
              <a:buNone/>
            </a:pPr>
            <a:r>
              <a:rPr lang="en-US"/>
              <a:t>What is the recurrence relation for this function?</a:t>
            </a:r>
          </a:p>
        </p:txBody>
      </p:sp>
    </p:spTree>
    <p:extLst>
      <p:ext uri="{BB962C8B-B14F-4D97-AF65-F5344CB8AC3E}">
        <p14:creationId xmlns:p14="http://schemas.microsoft.com/office/powerpoint/2010/main" val="339272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8A1BFE5-8273-4FEF-85ED-54B66F810632}"/>
              </a:ext>
            </a:extLst>
          </p:cNvPr>
          <p:cNvSpPr>
            <a:spLocks noGrp="1"/>
          </p:cNvSpPr>
          <p:nvPr>
            <p:ph type="title"/>
          </p:nvPr>
        </p:nvSpPr>
        <p:spPr>
          <a:xfrm>
            <a:off x="5941228" y="1151677"/>
            <a:ext cx="5218897" cy="4554647"/>
          </a:xfrm>
        </p:spPr>
        <p:txBody>
          <a:bodyPr anchor="ctr">
            <a:normAutofit/>
          </a:bodyPr>
          <a:lstStyle/>
          <a:p>
            <a:r>
              <a:rPr lang="en-US" sz="4800"/>
              <a:t>Let’s try again…</a:t>
            </a:r>
          </a:p>
        </p:txBody>
      </p:sp>
      <p:sp>
        <p:nvSpPr>
          <p:cNvPr id="19" name="Freeform: Shape 18">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6EB7C59-C4DA-4030-A0C0-F8F545A72A4A}"/>
              </a:ext>
            </a:extLst>
          </p:cNvPr>
          <p:cNvSpPr>
            <a:spLocks noGrp="1"/>
          </p:cNvSpPr>
          <p:nvPr>
            <p:ph idx="1"/>
          </p:nvPr>
        </p:nvSpPr>
        <p:spPr>
          <a:xfrm>
            <a:off x="685802" y="1151677"/>
            <a:ext cx="3968492" cy="4718897"/>
          </a:xfrm>
        </p:spPr>
        <p:txBody>
          <a:bodyPr anchor="ctr">
            <a:normAutofit/>
          </a:bodyPr>
          <a:lstStyle/>
          <a:p>
            <a:pPr marL="0" indent="0">
              <a:buNone/>
            </a:pPr>
            <a:r>
              <a:rPr lang="en-US"/>
              <a:t>We need to both keep track of which number we’re considering, as well as the previous number we’ve chosen.</a:t>
            </a:r>
          </a:p>
          <a:p>
            <a:pPr marL="0" indent="0">
              <a:buNone/>
            </a:pPr>
            <a:r>
              <a:rPr lang="en-US"/>
              <a:t>If you include s</a:t>
            </a:r>
            <a:r>
              <a:rPr lang="en-US" baseline="-25000"/>
              <a:t>i</a:t>
            </a:r>
            <a:r>
              <a:rPr lang="en-US"/>
              <a:t>, what number do you check next?</a:t>
            </a:r>
          </a:p>
          <a:p>
            <a:r>
              <a:rPr lang="en-US"/>
              <a:t>The first number greater than s</a:t>
            </a:r>
            <a:r>
              <a:rPr lang="en-US" baseline="-25000"/>
              <a:t>i</a:t>
            </a:r>
            <a:r>
              <a:rPr lang="en-US"/>
              <a:t>. </a:t>
            </a:r>
          </a:p>
          <a:p>
            <a:pPr marL="0" indent="0">
              <a:buNone/>
            </a:pPr>
            <a:r>
              <a:rPr lang="en-US"/>
              <a:t>If you don’t include s</a:t>
            </a:r>
            <a:r>
              <a:rPr lang="en-US" baseline="-25000"/>
              <a:t>i</a:t>
            </a:r>
            <a:r>
              <a:rPr lang="en-US"/>
              <a:t>, what number do you check next?</a:t>
            </a:r>
          </a:p>
          <a:p>
            <a:r>
              <a:rPr lang="en-US"/>
              <a:t>The next number that is larger than the previous number we’ve chosen.</a:t>
            </a:r>
          </a:p>
          <a:p>
            <a:pPr marL="0" indent="0">
              <a:buNone/>
            </a:pPr>
            <a:r>
              <a:rPr lang="en-US"/>
              <a:t>We can accomplish both of these with a single parameter if we re-envision the bite-size decision.  </a:t>
            </a:r>
            <a:r>
              <a:rPr lang="en-US" b="1"/>
              <a:t>Less parameters = better</a:t>
            </a:r>
            <a:endParaRPr lang="en-US"/>
          </a:p>
        </p:txBody>
      </p:sp>
    </p:spTree>
    <p:extLst>
      <p:ext uri="{BB962C8B-B14F-4D97-AF65-F5344CB8AC3E}">
        <p14:creationId xmlns:p14="http://schemas.microsoft.com/office/powerpoint/2010/main" val="21048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B6F2-0268-4A22-B358-73D70B6A981B}"/>
              </a:ext>
            </a:extLst>
          </p:cNvPr>
          <p:cNvSpPr>
            <a:spLocks noGrp="1"/>
          </p:cNvSpPr>
          <p:nvPr>
            <p:ph type="title"/>
          </p:nvPr>
        </p:nvSpPr>
        <p:spPr>
          <a:xfrm>
            <a:off x="965200" y="609600"/>
            <a:ext cx="7808140" cy="1099457"/>
          </a:xfrm>
        </p:spPr>
        <p:txBody>
          <a:bodyPr anchor="b">
            <a:normAutofit/>
          </a:bodyPr>
          <a:lstStyle/>
          <a:p>
            <a:r>
              <a:rPr lang="en-US" sz="4000"/>
              <a:t>Bite-size, Take 2</a:t>
            </a:r>
          </a:p>
        </p:txBody>
      </p:sp>
      <p:sp>
        <p:nvSpPr>
          <p:cNvPr id="3" name="Content Placeholder 2">
            <a:extLst>
              <a:ext uri="{FF2B5EF4-FFF2-40B4-BE49-F238E27FC236}">
                <a16:creationId xmlns:a16="http://schemas.microsoft.com/office/drawing/2014/main" id="{0FB4E403-B05A-4386-B48C-BC034AAD4676}"/>
              </a:ext>
            </a:extLst>
          </p:cNvPr>
          <p:cNvSpPr>
            <a:spLocks noGrp="1"/>
          </p:cNvSpPr>
          <p:nvPr>
            <p:ph idx="1"/>
          </p:nvPr>
        </p:nvSpPr>
        <p:spPr>
          <a:xfrm>
            <a:off x="965200" y="2142067"/>
            <a:ext cx="7808140" cy="3649133"/>
          </a:xfrm>
        </p:spPr>
        <p:txBody>
          <a:bodyPr anchor="t">
            <a:normAutofit/>
          </a:bodyPr>
          <a:lstStyle/>
          <a:p>
            <a:pPr marL="0" indent="0">
              <a:lnSpc>
                <a:spcPct val="90000"/>
              </a:lnSpc>
              <a:buNone/>
            </a:pPr>
            <a:r>
              <a:rPr lang="en-US" sz="1500"/>
              <a:t>Bite-size decision: if we include </a:t>
            </a:r>
            <a:r>
              <a:rPr lang="en-US" sz="1500" err="1"/>
              <a:t>s</a:t>
            </a:r>
            <a:r>
              <a:rPr lang="en-US" sz="1500" baseline="-25000" err="1"/>
              <a:t>i</a:t>
            </a:r>
            <a:r>
              <a:rPr lang="en-US" sz="1500"/>
              <a:t>, what number do we include next?</a:t>
            </a:r>
          </a:p>
          <a:p>
            <a:pPr>
              <a:lnSpc>
                <a:spcPct val="90000"/>
              </a:lnSpc>
            </a:pPr>
            <a:r>
              <a:rPr lang="en-US" sz="1500"/>
              <a:t>We’ll loop over all numbers that come after </a:t>
            </a:r>
            <a:r>
              <a:rPr lang="en-US" sz="1500" err="1"/>
              <a:t>s</a:t>
            </a:r>
            <a:r>
              <a:rPr lang="en-US" sz="1500" baseline="-25000" err="1"/>
              <a:t>i</a:t>
            </a:r>
            <a:r>
              <a:rPr lang="en-US" sz="1500"/>
              <a:t>, and consider them if they are also greater than </a:t>
            </a:r>
            <a:r>
              <a:rPr lang="en-US" sz="1500" err="1"/>
              <a:t>s</a:t>
            </a:r>
            <a:r>
              <a:rPr lang="en-US" sz="1500" baseline="-25000" err="1"/>
              <a:t>i</a:t>
            </a:r>
            <a:r>
              <a:rPr lang="en-US" sz="1500"/>
              <a:t>.</a:t>
            </a:r>
          </a:p>
          <a:p>
            <a:pPr marL="0" indent="0">
              <a:lnSpc>
                <a:spcPct val="90000"/>
              </a:lnSpc>
              <a:buNone/>
            </a:pPr>
            <a:r>
              <a:rPr lang="en-US" sz="1500"/>
              <a:t>We only need a single parameter: </a:t>
            </a:r>
            <a:r>
              <a:rPr lang="en-US" sz="1500" err="1"/>
              <a:t>i</a:t>
            </a:r>
            <a:endParaRPr lang="en-US" sz="1500"/>
          </a:p>
          <a:p>
            <a:pPr marL="0" indent="0">
              <a:lnSpc>
                <a:spcPct val="90000"/>
              </a:lnSpc>
              <a:buNone/>
            </a:pPr>
            <a:r>
              <a:rPr lang="en-US" sz="1500"/>
              <a:t>LIS(int </a:t>
            </a:r>
            <a:r>
              <a:rPr lang="en-US" sz="1500" err="1"/>
              <a:t>i</a:t>
            </a:r>
            <a:r>
              <a:rPr lang="en-US" sz="1500"/>
              <a:t>) returns the length of the longest increasing subsequence that uses </a:t>
            </a:r>
            <a:r>
              <a:rPr lang="en-US" sz="1500" err="1"/>
              <a:t>s</a:t>
            </a:r>
            <a:r>
              <a:rPr lang="en-US" sz="1500" baseline="-25000" err="1"/>
              <a:t>i</a:t>
            </a:r>
            <a:r>
              <a:rPr lang="en-US" sz="1500"/>
              <a:t> as its first number.</a:t>
            </a:r>
          </a:p>
          <a:p>
            <a:pPr marL="0" indent="0">
              <a:lnSpc>
                <a:spcPct val="90000"/>
              </a:lnSpc>
              <a:buNone/>
            </a:pPr>
            <a:endParaRPr lang="en-US" sz="1500"/>
          </a:p>
          <a:p>
            <a:pPr marL="0" indent="0">
              <a:lnSpc>
                <a:spcPct val="90000"/>
              </a:lnSpc>
              <a:buNone/>
            </a:pPr>
            <a:r>
              <a:rPr lang="en-US" sz="1500"/>
              <a:t>We </a:t>
            </a:r>
            <a:r>
              <a:rPr lang="en-US" sz="1500" b="1"/>
              <a:t>could </a:t>
            </a:r>
            <a:r>
              <a:rPr lang="en-US" sz="1500"/>
              <a:t>have done this differently, where we only figure out if we’re going to include the current value, and we keep track both of the current value and the previous number we chose.</a:t>
            </a:r>
          </a:p>
          <a:p>
            <a:pPr>
              <a:lnSpc>
                <a:spcPct val="90000"/>
              </a:lnSpc>
            </a:pPr>
            <a:r>
              <a:rPr lang="en-US" sz="1500"/>
              <a:t>This requires 2-parameter dynamic programming, which we aren’t ready to talk about yet.  This solution would take the same amount of time, but would use more memory than the solution we’re going to tackle.</a:t>
            </a:r>
          </a:p>
        </p:txBody>
      </p:sp>
    </p:spTree>
    <p:extLst>
      <p:ext uri="{BB962C8B-B14F-4D97-AF65-F5344CB8AC3E}">
        <p14:creationId xmlns:p14="http://schemas.microsoft.com/office/powerpoint/2010/main" val="36123122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B9CF-BCB4-4309-87BB-062FA63674DE}"/>
              </a:ext>
            </a:extLst>
          </p:cNvPr>
          <p:cNvSpPr>
            <a:spLocks noGrp="1"/>
          </p:cNvSpPr>
          <p:nvPr>
            <p:ph type="title"/>
          </p:nvPr>
        </p:nvSpPr>
        <p:spPr>
          <a:xfrm>
            <a:off x="7837713" y="1083130"/>
            <a:ext cx="2979513" cy="4691742"/>
          </a:xfrm>
        </p:spPr>
        <p:txBody>
          <a:bodyPr>
            <a:normAutofit/>
          </a:bodyPr>
          <a:lstStyle/>
          <a:p>
            <a:r>
              <a:rPr lang="en-US" dirty="0"/>
              <a:t>The recursive formula</a:t>
            </a:r>
          </a:p>
        </p:txBody>
      </p:sp>
      <p:sp useBgFill="1">
        <p:nvSpPr>
          <p:cNvPr id="13" name="Freeform: Shape 12">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AEB10C-855A-4315-B2B1-598ED442F1AF}"/>
              </a:ext>
            </a:extLst>
          </p:cNvPr>
          <p:cNvSpPr>
            <a:spLocks noGrp="1"/>
          </p:cNvSpPr>
          <p:nvPr>
            <p:ph idx="1"/>
          </p:nvPr>
        </p:nvSpPr>
        <p:spPr>
          <a:xfrm>
            <a:off x="685801" y="1083129"/>
            <a:ext cx="5943599" cy="4691743"/>
          </a:xfrm>
        </p:spPr>
        <p:txBody>
          <a:bodyPr>
            <a:normAutofit/>
          </a:bodyPr>
          <a:lstStyle/>
          <a:p>
            <a:pPr marL="0" indent="0">
              <a:buNone/>
            </a:pPr>
            <a:r>
              <a:rPr lang="en-US" dirty="0"/>
              <a:t>LIS(</a:t>
            </a:r>
            <a:r>
              <a:rPr lang="en-US" dirty="0" err="1"/>
              <a:t>i</a:t>
            </a:r>
            <a:r>
              <a:rPr lang="en-US" dirty="0"/>
              <a:t>) = 1+max </a:t>
            </a:r>
            <a:r>
              <a:rPr lang="en-US" baseline="-25000" dirty="0"/>
              <a:t>k : k &gt; </a:t>
            </a:r>
            <a:r>
              <a:rPr lang="en-US" baseline="-25000" dirty="0" err="1"/>
              <a:t>i</a:t>
            </a:r>
            <a:r>
              <a:rPr lang="en-US" baseline="-25000" dirty="0"/>
              <a:t>, </a:t>
            </a:r>
            <a:r>
              <a:rPr lang="en-US" baseline="-25000" dirty="0" err="1"/>
              <a:t>s</a:t>
            </a:r>
            <a:r>
              <a:rPr lang="en-US" baseline="-35000" dirty="0" err="1"/>
              <a:t>k</a:t>
            </a:r>
            <a:r>
              <a:rPr lang="en-US" baseline="-35000" dirty="0"/>
              <a:t> </a:t>
            </a:r>
            <a:r>
              <a:rPr lang="en-US" baseline="-25000" dirty="0"/>
              <a:t>&gt; </a:t>
            </a:r>
            <a:r>
              <a:rPr lang="en-US" baseline="-25000" dirty="0" err="1"/>
              <a:t>s</a:t>
            </a:r>
            <a:r>
              <a:rPr lang="en-US" baseline="-35000" dirty="0" err="1"/>
              <a:t>i</a:t>
            </a:r>
            <a:r>
              <a:rPr lang="en-US" dirty="0"/>
              <a:t> LIS(k)</a:t>
            </a:r>
          </a:p>
          <a:p>
            <a:pPr marL="0" indent="0">
              <a:buNone/>
            </a:pPr>
            <a:r>
              <a:rPr lang="en-US" dirty="0"/>
              <a:t>That is, loop over all k, and consider the k that satisfy both k &gt; </a:t>
            </a:r>
            <a:r>
              <a:rPr lang="en-US" dirty="0" err="1"/>
              <a:t>i</a:t>
            </a:r>
            <a:r>
              <a:rPr lang="en-US" dirty="0"/>
              <a:t> and </a:t>
            </a:r>
            <a:r>
              <a:rPr lang="en-US" dirty="0" err="1"/>
              <a:t>s</a:t>
            </a:r>
            <a:r>
              <a:rPr lang="en-US" baseline="-25000" dirty="0" err="1"/>
              <a:t>k</a:t>
            </a:r>
            <a:r>
              <a:rPr lang="en-US" dirty="0"/>
              <a:t> &gt; </a:t>
            </a:r>
            <a:r>
              <a:rPr lang="en-US" dirty="0" err="1"/>
              <a:t>s</a:t>
            </a:r>
            <a:r>
              <a:rPr lang="en-US" baseline="-25000" dirty="0" err="1"/>
              <a:t>i</a:t>
            </a:r>
            <a:r>
              <a:rPr lang="en-US" dirty="0"/>
              <a:t>.  For those values return the largest possible value of LIS(k)</a:t>
            </a:r>
          </a:p>
          <a:p>
            <a:r>
              <a:rPr lang="en-US" dirty="0"/>
              <a:t>Add 1 to account for including </a:t>
            </a:r>
            <a:r>
              <a:rPr lang="en-US" dirty="0" err="1"/>
              <a:t>s</a:t>
            </a:r>
            <a:r>
              <a:rPr lang="en-US" baseline="-25000" dirty="0" err="1"/>
              <a:t>i</a:t>
            </a:r>
            <a:r>
              <a:rPr lang="en-US" dirty="0"/>
              <a:t> in our sequence.</a:t>
            </a:r>
          </a:p>
          <a:p>
            <a:pPr marL="0" indent="0">
              <a:buNone/>
            </a:pPr>
            <a:r>
              <a:rPr lang="en-US" dirty="0"/>
              <a:t>We also need a base case:</a:t>
            </a:r>
          </a:p>
          <a:p>
            <a:r>
              <a:rPr lang="en-US" dirty="0"/>
              <a:t>LIS(</a:t>
            </a:r>
            <a:r>
              <a:rPr lang="en-US" dirty="0" err="1"/>
              <a:t>i</a:t>
            </a:r>
            <a:r>
              <a:rPr lang="en-US" dirty="0"/>
              <a:t>) = 0, if </a:t>
            </a:r>
            <a:r>
              <a:rPr lang="en-US" dirty="0" err="1"/>
              <a:t>i</a:t>
            </a:r>
            <a:r>
              <a:rPr lang="en-US" dirty="0"/>
              <a:t> &gt; n</a:t>
            </a:r>
          </a:p>
          <a:p>
            <a:pPr marL="0" indent="0">
              <a:buNone/>
            </a:pPr>
            <a:r>
              <a:rPr lang="en-US" dirty="0"/>
              <a:t>This will work perfectly… except it’s slow, because it repeats work.  We need to turn this into an iterative dynamic programming solution.</a:t>
            </a:r>
          </a:p>
        </p:txBody>
      </p:sp>
    </p:spTree>
    <p:extLst>
      <p:ext uri="{BB962C8B-B14F-4D97-AF65-F5344CB8AC3E}">
        <p14:creationId xmlns:p14="http://schemas.microsoft.com/office/powerpoint/2010/main" val="200859133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56C4-F978-4F0C-8A3E-9201825B33C2}"/>
              </a:ext>
            </a:extLst>
          </p:cNvPr>
          <p:cNvSpPr>
            <a:spLocks noGrp="1"/>
          </p:cNvSpPr>
          <p:nvPr>
            <p:ph type="title"/>
          </p:nvPr>
        </p:nvSpPr>
        <p:spPr/>
        <p:txBody>
          <a:bodyPr/>
          <a:lstStyle/>
          <a:p>
            <a:r>
              <a:rPr lang="en-US" dirty="0"/>
              <a:t>The iterative version</a:t>
            </a:r>
          </a:p>
        </p:txBody>
      </p:sp>
      <p:sp>
        <p:nvSpPr>
          <p:cNvPr id="3" name="Content Placeholder 2">
            <a:extLst>
              <a:ext uri="{FF2B5EF4-FFF2-40B4-BE49-F238E27FC236}">
                <a16:creationId xmlns:a16="http://schemas.microsoft.com/office/drawing/2014/main" id="{94B59FD1-824C-49AA-953C-8CFBCFB44D97}"/>
              </a:ext>
            </a:extLst>
          </p:cNvPr>
          <p:cNvSpPr>
            <a:spLocks noGrp="1"/>
          </p:cNvSpPr>
          <p:nvPr>
            <p:ph idx="1"/>
          </p:nvPr>
        </p:nvSpPr>
        <p:spPr>
          <a:xfrm>
            <a:off x="685801" y="2142067"/>
            <a:ext cx="10131425" cy="3649133"/>
          </a:xfrm>
        </p:spPr>
        <p:txBody>
          <a:bodyPr>
            <a:normAutofit/>
          </a:bodyPr>
          <a:lstStyle/>
          <a:p>
            <a:pPr marL="0" indent="0">
              <a:buNone/>
            </a:pPr>
            <a:r>
              <a:rPr lang="en-US" dirty="0"/>
              <a:t>L[n+1] = 0</a:t>
            </a:r>
          </a:p>
          <a:p>
            <a:pPr marL="0" indent="0">
              <a:buNone/>
            </a:pPr>
            <a:r>
              <a:rPr lang="en-US" dirty="0"/>
              <a:t>For (</a:t>
            </a:r>
            <a:r>
              <a:rPr lang="en-US" dirty="0" err="1"/>
              <a:t>i</a:t>
            </a:r>
            <a:r>
              <a:rPr lang="en-US" dirty="0"/>
              <a:t> = n to 1)</a:t>
            </a:r>
          </a:p>
          <a:p>
            <a:pPr marL="457200" lvl="1" indent="0">
              <a:buNone/>
            </a:pPr>
            <a:r>
              <a:rPr lang="en-US" dirty="0"/>
              <a:t>L[</a:t>
            </a:r>
            <a:r>
              <a:rPr lang="en-US" dirty="0" err="1"/>
              <a:t>i</a:t>
            </a:r>
            <a:r>
              <a:rPr lang="en-US" dirty="0"/>
              <a:t>] = 1 + max </a:t>
            </a:r>
            <a:r>
              <a:rPr lang="en-US" baseline="-25000" dirty="0"/>
              <a:t>k : k &gt; </a:t>
            </a:r>
            <a:r>
              <a:rPr lang="en-US" baseline="-25000" dirty="0" err="1"/>
              <a:t>i</a:t>
            </a:r>
            <a:r>
              <a:rPr lang="en-US" baseline="-25000" dirty="0"/>
              <a:t>, </a:t>
            </a:r>
            <a:r>
              <a:rPr lang="en-US" baseline="-25000" dirty="0" err="1"/>
              <a:t>s</a:t>
            </a:r>
            <a:r>
              <a:rPr lang="en-US" baseline="-35000" dirty="0" err="1"/>
              <a:t>k</a:t>
            </a:r>
            <a:r>
              <a:rPr lang="en-US" baseline="-35000" dirty="0"/>
              <a:t> </a:t>
            </a:r>
            <a:r>
              <a:rPr lang="en-US" baseline="-25000" dirty="0"/>
              <a:t>&gt; </a:t>
            </a:r>
            <a:r>
              <a:rPr lang="en-US" baseline="-25000" dirty="0" err="1"/>
              <a:t>s</a:t>
            </a:r>
            <a:r>
              <a:rPr lang="en-US" baseline="-35000" dirty="0" err="1"/>
              <a:t>i</a:t>
            </a:r>
            <a:r>
              <a:rPr lang="en-US" dirty="0"/>
              <a:t> L[k]</a:t>
            </a:r>
          </a:p>
          <a:p>
            <a:pPr marL="0" indent="0">
              <a:buNone/>
            </a:pPr>
            <a:r>
              <a:rPr lang="en-US" dirty="0"/>
              <a:t>Return max </a:t>
            </a:r>
            <a:r>
              <a:rPr lang="en-US" baseline="-25000" dirty="0" err="1"/>
              <a:t>i</a:t>
            </a:r>
            <a:r>
              <a:rPr lang="en-US" dirty="0"/>
              <a:t> L[</a:t>
            </a:r>
            <a:r>
              <a:rPr lang="en-US" dirty="0" err="1"/>
              <a:t>i</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dirty="0"/>
              <a:t>What is the runtime?</a:t>
            </a:r>
          </a:p>
          <a:p>
            <a:r>
              <a:rPr lang="en-US" dirty="0">
                <a:sym typeface="Symbol" panose="05050102010706020507" pitchFamily="18" charset="2"/>
              </a:rPr>
              <a:t>(n</a:t>
            </a:r>
            <a:r>
              <a:rPr lang="en-US" baseline="30000" dirty="0">
                <a:sym typeface="Symbol" panose="05050102010706020507" pitchFamily="18" charset="2"/>
              </a:rPr>
              <a:t>2</a:t>
            </a:r>
            <a:r>
              <a:rPr lang="en-US" dirty="0">
                <a:sym typeface="Symbol" panose="05050102010706020507" pitchFamily="18" charset="2"/>
              </a:rPr>
              <a:t>)</a:t>
            </a:r>
            <a:endParaRPr lang="en-US" dirty="0"/>
          </a:p>
        </p:txBody>
      </p:sp>
      <p:graphicFrame>
        <p:nvGraphicFramePr>
          <p:cNvPr id="4" name="Table 4">
            <a:extLst>
              <a:ext uri="{FF2B5EF4-FFF2-40B4-BE49-F238E27FC236}">
                <a16:creationId xmlns:a16="http://schemas.microsoft.com/office/drawing/2014/main" id="{D1AE329B-3B43-4A5C-B461-6274B5AF38C1}"/>
              </a:ext>
            </a:extLst>
          </p:cNvPr>
          <p:cNvGraphicFramePr>
            <a:graphicFrameLocks noGrp="1"/>
          </p:cNvGraphicFramePr>
          <p:nvPr>
            <p:extLst>
              <p:ext uri="{D42A27DB-BD31-4B8C-83A1-F6EECF244321}">
                <p14:modId xmlns:p14="http://schemas.microsoft.com/office/powerpoint/2010/main" val="3631042289"/>
              </p:ext>
            </p:extLst>
          </p:nvPr>
        </p:nvGraphicFramePr>
        <p:xfrm>
          <a:off x="4546598" y="3966633"/>
          <a:ext cx="2703290" cy="741680"/>
        </p:xfrm>
        <a:graphic>
          <a:graphicData uri="http://schemas.openxmlformats.org/drawingml/2006/table">
            <a:tbl>
              <a:tblPr bandRow="1">
                <a:tableStyleId>{073A0DAA-6AF3-43AB-8588-CEC1D06C72B9}</a:tableStyleId>
              </a:tblPr>
              <a:tblGrid>
                <a:gridCol w="270329">
                  <a:extLst>
                    <a:ext uri="{9D8B030D-6E8A-4147-A177-3AD203B41FA5}">
                      <a16:colId xmlns:a16="http://schemas.microsoft.com/office/drawing/2014/main" val="382471330"/>
                    </a:ext>
                  </a:extLst>
                </a:gridCol>
                <a:gridCol w="270329">
                  <a:extLst>
                    <a:ext uri="{9D8B030D-6E8A-4147-A177-3AD203B41FA5}">
                      <a16:colId xmlns:a16="http://schemas.microsoft.com/office/drawing/2014/main" val="22649442"/>
                    </a:ext>
                  </a:extLst>
                </a:gridCol>
                <a:gridCol w="270329">
                  <a:extLst>
                    <a:ext uri="{9D8B030D-6E8A-4147-A177-3AD203B41FA5}">
                      <a16:colId xmlns:a16="http://schemas.microsoft.com/office/drawing/2014/main" val="188018005"/>
                    </a:ext>
                  </a:extLst>
                </a:gridCol>
                <a:gridCol w="270329">
                  <a:extLst>
                    <a:ext uri="{9D8B030D-6E8A-4147-A177-3AD203B41FA5}">
                      <a16:colId xmlns:a16="http://schemas.microsoft.com/office/drawing/2014/main" val="3373531720"/>
                    </a:ext>
                  </a:extLst>
                </a:gridCol>
                <a:gridCol w="270329">
                  <a:extLst>
                    <a:ext uri="{9D8B030D-6E8A-4147-A177-3AD203B41FA5}">
                      <a16:colId xmlns:a16="http://schemas.microsoft.com/office/drawing/2014/main" val="1225819575"/>
                    </a:ext>
                  </a:extLst>
                </a:gridCol>
                <a:gridCol w="270329">
                  <a:extLst>
                    <a:ext uri="{9D8B030D-6E8A-4147-A177-3AD203B41FA5}">
                      <a16:colId xmlns:a16="http://schemas.microsoft.com/office/drawing/2014/main" val="2487958750"/>
                    </a:ext>
                  </a:extLst>
                </a:gridCol>
                <a:gridCol w="270329">
                  <a:extLst>
                    <a:ext uri="{9D8B030D-6E8A-4147-A177-3AD203B41FA5}">
                      <a16:colId xmlns:a16="http://schemas.microsoft.com/office/drawing/2014/main" val="778102750"/>
                    </a:ext>
                  </a:extLst>
                </a:gridCol>
                <a:gridCol w="270329">
                  <a:extLst>
                    <a:ext uri="{9D8B030D-6E8A-4147-A177-3AD203B41FA5}">
                      <a16:colId xmlns:a16="http://schemas.microsoft.com/office/drawing/2014/main" val="2909886692"/>
                    </a:ext>
                  </a:extLst>
                </a:gridCol>
                <a:gridCol w="270329">
                  <a:extLst>
                    <a:ext uri="{9D8B030D-6E8A-4147-A177-3AD203B41FA5}">
                      <a16:colId xmlns:a16="http://schemas.microsoft.com/office/drawing/2014/main" val="4251247921"/>
                    </a:ext>
                  </a:extLst>
                </a:gridCol>
                <a:gridCol w="270329">
                  <a:extLst>
                    <a:ext uri="{9D8B030D-6E8A-4147-A177-3AD203B41FA5}">
                      <a16:colId xmlns:a16="http://schemas.microsoft.com/office/drawing/2014/main" val="1055810611"/>
                    </a:ext>
                  </a:extLst>
                </a:gridCol>
              </a:tblGrid>
              <a:tr h="370840">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8</a:t>
                      </a:r>
                    </a:p>
                  </a:txBody>
                  <a:tcPr/>
                </a:tc>
                <a:tc>
                  <a:txBody>
                    <a:bodyPr/>
                    <a:lstStyle/>
                    <a:p>
                      <a:r>
                        <a:rPr lang="en-US" dirty="0"/>
                        <a:t>6</a:t>
                      </a:r>
                    </a:p>
                  </a:txBody>
                  <a:tcPr/>
                </a:tc>
                <a:tc>
                  <a:txBody>
                    <a:bodyPr/>
                    <a:lstStyle/>
                    <a:p>
                      <a:r>
                        <a:rPr lang="en-US" dirty="0"/>
                        <a:t>7</a:t>
                      </a:r>
                    </a:p>
                  </a:txBody>
                  <a:tcPr/>
                </a:tc>
                <a:tc>
                  <a:txBody>
                    <a:bodyPr/>
                    <a:lstStyle/>
                    <a:p>
                      <a:r>
                        <a:rPr lang="en-US" dirty="0"/>
                        <a:t>5</a:t>
                      </a:r>
                    </a:p>
                  </a:txBody>
                  <a:tcPr/>
                </a:tc>
                <a:tc>
                  <a:txBody>
                    <a:bodyPr/>
                    <a:lstStyle/>
                    <a:p>
                      <a:r>
                        <a:rPr lang="en-US" dirty="0"/>
                        <a:t>9</a:t>
                      </a:r>
                    </a:p>
                  </a:txBody>
                  <a:tcPr/>
                </a:tc>
                <a:tc>
                  <a:txBody>
                    <a:bodyPr/>
                    <a:lstStyle/>
                    <a:p>
                      <a:r>
                        <a:rPr lang="en-US" dirty="0">
                          <a:sym typeface="Symbol" panose="05050102010706020507" pitchFamily="18" charset="2"/>
                        </a:rPr>
                        <a:t>-</a:t>
                      </a:r>
                      <a:endParaRPr lang="en-US" dirty="0"/>
                    </a:p>
                  </a:txBody>
                  <a:tcPr/>
                </a:tc>
                <a:extLst>
                  <a:ext uri="{0D108BD9-81ED-4DB2-BD59-A6C34878D82A}">
                    <a16:rowId xmlns:a16="http://schemas.microsoft.com/office/drawing/2014/main" val="346384345"/>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9226087"/>
                  </a:ext>
                </a:extLst>
              </a:tr>
            </a:tbl>
          </a:graphicData>
        </a:graphic>
      </p:graphicFrame>
      <p:sp>
        <p:nvSpPr>
          <p:cNvPr id="6" name="TextBox 5">
            <a:extLst>
              <a:ext uri="{FF2B5EF4-FFF2-40B4-BE49-F238E27FC236}">
                <a16:creationId xmlns:a16="http://schemas.microsoft.com/office/drawing/2014/main" id="{3EDB0DC9-170D-4CFB-904A-23C0713AE243}"/>
              </a:ext>
            </a:extLst>
          </p:cNvPr>
          <p:cNvSpPr txBox="1"/>
          <p:nvPr/>
        </p:nvSpPr>
        <p:spPr>
          <a:xfrm>
            <a:off x="6991747" y="4337473"/>
            <a:ext cx="301686" cy="369332"/>
          </a:xfrm>
          <a:prstGeom prst="rect">
            <a:avLst/>
          </a:prstGeom>
          <a:noFill/>
        </p:spPr>
        <p:txBody>
          <a:bodyPr wrap="none" rtlCol="0">
            <a:spAutoFit/>
          </a:bodyPr>
          <a:lstStyle/>
          <a:p>
            <a:r>
              <a:rPr lang="en-US" dirty="0">
                <a:solidFill>
                  <a:schemeClr val="bg1"/>
                </a:solidFill>
              </a:rPr>
              <a:t>0</a:t>
            </a:r>
          </a:p>
        </p:txBody>
      </p:sp>
      <p:sp>
        <p:nvSpPr>
          <p:cNvPr id="7" name="TextBox 6">
            <a:extLst>
              <a:ext uri="{FF2B5EF4-FFF2-40B4-BE49-F238E27FC236}">
                <a16:creationId xmlns:a16="http://schemas.microsoft.com/office/drawing/2014/main" id="{A2CF04D4-43D5-42E0-96F9-C3F4FD0B56A1}"/>
              </a:ext>
            </a:extLst>
          </p:cNvPr>
          <p:cNvSpPr txBox="1"/>
          <p:nvPr/>
        </p:nvSpPr>
        <p:spPr>
          <a:xfrm>
            <a:off x="6690061" y="4337473"/>
            <a:ext cx="301686" cy="369332"/>
          </a:xfrm>
          <a:prstGeom prst="rect">
            <a:avLst/>
          </a:prstGeom>
          <a:noFill/>
        </p:spPr>
        <p:txBody>
          <a:bodyPr wrap="none" rtlCol="0">
            <a:spAutoFit/>
          </a:bodyPr>
          <a:lstStyle/>
          <a:p>
            <a:r>
              <a:rPr lang="en-US" dirty="0">
                <a:solidFill>
                  <a:schemeClr val="bg1"/>
                </a:solidFill>
              </a:rPr>
              <a:t>1</a:t>
            </a:r>
          </a:p>
        </p:txBody>
      </p:sp>
      <p:sp>
        <p:nvSpPr>
          <p:cNvPr id="8" name="TextBox 7">
            <a:extLst>
              <a:ext uri="{FF2B5EF4-FFF2-40B4-BE49-F238E27FC236}">
                <a16:creationId xmlns:a16="http://schemas.microsoft.com/office/drawing/2014/main" id="{7C159B8C-AFFF-45FE-B886-841731EC24E7}"/>
              </a:ext>
            </a:extLst>
          </p:cNvPr>
          <p:cNvSpPr txBox="1"/>
          <p:nvPr/>
        </p:nvSpPr>
        <p:spPr>
          <a:xfrm>
            <a:off x="6431920" y="4332635"/>
            <a:ext cx="301686" cy="369332"/>
          </a:xfrm>
          <a:prstGeom prst="rect">
            <a:avLst/>
          </a:prstGeom>
          <a:noFill/>
        </p:spPr>
        <p:txBody>
          <a:bodyPr wrap="none" rtlCol="0">
            <a:spAutoFit/>
          </a:bodyPr>
          <a:lstStyle/>
          <a:p>
            <a:r>
              <a:rPr lang="en-US" dirty="0">
                <a:solidFill>
                  <a:schemeClr val="bg1"/>
                </a:solidFill>
              </a:rPr>
              <a:t>2</a:t>
            </a:r>
          </a:p>
        </p:txBody>
      </p:sp>
      <p:sp>
        <p:nvSpPr>
          <p:cNvPr id="9" name="TextBox 8">
            <a:extLst>
              <a:ext uri="{FF2B5EF4-FFF2-40B4-BE49-F238E27FC236}">
                <a16:creationId xmlns:a16="http://schemas.microsoft.com/office/drawing/2014/main" id="{143B74CE-5D7A-405D-8AFC-4A8D741D24BF}"/>
              </a:ext>
            </a:extLst>
          </p:cNvPr>
          <p:cNvSpPr txBox="1"/>
          <p:nvPr/>
        </p:nvSpPr>
        <p:spPr>
          <a:xfrm>
            <a:off x="6172221" y="4332635"/>
            <a:ext cx="301686" cy="369332"/>
          </a:xfrm>
          <a:prstGeom prst="rect">
            <a:avLst/>
          </a:prstGeom>
          <a:noFill/>
        </p:spPr>
        <p:txBody>
          <a:bodyPr wrap="none" rtlCol="0">
            <a:spAutoFit/>
          </a:bodyPr>
          <a:lstStyle/>
          <a:p>
            <a:r>
              <a:rPr lang="en-US" dirty="0">
                <a:solidFill>
                  <a:schemeClr val="bg1"/>
                </a:solidFill>
              </a:rPr>
              <a:t>2</a:t>
            </a:r>
          </a:p>
        </p:txBody>
      </p:sp>
      <p:sp>
        <p:nvSpPr>
          <p:cNvPr id="10" name="TextBox 9">
            <a:extLst>
              <a:ext uri="{FF2B5EF4-FFF2-40B4-BE49-F238E27FC236}">
                <a16:creationId xmlns:a16="http://schemas.microsoft.com/office/drawing/2014/main" id="{3655A7BC-0D54-44C5-B324-219411056B32}"/>
              </a:ext>
            </a:extLst>
          </p:cNvPr>
          <p:cNvSpPr txBox="1"/>
          <p:nvPr/>
        </p:nvSpPr>
        <p:spPr>
          <a:xfrm>
            <a:off x="5878286" y="4336391"/>
            <a:ext cx="301686" cy="369332"/>
          </a:xfrm>
          <a:prstGeom prst="rect">
            <a:avLst/>
          </a:prstGeom>
          <a:noFill/>
        </p:spPr>
        <p:txBody>
          <a:bodyPr wrap="none" rtlCol="0">
            <a:spAutoFit/>
          </a:bodyPr>
          <a:lstStyle/>
          <a:p>
            <a:r>
              <a:rPr lang="en-US" dirty="0">
                <a:solidFill>
                  <a:schemeClr val="bg1"/>
                </a:solidFill>
              </a:rPr>
              <a:t>3</a:t>
            </a:r>
          </a:p>
        </p:txBody>
      </p:sp>
      <p:sp>
        <p:nvSpPr>
          <p:cNvPr id="11" name="TextBox 10">
            <a:extLst>
              <a:ext uri="{FF2B5EF4-FFF2-40B4-BE49-F238E27FC236}">
                <a16:creationId xmlns:a16="http://schemas.microsoft.com/office/drawing/2014/main" id="{B7B31B15-AF0A-4620-9909-4EBD994273E4}"/>
              </a:ext>
            </a:extLst>
          </p:cNvPr>
          <p:cNvSpPr txBox="1"/>
          <p:nvPr/>
        </p:nvSpPr>
        <p:spPr>
          <a:xfrm>
            <a:off x="5632616" y="4337473"/>
            <a:ext cx="301686" cy="369332"/>
          </a:xfrm>
          <a:prstGeom prst="rect">
            <a:avLst/>
          </a:prstGeom>
          <a:noFill/>
        </p:spPr>
        <p:txBody>
          <a:bodyPr wrap="none" rtlCol="0">
            <a:spAutoFit/>
          </a:bodyPr>
          <a:lstStyle/>
          <a:p>
            <a:r>
              <a:rPr lang="en-US" dirty="0">
                <a:solidFill>
                  <a:schemeClr val="bg1"/>
                </a:solidFill>
              </a:rPr>
              <a:t>2</a:t>
            </a:r>
          </a:p>
        </p:txBody>
      </p:sp>
      <p:sp>
        <p:nvSpPr>
          <p:cNvPr id="12" name="TextBox 11">
            <a:extLst>
              <a:ext uri="{FF2B5EF4-FFF2-40B4-BE49-F238E27FC236}">
                <a16:creationId xmlns:a16="http://schemas.microsoft.com/office/drawing/2014/main" id="{238E58AD-8FE0-4994-8BCE-3D3F2CAA2105}"/>
              </a:ext>
            </a:extLst>
          </p:cNvPr>
          <p:cNvSpPr txBox="1"/>
          <p:nvPr/>
        </p:nvSpPr>
        <p:spPr>
          <a:xfrm>
            <a:off x="5362040" y="4337473"/>
            <a:ext cx="301686" cy="369332"/>
          </a:xfrm>
          <a:prstGeom prst="rect">
            <a:avLst/>
          </a:prstGeom>
          <a:noFill/>
        </p:spPr>
        <p:txBody>
          <a:bodyPr wrap="none" rtlCol="0">
            <a:spAutoFit/>
          </a:bodyPr>
          <a:lstStyle/>
          <a:p>
            <a:r>
              <a:rPr lang="en-US" dirty="0">
                <a:solidFill>
                  <a:schemeClr val="bg1"/>
                </a:solidFill>
              </a:rPr>
              <a:t>4</a:t>
            </a:r>
          </a:p>
        </p:txBody>
      </p:sp>
      <p:sp>
        <p:nvSpPr>
          <p:cNvPr id="13" name="TextBox 12">
            <a:extLst>
              <a:ext uri="{FF2B5EF4-FFF2-40B4-BE49-F238E27FC236}">
                <a16:creationId xmlns:a16="http://schemas.microsoft.com/office/drawing/2014/main" id="{BE9406BE-BF78-4DF2-9F5B-4BE2C7DCBC7A}"/>
              </a:ext>
            </a:extLst>
          </p:cNvPr>
          <p:cNvSpPr txBox="1"/>
          <p:nvPr/>
        </p:nvSpPr>
        <p:spPr>
          <a:xfrm>
            <a:off x="5088362" y="4332635"/>
            <a:ext cx="301686" cy="369332"/>
          </a:xfrm>
          <a:prstGeom prst="rect">
            <a:avLst/>
          </a:prstGeom>
          <a:noFill/>
        </p:spPr>
        <p:txBody>
          <a:bodyPr wrap="none" rtlCol="0">
            <a:spAutoFit/>
          </a:bodyPr>
          <a:lstStyle/>
          <a:p>
            <a:r>
              <a:rPr lang="en-US" dirty="0">
                <a:solidFill>
                  <a:schemeClr val="bg1"/>
                </a:solidFill>
              </a:rPr>
              <a:t>5</a:t>
            </a:r>
          </a:p>
        </p:txBody>
      </p:sp>
      <p:sp>
        <p:nvSpPr>
          <p:cNvPr id="14" name="TextBox 13">
            <a:extLst>
              <a:ext uri="{FF2B5EF4-FFF2-40B4-BE49-F238E27FC236}">
                <a16:creationId xmlns:a16="http://schemas.microsoft.com/office/drawing/2014/main" id="{D55CCB78-64DA-42BB-A3D5-31F01634701F}"/>
              </a:ext>
            </a:extLst>
          </p:cNvPr>
          <p:cNvSpPr txBox="1"/>
          <p:nvPr/>
        </p:nvSpPr>
        <p:spPr>
          <a:xfrm>
            <a:off x="4823970" y="4336391"/>
            <a:ext cx="301686" cy="369332"/>
          </a:xfrm>
          <a:prstGeom prst="rect">
            <a:avLst/>
          </a:prstGeom>
          <a:noFill/>
        </p:spPr>
        <p:txBody>
          <a:bodyPr wrap="none" rtlCol="0">
            <a:spAutoFit/>
          </a:bodyPr>
          <a:lstStyle/>
          <a:p>
            <a:r>
              <a:rPr lang="en-US" dirty="0">
                <a:solidFill>
                  <a:schemeClr val="bg1"/>
                </a:solidFill>
              </a:rPr>
              <a:t>4</a:t>
            </a:r>
          </a:p>
        </p:txBody>
      </p:sp>
      <p:sp>
        <p:nvSpPr>
          <p:cNvPr id="15" name="TextBox 14">
            <a:extLst>
              <a:ext uri="{FF2B5EF4-FFF2-40B4-BE49-F238E27FC236}">
                <a16:creationId xmlns:a16="http://schemas.microsoft.com/office/drawing/2014/main" id="{9C9B07B9-2824-4697-BAFD-EA887104BA92}"/>
              </a:ext>
            </a:extLst>
          </p:cNvPr>
          <p:cNvSpPr txBox="1"/>
          <p:nvPr/>
        </p:nvSpPr>
        <p:spPr>
          <a:xfrm>
            <a:off x="4542557" y="4340147"/>
            <a:ext cx="301686" cy="369332"/>
          </a:xfrm>
          <a:prstGeom prst="rect">
            <a:avLst/>
          </a:prstGeom>
          <a:noFill/>
        </p:spPr>
        <p:txBody>
          <a:bodyPr wrap="none" rtlCol="0">
            <a:spAutoFit/>
          </a:bodyPr>
          <a:lstStyle/>
          <a:p>
            <a:r>
              <a:rPr lang="en-US" dirty="0">
                <a:solidFill>
                  <a:schemeClr val="bg1"/>
                </a:solidFill>
              </a:rPr>
              <a:t>5</a:t>
            </a:r>
          </a:p>
        </p:txBody>
      </p:sp>
      <p:cxnSp>
        <p:nvCxnSpPr>
          <p:cNvPr id="24" name="Connector: Curved 23">
            <a:extLst>
              <a:ext uri="{FF2B5EF4-FFF2-40B4-BE49-F238E27FC236}">
                <a16:creationId xmlns:a16="http://schemas.microsoft.com/office/drawing/2014/main" id="{3D0DA86B-F7E2-442E-9899-729D329C1977}"/>
              </a:ext>
            </a:extLst>
          </p:cNvPr>
          <p:cNvCxnSpPr>
            <a:cxnSpLocks/>
            <a:stCxn id="15" idx="2"/>
            <a:endCxn id="14" idx="2"/>
          </p:cNvCxnSpPr>
          <p:nvPr/>
        </p:nvCxnSpPr>
        <p:spPr>
          <a:xfrm rot="5400000" flipH="1" flipV="1">
            <a:off x="4832228" y="4566894"/>
            <a:ext cx="3756" cy="281413"/>
          </a:xfrm>
          <a:prstGeom prst="curvedConnector3">
            <a:avLst>
              <a:gd name="adj1" fmla="val -6086262"/>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0" name="Connector: Curved 29">
            <a:extLst>
              <a:ext uri="{FF2B5EF4-FFF2-40B4-BE49-F238E27FC236}">
                <a16:creationId xmlns:a16="http://schemas.microsoft.com/office/drawing/2014/main" id="{2259E150-C05F-425A-967E-E1FCAE8841C2}"/>
              </a:ext>
            </a:extLst>
          </p:cNvPr>
          <p:cNvCxnSpPr>
            <a:cxnSpLocks/>
            <a:stCxn id="14" idx="2"/>
            <a:endCxn id="10" idx="2"/>
          </p:cNvCxnSpPr>
          <p:nvPr/>
        </p:nvCxnSpPr>
        <p:spPr>
          <a:xfrm rot="16200000" flipH="1">
            <a:off x="5501971" y="4178565"/>
            <a:ext cx="12700" cy="1054316"/>
          </a:xfrm>
          <a:prstGeom prst="curvedConnector3">
            <a:avLst>
              <a:gd name="adj1" fmla="val 1800000"/>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3" name="Connector: Curved 32">
            <a:extLst>
              <a:ext uri="{FF2B5EF4-FFF2-40B4-BE49-F238E27FC236}">
                <a16:creationId xmlns:a16="http://schemas.microsoft.com/office/drawing/2014/main" id="{A9217CA3-5F2C-4A21-9D7B-4774EC7F3D5D}"/>
              </a:ext>
            </a:extLst>
          </p:cNvPr>
          <p:cNvCxnSpPr>
            <a:cxnSpLocks/>
            <a:stCxn id="10" idx="2"/>
            <a:endCxn id="9" idx="2"/>
          </p:cNvCxnSpPr>
          <p:nvPr/>
        </p:nvCxnSpPr>
        <p:spPr>
          <a:xfrm rot="5400000" flipH="1" flipV="1">
            <a:off x="6174218" y="4556877"/>
            <a:ext cx="3756" cy="293935"/>
          </a:xfrm>
          <a:prstGeom prst="curvedConnector3">
            <a:avLst>
              <a:gd name="adj1" fmla="val -6086262"/>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6" name="Connector: Curved 35">
            <a:extLst>
              <a:ext uri="{FF2B5EF4-FFF2-40B4-BE49-F238E27FC236}">
                <a16:creationId xmlns:a16="http://schemas.microsoft.com/office/drawing/2014/main" id="{10AA1283-A63C-4AB8-8188-7B10E03CD88F}"/>
              </a:ext>
            </a:extLst>
          </p:cNvPr>
          <p:cNvCxnSpPr>
            <a:cxnSpLocks/>
            <a:stCxn id="9" idx="2"/>
            <a:endCxn id="8" idx="2"/>
          </p:cNvCxnSpPr>
          <p:nvPr/>
        </p:nvCxnSpPr>
        <p:spPr>
          <a:xfrm rot="16200000" flipH="1">
            <a:off x="6452913" y="4572117"/>
            <a:ext cx="12700" cy="259699"/>
          </a:xfrm>
          <a:prstGeom prst="curvedConnector3">
            <a:avLst>
              <a:gd name="adj1" fmla="val 1800000"/>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9" name="Connector: Curved 38">
            <a:extLst>
              <a:ext uri="{FF2B5EF4-FFF2-40B4-BE49-F238E27FC236}">
                <a16:creationId xmlns:a16="http://schemas.microsoft.com/office/drawing/2014/main" id="{30ADCB9B-8D7E-4FC3-B7DA-A6F56D331A64}"/>
              </a:ext>
            </a:extLst>
          </p:cNvPr>
          <p:cNvCxnSpPr>
            <a:cxnSpLocks/>
            <a:stCxn id="8" idx="2"/>
            <a:endCxn id="7" idx="2"/>
          </p:cNvCxnSpPr>
          <p:nvPr/>
        </p:nvCxnSpPr>
        <p:spPr>
          <a:xfrm rot="16200000" flipH="1">
            <a:off x="6709414" y="4575315"/>
            <a:ext cx="4838" cy="258141"/>
          </a:xfrm>
          <a:prstGeom prst="curvedConnector3">
            <a:avLst>
              <a:gd name="adj1" fmla="val 482509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2" name="Connector: Curved 41">
            <a:extLst>
              <a:ext uri="{FF2B5EF4-FFF2-40B4-BE49-F238E27FC236}">
                <a16:creationId xmlns:a16="http://schemas.microsoft.com/office/drawing/2014/main" id="{F380DBBF-E545-458B-A699-E950E73D02B6}"/>
              </a:ext>
            </a:extLst>
          </p:cNvPr>
          <p:cNvCxnSpPr>
            <a:cxnSpLocks/>
            <a:stCxn id="7" idx="2"/>
            <a:endCxn id="6" idx="2"/>
          </p:cNvCxnSpPr>
          <p:nvPr/>
        </p:nvCxnSpPr>
        <p:spPr>
          <a:xfrm rot="16200000" flipH="1">
            <a:off x="6991747" y="4555962"/>
            <a:ext cx="12700" cy="301686"/>
          </a:xfrm>
          <a:prstGeom prst="curvedConnector3">
            <a:avLst>
              <a:gd name="adj1" fmla="val 1800000"/>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5" name="Connector: Curved 44">
            <a:extLst>
              <a:ext uri="{FF2B5EF4-FFF2-40B4-BE49-F238E27FC236}">
                <a16:creationId xmlns:a16="http://schemas.microsoft.com/office/drawing/2014/main" id="{60B2D122-D957-4A9D-A8D4-E99A0A70DFA0}"/>
              </a:ext>
            </a:extLst>
          </p:cNvPr>
          <p:cNvCxnSpPr>
            <a:cxnSpLocks/>
            <a:stCxn id="13" idx="2"/>
            <a:endCxn id="12" idx="2"/>
          </p:cNvCxnSpPr>
          <p:nvPr/>
        </p:nvCxnSpPr>
        <p:spPr>
          <a:xfrm rot="16200000" flipH="1">
            <a:off x="5373625" y="4567547"/>
            <a:ext cx="4838" cy="273678"/>
          </a:xfrm>
          <a:prstGeom prst="curvedConnector3">
            <a:avLst>
              <a:gd name="adj1" fmla="val 482509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Connector: Curved 47">
            <a:extLst>
              <a:ext uri="{FF2B5EF4-FFF2-40B4-BE49-F238E27FC236}">
                <a16:creationId xmlns:a16="http://schemas.microsoft.com/office/drawing/2014/main" id="{A5CDD1EE-213D-4DEB-90EF-63AE95CAFD2A}"/>
              </a:ext>
            </a:extLst>
          </p:cNvPr>
          <p:cNvCxnSpPr>
            <a:cxnSpLocks/>
            <a:stCxn id="12" idx="2"/>
            <a:endCxn id="10" idx="2"/>
          </p:cNvCxnSpPr>
          <p:nvPr/>
        </p:nvCxnSpPr>
        <p:spPr>
          <a:xfrm rot="5400000" flipH="1" flipV="1">
            <a:off x="5770465" y="4448141"/>
            <a:ext cx="1082" cy="516246"/>
          </a:xfrm>
          <a:prstGeom prst="curvedConnector3">
            <a:avLst>
              <a:gd name="adj1" fmla="val -21127542"/>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8421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9" grpId="0"/>
      <p:bldP spid="10" grpId="0"/>
      <p:bldP spid="11" grpId="0"/>
      <p:bldP spid="12" grpId="0"/>
      <p:bldP spid="13"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A26935-F1F4-4C02-B6EA-755634F8EC23}"/>
              </a:ext>
            </a:extLst>
          </p:cNvPr>
          <p:cNvSpPr>
            <a:spLocks noGrp="1"/>
          </p:cNvSpPr>
          <p:nvPr>
            <p:ph type="title"/>
          </p:nvPr>
        </p:nvSpPr>
        <p:spPr>
          <a:xfrm>
            <a:off x="685802" y="609600"/>
            <a:ext cx="7739741" cy="922867"/>
          </a:xfrm>
        </p:spPr>
        <p:txBody>
          <a:bodyPr anchor="b">
            <a:normAutofit/>
          </a:bodyPr>
          <a:lstStyle/>
          <a:p>
            <a:r>
              <a:rPr lang="en-US" sz="3200"/>
              <a:t>Pseudo-polynomial runtimes</a:t>
            </a:r>
          </a:p>
        </p:txBody>
      </p:sp>
      <p:sp>
        <p:nvSpPr>
          <p:cNvPr id="3" name="Content Placeholder 2">
            <a:extLst>
              <a:ext uri="{FF2B5EF4-FFF2-40B4-BE49-F238E27FC236}">
                <a16:creationId xmlns:a16="http://schemas.microsoft.com/office/drawing/2014/main" id="{DEF044D6-E000-412F-A8EB-D10928FC7298}"/>
              </a:ext>
            </a:extLst>
          </p:cNvPr>
          <p:cNvSpPr>
            <a:spLocks noGrp="1"/>
          </p:cNvSpPr>
          <p:nvPr>
            <p:ph idx="1"/>
          </p:nvPr>
        </p:nvSpPr>
        <p:spPr>
          <a:xfrm>
            <a:off x="685803" y="1817423"/>
            <a:ext cx="8305798" cy="3973777"/>
          </a:xfrm>
        </p:spPr>
        <p:txBody>
          <a:bodyPr>
            <a:normAutofit/>
          </a:bodyPr>
          <a:lstStyle/>
          <a:p>
            <a:pPr marL="0" indent="0">
              <a:buNone/>
            </a:pPr>
            <a:r>
              <a:rPr lang="en-US">
                <a:solidFill>
                  <a:schemeClr val="tx1">
                    <a:lumMod val="85000"/>
                    <a:lumOff val="15000"/>
                  </a:schemeClr>
                </a:solidFill>
              </a:rPr>
              <a:t>Primality(X)</a:t>
            </a:r>
          </a:p>
          <a:p>
            <a:pPr marL="457200" lvl="1" indent="0">
              <a:buNone/>
            </a:pPr>
            <a:r>
              <a:rPr lang="en-US">
                <a:solidFill>
                  <a:schemeClr val="tx1">
                    <a:lumMod val="85000"/>
                    <a:lumOff val="15000"/>
                  </a:schemeClr>
                </a:solidFill>
              </a:rPr>
              <a:t>For i = 2 to X – 1</a:t>
            </a:r>
          </a:p>
          <a:p>
            <a:pPr marL="914400" lvl="2" indent="0">
              <a:buNone/>
            </a:pPr>
            <a:r>
              <a:rPr lang="en-US">
                <a:solidFill>
                  <a:schemeClr val="tx1">
                    <a:lumMod val="85000"/>
                    <a:lumOff val="15000"/>
                  </a:schemeClr>
                </a:solidFill>
              </a:rPr>
              <a:t>If X % i = 0 Then Return False</a:t>
            </a:r>
          </a:p>
          <a:p>
            <a:pPr marL="457200" lvl="1" indent="0">
              <a:buNone/>
            </a:pPr>
            <a:r>
              <a:rPr lang="en-US">
                <a:solidFill>
                  <a:schemeClr val="tx1">
                    <a:lumMod val="85000"/>
                    <a:lumOff val="15000"/>
                  </a:schemeClr>
                </a:solidFill>
              </a:rPr>
              <a:t>Return True</a:t>
            </a:r>
          </a:p>
          <a:p>
            <a:pPr marL="0" indent="0">
              <a:buNone/>
            </a:pPr>
            <a:endParaRPr lang="en-US">
              <a:solidFill>
                <a:schemeClr val="tx1">
                  <a:lumMod val="85000"/>
                  <a:lumOff val="15000"/>
                </a:schemeClr>
              </a:solidFill>
            </a:endParaRPr>
          </a:p>
          <a:p>
            <a:pPr marL="0" indent="0">
              <a:buNone/>
            </a:pPr>
            <a:r>
              <a:rPr lang="en-US">
                <a:solidFill>
                  <a:schemeClr val="tx1">
                    <a:lumMod val="85000"/>
                    <a:lumOff val="15000"/>
                  </a:schemeClr>
                </a:solidFill>
              </a:rPr>
              <a:t>What’s the runtime of this function?</a:t>
            </a:r>
          </a:p>
          <a:p>
            <a:r>
              <a:rPr lang="en-US">
                <a:solidFill>
                  <a:schemeClr val="tx1">
                    <a:lumMod val="85000"/>
                    <a:lumOff val="15000"/>
                  </a:schemeClr>
                </a:solidFill>
                <a:sym typeface="Symbol" panose="05050102010706020507" pitchFamily="18" charset="2"/>
              </a:rPr>
              <a:t>(X)</a:t>
            </a:r>
          </a:p>
          <a:p>
            <a:pPr marL="0" indent="0">
              <a:buNone/>
            </a:pPr>
            <a:r>
              <a:rPr lang="en-US">
                <a:solidFill>
                  <a:schemeClr val="tx1">
                    <a:lumMod val="85000"/>
                    <a:lumOff val="15000"/>
                  </a:schemeClr>
                </a:solidFill>
                <a:sym typeface="Symbol" panose="05050102010706020507" pitchFamily="18" charset="2"/>
              </a:rPr>
              <a:t>Is that a polynomial runtime?</a:t>
            </a:r>
          </a:p>
          <a:p>
            <a:r>
              <a:rPr lang="en-US" b="1">
                <a:solidFill>
                  <a:schemeClr val="tx1">
                    <a:lumMod val="85000"/>
                    <a:lumOff val="15000"/>
                  </a:schemeClr>
                </a:solidFill>
                <a:sym typeface="Symbol" panose="05050102010706020507" pitchFamily="18" charset="2"/>
              </a:rPr>
              <a:t>No</a:t>
            </a:r>
            <a:r>
              <a:rPr lang="en-US">
                <a:solidFill>
                  <a:schemeClr val="tx1">
                    <a:lumMod val="85000"/>
                    <a:lumOff val="15000"/>
                  </a:schemeClr>
                </a:solidFill>
                <a:sym typeface="Symbol" panose="05050102010706020507" pitchFamily="18" charset="2"/>
              </a:rPr>
              <a:t>.  Wait… what?</a:t>
            </a:r>
            <a:endParaRPr lang="en-US" b="1">
              <a:solidFill>
                <a:schemeClr val="tx1">
                  <a:lumMod val="85000"/>
                  <a:lumOff val="15000"/>
                </a:schemeClr>
              </a:solidFill>
            </a:endParaRPr>
          </a:p>
        </p:txBody>
      </p:sp>
    </p:spTree>
    <p:extLst>
      <p:ext uri="{BB962C8B-B14F-4D97-AF65-F5344CB8AC3E}">
        <p14:creationId xmlns:p14="http://schemas.microsoft.com/office/powerpoint/2010/main" val="11871483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305BB-8031-4931-A065-84B12F5C78E1}"/>
              </a:ext>
            </a:extLst>
          </p:cNvPr>
          <p:cNvSpPr>
            <a:spLocks noGrp="1"/>
          </p:cNvSpPr>
          <p:nvPr>
            <p:ph type="title"/>
          </p:nvPr>
        </p:nvSpPr>
        <p:spPr>
          <a:xfrm>
            <a:off x="685799" y="1150076"/>
            <a:ext cx="3659389" cy="4557849"/>
          </a:xfrm>
        </p:spPr>
        <p:txBody>
          <a:bodyPr>
            <a:normAutofit/>
          </a:bodyPr>
          <a:lstStyle/>
          <a:p>
            <a:pPr algn="r"/>
            <a:r>
              <a:rPr lang="en-US" dirty="0"/>
              <a:t>Pseudo-polynomial runtimes</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9F7014-14FF-4F76-A319-A3966B7399A1}"/>
              </a:ext>
            </a:extLst>
          </p:cNvPr>
          <p:cNvSpPr>
            <a:spLocks noGrp="1"/>
          </p:cNvSpPr>
          <p:nvPr>
            <p:ph idx="1"/>
          </p:nvPr>
        </p:nvSpPr>
        <p:spPr>
          <a:xfrm>
            <a:off x="4988658" y="1150076"/>
            <a:ext cx="6517543" cy="4557849"/>
          </a:xfrm>
        </p:spPr>
        <p:txBody>
          <a:bodyPr>
            <a:normAutofit/>
          </a:bodyPr>
          <a:lstStyle/>
          <a:p>
            <a:pPr marL="0" indent="0">
              <a:buNone/>
            </a:pPr>
            <a:r>
              <a:rPr lang="en-US" dirty="0"/>
              <a:t>When you say a runtime is “polynomial” or “linear” or “logarithmic”, that has to be </a:t>
            </a:r>
            <a:r>
              <a:rPr lang="en-US" b="1" dirty="0"/>
              <a:t>in relation </a:t>
            </a:r>
            <a:r>
              <a:rPr lang="en-US" dirty="0"/>
              <a:t>to something.</a:t>
            </a:r>
          </a:p>
          <a:p>
            <a:r>
              <a:rPr lang="en-US" dirty="0"/>
              <a:t>It means in relation to the </a:t>
            </a:r>
            <a:r>
              <a:rPr lang="en-US" b="1" dirty="0"/>
              <a:t>length of the input</a:t>
            </a:r>
            <a:r>
              <a:rPr lang="en-US" dirty="0"/>
              <a:t>.</a:t>
            </a:r>
          </a:p>
          <a:p>
            <a:pPr marL="0" indent="0">
              <a:buNone/>
            </a:pPr>
            <a:r>
              <a:rPr lang="en-US" dirty="0"/>
              <a:t>When you have a </a:t>
            </a:r>
            <a:r>
              <a:rPr lang="en-US" dirty="0">
                <a:sym typeface="Symbol" panose="05050102010706020507" pitchFamily="18" charset="2"/>
              </a:rPr>
              <a:t>(</a:t>
            </a:r>
            <a:r>
              <a:rPr lang="en-US" dirty="0" err="1">
                <a:sym typeface="Symbol" panose="05050102010706020507" pitchFamily="18" charset="2"/>
              </a:rPr>
              <a:t>m+n</a:t>
            </a:r>
            <a:r>
              <a:rPr lang="en-US" dirty="0">
                <a:sym typeface="Symbol" panose="05050102010706020507" pitchFamily="18" charset="2"/>
              </a:rPr>
              <a:t>) graph algorithm, that’s a </a:t>
            </a:r>
            <a:r>
              <a:rPr lang="en-US" b="1" dirty="0">
                <a:sym typeface="Symbol" panose="05050102010706020507" pitchFamily="18" charset="2"/>
              </a:rPr>
              <a:t>linear</a:t>
            </a:r>
            <a:r>
              <a:rPr lang="en-US" dirty="0">
                <a:sym typeface="Symbol" panose="05050102010706020507" pitchFamily="18" charset="2"/>
              </a:rPr>
              <a:t> runtime, because the size of the graph (which is the input) is </a:t>
            </a:r>
            <a:r>
              <a:rPr lang="en-US" dirty="0" err="1">
                <a:sym typeface="Symbol" panose="05050102010706020507" pitchFamily="18" charset="2"/>
              </a:rPr>
              <a:t>m+n</a:t>
            </a:r>
            <a:r>
              <a:rPr lang="en-US" dirty="0">
                <a:sym typeface="Symbol" panose="05050102010706020507" pitchFamily="18" charset="2"/>
              </a:rPr>
              <a:t>.</a:t>
            </a:r>
          </a:p>
          <a:p>
            <a:r>
              <a:rPr lang="en-US" dirty="0">
                <a:sym typeface="Symbol" panose="05050102010706020507" pitchFamily="18" charset="2"/>
              </a:rPr>
              <a:t>I could introduce a new variable X such that log X = </a:t>
            </a:r>
            <a:r>
              <a:rPr lang="en-US" dirty="0" err="1">
                <a:sym typeface="Symbol" panose="05050102010706020507" pitchFamily="18" charset="2"/>
              </a:rPr>
              <a:t>m+n</a:t>
            </a:r>
            <a:r>
              <a:rPr lang="en-US" dirty="0">
                <a:sym typeface="Symbol" panose="05050102010706020507" pitchFamily="18" charset="2"/>
              </a:rPr>
              <a:t>.  It would be correct to say the runtime is </a:t>
            </a:r>
            <a:br>
              <a:rPr lang="en-US" dirty="0">
                <a:sym typeface="Symbol" panose="05050102010706020507" pitchFamily="18" charset="2"/>
              </a:rPr>
            </a:br>
            <a:r>
              <a:rPr lang="en-US" dirty="0">
                <a:sym typeface="Symbol" panose="05050102010706020507" pitchFamily="18" charset="2"/>
              </a:rPr>
              <a:t>(log X).  That does not somehow make the runtime logarithmic.</a:t>
            </a:r>
          </a:p>
          <a:p>
            <a:pPr marL="0" indent="0">
              <a:buNone/>
            </a:pPr>
            <a:r>
              <a:rPr lang="en-US" dirty="0">
                <a:sym typeface="Symbol" panose="05050102010706020507" pitchFamily="18" charset="2"/>
              </a:rPr>
              <a:t>What was the length of the input for our Primality algorithm?</a:t>
            </a:r>
          </a:p>
          <a:p>
            <a:r>
              <a:rPr lang="en-US" dirty="0">
                <a:sym typeface="Symbol" panose="05050102010706020507" pitchFamily="18" charset="2"/>
              </a:rPr>
              <a:t>We passed in 1 variable: X.  What is the </a:t>
            </a:r>
            <a:r>
              <a:rPr lang="en-US" b="1" dirty="0">
                <a:sym typeface="Symbol" panose="05050102010706020507" pitchFamily="18" charset="2"/>
              </a:rPr>
              <a:t>length</a:t>
            </a:r>
            <a:r>
              <a:rPr lang="en-US" dirty="0">
                <a:sym typeface="Symbol" panose="05050102010706020507" pitchFamily="18" charset="2"/>
              </a:rPr>
              <a:t> of X?</a:t>
            </a:r>
          </a:p>
          <a:p>
            <a:r>
              <a:rPr lang="en-US" dirty="0">
                <a:sym typeface="Symbol" panose="05050102010706020507" pitchFamily="18" charset="2"/>
              </a:rPr>
              <a:t>log X, because that’s the number of bits it takes to represent X.</a:t>
            </a:r>
            <a:endParaRPr lang="en-US" dirty="0"/>
          </a:p>
        </p:txBody>
      </p:sp>
    </p:spTree>
    <p:extLst>
      <p:ext uri="{BB962C8B-B14F-4D97-AF65-F5344CB8AC3E}">
        <p14:creationId xmlns:p14="http://schemas.microsoft.com/office/powerpoint/2010/main" val="345274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79A95A7-FD1E-4779-B91D-7C1ACEB158C3}"/>
              </a:ext>
            </a:extLst>
          </p:cNvPr>
          <p:cNvSpPr>
            <a:spLocks noGrp="1"/>
          </p:cNvSpPr>
          <p:nvPr>
            <p:ph type="title"/>
          </p:nvPr>
        </p:nvSpPr>
        <p:spPr>
          <a:xfrm>
            <a:off x="5941228" y="1151677"/>
            <a:ext cx="5218897" cy="4554647"/>
          </a:xfrm>
        </p:spPr>
        <p:txBody>
          <a:bodyPr anchor="ctr">
            <a:normAutofit/>
          </a:bodyPr>
          <a:lstStyle/>
          <a:p>
            <a:r>
              <a:rPr lang="en-US" sz="4800"/>
              <a:t>Runtime of Primality</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CB270BA-0F3D-470F-BADB-10C03C9F8680}"/>
              </a:ext>
            </a:extLst>
          </p:cNvPr>
          <p:cNvSpPr>
            <a:spLocks noGrp="1"/>
          </p:cNvSpPr>
          <p:nvPr>
            <p:ph idx="1"/>
          </p:nvPr>
        </p:nvSpPr>
        <p:spPr>
          <a:xfrm>
            <a:off x="685802" y="1151677"/>
            <a:ext cx="3968492" cy="4718897"/>
          </a:xfrm>
        </p:spPr>
        <p:txBody>
          <a:bodyPr anchor="ctr">
            <a:normAutofit/>
          </a:bodyPr>
          <a:lstStyle/>
          <a:p>
            <a:pPr marL="0" indent="0">
              <a:lnSpc>
                <a:spcPct val="90000"/>
              </a:lnSpc>
              <a:buNone/>
            </a:pPr>
            <a:r>
              <a:rPr lang="en-US" sz="1400"/>
              <a:t>So the length of the input is n = log X.</a:t>
            </a:r>
          </a:p>
          <a:p>
            <a:pPr>
              <a:lnSpc>
                <a:spcPct val="90000"/>
              </a:lnSpc>
            </a:pPr>
            <a:r>
              <a:rPr lang="en-US" sz="1400"/>
              <a:t>The runtime is </a:t>
            </a:r>
            <a:r>
              <a:rPr lang="en-US" sz="1400">
                <a:sym typeface="Symbol" panose="05050102010706020507" pitchFamily="18" charset="2"/>
              </a:rPr>
              <a:t>(X) = (2</a:t>
            </a:r>
            <a:r>
              <a:rPr lang="en-US" sz="1400" baseline="30000">
                <a:sym typeface="Symbol" panose="05050102010706020507" pitchFamily="18" charset="2"/>
              </a:rPr>
              <a:t>log X</a:t>
            </a:r>
            <a:r>
              <a:rPr lang="en-US" sz="1400">
                <a:sym typeface="Symbol" panose="05050102010706020507" pitchFamily="18" charset="2"/>
              </a:rPr>
              <a:t>) = (2</a:t>
            </a:r>
            <a:r>
              <a:rPr lang="en-US" sz="1400" baseline="30000">
                <a:sym typeface="Symbol" panose="05050102010706020507" pitchFamily="18" charset="2"/>
              </a:rPr>
              <a:t>n</a:t>
            </a:r>
            <a:r>
              <a:rPr lang="en-US" sz="1400">
                <a:sym typeface="Symbol" panose="05050102010706020507" pitchFamily="18" charset="2"/>
              </a:rPr>
              <a:t>)</a:t>
            </a:r>
          </a:p>
          <a:p>
            <a:pPr>
              <a:lnSpc>
                <a:spcPct val="90000"/>
              </a:lnSpc>
            </a:pPr>
            <a:r>
              <a:rPr lang="en-US" sz="1400">
                <a:sym typeface="Symbol" panose="05050102010706020507" pitchFamily="18" charset="2"/>
              </a:rPr>
              <a:t>Thus the runtime of our algorithm was </a:t>
            </a:r>
            <a:r>
              <a:rPr lang="en-US" sz="1400" b="1">
                <a:sym typeface="Symbol" panose="05050102010706020507" pitchFamily="18" charset="2"/>
              </a:rPr>
              <a:t>exponential</a:t>
            </a:r>
            <a:r>
              <a:rPr lang="en-US" sz="1400">
                <a:sym typeface="Symbol" panose="05050102010706020507" pitchFamily="18" charset="2"/>
              </a:rPr>
              <a:t>, even though it </a:t>
            </a:r>
            <a:r>
              <a:rPr lang="en-US" sz="1400" b="1">
                <a:sym typeface="Symbol" panose="05050102010706020507" pitchFamily="18" charset="2"/>
              </a:rPr>
              <a:t>looked</a:t>
            </a:r>
            <a:r>
              <a:rPr lang="en-US" sz="1400">
                <a:sym typeface="Symbol" panose="05050102010706020507" pitchFamily="18" charset="2"/>
              </a:rPr>
              <a:t> linear.</a:t>
            </a:r>
          </a:p>
          <a:p>
            <a:pPr marL="0" indent="0">
              <a:lnSpc>
                <a:spcPct val="90000"/>
              </a:lnSpc>
              <a:buNone/>
            </a:pPr>
            <a:r>
              <a:rPr lang="en-US" sz="1400">
                <a:sym typeface="Symbol" panose="05050102010706020507" pitchFamily="18" charset="2"/>
              </a:rPr>
              <a:t>X was the </a:t>
            </a:r>
            <a:r>
              <a:rPr lang="en-US" sz="1400" b="1">
                <a:sym typeface="Symbol" panose="05050102010706020507" pitchFamily="18" charset="2"/>
              </a:rPr>
              <a:t>value </a:t>
            </a:r>
            <a:r>
              <a:rPr lang="en-US" sz="1400">
                <a:sym typeface="Symbol" panose="05050102010706020507" pitchFamily="18" charset="2"/>
              </a:rPr>
              <a:t>of the input.  When you have a runtime that is polynomial in terms of the </a:t>
            </a:r>
            <a:r>
              <a:rPr lang="en-US" sz="1400" b="1">
                <a:sym typeface="Symbol" panose="05050102010706020507" pitchFamily="18" charset="2"/>
              </a:rPr>
              <a:t>value</a:t>
            </a:r>
            <a:r>
              <a:rPr lang="en-US" sz="1400">
                <a:sym typeface="Symbol" panose="05050102010706020507" pitchFamily="18" charset="2"/>
              </a:rPr>
              <a:t> of the input, then we say it has a </a:t>
            </a:r>
            <a:r>
              <a:rPr lang="en-US" sz="1400" b="1">
                <a:sym typeface="Symbol" panose="05050102010706020507" pitchFamily="18" charset="2"/>
              </a:rPr>
              <a:t>pseudo-polynomial</a:t>
            </a:r>
            <a:r>
              <a:rPr lang="en-US" sz="1400">
                <a:sym typeface="Symbol" panose="05050102010706020507" pitchFamily="18" charset="2"/>
              </a:rPr>
              <a:t> runtime. </a:t>
            </a:r>
          </a:p>
          <a:p>
            <a:pPr>
              <a:lnSpc>
                <a:spcPct val="90000"/>
              </a:lnSpc>
            </a:pPr>
            <a:r>
              <a:rPr lang="en-US" sz="1400">
                <a:sym typeface="Symbol" panose="05050102010706020507" pitchFamily="18" charset="2"/>
              </a:rPr>
              <a:t>These runtimes </a:t>
            </a:r>
            <a:r>
              <a:rPr lang="en-US" sz="1400" b="1">
                <a:sym typeface="Symbol" panose="05050102010706020507" pitchFamily="18" charset="2"/>
              </a:rPr>
              <a:t>are</a:t>
            </a:r>
            <a:r>
              <a:rPr lang="en-US" sz="1400">
                <a:sym typeface="Symbol" panose="05050102010706020507" pitchFamily="18" charset="2"/>
              </a:rPr>
              <a:t> exponential, but they tend to not be as bad as other exponential algorithms.</a:t>
            </a:r>
          </a:p>
          <a:p>
            <a:pPr marL="0" indent="0">
              <a:lnSpc>
                <a:spcPct val="90000"/>
              </a:lnSpc>
              <a:buNone/>
            </a:pPr>
            <a:r>
              <a:rPr lang="en-US" sz="1400">
                <a:sym typeface="Symbol" panose="05050102010706020507" pitchFamily="18" charset="2"/>
              </a:rPr>
              <a:t>When you are asked if a runtime is polynomial, always double-check to make sure the variables being used refer to the </a:t>
            </a:r>
            <a:r>
              <a:rPr lang="en-US" sz="1400" b="1">
                <a:sym typeface="Symbol" panose="05050102010706020507" pitchFamily="18" charset="2"/>
              </a:rPr>
              <a:t>length</a:t>
            </a:r>
            <a:r>
              <a:rPr lang="en-US" sz="1400">
                <a:sym typeface="Symbol" panose="05050102010706020507" pitchFamily="18" charset="2"/>
              </a:rPr>
              <a:t> of the input, rather than something else.</a:t>
            </a:r>
          </a:p>
          <a:p>
            <a:pPr>
              <a:lnSpc>
                <a:spcPct val="90000"/>
              </a:lnSpc>
            </a:pPr>
            <a:r>
              <a:rPr lang="en-US" sz="1400">
                <a:sym typeface="Symbol" panose="05050102010706020507" pitchFamily="18" charset="2"/>
              </a:rPr>
              <a:t>We typically just refer to the length of the input as the number of inputs.  However, when that value is a constant, you will need to look at the number of </a:t>
            </a:r>
            <a:r>
              <a:rPr lang="en-US" sz="1400" b="1">
                <a:sym typeface="Symbol" panose="05050102010706020507" pitchFamily="18" charset="2"/>
              </a:rPr>
              <a:t>bits</a:t>
            </a:r>
            <a:r>
              <a:rPr lang="en-US" sz="1400">
                <a:sym typeface="Symbol" panose="05050102010706020507" pitchFamily="18" charset="2"/>
              </a:rPr>
              <a:t> of those inputs.</a:t>
            </a:r>
            <a:endParaRPr lang="en-US" sz="1400"/>
          </a:p>
        </p:txBody>
      </p:sp>
    </p:spTree>
    <p:extLst>
      <p:ext uri="{BB962C8B-B14F-4D97-AF65-F5344CB8AC3E}">
        <p14:creationId xmlns:p14="http://schemas.microsoft.com/office/powerpoint/2010/main" val="167655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54F5-D46F-4572-8F8D-DE4B3825F9E1}"/>
              </a:ext>
            </a:extLst>
          </p:cNvPr>
          <p:cNvSpPr>
            <a:spLocks noGrp="1"/>
          </p:cNvSpPr>
          <p:nvPr>
            <p:ph type="title"/>
          </p:nvPr>
        </p:nvSpPr>
        <p:spPr>
          <a:xfrm>
            <a:off x="965200" y="609600"/>
            <a:ext cx="7808140" cy="1099457"/>
          </a:xfrm>
        </p:spPr>
        <p:txBody>
          <a:bodyPr anchor="b">
            <a:normAutofit/>
          </a:bodyPr>
          <a:lstStyle/>
          <a:p>
            <a:r>
              <a:rPr lang="en-US" sz="4000"/>
              <a:t>Coin-Changing</a:t>
            </a:r>
          </a:p>
        </p:txBody>
      </p:sp>
      <p:sp>
        <p:nvSpPr>
          <p:cNvPr id="3" name="Content Placeholder 2">
            <a:extLst>
              <a:ext uri="{FF2B5EF4-FFF2-40B4-BE49-F238E27FC236}">
                <a16:creationId xmlns:a16="http://schemas.microsoft.com/office/drawing/2014/main" id="{E8BE122A-B8E0-4DCE-BF0D-C51C1AA54B01}"/>
              </a:ext>
            </a:extLst>
          </p:cNvPr>
          <p:cNvSpPr>
            <a:spLocks noGrp="1"/>
          </p:cNvSpPr>
          <p:nvPr>
            <p:ph idx="1"/>
          </p:nvPr>
        </p:nvSpPr>
        <p:spPr>
          <a:xfrm>
            <a:off x="965200" y="2142067"/>
            <a:ext cx="7808140" cy="3649133"/>
          </a:xfrm>
        </p:spPr>
        <p:txBody>
          <a:bodyPr anchor="t">
            <a:normAutofit/>
          </a:bodyPr>
          <a:lstStyle/>
          <a:p>
            <a:pPr marL="0" indent="0">
              <a:lnSpc>
                <a:spcPct val="90000"/>
              </a:lnSpc>
              <a:buNone/>
            </a:pPr>
            <a:r>
              <a:rPr lang="en-US" sz="1700"/>
              <a:t>You have a target T, n denominations of coins 1 = d</a:t>
            </a:r>
            <a:r>
              <a:rPr lang="en-US" sz="1700" baseline="-25000"/>
              <a:t>1</a:t>
            </a:r>
            <a:r>
              <a:rPr lang="en-US" sz="1700"/>
              <a:t> &lt; … &lt; </a:t>
            </a:r>
            <a:r>
              <a:rPr lang="en-US" sz="1700" err="1"/>
              <a:t>d</a:t>
            </a:r>
            <a:r>
              <a:rPr lang="en-US" sz="1700" baseline="-25000" err="1"/>
              <a:t>n</a:t>
            </a:r>
            <a:r>
              <a:rPr lang="en-US" sz="1700"/>
              <a:t>, and you have an unlimited amount of each coin.  Determine the fewest number of coins needed to make T cents change.</a:t>
            </a:r>
          </a:p>
          <a:p>
            <a:pPr marL="0" indent="0">
              <a:lnSpc>
                <a:spcPct val="90000"/>
              </a:lnSpc>
              <a:buNone/>
            </a:pPr>
            <a:r>
              <a:rPr lang="en-US" sz="1700"/>
              <a:t>Suppose I’m using American currency (d</a:t>
            </a:r>
            <a:r>
              <a:rPr lang="en-US" sz="1700" baseline="-25000"/>
              <a:t>1</a:t>
            </a:r>
            <a:r>
              <a:rPr lang="en-US" sz="1700"/>
              <a:t> = 1, d</a:t>
            </a:r>
            <a:r>
              <a:rPr lang="en-US" sz="1700" baseline="-25000"/>
              <a:t>2</a:t>
            </a:r>
            <a:r>
              <a:rPr lang="en-US" sz="1700"/>
              <a:t> = 5, d</a:t>
            </a:r>
            <a:r>
              <a:rPr lang="en-US" sz="1700" baseline="-25000"/>
              <a:t>3</a:t>
            </a:r>
            <a:r>
              <a:rPr lang="en-US" sz="1700"/>
              <a:t> = 10, d</a:t>
            </a:r>
            <a:r>
              <a:rPr lang="en-US" sz="1700" baseline="-25000"/>
              <a:t>4</a:t>
            </a:r>
            <a:r>
              <a:rPr lang="en-US" sz="1700"/>
              <a:t> = 25).  What would be an optimal algorithm for this currency?</a:t>
            </a:r>
          </a:p>
          <a:p>
            <a:pPr>
              <a:lnSpc>
                <a:spcPct val="90000"/>
              </a:lnSpc>
            </a:pPr>
            <a:r>
              <a:rPr lang="en-US" sz="1700"/>
              <a:t>A greedy algorithm that always uses the largest coin possible.  37 = 25 + 10 + 1 + 1</a:t>
            </a:r>
          </a:p>
          <a:p>
            <a:pPr>
              <a:lnSpc>
                <a:spcPct val="90000"/>
              </a:lnSpc>
            </a:pPr>
            <a:r>
              <a:rPr lang="en-US" sz="1700"/>
              <a:t>This works because each denomination is a multiple of the previous… except 25 vs. 10, but it is possible to prove that one case works as well.</a:t>
            </a:r>
          </a:p>
          <a:p>
            <a:pPr marL="0" indent="0">
              <a:lnSpc>
                <a:spcPct val="90000"/>
              </a:lnSpc>
              <a:buNone/>
            </a:pPr>
            <a:r>
              <a:rPr lang="en-US" sz="1700"/>
              <a:t>Does this algorithm work for arbitrary currencies?</a:t>
            </a:r>
          </a:p>
          <a:p>
            <a:pPr>
              <a:lnSpc>
                <a:spcPct val="90000"/>
              </a:lnSpc>
            </a:pPr>
            <a:r>
              <a:rPr lang="en-US" sz="1700" b="1"/>
              <a:t>No</a:t>
            </a:r>
          </a:p>
          <a:p>
            <a:pPr>
              <a:lnSpc>
                <a:spcPct val="90000"/>
              </a:lnSpc>
            </a:pPr>
            <a:r>
              <a:rPr lang="en-US" sz="1700"/>
              <a:t>Let d</a:t>
            </a:r>
            <a:r>
              <a:rPr lang="en-US" sz="1700" baseline="-25000"/>
              <a:t>1</a:t>
            </a:r>
            <a:r>
              <a:rPr lang="en-US" sz="1700"/>
              <a:t> = 1, d</a:t>
            </a:r>
            <a:r>
              <a:rPr lang="en-US" sz="1700" baseline="-25000"/>
              <a:t>2</a:t>
            </a:r>
            <a:r>
              <a:rPr lang="en-US" sz="1700"/>
              <a:t> = 10, d</a:t>
            </a:r>
            <a:r>
              <a:rPr lang="en-US" sz="1700" baseline="-25000"/>
              <a:t>3</a:t>
            </a:r>
            <a:r>
              <a:rPr lang="en-US" sz="1700"/>
              <a:t> = 15, and T = 20.</a:t>
            </a:r>
          </a:p>
        </p:txBody>
      </p:sp>
    </p:spTree>
    <p:extLst>
      <p:ext uri="{BB962C8B-B14F-4D97-AF65-F5344CB8AC3E}">
        <p14:creationId xmlns:p14="http://schemas.microsoft.com/office/powerpoint/2010/main" val="36082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DB87B-5341-42EC-B94E-FD45884C1B5D}"/>
              </a:ext>
            </a:extLst>
          </p:cNvPr>
          <p:cNvSpPr>
            <a:spLocks noGrp="1"/>
          </p:cNvSpPr>
          <p:nvPr>
            <p:ph type="title"/>
          </p:nvPr>
        </p:nvSpPr>
        <p:spPr>
          <a:xfrm>
            <a:off x="7837713" y="1083130"/>
            <a:ext cx="2979513" cy="4691742"/>
          </a:xfrm>
        </p:spPr>
        <p:txBody>
          <a:bodyPr>
            <a:normAutofit/>
          </a:bodyPr>
          <a:lstStyle/>
          <a:p>
            <a:r>
              <a:rPr lang="en-US" dirty="0"/>
              <a:t>Coin-changing: Bite-size Decisions</a:t>
            </a:r>
          </a:p>
        </p:txBody>
      </p:sp>
      <p:sp useBgFill="1">
        <p:nvSpPr>
          <p:cNvPr id="8" name="Freeform: Shape 7">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C4804C-4650-4136-BB12-B7660472E0DA}"/>
              </a:ext>
            </a:extLst>
          </p:cNvPr>
          <p:cNvSpPr>
            <a:spLocks noGrp="1"/>
          </p:cNvSpPr>
          <p:nvPr>
            <p:ph idx="1"/>
          </p:nvPr>
        </p:nvSpPr>
        <p:spPr>
          <a:xfrm>
            <a:off x="685801" y="1083129"/>
            <a:ext cx="5943599" cy="4691743"/>
          </a:xfrm>
        </p:spPr>
        <p:txBody>
          <a:bodyPr>
            <a:normAutofit/>
          </a:bodyPr>
          <a:lstStyle/>
          <a:p>
            <a:pPr marL="0" indent="0">
              <a:buNone/>
            </a:pPr>
            <a:r>
              <a:rPr lang="en-US" dirty="0"/>
              <a:t>What should my first decision be?</a:t>
            </a:r>
          </a:p>
          <a:p>
            <a:r>
              <a:rPr lang="en-US" dirty="0"/>
              <a:t>What coin do I choose next?</a:t>
            </a:r>
          </a:p>
          <a:p>
            <a:pPr lvl="1"/>
            <a:r>
              <a:rPr lang="en-US" dirty="0"/>
              <a:t>That’s the simplest question, but you could also successfully do “Do I use this coin next?” or “How many of this coin should I take?”</a:t>
            </a:r>
          </a:p>
          <a:p>
            <a:pPr marL="0" indent="0">
              <a:buNone/>
            </a:pPr>
            <a:r>
              <a:rPr lang="en-US" dirty="0"/>
              <a:t>What should the parameters of my function be?</a:t>
            </a:r>
          </a:p>
          <a:p>
            <a:r>
              <a:rPr lang="en-US" dirty="0"/>
              <a:t>I need to know the remaining target I am aiming to sum to.</a:t>
            </a:r>
          </a:p>
          <a:p>
            <a:pPr marL="0" indent="0">
              <a:buNone/>
            </a:pPr>
            <a:r>
              <a:rPr lang="en-US" dirty="0"/>
              <a:t>CC(x) will return the fewest number of coins needed to make x cents change.</a:t>
            </a:r>
          </a:p>
          <a:p>
            <a:pPr marL="0" indent="0">
              <a:buNone/>
            </a:pPr>
            <a:r>
              <a:rPr lang="en-US" dirty="0"/>
              <a:t>If I choose denomination d</a:t>
            </a:r>
            <a:r>
              <a:rPr lang="en-US" baseline="-25000" dirty="0"/>
              <a:t>i</a:t>
            </a:r>
            <a:r>
              <a:rPr lang="en-US" dirty="0"/>
              <a:t>, what recursive call should I make?</a:t>
            </a:r>
          </a:p>
          <a:p>
            <a:r>
              <a:rPr lang="en-US" dirty="0"/>
              <a:t>CC(x – d</a:t>
            </a:r>
            <a:r>
              <a:rPr lang="en-US" baseline="-25000" dirty="0"/>
              <a:t>i</a:t>
            </a:r>
            <a:r>
              <a:rPr lang="en-US" dirty="0"/>
              <a:t>)</a:t>
            </a:r>
          </a:p>
        </p:txBody>
      </p:sp>
    </p:spTree>
    <p:extLst>
      <p:ext uri="{BB962C8B-B14F-4D97-AF65-F5344CB8AC3E}">
        <p14:creationId xmlns:p14="http://schemas.microsoft.com/office/powerpoint/2010/main" val="201691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3D2CB74-AE08-467A-B3EC-B748BDCFDC8E}"/>
              </a:ext>
            </a:extLst>
          </p:cNvPr>
          <p:cNvSpPr>
            <a:spLocks noGrp="1"/>
          </p:cNvSpPr>
          <p:nvPr>
            <p:ph type="title"/>
          </p:nvPr>
        </p:nvSpPr>
        <p:spPr>
          <a:xfrm>
            <a:off x="5941228" y="1151677"/>
            <a:ext cx="5218897" cy="4554647"/>
          </a:xfrm>
        </p:spPr>
        <p:txBody>
          <a:bodyPr anchor="ctr">
            <a:normAutofit/>
          </a:bodyPr>
          <a:lstStyle/>
          <a:p>
            <a:r>
              <a:rPr lang="en-US" sz="4800"/>
              <a:t>Coin-changing: Recursive algorithm</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7A5AD62-888A-4F33-AC7D-4CF9E91816FE}"/>
              </a:ext>
            </a:extLst>
          </p:cNvPr>
          <p:cNvSpPr>
            <a:spLocks noGrp="1"/>
          </p:cNvSpPr>
          <p:nvPr>
            <p:ph idx="1"/>
          </p:nvPr>
        </p:nvSpPr>
        <p:spPr>
          <a:xfrm>
            <a:off x="685802" y="1151677"/>
            <a:ext cx="3968492" cy="4718897"/>
          </a:xfrm>
        </p:spPr>
        <p:txBody>
          <a:bodyPr anchor="ctr">
            <a:normAutofit/>
          </a:bodyPr>
          <a:lstStyle/>
          <a:p>
            <a:pPr marL="0" indent="0">
              <a:buNone/>
            </a:pPr>
            <a:r>
              <a:rPr lang="en-US" dirty="0"/>
              <a:t>What should our recursive formula be?</a:t>
            </a:r>
          </a:p>
          <a:p>
            <a:r>
              <a:rPr lang="en-US" dirty="0"/>
              <a:t>We need to consider every possible denomination.</a:t>
            </a:r>
          </a:p>
          <a:p>
            <a:r>
              <a:rPr lang="en-US" dirty="0"/>
              <a:t>CC(x) = 1 + min </a:t>
            </a:r>
            <a:r>
              <a:rPr lang="en-US" baseline="-25000" dirty="0" err="1"/>
              <a:t>i</a:t>
            </a:r>
            <a:r>
              <a:rPr lang="en-US" baseline="-25000" dirty="0"/>
              <a:t> : d</a:t>
            </a:r>
            <a:r>
              <a:rPr lang="en-US" baseline="-40000" dirty="0"/>
              <a:t>i </a:t>
            </a:r>
            <a:r>
              <a:rPr lang="en-US" baseline="-25000" dirty="0">
                <a:sym typeface="Symbol" panose="05050102010706020507" pitchFamily="18" charset="2"/>
              </a:rPr>
              <a:t> x</a:t>
            </a:r>
            <a:r>
              <a:rPr lang="en-US" dirty="0">
                <a:sym typeface="Symbol" panose="05050102010706020507" pitchFamily="18" charset="2"/>
              </a:rPr>
              <a:t> CC(x – d</a:t>
            </a:r>
            <a:r>
              <a:rPr lang="en-US" baseline="-25000" dirty="0">
                <a:sym typeface="Symbol" panose="05050102010706020507" pitchFamily="18" charset="2"/>
              </a:rPr>
              <a:t>i</a:t>
            </a:r>
            <a:r>
              <a:rPr lang="en-US" dirty="0">
                <a:sym typeface="Symbol" panose="05050102010706020507" pitchFamily="18" charset="2"/>
              </a:rPr>
              <a:t>)</a:t>
            </a:r>
            <a:endParaRPr lang="en-US" dirty="0"/>
          </a:p>
          <a:p>
            <a:pPr marL="0" indent="0">
              <a:buNone/>
            </a:pPr>
            <a:r>
              <a:rPr lang="en-US" dirty="0"/>
              <a:t>Don’t forget the base case!</a:t>
            </a:r>
          </a:p>
          <a:p>
            <a:r>
              <a:rPr lang="en-US" dirty="0"/>
              <a:t>CC(0) = 0</a:t>
            </a:r>
          </a:p>
          <a:p>
            <a:pPr marL="0" indent="0">
              <a:buNone/>
            </a:pPr>
            <a:r>
              <a:rPr lang="en-US" dirty="0"/>
              <a:t>However, this will call the same subproblem multiple times, wasting work.  Time to make this iterative!</a:t>
            </a:r>
          </a:p>
        </p:txBody>
      </p:sp>
    </p:spTree>
    <p:extLst>
      <p:ext uri="{BB962C8B-B14F-4D97-AF65-F5344CB8AC3E}">
        <p14:creationId xmlns:p14="http://schemas.microsoft.com/office/powerpoint/2010/main" val="393326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B17E-2553-42A2-A1E6-3F3D08ABE554}"/>
              </a:ext>
            </a:extLst>
          </p:cNvPr>
          <p:cNvSpPr>
            <a:spLocks noGrp="1"/>
          </p:cNvSpPr>
          <p:nvPr>
            <p:ph type="title"/>
          </p:nvPr>
        </p:nvSpPr>
        <p:spPr/>
        <p:txBody>
          <a:bodyPr/>
          <a:lstStyle/>
          <a:p>
            <a:r>
              <a:rPr lang="en-US" dirty="0" err="1"/>
              <a:t>ANalysis</a:t>
            </a:r>
            <a:endParaRPr lang="en-US" dirty="0"/>
          </a:p>
        </p:txBody>
      </p:sp>
      <p:sp>
        <p:nvSpPr>
          <p:cNvPr id="3" name="Content Placeholder 2">
            <a:extLst>
              <a:ext uri="{FF2B5EF4-FFF2-40B4-BE49-F238E27FC236}">
                <a16:creationId xmlns:a16="http://schemas.microsoft.com/office/drawing/2014/main" id="{D96BF592-2589-463B-BB2A-8CF72E654B74}"/>
              </a:ext>
            </a:extLst>
          </p:cNvPr>
          <p:cNvSpPr>
            <a:spLocks noGrp="1"/>
          </p:cNvSpPr>
          <p:nvPr>
            <p:ph idx="1"/>
          </p:nvPr>
        </p:nvSpPr>
        <p:spPr/>
        <p:txBody>
          <a:bodyPr/>
          <a:lstStyle/>
          <a:p>
            <a:pPr marL="0" indent="0">
              <a:buNone/>
            </a:pPr>
            <a:r>
              <a:rPr lang="en-US" dirty="0"/>
              <a:t>f(n) = f(n-1) + f(n-2) + </a:t>
            </a:r>
            <a:r>
              <a:rPr lang="en-US" dirty="0">
                <a:sym typeface="Symbol" panose="05050102010706020507" pitchFamily="18" charset="2"/>
              </a:rPr>
              <a:t>(1)</a:t>
            </a:r>
            <a:endParaRPr lang="en-US" dirty="0"/>
          </a:p>
          <a:p>
            <a:pPr marL="0" indent="0">
              <a:buNone/>
            </a:pPr>
            <a:r>
              <a:rPr lang="en-US" dirty="0"/>
              <a:t>Can Master Theorem solve this?</a:t>
            </a:r>
          </a:p>
          <a:p>
            <a:r>
              <a:rPr lang="en-US" dirty="0"/>
              <a:t>No, it’s not in the correct form.</a:t>
            </a:r>
          </a:p>
          <a:p>
            <a:pPr marL="0" indent="0">
              <a:buNone/>
            </a:pPr>
            <a:r>
              <a:rPr lang="en-US" dirty="0"/>
              <a:t>What is dumb about this tree that we’ve</a:t>
            </a:r>
            <a:br>
              <a:rPr lang="en-US" dirty="0"/>
            </a:br>
            <a:r>
              <a:rPr lang="en-US" dirty="0"/>
              <a:t>drawn?</a:t>
            </a:r>
          </a:p>
          <a:p>
            <a:r>
              <a:rPr lang="en-US" dirty="0"/>
              <a:t>We’re solving the same problem</a:t>
            </a:r>
            <a:br>
              <a:rPr lang="en-US" dirty="0"/>
            </a:br>
            <a:r>
              <a:rPr lang="en-US" dirty="0"/>
              <a:t>over and over!</a:t>
            </a:r>
          </a:p>
          <a:p>
            <a:pPr marL="0" indent="0">
              <a:buNone/>
            </a:pPr>
            <a:r>
              <a:rPr lang="en-US" dirty="0"/>
              <a:t>The runtime is difficult to calculate,</a:t>
            </a:r>
            <a:br>
              <a:rPr lang="en-US" dirty="0"/>
            </a:br>
            <a:r>
              <a:rPr lang="en-US" dirty="0"/>
              <a:t>but it’s </a:t>
            </a:r>
            <a:r>
              <a:rPr lang="en-US" b="1" dirty="0"/>
              <a:t>really</a:t>
            </a:r>
            <a:r>
              <a:rPr lang="en-US" dirty="0"/>
              <a:t> bad.</a:t>
            </a:r>
          </a:p>
        </p:txBody>
      </p:sp>
      <p:sp>
        <p:nvSpPr>
          <p:cNvPr id="4" name="Oval 3">
            <a:extLst>
              <a:ext uri="{FF2B5EF4-FFF2-40B4-BE49-F238E27FC236}">
                <a16:creationId xmlns:a16="http://schemas.microsoft.com/office/drawing/2014/main" id="{14801A27-3E18-4F71-81F8-EE5C76E3F996}"/>
              </a:ext>
            </a:extLst>
          </p:cNvPr>
          <p:cNvSpPr/>
          <p:nvPr/>
        </p:nvSpPr>
        <p:spPr>
          <a:xfrm>
            <a:off x="6732019" y="1439333"/>
            <a:ext cx="751115" cy="7535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5" name="Oval 4">
            <a:extLst>
              <a:ext uri="{FF2B5EF4-FFF2-40B4-BE49-F238E27FC236}">
                <a16:creationId xmlns:a16="http://schemas.microsoft.com/office/drawing/2014/main" id="{CBAD2897-FFA1-4CBF-99A1-8FA35C908CB6}"/>
              </a:ext>
            </a:extLst>
          </p:cNvPr>
          <p:cNvSpPr/>
          <p:nvPr/>
        </p:nvSpPr>
        <p:spPr>
          <a:xfrm>
            <a:off x="7477691" y="2192865"/>
            <a:ext cx="751115" cy="7535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6" name="Oval 5">
            <a:extLst>
              <a:ext uri="{FF2B5EF4-FFF2-40B4-BE49-F238E27FC236}">
                <a16:creationId xmlns:a16="http://schemas.microsoft.com/office/drawing/2014/main" id="{EAC0B4D0-0BB1-4F53-9172-ABB736524DAC}"/>
              </a:ext>
            </a:extLst>
          </p:cNvPr>
          <p:cNvSpPr/>
          <p:nvPr/>
        </p:nvSpPr>
        <p:spPr>
          <a:xfrm>
            <a:off x="5978183" y="2946397"/>
            <a:ext cx="751115" cy="7535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n-2</a:t>
            </a:r>
          </a:p>
        </p:txBody>
      </p:sp>
      <p:sp>
        <p:nvSpPr>
          <p:cNvPr id="7" name="Oval 6">
            <a:extLst>
              <a:ext uri="{FF2B5EF4-FFF2-40B4-BE49-F238E27FC236}">
                <a16:creationId xmlns:a16="http://schemas.microsoft.com/office/drawing/2014/main" id="{BC3CBD61-1E48-421F-A248-8110CC30DE3D}"/>
              </a:ext>
            </a:extLst>
          </p:cNvPr>
          <p:cNvSpPr/>
          <p:nvPr/>
        </p:nvSpPr>
        <p:spPr>
          <a:xfrm>
            <a:off x="8229599" y="2943982"/>
            <a:ext cx="751115" cy="7535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n-2</a:t>
            </a:r>
          </a:p>
        </p:txBody>
      </p:sp>
      <p:sp>
        <p:nvSpPr>
          <p:cNvPr id="8" name="Oval 7">
            <a:extLst>
              <a:ext uri="{FF2B5EF4-FFF2-40B4-BE49-F238E27FC236}">
                <a16:creationId xmlns:a16="http://schemas.microsoft.com/office/drawing/2014/main" id="{DAB96E28-5D2F-4A7C-BB61-6FE5FB17A2AA}"/>
              </a:ext>
            </a:extLst>
          </p:cNvPr>
          <p:cNvSpPr/>
          <p:nvPr/>
        </p:nvSpPr>
        <p:spPr>
          <a:xfrm>
            <a:off x="5229790" y="3699929"/>
            <a:ext cx="751115" cy="7535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n-3</a:t>
            </a:r>
          </a:p>
        </p:txBody>
      </p:sp>
      <p:sp>
        <p:nvSpPr>
          <p:cNvPr id="9" name="Oval 8">
            <a:extLst>
              <a:ext uri="{FF2B5EF4-FFF2-40B4-BE49-F238E27FC236}">
                <a16:creationId xmlns:a16="http://schemas.microsoft.com/office/drawing/2014/main" id="{ACB6B556-4522-45DD-B117-F9A2B615C976}"/>
              </a:ext>
            </a:extLst>
          </p:cNvPr>
          <p:cNvSpPr/>
          <p:nvPr/>
        </p:nvSpPr>
        <p:spPr>
          <a:xfrm>
            <a:off x="6726576" y="3699929"/>
            <a:ext cx="751115" cy="7535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n-3</a:t>
            </a:r>
          </a:p>
        </p:txBody>
      </p:sp>
      <p:sp>
        <p:nvSpPr>
          <p:cNvPr id="10" name="Oval 9">
            <a:extLst>
              <a:ext uri="{FF2B5EF4-FFF2-40B4-BE49-F238E27FC236}">
                <a16:creationId xmlns:a16="http://schemas.microsoft.com/office/drawing/2014/main" id="{E5AEA1E7-1C95-4863-8D11-66F1193F6C14}"/>
              </a:ext>
            </a:extLst>
          </p:cNvPr>
          <p:cNvSpPr/>
          <p:nvPr/>
        </p:nvSpPr>
        <p:spPr>
          <a:xfrm>
            <a:off x="8980714" y="3695099"/>
            <a:ext cx="751115" cy="7535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n-3</a:t>
            </a:r>
          </a:p>
        </p:txBody>
      </p:sp>
      <p:sp>
        <p:nvSpPr>
          <p:cNvPr id="11" name="Oval 10">
            <a:extLst>
              <a:ext uri="{FF2B5EF4-FFF2-40B4-BE49-F238E27FC236}">
                <a16:creationId xmlns:a16="http://schemas.microsoft.com/office/drawing/2014/main" id="{6DD93299-5EC8-4998-8EFE-751AA1D709E8}"/>
              </a:ext>
            </a:extLst>
          </p:cNvPr>
          <p:cNvSpPr/>
          <p:nvPr/>
        </p:nvSpPr>
        <p:spPr>
          <a:xfrm>
            <a:off x="4478675" y="4453461"/>
            <a:ext cx="751115" cy="7535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n-4</a:t>
            </a:r>
          </a:p>
        </p:txBody>
      </p:sp>
      <p:sp>
        <p:nvSpPr>
          <p:cNvPr id="12" name="Oval 11">
            <a:extLst>
              <a:ext uri="{FF2B5EF4-FFF2-40B4-BE49-F238E27FC236}">
                <a16:creationId xmlns:a16="http://schemas.microsoft.com/office/drawing/2014/main" id="{737F5856-AA15-40F0-A937-C266FFB04F5A}"/>
              </a:ext>
            </a:extLst>
          </p:cNvPr>
          <p:cNvSpPr/>
          <p:nvPr/>
        </p:nvSpPr>
        <p:spPr>
          <a:xfrm>
            <a:off x="5975461" y="4453461"/>
            <a:ext cx="751115" cy="7535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n-4</a:t>
            </a:r>
          </a:p>
        </p:txBody>
      </p:sp>
      <p:sp>
        <p:nvSpPr>
          <p:cNvPr id="13" name="Oval 12">
            <a:extLst>
              <a:ext uri="{FF2B5EF4-FFF2-40B4-BE49-F238E27FC236}">
                <a16:creationId xmlns:a16="http://schemas.microsoft.com/office/drawing/2014/main" id="{004990A9-1CC6-4C28-8A67-A1B71D9349B1}"/>
              </a:ext>
            </a:extLst>
          </p:cNvPr>
          <p:cNvSpPr/>
          <p:nvPr/>
        </p:nvSpPr>
        <p:spPr>
          <a:xfrm>
            <a:off x="7107576" y="4465562"/>
            <a:ext cx="751115" cy="7535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n-4</a:t>
            </a:r>
          </a:p>
        </p:txBody>
      </p:sp>
      <p:sp>
        <p:nvSpPr>
          <p:cNvPr id="14" name="Oval 13">
            <a:extLst>
              <a:ext uri="{FF2B5EF4-FFF2-40B4-BE49-F238E27FC236}">
                <a16:creationId xmlns:a16="http://schemas.microsoft.com/office/drawing/2014/main" id="{0FADF491-3CAF-4F8F-8DBA-BF7EE0996C0A}"/>
              </a:ext>
            </a:extLst>
          </p:cNvPr>
          <p:cNvSpPr/>
          <p:nvPr/>
        </p:nvSpPr>
        <p:spPr>
          <a:xfrm>
            <a:off x="8229599" y="4487333"/>
            <a:ext cx="751115" cy="7535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n-4</a:t>
            </a:r>
          </a:p>
        </p:txBody>
      </p:sp>
      <p:sp>
        <p:nvSpPr>
          <p:cNvPr id="15" name="Oval 14">
            <a:extLst>
              <a:ext uri="{FF2B5EF4-FFF2-40B4-BE49-F238E27FC236}">
                <a16:creationId xmlns:a16="http://schemas.microsoft.com/office/drawing/2014/main" id="{37563C81-F804-4BC4-9A9C-563D10D97A4C}"/>
              </a:ext>
            </a:extLst>
          </p:cNvPr>
          <p:cNvSpPr/>
          <p:nvPr/>
        </p:nvSpPr>
        <p:spPr>
          <a:xfrm>
            <a:off x="9731829" y="4487333"/>
            <a:ext cx="751115" cy="75353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n-4</a:t>
            </a:r>
          </a:p>
        </p:txBody>
      </p:sp>
      <p:cxnSp>
        <p:nvCxnSpPr>
          <p:cNvPr id="18" name="Straight Arrow Connector 17">
            <a:extLst>
              <a:ext uri="{FF2B5EF4-FFF2-40B4-BE49-F238E27FC236}">
                <a16:creationId xmlns:a16="http://schemas.microsoft.com/office/drawing/2014/main" id="{E1FE68B0-0496-4B6D-B8D3-8E1EC6FFC3A7}"/>
              </a:ext>
            </a:extLst>
          </p:cNvPr>
          <p:cNvCxnSpPr>
            <a:stCxn id="4" idx="5"/>
            <a:endCxn id="5" idx="1"/>
          </p:cNvCxnSpPr>
          <p:nvPr/>
        </p:nvCxnSpPr>
        <p:spPr>
          <a:xfrm>
            <a:off x="7373136" y="2082513"/>
            <a:ext cx="214553" cy="220704"/>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957FE87-D037-483A-B7B1-4A3E8445DF3B}"/>
              </a:ext>
            </a:extLst>
          </p:cNvPr>
          <p:cNvCxnSpPr>
            <a:stCxn id="4" idx="3"/>
            <a:endCxn id="6" idx="0"/>
          </p:cNvCxnSpPr>
          <p:nvPr/>
        </p:nvCxnSpPr>
        <p:spPr>
          <a:xfrm flipH="1">
            <a:off x="6353741" y="2082513"/>
            <a:ext cx="488276" cy="863884"/>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3D17C1D-8D27-4E67-A608-C99DD6601BF4}"/>
              </a:ext>
            </a:extLst>
          </p:cNvPr>
          <p:cNvCxnSpPr>
            <a:stCxn id="6" idx="3"/>
            <a:endCxn id="8" idx="7"/>
          </p:cNvCxnSpPr>
          <p:nvPr/>
        </p:nvCxnSpPr>
        <p:spPr>
          <a:xfrm flipH="1">
            <a:off x="5870907" y="3589577"/>
            <a:ext cx="217274" cy="220704"/>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0B814EA-1634-43EC-94EA-A16FEC10BD1A}"/>
              </a:ext>
            </a:extLst>
          </p:cNvPr>
          <p:cNvCxnSpPr>
            <a:stCxn id="8" idx="3"/>
            <a:endCxn id="11" idx="7"/>
          </p:cNvCxnSpPr>
          <p:nvPr/>
        </p:nvCxnSpPr>
        <p:spPr>
          <a:xfrm flipH="1">
            <a:off x="5119792" y="4343109"/>
            <a:ext cx="219996" cy="220704"/>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772A9A4-F42E-4546-980E-318A3DA58CA7}"/>
              </a:ext>
            </a:extLst>
          </p:cNvPr>
          <p:cNvCxnSpPr>
            <a:stCxn id="6" idx="4"/>
            <a:endCxn id="12" idx="0"/>
          </p:cNvCxnSpPr>
          <p:nvPr/>
        </p:nvCxnSpPr>
        <p:spPr>
          <a:xfrm flipH="1">
            <a:off x="6351019" y="3699929"/>
            <a:ext cx="2722" cy="753532"/>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5520E55-930A-4C8D-AC29-DB1BA4E20FFA}"/>
              </a:ext>
            </a:extLst>
          </p:cNvPr>
          <p:cNvCxnSpPr>
            <a:stCxn id="8" idx="4"/>
          </p:cNvCxnSpPr>
          <p:nvPr/>
        </p:nvCxnSpPr>
        <p:spPr>
          <a:xfrm>
            <a:off x="5605348" y="4453461"/>
            <a:ext cx="27661" cy="711490"/>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46BF035-52C2-40CB-84A9-5C171D8D9179}"/>
              </a:ext>
            </a:extLst>
          </p:cNvPr>
          <p:cNvCxnSpPr>
            <a:stCxn id="5" idx="3"/>
            <a:endCxn id="9" idx="0"/>
          </p:cNvCxnSpPr>
          <p:nvPr/>
        </p:nvCxnSpPr>
        <p:spPr>
          <a:xfrm flipH="1">
            <a:off x="7102134" y="2836045"/>
            <a:ext cx="485555" cy="863884"/>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D29541B-199E-4467-A546-85A3FEF1A1AE}"/>
              </a:ext>
            </a:extLst>
          </p:cNvPr>
          <p:cNvCxnSpPr>
            <a:stCxn id="9" idx="5"/>
            <a:endCxn id="13" idx="0"/>
          </p:cNvCxnSpPr>
          <p:nvPr/>
        </p:nvCxnSpPr>
        <p:spPr>
          <a:xfrm>
            <a:off x="7367693" y="4343109"/>
            <a:ext cx="115441" cy="122453"/>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989C285-111F-47DD-AEF7-82AFC0E2DE04}"/>
              </a:ext>
            </a:extLst>
          </p:cNvPr>
          <p:cNvCxnSpPr>
            <a:cxnSpLocks/>
            <a:stCxn id="9" idx="4"/>
          </p:cNvCxnSpPr>
          <p:nvPr/>
        </p:nvCxnSpPr>
        <p:spPr>
          <a:xfrm flipH="1">
            <a:off x="6854310" y="4453461"/>
            <a:ext cx="247824" cy="711490"/>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4885DCF-382F-4B34-AEB1-F25C8E9463E0}"/>
              </a:ext>
            </a:extLst>
          </p:cNvPr>
          <p:cNvCxnSpPr>
            <a:stCxn id="5" idx="5"/>
            <a:endCxn id="7" idx="1"/>
          </p:cNvCxnSpPr>
          <p:nvPr/>
        </p:nvCxnSpPr>
        <p:spPr>
          <a:xfrm>
            <a:off x="8118808" y="2836045"/>
            <a:ext cx="220789" cy="218289"/>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89F51D5-06DD-4049-8E1F-95727BB07D2E}"/>
              </a:ext>
            </a:extLst>
          </p:cNvPr>
          <p:cNvCxnSpPr>
            <a:stCxn id="7" idx="5"/>
            <a:endCxn id="10" idx="1"/>
          </p:cNvCxnSpPr>
          <p:nvPr/>
        </p:nvCxnSpPr>
        <p:spPr>
          <a:xfrm>
            <a:off x="8870716" y="3587162"/>
            <a:ext cx="219996" cy="218289"/>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D0736A1-C93C-4519-8219-C6C36A3F465B}"/>
              </a:ext>
            </a:extLst>
          </p:cNvPr>
          <p:cNvCxnSpPr>
            <a:stCxn id="7" idx="4"/>
            <a:endCxn id="14" idx="0"/>
          </p:cNvCxnSpPr>
          <p:nvPr/>
        </p:nvCxnSpPr>
        <p:spPr>
          <a:xfrm>
            <a:off x="8605157" y="3697514"/>
            <a:ext cx="0" cy="789819"/>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7A5C75D-4B05-402D-9DAA-C594ED4A1A8F}"/>
              </a:ext>
            </a:extLst>
          </p:cNvPr>
          <p:cNvCxnSpPr>
            <a:stCxn id="10" idx="5"/>
            <a:endCxn id="15" idx="1"/>
          </p:cNvCxnSpPr>
          <p:nvPr/>
        </p:nvCxnSpPr>
        <p:spPr>
          <a:xfrm>
            <a:off x="9621831" y="4338279"/>
            <a:ext cx="219996" cy="259406"/>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CA811CC-8A4E-463C-8304-95392C65B9AB}"/>
              </a:ext>
            </a:extLst>
          </p:cNvPr>
          <p:cNvCxnSpPr>
            <a:stCxn id="10" idx="4"/>
          </p:cNvCxnSpPr>
          <p:nvPr/>
        </p:nvCxnSpPr>
        <p:spPr>
          <a:xfrm flipH="1">
            <a:off x="9351622" y="4448631"/>
            <a:ext cx="4650" cy="716320"/>
          </a:xfrm>
          <a:prstGeom prst="straightConnector1">
            <a:avLst/>
          </a:prstGeom>
          <a:ln>
            <a:solidFill>
              <a:schemeClr val="tx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4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58B5C-A88F-4FE6-BFE3-E2B5C6E51FA8}"/>
              </a:ext>
            </a:extLst>
          </p:cNvPr>
          <p:cNvSpPr>
            <a:spLocks noGrp="1"/>
          </p:cNvSpPr>
          <p:nvPr>
            <p:ph type="title"/>
          </p:nvPr>
        </p:nvSpPr>
        <p:spPr>
          <a:xfrm>
            <a:off x="685799" y="1150076"/>
            <a:ext cx="3659389" cy="4557849"/>
          </a:xfrm>
        </p:spPr>
        <p:txBody>
          <a:bodyPr>
            <a:normAutofit/>
          </a:bodyPr>
          <a:lstStyle/>
          <a:p>
            <a:pPr algn="r"/>
            <a:r>
              <a:rPr lang="en-US" dirty="0"/>
              <a:t>Coin-changing: Making it iterative</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170B7D-CE64-4E9C-8BCE-351654BD19CC}"/>
              </a:ext>
            </a:extLst>
          </p:cNvPr>
          <p:cNvSpPr>
            <a:spLocks noGrp="1"/>
          </p:cNvSpPr>
          <p:nvPr>
            <p:ph idx="1"/>
          </p:nvPr>
        </p:nvSpPr>
        <p:spPr>
          <a:xfrm>
            <a:off x="4988658" y="1150076"/>
            <a:ext cx="6517543" cy="4557849"/>
          </a:xfrm>
        </p:spPr>
        <p:txBody>
          <a:bodyPr>
            <a:normAutofit/>
          </a:bodyPr>
          <a:lstStyle/>
          <a:p>
            <a:pPr marL="0" indent="0">
              <a:buNone/>
            </a:pPr>
            <a:r>
              <a:rPr lang="en-US" dirty="0"/>
              <a:t>C[0] = 0</a:t>
            </a:r>
          </a:p>
          <a:p>
            <a:pPr marL="0" indent="0">
              <a:buNone/>
            </a:pPr>
            <a:r>
              <a:rPr lang="en-US" dirty="0"/>
              <a:t>For x = 1 to T</a:t>
            </a:r>
          </a:p>
          <a:p>
            <a:pPr marL="457200" lvl="1" indent="0">
              <a:buNone/>
            </a:pPr>
            <a:r>
              <a:rPr lang="en-US" dirty="0"/>
              <a:t>C[x] = 1 + min </a:t>
            </a:r>
            <a:r>
              <a:rPr lang="en-US" baseline="-25000" dirty="0" err="1"/>
              <a:t>i</a:t>
            </a:r>
            <a:r>
              <a:rPr lang="en-US" baseline="-25000" dirty="0"/>
              <a:t> : d</a:t>
            </a:r>
            <a:r>
              <a:rPr lang="en-US" baseline="-40000" dirty="0"/>
              <a:t>i </a:t>
            </a:r>
            <a:r>
              <a:rPr lang="en-US" baseline="-25000" dirty="0">
                <a:sym typeface="Symbol" panose="05050102010706020507" pitchFamily="18" charset="2"/>
              </a:rPr>
              <a:t> x</a:t>
            </a:r>
            <a:r>
              <a:rPr lang="en-US" dirty="0">
                <a:sym typeface="Symbol" panose="05050102010706020507" pitchFamily="18" charset="2"/>
              </a:rPr>
              <a:t> C[x – d</a:t>
            </a:r>
            <a:r>
              <a:rPr lang="en-US" baseline="-25000" dirty="0">
                <a:sym typeface="Symbol" panose="05050102010706020507" pitchFamily="18" charset="2"/>
              </a:rPr>
              <a:t>i</a:t>
            </a:r>
            <a:r>
              <a:rPr lang="en-US" dirty="0">
                <a:sym typeface="Symbol" panose="05050102010706020507" pitchFamily="18" charset="2"/>
              </a:rPr>
              <a:t>]</a:t>
            </a:r>
          </a:p>
          <a:p>
            <a:pPr marL="0" indent="0">
              <a:buNone/>
            </a:pPr>
            <a:r>
              <a:rPr lang="en-US" dirty="0">
                <a:sym typeface="Symbol" panose="05050102010706020507" pitchFamily="18" charset="2"/>
              </a:rPr>
              <a:t>Return C[T]</a:t>
            </a:r>
          </a:p>
          <a:p>
            <a:pPr marL="0" indent="0">
              <a:buNone/>
            </a:pPr>
            <a:endParaRPr lang="en-US" dirty="0">
              <a:sym typeface="Symbol" panose="05050102010706020507" pitchFamily="18" charset="2"/>
            </a:endParaRPr>
          </a:p>
          <a:p>
            <a:pPr marL="0" indent="0">
              <a:buNone/>
            </a:pPr>
            <a:r>
              <a:rPr lang="en-US" dirty="0">
                <a:sym typeface="Symbol" panose="05050102010706020507" pitchFamily="18" charset="2"/>
              </a:rPr>
              <a:t>What is the runtime?</a:t>
            </a:r>
          </a:p>
          <a:p>
            <a:r>
              <a:rPr lang="en-US" dirty="0">
                <a:sym typeface="Symbol" panose="05050102010706020507" pitchFamily="18" charset="2"/>
              </a:rPr>
              <a:t>(</a:t>
            </a:r>
            <a:r>
              <a:rPr lang="en-US" dirty="0" err="1">
                <a:sym typeface="Symbol" panose="05050102010706020507" pitchFamily="18" charset="2"/>
              </a:rPr>
              <a:t>nT</a:t>
            </a:r>
            <a:r>
              <a:rPr lang="en-US" dirty="0">
                <a:sym typeface="Symbol" panose="05050102010706020507" pitchFamily="18" charset="2"/>
              </a:rPr>
              <a:t>)</a:t>
            </a:r>
          </a:p>
          <a:p>
            <a:pPr marL="0" indent="0">
              <a:buNone/>
            </a:pPr>
            <a:r>
              <a:rPr lang="en-US" dirty="0">
                <a:sym typeface="Symbol" panose="05050102010706020507" pitchFamily="18" charset="2"/>
              </a:rPr>
              <a:t>Is this a polynomial-runtime?</a:t>
            </a:r>
          </a:p>
          <a:p>
            <a:r>
              <a:rPr lang="en-US" b="1" dirty="0">
                <a:sym typeface="Symbol" panose="05050102010706020507" pitchFamily="18" charset="2"/>
              </a:rPr>
              <a:t>No</a:t>
            </a:r>
            <a:r>
              <a:rPr lang="en-US" dirty="0">
                <a:sym typeface="Symbol" panose="05050102010706020507" pitchFamily="18" charset="2"/>
              </a:rPr>
              <a:t>.  The ‘n’ is okay, but the ‘T’ is the value of the input, not the length of the input.</a:t>
            </a:r>
            <a:endParaRPr lang="en-US" b="1" dirty="0"/>
          </a:p>
        </p:txBody>
      </p:sp>
    </p:spTree>
    <p:extLst>
      <p:ext uri="{BB962C8B-B14F-4D97-AF65-F5344CB8AC3E}">
        <p14:creationId xmlns:p14="http://schemas.microsoft.com/office/powerpoint/2010/main" val="190707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7E30-360A-4A33-B73D-881E86E640BE}"/>
              </a:ext>
            </a:extLst>
          </p:cNvPr>
          <p:cNvSpPr>
            <a:spLocks noGrp="1"/>
          </p:cNvSpPr>
          <p:nvPr>
            <p:ph type="title"/>
          </p:nvPr>
        </p:nvSpPr>
        <p:spPr/>
        <p:txBody>
          <a:bodyPr/>
          <a:lstStyle/>
          <a:p>
            <a:r>
              <a:rPr lang="en-US" dirty="0"/>
              <a:t>Assembly-Line Scheduling</a:t>
            </a:r>
          </a:p>
        </p:txBody>
      </p:sp>
      <p:sp>
        <p:nvSpPr>
          <p:cNvPr id="3" name="Content Placeholder 2">
            <a:extLst>
              <a:ext uri="{FF2B5EF4-FFF2-40B4-BE49-F238E27FC236}">
                <a16:creationId xmlns:a16="http://schemas.microsoft.com/office/drawing/2014/main" id="{1EF0EA4B-4E08-4015-B88C-2C5173F75FC1}"/>
              </a:ext>
            </a:extLst>
          </p:cNvPr>
          <p:cNvSpPr>
            <a:spLocks noGrp="1"/>
          </p:cNvSpPr>
          <p:nvPr>
            <p:ph idx="1"/>
          </p:nvPr>
        </p:nvSpPr>
        <p:spPr/>
        <p:txBody>
          <a:bodyPr/>
          <a:lstStyle/>
          <a:p>
            <a:pPr marL="0" indent="0">
              <a:buNone/>
            </a:pPr>
            <a:r>
              <a:rPr lang="en-US" dirty="0"/>
              <a:t>There are 2 assembly lines, each with n stations.</a:t>
            </a:r>
          </a:p>
          <a:p>
            <a:r>
              <a:rPr lang="en-US" dirty="0"/>
              <a:t>The </a:t>
            </a:r>
            <a:r>
              <a:rPr lang="en-US" dirty="0" err="1"/>
              <a:t>i</a:t>
            </a:r>
            <a:r>
              <a:rPr lang="en-US" baseline="30000" dirty="0" err="1"/>
              <a:t>th</a:t>
            </a:r>
            <a:r>
              <a:rPr lang="en-US" dirty="0"/>
              <a:t> station on each line is denoted S</a:t>
            </a:r>
            <a:r>
              <a:rPr lang="en-US" baseline="-25000" dirty="0"/>
              <a:t>1,i</a:t>
            </a:r>
            <a:r>
              <a:rPr lang="en-US" dirty="0"/>
              <a:t> and S</a:t>
            </a:r>
            <a:r>
              <a:rPr lang="en-US" baseline="-25000" dirty="0"/>
              <a:t>2,i</a:t>
            </a:r>
            <a:r>
              <a:rPr lang="en-US" dirty="0"/>
              <a:t>.</a:t>
            </a:r>
          </a:p>
          <a:p>
            <a:r>
              <a:rPr lang="en-US" dirty="0" err="1"/>
              <a:t>S</a:t>
            </a:r>
            <a:r>
              <a:rPr lang="en-US" baseline="-25000" dirty="0" err="1"/>
              <a:t>i,j</a:t>
            </a:r>
            <a:r>
              <a:rPr lang="en-US" dirty="0"/>
              <a:t> has a processing time of </a:t>
            </a:r>
            <a:r>
              <a:rPr lang="en-US" dirty="0" err="1"/>
              <a:t>a</a:t>
            </a:r>
            <a:r>
              <a:rPr lang="en-US" baseline="-25000" dirty="0" err="1"/>
              <a:t>i,j</a:t>
            </a:r>
            <a:r>
              <a:rPr lang="en-US" dirty="0"/>
              <a:t>.</a:t>
            </a:r>
          </a:p>
          <a:p>
            <a:r>
              <a:rPr lang="en-US" dirty="0"/>
              <a:t>An automobile can start at your choice of S</a:t>
            </a:r>
            <a:r>
              <a:rPr lang="en-US" baseline="-25000" dirty="0"/>
              <a:t>1,1</a:t>
            </a:r>
            <a:r>
              <a:rPr lang="en-US" dirty="0"/>
              <a:t> or S</a:t>
            </a:r>
            <a:r>
              <a:rPr lang="en-US" baseline="-25000" dirty="0"/>
              <a:t>2,1</a:t>
            </a:r>
            <a:r>
              <a:rPr lang="en-US" dirty="0"/>
              <a:t>.</a:t>
            </a:r>
          </a:p>
          <a:p>
            <a:r>
              <a:rPr lang="en-US" dirty="0"/>
              <a:t>After station </a:t>
            </a:r>
            <a:r>
              <a:rPr lang="en-US" dirty="0" err="1"/>
              <a:t>S</a:t>
            </a:r>
            <a:r>
              <a:rPr lang="en-US" baseline="-25000" dirty="0" err="1"/>
              <a:t>i,j</a:t>
            </a:r>
            <a:r>
              <a:rPr lang="en-US" dirty="0"/>
              <a:t>, the automobile can go to S</a:t>
            </a:r>
            <a:r>
              <a:rPr lang="en-US" baseline="-25000" dirty="0"/>
              <a:t>i,j+1</a:t>
            </a:r>
            <a:r>
              <a:rPr lang="en-US" dirty="0"/>
              <a:t> for no cost, or switch to the other line for cost </a:t>
            </a:r>
            <a:r>
              <a:rPr lang="en-US" dirty="0" err="1"/>
              <a:t>t</a:t>
            </a:r>
            <a:r>
              <a:rPr lang="en-US" baseline="-25000" dirty="0" err="1"/>
              <a:t>i,j</a:t>
            </a:r>
            <a:r>
              <a:rPr lang="en-US" dirty="0"/>
              <a:t>.</a:t>
            </a:r>
          </a:p>
          <a:p>
            <a:r>
              <a:rPr lang="en-US" dirty="0"/>
              <a:t>The automobile is done after being handled by station S</a:t>
            </a:r>
            <a:r>
              <a:rPr lang="en-US" baseline="-25000" dirty="0"/>
              <a:t>1,n</a:t>
            </a:r>
            <a:r>
              <a:rPr lang="en-US" dirty="0"/>
              <a:t> or S</a:t>
            </a:r>
            <a:r>
              <a:rPr lang="en-US" baseline="-25000" dirty="0"/>
              <a:t>2,n</a:t>
            </a:r>
            <a:r>
              <a:rPr lang="en-US" dirty="0"/>
              <a:t>.</a:t>
            </a:r>
          </a:p>
          <a:p>
            <a:pPr marL="0" indent="0">
              <a:buNone/>
            </a:pPr>
            <a:r>
              <a:rPr lang="en-US" dirty="0"/>
              <a:t>If we want to find the shortest path across the assembly lines, what algorithm could we use?</a:t>
            </a:r>
          </a:p>
          <a:p>
            <a:r>
              <a:rPr lang="en-US" dirty="0"/>
              <a:t>Dijkstra’s!  We modify the graph slightly, but this is basically a shortest-path problem.</a:t>
            </a:r>
          </a:p>
          <a:p>
            <a:r>
              <a:rPr lang="en-US" b="1" dirty="0"/>
              <a:t>However!</a:t>
            </a:r>
            <a:r>
              <a:rPr lang="en-US" dirty="0"/>
              <a:t>  We’ll be able to improve upon this by using Dynamic Programming!</a:t>
            </a:r>
            <a:endParaRPr lang="en-US" b="1" dirty="0"/>
          </a:p>
        </p:txBody>
      </p:sp>
      <p:pic>
        <p:nvPicPr>
          <p:cNvPr id="5" name="Picture 4" descr="A picture containing drawing, clock&#10;&#10;Description automatically generated">
            <a:extLst>
              <a:ext uri="{FF2B5EF4-FFF2-40B4-BE49-F238E27FC236}">
                <a16:creationId xmlns:a16="http://schemas.microsoft.com/office/drawing/2014/main" id="{A2639103-7177-49B1-A983-C917CF3E7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990" y="2405743"/>
            <a:ext cx="3714750" cy="1257300"/>
          </a:xfrm>
          <a:prstGeom prst="rect">
            <a:avLst/>
          </a:prstGeom>
        </p:spPr>
      </p:pic>
    </p:spTree>
    <p:extLst>
      <p:ext uri="{BB962C8B-B14F-4D97-AF65-F5344CB8AC3E}">
        <p14:creationId xmlns:p14="http://schemas.microsoft.com/office/powerpoint/2010/main" val="418648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37290-C8C7-417F-8CEF-3725D866D86D}"/>
              </a:ext>
            </a:extLst>
          </p:cNvPr>
          <p:cNvSpPr>
            <a:spLocks noGrp="1"/>
          </p:cNvSpPr>
          <p:nvPr>
            <p:ph type="title"/>
          </p:nvPr>
        </p:nvSpPr>
        <p:spPr>
          <a:xfrm>
            <a:off x="685801" y="500743"/>
            <a:ext cx="7402285" cy="1360714"/>
          </a:xfrm>
        </p:spPr>
        <p:txBody>
          <a:bodyPr>
            <a:normAutofit/>
          </a:bodyPr>
          <a:lstStyle/>
          <a:p>
            <a:r>
              <a:rPr lang="en-US" dirty="0"/>
              <a:t>Assembly-line scheduling: Recursion</a:t>
            </a:r>
          </a:p>
        </p:txBody>
      </p:sp>
      <p:sp>
        <p:nvSpPr>
          <p:cNvPr id="3" name="Content Placeholder 2">
            <a:extLst>
              <a:ext uri="{FF2B5EF4-FFF2-40B4-BE49-F238E27FC236}">
                <a16:creationId xmlns:a16="http://schemas.microsoft.com/office/drawing/2014/main" id="{0EF9D827-4373-4000-AB1B-2B61A2839F91}"/>
              </a:ext>
            </a:extLst>
          </p:cNvPr>
          <p:cNvSpPr>
            <a:spLocks noGrp="1"/>
          </p:cNvSpPr>
          <p:nvPr>
            <p:ph idx="1"/>
          </p:nvPr>
        </p:nvSpPr>
        <p:spPr>
          <a:xfrm>
            <a:off x="685801" y="1861457"/>
            <a:ext cx="7402285" cy="3392110"/>
          </a:xfrm>
        </p:spPr>
        <p:txBody>
          <a:bodyPr>
            <a:normAutofit/>
          </a:bodyPr>
          <a:lstStyle/>
          <a:p>
            <a:pPr marL="0" indent="0">
              <a:lnSpc>
                <a:spcPct val="90000"/>
              </a:lnSpc>
              <a:buNone/>
            </a:pPr>
            <a:r>
              <a:rPr lang="en-US" dirty="0"/>
              <a:t>What should our bite-size decision be?</a:t>
            </a:r>
            <a:endParaRPr lang="en-US"/>
          </a:p>
          <a:p>
            <a:pPr>
              <a:lnSpc>
                <a:spcPct val="90000"/>
              </a:lnSpc>
            </a:pPr>
            <a:r>
              <a:rPr lang="en-US" dirty="0"/>
              <a:t>Do I stay on the same line, or switch to the other line?</a:t>
            </a:r>
            <a:endParaRPr lang="en-US"/>
          </a:p>
          <a:p>
            <a:pPr marL="0" indent="0">
              <a:lnSpc>
                <a:spcPct val="90000"/>
              </a:lnSpc>
              <a:buNone/>
            </a:pPr>
            <a:r>
              <a:rPr lang="en-US" dirty="0"/>
              <a:t>What information do I need to pass into the function as input parameters?</a:t>
            </a:r>
            <a:endParaRPr lang="en-US"/>
          </a:p>
          <a:p>
            <a:pPr>
              <a:lnSpc>
                <a:spcPct val="90000"/>
              </a:lnSpc>
            </a:pPr>
            <a:r>
              <a:rPr lang="en-US" dirty="0"/>
              <a:t>The current station we’re at, which is represented by two values: line and station number.</a:t>
            </a:r>
            <a:endParaRPr lang="en-US"/>
          </a:p>
          <a:p>
            <a:pPr marL="0" indent="0">
              <a:lnSpc>
                <a:spcPct val="90000"/>
              </a:lnSpc>
              <a:buNone/>
            </a:pPr>
            <a:r>
              <a:rPr lang="en-US" dirty="0"/>
              <a:t>ALS(</a:t>
            </a:r>
            <a:r>
              <a:rPr lang="en-US" dirty="0" err="1"/>
              <a:t>i</a:t>
            </a:r>
            <a:r>
              <a:rPr lang="en-US" dirty="0"/>
              <a:t>, j) will return the length of the shortest path that starts at </a:t>
            </a:r>
            <a:r>
              <a:rPr lang="en-US" dirty="0" err="1"/>
              <a:t>S</a:t>
            </a:r>
            <a:r>
              <a:rPr lang="en-US" baseline="-25000" dirty="0" err="1"/>
              <a:t>i,j</a:t>
            </a:r>
            <a:r>
              <a:rPr lang="en-US" dirty="0"/>
              <a:t>.</a:t>
            </a:r>
            <a:endParaRPr lang="en-US"/>
          </a:p>
          <a:p>
            <a:pPr>
              <a:lnSpc>
                <a:spcPct val="90000"/>
              </a:lnSpc>
            </a:pPr>
            <a:r>
              <a:rPr lang="en-US" dirty="0"/>
              <a:t>ALS(1,j) = a</a:t>
            </a:r>
            <a:r>
              <a:rPr lang="en-US" baseline="-25000" dirty="0"/>
              <a:t>1,j</a:t>
            </a:r>
            <a:r>
              <a:rPr lang="en-US" dirty="0"/>
              <a:t> + min(ALS(1, j+1), t</a:t>
            </a:r>
            <a:r>
              <a:rPr lang="en-US" baseline="-25000" dirty="0"/>
              <a:t>1,j</a:t>
            </a:r>
            <a:r>
              <a:rPr lang="en-US" dirty="0"/>
              <a:t> + ALS(2, j+1))</a:t>
            </a:r>
            <a:endParaRPr lang="en-US"/>
          </a:p>
          <a:p>
            <a:pPr>
              <a:lnSpc>
                <a:spcPct val="90000"/>
              </a:lnSpc>
            </a:pPr>
            <a:r>
              <a:rPr lang="en-US" dirty="0"/>
              <a:t>ALS(2,j) = a</a:t>
            </a:r>
            <a:r>
              <a:rPr lang="en-US" baseline="-25000" dirty="0"/>
              <a:t>2,j</a:t>
            </a:r>
            <a:r>
              <a:rPr lang="en-US" dirty="0"/>
              <a:t> + min(ALS(2, j+1), t</a:t>
            </a:r>
            <a:r>
              <a:rPr lang="en-US" baseline="-25000" dirty="0"/>
              <a:t>2,j</a:t>
            </a:r>
            <a:r>
              <a:rPr lang="en-US" dirty="0"/>
              <a:t> + ALS(1, j+1))</a:t>
            </a:r>
            <a:endParaRPr lang="en-US"/>
          </a:p>
          <a:p>
            <a:pPr>
              <a:lnSpc>
                <a:spcPct val="90000"/>
              </a:lnSpc>
            </a:pPr>
            <a:r>
              <a:rPr lang="en-US" dirty="0"/>
              <a:t>ALS(</a:t>
            </a:r>
            <a:r>
              <a:rPr lang="en-US" dirty="0" err="1"/>
              <a:t>i,n</a:t>
            </a:r>
            <a:r>
              <a:rPr lang="en-US" dirty="0"/>
              <a:t>) = </a:t>
            </a:r>
            <a:r>
              <a:rPr lang="en-US" dirty="0" err="1"/>
              <a:t>a</a:t>
            </a:r>
            <a:r>
              <a:rPr lang="en-US" baseline="-25000" dirty="0" err="1"/>
              <a:t>i,n</a:t>
            </a:r>
            <a:endParaRPr lang="en-US"/>
          </a:p>
        </p:txBody>
      </p:sp>
    </p:spTree>
    <p:extLst>
      <p:ext uri="{BB962C8B-B14F-4D97-AF65-F5344CB8AC3E}">
        <p14:creationId xmlns:p14="http://schemas.microsoft.com/office/powerpoint/2010/main" val="28273156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07F60C-6D10-4FE8-BDFC-20F2462AFF4D}"/>
              </a:ext>
            </a:extLst>
          </p:cNvPr>
          <p:cNvSpPr>
            <a:spLocks noGrp="1"/>
          </p:cNvSpPr>
          <p:nvPr>
            <p:ph type="title"/>
          </p:nvPr>
        </p:nvSpPr>
        <p:spPr>
          <a:xfrm>
            <a:off x="685802" y="609600"/>
            <a:ext cx="7739741" cy="922867"/>
          </a:xfrm>
        </p:spPr>
        <p:txBody>
          <a:bodyPr anchor="b">
            <a:normAutofit/>
          </a:bodyPr>
          <a:lstStyle/>
          <a:p>
            <a:r>
              <a:rPr lang="en-US" sz="3200"/>
              <a:t>Assembly-Line Scheduling: Iterative</a:t>
            </a:r>
          </a:p>
        </p:txBody>
      </p:sp>
      <p:sp>
        <p:nvSpPr>
          <p:cNvPr id="3" name="Content Placeholder 2">
            <a:extLst>
              <a:ext uri="{FF2B5EF4-FFF2-40B4-BE49-F238E27FC236}">
                <a16:creationId xmlns:a16="http://schemas.microsoft.com/office/drawing/2014/main" id="{CE98394B-E0D3-4F8B-85A5-57EB4FFE1608}"/>
              </a:ext>
            </a:extLst>
          </p:cNvPr>
          <p:cNvSpPr>
            <a:spLocks noGrp="1"/>
          </p:cNvSpPr>
          <p:nvPr>
            <p:ph idx="1"/>
          </p:nvPr>
        </p:nvSpPr>
        <p:spPr>
          <a:xfrm>
            <a:off x="685803" y="1817423"/>
            <a:ext cx="8305798" cy="3973777"/>
          </a:xfrm>
        </p:spPr>
        <p:txBody>
          <a:bodyPr>
            <a:normAutofit/>
          </a:bodyPr>
          <a:lstStyle/>
          <a:p>
            <a:pPr marL="0" indent="0">
              <a:buNone/>
            </a:pPr>
            <a:r>
              <a:rPr lang="en-US" dirty="0">
                <a:solidFill>
                  <a:schemeClr val="tx1">
                    <a:lumMod val="85000"/>
                    <a:lumOff val="15000"/>
                  </a:schemeClr>
                </a:solidFill>
              </a:rPr>
              <a:t>A[1,n] = a</a:t>
            </a:r>
            <a:r>
              <a:rPr lang="en-US" baseline="-25000" dirty="0">
                <a:solidFill>
                  <a:schemeClr val="tx1">
                    <a:lumMod val="85000"/>
                    <a:lumOff val="15000"/>
                  </a:schemeClr>
                </a:solidFill>
              </a:rPr>
              <a:t>1,n</a:t>
            </a:r>
            <a:endParaRPr lang="en-US" dirty="0">
              <a:solidFill>
                <a:schemeClr val="tx1">
                  <a:lumMod val="85000"/>
                  <a:lumOff val="15000"/>
                </a:schemeClr>
              </a:solidFill>
            </a:endParaRPr>
          </a:p>
          <a:p>
            <a:pPr marL="0" indent="0">
              <a:buNone/>
            </a:pPr>
            <a:r>
              <a:rPr lang="en-US" dirty="0">
                <a:solidFill>
                  <a:schemeClr val="tx1">
                    <a:lumMod val="85000"/>
                    <a:lumOff val="15000"/>
                  </a:schemeClr>
                </a:solidFill>
              </a:rPr>
              <a:t>A[2,n] = a</a:t>
            </a:r>
            <a:r>
              <a:rPr lang="en-US" baseline="-25000" dirty="0">
                <a:solidFill>
                  <a:schemeClr val="tx1">
                    <a:lumMod val="85000"/>
                    <a:lumOff val="15000"/>
                  </a:schemeClr>
                </a:solidFill>
              </a:rPr>
              <a:t>2,n</a:t>
            </a:r>
            <a:endParaRPr lang="en-US" dirty="0">
              <a:solidFill>
                <a:schemeClr val="tx1">
                  <a:lumMod val="85000"/>
                  <a:lumOff val="15000"/>
                </a:schemeClr>
              </a:solidFill>
            </a:endParaRPr>
          </a:p>
          <a:p>
            <a:pPr marL="0" indent="0">
              <a:buNone/>
            </a:pPr>
            <a:r>
              <a:rPr lang="en-US" dirty="0">
                <a:solidFill>
                  <a:schemeClr val="tx1">
                    <a:lumMod val="85000"/>
                    <a:lumOff val="15000"/>
                  </a:schemeClr>
                </a:solidFill>
              </a:rPr>
              <a:t>For j = n-1 to 1</a:t>
            </a:r>
          </a:p>
          <a:p>
            <a:pPr marL="457200" lvl="1" indent="0">
              <a:buNone/>
            </a:pPr>
            <a:r>
              <a:rPr lang="en-US" dirty="0">
                <a:solidFill>
                  <a:schemeClr val="tx1">
                    <a:lumMod val="85000"/>
                    <a:lumOff val="15000"/>
                  </a:schemeClr>
                </a:solidFill>
              </a:rPr>
              <a:t>For </a:t>
            </a:r>
            <a:r>
              <a:rPr lang="en-US" dirty="0" err="1">
                <a:solidFill>
                  <a:schemeClr val="tx1">
                    <a:lumMod val="85000"/>
                    <a:lumOff val="15000"/>
                  </a:schemeClr>
                </a:solidFill>
              </a:rPr>
              <a:t>i</a:t>
            </a:r>
            <a:r>
              <a:rPr lang="en-US" dirty="0">
                <a:solidFill>
                  <a:schemeClr val="tx1">
                    <a:lumMod val="85000"/>
                    <a:lumOff val="15000"/>
                  </a:schemeClr>
                </a:solidFill>
              </a:rPr>
              <a:t> = 1 to 2</a:t>
            </a:r>
          </a:p>
          <a:p>
            <a:pPr marL="914400" lvl="2" indent="0">
              <a:buNone/>
            </a:pPr>
            <a:r>
              <a:rPr lang="en-US" dirty="0">
                <a:solidFill>
                  <a:schemeClr val="tx1">
                    <a:lumMod val="85000"/>
                    <a:lumOff val="15000"/>
                  </a:schemeClr>
                </a:solidFill>
              </a:rPr>
              <a:t>A[</a:t>
            </a:r>
            <a:r>
              <a:rPr lang="en-US" dirty="0" err="1">
                <a:solidFill>
                  <a:schemeClr val="tx1">
                    <a:lumMod val="85000"/>
                    <a:lumOff val="15000"/>
                  </a:schemeClr>
                </a:solidFill>
              </a:rPr>
              <a:t>i</a:t>
            </a:r>
            <a:r>
              <a:rPr lang="en-US" dirty="0">
                <a:solidFill>
                  <a:schemeClr val="tx1">
                    <a:lumMod val="85000"/>
                    <a:lumOff val="15000"/>
                  </a:schemeClr>
                </a:solidFill>
              </a:rPr>
              <a:t>, j] = </a:t>
            </a:r>
            <a:r>
              <a:rPr lang="en-US" dirty="0" err="1">
                <a:solidFill>
                  <a:schemeClr val="tx1">
                    <a:lumMod val="85000"/>
                    <a:lumOff val="15000"/>
                  </a:schemeClr>
                </a:solidFill>
              </a:rPr>
              <a:t>a</a:t>
            </a:r>
            <a:r>
              <a:rPr lang="en-US" baseline="-25000" dirty="0" err="1">
                <a:solidFill>
                  <a:schemeClr val="tx1">
                    <a:lumMod val="85000"/>
                    <a:lumOff val="15000"/>
                  </a:schemeClr>
                </a:solidFill>
              </a:rPr>
              <a:t>i,j</a:t>
            </a:r>
            <a:r>
              <a:rPr lang="en-US" dirty="0">
                <a:solidFill>
                  <a:schemeClr val="tx1">
                    <a:lumMod val="85000"/>
                    <a:lumOff val="15000"/>
                  </a:schemeClr>
                </a:solidFill>
              </a:rPr>
              <a:t> + min(A[</a:t>
            </a:r>
            <a:r>
              <a:rPr lang="en-US" dirty="0" err="1">
                <a:solidFill>
                  <a:schemeClr val="tx1">
                    <a:lumMod val="85000"/>
                    <a:lumOff val="15000"/>
                  </a:schemeClr>
                </a:solidFill>
              </a:rPr>
              <a:t>i</a:t>
            </a:r>
            <a:r>
              <a:rPr lang="en-US" dirty="0">
                <a:solidFill>
                  <a:schemeClr val="tx1">
                    <a:lumMod val="85000"/>
                    <a:lumOff val="15000"/>
                  </a:schemeClr>
                </a:solidFill>
              </a:rPr>
              <a:t>, j+1], </a:t>
            </a:r>
            <a:r>
              <a:rPr lang="en-US" dirty="0" err="1">
                <a:solidFill>
                  <a:schemeClr val="tx1">
                    <a:lumMod val="85000"/>
                    <a:lumOff val="15000"/>
                  </a:schemeClr>
                </a:solidFill>
              </a:rPr>
              <a:t>t</a:t>
            </a:r>
            <a:r>
              <a:rPr lang="en-US" baseline="-25000" dirty="0" err="1">
                <a:solidFill>
                  <a:schemeClr val="tx1">
                    <a:lumMod val="85000"/>
                    <a:lumOff val="15000"/>
                  </a:schemeClr>
                </a:solidFill>
              </a:rPr>
              <a:t>i,j</a:t>
            </a:r>
            <a:r>
              <a:rPr lang="en-US" dirty="0">
                <a:solidFill>
                  <a:schemeClr val="tx1">
                    <a:lumMod val="85000"/>
                    <a:lumOff val="15000"/>
                  </a:schemeClr>
                </a:solidFill>
              </a:rPr>
              <a:t> + A[3 – </a:t>
            </a:r>
            <a:r>
              <a:rPr lang="en-US" dirty="0" err="1">
                <a:solidFill>
                  <a:schemeClr val="tx1">
                    <a:lumMod val="85000"/>
                    <a:lumOff val="15000"/>
                  </a:schemeClr>
                </a:solidFill>
              </a:rPr>
              <a:t>i</a:t>
            </a:r>
            <a:r>
              <a:rPr lang="en-US" dirty="0">
                <a:solidFill>
                  <a:schemeClr val="tx1">
                    <a:lumMod val="85000"/>
                    <a:lumOff val="15000"/>
                  </a:schemeClr>
                </a:solidFill>
              </a:rPr>
              <a:t>, j+1])</a:t>
            </a:r>
          </a:p>
          <a:p>
            <a:pPr marL="0" indent="0">
              <a:buNone/>
            </a:pPr>
            <a:r>
              <a:rPr lang="en-US" dirty="0">
                <a:solidFill>
                  <a:schemeClr val="tx1">
                    <a:lumMod val="85000"/>
                    <a:lumOff val="15000"/>
                  </a:schemeClr>
                </a:solidFill>
              </a:rPr>
              <a:t>Return min(A[1, 1], A[2, 1])</a:t>
            </a:r>
          </a:p>
          <a:p>
            <a:pPr marL="0" indent="0">
              <a:buNone/>
            </a:pPr>
            <a:endParaRPr lang="en-US" dirty="0">
              <a:solidFill>
                <a:schemeClr val="tx1">
                  <a:lumMod val="85000"/>
                  <a:lumOff val="15000"/>
                </a:schemeClr>
              </a:solidFill>
            </a:endParaRPr>
          </a:p>
          <a:p>
            <a:pPr marL="0" indent="0">
              <a:buNone/>
            </a:pPr>
            <a:r>
              <a:rPr lang="en-US" dirty="0">
                <a:solidFill>
                  <a:schemeClr val="tx1">
                    <a:lumMod val="85000"/>
                    <a:lumOff val="15000"/>
                  </a:schemeClr>
                </a:solidFill>
              </a:rPr>
              <a:t>What is the runtime?</a:t>
            </a:r>
          </a:p>
          <a:p>
            <a:r>
              <a:rPr lang="en-US" dirty="0">
                <a:solidFill>
                  <a:schemeClr val="tx1">
                    <a:lumMod val="85000"/>
                    <a:lumOff val="15000"/>
                  </a:schemeClr>
                </a:solidFill>
                <a:sym typeface="Symbol" panose="05050102010706020507" pitchFamily="18" charset="2"/>
              </a:rPr>
              <a:t>(n).  Dijkstra’s would have attained (n log n).</a:t>
            </a:r>
            <a:endParaRPr lang="en-US" dirty="0">
              <a:solidFill>
                <a:schemeClr val="tx1">
                  <a:lumMod val="85000"/>
                  <a:lumOff val="15000"/>
                </a:schemeClr>
              </a:solidFill>
            </a:endParaRPr>
          </a:p>
        </p:txBody>
      </p:sp>
    </p:spTree>
    <p:extLst>
      <p:ext uri="{BB962C8B-B14F-4D97-AF65-F5344CB8AC3E}">
        <p14:creationId xmlns:p14="http://schemas.microsoft.com/office/powerpoint/2010/main" val="17361468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4617-A4A0-4C15-BE70-5F3F38EE9D79}"/>
              </a:ext>
            </a:extLst>
          </p:cNvPr>
          <p:cNvSpPr>
            <a:spLocks noGrp="1"/>
          </p:cNvSpPr>
          <p:nvPr>
            <p:ph type="title"/>
          </p:nvPr>
        </p:nvSpPr>
        <p:spPr/>
        <p:txBody>
          <a:bodyPr/>
          <a:lstStyle/>
          <a:p>
            <a:r>
              <a:rPr lang="en-US" dirty="0"/>
              <a:t>Sequence Alignment</a:t>
            </a:r>
          </a:p>
        </p:txBody>
      </p:sp>
      <p:sp>
        <p:nvSpPr>
          <p:cNvPr id="3" name="Content Placeholder 2">
            <a:extLst>
              <a:ext uri="{FF2B5EF4-FFF2-40B4-BE49-F238E27FC236}">
                <a16:creationId xmlns:a16="http://schemas.microsoft.com/office/drawing/2014/main" id="{D3221065-37FC-4BB3-91B0-F6C14AECDBC0}"/>
              </a:ext>
            </a:extLst>
          </p:cNvPr>
          <p:cNvSpPr>
            <a:spLocks noGrp="1"/>
          </p:cNvSpPr>
          <p:nvPr>
            <p:ph idx="1"/>
          </p:nvPr>
        </p:nvSpPr>
        <p:spPr>
          <a:xfrm>
            <a:off x="685801" y="1991623"/>
            <a:ext cx="8596668" cy="3880773"/>
          </a:xfrm>
        </p:spPr>
        <p:txBody>
          <a:bodyPr/>
          <a:lstStyle/>
          <a:p>
            <a:pPr marL="0" indent="0">
              <a:buNone/>
            </a:pPr>
            <a:r>
              <a:rPr lang="en-US" dirty="0"/>
              <a:t>You are given two strings:</a:t>
            </a:r>
          </a:p>
          <a:p>
            <a:r>
              <a:rPr lang="en-US" dirty="0"/>
              <a:t>X = x</a:t>
            </a:r>
            <a:r>
              <a:rPr lang="en-US" baseline="-25000" dirty="0"/>
              <a:t>1</a:t>
            </a:r>
            <a:r>
              <a:rPr lang="en-US" dirty="0"/>
              <a:t>…</a:t>
            </a:r>
            <a:r>
              <a:rPr lang="en-US" dirty="0" err="1"/>
              <a:t>x</a:t>
            </a:r>
            <a:r>
              <a:rPr lang="en-US" baseline="-25000" dirty="0" err="1"/>
              <a:t>n</a:t>
            </a:r>
            <a:endParaRPr lang="en-US" dirty="0"/>
          </a:p>
          <a:p>
            <a:r>
              <a:rPr lang="en-US" dirty="0"/>
              <a:t>Y = y</a:t>
            </a:r>
            <a:r>
              <a:rPr lang="en-US" baseline="-25000" dirty="0"/>
              <a:t>1</a:t>
            </a:r>
            <a:r>
              <a:rPr lang="en-US" dirty="0"/>
              <a:t>…</a:t>
            </a:r>
            <a:r>
              <a:rPr lang="en-US" dirty="0" err="1"/>
              <a:t>y</a:t>
            </a:r>
            <a:r>
              <a:rPr lang="en-US" baseline="-25000" dirty="0" err="1"/>
              <a:t>m</a:t>
            </a:r>
            <a:endParaRPr lang="en-US" dirty="0"/>
          </a:p>
          <a:p>
            <a:pPr marL="0" indent="0">
              <a:buNone/>
            </a:pPr>
            <a:r>
              <a:rPr lang="en-US" dirty="0"/>
              <a:t>You want to determine how similar these strings are</a:t>
            </a:r>
          </a:p>
          <a:p>
            <a:pPr marL="0" indent="0" algn="ctr">
              <a:buNone/>
            </a:pPr>
            <a:r>
              <a:rPr lang="en-US" dirty="0"/>
              <a:t>X = OCURRANCE</a:t>
            </a:r>
          </a:p>
          <a:p>
            <a:pPr marL="0" indent="0" algn="ctr">
              <a:buNone/>
            </a:pPr>
            <a:r>
              <a:rPr lang="en-US" dirty="0"/>
              <a:t>Y  =  OCCURRENCE</a:t>
            </a:r>
          </a:p>
          <a:p>
            <a:pPr marL="0" indent="0">
              <a:buNone/>
            </a:pPr>
            <a:r>
              <a:rPr lang="en-US" dirty="0"/>
              <a:t>We could simply check how many positions </a:t>
            </a:r>
            <a:r>
              <a:rPr lang="en-US" dirty="0" err="1"/>
              <a:t>i</a:t>
            </a:r>
            <a:r>
              <a:rPr lang="en-US" dirty="0"/>
              <a:t> satisfy x</a:t>
            </a:r>
            <a:r>
              <a:rPr lang="en-US" baseline="-25000" dirty="0"/>
              <a:t>i</a:t>
            </a:r>
            <a:r>
              <a:rPr lang="en-US" dirty="0"/>
              <a:t> = </a:t>
            </a:r>
            <a:r>
              <a:rPr lang="en-US" dirty="0" err="1"/>
              <a:t>y</a:t>
            </a:r>
            <a:r>
              <a:rPr lang="en-US" baseline="-25000" dirty="0" err="1"/>
              <a:t>i</a:t>
            </a:r>
            <a:endParaRPr lang="en-US" dirty="0"/>
          </a:p>
          <a:p>
            <a:r>
              <a:rPr lang="en-US" dirty="0"/>
              <a:t>This suggests that there are 7 differences, so the strings are 30% similar.</a:t>
            </a:r>
          </a:p>
          <a:p>
            <a:r>
              <a:rPr lang="en-US" dirty="0"/>
              <a:t>That seems like a dumb system.  How many differences are there really?</a:t>
            </a:r>
          </a:p>
        </p:txBody>
      </p:sp>
      <p:cxnSp>
        <p:nvCxnSpPr>
          <p:cNvPr id="5" name="Straight Connector 4">
            <a:extLst>
              <a:ext uri="{FF2B5EF4-FFF2-40B4-BE49-F238E27FC236}">
                <a16:creationId xmlns:a16="http://schemas.microsoft.com/office/drawing/2014/main" id="{E70BAD44-0B22-412B-84DF-60340B754FEF}"/>
              </a:ext>
            </a:extLst>
          </p:cNvPr>
          <p:cNvCxnSpPr>
            <a:cxnSpLocks/>
          </p:cNvCxnSpPr>
          <p:nvPr/>
        </p:nvCxnSpPr>
        <p:spPr>
          <a:xfrm>
            <a:off x="4623955" y="4052455"/>
            <a:ext cx="0" cy="17664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9EC105B2-CABE-4A68-B991-2A57E61B8783}"/>
              </a:ext>
            </a:extLst>
          </p:cNvPr>
          <p:cNvCxnSpPr>
            <a:cxnSpLocks/>
          </p:cNvCxnSpPr>
          <p:nvPr/>
        </p:nvCxnSpPr>
        <p:spPr>
          <a:xfrm>
            <a:off x="4776355" y="4052455"/>
            <a:ext cx="0" cy="17664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52C36225-9582-461D-8BFD-D9D1381D8C4F}"/>
              </a:ext>
            </a:extLst>
          </p:cNvPr>
          <p:cNvCxnSpPr>
            <a:cxnSpLocks/>
          </p:cNvCxnSpPr>
          <p:nvPr/>
        </p:nvCxnSpPr>
        <p:spPr>
          <a:xfrm>
            <a:off x="5181601" y="4049442"/>
            <a:ext cx="0" cy="17664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2DDFE0CD-2AA4-40C5-AF7E-DEB023DF778C}"/>
              </a:ext>
            </a:extLst>
          </p:cNvPr>
          <p:cNvCxnSpPr/>
          <p:nvPr/>
        </p:nvCxnSpPr>
        <p:spPr>
          <a:xfrm>
            <a:off x="4904622" y="4055918"/>
            <a:ext cx="0" cy="176645"/>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Straight Connector 9">
            <a:extLst>
              <a:ext uri="{FF2B5EF4-FFF2-40B4-BE49-F238E27FC236}">
                <a16:creationId xmlns:a16="http://schemas.microsoft.com/office/drawing/2014/main" id="{ACAF6A3B-304F-4B91-AA0E-CB5D8F0A1F0F}"/>
              </a:ext>
            </a:extLst>
          </p:cNvPr>
          <p:cNvCxnSpPr/>
          <p:nvPr/>
        </p:nvCxnSpPr>
        <p:spPr>
          <a:xfrm>
            <a:off x="5037144" y="4055918"/>
            <a:ext cx="0" cy="176645"/>
          </a:xfrm>
          <a:prstGeom prst="line">
            <a:avLst/>
          </a:prstGeom>
        </p:spPr>
        <p:style>
          <a:lnRef idx="3">
            <a:schemeClr val="accent5"/>
          </a:lnRef>
          <a:fillRef idx="0">
            <a:schemeClr val="accent5"/>
          </a:fillRef>
          <a:effectRef idx="2">
            <a:schemeClr val="accent5"/>
          </a:effectRef>
          <a:fontRef idx="minor">
            <a:schemeClr val="tx1"/>
          </a:fontRef>
        </p:style>
      </p:cxnSp>
      <p:cxnSp>
        <p:nvCxnSpPr>
          <p:cNvPr id="11" name="Straight Connector 10">
            <a:extLst>
              <a:ext uri="{FF2B5EF4-FFF2-40B4-BE49-F238E27FC236}">
                <a16:creationId xmlns:a16="http://schemas.microsoft.com/office/drawing/2014/main" id="{BF9EF934-AFFE-4D2C-9D7B-ABDA9036B425}"/>
              </a:ext>
            </a:extLst>
          </p:cNvPr>
          <p:cNvCxnSpPr/>
          <p:nvPr/>
        </p:nvCxnSpPr>
        <p:spPr>
          <a:xfrm>
            <a:off x="5296013" y="4055918"/>
            <a:ext cx="0" cy="176645"/>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Straight Connector 11">
            <a:extLst>
              <a:ext uri="{FF2B5EF4-FFF2-40B4-BE49-F238E27FC236}">
                <a16:creationId xmlns:a16="http://schemas.microsoft.com/office/drawing/2014/main" id="{99C56D76-BB11-4974-9C3B-3246CCCF1C0D}"/>
              </a:ext>
            </a:extLst>
          </p:cNvPr>
          <p:cNvCxnSpPr/>
          <p:nvPr/>
        </p:nvCxnSpPr>
        <p:spPr>
          <a:xfrm>
            <a:off x="5427631" y="4052454"/>
            <a:ext cx="0" cy="176645"/>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Straight Connector 12">
            <a:extLst>
              <a:ext uri="{FF2B5EF4-FFF2-40B4-BE49-F238E27FC236}">
                <a16:creationId xmlns:a16="http://schemas.microsoft.com/office/drawing/2014/main" id="{EC9C9AB5-7ED6-4EAD-84A2-C1B1B999103F}"/>
              </a:ext>
            </a:extLst>
          </p:cNvPr>
          <p:cNvCxnSpPr/>
          <p:nvPr/>
        </p:nvCxnSpPr>
        <p:spPr>
          <a:xfrm>
            <a:off x="5560152" y="4049443"/>
            <a:ext cx="0" cy="176645"/>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FC96F8BA-1444-4458-9808-EBCA1A7F9577}"/>
              </a:ext>
            </a:extLst>
          </p:cNvPr>
          <p:cNvCxnSpPr/>
          <p:nvPr/>
        </p:nvCxnSpPr>
        <p:spPr>
          <a:xfrm>
            <a:off x="5688307" y="4049443"/>
            <a:ext cx="0" cy="176645"/>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Straight Connector 14">
            <a:extLst>
              <a:ext uri="{FF2B5EF4-FFF2-40B4-BE49-F238E27FC236}">
                <a16:creationId xmlns:a16="http://schemas.microsoft.com/office/drawing/2014/main" id="{3A292ADB-4D80-475B-BF16-DDC1E9F08D80}"/>
              </a:ext>
            </a:extLst>
          </p:cNvPr>
          <p:cNvCxnSpPr/>
          <p:nvPr/>
        </p:nvCxnSpPr>
        <p:spPr>
          <a:xfrm>
            <a:off x="5783631" y="4049442"/>
            <a:ext cx="0" cy="176645"/>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47636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6BC6-A6F5-4D8D-9BCA-17B1C170F6F4}"/>
              </a:ext>
            </a:extLst>
          </p:cNvPr>
          <p:cNvSpPr>
            <a:spLocks noGrp="1"/>
          </p:cNvSpPr>
          <p:nvPr>
            <p:ph type="title"/>
          </p:nvPr>
        </p:nvSpPr>
        <p:spPr/>
        <p:txBody>
          <a:bodyPr/>
          <a:lstStyle/>
          <a:p>
            <a:r>
              <a:rPr lang="en-US" dirty="0"/>
              <a:t>Edit Distance</a:t>
            </a:r>
          </a:p>
        </p:txBody>
      </p:sp>
      <p:sp>
        <p:nvSpPr>
          <p:cNvPr id="3" name="Content Placeholder 2">
            <a:extLst>
              <a:ext uri="{FF2B5EF4-FFF2-40B4-BE49-F238E27FC236}">
                <a16:creationId xmlns:a16="http://schemas.microsoft.com/office/drawing/2014/main" id="{CADFA0C0-C517-401C-9375-9A21053AD2F4}"/>
              </a:ext>
            </a:extLst>
          </p:cNvPr>
          <p:cNvSpPr>
            <a:spLocks noGrp="1"/>
          </p:cNvSpPr>
          <p:nvPr>
            <p:ph idx="1"/>
          </p:nvPr>
        </p:nvSpPr>
        <p:spPr>
          <a:xfrm>
            <a:off x="728951" y="2065867"/>
            <a:ext cx="8464745" cy="3649133"/>
          </a:xfrm>
        </p:spPr>
        <p:txBody>
          <a:bodyPr/>
          <a:lstStyle/>
          <a:p>
            <a:pPr marL="0" indent="0">
              <a:buNone/>
            </a:pPr>
            <a:r>
              <a:rPr lang="en-US" dirty="0"/>
              <a:t>The </a:t>
            </a:r>
            <a:r>
              <a:rPr lang="en-US" b="1" dirty="0"/>
              <a:t>edit distance</a:t>
            </a:r>
            <a:r>
              <a:rPr lang="en-US" dirty="0"/>
              <a:t> between two strings X and Y is the minimum possible number of changes to transform X into Y.</a:t>
            </a:r>
          </a:p>
          <a:p>
            <a:pPr marL="0" indent="0" algn="ctr">
              <a:buNone/>
            </a:pPr>
            <a:r>
              <a:rPr lang="en-US" dirty="0">
                <a:latin typeface="Abadi" panose="020B0604020104020204" pitchFamily="34" charset="0"/>
              </a:rPr>
              <a:t>X = OC_URRANCE</a:t>
            </a:r>
          </a:p>
          <a:p>
            <a:pPr marL="0" indent="0" algn="ctr">
              <a:buNone/>
            </a:pPr>
            <a:r>
              <a:rPr lang="en-US" dirty="0">
                <a:latin typeface="Abadi" panose="020B0604020104020204" pitchFamily="34" charset="0"/>
              </a:rPr>
              <a:t>Y = OCCURRENCE</a:t>
            </a:r>
          </a:p>
          <a:p>
            <a:pPr marL="0" indent="0">
              <a:buNone/>
            </a:pPr>
            <a:r>
              <a:rPr lang="en-US" dirty="0"/>
              <a:t>There are two changes: add the 2</a:t>
            </a:r>
            <a:r>
              <a:rPr lang="en-US" baseline="30000" dirty="0"/>
              <a:t>nd</a:t>
            </a:r>
            <a:r>
              <a:rPr lang="en-US" dirty="0"/>
              <a:t> C, and change the A to an E.</a:t>
            </a:r>
          </a:p>
          <a:p>
            <a:r>
              <a:rPr lang="en-US" dirty="0"/>
              <a:t>You might decide to transform a letter (such as an A to an E)</a:t>
            </a:r>
          </a:p>
          <a:p>
            <a:r>
              <a:rPr lang="en-US" dirty="0"/>
              <a:t>You might decide to add a letter (such as the C)</a:t>
            </a:r>
          </a:p>
          <a:p>
            <a:r>
              <a:rPr lang="en-US" dirty="0"/>
              <a:t>You might decide to remove a letter (such as if X had an S at the end)</a:t>
            </a:r>
          </a:p>
          <a:p>
            <a:pPr marL="0" indent="0">
              <a:buNone/>
            </a:pPr>
            <a:r>
              <a:rPr lang="en-US" dirty="0"/>
              <a:t>The challenge is: how to efficiently calculate the edit distance?</a:t>
            </a:r>
          </a:p>
        </p:txBody>
      </p:sp>
      <p:cxnSp>
        <p:nvCxnSpPr>
          <p:cNvPr id="4" name="Straight Connector 3">
            <a:extLst>
              <a:ext uri="{FF2B5EF4-FFF2-40B4-BE49-F238E27FC236}">
                <a16:creationId xmlns:a16="http://schemas.microsoft.com/office/drawing/2014/main" id="{A71A3A8D-3597-4EF4-8CA3-D32B0412EA7A}"/>
              </a:ext>
            </a:extLst>
          </p:cNvPr>
          <p:cNvCxnSpPr>
            <a:cxnSpLocks/>
          </p:cNvCxnSpPr>
          <p:nvPr/>
        </p:nvCxnSpPr>
        <p:spPr>
          <a:xfrm>
            <a:off x="4551219" y="3124200"/>
            <a:ext cx="0" cy="17664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9B901D6F-0954-4073-AA6C-5174C692CE6D}"/>
              </a:ext>
            </a:extLst>
          </p:cNvPr>
          <p:cNvCxnSpPr>
            <a:cxnSpLocks/>
          </p:cNvCxnSpPr>
          <p:nvPr/>
        </p:nvCxnSpPr>
        <p:spPr>
          <a:xfrm>
            <a:off x="4703619" y="3124200"/>
            <a:ext cx="0" cy="17664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E1F9F19D-2E46-43B4-99BA-95C9F2262B5D}"/>
              </a:ext>
            </a:extLst>
          </p:cNvPr>
          <p:cNvCxnSpPr>
            <a:cxnSpLocks/>
          </p:cNvCxnSpPr>
          <p:nvPr/>
        </p:nvCxnSpPr>
        <p:spPr>
          <a:xfrm>
            <a:off x="5108865" y="3124200"/>
            <a:ext cx="0" cy="17664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A689F93B-D291-44FC-91D3-A7363F1B3C12}"/>
              </a:ext>
            </a:extLst>
          </p:cNvPr>
          <p:cNvCxnSpPr/>
          <p:nvPr/>
        </p:nvCxnSpPr>
        <p:spPr>
          <a:xfrm>
            <a:off x="4856019" y="3127664"/>
            <a:ext cx="0" cy="176645"/>
          </a:xfrm>
          <a:prstGeom prst="line">
            <a:avLst/>
          </a:prstGeom>
        </p:spPr>
        <p:style>
          <a:lnRef idx="3">
            <a:schemeClr val="accent5"/>
          </a:lnRef>
          <a:fillRef idx="0">
            <a:schemeClr val="accent5"/>
          </a:fillRef>
          <a:effectRef idx="2">
            <a:schemeClr val="accent5"/>
          </a:effectRef>
          <a:fontRef idx="minor">
            <a:schemeClr val="tx1"/>
          </a:fontRef>
        </p:style>
      </p:cxnSp>
      <p:cxnSp>
        <p:nvCxnSpPr>
          <p:cNvPr id="8" name="Straight Connector 7">
            <a:extLst>
              <a:ext uri="{FF2B5EF4-FFF2-40B4-BE49-F238E27FC236}">
                <a16:creationId xmlns:a16="http://schemas.microsoft.com/office/drawing/2014/main" id="{4CA4D37C-2A02-4EDC-84DD-68A546AAF99F}"/>
              </a:ext>
            </a:extLst>
          </p:cNvPr>
          <p:cNvCxnSpPr>
            <a:cxnSpLocks/>
          </p:cNvCxnSpPr>
          <p:nvPr/>
        </p:nvCxnSpPr>
        <p:spPr>
          <a:xfrm>
            <a:off x="5008419" y="3124200"/>
            <a:ext cx="0" cy="17664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32E64100-D499-4A0A-B617-FBB7B169B059}"/>
              </a:ext>
            </a:extLst>
          </p:cNvPr>
          <p:cNvCxnSpPr/>
          <p:nvPr/>
        </p:nvCxnSpPr>
        <p:spPr>
          <a:xfrm>
            <a:off x="5247410" y="3124200"/>
            <a:ext cx="0" cy="17664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181AF2B5-F6D5-47F1-A088-BCF2AC4E8050}"/>
              </a:ext>
            </a:extLst>
          </p:cNvPr>
          <p:cNvCxnSpPr>
            <a:cxnSpLocks/>
          </p:cNvCxnSpPr>
          <p:nvPr/>
        </p:nvCxnSpPr>
        <p:spPr>
          <a:xfrm>
            <a:off x="5379028" y="3124200"/>
            <a:ext cx="0" cy="176645"/>
          </a:xfrm>
          <a:prstGeom prst="line">
            <a:avLst/>
          </a:prstGeom>
        </p:spPr>
        <p:style>
          <a:lnRef idx="3">
            <a:schemeClr val="accent5"/>
          </a:lnRef>
          <a:fillRef idx="0">
            <a:schemeClr val="accent5"/>
          </a:fillRef>
          <a:effectRef idx="2">
            <a:schemeClr val="accent5"/>
          </a:effectRef>
          <a:fontRef idx="minor">
            <a:schemeClr val="tx1"/>
          </a:fontRef>
        </p:style>
      </p:cxnSp>
      <p:cxnSp>
        <p:nvCxnSpPr>
          <p:cNvPr id="11" name="Straight Connector 10">
            <a:extLst>
              <a:ext uri="{FF2B5EF4-FFF2-40B4-BE49-F238E27FC236}">
                <a16:creationId xmlns:a16="http://schemas.microsoft.com/office/drawing/2014/main" id="{3319F9ED-CF15-4323-AA02-31D213CB0B78}"/>
              </a:ext>
            </a:extLst>
          </p:cNvPr>
          <p:cNvCxnSpPr/>
          <p:nvPr/>
        </p:nvCxnSpPr>
        <p:spPr>
          <a:xfrm>
            <a:off x="5531428" y="3127664"/>
            <a:ext cx="0" cy="17664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61EBCE7F-4A09-4B07-B7B0-C5B1BA768CFE}"/>
              </a:ext>
            </a:extLst>
          </p:cNvPr>
          <p:cNvCxnSpPr/>
          <p:nvPr/>
        </p:nvCxnSpPr>
        <p:spPr>
          <a:xfrm>
            <a:off x="5659583" y="3127664"/>
            <a:ext cx="0" cy="17664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AA17F5E7-A627-4AE1-96D6-87415138D406}"/>
              </a:ext>
            </a:extLst>
          </p:cNvPr>
          <p:cNvCxnSpPr/>
          <p:nvPr/>
        </p:nvCxnSpPr>
        <p:spPr>
          <a:xfrm>
            <a:off x="5794664" y="3120736"/>
            <a:ext cx="0" cy="17664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6844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DC73E-10C8-407C-905B-D7D2BFB9B12A}"/>
              </a:ext>
            </a:extLst>
          </p:cNvPr>
          <p:cNvSpPr>
            <a:spLocks noGrp="1"/>
          </p:cNvSpPr>
          <p:nvPr>
            <p:ph type="title"/>
          </p:nvPr>
        </p:nvSpPr>
        <p:spPr>
          <a:xfrm>
            <a:off x="7837713" y="1083130"/>
            <a:ext cx="2979513" cy="4691742"/>
          </a:xfrm>
        </p:spPr>
        <p:txBody>
          <a:bodyPr>
            <a:normAutofit/>
          </a:bodyPr>
          <a:lstStyle/>
          <a:p>
            <a:r>
              <a:rPr lang="en-US"/>
              <a:t>Sequence Alignment: Bite-size decisions</a:t>
            </a:r>
          </a:p>
        </p:txBody>
      </p:sp>
      <p:sp useBgFill="1">
        <p:nvSpPr>
          <p:cNvPr id="8" name="Freeform: Shape 7">
            <a:extLst>
              <a:ext uri="{FF2B5EF4-FFF2-40B4-BE49-F238E27FC236}">
                <a16:creationId xmlns:a16="http://schemas.microsoft.com/office/drawing/2014/main" id="{058E2874-C2DD-423B-8BAD-6F0EF6FB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537703" cy="6858000"/>
          </a:xfrm>
          <a:custGeom>
            <a:avLst/>
            <a:gdLst>
              <a:gd name="connsiteX0" fmla="*/ 0 w 7537703"/>
              <a:gd name="connsiteY0" fmla="*/ 0 h 6858000"/>
              <a:gd name="connsiteX1" fmla="*/ 7537703 w 7537703"/>
              <a:gd name="connsiteY1" fmla="*/ 0 h 6858000"/>
              <a:gd name="connsiteX2" fmla="*/ 7537703 w 7537703"/>
              <a:gd name="connsiteY2" fmla="*/ 6858000 h 6858000"/>
              <a:gd name="connsiteX3" fmla="*/ 20957 w 7537703"/>
              <a:gd name="connsiteY3" fmla="*/ 6858000 h 6858000"/>
              <a:gd name="connsiteX4" fmla="*/ 46002 w 7537703"/>
              <a:gd name="connsiteY4" fmla="*/ 6702325 h 6858000"/>
              <a:gd name="connsiteX5" fmla="*/ 69870 w 7537703"/>
              <a:gd name="connsiteY5" fmla="*/ 6547334 h 6858000"/>
              <a:gd name="connsiteX6" fmla="*/ 93234 w 7537703"/>
              <a:gd name="connsiteY6" fmla="*/ 6391658 h 6858000"/>
              <a:gd name="connsiteX7" fmla="*/ 113237 w 7537703"/>
              <a:gd name="connsiteY7" fmla="*/ 6235295 h 6858000"/>
              <a:gd name="connsiteX8" fmla="*/ 133409 w 7537703"/>
              <a:gd name="connsiteY8" fmla="*/ 6079619 h 6858000"/>
              <a:gd name="connsiteX9" fmla="*/ 152234 w 7537703"/>
              <a:gd name="connsiteY9" fmla="*/ 5923256 h 6858000"/>
              <a:gd name="connsiteX10" fmla="*/ 168370 w 7537703"/>
              <a:gd name="connsiteY10" fmla="*/ 5768951 h 6858000"/>
              <a:gd name="connsiteX11" fmla="*/ 183667 w 7537703"/>
              <a:gd name="connsiteY11" fmla="*/ 5612589 h 6858000"/>
              <a:gd name="connsiteX12" fmla="*/ 197619 w 7537703"/>
              <a:gd name="connsiteY12" fmla="*/ 5456912 h 6858000"/>
              <a:gd name="connsiteX13" fmla="*/ 209720 w 7537703"/>
              <a:gd name="connsiteY13" fmla="*/ 5303979 h 6858000"/>
              <a:gd name="connsiteX14" fmla="*/ 221823 w 7537703"/>
              <a:gd name="connsiteY14" fmla="*/ 5148988 h 6858000"/>
              <a:gd name="connsiteX15" fmla="*/ 231908 w 7537703"/>
              <a:gd name="connsiteY15" fmla="*/ 4996055 h 6858000"/>
              <a:gd name="connsiteX16" fmla="*/ 239808 w 7537703"/>
              <a:gd name="connsiteY16" fmla="*/ 4843121 h 6858000"/>
              <a:gd name="connsiteX17" fmla="*/ 248045 w 7537703"/>
              <a:gd name="connsiteY17" fmla="*/ 4690874 h 6858000"/>
              <a:gd name="connsiteX18" fmla="*/ 254936 w 7537703"/>
              <a:gd name="connsiteY18" fmla="*/ 4539998 h 6858000"/>
              <a:gd name="connsiteX19" fmla="*/ 259811 w 7537703"/>
              <a:gd name="connsiteY19" fmla="*/ 4390493 h 6858000"/>
              <a:gd name="connsiteX20" fmla="*/ 264014 w 7537703"/>
              <a:gd name="connsiteY20" fmla="*/ 4240989 h 6858000"/>
              <a:gd name="connsiteX21" fmla="*/ 268047 w 7537703"/>
              <a:gd name="connsiteY21" fmla="*/ 4092856 h 6858000"/>
              <a:gd name="connsiteX22" fmla="*/ 269897 w 7537703"/>
              <a:gd name="connsiteY22" fmla="*/ 3946781 h 6858000"/>
              <a:gd name="connsiteX23" fmla="*/ 271913 w 7537703"/>
              <a:gd name="connsiteY23" fmla="*/ 3800705 h 6858000"/>
              <a:gd name="connsiteX24" fmla="*/ 272922 w 7537703"/>
              <a:gd name="connsiteY24" fmla="*/ 3656687 h 6858000"/>
              <a:gd name="connsiteX25" fmla="*/ 271913 w 7537703"/>
              <a:gd name="connsiteY25" fmla="*/ 3514041 h 6858000"/>
              <a:gd name="connsiteX26" fmla="*/ 271913 w 7537703"/>
              <a:gd name="connsiteY26" fmla="*/ 3372766 h 6858000"/>
              <a:gd name="connsiteX27" fmla="*/ 269897 w 7537703"/>
              <a:gd name="connsiteY27" fmla="*/ 3232863 h 6858000"/>
              <a:gd name="connsiteX28" fmla="*/ 266871 w 7537703"/>
              <a:gd name="connsiteY28" fmla="*/ 3095703 h 6858000"/>
              <a:gd name="connsiteX29" fmla="*/ 264014 w 7537703"/>
              <a:gd name="connsiteY29" fmla="*/ 2959915 h 6858000"/>
              <a:gd name="connsiteX30" fmla="*/ 260820 w 7537703"/>
              <a:gd name="connsiteY30" fmla="*/ 2826869 h 6858000"/>
              <a:gd name="connsiteX31" fmla="*/ 255946 w 7537703"/>
              <a:gd name="connsiteY31" fmla="*/ 2694510 h 6858000"/>
              <a:gd name="connsiteX32" fmla="*/ 250734 w 7537703"/>
              <a:gd name="connsiteY32" fmla="*/ 2564209 h 6858000"/>
              <a:gd name="connsiteX33" fmla="*/ 246028 w 7537703"/>
              <a:gd name="connsiteY33" fmla="*/ 2436650 h 6858000"/>
              <a:gd name="connsiteX34" fmla="*/ 232749 w 7537703"/>
              <a:gd name="connsiteY34" fmla="*/ 2187704 h 6858000"/>
              <a:gd name="connsiteX35" fmla="*/ 218630 w 7537703"/>
              <a:gd name="connsiteY35" fmla="*/ 1949046 h 6858000"/>
              <a:gd name="connsiteX36" fmla="*/ 203837 w 7537703"/>
              <a:gd name="connsiteY36" fmla="*/ 1719989 h 6858000"/>
              <a:gd name="connsiteX37" fmla="*/ 187532 w 7537703"/>
              <a:gd name="connsiteY37" fmla="*/ 1503276 h 6858000"/>
              <a:gd name="connsiteX38" fmla="*/ 170555 w 7537703"/>
              <a:gd name="connsiteY38" fmla="*/ 1296164 h 6858000"/>
              <a:gd name="connsiteX39" fmla="*/ 152234 w 7537703"/>
              <a:gd name="connsiteY39" fmla="*/ 1104140 h 6858000"/>
              <a:gd name="connsiteX40" fmla="*/ 134248 w 7537703"/>
              <a:gd name="connsiteY40" fmla="*/ 923775 h 6858000"/>
              <a:gd name="connsiteX41" fmla="*/ 116263 w 7537703"/>
              <a:gd name="connsiteY41" fmla="*/ 757811 h 6858000"/>
              <a:gd name="connsiteX42" fmla="*/ 99286 w 7537703"/>
              <a:gd name="connsiteY42" fmla="*/ 605564 h 6858000"/>
              <a:gd name="connsiteX43" fmla="*/ 83149 w 7537703"/>
              <a:gd name="connsiteY43" fmla="*/ 470461 h 6858000"/>
              <a:gd name="connsiteX44" fmla="*/ 67853 w 7537703"/>
              <a:gd name="connsiteY44" fmla="*/ 348389 h 6858000"/>
              <a:gd name="connsiteX45" fmla="*/ 55078 w 7537703"/>
              <a:gd name="connsiteY45" fmla="*/ 245519 h 6858000"/>
              <a:gd name="connsiteX46" fmla="*/ 42976 w 7537703"/>
              <a:gd name="connsiteY46" fmla="*/ 159108 h 6858000"/>
              <a:gd name="connsiteX47" fmla="*/ 25662 w 7537703"/>
              <a:gd name="connsiteY47" fmla="*/ 40464 h 6858000"/>
              <a:gd name="connsiteX48" fmla="*/ 19779 w 7537703"/>
              <a:gd name="connsiteY48" fmla="*/ 2 h 6858000"/>
              <a:gd name="connsiteX49" fmla="*/ 26532 w 7537703"/>
              <a:gd name="connsiteY49" fmla="*/ 2 h 6858000"/>
              <a:gd name="connsiteX50" fmla="*/ 26532 w 7537703"/>
              <a:gd name="connsiteY50" fmla="*/ 1 h 6858000"/>
              <a:gd name="connsiteX51" fmla="*/ 0 w 7537703"/>
              <a:gd name="connsiteY51"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7703" h="6858000">
                <a:moveTo>
                  <a:pt x="0" y="0"/>
                </a:moveTo>
                <a:lnTo>
                  <a:pt x="7537703" y="0"/>
                </a:lnTo>
                <a:lnTo>
                  <a:pt x="7537703"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E9961C-CED4-4F31-AA06-E760D21358F2}"/>
              </a:ext>
            </a:extLst>
          </p:cNvPr>
          <p:cNvSpPr>
            <a:spLocks noGrp="1"/>
          </p:cNvSpPr>
          <p:nvPr>
            <p:ph idx="1"/>
          </p:nvPr>
        </p:nvSpPr>
        <p:spPr>
          <a:xfrm>
            <a:off x="685801" y="1083129"/>
            <a:ext cx="5943599" cy="4691743"/>
          </a:xfrm>
        </p:spPr>
        <p:txBody>
          <a:bodyPr>
            <a:normAutofit/>
          </a:bodyPr>
          <a:lstStyle/>
          <a:p>
            <a:pPr marL="0" indent="0">
              <a:buNone/>
            </a:pPr>
            <a:r>
              <a:rPr lang="en-US"/>
              <a:t>We need to figure out which letters line up.</a:t>
            </a:r>
          </a:p>
          <a:p>
            <a:r>
              <a:rPr lang="en-US"/>
              <a:t>You could ask a broad question, such as “which letter (if any) does x</a:t>
            </a:r>
            <a:r>
              <a:rPr lang="en-US" baseline="-25000"/>
              <a:t>i</a:t>
            </a:r>
            <a:r>
              <a:rPr lang="en-US"/>
              <a:t> match with?”</a:t>
            </a:r>
          </a:p>
          <a:p>
            <a:pPr lvl="1"/>
            <a:r>
              <a:rPr lang="en-US"/>
              <a:t>Note that if x</a:t>
            </a:r>
            <a:r>
              <a:rPr lang="en-US" baseline="-25000"/>
              <a:t>i </a:t>
            </a:r>
            <a:r>
              <a:rPr lang="en-US"/>
              <a:t>matches nothing, that means we are deleting that letter.</a:t>
            </a:r>
          </a:p>
          <a:p>
            <a:pPr lvl="1"/>
            <a:r>
              <a:rPr lang="en-US"/>
              <a:t>We’d also have to worry about adding letters to X, which would make this bite-size decision fairly challenging to solve.</a:t>
            </a:r>
          </a:p>
          <a:p>
            <a:r>
              <a:rPr lang="en-US"/>
              <a:t>A smaller and simpler question is: “Do I match x</a:t>
            </a:r>
            <a:r>
              <a:rPr lang="en-US" baseline="-25000"/>
              <a:t>i</a:t>
            </a:r>
            <a:r>
              <a:rPr lang="en-US"/>
              <a:t> and y</a:t>
            </a:r>
            <a:r>
              <a:rPr lang="en-US" baseline="-25000"/>
              <a:t>j</a:t>
            </a:r>
            <a:r>
              <a:rPr lang="en-US"/>
              <a:t>?”  There are a few options:</a:t>
            </a:r>
          </a:p>
          <a:p>
            <a:pPr lvl="1"/>
            <a:r>
              <a:rPr lang="en-US"/>
              <a:t>Match the letters</a:t>
            </a:r>
          </a:p>
          <a:p>
            <a:pPr lvl="1"/>
            <a:r>
              <a:rPr lang="en-US"/>
              <a:t>Transform x</a:t>
            </a:r>
            <a:r>
              <a:rPr lang="en-US" baseline="-25000"/>
              <a:t>i</a:t>
            </a:r>
            <a:r>
              <a:rPr lang="en-US"/>
              <a:t> into y</a:t>
            </a:r>
            <a:r>
              <a:rPr lang="en-US" baseline="-25000"/>
              <a:t>j</a:t>
            </a:r>
            <a:endParaRPr lang="en-US"/>
          </a:p>
          <a:p>
            <a:pPr lvl="1"/>
            <a:r>
              <a:rPr lang="en-US"/>
              <a:t>Delete x</a:t>
            </a:r>
            <a:r>
              <a:rPr lang="en-US" baseline="-25000"/>
              <a:t>i</a:t>
            </a:r>
            <a:r>
              <a:rPr lang="en-US"/>
              <a:t> (matching it with nothing)</a:t>
            </a:r>
          </a:p>
          <a:p>
            <a:pPr lvl="1"/>
            <a:r>
              <a:rPr lang="en-US"/>
              <a:t>Add y</a:t>
            </a:r>
            <a:r>
              <a:rPr lang="en-US" baseline="-25000"/>
              <a:t>j</a:t>
            </a:r>
            <a:r>
              <a:rPr lang="en-US"/>
              <a:t> (matching it with nothing)</a:t>
            </a:r>
          </a:p>
        </p:txBody>
      </p:sp>
    </p:spTree>
    <p:extLst>
      <p:ext uri="{BB962C8B-B14F-4D97-AF65-F5344CB8AC3E}">
        <p14:creationId xmlns:p14="http://schemas.microsoft.com/office/powerpoint/2010/main" val="57579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34685-9836-42A9-A46D-E9E9F525B9EE}"/>
              </a:ext>
            </a:extLst>
          </p:cNvPr>
          <p:cNvSpPr>
            <a:spLocks noGrp="1"/>
          </p:cNvSpPr>
          <p:nvPr>
            <p:ph type="title"/>
          </p:nvPr>
        </p:nvSpPr>
        <p:spPr>
          <a:xfrm>
            <a:off x="685799" y="1150076"/>
            <a:ext cx="3659389" cy="4557849"/>
          </a:xfrm>
        </p:spPr>
        <p:txBody>
          <a:bodyPr>
            <a:normAutofit/>
          </a:bodyPr>
          <a:lstStyle/>
          <a:p>
            <a:pPr algn="r"/>
            <a:r>
              <a:rPr lang="en-US" dirty="0"/>
              <a:t>Sequence Alignment: Recursive Solution</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D8CAF42-375F-4548-AD7E-E640BF91B852}"/>
              </a:ext>
            </a:extLst>
          </p:cNvPr>
          <p:cNvSpPr>
            <a:spLocks noGrp="1"/>
          </p:cNvSpPr>
          <p:nvPr>
            <p:ph idx="1"/>
          </p:nvPr>
        </p:nvSpPr>
        <p:spPr>
          <a:xfrm>
            <a:off x="4988658" y="1150076"/>
            <a:ext cx="6517543" cy="4557849"/>
          </a:xfrm>
        </p:spPr>
        <p:txBody>
          <a:bodyPr>
            <a:normAutofit/>
          </a:bodyPr>
          <a:lstStyle/>
          <a:p>
            <a:pPr marL="0" indent="0">
              <a:buNone/>
            </a:pPr>
            <a:r>
              <a:rPr lang="en-US" dirty="0"/>
              <a:t>What do we need to keep track of in our call to Sequence Alignment?</a:t>
            </a:r>
            <a:endParaRPr lang="en-US"/>
          </a:p>
          <a:p>
            <a:r>
              <a:rPr lang="en-US" dirty="0"/>
              <a:t>Our function will be SA(</a:t>
            </a:r>
            <a:r>
              <a:rPr lang="en-US" dirty="0" err="1"/>
              <a:t>i,j</a:t>
            </a:r>
            <a:r>
              <a:rPr lang="en-US" dirty="0"/>
              <a:t>), where </a:t>
            </a:r>
            <a:r>
              <a:rPr lang="en-US" dirty="0" err="1"/>
              <a:t>i</a:t>
            </a:r>
            <a:r>
              <a:rPr lang="en-US" dirty="0"/>
              <a:t> is the current character of X, and j is the current character of Y</a:t>
            </a:r>
            <a:endParaRPr lang="en-US"/>
          </a:p>
          <a:p>
            <a:r>
              <a:rPr lang="en-US" dirty="0"/>
              <a:t>SA(</a:t>
            </a:r>
            <a:r>
              <a:rPr lang="en-US" dirty="0" err="1"/>
              <a:t>i,j</a:t>
            </a:r>
            <a:r>
              <a:rPr lang="en-US" dirty="0"/>
              <a:t>) will solve the problem from this point forwards.  Therefore, it will </a:t>
            </a:r>
            <a:r>
              <a:rPr lang="en-US" i="1" dirty="0"/>
              <a:t>return the edit distance of X =</a:t>
            </a:r>
            <a:r>
              <a:rPr lang="en-US" dirty="0"/>
              <a:t> x</a:t>
            </a:r>
            <a:r>
              <a:rPr lang="en-US" baseline="-25000" dirty="0"/>
              <a:t>i </a:t>
            </a:r>
            <a:r>
              <a:rPr lang="en-US" i="1" dirty="0"/>
              <a:t>… </a:t>
            </a:r>
            <a:r>
              <a:rPr lang="en-US" dirty="0" err="1"/>
              <a:t>x</a:t>
            </a:r>
            <a:r>
              <a:rPr lang="en-US" baseline="-25000" dirty="0" err="1"/>
              <a:t>n</a:t>
            </a:r>
            <a:r>
              <a:rPr lang="en-US" i="1" dirty="0"/>
              <a:t> and Y = </a:t>
            </a:r>
            <a:r>
              <a:rPr lang="en-US" i="1" dirty="0" err="1"/>
              <a:t>y</a:t>
            </a:r>
            <a:r>
              <a:rPr lang="en-US" baseline="-25000" dirty="0" err="1"/>
              <a:t>j</a:t>
            </a:r>
            <a:r>
              <a:rPr lang="en-US" baseline="-25000" dirty="0"/>
              <a:t> </a:t>
            </a:r>
            <a:r>
              <a:rPr lang="en-US" i="1" dirty="0"/>
              <a:t>… </a:t>
            </a:r>
            <a:r>
              <a:rPr lang="en-US" i="1" dirty="0" err="1"/>
              <a:t>y</a:t>
            </a:r>
            <a:r>
              <a:rPr lang="en-US" baseline="-25000" dirty="0" err="1"/>
              <a:t>m</a:t>
            </a:r>
            <a:endParaRPr lang="en-US" i="1"/>
          </a:p>
          <a:p>
            <a:pPr marL="0" indent="0">
              <a:buNone/>
            </a:pPr>
            <a:r>
              <a:rPr lang="en-US" dirty="0"/>
              <a:t>What is the recursive formula for SA(</a:t>
            </a:r>
            <a:r>
              <a:rPr lang="en-US" dirty="0" err="1"/>
              <a:t>i,j</a:t>
            </a:r>
            <a:r>
              <a:rPr lang="en-US" dirty="0"/>
              <a:t>)?</a:t>
            </a:r>
            <a:endParaRPr lang="en-US"/>
          </a:p>
          <a:p>
            <a:r>
              <a:rPr lang="en-US" dirty="0"/>
              <a:t>If x</a:t>
            </a:r>
            <a:r>
              <a:rPr lang="en-US" baseline="-25000" dirty="0"/>
              <a:t>i </a:t>
            </a:r>
            <a:r>
              <a:rPr lang="en-US" dirty="0"/>
              <a:t>= </a:t>
            </a:r>
            <a:r>
              <a:rPr lang="en-US" dirty="0" err="1"/>
              <a:t>y</a:t>
            </a:r>
            <a:r>
              <a:rPr lang="en-US" baseline="-25000" dirty="0" err="1"/>
              <a:t>j</a:t>
            </a:r>
            <a:r>
              <a:rPr lang="en-US" dirty="0"/>
              <a:t>, then we return SA(i+1,j+1).  It is possible to formally prove that this is always optimal (proof omitted).</a:t>
            </a:r>
            <a:endParaRPr lang="en-US"/>
          </a:p>
          <a:p>
            <a:r>
              <a:rPr lang="en-US" dirty="0"/>
              <a:t>If we decide to transform x</a:t>
            </a:r>
            <a:r>
              <a:rPr lang="en-US" baseline="-25000" dirty="0"/>
              <a:t>i </a:t>
            </a:r>
            <a:r>
              <a:rPr lang="en-US" dirty="0"/>
              <a:t>into </a:t>
            </a:r>
            <a:r>
              <a:rPr lang="en-US" dirty="0" err="1"/>
              <a:t>y</a:t>
            </a:r>
            <a:r>
              <a:rPr lang="en-US" baseline="-25000" dirty="0" err="1"/>
              <a:t>j</a:t>
            </a:r>
            <a:r>
              <a:rPr lang="en-US" dirty="0"/>
              <a:t>, we return 1+SA(i+1,j+1)</a:t>
            </a:r>
            <a:endParaRPr lang="en-US"/>
          </a:p>
          <a:p>
            <a:r>
              <a:rPr lang="en-US" dirty="0"/>
              <a:t>If we remove x</a:t>
            </a:r>
            <a:r>
              <a:rPr lang="en-US" baseline="-25000" dirty="0"/>
              <a:t>i</a:t>
            </a:r>
            <a:r>
              <a:rPr lang="en-US" dirty="0"/>
              <a:t>, we return 1+SA(i+1,j)</a:t>
            </a:r>
            <a:endParaRPr lang="en-US"/>
          </a:p>
          <a:p>
            <a:r>
              <a:rPr lang="en-US" dirty="0"/>
              <a:t>If we add </a:t>
            </a:r>
            <a:r>
              <a:rPr lang="en-US" dirty="0" err="1"/>
              <a:t>y</a:t>
            </a:r>
            <a:r>
              <a:rPr lang="en-US" baseline="-25000" dirty="0" err="1"/>
              <a:t>j</a:t>
            </a:r>
            <a:r>
              <a:rPr lang="en-US" dirty="0"/>
              <a:t>, we return 1+SA(i,j+1)</a:t>
            </a:r>
            <a:endParaRPr lang="en-US"/>
          </a:p>
        </p:txBody>
      </p:sp>
    </p:spTree>
    <p:extLst>
      <p:ext uri="{BB962C8B-B14F-4D97-AF65-F5344CB8AC3E}">
        <p14:creationId xmlns:p14="http://schemas.microsoft.com/office/powerpoint/2010/main" val="391899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41A644D-5B1B-4ECD-9E8E-24E7335732D9}"/>
              </a:ext>
            </a:extLst>
          </p:cNvPr>
          <p:cNvSpPr>
            <a:spLocks noGrp="1"/>
          </p:cNvSpPr>
          <p:nvPr>
            <p:ph type="title"/>
          </p:nvPr>
        </p:nvSpPr>
        <p:spPr>
          <a:xfrm>
            <a:off x="5941228" y="1151677"/>
            <a:ext cx="5218897" cy="4554647"/>
          </a:xfrm>
        </p:spPr>
        <p:txBody>
          <a:bodyPr anchor="ctr">
            <a:normAutofit/>
          </a:bodyPr>
          <a:lstStyle/>
          <a:p>
            <a:r>
              <a:rPr lang="en-US" sz="4800"/>
              <a:t>Sequence Alignment: Recursion</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0785F25-F57D-480C-A457-53E7CF7D34F6}"/>
              </a:ext>
            </a:extLst>
          </p:cNvPr>
          <p:cNvSpPr>
            <a:spLocks noGrp="1"/>
          </p:cNvSpPr>
          <p:nvPr>
            <p:ph idx="1"/>
          </p:nvPr>
        </p:nvSpPr>
        <p:spPr>
          <a:xfrm>
            <a:off x="685802" y="1151677"/>
            <a:ext cx="3968492" cy="4718897"/>
          </a:xfrm>
        </p:spPr>
        <p:txBody>
          <a:bodyPr anchor="ctr">
            <a:normAutofit/>
          </a:bodyPr>
          <a:lstStyle/>
          <a:p>
            <a:pPr marL="0" indent="0">
              <a:buNone/>
            </a:pPr>
            <a:r>
              <a:rPr lang="en-US"/>
              <a:t>SA(</a:t>
            </a:r>
            <a:r>
              <a:rPr lang="en-US" err="1"/>
              <a:t>i,j</a:t>
            </a:r>
            <a:r>
              <a:rPr lang="en-US"/>
              <a:t>) = SA(i+1,j+1), if x</a:t>
            </a:r>
            <a:r>
              <a:rPr lang="en-US" baseline="-25000"/>
              <a:t>i </a:t>
            </a:r>
            <a:r>
              <a:rPr lang="en-US"/>
              <a:t>= </a:t>
            </a:r>
            <a:r>
              <a:rPr lang="en-US" err="1"/>
              <a:t>y</a:t>
            </a:r>
            <a:r>
              <a:rPr lang="en-US" baseline="-25000" err="1"/>
              <a:t>j</a:t>
            </a:r>
            <a:endParaRPr lang="en-US"/>
          </a:p>
          <a:p>
            <a:pPr marL="0" indent="0">
              <a:buNone/>
            </a:pPr>
            <a:r>
              <a:rPr lang="en-US"/>
              <a:t>SA(</a:t>
            </a:r>
            <a:r>
              <a:rPr lang="en-US" err="1"/>
              <a:t>i,j</a:t>
            </a:r>
            <a:r>
              <a:rPr lang="en-US"/>
              <a:t>) = 1+min( SA(i+1,j+1), SA(i,j+1), SA(i+1,j) ), otherwise</a:t>
            </a:r>
          </a:p>
          <a:p>
            <a:pPr marL="0" indent="0">
              <a:buNone/>
            </a:pPr>
            <a:endParaRPr lang="en-US"/>
          </a:p>
          <a:p>
            <a:pPr marL="0" indent="0">
              <a:buNone/>
            </a:pPr>
            <a:r>
              <a:rPr lang="en-US"/>
              <a:t>Don’t forget the base cases!</a:t>
            </a:r>
          </a:p>
          <a:p>
            <a:pPr marL="0" indent="0">
              <a:buNone/>
            </a:pPr>
            <a:endParaRPr lang="en-US"/>
          </a:p>
          <a:p>
            <a:pPr marL="0" indent="0">
              <a:buNone/>
            </a:pPr>
            <a:r>
              <a:rPr lang="en-US"/>
              <a:t>SA(i,m+1) = n-i+1 (the number of characters left in X)</a:t>
            </a:r>
          </a:p>
          <a:p>
            <a:pPr marL="0" indent="0">
              <a:buNone/>
            </a:pPr>
            <a:r>
              <a:rPr lang="en-US"/>
              <a:t>SA(n+1,j) = m-j+1 (the number of characters left in Y)</a:t>
            </a:r>
          </a:p>
          <a:p>
            <a:pPr marL="0" indent="0">
              <a:buNone/>
            </a:pPr>
            <a:endParaRPr lang="en-US"/>
          </a:p>
          <a:p>
            <a:pPr marL="0" indent="0">
              <a:buNone/>
            </a:pPr>
            <a:r>
              <a:rPr lang="en-US"/>
              <a:t>Now we need to make this iterative</a:t>
            </a:r>
          </a:p>
        </p:txBody>
      </p:sp>
    </p:spTree>
    <p:extLst>
      <p:ext uri="{BB962C8B-B14F-4D97-AF65-F5344CB8AC3E}">
        <p14:creationId xmlns:p14="http://schemas.microsoft.com/office/powerpoint/2010/main" val="162413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E210-1E55-425D-BB0A-0C0E0C03DBE7}"/>
              </a:ext>
            </a:extLst>
          </p:cNvPr>
          <p:cNvSpPr>
            <a:spLocks noGrp="1"/>
          </p:cNvSpPr>
          <p:nvPr>
            <p:ph type="title"/>
          </p:nvPr>
        </p:nvSpPr>
        <p:spPr/>
        <p:txBody>
          <a:bodyPr/>
          <a:lstStyle/>
          <a:p>
            <a:r>
              <a:rPr lang="en-US" dirty="0"/>
              <a:t>Sequence Alignment: Iterative Solution</a:t>
            </a:r>
          </a:p>
        </p:txBody>
      </p:sp>
      <p:sp>
        <p:nvSpPr>
          <p:cNvPr id="3" name="Content Placeholder 2">
            <a:extLst>
              <a:ext uri="{FF2B5EF4-FFF2-40B4-BE49-F238E27FC236}">
                <a16:creationId xmlns:a16="http://schemas.microsoft.com/office/drawing/2014/main" id="{B9D62B4C-2C00-4909-BBB8-CFADF896E8C9}"/>
              </a:ext>
            </a:extLst>
          </p:cNvPr>
          <p:cNvSpPr>
            <a:spLocks noGrp="1"/>
          </p:cNvSpPr>
          <p:nvPr>
            <p:ph idx="1"/>
          </p:nvPr>
        </p:nvSpPr>
        <p:spPr>
          <a:xfrm>
            <a:off x="695376" y="2010644"/>
            <a:ext cx="7345789" cy="3880773"/>
          </a:xfrm>
        </p:spPr>
        <p:txBody>
          <a:bodyPr/>
          <a:lstStyle/>
          <a:p>
            <a:pPr marL="0" indent="0">
              <a:buNone/>
            </a:pPr>
            <a:r>
              <a:rPr lang="en-US" dirty="0"/>
              <a:t>What order do we need to fill the array?</a:t>
            </a:r>
          </a:p>
          <a:p>
            <a:pPr marL="0" indent="0">
              <a:buNone/>
            </a:pPr>
            <a:r>
              <a:rPr lang="en-US" dirty="0"/>
              <a:t>We need to complete the destination entries before the source entry</a:t>
            </a:r>
          </a:p>
          <a:p>
            <a:pPr marL="0" indent="0">
              <a:buNone/>
            </a:pPr>
            <a:endParaRPr lang="en-US" dirty="0"/>
          </a:p>
          <a:p>
            <a:pPr marL="0" indent="0">
              <a:buNone/>
            </a:pPr>
            <a:r>
              <a:rPr lang="en-US" dirty="0"/>
              <a:t>For </a:t>
            </a:r>
            <a:r>
              <a:rPr lang="en-US" dirty="0" err="1"/>
              <a:t>i</a:t>
            </a:r>
            <a:r>
              <a:rPr lang="en-US" dirty="0"/>
              <a:t> = n to 1</a:t>
            </a:r>
          </a:p>
          <a:p>
            <a:pPr marL="400050" lvl="1" indent="0">
              <a:buNone/>
            </a:pPr>
            <a:r>
              <a:rPr lang="en-US" sz="1800" dirty="0"/>
              <a:t>For j = m to 1</a:t>
            </a:r>
          </a:p>
          <a:p>
            <a:pPr marL="800100" lvl="2" indent="0">
              <a:buNone/>
            </a:pPr>
            <a:r>
              <a:rPr lang="en-US" sz="1800" dirty="0"/>
              <a:t>Calc SA[</a:t>
            </a:r>
            <a:r>
              <a:rPr lang="en-US" sz="1800" dirty="0" err="1"/>
              <a:t>i,j</a:t>
            </a:r>
            <a:r>
              <a:rPr lang="en-US" sz="1800" dirty="0"/>
              <a:t>]</a:t>
            </a:r>
          </a:p>
          <a:p>
            <a:pPr marL="0" indent="0">
              <a:buNone/>
            </a:pPr>
            <a:endParaRPr lang="en-US" dirty="0"/>
          </a:p>
          <a:p>
            <a:pPr marL="0" indent="0">
              <a:buNone/>
            </a:pPr>
            <a:endParaRPr lang="en-US" dirty="0"/>
          </a:p>
          <a:p>
            <a:pPr marL="0" indent="0">
              <a:buNone/>
            </a:pPr>
            <a:r>
              <a:rPr lang="en-US" dirty="0"/>
              <a:t>Return SA[1,1]</a:t>
            </a:r>
          </a:p>
        </p:txBody>
      </p:sp>
      <p:graphicFrame>
        <p:nvGraphicFramePr>
          <p:cNvPr id="4" name="Table 4">
            <a:extLst>
              <a:ext uri="{FF2B5EF4-FFF2-40B4-BE49-F238E27FC236}">
                <a16:creationId xmlns:a16="http://schemas.microsoft.com/office/drawing/2014/main" id="{2FFF552C-3863-438E-8FFF-6EEFE8B3F5A5}"/>
              </a:ext>
            </a:extLst>
          </p:cNvPr>
          <p:cNvGraphicFramePr>
            <a:graphicFrameLocks noGrp="1"/>
          </p:cNvGraphicFramePr>
          <p:nvPr>
            <p:extLst>
              <p:ext uri="{D42A27DB-BD31-4B8C-83A1-F6EECF244321}">
                <p14:modId xmlns:p14="http://schemas.microsoft.com/office/powerpoint/2010/main" val="1908692235"/>
              </p:ext>
            </p:extLst>
          </p:nvPr>
        </p:nvGraphicFramePr>
        <p:xfrm>
          <a:off x="3118581" y="2988455"/>
          <a:ext cx="3714174" cy="2225040"/>
        </p:xfrm>
        <a:graphic>
          <a:graphicData uri="http://schemas.openxmlformats.org/drawingml/2006/table">
            <a:tbl>
              <a:tblPr>
                <a:tableStyleId>{073A0DAA-6AF3-43AB-8588-CEC1D06C72B9}</a:tableStyleId>
              </a:tblPr>
              <a:tblGrid>
                <a:gridCol w="619029">
                  <a:extLst>
                    <a:ext uri="{9D8B030D-6E8A-4147-A177-3AD203B41FA5}">
                      <a16:colId xmlns:a16="http://schemas.microsoft.com/office/drawing/2014/main" val="818152058"/>
                    </a:ext>
                  </a:extLst>
                </a:gridCol>
                <a:gridCol w="619029">
                  <a:extLst>
                    <a:ext uri="{9D8B030D-6E8A-4147-A177-3AD203B41FA5}">
                      <a16:colId xmlns:a16="http://schemas.microsoft.com/office/drawing/2014/main" val="1748136274"/>
                    </a:ext>
                  </a:extLst>
                </a:gridCol>
                <a:gridCol w="619029">
                  <a:extLst>
                    <a:ext uri="{9D8B030D-6E8A-4147-A177-3AD203B41FA5}">
                      <a16:colId xmlns:a16="http://schemas.microsoft.com/office/drawing/2014/main" val="2757062602"/>
                    </a:ext>
                  </a:extLst>
                </a:gridCol>
                <a:gridCol w="619029">
                  <a:extLst>
                    <a:ext uri="{9D8B030D-6E8A-4147-A177-3AD203B41FA5}">
                      <a16:colId xmlns:a16="http://schemas.microsoft.com/office/drawing/2014/main" val="2284906048"/>
                    </a:ext>
                  </a:extLst>
                </a:gridCol>
                <a:gridCol w="619029">
                  <a:extLst>
                    <a:ext uri="{9D8B030D-6E8A-4147-A177-3AD203B41FA5}">
                      <a16:colId xmlns:a16="http://schemas.microsoft.com/office/drawing/2014/main" val="4102778261"/>
                    </a:ext>
                  </a:extLst>
                </a:gridCol>
                <a:gridCol w="619029">
                  <a:extLst>
                    <a:ext uri="{9D8B030D-6E8A-4147-A177-3AD203B41FA5}">
                      <a16:colId xmlns:a16="http://schemas.microsoft.com/office/drawing/2014/main" val="1799354286"/>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j=1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5394662"/>
                  </a:ext>
                </a:extLst>
              </a:tr>
              <a:tr h="370840">
                <a:tc>
                  <a:txBody>
                    <a:bodyPr/>
                    <a:lstStyle/>
                    <a:p>
                      <a:pPr algn="ctr"/>
                      <a:r>
                        <a:rPr lang="en-US" dirty="0" err="1"/>
                        <a:t>i</a:t>
                      </a: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3963902"/>
                  </a:ext>
                </a:extLst>
              </a:tr>
              <a:tr h="37084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4857931"/>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1928993"/>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1589258"/>
                  </a:ext>
                </a:extLst>
              </a:tr>
              <a:tr h="370840">
                <a:tc>
                  <a:txBody>
                    <a:bodyPr/>
                    <a:lstStyle/>
                    <a:p>
                      <a:pPr algn="ctr"/>
                      <a:r>
                        <a:rPr lang="en-US" dirty="0"/>
                        <a:t>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9794500"/>
                  </a:ext>
                </a:extLst>
              </a:tr>
            </a:tbl>
          </a:graphicData>
        </a:graphic>
      </p:graphicFrame>
      <p:cxnSp>
        <p:nvCxnSpPr>
          <p:cNvPr id="7" name="Straight Arrow Connector 6">
            <a:extLst>
              <a:ext uri="{FF2B5EF4-FFF2-40B4-BE49-F238E27FC236}">
                <a16:creationId xmlns:a16="http://schemas.microsoft.com/office/drawing/2014/main" id="{635DFDD8-9FBB-4E9F-BF14-A9E8DA4B3AA5}"/>
              </a:ext>
            </a:extLst>
          </p:cNvPr>
          <p:cNvCxnSpPr/>
          <p:nvPr/>
        </p:nvCxnSpPr>
        <p:spPr>
          <a:xfrm>
            <a:off x="5288973" y="4270664"/>
            <a:ext cx="0" cy="42602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 name="Straight Arrow Connector 7">
            <a:extLst>
              <a:ext uri="{FF2B5EF4-FFF2-40B4-BE49-F238E27FC236}">
                <a16:creationId xmlns:a16="http://schemas.microsoft.com/office/drawing/2014/main" id="{5C3661D1-FAFD-4687-96D7-1EBFE0852347}"/>
              </a:ext>
            </a:extLst>
          </p:cNvPr>
          <p:cNvCxnSpPr>
            <a:cxnSpLocks/>
          </p:cNvCxnSpPr>
          <p:nvPr/>
        </p:nvCxnSpPr>
        <p:spPr>
          <a:xfrm>
            <a:off x="5288973" y="4270664"/>
            <a:ext cx="69569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a:extLst>
              <a:ext uri="{FF2B5EF4-FFF2-40B4-BE49-F238E27FC236}">
                <a16:creationId xmlns:a16="http://schemas.microsoft.com/office/drawing/2014/main" id="{F5F85F94-A55A-45F0-9EED-F17C41FFA25A}"/>
              </a:ext>
            </a:extLst>
          </p:cNvPr>
          <p:cNvCxnSpPr>
            <a:cxnSpLocks/>
          </p:cNvCxnSpPr>
          <p:nvPr/>
        </p:nvCxnSpPr>
        <p:spPr>
          <a:xfrm>
            <a:off x="5288973" y="4270664"/>
            <a:ext cx="695691" cy="42602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a:extLst>
              <a:ext uri="{FF2B5EF4-FFF2-40B4-BE49-F238E27FC236}">
                <a16:creationId xmlns:a16="http://schemas.microsoft.com/office/drawing/2014/main" id="{D1093D0D-CE6F-4819-A15B-5D1CCAC11172}"/>
              </a:ext>
            </a:extLst>
          </p:cNvPr>
          <p:cNvCxnSpPr/>
          <p:nvPr/>
        </p:nvCxnSpPr>
        <p:spPr>
          <a:xfrm flipV="1">
            <a:off x="6533535" y="3554361"/>
            <a:ext cx="0" cy="1445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FA344018-4A62-4100-864D-9BFEEEFAEAB1}"/>
              </a:ext>
            </a:extLst>
          </p:cNvPr>
          <p:cNvCxnSpPr/>
          <p:nvPr/>
        </p:nvCxnSpPr>
        <p:spPr>
          <a:xfrm flipV="1">
            <a:off x="4680155" y="3554361"/>
            <a:ext cx="0" cy="1445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C47009C4-2F3F-4100-AAFE-9557C1A2B7EB}"/>
              </a:ext>
            </a:extLst>
          </p:cNvPr>
          <p:cNvCxnSpPr/>
          <p:nvPr/>
        </p:nvCxnSpPr>
        <p:spPr>
          <a:xfrm flipV="1">
            <a:off x="5288973" y="3554361"/>
            <a:ext cx="0" cy="1445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4AD3118D-C1BD-4F6A-AC7B-32FE2A7DB180}"/>
              </a:ext>
            </a:extLst>
          </p:cNvPr>
          <p:cNvCxnSpPr/>
          <p:nvPr/>
        </p:nvCxnSpPr>
        <p:spPr>
          <a:xfrm flipV="1">
            <a:off x="4085303" y="3547993"/>
            <a:ext cx="0" cy="1445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AB75DE84-FF42-4ECD-A49A-F3A05BA6BB7F}"/>
              </a:ext>
            </a:extLst>
          </p:cNvPr>
          <p:cNvCxnSpPr/>
          <p:nvPr/>
        </p:nvCxnSpPr>
        <p:spPr>
          <a:xfrm flipV="1">
            <a:off x="5919019" y="3559277"/>
            <a:ext cx="0" cy="1445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86AAC4C5-D1AD-4FA7-A986-13998C1061CF}"/>
              </a:ext>
            </a:extLst>
          </p:cNvPr>
          <p:cNvCxnSpPr>
            <a:cxnSpLocks/>
          </p:cNvCxnSpPr>
          <p:nvPr/>
        </p:nvCxnSpPr>
        <p:spPr>
          <a:xfrm flipH="1">
            <a:off x="5919019" y="3547993"/>
            <a:ext cx="614516" cy="145171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2A8A5D50-CA56-41F7-B52E-E650E26CD696}"/>
              </a:ext>
            </a:extLst>
          </p:cNvPr>
          <p:cNvCxnSpPr>
            <a:cxnSpLocks/>
          </p:cNvCxnSpPr>
          <p:nvPr/>
        </p:nvCxnSpPr>
        <p:spPr>
          <a:xfrm flipH="1">
            <a:off x="5264842" y="3564473"/>
            <a:ext cx="614516" cy="145171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3C2E751E-47B0-4982-8C23-B73A45EFC16E}"/>
              </a:ext>
            </a:extLst>
          </p:cNvPr>
          <p:cNvCxnSpPr>
            <a:cxnSpLocks/>
          </p:cNvCxnSpPr>
          <p:nvPr/>
        </p:nvCxnSpPr>
        <p:spPr>
          <a:xfrm flipH="1">
            <a:off x="4660245" y="3574585"/>
            <a:ext cx="614516" cy="145171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659F3811-6EF3-41A9-B0F4-A2B9D08E5457}"/>
              </a:ext>
            </a:extLst>
          </p:cNvPr>
          <p:cNvCxnSpPr>
            <a:cxnSpLocks/>
          </p:cNvCxnSpPr>
          <p:nvPr/>
        </p:nvCxnSpPr>
        <p:spPr>
          <a:xfrm flipH="1">
            <a:off x="4061013" y="3574585"/>
            <a:ext cx="614516" cy="145171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1FFA4458-438D-41F5-B370-69E7F52E936A}"/>
              </a:ext>
            </a:extLst>
          </p:cNvPr>
          <p:cNvCxnSpPr>
            <a:cxnSpLocks/>
          </p:cNvCxnSpPr>
          <p:nvPr/>
        </p:nvCxnSpPr>
        <p:spPr>
          <a:xfrm flipH="1">
            <a:off x="4061013" y="5031211"/>
            <a:ext cx="247252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FB0CB2B1-440A-4C62-9ABE-C05D8272333C}"/>
              </a:ext>
            </a:extLst>
          </p:cNvPr>
          <p:cNvCxnSpPr>
            <a:cxnSpLocks/>
          </p:cNvCxnSpPr>
          <p:nvPr/>
        </p:nvCxnSpPr>
        <p:spPr>
          <a:xfrm flipH="1">
            <a:off x="4038500" y="3955947"/>
            <a:ext cx="247252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3018173B-367D-4D61-B2EA-517EF07ED5EB}"/>
              </a:ext>
            </a:extLst>
          </p:cNvPr>
          <p:cNvCxnSpPr>
            <a:cxnSpLocks/>
          </p:cNvCxnSpPr>
          <p:nvPr/>
        </p:nvCxnSpPr>
        <p:spPr>
          <a:xfrm flipH="1">
            <a:off x="4052712" y="4655743"/>
            <a:ext cx="247252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51F58A34-BD97-4ED1-A04F-E7B199C2E8AC}"/>
              </a:ext>
            </a:extLst>
          </p:cNvPr>
          <p:cNvCxnSpPr>
            <a:cxnSpLocks/>
          </p:cNvCxnSpPr>
          <p:nvPr/>
        </p:nvCxnSpPr>
        <p:spPr>
          <a:xfrm flipH="1">
            <a:off x="4052712" y="4317059"/>
            <a:ext cx="247252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5BDDCE8E-EE5A-4EA4-93D4-785059911F03}"/>
              </a:ext>
            </a:extLst>
          </p:cNvPr>
          <p:cNvCxnSpPr>
            <a:cxnSpLocks/>
          </p:cNvCxnSpPr>
          <p:nvPr/>
        </p:nvCxnSpPr>
        <p:spPr>
          <a:xfrm flipH="1">
            <a:off x="4061013" y="3564473"/>
            <a:ext cx="247252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F5E5764E-ADDD-40BC-B95D-3D6490D1AC7F}"/>
              </a:ext>
            </a:extLst>
          </p:cNvPr>
          <p:cNvCxnSpPr>
            <a:cxnSpLocks/>
          </p:cNvCxnSpPr>
          <p:nvPr/>
        </p:nvCxnSpPr>
        <p:spPr>
          <a:xfrm flipH="1">
            <a:off x="4065640" y="4696691"/>
            <a:ext cx="2466963" cy="329604"/>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3972508B-C20F-4AE7-A607-FA0863B8169A}"/>
              </a:ext>
            </a:extLst>
          </p:cNvPr>
          <p:cNvCxnSpPr>
            <a:cxnSpLocks/>
          </p:cNvCxnSpPr>
          <p:nvPr/>
        </p:nvCxnSpPr>
        <p:spPr>
          <a:xfrm flipH="1">
            <a:off x="4043127" y="3621427"/>
            <a:ext cx="2466963" cy="329604"/>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A1014F66-B963-4284-A64A-608E63132654}"/>
              </a:ext>
            </a:extLst>
          </p:cNvPr>
          <p:cNvCxnSpPr>
            <a:cxnSpLocks/>
          </p:cNvCxnSpPr>
          <p:nvPr/>
        </p:nvCxnSpPr>
        <p:spPr>
          <a:xfrm flipH="1">
            <a:off x="4057339" y="4321223"/>
            <a:ext cx="2466963" cy="329604"/>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CC57B74B-F7CC-4E5F-8140-36D435355868}"/>
              </a:ext>
            </a:extLst>
          </p:cNvPr>
          <p:cNvCxnSpPr>
            <a:cxnSpLocks/>
          </p:cNvCxnSpPr>
          <p:nvPr/>
        </p:nvCxnSpPr>
        <p:spPr>
          <a:xfrm flipH="1">
            <a:off x="4057339" y="3982539"/>
            <a:ext cx="2466963" cy="329604"/>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2A6DF3B8-6623-4C34-B493-E77CCFD60629}"/>
              </a:ext>
            </a:extLst>
          </p:cNvPr>
          <p:cNvSpPr txBox="1"/>
          <p:nvPr/>
        </p:nvSpPr>
        <p:spPr>
          <a:xfrm>
            <a:off x="7104695" y="3429000"/>
            <a:ext cx="2305439" cy="923330"/>
          </a:xfrm>
          <a:prstGeom prst="rect">
            <a:avLst/>
          </a:prstGeom>
          <a:noFill/>
        </p:spPr>
        <p:txBody>
          <a:bodyPr wrap="none" rtlCol="0">
            <a:spAutoFit/>
          </a:bodyPr>
          <a:lstStyle/>
          <a:p>
            <a:r>
              <a:rPr lang="en-US" dirty="0"/>
              <a:t>For j = m to 1</a:t>
            </a:r>
          </a:p>
          <a:p>
            <a:pPr lvl="1"/>
            <a:r>
              <a:rPr lang="en-US" dirty="0"/>
              <a:t>For </a:t>
            </a:r>
            <a:r>
              <a:rPr lang="en-US" dirty="0" err="1"/>
              <a:t>i</a:t>
            </a:r>
            <a:r>
              <a:rPr lang="en-US" dirty="0"/>
              <a:t> = n to 1</a:t>
            </a:r>
          </a:p>
          <a:p>
            <a:pPr lvl="2"/>
            <a:r>
              <a:rPr lang="en-US" dirty="0"/>
              <a:t>Calc SA[</a:t>
            </a:r>
            <a:r>
              <a:rPr lang="en-US" dirty="0" err="1"/>
              <a:t>i,j</a:t>
            </a:r>
            <a:r>
              <a:rPr lang="en-US" dirty="0"/>
              <a:t>]</a:t>
            </a:r>
          </a:p>
        </p:txBody>
      </p:sp>
    </p:spTree>
    <p:extLst>
      <p:ext uri="{BB962C8B-B14F-4D97-AF65-F5344CB8AC3E}">
        <p14:creationId xmlns:p14="http://schemas.microsoft.com/office/powerpoint/2010/main" val="292188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4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5"/>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7"/>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1"/>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
                                            <p:txEl>
                                              <p:pRg st="3" end="3"/>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
                                            <p:txEl>
                                              <p:pRg st="4" end="4"/>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1"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1CFD-BABD-4BFA-9784-1FB8E7AA141C}"/>
              </a:ext>
            </a:extLst>
          </p:cNvPr>
          <p:cNvSpPr>
            <a:spLocks noGrp="1"/>
          </p:cNvSpPr>
          <p:nvPr>
            <p:ph type="title"/>
          </p:nvPr>
        </p:nvSpPr>
        <p:spPr>
          <a:xfrm>
            <a:off x="685802" y="609600"/>
            <a:ext cx="6282266" cy="1456267"/>
          </a:xfrm>
        </p:spPr>
        <p:txBody>
          <a:bodyPr>
            <a:normAutofit/>
          </a:bodyPr>
          <a:lstStyle/>
          <a:p>
            <a:r>
              <a:rPr lang="en-US"/>
              <a:t>Memoization</a:t>
            </a:r>
          </a:p>
        </p:txBody>
      </p:sp>
      <p:sp>
        <p:nvSpPr>
          <p:cNvPr id="3" name="Content Placeholder 2">
            <a:extLst>
              <a:ext uri="{FF2B5EF4-FFF2-40B4-BE49-F238E27FC236}">
                <a16:creationId xmlns:a16="http://schemas.microsoft.com/office/drawing/2014/main" id="{D3CAD3CC-1D11-44AD-B407-C2FC3612A86E}"/>
              </a:ext>
            </a:extLst>
          </p:cNvPr>
          <p:cNvSpPr>
            <a:spLocks noGrp="1"/>
          </p:cNvSpPr>
          <p:nvPr>
            <p:ph idx="1"/>
          </p:nvPr>
        </p:nvSpPr>
        <p:spPr>
          <a:xfrm>
            <a:off x="685802" y="2142067"/>
            <a:ext cx="6282266" cy="3649133"/>
          </a:xfrm>
        </p:spPr>
        <p:txBody>
          <a:bodyPr>
            <a:normAutofit/>
          </a:bodyPr>
          <a:lstStyle/>
          <a:p>
            <a:pPr marL="0" indent="0">
              <a:buNone/>
            </a:pPr>
            <a:r>
              <a:rPr lang="en-US" b="1" dirty="0" err="1"/>
              <a:t>Memoization</a:t>
            </a:r>
            <a:r>
              <a:rPr lang="en-US" dirty="0"/>
              <a:t> is the process of writing down intermediate result to refer to later.</a:t>
            </a:r>
          </a:p>
          <a:p>
            <a:r>
              <a:rPr lang="en-US" dirty="0"/>
              <a:t>Our Fibonacci algorithm would greatly benefit from this!</a:t>
            </a:r>
          </a:p>
          <a:p>
            <a:pPr marL="0" indent="0">
              <a:buNone/>
            </a:pPr>
            <a:r>
              <a:rPr lang="en-US" dirty="0"/>
              <a:t>What order do I need to solve the subproblems?</a:t>
            </a:r>
          </a:p>
          <a:p>
            <a:r>
              <a:rPr lang="en-US" dirty="0"/>
              <a:t>Fibonacci(1), then Fibonacci(2), then Fibonacci(3), etc.</a:t>
            </a:r>
          </a:p>
          <a:p>
            <a:pPr marL="0" indent="0">
              <a:buNone/>
            </a:pPr>
            <a:r>
              <a:rPr lang="en-US"/>
              <a:t>Clearly, we should solve this problem iteratively, rather than recursively.  </a:t>
            </a:r>
            <a:r>
              <a:rPr lang="en-US" dirty="0"/>
              <a:t>Then we can build up these values as we go.</a:t>
            </a:r>
          </a:p>
        </p:txBody>
      </p:sp>
      <p:pic>
        <p:nvPicPr>
          <p:cNvPr id="7" name="Graphic 6" descr="Flowchart">
            <a:extLst>
              <a:ext uri="{FF2B5EF4-FFF2-40B4-BE49-F238E27FC236}">
                <a16:creationId xmlns:a16="http://schemas.microsoft.com/office/drawing/2014/main" id="{16E8AA76-699B-4064-A670-9DCED48C27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5152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4C05B1-3201-411A-87B1-B62F783CAB0A}"/>
              </a:ext>
            </a:extLst>
          </p:cNvPr>
          <p:cNvSpPr>
            <a:spLocks noGrp="1"/>
          </p:cNvSpPr>
          <p:nvPr>
            <p:ph type="title"/>
          </p:nvPr>
        </p:nvSpPr>
        <p:spPr>
          <a:xfrm>
            <a:off x="685801" y="533400"/>
            <a:ext cx="10820400" cy="1177092"/>
          </a:xfrm>
        </p:spPr>
        <p:txBody>
          <a:bodyPr anchor="b">
            <a:normAutofit/>
          </a:bodyPr>
          <a:lstStyle/>
          <a:p>
            <a:pPr algn="ctr"/>
            <a:r>
              <a:rPr lang="en-US" sz="4400"/>
              <a:t>Sequence Alignment: the Algorithm</a:t>
            </a:r>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96EA0B-61F2-48DD-8715-3B78DD1E6E7A}"/>
              </a:ext>
            </a:extLst>
          </p:cNvPr>
          <p:cNvSpPr>
            <a:spLocks noGrp="1"/>
          </p:cNvSpPr>
          <p:nvPr>
            <p:ph idx="1"/>
          </p:nvPr>
        </p:nvSpPr>
        <p:spPr>
          <a:xfrm>
            <a:off x="685801" y="2243892"/>
            <a:ext cx="10820400" cy="3547308"/>
          </a:xfrm>
        </p:spPr>
        <p:txBody>
          <a:bodyPr anchor="t">
            <a:normAutofit/>
          </a:bodyPr>
          <a:lstStyle/>
          <a:p>
            <a:pPr marL="0" indent="0">
              <a:lnSpc>
                <a:spcPct val="90000"/>
              </a:lnSpc>
              <a:buNone/>
            </a:pPr>
            <a:r>
              <a:rPr lang="en-US" sz="1900"/>
              <a:t>For i = 1 to n+1</a:t>
            </a:r>
          </a:p>
          <a:p>
            <a:pPr marL="400050" lvl="1" indent="0">
              <a:lnSpc>
                <a:spcPct val="90000"/>
              </a:lnSpc>
              <a:buNone/>
            </a:pPr>
            <a:r>
              <a:rPr lang="en-US" sz="1900"/>
              <a:t>S[i,m+1] = n+1-i</a:t>
            </a:r>
          </a:p>
          <a:p>
            <a:pPr marL="0" indent="0">
              <a:lnSpc>
                <a:spcPct val="90000"/>
              </a:lnSpc>
              <a:buNone/>
            </a:pPr>
            <a:r>
              <a:rPr lang="en-US" sz="1900"/>
              <a:t>For j = 1 to m+1</a:t>
            </a:r>
          </a:p>
          <a:p>
            <a:pPr marL="400050" lvl="1" indent="0">
              <a:lnSpc>
                <a:spcPct val="90000"/>
              </a:lnSpc>
              <a:buNone/>
            </a:pPr>
            <a:r>
              <a:rPr lang="en-US" sz="1900"/>
              <a:t>S[n+1,j] = m+1-j</a:t>
            </a:r>
          </a:p>
          <a:p>
            <a:pPr marL="0" indent="0">
              <a:lnSpc>
                <a:spcPct val="90000"/>
              </a:lnSpc>
              <a:buNone/>
            </a:pPr>
            <a:r>
              <a:rPr lang="en-US" sz="1900"/>
              <a:t>For i = n to 1</a:t>
            </a:r>
          </a:p>
          <a:p>
            <a:pPr marL="400050" lvl="1" indent="0">
              <a:lnSpc>
                <a:spcPct val="90000"/>
              </a:lnSpc>
              <a:buNone/>
            </a:pPr>
            <a:r>
              <a:rPr lang="en-US" sz="1900"/>
              <a:t>For j = m to 1</a:t>
            </a:r>
          </a:p>
          <a:p>
            <a:pPr marL="800100" lvl="2" indent="0">
              <a:lnSpc>
                <a:spcPct val="90000"/>
              </a:lnSpc>
              <a:buNone/>
            </a:pPr>
            <a:r>
              <a:rPr lang="en-US" sz="1900"/>
              <a:t>If x</a:t>
            </a:r>
            <a:r>
              <a:rPr lang="en-US" sz="1900" baseline="-25000"/>
              <a:t>i</a:t>
            </a:r>
            <a:r>
              <a:rPr lang="en-US" sz="1900"/>
              <a:t> = y</a:t>
            </a:r>
            <a:r>
              <a:rPr lang="en-US" sz="1900" baseline="-25000"/>
              <a:t>j</a:t>
            </a:r>
            <a:r>
              <a:rPr lang="en-US" sz="1900"/>
              <a:t> Then S[i,j] = S[i+1,j+1]</a:t>
            </a:r>
          </a:p>
          <a:p>
            <a:pPr marL="800100" lvl="2" indent="0">
              <a:lnSpc>
                <a:spcPct val="90000"/>
              </a:lnSpc>
              <a:buNone/>
            </a:pPr>
            <a:r>
              <a:rPr lang="en-US" sz="1900"/>
              <a:t>Else S[i,j] = 1+min(S[i+1,j+1], S[i,j+1], S[i+1,j])</a:t>
            </a:r>
          </a:p>
          <a:p>
            <a:pPr marL="0" indent="0">
              <a:lnSpc>
                <a:spcPct val="90000"/>
              </a:lnSpc>
              <a:buNone/>
            </a:pPr>
            <a:r>
              <a:rPr lang="en-US" sz="1900"/>
              <a:t>Return S[1,1]</a:t>
            </a:r>
          </a:p>
        </p:txBody>
      </p:sp>
    </p:spTree>
    <p:extLst>
      <p:ext uri="{BB962C8B-B14F-4D97-AF65-F5344CB8AC3E}">
        <p14:creationId xmlns:p14="http://schemas.microsoft.com/office/powerpoint/2010/main" val="55746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1CB9-DFCE-4277-AD7C-7BADE63943C4}"/>
              </a:ext>
            </a:extLst>
          </p:cNvPr>
          <p:cNvSpPr>
            <a:spLocks noGrp="1"/>
          </p:cNvSpPr>
          <p:nvPr>
            <p:ph type="title"/>
          </p:nvPr>
        </p:nvSpPr>
        <p:spPr/>
        <p:txBody>
          <a:bodyPr/>
          <a:lstStyle/>
          <a:p>
            <a:r>
              <a:rPr lang="en-US" dirty="0"/>
              <a:t>Sequence Alignment: Example</a:t>
            </a:r>
          </a:p>
        </p:txBody>
      </p:sp>
      <p:graphicFrame>
        <p:nvGraphicFramePr>
          <p:cNvPr id="4" name="Table 4">
            <a:extLst>
              <a:ext uri="{FF2B5EF4-FFF2-40B4-BE49-F238E27FC236}">
                <a16:creationId xmlns:a16="http://schemas.microsoft.com/office/drawing/2014/main" id="{AE7E3444-3D66-4F7C-9785-128AC498D3B5}"/>
              </a:ext>
            </a:extLst>
          </p:cNvPr>
          <p:cNvGraphicFramePr>
            <a:graphicFrameLocks noGrp="1"/>
          </p:cNvGraphicFramePr>
          <p:nvPr>
            <p:ph idx="1"/>
          </p:nvPr>
        </p:nvGraphicFramePr>
        <p:xfrm>
          <a:off x="4134642" y="1930400"/>
          <a:ext cx="3922715" cy="3708400"/>
        </p:xfrm>
        <a:graphic>
          <a:graphicData uri="http://schemas.openxmlformats.org/drawingml/2006/table">
            <a:tbl>
              <a:tblPr firstRow="1" firstCol="1" bandRow="1">
                <a:tableStyleId>{073A0DAA-6AF3-43AB-8588-CEC1D06C72B9}</a:tableStyleId>
              </a:tblPr>
              <a:tblGrid>
                <a:gridCol w="405130">
                  <a:extLst>
                    <a:ext uri="{9D8B030D-6E8A-4147-A177-3AD203B41FA5}">
                      <a16:colId xmlns:a16="http://schemas.microsoft.com/office/drawing/2014/main" val="3149133726"/>
                    </a:ext>
                  </a:extLst>
                </a:gridCol>
                <a:gridCol w="395605">
                  <a:extLst>
                    <a:ext uri="{9D8B030D-6E8A-4147-A177-3AD203B41FA5}">
                      <a16:colId xmlns:a16="http://schemas.microsoft.com/office/drawing/2014/main" val="3397055411"/>
                    </a:ext>
                  </a:extLst>
                </a:gridCol>
                <a:gridCol w="390843">
                  <a:extLst>
                    <a:ext uri="{9D8B030D-6E8A-4147-A177-3AD203B41FA5}">
                      <a16:colId xmlns:a16="http://schemas.microsoft.com/office/drawing/2014/main" val="159531345"/>
                    </a:ext>
                  </a:extLst>
                </a:gridCol>
                <a:gridCol w="395605">
                  <a:extLst>
                    <a:ext uri="{9D8B030D-6E8A-4147-A177-3AD203B41FA5}">
                      <a16:colId xmlns:a16="http://schemas.microsoft.com/office/drawing/2014/main" val="1639186755"/>
                    </a:ext>
                  </a:extLst>
                </a:gridCol>
                <a:gridCol w="390843">
                  <a:extLst>
                    <a:ext uri="{9D8B030D-6E8A-4147-A177-3AD203B41FA5}">
                      <a16:colId xmlns:a16="http://schemas.microsoft.com/office/drawing/2014/main" val="1233700468"/>
                    </a:ext>
                  </a:extLst>
                </a:gridCol>
                <a:gridCol w="395605">
                  <a:extLst>
                    <a:ext uri="{9D8B030D-6E8A-4147-A177-3AD203B41FA5}">
                      <a16:colId xmlns:a16="http://schemas.microsoft.com/office/drawing/2014/main" val="3853507457"/>
                    </a:ext>
                  </a:extLst>
                </a:gridCol>
                <a:gridCol w="390843">
                  <a:extLst>
                    <a:ext uri="{9D8B030D-6E8A-4147-A177-3AD203B41FA5}">
                      <a16:colId xmlns:a16="http://schemas.microsoft.com/office/drawing/2014/main" val="3223413379"/>
                    </a:ext>
                  </a:extLst>
                </a:gridCol>
                <a:gridCol w="390843">
                  <a:extLst>
                    <a:ext uri="{9D8B030D-6E8A-4147-A177-3AD203B41FA5}">
                      <a16:colId xmlns:a16="http://schemas.microsoft.com/office/drawing/2014/main" val="2502188218"/>
                    </a:ext>
                  </a:extLst>
                </a:gridCol>
                <a:gridCol w="395605">
                  <a:extLst>
                    <a:ext uri="{9D8B030D-6E8A-4147-A177-3AD203B41FA5}">
                      <a16:colId xmlns:a16="http://schemas.microsoft.com/office/drawing/2014/main" val="2353814078"/>
                    </a:ext>
                  </a:extLst>
                </a:gridCol>
                <a:gridCol w="371793">
                  <a:extLst>
                    <a:ext uri="{9D8B030D-6E8A-4147-A177-3AD203B41FA5}">
                      <a16:colId xmlns:a16="http://schemas.microsoft.com/office/drawing/2014/main" val="75233524"/>
                    </a:ext>
                  </a:extLst>
                </a:gridCol>
              </a:tblGrid>
              <a:tr h="370840">
                <a:tc>
                  <a:txBody>
                    <a:bodyPr/>
                    <a:lstStyle/>
                    <a:p>
                      <a:pPr algn="ctr"/>
                      <a:endParaRPr lang="en-US" dirty="0"/>
                    </a:p>
                  </a:txBody>
                  <a:tcPr/>
                </a:tc>
                <a:tc>
                  <a:txBody>
                    <a:bodyPr/>
                    <a:lstStyle/>
                    <a:p>
                      <a:pPr algn="ctr"/>
                      <a:r>
                        <a:rPr lang="en-US" dirty="0"/>
                        <a:t>A</a:t>
                      </a:r>
                    </a:p>
                  </a:txBody>
                  <a:tcPr/>
                </a:tc>
                <a:tc>
                  <a:txBody>
                    <a:bodyPr/>
                    <a:lstStyle/>
                    <a:p>
                      <a:pPr algn="ctr"/>
                      <a:r>
                        <a:rPr lang="en-US" dirty="0"/>
                        <a:t>C</a:t>
                      </a:r>
                    </a:p>
                  </a:txBody>
                  <a:tcPr/>
                </a:tc>
                <a:tc>
                  <a:txBody>
                    <a:bodyPr/>
                    <a:lstStyle/>
                    <a:p>
                      <a:pPr algn="ctr"/>
                      <a:r>
                        <a:rPr lang="en-US" dirty="0"/>
                        <a:t>A</a:t>
                      </a:r>
                    </a:p>
                  </a:txBody>
                  <a:tcPr/>
                </a:tc>
                <a:tc>
                  <a:txBody>
                    <a:bodyPr/>
                    <a:lstStyle/>
                    <a:p>
                      <a:pPr algn="ctr"/>
                      <a:r>
                        <a:rPr lang="en-US" dirty="0"/>
                        <a:t>C</a:t>
                      </a:r>
                    </a:p>
                  </a:txBody>
                  <a:tcPr/>
                </a:tc>
                <a:tc>
                  <a:txBody>
                    <a:bodyPr/>
                    <a:lstStyle/>
                    <a:p>
                      <a:pPr algn="ctr"/>
                      <a:r>
                        <a:rPr lang="en-US" dirty="0"/>
                        <a:t>A</a:t>
                      </a:r>
                    </a:p>
                  </a:txBody>
                  <a:tcPr/>
                </a:tc>
                <a:tc>
                  <a:txBody>
                    <a:bodyPr/>
                    <a:lstStyle/>
                    <a:p>
                      <a:pPr algn="ctr"/>
                      <a:r>
                        <a:rPr lang="en-US" dirty="0"/>
                        <a:t>C</a:t>
                      </a:r>
                    </a:p>
                  </a:txBody>
                  <a:tcPr/>
                </a:tc>
                <a:tc>
                  <a:txBody>
                    <a:bodyPr/>
                    <a:lstStyle/>
                    <a:p>
                      <a:pPr algn="ctr"/>
                      <a:r>
                        <a:rPr lang="en-US" dirty="0"/>
                        <a:t>T</a:t>
                      </a:r>
                    </a:p>
                  </a:txBody>
                  <a:tcPr/>
                </a:tc>
                <a:tc>
                  <a:txBody>
                    <a:bodyPr/>
                    <a:lstStyle/>
                    <a:p>
                      <a:pPr algn="ctr"/>
                      <a:r>
                        <a:rPr lang="en-US" dirty="0"/>
                        <a:t>A</a:t>
                      </a:r>
                    </a:p>
                  </a:txBody>
                  <a:tcPr/>
                </a:tc>
                <a:tc>
                  <a:txBody>
                    <a:bodyPr/>
                    <a:lstStyle/>
                    <a:p>
                      <a:pPr algn="ctr"/>
                      <a:endParaRPr lang="en-US" dirty="0"/>
                    </a:p>
                  </a:txBody>
                  <a:tcPr/>
                </a:tc>
                <a:extLst>
                  <a:ext uri="{0D108BD9-81ED-4DB2-BD59-A6C34878D82A}">
                    <a16:rowId xmlns:a16="http://schemas.microsoft.com/office/drawing/2014/main" val="3886541878"/>
                  </a:ext>
                </a:extLst>
              </a:tr>
              <a:tr h="370840">
                <a:tc>
                  <a:txBody>
                    <a:bodyPr/>
                    <a:lstStyle/>
                    <a:p>
                      <a:pPr algn="ctr"/>
                      <a:r>
                        <a:rPr lang="en-US" dirty="0"/>
                        <a:t>A</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8</a:t>
                      </a:r>
                    </a:p>
                  </a:txBody>
                  <a:tcPr/>
                </a:tc>
                <a:extLst>
                  <a:ext uri="{0D108BD9-81ED-4DB2-BD59-A6C34878D82A}">
                    <a16:rowId xmlns:a16="http://schemas.microsoft.com/office/drawing/2014/main" val="3332663500"/>
                  </a:ext>
                </a:extLst>
              </a:tr>
              <a:tr h="370840">
                <a:tc>
                  <a:txBody>
                    <a:bodyPr/>
                    <a:lstStyle/>
                    <a:p>
                      <a:pPr algn="ctr"/>
                      <a:r>
                        <a:rPr lang="en-US" dirty="0"/>
                        <a:t>G</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7</a:t>
                      </a:r>
                    </a:p>
                  </a:txBody>
                  <a:tcPr/>
                </a:tc>
                <a:extLst>
                  <a:ext uri="{0D108BD9-81ED-4DB2-BD59-A6C34878D82A}">
                    <a16:rowId xmlns:a16="http://schemas.microsoft.com/office/drawing/2014/main" val="2135448767"/>
                  </a:ext>
                </a:extLst>
              </a:tr>
              <a:tr h="370840">
                <a:tc>
                  <a:txBody>
                    <a:bodyPr/>
                    <a:lstStyle/>
                    <a:p>
                      <a:pPr algn="ctr"/>
                      <a:r>
                        <a:rPr lang="en-US" dirty="0"/>
                        <a:t>C</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6</a:t>
                      </a:r>
                    </a:p>
                  </a:txBody>
                  <a:tcPr/>
                </a:tc>
                <a:extLst>
                  <a:ext uri="{0D108BD9-81ED-4DB2-BD59-A6C34878D82A}">
                    <a16:rowId xmlns:a16="http://schemas.microsoft.com/office/drawing/2014/main" val="937253492"/>
                  </a:ext>
                </a:extLst>
              </a:tr>
              <a:tr h="370840">
                <a:tc>
                  <a:txBody>
                    <a:bodyPr/>
                    <a:lstStyle/>
                    <a:p>
                      <a:pPr algn="ctr"/>
                      <a:r>
                        <a:rPr lang="en-US" dirty="0"/>
                        <a:t>A</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5</a:t>
                      </a:r>
                    </a:p>
                  </a:txBody>
                  <a:tcPr/>
                </a:tc>
                <a:extLst>
                  <a:ext uri="{0D108BD9-81ED-4DB2-BD59-A6C34878D82A}">
                    <a16:rowId xmlns:a16="http://schemas.microsoft.com/office/drawing/2014/main" val="1026350062"/>
                  </a:ext>
                </a:extLst>
              </a:tr>
              <a:tr h="370840">
                <a:tc>
                  <a:txBody>
                    <a:bodyPr/>
                    <a:lstStyle/>
                    <a:p>
                      <a:pPr algn="ctr"/>
                      <a:r>
                        <a:rPr lang="en-US" dirty="0"/>
                        <a:t>C</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4</a:t>
                      </a:r>
                    </a:p>
                  </a:txBody>
                  <a:tcPr/>
                </a:tc>
                <a:extLst>
                  <a:ext uri="{0D108BD9-81ED-4DB2-BD59-A6C34878D82A}">
                    <a16:rowId xmlns:a16="http://schemas.microsoft.com/office/drawing/2014/main" val="2399951149"/>
                  </a:ext>
                </a:extLst>
              </a:tr>
              <a:tr h="370840">
                <a:tc>
                  <a:txBody>
                    <a:bodyPr/>
                    <a:lstStyle/>
                    <a:p>
                      <a:pPr algn="ctr"/>
                      <a:r>
                        <a:rPr lang="en-US" dirty="0"/>
                        <a:t>A</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3</a:t>
                      </a:r>
                    </a:p>
                  </a:txBody>
                  <a:tcPr/>
                </a:tc>
                <a:extLst>
                  <a:ext uri="{0D108BD9-81ED-4DB2-BD59-A6C34878D82A}">
                    <a16:rowId xmlns:a16="http://schemas.microsoft.com/office/drawing/2014/main" val="2577019949"/>
                  </a:ext>
                </a:extLst>
              </a:tr>
              <a:tr h="370840">
                <a:tc>
                  <a:txBody>
                    <a:bodyPr/>
                    <a:lstStyle/>
                    <a:p>
                      <a:pPr algn="ctr"/>
                      <a:r>
                        <a:rPr lang="en-US" dirty="0"/>
                        <a:t>C</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2</a:t>
                      </a:r>
                    </a:p>
                  </a:txBody>
                  <a:tcPr/>
                </a:tc>
                <a:extLst>
                  <a:ext uri="{0D108BD9-81ED-4DB2-BD59-A6C34878D82A}">
                    <a16:rowId xmlns:a16="http://schemas.microsoft.com/office/drawing/2014/main" val="1617255616"/>
                  </a:ext>
                </a:extLst>
              </a:tr>
              <a:tr h="370840">
                <a:tc>
                  <a:txBody>
                    <a:bodyPr/>
                    <a:lstStyle/>
                    <a:p>
                      <a:pPr algn="ctr"/>
                      <a:r>
                        <a:rPr lang="en-US" dirty="0"/>
                        <a:t>A</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a:t>1</a:t>
                      </a:r>
                    </a:p>
                  </a:txBody>
                  <a:tcPr/>
                </a:tc>
                <a:extLst>
                  <a:ext uri="{0D108BD9-81ED-4DB2-BD59-A6C34878D82A}">
                    <a16:rowId xmlns:a16="http://schemas.microsoft.com/office/drawing/2014/main" val="3355122597"/>
                  </a:ext>
                </a:extLst>
              </a:tr>
              <a:tr h="370840">
                <a:tc>
                  <a:txBody>
                    <a:bodyPr/>
                    <a:lstStyle/>
                    <a:p>
                      <a:pPr algn="ctr"/>
                      <a:endParaRPr lang="en-US" dirty="0"/>
                    </a:p>
                  </a:txBody>
                  <a:tcPr/>
                </a:tc>
                <a:tc>
                  <a:txBody>
                    <a:bodyPr/>
                    <a:lstStyle/>
                    <a:p>
                      <a:pPr algn="ctr"/>
                      <a:r>
                        <a:rPr lang="en-US" dirty="0"/>
                        <a:t>8</a:t>
                      </a:r>
                    </a:p>
                  </a:txBody>
                  <a:tcPr/>
                </a:tc>
                <a:tc>
                  <a:txBody>
                    <a:bodyPr/>
                    <a:lstStyle/>
                    <a:p>
                      <a:pPr algn="ctr"/>
                      <a:r>
                        <a:rPr lang="en-US" dirty="0"/>
                        <a:t>7</a:t>
                      </a:r>
                    </a:p>
                  </a:txBody>
                  <a:tcPr/>
                </a:tc>
                <a:tc>
                  <a:txBody>
                    <a:bodyPr/>
                    <a:lstStyle/>
                    <a:p>
                      <a:pPr algn="ctr"/>
                      <a:r>
                        <a:rPr lang="en-US" dirty="0"/>
                        <a:t>6</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56237108"/>
                  </a:ext>
                </a:extLst>
              </a:tr>
            </a:tbl>
          </a:graphicData>
        </a:graphic>
      </p:graphicFrame>
      <p:sp>
        <p:nvSpPr>
          <p:cNvPr id="6" name="TextBox 5">
            <a:extLst>
              <a:ext uri="{FF2B5EF4-FFF2-40B4-BE49-F238E27FC236}">
                <a16:creationId xmlns:a16="http://schemas.microsoft.com/office/drawing/2014/main" id="{A2699884-5560-4BD0-94DA-2672A7B63250}"/>
              </a:ext>
            </a:extLst>
          </p:cNvPr>
          <p:cNvSpPr txBox="1"/>
          <p:nvPr/>
        </p:nvSpPr>
        <p:spPr>
          <a:xfrm>
            <a:off x="7329949" y="4896465"/>
            <a:ext cx="306494" cy="369332"/>
          </a:xfrm>
          <a:prstGeom prst="rect">
            <a:avLst/>
          </a:prstGeom>
          <a:noFill/>
        </p:spPr>
        <p:txBody>
          <a:bodyPr wrap="none" rtlCol="0">
            <a:spAutoFit/>
          </a:bodyPr>
          <a:lstStyle/>
          <a:p>
            <a:r>
              <a:rPr lang="en-US" dirty="0"/>
              <a:t>0</a:t>
            </a:r>
          </a:p>
        </p:txBody>
      </p:sp>
      <p:sp>
        <p:nvSpPr>
          <p:cNvPr id="7" name="TextBox 6">
            <a:extLst>
              <a:ext uri="{FF2B5EF4-FFF2-40B4-BE49-F238E27FC236}">
                <a16:creationId xmlns:a16="http://schemas.microsoft.com/office/drawing/2014/main" id="{F5D91732-E310-4FF2-8FCF-6CED7BD048E2}"/>
              </a:ext>
            </a:extLst>
          </p:cNvPr>
          <p:cNvSpPr txBox="1"/>
          <p:nvPr/>
        </p:nvSpPr>
        <p:spPr>
          <a:xfrm>
            <a:off x="7329949" y="4527133"/>
            <a:ext cx="306494"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713A3AD8-A6AA-431C-ACA2-7239A509B1BF}"/>
              </a:ext>
            </a:extLst>
          </p:cNvPr>
          <p:cNvSpPr txBox="1"/>
          <p:nvPr/>
        </p:nvSpPr>
        <p:spPr>
          <a:xfrm>
            <a:off x="7329949" y="4154130"/>
            <a:ext cx="306494" cy="369332"/>
          </a:xfrm>
          <a:prstGeom prst="rect">
            <a:avLst/>
          </a:prstGeom>
          <a:noFill/>
        </p:spPr>
        <p:txBody>
          <a:bodyPr wrap="none" rtlCol="0">
            <a:spAutoFit/>
          </a:bodyPr>
          <a:lstStyle/>
          <a:p>
            <a:r>
              <a:rPr lang="en-US" dirty="0"/>
              <a:t>2</a:t>
            </a:r>
          </a:p>
        </p:txBody>
      </p:sp>
      <p:sp>
        <p:nvSpPr>
          <p:cNvPr id="9" name="TextBox 8">
            <a:extLst>
              <a:ext uri="{FF2B5EF4-FFF2-40B4-BE49-F238E27FC236}">
                <a16:creationId xmlns:a16="http://schemas.microsoft.com/office/drawing/2014/main" id="{50ACFA6C-38EA-494B-A5F7-EF1576BFF5BF}"/>
              </a:ext>
            </a:extLst>
          </p:cNvPr>
          <p:cNvSpPr txBox="1"/>
          <p:nvPr/>
        </p:nvSpPr>
        <p:spPr>
          <a:xfrm>
            <a:off x="7329949" y="3788469"/>
            <a:ext cx="306494" cy="369332"/>
          </a:xfrm>
          <a:prstGeom prst="rect">
            <a:avLst/>
          </a:prstGeom>
          <a:noFill/>
        </p:spPr>
        <p:txBody>
          <a:bodyPr wrap="none" rtlCol="0">
            <a:spAutoFit/>
          </a:bodyPr>
          <a:lstStyle/>
          <a:p>
            <a:r>
              <a:rPr lang="en-US" dirty="0"/>
              <a:t>3</a:t>
            </a:r>
          </a:p>
        </p:txBody>
      </p:sp>
      <p:sp>
        <p:nvSpPr>
          <p:cNvPr id="10" name="TextBox 9">
            <a:extLst>
              <a:ext uri="{FF2B5EF4-FFF2-40B4-BE49-F238E27FC236}">
                <a16:creationId xmlns:a16="http://schemas.microsoft.com/office/drawing/2014/main" id="{866D3ABA-5E22-485C-AB58-4427D7B82843}"/>
              </a:ext>
            </a:extLst>
          </p:cNvPr>
          <p:cNvSpPr txBox="1"/>
          <p:nvPr/>
        </p:nvSpPr>
        <p:spPr>
          <a:xfrm>
            <a:off x="7329949" y="3422808"/>
            <a:ext cx="306494" cy="369332"/>
          </a:xfrm>
          <a:prstGeom prst="rect">
            <a:avLst/>
          </a:prstGeom>
          <a:noFill/>
        </p:spPr>
        <p:txBody>
          <a:bodyPr wrap="none" rtlCol="0">
            <a:spAutoFit/>
          </a:bodyPr>
          <a:lstStyle/>
          <a:p>
            <a:r>
              <a:rPr lang="en-US" dirty="0"/>
              <a:t>4</a:t>
            </a:r>
          </a:p>
        </p:txBody>
      </p:sp>
      <p:sp>
        <p:nvSpPr>
          <p:cNvPr id="11" name="TextBox 10">
            <a:extLst>
              <a:ext uri="{FF2B5EF4-FFF2-40B4-BE49-F238E27FC236}">
                <a16:creationId xmlns:a16="http://schemas.microsoft.com/office/drawing/2014/main" id="{4D270790-6B5D-4DB2-A0B5-331B85AAC740}"/>
              </a:ext>
            </a:extLst>
          </p:cNvPr>
          <p:cNvSpPr txBox="1"/>
          <p:nvPr/>
        </p:nvSpPr>
        <p:spPr>
          <a:xfrm>
            <a:off x="7329949" y="3053476"/>
            <a:ext cx="306494" cy="369332"/>
          </a:xfrm>
          <a:prstGeom prst="rect">
            <a:avLst/>
          </a:prstGeom>
          <a:noFill/>
        </p:spPr>
        <p:txBody>
          <a:bodyPr wrap="none" rtlCol="0">
            <a:spAutoFit/>
          </a:bodyPr>
          <a:lstStyle/>
          <a:p>
            <a:r>
              <a:rPr lang="en-US" dirty="0"/>
              <a:t>5</a:t>
            </a:r>
          </a:p>
        </p:txBody>
      </p:sp>
      <p:sp>
        <p:nvSpPr>
          <p:cNvPr id="12" name="TextBox 11">
            <a:extLst>
              <a:ext uri="{FF2B5EF4-FFF2-40B4-BE49-F238E27FC236}">
                <a16:creationId xmlns:a16="http://schemas.microsoft.com/office/drawing/2014/main" id="{E609AE41-C143-434C-A234-4B3FE8BF50F1}"/>
              </a:ext>
            </a:extLst>
          </p:cNvPr>
          <p:cNvSpPr txBox="1"/>
          <p:nvPr/>
        </p:nvSpPr>
        <p:spPr>
          <a:xfrm>
            <a:off x="7329949" y="2688504"/>
            <a:ext cx="306494" cy="369332"/>
          </a:xfrm>
          <a:prstGeom prst="rect">
            <a:avLst/>
          </a:prstGeom>
          <a:noFill/>
        </p:spPr>
        <p:txBody>
          <a:bodyPr wrap="none" rtlCol="0">
            <a:spAutoFit/>
          </a:bodyPr>
          <a:lstStyle/>
          <a:p>
            <a:r>
              <a:rPr lang="en-US" dirty="0"/>
              <a:t>6</a:t>
            </a:r>
          </a:p>
        </p:txBody>
      </p:sp>
      <p:sp>
        <p:nvSpPr>
          <p:cNvPr id="13" name="TextBox 12">
            <a:extLst>
              <a:ext uri="{FF2B5EF4-FFF2-40B4-BE49-F238E27FC236}">
                <a16:creationId xmlns:a16="http://schemas.microsoft.com/office/drawing/2014/main" id="{C577C526-68AD-428E-B346-55DCCDE0D0B3}"/>
              </a:ext>
            </a:extLst>
          </p:cNvPr>
          <p:cNvSpPr txBox="1"/>
          <p:nvPr/>
        </p:nvSpPr>
        <p:spPr>
          <a:xfrm>
            <a:off x="7329949" y="2304850"/>
            <a:ext cx="306494" cy="369332"/>
          </a:xfrm>
          <a:prstGeom prst="rect">
            <a:avLst/>
          </a:prstGeom>
          <a:noFill/>
        </p:spPr>
        <p:txBody>
          <a:bodyPr wrap="none" rtlCol="0">
            <a:spAutoFit/>
          </a:bodyPr>
          <a:lstStyle/>
          <a:p>
            <a:r>
              <a:rPr lang="en-US" dirty="0"/>
              <a:t>7</a:t>
            </a:r>
          </a:p>
        </p:txBody>
      </p:sp>
      <p:sp>
        <p:nvSpPr>
          <p:cNvPr id="14" name="TextBox 13">
            <a:extLst>
              <a:ext uri="{FF2B5EF4-FFF2-40B4-BE49-F238E27FC236}">
                <a16:creationId xmlns:a16="http://schemas.microsoft.com/office/drawing/2014/main" id="{C008A9BE-48E8-45DE-B7D4-1EE4B10D88F6}"/>
              </a:ext>
            </a:extLst>
          </p:cNvPr>
          <p:cNvSpPr txBox="1"/>
          <p:nvPr/>
        </p:nvSpPr>
        <p:spPr>
          <a:xfrm>
            <a:off x="6936659" y="4901381"/>
            <a:ext cx="306494"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32E4C355-81A2-4C18-BF05-D18B602E9164}"/>
              </a:ext>
            </a:extLst>
          </p:cNvPr>
          <p:cNvSpPr txBox="1"/>
          <p:nvPr/>
        </p:nvSpPr>
        <p:spPr>
          <a:xfrm>
            <a:off x="6936659" y="4533294"/>
            <a:ext cx="306494" cy="369332"/>
          </a:xfrm>
          <a:prstGeom prst="rect">
            <a:avLst/>
          </a:prstGeom>
          <a:noFill/>
        </p:spPr>
        <p:txBody>
          <a:bodyPr wrap="none" rtlCol="0">
            <a:spAutoFit/>
          </a:bodyPr>
          <a:lstStyle/>
          <a:p>
            <a:r>
              <a:rPr lang="en-US" dirty="0"/>
              <a:t>1</a:t>
            </a:r>
          </a:p>
        </p:txBody>
      </p:sp>
      <p:sp>
        <p:nvSpPr>
          <p:cNvPr id="16" name="TextBox 15">
            <a:extLst>
              <a:ext uri="{FF2B5EF4-FFF2-40B4-BE49-F238E27FC236}">
                <a16:creationId xmlns:a16="http://schemas.microsoft.com/office/drawing/2014/main" id="{A8B0C2A0-747D-4336-9C08-3BB448B953B0}"/>
              </a:ext>
            </a:extLst>
          </p:cNvPr>
          <p:cNvSpPr txBox="1"/>
          <p:nvPr/>
        </p:nvSpPr>
        <p:spPr>
          <a:xfrm>
            <a:off x="6936659" y="4154130"/>
            <a:ext cx="306494" cy="369332"/>
          </a:xfrm>
          <a:prstGeom prst="rect">
            <a:avLst/>
          </a:prstGeom>
          <a:noFill/>
        </p:spPr>
        <p:txBody>
          <a:bodyPr wrap="none" rtlCol="0">
            <a:spAutoFit/>
          </a:bodyPr>
          <a:lstStyle/>
          <a:p>
            <a:r>
              <a:rPr lang="en-US" dirty="0"/>
              <a:t>2</a:t>
            </a:r>
          </a:p>
        </p:txBody>
      </p:sp>
      <p:sp>
        <p:nvSpPr>
          <p:cNvPr id="17" name="TextBox 16">
            <a:extLst>
              <a:ext uri="{FF2B5EF4-FFF2-40B4-BE49-F238E27FC236}">
                <a16:creationId xmlns:a16="http://schemas.microsoft.com/office/drawing/2014/main" id="{D91AA6D0-8CCE-44B7-88CB-7ECE62DEFC85}"/>
              </a:ext>
            </a:extLst>
          </p:cNvPr>
          <p:cNvSpPr txBox="1"/>
          <p:nvPr/>
        </p:nvSpPr>
        <p:spPr>
          <a:xfrm>
            <a:off x="6941039" y="3785910"/>
            <a:ext cx="306494" cy="369332"/>
          </a:xfrm>
          <a:prstGeom prst="rect">
            <a:avLst/>
          </a:prstGeom>
          <a:noFill/>
        </p:spPr>
        <p:txBody>
          <a:bodyPr wrap="none" rtlCol="0">
            <a:spAutoFit/>
          </a:bodyPr>
          <a:lstStyle/>
          <a:p>
            <a:r>
              <a:rPr lang="en-US" dirty="0"/>
              <a:t>3</a:t>
            </a:r>
          </a:p>
        </p:txBody>
      </p:sp>
      <p:sp>
        <p:nvSpPr>
          <p:cNvPr id="18" name="TextBox 17">
            <a:extLst>
              <a:ext uri="{FF2B5EF4-FFF2-40B4-BE49-F238E27FC236}">
                <a16:creationId xmlns:a16="http://schemas.microsoft.com/office/drawing/2014/main" id="{5B2BA97A-D065-459D-8362-C8BF0FBA9297}"/>
              </a:ext>
            </a:extLst>
          </p:cNvPr>
          <p:cNvSpPr txBox="1"/>
          <p:nvPr/>
        </p:nvSpPr>
        <p:spPr>
          <a:xfrm>
            <a:off x="6941039" y="3420249"/>
            <a:ext cx="306494" cy="369332"/>
          </a:xfrm>
          <a:prstGeom prst="rect">
            <a:avLst/>
          </a:prstGeom>
          <a:noFill/>
        </p:spPr>
        <p:txBody>
          <a:bodyPr wrap="none" rtlCol="0">
            <a:spAutoFit/>
          </a:bodyPr>
          <a:lstStyle/>
          <a:p>
            <a:r>
              <a:rPr lang="en-US" dirty="0"/>
              <a:t>4</a:t>
            </a:r>
          </a:p>
        </p:txBody>
      </p:sp>
      <p:sp>
        <p:nvSpPr>
          <p:cNvPr id="19" name="TextBox 18">
            <a:extLst>
              <a:ext uri="{FF2B5EF4-FFF2-40B4-BE49-F238E27FC236}">
                <a16:creationId xmlns:a16="http://schemas.microsoft.com/office/drawing/2014/main" id="{671694ED-3EB8-4757-BCE2-1ADA9CD65DEC}"/>
              </a:ext>
            </a:extLst>
          </p:cNvPr>
          <p:cNvSpPr txBox="1"/>
          <p:nvPr/>
        </p:nvSpPr>
        <p:spPr>
          <a:xfrm>
            <a:off x="6941039" y="3050917"/>
            <a:ext cx="306494"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D391ECFF-520B-4964-81BE-1DFD13C5BDC0}"/>
              </a:ext>
            </a:extLst>
          </p:cNvPr>
          <p:cNvSpPr txBox="1"/>
          <p:nvPr/>
        </p:nvSpPr>
        <p:spPr>
          <a:xfrm>
            <a:off x="6941039" y="2685945"/>
            <a:ext cx="306494" cy="369332"/>
          </a:xfrm>
          <a:prstGeom prst="rect">
            <a:avLst/>
          </a:prstGeom>
          <a:noFill/>
        </p:spPr>
        <p:txBody>
          <a:bodyPr wrap="none" rtlCol="0">
            <a:spAutoFit/>
          </a:bodyPr>
          <a:lstStyle/>
          <a:p>
            <a:r>
              <a:rPr lang="en-US" dirty="0"/>
              <a:t>6</a:t>
            </a:r>
          </a:p>
        </p:txBody>
      </p:sp>
      <p:sp>
        <p:nvSpPr>
          <p:cNvPr id="21" name="TextBox 20">
            <a:extLst>
              <a:ext uri="{FF2B5EF4-FFF2-40B4-BE49-F238E27FC236}">
                <a16:creationId xmlns:a16="http://schemas.microsoft.com/office/drawing/2014/main" id="{4F78BC95-955C-4E58-A991-0A7952AFF0DD}"/>
              </a:ext>
            </a:extLst>
          </p:cNvPr>
          <p:cNvSpPr txBox="1"/>
          <p:nvPr/>
        </p:nvSpPr>
        <p:spPr>
          <a:xfrm>
            <a:off x="6941039" y="2302291"/>
            <a:ext cx="306494" cy="369332"/>
          </a:xfrm>
          <a:prstGeom prst="rect">
            <a:avLst/>
          </a:prstGeom>
          <a:noFill/>
        </p:spPr>
        <p:txBody>
          <a:bodyPr wrap="none" rtlCol="0">
            <a:spAutoFit/>
          </a:bodyPr>
          <a:lstStyle/>
          <a:p>
            <a:r>
              <a:rPr lang="en-US" dirty="0"/>
              <a:t>7</a:t>
            </a:r>
          </a:p>
        </p:txBody>
      </p:sp>
      <p:sp>
        <p:nvSpPr>
          <p:cNvPr id="27" name="TextBox 26">
            <a:extLst>
              <a:ext uri="{FF2B5EF4-FFF2-40B4-BE49-F238E27FC236}">
                <a16:creationId xmlns:a16="http://schemas.microsoft.com/office/drawing/2014/main" id="{B84AB3DE-F896-47E5-88D7-B108581DE391}"/>
              </a:ext>
            </a:extLst>
          </p:cNvPr>
          <p:cNvSpPr txBox="1"/>
          <p:nvPr/>
        </p:nvSpPr>
        <p:spPr>
          <a:xfrm>
            <a:off x="6543369" y="4896465"/>
            <a:ext cx="306494" cy="369332"/>
          </a:xfrm>
          <a:prstGeom prst="rect">
            <a:avLst/>
          </a:prstGeom>
          <a:noFill/>
        </p:spPr>
        <p:txBody>
          <a:bodyPr wrap="none" rtlCol="0">
            <a:spAutoFit/>
          </a:bodyPr>
          <a:lstStyle/>
          <a:p>
            <a:r>
              <a:rPr lang="en-US" dirty="0"/>
              <a:t>2</a:t>
            </a:r>
          </a:p>
        </p:txBody>
      </p:sp>
      <p:sp>
        <p:nvSpPr>
          <p:cNvPr id="28" name="TextBox 27">
            <a:extLst>
              <a:ext uri="{FF2B5EF4-FFF2-40B4-BE49-F238E27FC236}">
                <a16:creationId xmlns:a16="http://schemas.microsoft.com/office/drawing/2014/main" id="{457A9185-8126-4014-8733-1D98383232EC}"/>
              </a:ext>
            </a:extLst>
          </p:cNvPr>
          <p:cNvSpPr txBox="1"/>
          <p:nvPr/>
        </p:nvSpPr>
        <p:spPr>
          <a:xfrm>
            <a:off x="6544058" y="4523462"/>
            <a:ext cx="306494" cy="369332"/>
          </a:xfrm>
          <a:prstGeom prst="rect">
            <a:avLst/>
          </a:prstGeom>
          <a:noFill/>
        </p:spPr>
        <p:txBody>
          <a:bodyPr wrap="none" rtlCol="0">
            <a:spAutoFit/>
          </a:bodyPr>
          <a:lstStyle/>
          <a:p>
            <a:r>
              <a:rPr lang="en-US" dirty="0"/>
              <a:t>1</a:t>
            </a:r>
          </a:p>
        </p:txBody>
      </p:sp>
      <p:sp>
        <p:nvSpPr>
          <p:cNvPr id="29" name="TextBox 28">
            <a:extLst>
              <a:ext uri="{FF2B5EF4-FFF2-40B4-BE49-F238E27FC236}">
                <a16:creationId xmlns:a16="http://schemas.microsoft.com/office/drawing/2014/main" id="{AE2E0E89-1637-4184-A3D8-85D763DE3FDB}"/>
              </a:ext>
            </a:extLst>
          </p:cNvPr>
          <p:cNvSpPr txBox="1"/>
          <p:nvPr/>
        </p:nvSpPr>
        <p:spPr>
          <a:xfrm>
            <a:off x="6539678" y="4150459"/>
            <a:ext cx="306494" cy="369332"/>
          </a:xfrm>
          <a:prstGeom prst="rect">
            <a:avLst/>
          </a:prstGeom>
          <a:noFill/>
        </p:spPr>
        <p:txBody>
          <a:bodyPr wrap="none" rtlCol="0">
            <a:spAutoFit/>
          </a:bodyPr>
          <a:lstStyle/>
          <a:p>
            <a:r>
              <a:rPr lang="en-US" dirty="0"/>
              <a:t>2</a:t>
            </a:r>
          </a:p>
        </p:txBody>
      </p:sp>
      <p:sp>
        <p:nvSpPr>
          <p:cNvPr id="30" name="TextBox 29">
            <a:extLst>
              <a:ext uri="{FF2B5EF4-FFF2-40B4-BE49-F238E27FC236}">
                <a16:creationId xmlns:a16="http://schemas.microsoft.com/office/drawing/2014/main" id="{F25BDB44-F53D-4339-94A0-8D7C587E0A09}"/>
              </a:ext>
            </a:extLst>
          </p:cNvPr>
          <p:cNvSpPr txBox="1"/>
          <p:nvPr/>
        </p:nvSpPr>
        <p:spPr>
          <a:xfrm>
            <a:off x="6548929" y="3786683"/>
            <a:ext cx="306494" cy="369332"/>
          </a:xfrm>
          <a:prstGeom prst="rect">
            <a:avLst/>
          </a:prstGeom>
          <a:noFill/>
        </p:spPr>
        <p:txBody>
          <a:bodyPr wrap="none" rtlCol="0">
            <a:spAutoFit/>
          </a:bodyPr>
          <a:lstStyle/>
          <a:p>
            <a:r>
              <a:rPr lang="en-US" dirty="0"/>
              <a:t>2</a:t>
            </a:r>
          </a:p>
        </p:txBody>
      </p:sp>
      <p:sp>
        <p:nvSpPr>
          <p:cNvPr id="31" name="TextBox 30">
            <a:extLst>
              <a:ext uri="{FF2B5EF4-FFF2-40B4-BE49-F238E27FC236}">
                <a16:creationId xmlns:a16="http://schemas.microsoft.com/office/drawing/2014/main" id="{B9CB3786-07C3-495D-9E69-F26C449D781A}"/>
              </a:ext>
            </a:extLst>
          </p:cNvPr>
          <p:cNvSpPr txBox="1"/>
          <p:nvPr/>
        </p:nvSpPr>
        <p:spPr>
          <a:xfrm>
            <a:off x="6540367" y="3412134"/>
            <a:ext cx="306494" cy="369332"/>
          </a:xfrm>
          <a:prstGeom prst="rect">
            <a:avLst/>
          </a:prstGeom>
          <a:noFill/>
        </p:spPr>
        <p:txBody>
          <a:bodyPr wrap="none" rtlCol="0">
            <a:spAutoFit/>
          </a:bodyPr>
          <a:lstStyle/>
          <a:p>
            <a:r>
              <a:rPr lang="en-US" dirty="0"/>
              <a:t>3</a:t>
            </a:r>
          </a:p>
        </p:txBody>
      </p:sp>
      <p:sp>
        <p:nvSpPr>
          <p:cNvPr id="32" name="TextBox 31">
            <a:extLst>
              <a:ext uri="{FF2B5EF4-FFF2-40B4-BE49-F238E27FC236}">
                <a16:creationId xmlns:a16="http://schemas.microsoft.com/office/drawing/2014/main" id="{6CA7014A-86B9-44B7-808B-018C8F15D0E3}"/>
              </a:ext>
            </a:extLst>
          </p:cNvPr>
          <p:cNvSpPr txBox="1"/>
          <p:nvPr/>
        </p:nvSpPr>
        <p:spPr>
          <a:xfrm>
            <a:off x="6540367" y="3042802"/>
            <a:ext cx="306494" cy="369332"/>
          </a:xfrm>
          <a:prstGeom prst="rect">
            <a:avLst/>
          </a:prstGeom>
          <a:noFill/>
        </p:spPr>
        <p:txBody>
          <a:bodyPr wrap="none" rtlCol="0">
            <a:spAutoFit/>
          </a:bodyPr>
          <a:lstStyle/>
          <a:p>
            <a:r>
              <a:rPr lang="en-US" dirty="0"/>
              <a:t>4</a:t>
            </a:r>
          </a:p>
        </p:txBody>
      </p:sp>
      <p:sp>
        <p:nvSpPr>
          <p:cNvPr id="33" name="TextBox 32">
            <a:extLst>
              <a:ext uri="{FF2B5EF4-FFF2-40B4-BE49-F238E27FC236}">
                <a16:creationId xmlns:a16="http://schemas.microsoft.com/office/drawing/2014/main" id="{ADD78690-3FE7-447F-9BE3-D96E6B549614}"/>
              </a:ext>
            </a:extLst>
          </p:cNvPr>
          <p:cNvSpPr txBox="1"/>
          <p:nvPr/>
        </p:nvSpPr>
        <p:spPr>
          <a:xfrm>
            <a:off x="6540367" y="2677830"/>
            <a:ext cx="306494" cy="369332"/>
          </a:xfrm>
          <a:prstGeom prst="rect">
            <a:avLst/>
          </a:prstGeom>
          <a:noFill/>
        </p:spPr>
        <p:txBody>
          <a:bodyPr wrap="none" rtlCol="0">
            <a:spAutoFit/>
          </a:bodyPr>
          <a:lstStyle/>
          <a:p>
            <a:r>
              <a:rPr lang="en-US" dirty="0"/>
              <a:t>5</a:t>
            </a:r>
          </a:p>
        </p:txBody>
      </p:sp>
      <p:sp>
        <p:nvSpPr>
          <p:cNvPr id="34" name="TextBox 33">
            <a:extLst>
              <a:ext uri="{FF2B5EF4-FFF2-40B4-BE49-F238E27FC236}">
                <a16:creationId xmlns:a16="http://schemas.microsoft.com/office/drawing/2014/main" id="{F7C51155-911F-4BBE-89DA-FD8FA4BC5474}"/>
              </a:ext>
            </a:extLst>
          </p:cNvPr>
          <p:cNvSpPr txBox="1"/>
          <p:nvPr/>
        </p:nvSpPr>
        <p:spPr>
          <a:xfrm>
            <a:off x="6540367" y="2294176"/>
            <a:ext cx="306494" cy="369332"/>
          </a:xfrm>
          <a:prstGeom prst="rect">
            <a:avLst/>
          </a:prstGeom>
          <a:noFill/>
        </p:spPr>
        <p:txBody>
          <a:bodyPr wrap="none" rtlCol="0">
            <a:spAutoFit/>
          </a:bodyPr>
          <a:lstStyle/>
          <a:p>
            <a:r>
              <a:rPr lang="en-US" dirty="0"/>
              <a:t>6</a:t>
            </a:r>
          </a:p>
        </p:txBody>
      </p:sp>
      <p:sp>
        <p:nvSpPr>
          <p:cNvPr id="35" name="TextBox 34">
            <a:extLst>
              <a:ext uri="{FF2B5EF4-FFF2-40B4-BE49-F238E27FC236}">
                <a16:creationId xmlns:a16="http://schemas.microsoft.com/office/drawing/2014/main" id="{D7FB7A58-B85F-4638-995E-388FE6B11D53}"/>
              </a:ext>
            </a:extLst>
          </p:cNvPr>
          <p:cNvSpPr txBox="1"/>
          <p:nvPr/>
        </p:nvSpPr>
        <p:spPr>
          <a:xfrm>
            <a:off x="6155882" y="4904580"/>
            <a:ext cx="306494" cy="369332"/>
          </a:xfrm>
          <a:prstGeom prst="rect">
            <a:avLst/>
          </a:prstGeom>
          <a:noFill/>
        </p:spPr>
        <p:txBody>
          <a:bodyPr wrap="none" rtlCol="0">
            <a:spAutoFit/>
          </a:bodyPr>
          <a:lstStyle/>
          <a:p>
            <a:r>
              <a:rPr lang="en-US" dirty="0"/>
              <a:t>3</a:t>
            </a:r>
          </a:p>
        </p:txBody>
      </p:sp>
      <p:sp>
        <p:nvSpPr>
          <p:cNvPr id="36" name="TextBox 35">
            <a:extLst>
              <a:ext uri="{FF2B5EF4-FFF2-40B4-BE49-F238E27FC236}">
                <a16:creationId xmlns:a16="http://schemas.microsoft.com/office/drawing/2014/main" id="{DA0515BD-8F42-4362-BCAF-CED6B99D67F0}"/>
              </a:ext>
            </a:extLst>
          </p:cNvPr>
          <p:cNvSpPr txBox="1"/>
          <p:nvPr/>
        </p:nvSpPr>
        <p:spPr>
          <a:xfrm>
            <a:off x="6156571" y="4531577"/>
            <a:ext cx="306494" cy="369332"/>
          </a:xfrm>
          <a:prstGeom prst="rect">
            <a:avLst/>
          </a:prstGeom>
          <a:noFill/>
        </p:spPr>
        <p:txBody>
          <a:bodyPr wrap="none" rtlCol="0">
            <a:spAutoFit/>
          </a:bodyPr>
          <a:lstStyle/>
          <a:p>
            <a:r>
              <a:rPr lang="en-US" dirty="0"/>
              <a:t>2</a:t>
            </a:r>
          </a:p>
        </p:txBody>
      </p:sp>
      <p:sp>
        <p:nvSpPr>
          <p:cNvPr id="37" name="TextBox 36">
            <a:extLst>
              <a:ext uri="{FF2B5EF4-FFF2-40B4-BE49-F238E27FC236}">
                <a16:creationId xmlns:a16="http://schemas.microsoft.com/office/drawing/2014/main" id="{B99642D4-F5B6-4DEB-A416-F2AC9650AA64}"/>
              </a:ext>
            </a:extLst>
          </p:cNvPr>
          <p:cNvSpPr txBox="1"/>
          <p:nvPr/>
        </p:nvSpPr>
        <p:spPr>
          <a:xfrm>
            <a:off x="6152191" y="4158574"/>
            <a:ext cx="306494" cy="369332"/>
          </a:xfrm>
          <a:prstGeom prst="rect">
            <a:avLst/>
          </a:prstGeom>
          <a:noFill/>
        </p:spPr>
        <p:txBody>
          <a:bodyPr wrap="none" rtlCol="0">
            <a:spAutoFit/>
          </a:bodyPr>
          <a:lstStyle/>
          <a:p>
            <a:r>
              <a:rPr lang="en-US" dirty="0"/>
              <a:t>1</a:t>
            </a:r>
          </a:p>
        </p:txBody>
      </p:sp>
      <p:sp>
        <p:nvSpPr>
          <p:cNvPr id="38" name="TextBox 37">
            <a:extLst>
              <a:ext uri="{FF2B5EF4-FFF2-40B4-BE49-F238E27FC236}">
                <a16:creationId xmlns:a16="http://schemas.microsoft.com/office/drawing/2014/main" id="{6D9BB7E3-E772-4029-AAA0-DAC7719076B0}"/>
              </a:ext>
            </a:extLst>
          </p:cNvPr>
          <p:cNvSpPr txBox="1"/>
          <p:nvPr/>
        </p:nvSpPr>
        <p:spPr>
          <a:xfrm>
            <a:off x="6161442" y="3794798"/>
            <a:ext cx="306494" cy="369332"/>
          </a:xfrm>
          <a:prstGeom prst="rect">
            <a:avLst/>
          </a:prstGeom>
          <a:noFill/>
        </p:spPr>
        <p:txBody>
          <a:bodyPr wrap="none" rtlCol="0">
            <a:spAutoFit/>
          </a:bodyPr>
          <a:lstStyle/>
          <a:p>
            <a:r>
              <a:rPr lang="en-US" dirty="0"/>
              <a:t>2</a:t>
            </a:r>
          </a:p>
        </p:txBody>
      </p:sp>
      <p:sp>
        <p:nvSpPr>
          <p:cNvPr id="39" name="TextBox 38">
            <a:extLst>
              <a:ext uri="{FF2B5EF4-FFF2-40B4-BE49-F238E27FC236}">
                <a16:creationId xmlns:a16="http://schemas.microsoft.com/office/drawing/2014/main" id="{9D12D815-CAFF-482C-9EC1-D2DDACA31C12}"/>
              </a:ext>
            </a:extLst>
          </p:cNvPr>
          <p:cNvSpPr txBox="1"/>
          <p:nvPr/>
        </p:nvSpPr>
        <p:spPr>
          <a:xfrm>
            <a:off x="6152880" y="3420249"/>
            <a:ext cx="306494" cy="369332"/>
          </a:xfrm>
          <a:prstGeom prst="rect">
            <a:avLst/>
          </a:prstGeom>
          <a:noFill/>
        </p:spPr>
        <p:txBody>
          <a:bodyPr wrap="none" rtlCol="0">
            <a:spAutoFit/>
          </a:bodyPr>
          <a:lstStyle/>
          <a:p>
            <a:r>
              <a:rPr lang="en-US" dirty="0"/>
              <a:t>2</a:t>
            </a:r>
          </a:p>
        </p:txBody>
      </p:sp>
      <p:sp>
        <p:nvSpPr>
          <p:cNvPr id="40" name="TextBox 39">
            <a:extLst>
              <a:ext uri="{FF2B5EF4-FFF2-40B4-BE49-F238E27FC236}">
                <a16:creationId xmlns:a16="http://schemas.microsoft.com/office/drawing/2014/main" id="{C5DA64AB-68C5-48CF-A0E4-F5BEBD854A62}"/>
              </a:ext>
            </a:extLst>
          </p:cNvPr>
          <p:cNvSpPr txBox="1"/>
          <p:nvPr/>
        </p:nvSpPr>
        <p:spPr>
          <a:xfrm>
            <a:off x="6152880" y="3050917"/>
            <a:ext cx="306494" cy="369332"/>
          </a:xfrm>
          <a:prstGeom prst="rect">
            <a:avLst/>
          </a:prstGeom>
          <a:noFill/>
        </p:spPr>
        <p:txBody>
          <a:bodyPr wrap="none" rtlCol="0">
            <a:spAutoFit/>
          </a:bodyPr>
          <a:lstStyle/>
          <a:p>
            <a:r>
              <a:rPr lang="en-US" dirty="0"/>
              <a:t>3</a:t>
            </a:r>
          </a:p>
        </p:txBody>
      </p:sp>
      <p:sp>
        <p:nvSpPr>
          <p:cNvPr id="41" name="TextBox 40">
            <a:extLst>
              <a:ext uri="{FF2B5EF4-FFF2-40B4-BE49-F238E27FC236}">
                <a16:creationId xmlns:a16="http://schemas.microsoft.com/office/drawing/2014/main" id="{380E3358-53A8-4F01-A81A-CB9E3BB8F839}"/>
              </a:ext>
            </a:extLst>
          </p:cNvPr>
          <p:cNvSpPr txBox="1"/>
          <p:nvPr/>
        </p:nvSpPr>
        <p:spPr>
          <a:xfrm>
            <a:off x="6152880" y="2685945"/>
            <a:ext cx="306494" cy="369332"/>
          </a:xfrm>
          <a:prstGeom prst="rect">
            <a:avLst/>
          </a:prstGeom>
          <a:noFill/>
        </p:spPr>
        <p:txBody>
          <a:bodyPr wrap="none" rtlCol="0">
            <a:spAutoFit/>
          </a:bodyPr>
          <a:lstStyle/>
          <a:p>
            <a:r>
              <a:rPr lang="en-US" dirty="0"/>
              <a:t>4</a:t>
            </a:r>
          </a:p>
        </p:txBody>
      </p:sp>
      <p:sp>
        <p:nvSpPr>
          <p:cNvPr id="42" name="TextBox 41">
            <a:extLst>
              <a:ext uri="{FF2B5EF4-FFF2-40B4-BE49-F238E27FC236}">
                <a16:creationId xmlns:a16="http://schemas.microsoft.com/office/drawing/2014/main" id="{60CF4BBF-DBB8-42AF-9BDB-7AD64F68A560}"/>
              </a:ext>
            </a:extLst>
          </p:cNvPr>
          <p:cNvSpPr txBox="1"/>
          <p:nvPr/>
        </p:nvSpPr>
        <p:spPr>
          <a:xfrm>
            <a:off x="6152880" y="2302291"/>
            <a:ext cx="306494" cy="369332"/>
          </a:xfrm>
          <a:prstGeom prst="rect">
            <a:avLst/>
          </a:prstGeom>
          <a:noFill/>
        </p:spPr>
        <p:txBody>
          <a:bodyPr wrap="none" rtlCol="0">
            <a:spAutoFit/>
          </a:bodyPr>
          <a:lstStyle/>
          <a:p>
            <a:r>
              <a:rPr lang="en-US" dirty="0"/>
              <a:t>5</a:t>
            </a:r>
          </a:p>
        </p:txBody>
      </p:sp>
      <p:sp>
        <p:nvSpPr>
          <p:cNvPr id="43" name="TextBox 42">
            <a:extLst>
              <a:ext uri="{FF2B5EF4-FFF2-40B4-BE49-F238E27FC236}">
                <a16:creationId xmlns:a16="http://schemas.microsoft.com/office/drawing/2014/main" id="{E3A7E4AF-C66E-47FE-B033-C18003E0A7F7}"/>
              </a:ext>
            </a:extLst>
          </p:cNvPr>
          <p:cNvSpPr txBox="1"/>
          <p:nvPr/>
        </p:nvSpPr>
        <p:spPr>
          <a:xfrm>
            <a:off x="5770649" y="4904580"/>
            <a:ext cx="306494" cy="369332"/>
          </a:xfrm>
          <a:prstGeom prst="rect">
            <a:avLst/>
          </a:prstGeom>
          <a:noFill/>
        </p:spPr>
        <p:txBody>
          <a:bodyPr wrap="none" rtlCol="0">
            <a:spAutoFit/>
          </a:bodyPr>
          <a:lstStyle/>
          <a:p>
            <a:r>
              <a:rPr lang="en-US" dirty="0"/>
              <a:t>4</a:t>
            </a:r>
          </a:p>
        </p:txBody>
      </p:sp>
      <p:sp>
        <p:nvSpPr>
          <p:cNvPr id="44" name="TextBox 43">
            <a:extLst>
              <a:ext uri="{FF2B5EF4-FFF2-40B4-BE49-F238E27FC236}">
                <a16:creationId xmlns:a16="http://schemas.microsoft.com/office/drawing/2014/main" id="{DD3280B2-343A-448B-8500-51B7CE01B8CC}"/>
              </a:ext>
            </a:extLst>
          </p:cNvPr>
          <p:cNvSpPr txBox="1"/>
          <p:nvPr/>
        </p:nvSpPr>
        <p:spPr>
          <a:xfrm>
            <a:off x="5771338" y="4531577"/>
            <a:ext cx="306494" cy="369332"/>
          </a:xfrm>
          <a:prstGeom prst="rect">
            <a:avLst/>
          </a:prstGeom>
          <a:noFill/>
        </p:spPr>
        <p:txBody>
          <a:bodyPr wrap="none" rtlCol="0">
            <a:spAutoFit/>
          </a:bodyPr>
          <a:lstStyle/>
          <a:p>
            <a:r>
              <a:rPr lang="en-US" dirty="0"/>
              <a:t>3</a:t>
            </a:r>
          </a:p>
        </p:txBody>
      </p:sp>
      <p:sp>
        <p:nvSpPr>
          <p:cNvPr id="45" name="TextBox 44">
            <a:extLst>
              <a:ext uri="{FF2B5EF4-FFF2-40B4-BE49-F238E27FC236}">
                <a16:creationId xmlns:a16="http://schemas.microsoft.com/office/drawing/2014/main" id="{1C664684-E662-41C1-82E2-CA3A09B570A5}"/>
              </a:ext>
            </a:extLst>
          </p:cNvPr>
          <p:cNvSpPr txBox="1"/>
          <p:nvPr/>
        </p:nvSpPr>
        <p:spPr>
          <a:xfrm>
            <a:off x="5766958" y="4158574"/>
            <a:ext cx="306494" cy="369332"/>
          </a:xfrm>
          <a:prstGeom prst="rect">
            <a:avLst/>
          </a:prstGeom>
          <a:noFill/>
        </p:spPr>
        <p:txBody>
          <a:bodyPr wrap="none" rtlCol="0">
            <a:spAutoFit/>
          </a:bodyPr>
          <a:lstStyle/>
          <a:p>
            <a:r>
              <a:rPr lang="en-US" dirty="0"/>
              <a:t>2</a:t>
            </a:r>
          </a:p>
        </p:txBody>
      </p:sp>
      <p:sp>
        <p:nvSpPr>
          <p:cNvPr id="46" name="TextBox 45">
            <a:extLst>
              <a:ext uri="{FF2B5EF4-FFF2-40B4-BE49-F238E27FC236}">
                <a16:creationId xmlns:a16="http://schemas.microsoft.com/office/drawing/2014/main" id="{51B216AF-2611-48F8-B2C9-CDC3DE750EF4}"/>
              </a:ext>
            </a:extLst>
          </p:cNvPr>
          <p:cNvSpPr txBox="1"/>
          <p:nvPr/>
        </p:nvSpPr>
        <p:spPr>
          <a:xfrm>
            <a:off x="5776209" y="3794798"/>
            <a:ext cx="306494" cy="369332"/>
          </a:xfrm>
          <a:prstGeom prst="rect">
            <a:avLst/>
          </a:prstGeom>
          <a:noFill/>
        </p:spPr>
        <p:txBody>
          <a:bodyPr wrap="none" rtlCol="0">
            <a:spAutoFit/>
          </a:bodyPr>
          <a:lstStyle/>
          <a:p>
            <a:r>
              <a:rPr lang="en-US" dirty="0"/>
              <a:t>1</a:t>
            </a:r>
          </a:p>
        </p:txBody>
      </p:sp>
      <p:sp>
        <p:nvSpPr>
          <p:cNvPr id="47" name="TextBox 46">
            <a:extLst>
              <a:ext uri="{FF2B5EF4-FFF2-40B4-BE49-F238E27FC236}">
                <a16:creationId xmlns:a16="http://schemas.microsoft.com/office/drawing/2014/main" id="{79AE94BD-CF84-4B55-B2D0-76EA9109859F}"/>
              </a:ext>
            </a:extLst>
          </p:cNvPr>
          <p:cNvSpPr txBox="1"/>
          <p:nvPr/>
        </p:nvSpPr>
        <p:spPr>
          <a:xfrm>
            <a:off x="5767647" y="3420249"/>
            <a:ext cx="306494" cy="369332"/>
          </a:xfrm>
          <a:prstGeom prst="rect">
            <a:avLst/>
          </a:prstGeom>
          <a:noFill/>
        </p:spPr>
        <p:txBody>
          <a:bodyPr wrap="none" rtlCol="0">
            <a:spAutoFit/>
          </a:bodyPr>
          <a:lstStyle/>
          <a:p>
            <a:r>
              <a:rPr lang="en-US" dirty="0"/>
              <a:t>2</a:t>
            </a:r>
          </a:p>
        </p:txBody>
      </p:sp>
      <p:sp>
        <p:nvSpPr>
          <p:cNvPr id="48" name="TextBox 47">
            <a:extLst>
              <a:ext uri="{FF2B5EF4-FFF2-40B4-BE49-F238E27FC236}">
                <a16:creationId xmlns:a16="http://schemas.microsoft.com/office/drawing/2014/main" id="{38EFEBDA-D96A-4325-87C1-1D38E829F9B9}"/>
              </a:ext>
            </a:extLst>
          </p:cNvPr>
          <p:cNvSpPr txBox="1"/>
          <p:nvPr/>
        </p:nvSpPr>
        <p:spPr>
          <a:xfrm>
            <a:off x="5767647" y="3050917"/>
            <a:ext cx="306494"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50DDE9B3-9CBD-4E21-8228-977B134523B1}"/>
              </a:ext>
            </a:extLst>
          </p:cNvPr>
          <p:cNvSpPr txBox="1"/>
          <p:nvPr/>
        </p:nvSpPr>
        <p:spPr>
          <a:xfrm>
            <a:off x="5767647" y="2685945"/>
            <a:ext cx="306494"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79B80037-EF24-4B23-9A12-604986974F5B}"/>
              </a:ext>
            </a:extLst>
          </p:cNvPr>
          <p:cNvSpPr txBox="1"/>
          <p:nvPr/>
        </p:nvSpPr>
        <p:spPr>
          <a:xfrm>
            <a:off x="5767647" y="2302291"/>
            <a:ext cx="306494"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1182133B-9E71-4E86-9A79-9D4F81008BBB}"/>
              </a:ext>
            </a:extLst>
          </p:cNvPr>
          <p:cNvSpPr txBox="1"/>
          <p:nvPr/>
        </p:nvSpPr>
        <p:spPr>
          <a:xfrm>
            <a:off x="5372979" y="4896465"/>
            <a:ext cx="306494"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9C735EB4-2EE6-4AA6-87A3-3219CA224B44}"/>
              </a:ext>
            </a:extLst>
          </p:cNvPr>
          <p:cNvSpPr txBox="1"/>
          <p:nvPr/>
        </p:nvSpPr>
        <p:spPr>
          <a:xfrm>
            <a:off x="5373668" y="4523462"/>
            <a:ext cx="306494" cy="369332"/>
          </a:xfrm>
          <a:prstGeom prst="rect">
            <a:avLst/>
          </a:prstGeom>
          <a:noFill/>
        </p:spPr>
        <p:txBody>
          <a:bodyPr wrap="none" rtlCol="0">
            <a:spAutoFit/>
          </a:bodyPr>
          <a:lstStyle/>
          <a:p>
            <a:r>
              <a:rPr lang="en-US" dirty="0"/>
              <a:t>4</a:t>
            </a:r>
          </a:p>
        </p:txBody>
      </p:sp>
      <p:sp>
        <p:nvSpPr>
          <p:cNvPr id="53" name="TextBox 52">
            <a:extLst>
              <a:ext uri="{FF2B5EF4-FFF2-40B4-BE49-F238E27FC236}">
                <a16:creationId xmlns:a16="http://schemas.microsoft.com/office/drawing/2014/main" id="{B9A2BA84-B091-4EBB-BCAB-62244DC14034}"/>
              </a:ext>
            </a:extLst>
          </p:cNvPr>
          <p:cNvSpPr txBox="1"/>
          <p:nvPr/>
        </p:nvSpPr>
        <p:spPr>
          <a:xfrm>
            <a:off x="5369288" y="4150459"/>
            <a:ext cx="306494" cy="369332"/>
          </a:xfrm>
          <a:prstGeom prst="rect">
            <a:avLst/>
          </a:prstGeom>
          <a:noFill/>
        </p:spPr>
        <p:txBody>
          <a:bodyPr wrap="none" rtlCol="0">
            <a:spAutoFit/>
          </a:bodyPr>
          <a:lstStyle/>
          <a:p>
            <a:r>
              <a:rPr lang="en-US" dirty="0"/>
              <a:t>3</a:t>
            </a:r>
          </a:p>
        </p:txBody>
      </p:sp>
      <p:sp>
        <p:nvSpPr>
          <p:cNvPr id="54" name="TextBox 53">
            <a:extLst>
              <a:ext uri="{FF2B5EF4-FFF2-40B4-BE49-F238E27FC236}">
                <a16:creationId xmlns:a16="http://schemas.microsoft.com/office/drawing/2014/main" id="{2B5CE63B-DBA2-406C-ADAF-379AD39A1295}"/>
              </a:ext>
            </a:extLst>
          </p:cNvPr>
          <p:cNvSpPr txBox="1"/>
          <p:nvPr/>
        </p:nvSpPr>
        <p:spPr>
          <a:xfrm>
            <a:off x="5378539" y="3786683"/>
            <a:ext cx="306494" cy="369332"/>
          </a:xfrm>
          <a:prstGeom prst="rect">
            <a:avLst/>
          </a:prstGeom>
          <a:noFill/>
        </p:spPr>
        <p:txBody>
          <a:bodyPr wrap="none" rtlCol="0">
            <a:spAutoFit/>
          </a:bodyPr>
          <a:lstStyle/>
          <a:p>
            <a:r>
              <a:rPr lang="en-US" dirty="0"/>
              <a:t>2</a:t>
            </a:r>
          </a:p>
        </p:txBody>
      </p:sp>
      <p:sp>
        <p:nvSpPr>
          <p:cNvPr id="55" name="TextBox 54">
            <a:extLst>
              <a:ext uri="{FF2B5EF4-FFF2-40B4-BE49-F238E27FC236}">
                <a16:creationId xmlns:a16="http://schemas.microsoft.com/office/drawing/2014/main" id="{24EA7049-D752-4ED7-9BAC-1C9BD81678E3}"/>
              </a:ext>
            </a:extLst>
          </p:cNvPr>
          <p:cNvSpPr txBox="1"/>
          <p:nvPr/>
        </p:nvSpPr>
        <p:spPr>
          <a:xfrm>
            <a:off x="5369977" y="3412134"/>
            <a:ext cx="306494" cy="369332"/>
          </a:xfrm>
          <a:prstGeom prst="rect">
            <a:avLst/>
          </a:prstGeom>
          <a:noFill/>
        </p:spPr>
        <p:txBody>
          <a:bodyPr wrap="none" rtlCol="0">
            <a:spAutoFit/>
          </a:bodyPr>
          <a:lstStyle/>
          <a:p>
            <a:r>
              <a:rPr lang="en-US" dirty="0"/>
              <a:t>1</a:t>
            </a:r>
          </a:p>
        </p:txBody>
      </p:sp>
      <p:sp>
        <p:nvSpPr>
          <p:cNvPr id="56" name="TextBox 55">
            <a:extLst>
              <a:ext uri="{FF2B5EF4-FFF2-40B4-BE49-F238E27FC236}">
                <a16:creationId xmlns:a16="http://schemas.microsoft.com/office/drawing/2014/main" id="{13D00C73-B1A3-4102-A6C5-F6E280ABE5E9}"/>
              </a:ext>
            </a:extLst>
          </p:cNvPr>
          <p:cNvSpPr txBox="1"/>
          <p:nvPr/>
        </p:nvSpPr>
        <p:spPr>
          <a:xfrm>
            <a:off x="5369977" y="3042802"/>
            <a:ext cx="306494" cy="369332"/>
          </a:xfrm>
          <a:prstGeom prst="rect">
            <a:avLst/>
          </a:prstGeom>
          <a:noFill/>
        </p:spPr>
        <p:txBody>
          <a:bodyPr wrap="none" rtlCol="0">
            <a:spAutoFit/>
          </a:bodyPr>
          <a:lstStyle/>
          <a:p>
            <a:r>
              <a:rPr lang="en-US" dirty="0"/>
              <a:t>2</a:t>
            </a:r>
          </a:p>
        </p:txBody>
      </p:sp>
      <p:sp>
        <p:nvSpPr>
          <p:cNvPr id="57" name="TextBox 56">
            <a:extLst>
              <a:ext uri="{FF2B5EF4-FFF2-40B4-BE49-F238E27FC236}">
                <a16:creationId xmlns:a16="http://schemas.microsoft.com/office/drawing/2014/main" id="{A4543150-2068-4389-BE3A-F779D72957C7}"/>
              </a:ext>
            </a:extLst>
          </p:cNvPr>
          <p:cNvSpPr txBox="1"/>
          <p:nvPr/>
        </p:nvSpPr>
        <p:spPr>
          <a:xfrm>
            <a:off x="5369977" y="2677830"/>
            <a:ext cx="306494" cy="369332"/>
          </a:xfrm>
          <a:prstGeom prst="rect">
            <a:avLst/>
          </a:prstGeom>
          <a:noFill/>
        </p:spPr>
        <p:txBody>
          <a:bodyPr wrap="none" rtlCol="0">
            <a:spAutoFit/>
          </a:bodyPr>
          <a:lstStyle/>
          <a:p>
            <a:r>
              <a:rPr lang="en-US" dirty="0"/>
              <a:t>3</a:t>
            </a:r>
          </a:p>
        </p:txBody>
      </p:sp>
      <p:sp>
        <p:nvSpPr>
          <p:cNvPr id="58" name="TextBox 57">
            <a:extLst>
              <a:ext uri="{FF2B5EF4-FFF2-40B4-BE49-F238E27FC236}">
                <a16:creationId xmlns:a16="http://schemas.microsoft.com/office/drawing/2014/main" id="{E0CE7351-4085-4E68-9457-A1F58B226955}"/>
              </a:ext>
            </a:extLst>
          </p:cNvPr>
          <p:cNvSpPr txBox="1"/>
          <p:nvPr/>
        </p:nvSpPr>
        <p:spPr>
          <a:xfrm>
            <a:off x="5369977" y="2294176"/>
            <a:ext cx="306494" cy="369332"/>
          </a:xfrm>
          <a:prstGeom prst="rect">
            <a:avLst/>
          </a:prstGeom>
          <a:noFill/>
        </p:spPr>
        <p:txBody>
          <a:bodyPr wrap="none" rtlCol="0">
            <a:spAutoFit/>
          </a:bodyPr>
          <a:lstStyle/>
          <a:p>
            <a:r>
              <a:rPr lang="en-US" dirty="0"/>
              <a:t>3</a:t>
            </a:r>
          </a:p>
        </p:txBody>
      </p:sp>
      <p:sp>
        <p:nvSpPr>
          <p:cNvPr id="59" name="TextBox 58">
            <a:extLst>
              <a:ext uri="{FF2B5EF4-FFF2-40B4-BE49-F238E27FC236}">
                <a16:creationId xmlns:a16="http://schemas.microsoft.com/office/drawing/2014/main" id="{5FD3F8ED-D407-41ED-9313-270F9DD3D14D}"/>
              </a:ext>
            </a:extLst>
          </p:cNvPr>
          <p:cNvSpPr txBox="1"/>
          <p:nvPr/>
        </p:nvSpPr>
        <p:spPr>
          <a:xfrm>
            <a:off x="4978813" y="4896465"/>
            <a:ext cx="306494" cy="369332"/>
          </a:xfrm>
          <a:prstGeom prst="rect">
            <a:avLst/>
          </a:prstGeom>
          <a:noFill/>
        </p:spPr>
        <p:txBody>
          <a:bodyPr wrap="none" rtlCol="0">
            <a:spAutoFit/>
          </a:bodyPr>
          <a:lstStyle/>
          <a:p>
            <a:r>
              <a:rPr lang="en-US" dirty="0"/>
              <a:t>6</a:t>
            </a:r>
          </a:p>
        </p:txBody>
      </p:sp>
      <p:sp>
        <p:nvSpPr>
          <p:cNvPr id="60" name="TextBox 59">
            <a:extLst>
              <a:ext uri="{FF2B5EF4-FFF2-40B4-BE49-F238E27FC236}">
                <a16:creationId xmlns:a16="http://schemas.microsoft.com/office/drawing/2014/main" id="{D5452502-5727-4999-A0CA-BF9E701FC8C1}"/>
              </a:ext>
            </a:extLst>
          </p:cNvPr>
          <p:cNvSpPr txBox="1"/>
          <p:nvPr/>
        </p:nvSpPr>
        <p:spPr>
          <a:xfrm>
            <a:off x="4979502" y="4523462"/>
            <a:ext cx="306494" cy="369332"/>
          </a:xfrm>
          <a:prstGeom prst="rect">
            <a:avLst/>
          </a:prstGeom>
          <a:noFill/>
        </p:spPr>
        <p:txBody>
          <a:bodyPr wrap="none" rtlCol="0">
            <a:spAutoFit/>
          </a:bodyPr>
          <a:lstStyle/>
          <a:p>
            <a:r>
              <a:rPr lang="en-US" dirty="0"/>
              <a:t>5</a:t>
            </a:r>
          </a:p>
        </p:txBody>
      </p:sp>
      <p:sp>
        <p:nvSpPr>
          <p:cNvPr id="61" name="TextBox 60">
            <a:extLst>
              <a:ext uri="{FF2B5EF4-FFF2-40B4-BE49-F238E27FC236}">
                <a16:creationId xmlns:a16="http://schemas.microsoft.com/office/drawing/2014/main" id="{8DCC7C73-9D70-4AE4-BC76-B61494B10004}"/>
              </a:ext>
            </a:extLst>
          </p:cNvPr>
          <p:cNvSpPr txBox="1"/>
          <p:nvPr/>
        </p:nvSpPr>
        <p:spPr>
          <a:xfrm>
            <a:off x="4975122" y="4150459"/>
            <a:ext cx="306494" cy="369332"/>
          </a:xfrm>
          <a:prstGeom prst="rect">
            <a:avLst/>
          </a:prstGeom>
          <a:noFill/>
        </p:spPr>
        <p:txBody>
          <a:bodyPr wrap="none" rtlCol="0">
            <a:spAutoFit/>
          </a:bodyPr>
          <a:lstStyle/>
          <a:p>
            <a:r>
              <a:rPr lang="en-US" dirty="0"/>
              <a:t>4</a:t>
            </a:r>
          </a:p>
        </p:txBody>
      </p:sp>
      <p:sp>
        <p:nvSpPr>
          <p:cNvPr id="62" name="TextBox 61">
            <a:extLst>
              <a:ext uri="{FF2B5EF4-FFF2-40B4-BE49-F238E27FC236}">
                <a16:creationId xmlns:a16="http://schemas.microsoft.com/office/drawing/2014/main" id="{3C629A09-3217-42D7-B96D-8EAE16573201}"/>
              </a:ext>
            </a:extLst>
          </p:cNvPr>
          <p:cNvSpPr txBox="1"/>
          <p:nvPr/>
        </p:nvSpPr>
        <p:spPr>
          <a:xfrm>
            <a:off x="4984373" y="3786683"/>
            <a:ext cx="306494" cy="369332"/>
          </a:xfrm>
          <a:prstGeom prst="rect">
            <a:avLst/>
          </a:prstGeom>
          <a:noFill/>
        </p:spPr>
        <p:txBody>
          <a:bodyPr wrap="none" rtlCol="0">
            <a:spAutoFit/>
          </a:bodyPr>
          <a:lstStyle/>
          <a:p>
            <a:r>
              <a:rPr lang="en-US" dirty="0"/>
              <a:t>3</a:t>
            </a:r>
          </a:p>
        </p:txBody>
      </p:sp>
      <p:sp>
        <p:nvSpPr>
          <p:cNvPr id="63" name="TextBox 62">
            <a:extLst>
              <a:ext uri="{FF2B5EF4-FFF2-40B4-BE49-F238E27FC236}">
                <a16:creationId xmlns:a16="http://schemas.microsoft.com/office/drawing/2014/main" id="{0BC70E95-CDAD-42C1-B988-56250CE0765C}"/>
              </a:ext>
            </a:extLst>
          </p:cNvPr>
          <p:cNvSpPr txBox="1"/>
          <p:nvPr/>
        </p:nvSpPr>
        <p:spPr>
          <a:xfrm>
            <a:off x="4975811" y="3412134"/>
            <a:ext cx="306494" cy="369332"/>
          </a:xfrm>
          <a:prstGeom prst="rect">
            <a:avLst/>
          </a:prstGeom>
          <a:noFill/>
        </p:spPr>
        <p:txBody>
          <a:bodyPr wrap="none" rtlCol="0">
            <a:spAutoFit/>
          </a:bodyPr>
          <a:lstStyle/>
          <a:p>
            <a:r>
              <a:rPr lang="en-US" dirty="0"/>
              <a:t>2</a:t>
            </a:r>
          </a:p>
        </p:txBody>
      </p:sp>
      <p:sp>
        <p:nvSpPr>
          <p:cNvPr id="64" name="TextBox 63">
            <a:extLst>
              <a:ext uri="{FF2B5EF4-FFF2-40B4-BE49-F238E27FC236}">
                <a16:creationId xmlns:a16="http://schemas.microsoft.com/office/drawing/2014/main" id="{5BFBCD87-779F-473D-A63B-A2A07ECE659F}"/>
              </a:ext>
            </a:extLst>
          </p:cNvPr>
          <p:cNvSpPr txBox="1"/>
          <p:nvPr/>
        </p:nvSpPr>
        <p:spPr>
          <a:xfrm>
            <a:off x="4975811" y="3042802"/>
            <a:ext cx="306494" cy="369332"/>
          </a:xfrm>
          <a:prstGeom prst="rect">
            <a:avLst/>
          </a:prstGeom>
          <a:noFill/>
        </p:spPr>
        <p:txBody>
          <a:bodyPr wrap="none" rtlCol="0">
            <a:spAutoFit/>
          </a:bodyPr>
          <a:lstStyle/>
          <a:p>
            <a:r>
              <a:rPr lang="en-US" dirty="0"/>
              <a:t>1</a:t>
            </a:r>
          </a:p>
        </p:txBody>
      </p:sp>
      <p:sp>
        <p:nvSpPr>
          <p:cNvPr id="65" name="TextBox 64">
            <a:extLst>
              <a:ext uri="{FF2B5EF4-FFF2-40B4-BE49-F238E27FC236}">
                <a16:creationId xmlns:a16="http://schemas.microsoft.com/office/drawing/2014/main" id="{C5302777-2011-401C-9A5D-B24F381DA60C}"/>
              </a:ext>
            </a:extLst>
          </p:cNvPr>
          <p:cNvSpPr txBox="1"/>
          <p:nvPr/>
        </p:nvSpPr>
        <p:spPr>
          <a:xfrm>
            <a:off x="4975811" y="2677830"/>
            <a:ext cx="306494" cy="369332"/>
          </a:xfrm>
          <a:prstGeom prst="rect">
            <a:avLst/>
          </a:prstGeom>
          <a:noFill/>
        </p:spPr>
        <p:txBody>
          <a:bodyPr wrap="none" rtlCol="0">
            <a:spAutoFit/>
          </a:bodyPr>
          <a:lstStyle/>
          <a:p>
            <a:r>
              <a:rPr lang="en-US" dirty="0"/>
              <a:t>2</a:t>
            </a:r>
          </a:p>
        </p:txBody>
      </p:sp>
      <p:sp>
        <p:nvSpPr>
          <p:cNvPr id="66" name="TextBox 65">
            <a:extLst>
              <a:ext uri="{FF2B5EF4-FFF2-40B4-BE49-F238E27FC236}">
                <a16:creationId xmlns:a16="http://schemas.microsoft.com/office/drawing/2014/main" id="{BC10818C-082D-4DAF-8BBB-FA0E9C3131D1}"/>
              </a:ext>
            </a:extLst>
          </p:cNvPr>
          <p:cNvSpPr txBox="1"/>
          <p:nvPr/>
        </p:nvSpPr>
        <p:spPr>
          <a:xfrm>
            <a:off x="4975811" y="2294176"/>
            <a:ext cx="306494" cy="369332"/>
          </a:xfrm>
          <a:prstGeom prst="rect">
            <a:avLst/>
          </a:prstGeom>
          <a:noFill/>
        </p:spPr>
        <p:txBody>
          <a:bodyPr wrap="none" rtlCol="0">
            <a:spAutoFit/>
          </a:bodyPr>
          <a:lstStyle/>
          <a:p>
            <a:r>
              <a:rPr lang="en-US" dirty="0"/>
              <a:t>3</a:t>
            </a:r>
          </a:p>
        </p:txBody>
      </p:sp>
      <p:sp>
        <p:nvSpPr>
          <p:cNvPr id="67" name="TextBox 66">
            <a:extLst>
              <a:ext uri="{FF2B5EF4-FFF2-40B4-BE49-F238E27FC236}">
                <a16:creationId xmlns:a16="http://schemas.microsoft.com/office/drawing/2014/main" id="{502F1DF5-BDD8-4A2F-8C54-08A7C8B6A2A5}"/>
              </a:ext>
            </a:extLst>
          </p:cNvPr>
          <p:cNvSpPr txBox="1"/>
          <p:nvPr/>
        </p:nvSpPr>
        <p:spPr>
          <a:xfrm>
            <a:off x="4591521" y="4904580"/>
            <a:ext cx="306494" cy="369332"/>
          </a:xfrm>
          <a:prstGeom prst="rect">
            <a:avLst/>
          </a:prstGeom>
          <a:noFill/>
        </p:spPr>
        <p:txBody>
          <a:bodyPr wrap="none" rtlCol="0">
            <a:spAutoFit/>
          </a:bodyPr>
          <a:lstStyle/>
          <a:p>
            <a:r>
              <a:rPr lang="en-US" dirty="0"/>
              <a:t>7</a:t>
            </a:r>
          </a:p>
        </p:txBody>
      </p:sp>
      <p:sp>
        <p:nvSpPr>
          <p:cNvPr id="68" name="TextBox 67">
            <a:extLst>
              <a:ext uri="{FF2B5EF4-FFF2-40B4-BE49-F238E27FC236}">
                <a16:creationId xmlns:a16="http://schemas.microsoft.com/office/drawing/2014/main" id="{72EFAD57-9ACB-4158-A8C1-A35AF3357A27}"/>
              </a:ext>
            </a:extLst>
          </p:cNvPr>
          <p:cNvSpPr txBox="1"/>
          <p:nvPr/>
        </p:nvSpPr>
        <p:spPr>
          <a:xfrm>
            <a:off x="4592210" y="4531577"/>
            <a:ext cx="306494" cy="369332"/>
          </a:xfrm>
          <a:prstGeom prst="rect">
            <a:avLst/>
          </a:prstGeom>
          <a:noFill/>
        </p:spPr>
        <p:txBody>
          <a:bodyPr wrap="none" rtlCol="0">
            <a:spAutoFit/>
          </a:bodyPr>
          <a:lstStyle/>
          <a:p>
            <a:r>
              <a:rPr lang="en-US" dirty="0"/>
              <a:t>6</a:t>
            </a:r>
          </a:p>
        </p:txBody>
      </p:sp>
      <p:sp>
        <p:nvSpPr>
          <p:cNvPr id="69" name="TextBox 68">
            <a:extLst>
              <a:ext uri="{FF2B5EF4-FFF2-40B4-BE49-F238E27FC236}">
                <a16:creationId xmlns:a16="http://schemas.microsoft.com/office/drawing/2014/main" id="{F9560952-85B5-475A-9A53-5466CC2F512F}"/>
              </a:ext>
            </a:extLst>
          </p:cNvPr>
          <p:cNvSpPr txBox="1"/>
          <p:nvPr/>
        </p:nvSpPr>
        <p:spPr>
          <a:xfrm>
            <a:off x="4587830" y="4158574"/>
            <a:ext cx="306494" cy="369332"/>
          </a:xfrm>
          <a:prstGeom prst="rect">
            <a:avLst/>
          </a:prstGeom>
          <a:noFill/>
        </p:spPr>
        <p:txBody>
          <a:bodyPr wrap="none" rtlCol="0">
            <a:spAutoFit/>
          </a:bodyPr>
          <a:lstStyle/>
          <a:p>
            <a:r>
              <a:rPr lang="en-US" dirty="0"/>
              <a:t>5</a:t>
            </a:r>
          </a:p>
        </p:txBody>
      </p:sp>
      <p:sp>
        <p:nvSpPr>
          <p:cNvPr id="70" name="TextBox 69">
            <a:extLst>
              <a:ext uri="{FF2B5EF4-FFF2-40B4-BE49-F238E27FC236}">
                <a16:creationId xmlns:a16="http://schemas.microsoft.com/office/drawing/2014/main" id="{8C2B9420-2108-4A4C-8AD4-5874614E1746}"/>
              </a:ext>
            </a:extLst>
          </p:cNvPr>
          <p:cNvSpPr txBox="1"/>
          <p:nvPr/>
        </p:nvSpPr>
        <p:spPr>
          <a:xfrm>
            <a:off x="4597081" y="3794798"/>
            <a:ext cx="306494" cy="369332"/>
          </a:xfrm>
          <a:prstGeom prst="rect">
            <a:avLst/>
          </a:prstGeom>
          <a:noFill/>
        </p:spPr>
        <p:txBody>
          <a:bodyPr wrap="none" rtlCol="0">
            <a:spAutoFit/>
          </a:bodyPr>
          <a:lstStyle/>
          <a:p>
            <a:r>
              <a:rPr lang="en-US" dirty="0"/>
              <a:t>4</a:t>
            </a:r>
          </a:p>
        </p:txBody>
      </p:sp>
      <p:sp>
        <p:nvSpPr>
          <p:cNvPr id="71" name="TextBox 70">
            <a:extLst>
              <a:ext uri="{FF2B5EF4-FFF2-40B4-BE49-F238E27FC236}">
                <a16:creationId xmlns:a16="http://schemas.microsoft.com/office/drawing/2014/main" id="{238B8FD9-F3E6-485A-B32A-A7B2BD128CA6}"/>
              </a:ext>
            </a:extLst>
          </p:cNvPr>
          <p:cNvSpPr txBox="1"/>
          <p:nvPr/>
        </p:nvSpPr>
        <p:spPr>
          <a:xfrm>
            <a:off x="4588519" y="3420249"/>
            <a:ext cx="306494" cy="369332"/>
          </a:xfrm>
          <a:prstGeom prst="rect">
            <a:avLst/>
          </a:prstGeom>
          <a:noFill/>
        </p:spPr>
        <p:txBody>
          <a:bodyPr wrap="none" rtlCol="0">
            <a:spAutoFit/>
          </a:bodyPr>
          <a:lstStyle/>
          <a:p>
            <a:r>
              <a:rPr lang="en-US" dirty="0"/>
              <a:t>3</a:t>
            </a:r>
          </a:p>
        </p:txBody>
      </p:sp>
      <p:sp>
        <p:nvSpPr>
          <p:cNvPr id="72" name="TextBox 71">
            <a:extLst>
              <a:ext uri="{FF2B5EF4-FFF2-40B4-BE49-F238E27FC236}">
                <a16:creationId xmlns:a16="http://schemas.microsoft.com/office/drawing/2014/main" id="{CB2F9552-9E5D-442B-A6B1-2A29AD2C1640}"/>
              </a:ext>
            </a:extLst>
          </p:cNvPr>
          <p:cNvSpPr txBox="1"/>
          <p:nvPr/>
        </p:nvSpPr>
        <p:spPr>
          <a:xfrm>
            <a:off x="4588519" y="3050917"/>
            <a:ext cx="306494" cy="369332"/>
          </a:xfrm>
          <a:prstGeom prst="rect">
            <a:avLst/>
          </a:prstGeom>
          <a:noFill/>
        </p:spPr>
        <p:txBody>
          <a:bodyPr wrap="none" rtlCol="0">
            <a:spAutoFit/>
          </a:bodyPr>
          <a:lstStyle/>
          <a:p>
            <a:r>
              <a:rPr lang="en-US" dirty="0"/>
              <a:t>2</a:t>
            </a:r>
          </a:p>
        </p:txBody>
      </p:sp>
      <p:sp>
        <p:nvSpPr>
          <p:cNvPr id="73" name="TextBox 72">
            <a:extLst>
              <a:ext uri="{FF2B5EF4-FFF2-40B4-BE49-F238E27FC236}">
                <a16:creationId xmlns:a16="http://schemas.microsoft.com/office/drawing/2014/main" id="{E606BCDC-B63C-45EA-BE2E-3D487FE27BD7}"/>
              </a:ext>
            </a:extLst>
          </p:cNvPr>
          <p:cNvSpPr txBox="1"/>
          <p:nvPr/>
        </p:nvSpPr>
        <p:spPr>
          <a:xfrm>
            <a:off x="4588519" y="2685945"/>
            <a:ext cx="306494" cy="369332"/>
          </a:xfrm>
          <a:prstGeom prst="rect">
            <a:avLst/>
          </a:prstGeom>
          <a:noFill/>
        </p:spPr>
        <p:txBody>
          <a:bodyPr wrap="none" rtlCol="0">
            <a:spAutoFit/>
          </a:bodyPr>
          <a:lstStyle/>
          <a:p>
            <a:r>
              <a:rPr lang="en-US" dirty="0"/>
              <a:t>2</a:t>
            </a:r>
          </a:p>
        </p:txBody>
      </p:sp>
      <p:sp>
        <p:nvSpPr>
          <p:cNvPr id="74" name="TextBox 73">
            <a:extLst>
              <a:ext uri="{FF2B5EF4-FFF2-40B4-BE49-F238E27FC236}">
                <a16:creationId xmlns:a16="http://schemas.microsoft.com/office/drawing/2014/main" id="{EBEEF198-A509-417A-BD65-D1660BED2CD5}"/>
              </a:ext>
            </a:extLst>
          </p:cNvPr>
          <p:cNvSpPr txBox="1"/>
          <p:nvPr/>
        </p:nvSpPr>
        <p:spPr>
          <a:xfrm>
            <a:off x="4588519" y="2302291"/>
            <a:ext cx="306494" cy="369332"/>
          </a:xfrm>
          <a:prstGeom prst="rect">
            <a:avLst/>
          </a:prstGeom>
          <a:noFill/>
        </p:spPr>
        <p:txBody>
          <a:bodyPr wrap="none" rtlCol="0">
            <a:spAutoFit/>
          </a:bodyPr>
          <a:lstStyle/>
          <a:p>
            <a:r>
              <a:rPr lang="en-US" dirty="0"/>
              <a:t>2</a:t>
            </a:r>
          </a:p>
        </p:txBody>
      </p:sp>
      <p:cxnSp>
        <p:nvCxnSpPr>
          <p:cNvPr id="76" name="Straight Arrow Connector 75">
            <a:extLst>
              <a:ext uri="{FF2B5EF4-FFF2-40B4-BE49-F238E27FC236}">
                <a16:creationId xmlns:a16="http://schemas.microsoft.com/office/drawing/2014/main" id="{DD511D1D-28B9-4B4A-942A-19813A7B6893}"/>
              </a:ext>
            </a:extLst>
          </p:cNvPr>
          <p:cNvCxnSpPr/>
          <p:nvPr/>
        </p:nvCxnSpPr>
        <p:spPr>
          <a:xfrm>
            <a:off x="4750328" y="2486957"/>
            <a:ext cx="378041" cy="3755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77" name="Straight Arrow Connector 76">
            <a:extLst>
              <a:ext uri="{FF2B5EF4-FFF2-40B4-BE49-F238E27FC236}">
                <a16:creationId xmlns:a16="http://schemas.microsoft.com/office/drawing/2014/main" id="{2F0BC3BB-6DBA-4C51-8D99-4B5A5AA1457B}"/>
              </a:ext>
            </a:extLst>
          </p:cNvPr>
          <p:cNvCxnSpPr>
            <a:cxnSpLocks/>
          </p:cNvCxnSpPr>
          <p:nvPr/>
        </p:nvCxnSpPr>
        <p:spPr>
          <a:xfrm>
            <a:off x="5120496" y="2847312"/>
            <a:ext cx="14873" cy="36981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79" name="Straight Arrow Connector 78">
            <a:extLst>
              <a:ext uri="{FF2B5EF4-FFF2-40B4-BE49-F238E27FC236}">
                <a16:creationId xmlns:a16="http://schemas.microsoft.com/office/drawing/2014/main" id="{29EC4298-E812-4FA8-9059-1D3E436440DB}"/>
              </a:ext>
            </a:extLst>
          </p:cNvPr>
          <p:cNvCxnSpPr/>
          <p:nvPr/>
        </p:nvCxnSpPr>
        <p:spPr>
          <a:xfrm>
            <a:off x="5120496" y="3211029"/>
            <a:ext cx="378041" cy="3755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0" name="Straight Arrow Connector 79">
            <a:extLst>
              <a:ext uri="{FF2B5EF4-FFF2-40B4-BE49-F238E27FC236}">
                <a16:creationId xmlns:a16="http://schemas.microsoft.com/office/drawing/2014/main" id="{344EC68F-6B7A-4A0A-9431-4B78C05450BA}"/>
              </a:ext>
            </a:extLst>
          </p:cNvPr>
          <p:cNvCxnSpPr/>
          <p:nvPr/>
        </p:nvCxnSpPr>
        <p:spPr>
          <a:xfrm>
            <a:off x="5527524" y="3597596"/>
            <a:ext cx="378041" cy="3755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1" name="Straight Arrow Connector 80">
            <a:extLst>
              <a:ext uri="{FF2B5EF4-FFF2-40B4-BE49-F238E27FC236}">
                <a16:creationId xmlns:a16="http://schemas.microsoft.com/office/drawing/2014/main" id="{03CBECFD-9B44-4507-8306-B15BC39AEB46}"/>
              </a:ext>
            </a:extLst>
          </p:cNvPr>
          <p:cNvCxnSpPr/>
          <p:nvPr/>
        </p:nvCxnSpPr>
        <p:spPr>
          <a:xfrm>
            <a:off x="5941461" y="3978196"/>
            <a:ext cx="378041" cy="3755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2" name="Straight Arrow Connector 81">
            <a:extLst>
              <a:ext uri="{FF2B5EF4-FFF2-40B4-BE49-F238E27FC236}">
                <a16:creationId xmlns:a16="http://schemas.microsoft.com/office/drawing/2014/main" id="{2F7A6B18-E0B4-4F8E-9DC9-FC33E54A2183}"/>
              </a:ext>
            </a:extLst>
          </p:cNvPr>
          <p:cNvCxnSpPr/>
          <p:nvPr/>
        </p:nvCxnSpPr>
        <p:spPr>
          <a:xfrm>
            <a:off x="6326488" y="4377125"/>
            <a:ext cx="378041" cy="3755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3" name="Straight Arrow Connector 82">
            <a:extLst>
              <a:ext uri="{FF2B5EF4-FFF2-40B4-BE49-F238E27FC236}">
                <a16:creationId xmlns:a16="http://schemas.microsoft.com/office/drawing/2014/main" id="{E2057795-1F0A-4852-A440-2B5EC50EE61C}"/>
              </a:ext>
            </a:extLst>
          </p:cNvPr>
          <p:cNvCxnSpPr/>
          <p:nvPr/>
        </p:nvCxnSpPr>
        <p:spPr>
          <a:xfrm>
            <a:off x="6722046" y="4726727"/>
            <a:ext cx="378041" cy="3755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4" name="Straight Arrow Connector 83">
            <a:extLst>
              <a:ext uri="{FF2B5EF4-FFF2-40B4-BE49-F238E27FC236}">
                <a16:creationId xmlns:a16="http://schemas.microsoft.com/office/drawing/2014/main" id="{F6A1319B-7B38-4DBD-9FB0-D0994DDBC72E}"/>
              </a:ext>
            </a:extLst>
          </p:cNvPr>
          <p:cNvCxnSpPr>
            <a:cxnSpLocks/>
          </p:cNvCxnSpPr>
          <p:nvPr/>
        </p:nvCxnSpPr>
        <p:spPr>
          <a:xfrm>
            <a:off x="7110696" y="5081503"/>
            <a:ext cx="372023" cy="908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6" name="Straight Arrow Connector 85">
            <a:extLst>
              <a:ext uri="{FF2B5EF4-FFF2-40B4-BE49-F238E27FC236}">
                <a16:creationId xmlns:a16="http://schemas.microsoft.com/office/drawing/2014/main" id="{C12C854D-C424-4CC3-A93B-598E73D3A23C}"/>
              </a:ext>
            </a:extLst>
          </p:cNvPr>
          <p:cNvCxnSpPr/>
          <p:nvPr/>
        </p:nvCxnSpPr>
        <p:spPr>
          <a:xfrm>
            <a:off x="7476698" y="5081131"/>
            <a:ext cx="378041" cy="3755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89" name="TextBox 88">
            <a:extLst>
              <a:ext uri="{FF2B5EF4-FFF2-40B4-BE49-F238E27FC236}">
                <a16:creationId xmlns:a16="http://schemas.microsoft.com/office/drawing/2014/main" id="{4B7BC26D-1396-4A21-821B-B27B97220287}"/>
              </a:ext>
            </a:extLst>
          </p:cNvPr>
          <p:cNvSpPr txBox="1"/>
          <p:nvPr/>
        </p:nvSpPr>
        <p:spPr>
          <a:xfrm>
            <a:off x="5516077" y="5696474"/>
            <a:ext cx="1420582" cy="646331"/>
          </a:xfrm>
          <a:prstGeom prst="rect">
            <a:avLst/>
          </a:prstGeom>
          <a:noFill/>
        </p:spPr>
        <p:txBody>
          <a:bodyPr wrap="none" rtlCol="0">
            <a:spAutoFit/>
          </a:bodyPr>
          <a:lstStyle/>
          <a:p>
            <a:pPr algn="ctr"/>
            <a:r>
              <a:rPr lang="en-US" dirty="0"/>
              <a:t>A_CACACTA</a:t>
            </a:r>
          </a:p>
          <a:p>
            <a:pPr algn="ctr"/>
            <a:r>
              <a:rPr lang="en-US" dirty="0"/>
              <a:t>AGCACAC_A</a:t>
            </a:r>
          </a:p>
        </p:txBody>
      </p:sp>
      <p:sp>
        <p:nvSpPr>
          <p:cNvPr id="90" name="TextBox 89">
            <a:extLst>
              <a:ext uri="{FF2B5EF4-FFF2-40B4-BE49-F238E27FC236}">
                <a16:creationId xmlns:a16="http://schemas.microsoft.com/office/drawing/2014/main" id="{7D943605-0430-48CE-9E14-74E8BB2C3547}"/>
              </a:ext>
            </a:extLst>
          </p:cNvPr>
          <p:cNvSpPr txBox="1"/>
          <p:nvPr/>
        </p:nvSpPr>
        <p:spPr>
          <a:xfrm>
            <a:off x="921914" y="1926725"/>
            <a:ext cx="1962140" cy="369332"/>
          </a:xfrm>
          <a:prstGeom prst="rect">
            <a:avLst/>
          </a:prstGeom>
          <a:noFill/>
        </p:spPr>
        <p:txBody>
          <a:bodyPr wrap="none" rtlCol="0">
            <a:spAutoFit/>
          </a:bodyPr>
          <a:lstStyle/>
          <a:p>
            <a:r>
              <a:rPr lang="en-US" dirty="0"/>
              <a:t>Runtime = </a:t>
            </a:r>
            <a:r>
              <a:rPr lang="en-US" dirty="0">
                <a:sym typeface="Symbol" panose="05050102010706020507" pitchFamily="18" charset="2"/>
              </a:rPr>
              <a:t>(</a:t>
            </a:r>
            <a:r>
              <a:rPr lang="en-US" dirty="0" err="1">
                <a:sym typeface="Symbol" panose="05050102010706020507" pitchFamily="18" charset="2"/>
              </a:rPr>
              <a:t>mn</a:t>
            </a:r>
            <a:r>
              <a:rPr lang="en-US" dirty="0">
                <a:sym typeface="Symbol" panose="05050102010706020507" pitchFamily="18" charset="2"/>
              </a:rPr>
              <a:t>)</a:t>
            </a:r>
            <a:endParaRPr lang="en-US" dirty="0"/>
          </a:p>
        </p:txBody>
      </p:sp>
      <p:sp>
        <p:nvSpPr>
          <p:cNvPr id="91" name="TextBox 90">
            <a:extLst>
              <a:ext uri="{FF2B5EF4-FFF2-40B4-BE49-F238E27FC236}">
                <a16:creationId xmlns:a16="http://schemas.microsoft.com/office/drawing/2014/main" id="{2DF3D575-2B87-4A37-853D-4CC6B44E633C}"/>
              </a:ext>
            </a:extLst>
          </p:cNvPr>
          <p:cNvSpPr txBox="1"/>
          <p:nvPr/>
        </p:nvSpPr>
        <p:spPr>
          <a:xfrm>
            <a:off x="921914" y="2626117"/>
            <a:ext cx="1705916" cy="369332"/>
          </a:xfrm>
          <a:prstGeom prst="rect">
            <a:avLst/>
          </a:prstGeom>
          <a:noFill/>
        </p:spPr>
        <p:txBody>
          <a:bodyPr wrap="none" rtlCol="0">
            <a:spAutoFit/>
          </a:bodyPr>
          <a:lstStyle/>
          <a:p>
            <a:r>
              <a:rPr lang="en-US" dirty="0"/>
              <a:t>Space = </a:t>
            </a:r>
            <a:r>
              <a:rPr lang="en-US" dirty="0">
                <a:sym typeface="Symbol" panose="05050102010706020507" pitchFamily="18" charset="2"/>
              </a:rPr>
              <a:t>(</a:t>
            </a:r>
            <a:r>
              <a:rPr lang="en-US" dirty="0" err="1">
                <a:sym typeface="Symbol" panose="05050102010706020507" pitchFamily="18" charset="2"/>
              </a:rPr>
              <a:t>mn</a:t>
            </a:r>
            <a:r>
              <a:rPr lang="en-US" dirty="0">
                <a:sym typeface="Symbol" panose="05050102010706020507" pitchFamily="18" charset="2"/>
              </a:rPr>
              <a:t>)</a:t>
            </a:r>
            <a:endParaRPr lang="en-US" dirty="0"/>
          </a:p>
        </p:txBody>
      </p:sp>
      <p:sp>
        <p:nvSpPr>
          <p:cNvPr id="92" name="TextBox 91">
            <a:extLst>
              <a:ext uri="{FF2B5EF4-FFF2-40B4-BE49-F238E27FC236}">
                <a16:creationId xmlns:a16="http://schemas.microsoft.com/office/drawing/2014/main" id="{B4F9346C-6DC4-489B-88CC-C77E907D9A3A}"/>
              </a:ext>
            </a:extLst>
          </p:cNvPr>
          <p:cNvSpPr txBox="1"/>
          <p:nvPr/>
        </p:nvSpPr>
        <p:spPr>
          <a:xfrm>
            <a:off x="921914" y="3263402"/>
            <a:ext cx="2719014" cy="646331"/>
          </a:xfrm>
          <a:prstGeom prst="rect">
            <a:avLst/>
          </a:prstGeom>
          <a:noFill/>
        </p:spPr>
        <p:txBody>
          <a:bodyPr wrap="none" rtlCol="0">
            <a:spAutoFit/>
          </a:bodyPr>
          <a:lstStyle/>
          <a:p>
            <a:r>
              <a:rPr lang="en-US" dirty="0"/>
              <a:t>How could we improve</a:t>
            </a:r>
          </a:p>
          <a:p>
            <a:r>
              <a:rPr lang="en-US" dirty="0"/>
              <a:t>the space requirements?</a:t>
            </a:r>
          </a:p>
        </p:txBody>
      </p:sp>
      <p:sp>
        <p:nvSpPr>
          <p:cNvPr id="93" name="TextBox 92">
            <a:extLst>
              <a:ext uri="{FF2B5EF4-FFF2-40B4-BE49-F238E27FC236}">
                <a16:creationId xmlns:a16="http://schemas.microsoft.com/office/drawing/2014/main" id="{53F861D7-54B0-4048-B1AF-1A601051AFF0}"/>
              </a:ext>
            </a:extLst>
          </p:cNvPr>
          <p:cNvSpPr txBox="1"/>
          <p:nvPr/>
        </p:nvSpPr>
        <p:spPr>
          <a:xfrm>
            <a:off x="921914" y="4069912"/>
            <a:ext cx="2822247" cy="923330"/>
          </a:xfrm>
          <a:prstGeom prst="rect">
            <a:avLst/>
          </a:prstGeom>
          <a:noFill/>
        </p:spPr>
        <p:txBody>
          <a:bodyPr wrap="none" rtlCol="0">
            <a:spAutoFit/>
          </a:bodyPr>
          <a:lstStyle/>
          <a:p>
            <a:r>
              <a:rPr lang="en-US" dirty="0"/>
              <a:t>We only need the current</a:t>
            </a:r>
            <a:br>
              <a:rPr lang="en-US" dirty="0"/>
            </a:br>
            <a:r>
              <a:rPr lang="en-US" dirty="0"/>
              <a:t>column and the previous</a:t>
            </a:r>
            <a:br>
              <a:rPr lang="en-US" dirty="0"/>
            </a:br>
            <a:r>
              <a:rPr lang="en-US" dirty="0"/>
              <a:t>column.</a:t>
            </a:r>
          </a:p>
        </p:txBody>
      </p:sp>
      <p:sp>
        <p:nvSpPr>
          <p:cNvPr id="94" name="TextBox 93">
            <a:extLst>
              <a:ext uri="{FF2B5EF4-FFF2-40B4-BE49-F238E27FC236}">
                <a16:creationId xmlns:a16="http://schemas.microsoft.com/office/drawing/2014/main" id="{3046158D-9F51-4882-8D29-878E0C403D13}"/>
              </a:ext>
            </a:extLst>
          </p:cNvPr>
          <p:cNvSpPr txBox="1"/>
          <p:nvPr/>
        </p:nvSpPr>
        <p:spPr>
          <a:xfrm>
            <a:off x="918497" y="5157337"/>
            <a:ext cx="2557110" cy="923330"/>
          </a:xfrm>
          <a:prstGeom prst="rect">
            <a:avLst/>
          </a:prstGeom>
          <a:noFill/>
        </p:spPr>
        <p:txBody>
          <a:bodyPr wrap="none" rtlCol="0">
            <a:spAutoFit/>
          </a:bodyPr>
          <a:lstStyle/>
          <a:p>
            <a:r>
              <a:rPr lang="en-US" dirty="0"/>
              <a:t>Serious drawback: we</a:t>
            </a:r>
            <a:br>
              <a:rPr lang="en-US" dirty="0"/>
            </a:br>
            <a:r>
              <a:rPr lang="en-US" dirty="0"/>
              <a:t>cannot reconstruct the</a:t>
            </a:r>
            <a:br>
              <a:rPr lang="en-US" dirty="0"/>
            </a:br>
            <a:r>
              <a:rPr lang="en-US" dirty="0"/>
              <a:t>solution if we do that.</a:t>
            </a:r>
          </a:p>
        </p:txBody>
      </p:sp>
    </p:spTree>
    <p:extLst>
      <p:ext uri="{BB962C8B-B14F-4D97-AF65-F5344CB8AC3E}">
        <p14:creationId xmlns:p14="http://schemas.microsoft.com/office/powerpoint/2010/main" val="276351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1"/>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7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7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7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80"/>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81"/>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84"/>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86"/>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90"/>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91"/>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92"/>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93"/>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89" grpId="0"/>
      <p:bldP spid="90" grpId="0"/>
      <p:bldP spid="91" grpId="0"/>
      <p:bldP spid="92" grpId="0"/>
      <p:bldP spid="93" grpId="0"/>
      <p:bldP spid="94"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93DE1-C5C1-46E5-AE55-0BF5E2F60504}"/>
              </a:ext>
            </a:extLst>
          </p:cNvPr>
          <p:cNvSpPr>
            <a:spLocks noGrp="1"/>
          </p:cNvSpPr>
          <p:nvPr>
            <p:ph type="title"/>
          </p:nvPr>
        </p:nvSpPr>
        <p:spPr>
          <a:xfrm>
            <a:off x="685801" y="500743"/>
            <a:ext cx="7402285" cy="1360714"/>
          </a:xfrm>
        </p:spPr>
        <p:txBody>
          <a:bodyPr>
            <a:normAutofit/>
          </a:bodyPr>
          <a:lstStyle/>
          <a:p>
            <a:r>
              <a:rPr lang="en-US" dirty="0"/>
              <a:t>Subset Sum</a:t>
            </a:r>
            <a:endParaRPr lang="en-US"/>
          </a:p>
        </p:txBody>
      </p:sp>
      <p:sp>
        <p:nvSpPr>
          <p:cNvPr id="3" name="Content Placeholder 2">
            <a:extLst>
              <a:ext uri="{FF2B5EF4-FFF2-40B4-BE49-F238E27FC236}">
                <a16:creationId xmlns:a16="http://schemas.microsoft.com/office/drawing/2014/main" id="{F17CD418-792F-4985-AA51-352BA8533A92}"/>
              </a:ext>
            </a:extLst>
          </p:cNvPr>
          <p:cNvSpPr>
            <a:spLocks noGrp="1"/>
          </p:cNvSpPr>
          <p:nvPr>
            <p:ph idx="1"/>
          </p:nvPr>
        </p:nvSpPr>
        <p:spPr>
          <a:xfrm>
            <a:off x="685801" y="1861457"/>
            <a:ext cx="7402285" cy="3392110"/>
          </a:xfrm>
        </p:spPr>
        <p:txBody>
          <a:bodyPr>
            <a:normAutofit/>
          </a:bodyPr>
          <a:lstStyle/>
          <a:p>
            <a:pPr marL="0" indent="0">
              <a:lnSpc>
                <a:spcPct val="90000"/>
              </a:lnSpc>
              <a:buNone/>
            </a:pPr>
            <a:r>
              <a:rPr lang="en-US" sz="1500"/>
              <a:t>Given positive integers w</a:t>
            </a:r>
            <a:r>
              <a:rPr lang="en-US" sz="1500" baseline="-25000"/>
              <a:t>1</a:t>
            </a:r>
            <a:r>
              <a:rPr lang="en-US" sz="1500"/>
              <a:t>, …, </a:t>
            </a:r>
            <a:r>
              <a:rPr lang="en-US" sz="1500" err="1"/>
              <a:t>w</a:t>
            </a:r>
            <a:r>
              <a:rPr lang="en-US" sz="1500" baseline="-25000" err="1"/>
              <a:t>n</a:t>
            </a:r>
            <a:r>
              <a:rPr lang="en-US" sz="1500"/>
              <a:t> and a target W, is there a subset of the integers which adds up exactly to W?</a:t>
            </a:r>
          </a:p>
          <a:p>
            <a:pPr>
              <a:lnSpc>
                <a:spcPct val="90000"/>
              </a:lnSpc>
            </a:pPr>
            <a:r>
              <a:rPr lang="en-US" sz="1500"/>
              <a:t>Let our integers be {2, 5, 7, 13, 16, 17, 23, 39}, and </a:t>
            </a:r>
            <a:br>
              <a:rPr lang="en-US" sz="1500"/>
            </a:br>
            <a:r>
              <a:rPr lang="en-US" sz="1500"/>
              <a:t>W = 50.  Is there a solution?</a:t>
            </a:r>
          </a:p>
          <a:p>
            <a:pPr>
              <a:lnSpc>
                <a:spcPct val="90000"/>
              </a:lnSpc>
            </a:pPr>
            <a:r>
              <a:rPr lang="en-US" sz="1500"/>
              <a:t>2, 5, 7, 13, 23</a:t>
            </a:r>
          </a:p>
          <a:p>
            <a:pPr marL="0" indent="0">
              <a:lnSpc>
                <a:spcPct val="90000"/>
              </a:lnSpc>
              <a:buNone/>
            </a:pPr>
            <a:r>
              <a:rPr lang="en-US" sz="1500"/>
              <a:t>What should my bite-size decision be?</a:t>
            </a:r>
          </a:p>
          <a:p>
            <a:pPr>
              <a:lnSpc>
                <a:spcPct val="90000"/>
              </a:lnSpc>
            </a:pPr>
            <a:r>
              <a:rPr lang="en-US" sz="1500"/>
              <a:t>Do I include the current integer </a:t>
            </a:r>
            <a:r>
              <a:rPr lang="en-US" sz="1500" err="1"/>
              <a:t>w</a:t>
            </a:r>
            <a:r>
              <a:rPr lang="en-US" sz="1500" baseline="-25000" err="1"/>
              <a:t>i</a:t>
            </a:r>
            <a:r>
              <a:rPr lang="en-US" sz="1500"/>
              <a:t> or not?</a:t>
            </a:r>
          </a:p>
          <a:p>
            <a:pPr marL="0" indent="0">
              <a:lnSpc>
                <a:spcPct val="90000"/>
              </a:lnSpc>
              <a:buNone/>
            </a:pPr>
            <a:r>
              <a:rPr lang="en-US" sz="1500"/>
              <a:t>What parameters do I need in my function call?</a:t>
            </a:r>
          </a:p>
          <a:p>
            <a:pPr>
              <a:lnSpc>
                <a:spcPct val="90000"/>
              </a:lnSpc>
            </a:pPr>
            <a:r>
              <a:rPr lang="en-US" sz="1500"/>
              <a:t>The current integer, and the remaining target</a:t>
            </a:r>
          </a:p>
          <a:p>
            <a:pPr>
              <a:lnSpc>
                <a:spcPct val="90000"/>
              </a:lnSpc>
            </a:pPr>
            <a:r>
              <a:rPr lang="en-US" sz="1500"/>
              <a:t>SS(</a:t>
            </a:r>
            <a:r>
              <a:rPr lang="en-US" sz="1500" err="1"/>
              <a:t>i</a:t>
            </a:r>
            <a:r>
              <a:rPr lang="en-US" sz="1500"/>
              <a:t>, x) returns 1 if there is a subset of </a:t>
            </a:r>
            <a:r>
              <a:rPr lang="en-US" sz="1500" err="1"/>
              <a:t>w</a:t>
            </a:r>
            <a:r>
              <a:rPr lang="en-US" sz="1500" baseline="-25000" err="1"/>
              <a:t>i</a:t>
            </a:r>
            <a:r>
              <a:rPr lang="en-US" sz="1500"/>
              <a:t>, …, </a:t>
            </a:r>
            <a:r>
              <a:rPr lang="en-US" sz="1500" err="1"/>
              <a:t>w</a:t>
            </a:r>
            <a:r>
              <a:rPr lang="en-US" sz="1500" baseline="-25000" err="1"/>
              <a:t>n</a:t>
            </a:r>
            <a:r>
              <a:rPr lang="en-US" sz="1500"/>
              <a:t> that add exactly to x, and 0 otherwise.</a:t>
            </a:r>
          </a:p>
        </p:txBody>
      </p:sp>
    </p:spTree>
    <p:extLst>
      <p:ext uri="{BB962C8B-B14F-4D97-AF65-F5344CB8AC3E}">
        <p14:creationId xmlns:p14="http://schemas.microsoft.com/office/powerpoint/2010/main" val="6785561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E8F611-0536-4F68-B84F-1F7176A280F4}"/>
              </a:ext>
            </a:extLst>
          </p:cNvPr>
          <p:cNvSpPr>
            <a:spLocks noGrp="1"/>
          </p:cNvSpPr>
          <p:nvPr>
            <p:ph type="title"/>
          </p:nvPr>
        </p:nvSpPr>
        <p:spPr>
          <a:xfrm>
            <a:off x="685799" y="1150076"/>
            <a:ext cx="3659389" cy="4557849"/>
          </a:xfrm>
        </p:spPr>
        <p:txBody>
          <a:bodyPr>
            <a:normAutofit/>
          </a:bodyPr>
          <a:lstStyle/>
          <a:p>
            <a:pPr algn="r"/>
            <a:r>
              <a:rPr lang="en-US"/>
              <a:t>Subset Sum: Recursion</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00E40B-7718-4990-8172-7BD81DAFE46A}"/>
              </a:ext>
            </a:extLst>
          </p:cNvPr>
          <p:cNvSpPr>
            <a:spLocks noGrp="1"/>
          </p:cNvSpPr>
          <p:nvPr>
            <p:ph idx="1"/>
          </p:nvPr>
        </p:nvSpPr>
        <p:spPr>
          <a:xfrm>
            <a:off x="4988658" y="1150076"/>
            <a:ext cx="6517543" cy="4557849"/>
          </a:xfrm>
        </p:spPr>
        <p:txBody>
          <a:bodyPr>
            <a:normAutofit/>
          </a:bodyPr>
          <a:lstStyle/>
          <a:p>
            <a:pPr marL="0" indent="0">
              <a:buNone/>
            </a:pPr>
            <a:r>
              <a:rPr lang="en-US"/>
              <a:t>If I include w</a:t>
            </a:r>
            <a:r>
              <a:rPr lang="en-US" baseline="-25000"/>
              <a:t>i</a:t>
            </a:r>
            <a:r>
              <a:rPr lang="en-US"/>
              <a:t>, what is my recursive call?</a:t>
            </a:r>
          </a:p>
          <a:p>
            <a:r>
              <a:rPr lang="en-US"/>
              <a:t>SS(i+1, x - w</a:t>
            </a:r>
            <a:r>
              <a:rPr lang="en-US" baseline="-25000"/>
              <a:t>i</a:t>
            </a:r>
            <a:r>
              <a:rPr lang="en-US"/>
              <a:t>)</a:t>
            </a:r>
          </a:p>
          <a:p>
            <a:pPr marL="0" indent="0">
              <a:buNone/>
            </a:pPr>
            <a:r>
              <a:rPr lang="en-US"/>
              <a:t>If I don’t include it, what is my recursive call?</a:t>
            </a:r>
          </a:p>
          <a:p>
            <a:r>
              <a:rPr lang="en-US"/>
              <a:t>SS(i+1, x)</a:t>
            </a:r>
          </a:p>
          <a:p>
            <a:pPr marL="0" indent="0">
              <a:buNone/>
            </a:pPr>
            <a:r>
              <a:rPr lang="en-US"/>
              <a:t>What base cases do I need?</a:t>
            </a:r>
          </a:p>
          <a:p>
            <a:r>
              <a:rPr lang="en-US"/>
              <a:t>SS(i, 0) = 1</a:t>
            </a:r>
          </a:p>
          <a:p>
            <a:r>
              <a:rPr lang="en-US"/>
              <a:t>SS(n+1, x) = 0, for x </a:t>
            </a:r>
            <a:r>
              <a:rPr lang="en-US">
                <a:sym typeface="Symbol" panose="05050102010706020507" pitchFamily="18" charset="2"/>
              </a:rPr>
              <a:t> 0</a:t>
            </a:r>
          </a:p>
          <a:p>
            <a:r>
              <a:rPr lang="en-US">
                <a:sym typeface="Symbol" panose="05050102010706020507" pitchFamily="18" charset="2"/>
              </a:rPr>
              <a:t>SS(i, x) = max( </a:t>
            </a:r>
            <a:r>
              <a:rPr lang="en-US"/>
              <a:t>SS(i+1, x - w</a:t>
            </a:r>
            <a:r>
              <a:rPr lang="en-US" baseline="-25000"/>
              <a:t>i</a:t>
            </a:r>
            <a:r>
              <a:rPr lang="en-US"/>
              <a:t>), SS(i+1, x) )</a:t>
            </a:r>
          </a:p>
        </p:txBody>
      </p:sp>
    </p:spTree>
    <p:extLst>
      <p:ext uri="{BB962C8B-B14F-4D97-AF65-F5344CB8AC3E}">
        <p14:creationId xmlns:p14="http://schemas.microsoft.com/office/powerpoint/2010/main" val="367785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5598-7460-4F8E-A2D1-955E9D622F9F}"/>
              </a:ext>
            </a:extLst>
          </p:cNvPr>
          <p:cNvSpPr>
            <a:spLocks noGrp="1"/>
          </p:cNvSpPr>
          <p:nvPr>
            <p:ph type="title"/>
          </p:nvPr>
        </p:nvSpPr>
        <p:spPr/>
        <p:txBody>
          <a:bodyPr/>
          <a:lstStyle/>
          <a:p>
            <a:r>
              <a:rPr lang="en-US" dirty="0"/>
              <a:t>Subset Sum: Iterative</a:t>
            </a:r>
          </a:p>
        </p:txBody>
      </p:sp>
      <p:sp>
        <p:nvSpPr>
          <p:cNvPr id="3" name="Content Placeholder 2">
            <a:extLst>
              <a:ext uri="{FF2B5EF4-FFF2-40B4-BE49-F238E27FC236}">
                <a16:creationId xmlns:a16="http://schemas.microsoft.com/office/drawing/2014/main" id="{6FD81011-37B4-43B3-9CBA-B48BC6D1779D}"/>
              </a:ext>
            </a:extLst>
          </p:cNvPr>
          <p:cNvSpPr>
            <a:spLocks noGrp="1"/>
          </p:cNvSpPr>
          <p:nvPr>
            <p:ph idx="1"/>
          </p:nvPr>
        </p:nvSpPr>
        <p:spPr>
          <a:xfrm>
            <a:off x="2589212" y="2133600"/>
            <a:ext cx="2288433" cy="3777622"/>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For </a:t>
            </a:r>
            <a:r>
              <a:rPr lang="en-US" dirty="0" err="1"/>
              <a:t>i</a:t>
            </a:r>
            <a:r>
              <a:rPr lang="en-US" dirty="0"/>
              <a:t>=n to 1</a:t>
            </a:r>
          </a:p>
          <a:p>
            <a:pPr marL="400050" lvl="1" indent="0">
              <a:buNone/>
            </a:pPr>
            <a:r>
              <a:rPr lang="en-US" sz="1800" dirty="0"/>
              <a:t>For x=0 to W</a:t>
            </a:r>
          </a:p>
          <a:p>
            <a:pPr marL="800100" lvl="2" indent="0">
              <a:buNone/>
            </a:pPr>
            <a:r>
              <a:rPr lang="en-US" sz="1800" dirty="0"/>
              <a:t>Calc S[</a:t>
            </a:r>
            <a:r>
              <a:rPr lang="en-US" sz="1800" dirty="0" err="1"/>
              <a:t>i</a:t>
            </a:r>
            <a:r>
              <a:rPr lang="en-US" sz="1800" dirty="0"/>
              <a:t>, x]</a:t>
            </a:r>
          </a:p>
        </p:txBody>
      </p:sp>
      <p:graphicFrame>
        <p:nvGraphicFramePr>
          <p:cNvPr id="4" name="Table 4">
            <a:extLst>
              <a:ext uri="{FF2B5EF4-FFF2-40B4-BE49-F238E27FC236}">
                <a16:creationId xmlns:a16="http://schemas.microsoft.com/office/drawing/2014/main" id="{53A3DF64-EC37-4E45-BC9F-0A7A2C6A85BE}"/>
              </a:ext>
            </a:extLst>
          </p:cNvPr>
          <p:cNvGraphicFramePr>
            <a:graphicFrameLocks noGrp="1"/>
          </p:cNvGraphicFramePr>
          <p:nvPr/>
        </p:nvGraphicFramePr>
        <p:xfrm>
          <a:off x="4870872" y="2669093"/>
          <a:ext cx="3772873" cy="2225040"/>
        </p:xfrm>
        <a:graphic>
          <a:graphicData uri="http://schemas.openxmlformats.org/drawingml/2006/table">
            <a:tbl>
              <a:tblPr>
                <a:tableStyleId>{073A0DAA-6AF3-43AB-8588-CEC1D06C72B9}</a:tableStyleId>
              </a:tblPr>
              <a:tblGrid>
                <a:gridCol w="619029">
                  <a:extLst>
                    <a:ext uri="{9D8B030D-6E8A-4147-A177-3AD203B41FA5}">
                      <a16:colId xmlns:a16="http://schemas.microsoft.com/office/drawing/2014/main" val="818152058"/>
                    </a:ext>
                  </a:extLst>
                </a:gridCol>
                <a:gridCol w="619029">
                  <a:extLst>
                    <a:ext uri="{9D8B030D-6E8A-4147-A177-3AD203B41FA5}">
                      <a16:colId xmlns:a16="http://schemas.microsoft.com/office/drawing/2014/main" val="1748136274"/>
                    </a:ext>
                  </a:extLst>
                </a:gridCol>
                <a:gridCol w="619029">
                  <a:extLst>
                    <a:ext uri="{9D8B030D-6E8A-4147-A177-3AD203B41FA5}">
                      <a16:colId xmlns:a16="http://schemas.microsoft.com/office/drawing/2014/main" val="2757062602"/>
                    </a:ext>
                  </a:extLst>
                </a:gridCol>
                <a:gridCol w="619029">
                  <a:extLst>
                    <a:ext uri="{9D8B030D-6E8A-4147-A177-3AD203B41FA5}">
                      <a16:colId xmlns:a16="http://schemas.microsoft.com/office/drawing/2014/main" val="2284906048"/>
                    </a:ext>
                  </a:extLst>
                </a:gridCol>
                <a:gridCol w="619029">
                  <a:extLst>
                    <a:ext uri="{9D8B030D-6E8A-4147-A177-3AD203B41FA5}">
                      <a16:colId xmlns:a16="http://schemas.microsoft.com/office/drawing/2014/main" val="4102778261"/>
                    </a:ext>
                  </a:extLst>
                </a:gridCol>
                <a:gridCol w="677728">
                  <a:extLst>
                    <a:ext uri="{9D8B030D-6E8A-4147-A177-3AD203B41FA5}">
                      <a16:colId xmlns:a16="http://schemas.microsoft.com/office/drawing/2014/main" val="1799354286"/>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i=1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5394662"/>
                  </a:ext>
                </a:extLst>
              </a:tr>
              <a:tr h="370840">
                <a:tc>
                  <a:txBody>
                    <a:bodyPr/>
                    <a:lstStyle/>
                    <a:p>
                      <a:pPr algn="ctr"/>
                      <a:r>
                        <a:rPr lang="en-US" dirty="0"/>
                        <a:t>x=0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39639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4857931"/>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1928993"/>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1589258"/>
                  </a:ext>
                </a:extLst>
              </a:tr>
              <a:tr h="370840">
                <a:tc>
                  <a:txBody>
                    <a:bodyPr/>
                    <a:lstStyle/>
                    <a:p>
                      <a:pPr algn="ctr"/>
                      <a:r>
                        <a:rPr lang="en-US" dirty="0"/>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9794500"/>
                  </a:ext>
                </a:extLst>
              </a:tr>
            </a:tbl>
          </a:graphicData>
        </a:graphic>
      </p:graphicFrame>
      <p:cxnSp>
        <p:nvCxnSpPr>
          <p:cNvPr id="6" name="Straight Arrow Connector 5">
            <a:extLst>
              <a:ext uri="{FF2B5EF4-FFF2-40B4-BE49-F238E27FC236}">
                <a16:creationId xmlns:a16="http://schemas.microsoft.com/office/drawing/2014/main" id="{38460611-8126-4BB6-93EE-CF5010454E1F}"/>
              </a:ext>
            </a:extLst>
          </p:cNvPr>
          <p:cNvCxnSpPr/>
          <p:nvPr/>
        </p:nvCxnSpPr>
        <p:spPr>
          <a:xfrm>
            <a:off x="6467707" y="4259766"/>
            <a:ext cx="5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98A667B-E60E-4FF1-9DA9-7DF6B16A64B6}"/>
              </a:ext>
            </a:extLst>
          </p:cNvPr>
          <p:cNvCxnSpPr/>
          <p:nvPr/>
        </p:nvCxnSpPr>
        <p:spPr>
          <a:xfrm flipV="1">
            <a:off x="6467707" y="3568390"/>
            <a:ext cx="579205" cy="69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143604F-F0BF-4B7C-A274-4C2643046EC4}"/>
              </a:ext>
            </a:extLst>
          </p:cNvPr>
          <p:cNvCxnSpPr/>
          <p:nvPr/>
        </p:nvCxnSpPr>
        <p:spPr>
          <a:xfrm>
            <a:off x="7046912" y="3155795"/>
            <a:ext cx="0" cy="1516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A793FB4D-7D76-406B-9E76-5F2802E8604B}"/>
              </a:ext>
            </a:extLst>
          </p:cNvPr>
          <p:cNvCxnSpPr/>
          <p:nvPr/>
        </p:nvCxnSpPr>
        <p:spPr>
          <a:xfrm>
            <a:off x="6474482" y="3155795"/>
            <a:ext cx="0" cy="1516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1B7562-6919-4FF4-9DF3-BFC6C6C0340E}"/>
              </a:ext>
            </a:extLst>
          </p:cNvPr>
          <p:cNvCxnSpPr>
            <a:cxnSpLocks/>
          </p:cNvCxnSpPr>
          <p:nvPr/>
        </p:nvCxnSpPr>
        <p:spPr>
          <a:xfrm flipH="1" flipV="1">
            <a:off x="6474482" y="3155795"/>
            <a:ext cx="572430" cy="152337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E93C1456-2A6D-486B-8B13-A96E777FA9CF}"/>
              </a:ext>
            </a:extLst>
          </p:cNvPr>
          <p:cNvSpPr txBox="1"/>
          <p:nvPr/>
        </p:nvSpPr>
        <p:spPr>
          <a:xfrm>
            <a:off x="9155151" y="3155795"/>
            <a:ext cx="2023311" cy="369332"/>
          </a:xfrm>
          <a:prstGeom prst="rect">
            <a:avLst/>
          </a:prstGeom>
          <a:noFill/>
        </p:spPr>
        <p:txBody>
          <a:bodyPr wrap="none" rtlCol="0">
            <a:spAutoFit/>
          </a:bodyPr>
          <a:lstStyle/>
          <a:p>
            <a:r>
              <a:rPr lang="en-US" dirty="0"/>
              <a:t>Answer = S[1, W]</a:t>
            </a:r>
          </a:p>
        </p:txBody>
      </p:sp>
      <p:sp>
        <p:nvSpPr>
          <p:cNvPr id="16" name="TextBox 15">
            <a:extLst>
              <a:ext uri="{FF2B5EF4-FFF2-40B4-BE49-F238E27FC236}">
                <a16:creationId xmlns:a16="http://schemas.microsoft.com/office/drawing/2014/main" id="{1C1ACDBE-CD92-46B7-8DF9-D34E26DE24A7}"/>
              </a:ext>
            </a:extLst>
          </p:cNvPr>
          <p:cNvSpPr txBox="1"/>
          <p:nvPr/>
        </p:nvSpPr>
        <p:spPr>
          <a:xfrm>
            <a:off x="9155151" y="4040996"/>
            <a:ext cx="888385" cy="369332"/>
          </a:xfrm>
          <a:prstGeom prst="rect">
            <a:avLst/>
          </a:prstGeom>
          <a:noFill/>
        </p:spPr>
        <p:txBody>
          <a:bodyPr wrap="none" rtlCol="0">
            <a:spAutoFit/>
          </a:bodyPr>
          <a:lstStyle/>
          <a:p>
            <a:r>
              <a:rPr lang="en-US" dirty="0">
                <a:sym typeface="Symbol" panose="05050102010706020507" pitchFamily="18" charset="2"/>
              </a:rPr>
              <a:t>(</a:t>
            </a:r>
            <a:r>
              <a:rPr lang="en-US" dirty="0" err="1">
                <a:sym typeface="Symbol" panose="05050102010706020507" pitchFamily="18" charset="2"/>
              </a:rPr>
              <a:t>nW</a:t>
            </a:r>
            <a:r>
              <a:rPr lang="en-US" dirty="0">
                <a:sym typeface="Symbol" panose="05050102010706020507" pitchFamily="18" charset="2"/>
              </a:rPr>
              <a:t>)</a:t>
            </a:r>
            <a:endParaRPr lang="en-US" dirty="0"/>
          </a:p>
        </p:txBody>
      </p:sp>
      <p:sp>
        <p:nvSpPr>
          <p:cNvPr id="17" name="TextBox 16">
            <a:extLst>
              <a:ext uri="{FF2B5EF4-FFF2-40B4-BE49-F238E27FC236}">
                <a16:creationId xmlns:a16="http://schemas.microsoft.com/office/drawing/2014/main" id="{457D15E0-0074-475F-96BA-2D94C784C4A8}"/>
              </a:ext>
            </a:extLst>
          </p:cNvPr>
          <p:cNvSpPr txBox="1"/>
          <p:nvPr/>
        </p:nvSpPr>
        <p:spPr>
          <a:xfrm>
            <a:off x="9155151" y="4622201"/>
            <a:ext cx="2332690" cy="646331"/>
          </a:xfrm>
          <a:prstGeom prst="rect">
            <a:avLst/>
          </a:prstGeom>
          <a:noFill/>
        </p:spPr>
        <p:txBody>
          <a:bodyPr wrap="none" rtlCol="0">
            <a:spAutoFit/>
          </a:bodyPr>
          <a:lstStyle/>
          <a:p>
            <a:r>
              <a:rPr lang="en-US" dirty="0"/>
              <a:t>Is this a polynomial </a:t>
            </a:r>
            <a:br>
              <a:rPr lang="en-US" dirty="0"/>
            </a:br>
            <a:r>
              <a:rPr lang="en-US" dirty="0"/>
              <a:t>runtime?</a:t>
            </a:r>
          </a:p>
        </p:txBody>
      </p:sp>
      <p:sp>
        <p:nvSpPr>
          <p:cNvPr id="18" name="TextBox 17">
            <a:extLst>
              <a:ext uri="{FF2B5EF4-FFF2-40B4-BE49-F238E27FC236}">
                <a16:creationId xmlns:a16="http://schemas.microsoft.com/office/drawing/2014/main" id="{DD7CC8BA-DA6E-4C7E-BC69-10C577D32AF1}"/>
              </a:ext>
            </a:extLst>
          </p:cNvPr>
          <p:cNvSpPr txBox="1"/>
          <p:nvPr/>
        </p:nvSpPr>
        <p:spPr>
          <a:xfrm>
            <a:off x="9155151" y="5376766"/>
            <a:ext cx="1949573" cy="646331"/>
          </a:xfrm>
          <a:prstGeom prst="rect">
            <a:avLst/>
          </a:prstGeom>
          <a:noFill/>
        </p:spPr>
        <p:txBody>
          <a:bodyPr wrap="none" rtlCol="0">
            <a:spAutoFit/>
          </a:bodyPr>
          <a:lstStyle/>
          <a:p>
            <a:r>
              <a:rPr lang="en-US" dirty="0"/>
              <a:t>No: the n is fine,</a:t>
            </a:r>
            <a:br>
              <a:rPr lang="en-US" dirty="0"/>
            </a:br>
            <a:r>
              <a:rPr lang="en-US" dirty="0"/>
              <a:t>the W is not.</a:t>
            </a:r>
          </a:p>
        </p:txBody>
      </p:sp>
    </p:spTree>
    <p:extLst>
      <p:ext uri="{BB962C8B-B14F-4D97-AF65-F5344CB8AC3E}">
        <p14:creationId xmlns:p14="http://schemas.microsoft.com/office/powerpoint/2010/main" val="51143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16" grpId="0"/>
      <p:bldP spid="17" grpId="0"/>
      <p:bldP spid="18"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4912-E5A2-4174-9F8A-23A2774489A5}"/>
              </a:ext>
            </a:extLst>
          </p:cNvPr>
          <p:cNvSpPr>
            <a:spLocks noGrp="1"/>
          </p:cNvSpPr>
          <p:nvPr>
            <p:ph type="title"/>
          </p:nvPr>
        </p:nvSpPr>
        <p:spPr>
          <a:xfrm>
            <a:off x="685802" y="609600"/>
            <a:ext cx="6282266" cy="1456267"/>
          </a:xfrm>
        </p:spPr>
        <p:txBody>
          <a:bodyPr>
            <a:normAutofit/>
          </a:bodyPr>
          <a:lstStyle/>
          <a:p>
            <a:r>
              <a:rPr lang="en-US"/>
              <a:t>RNA Secondary Structure</a:t>
            </a:r>
          </a:p>
        </p:txBody>
      </p:sp>
      <p:sp>
        <p:nvSpPr>
          <p:cNvPr id="3" name="Content Placeholder 2">
            <a:extLst>
              <a:ext uri="{FF2B5EF4-FFF2-40B4-BE49-F238E27FC236}">
                <a16:creationId xmlns:a16="http://schemas.microsoft.com/office/drawing/2014/main" id="{E3793315-2751-4E5B-8D10-604CD8067ACF}"/>
              </a:ext>
            </a:extLst>
          </p:cNvPr>
          <p:cNvSpPr>
            <a:spLocks noGrp="1"/>
          </p:cNvSpPr>
          <p:nvPr>
            <p:ph idx="1"/>
          </p:nvPr>
        </p:nvSpPr>
        <p:spPr>
          <a:xfrm>
            <a:off x="685802" y="2142067"/>
            <a:ext cx="6282266" cy="3649133"/>
          </a:xfrm>
        </p:spPr>
        <p:txBody>
          <a:bodyPr>
            <a:normAutofit/>
          </a:bodyPr>
          <a:lstStyle/>
          <a:p>
            <a:pPr marL="0" indent="0">
              <a:lnSpc>
                <a:spcPct val="90000"/>
              </a:lnSpc>
              <a:buNone/>
            </a:pPr>
            <a:r>
              <a:rPr lang="en-US"/>
              <a:t>RNA is a string B = b</a:t>
            </a:r>
            <a:r>
              <a:rPr lang="en-US" baseline="-25000"/>
              <a:t>1</a:t>
            </a:r>
            <a:r>
              <a:rPr lang="en-US"/>
              <a:t>…b</a:t>
            </a:r>
            <a:r>
              <a:rPr lang="en-US" baseline="-25000"/>
              <a:t>n</a:t>
            </a:r>
            <a:r>
              <a:rPr lang="en-US"/>
              <a:t>, where b</a:t>
            </a:r>
            <a:r>
              <a:rPr lang="en-US" baseline="-25000"/>
              <a:t>i</a:t>
            </a:r>
            <a:r>
              <a:rPr lang="en-US"/>
              <a:t> </a:t>
            </a:r>
            <a:r>
              <a:rPr lang="en-US">
                <a:sym typeface="Symbol" panose="05050102010706020507" pitchFamily="18" charset="2"/>
              </a:rPr>
              <a:t> {A,C,G,U}</a:t>
            </a:r>
          </a:p>
          <a:p>
            <a:pPr>
              <a:lnSpc>
                <a:spcPct val="90000"/>
              </a:lnSpc>
            </a:pPr>
            <a:r>
              <a:rPr lang="en-US">
                <a:sym typeface="Symbol" panose="05050102010706020507" pitchFamily="18" charset="2"/>
              </a:rPr>
              <a:t>RNA folds back in on itself and forms pairs with itself.</a:t>
            </a:r>
          </a:p>
          <a:p>
            <a:pPr>
              <a:lnSpc>
                <a:spcPct val="90000"/>
              </a:lnSpc>
            </a:pPr>
            <a:r>
              <a:rPr lang="en-US">
                <a:sym typeface="Symbol" panose="05050102010706020507" pitchFamily="18" charset="2"/>
              </a:rPr>
              <a:t>The “secondary structure” is the structure that arises from this folding.</a:t>
            </a:r>
          </a:p>
          <a:p>
            <a:pPr marL="0" indent="0">
              <a:lnSpc>
                <a:spcPct val="90000"/>
              </a:lnSpc>
              <a:buNone/>
            </a:pPr>
            <a:r>
              <a:rPr lang="en-US">
                <a:sym typeface="Symbol" panose="05050102010706020507" pitchFamily="18" charset="2"/>
              </a:rPr>
              <a:t>CGUCACAGUAGAAGCCUAUAUGUGAGGCUACUCGGC</a:t>
            </a:r>
          </a:p>
          <a:p>
            <a:pPr marL="0" indent="0">
              <a:lnSpc>
                <a:spcPct val="90000"/>
              </a:lnSpc>
              <a:buNone/>
            </a:pPr>
            <a:r>
              <a:rPr lang="en-US">
                <a:sym typeface="Symbol" panose="05050102010706020507" pitchFamily="18" charset="2"/>
              </a:rPr>
              <a:t>The above string might take this structure.</a:t>
            </a:r>
          </a:p>
          <a:p>
            <a:pPr>
              <a:lnSpc>
                <a:spcPct val="90000"/>
              </a:lnSpc>
            </a:pPr>
            <a:r>
              <a:rPr lang="en-US">
                <a:sym typeface="Symbol" panose="05050102010706020507" pitchFamily="18" charset="2"/>
              </a:rPr>
              <a:t>How RNA bonds with itself is very complicated.</a:t>
            </a:r>
          </a:p>
          <a:p>
            <a:pPr>
              <a:lnSpc>
                <a:spcPct val="90000"/>
              </a:lnSpc>
            </a:pPr>
            <a:r>
              <a:rPr lang="en-US">
                <a:sym typeface="Symbol" panose="05050102010706020507" pitchFamily="18" charset="2"/>
              </a:rPr>
              <a:t>We will simplify it, getting an approximation of how it looks.</a:t>
            </a:r>
          </a:p>
          <a:p>
            <a:pPr>
              <a:lnSpc>
                <a:spcPct val="90000"/>
              </a:lnSpc>
            </a:pPr>
            <a:r>
              <a:rPr lang="en-US">
                <a:sym typeface="Symbol" panose="05050102010706020507" pitchFamily="18" charset="2"/>
              </a:rPr>
              <a:t>We will be reconstructing one of the first algorithmic attempts to predict RNA secondary structure.</a:t>
            </a:r>
          </a:p>
        </p:txBody>
      </p:sp>
      <p:pic>
        <p:nvPicPr>
          <p:cNvPr id="10" name="Picture 9" descr="A close up of a map&#10;&#10;Description automatically generated">
            <a:extLst>
              <a:ext uri="{FF2B5EF4-FFF2-40B4-BE49-F238E27FC236}">
                <a16:creationId xmlns:a16="http://schemas.microsoft.com/office/drawing/2014/main" id="{F2BB3296-6C55-49CD-978A-606C43987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936" y="1244547"/>
            <a:ext cx="3445714" cy="429270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7718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E641-3CDD-4E27-BEDA-B1C0BFA1F1D2}"/>
              </a:ext>
            </a:extLst>
          </p:cNvPr>
          <p:cNvSpPr>
            <a:spLocks noGrp="1"/>
          </p:cNvSpPr>
          <p:nvPr>
            <p:ph type="title"/>
          </p:nvPr>
        </p:nvSpPr>
        <p:spPr>
          <a:xfrm>
            <a:off x="2592925" y="624110"/>
            <a:ext cx="8911687" cy="1280890"/>
          </a:xfrm>
        </p:spPr>
        <p:txBody>
          <a:bodyPr>
            <a:normAutofit/>
          </a:bodyPr>
          <a:lstStyle/>
          <a:p>
            <a:r>
              <a:rPr lang="en-US" dirty="0"/>
              <a:t>RNA: the Rules</a:t>
            </a:r>
          </a:p>
        </p:txBody>
      </p:sp>
      <p:sp>
        <p:nvSpPr>
          <p:cNvPr id="3" name="Content Placeholder 2">
            <a:extLst>
              <a:ext uri="{FF2B5EF4-FFF2-40B4-BE49-F238E27FC236}">
                <a16:creationId xmlns:a16="http://schemas.microsoft.com/office/drawing/2014/main" id="{19EF5C9F-1AAF-4F72-9E31-26B2DC1A09AA}"/>
              </a:ext>
            </a:extLst>
          </p:cNvPr>
          <p:cNvSpPr>
            <a:spLocks noGrp="1"/>
          </p:cNvSpPr>
          <p:nvPr>
            <p:ph idx="1"/>
          </p:nvPr>
        </p:nvSpPr>
        <p:spPr>
          <a:xfrm>
            <a:off x="2589212" y="2125362"/>
            <a:ext cx="5835121" cy="3785860"/>
          </a:xfrm>
        </p:spPr>
        <p:txBody>
          <a:bodyPr>
            <a:normAutofit/>
          </a:bodyPr>
          <a:lstStyle/>
          <a:p>
            <a:pPr marL="0" indent="0">
              <a:buNone/>
            </a:pPr>
            <a:r>
              <a:rPr lang="en-US" dirty="0"/>
              <a:t>We want to identify S, the set of pairs for input string B.</a:t>
            </a:r>
          </a:p>
          <a:p>
            <a:pPr marL="0" indent="0">
              <a:buNone/>
            </a:pPr>
            <a:r>
              <a:rPr lang="en-US" dirty="0"/>
              <a:t>We will assume that RNA always follows these rules:</a:t>
            </a:r>
          </a:p>
          <a:p>
            <a:r>
              <a:rPr lang="en-US" dirty="0"/>
              <a:t>Each pairing is AU or CG</a:t>
            </a:r>
          </a:p>
          <a:p>
            <a:r>
              <a:rPr lang="en-US" dirty="0"/>
              <a:t>If </a:t>
            </a:r>
            <a:r>
              <a:rPr lang="en-US" dirty="0">
                <a:sym typeface="Symbol" panose="05050102010706020507" pitchFamily="18" charset="2"/>
              </a:rPr>
              <a:t>b</a:t>
            </a:r>
            <a:r>
              <a:rPr lang="en-US" baseline="-25000" dirty="0">
                <a:sym typeface="Symbol" panose="05050102010706020507" pitchFamily="18" charset="2"/>
              </a:rPr>
              <a:t>i</a:t>
            </a:r>
            <a:r>
              <a:rPr lang="en-US" dirty="0">
                <a:sym typeface="Symbol" panose="05050102010706020507" pitchFamily="18" charset="2"/>
              </a:rPr>
              <a:t>, </a:t>
            </a:r>
            <a:r>
              <a:rPr lang="en-US" dirty="0" err="1">
                <a:sym typeface="Symbol" panose="05050102010706020507" pitchFamily="18" charset="2"/>
              </a:rPr>
              <a:t>b</a:t>
            </a:r>
            <a:r>
              <a:rPr lang="en-US" baseline="-25000" dirty="0" err="1">
                <a:sym typeface="Symbol" panose="05050102010706020507" pitchFamily="18" charset="2"/>
              </a:rPr>
              <a:t>j</a:t>
            </a:r>
            <a:r>
              <a:rPr lang="en-US" dirty="0">
                <a:sym typeface="Symbol" panose="05050102010706020507" pitchFamily="18" charset="2"/>
              </a:rPr>
              <a:t>  S, then </a:t>
            </a:r>
            <a:r>
              <a:rPr lang="en-US" dirty="0" err="1">
                <a:sym typeface="Symbol" panose="05050102010706020507" pitchFamily="18" charset="2"/>
              </a:rPr>
              <a:t>i</a:t>
            </a:r>
            <a:r>
              <a:rPr lang="en-US" dirty="0">
                <a:sym typeface="Symbol" panose="05050102010706020507" pitchFamily="18" charset="2"/>
              </a:rPr>
              <a:t> &lt; j-4 (the ends of each pair are separated by 4+ bases)</a:t>
            </a:r>
          </a:p>
          <a:p>
            <a:r>
              <a:rPr lang="en-US" dirty="0">
                <a:sym typeface="Symbol" panose="05050102010706020507" pitchFamily="18" charset="2"/>
              </a:rPr>
              <a:t>If b</a:t>
            </a:r>
            <a:r>
              <a:rPr lang="en-US" baseline="-25000" dirty="0">
                <a:sym typeface="Symbol" panose="05050102010706020507" pitchFamily="18" charset="2"/>
              </a:rPr>
              <a:t>i</a:t>
            </a:r>
            <a:r>
              <a:rPr lang="en-US" dirty="0">
                <a:sym typeface="Symbol" panose="05050102010706020507" pitchFamily="18" charset="2"/>
              </a:rPr>
              <a:t>, </a:t>
            </a:r>
            <a:r>
              <a:rPr lang="en-US" dirty="0" err="1">
                <a:sym typeface="Symbol" panose="05050102010706020507" pitchFamily="18" charset="2"/>
              </a:rPr>
              <a:t>b</a:t>
            </a:r>
            <a:r>
              <a:rPr lang="en-US" baseline="-25000" dirty="0" err="1">
                <a:sym typeface="Symbol" panose="05050102010706020507" pitchFamily="18" charset="2"/>
              </a:rPr>
              <a:t>j</a:t>
            </a:r>
            <a:r>
              <a:rPr lang="en-US" dirty="0">
                <a:sym typeface="Symbol" panose="05050102010706020507" pitchFamily="18" charset="2"/>
              </a:rPr>
              <a:t>, b</a:t>
            </a:r>
            <a:r>
              <a:rPr lang="en-US" baseline="-25000" dirty="0">
                <a:sym typeface="Symbol" panose="05050102010706020507" pitchFamily="18" charset="2"/>
              </a:rPr>
              <a:t>k</a:t>
            </a:r>
            <a:r>
              <a:rPr lang="en-US" dirty="0">
                <a:sym typeface="Symbol" panose="05050102010706020507" pitchFamily="18" charset="2"/>
              </a:rPr>
              <a:t>, b</a:t>
            </a:r>
            <a:r>
              <a:rPr lang="en-US" baseline="-25000" dirty="0">
                <a:sym typeface="Symbol" panose="05050102010706020507" pitchFamily="18" charset="2"/>
              </a:rPr>
              <a:t>l</a:t>
            </a:r>
            <a:r>
              <a:rPr lang="en-US" dirty="0">
                <a:sym typeface="Symbol" panose="05050102010706020507" pitchFamily="18" charset="2"/>
              </a:rPr>
              <a:t>  S, it is not the case that </a:t>
            </a:r>
            <a:br>
              <a:rPr lang="en-US" dirty="0">
                <a:sym typeface="Symbol" panose="05050102010706020507" pitchFamily="18" charset="2"/>
              </a:rPr>
            </a:br>
            <a:r>
              <a:rPr lang="en-US" dirty="0" err="1">
                <a:sym typeface="Symbol" panose="05050102010706020507" pitchFamily="18" charset="2"/>
              </a:rPr>
              <a:t>i</a:t>
            </a:r>
            <a:r>
              <a:rPr lang="en-US" dirty="0">
                <a:sym typeface="Symbol" panose="05050102010706020507" pitchFamily="18" charset="2"/>
              </a:rPr>
              <a:t> &lt; k &lt; j &lt; l (no crossed pairs)</a:t>
            </a:r>
          </a:p>
          <a:p>
            <a:pPr marL="0" indent="0">
              <a:buNone/>
            </a:pPr>
            <a:r>
              <a:rPr lang="en-US" dirty="0">
                <a:sym typeface="Symbol" panose="05050102010706020507" pitchFamily="18" charset="2"/>
              </a:rPr>
              <a:t>We will assume RNA forms the maximum possible pairs subject to the above rules.</a:t>
            </a:r>
            <a:endParaRPr lang="en-US" dirty="0"/>
          </a:p>
        </p:txBody>
      </p:sp>
      <p:pic>
        <p:nvPicPr>
          <p:cNvPr id="4" name="Picture 3" descr="A close up of a map&#10;&#10;Description automatically generated">
            <a:extLst>
              <a:ext uri="{FF2B5EF4-FFF2-40B4-BE49-F238E27FC236}">
                <a16:creationId xmlns:a16="http://schemas.microsoft.com/office/drawing/2014/main" id="{7D1E4706-47B6-4701-816B-B1217D945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1452" y="2208788"/>
            <a:ext cx="2873159" cy="3579410"/>
          </a:xfrm>
          <a:prstGeom prst="rect">
            <a:avLst/>
          </a:prstGeom>
        </p:spPr>
      </p:pic>
      <p:sp>
        <p:nvSpPr>
          <p:cNvPr id="5" name="Oval 4">
            <a:extLst>
              <a:ext uri="{FF2B5EF4-FFF2-40B4-BE49-F238E27FC236}">
                <a16:creationId xmlns:a16="http://schemas.microsoft.com/office/drawing/2014/main" id="{5A69E91D-AD67-466B-BBB3-9971220967EB}"/>
              </a:ext>
            </a:extLst>
          </p:cNvPr>
          <p:cNvSpPr/>
          <p:nvPr/>
        </p:nvSpPr>
        <p:spPr>
          <a:xfrm>
            <a:off x="8920976" y="5006898"/>
            <a:ext cx="780585" cy="234175"/>
          </a:xfrm>
          <a:prstGeom prst="ellipse">
            <a:avLst/>
          </a:prstGeom>
          <a:noFill/>
          <a:ln w="571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F1B7F364-8F5D-483B-B8B3-F45BAD6BB1D0}"/>
              </a:ext>
            </a:extLst>
          </p:cNvPr>
          <p:cNvSpPr/>
          <p:nvPr/>
        </p:nvSpPr>
        <p:spPr>
          <a:xfrm>
            <a:off x="10724026" y="3311912"/>
            <a:ext cx="780585" cy="791737"/>
          </a:xfrm>
          <a:prstGeom prst="ellipse">
            <a:avLst/>
          </a:prstGeom>
          <a:noFill/>
          <a:ln w="571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2212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C835-C358-4D72-9C9D-6BD36FF56C09}"/>
              </a:ext>
            </a:extLst>
          </p:cNvPr>
          <p:cNvSpPr>
            <a:spLocks noGrp="1"/>
          </p:cNvSpPr>
          <p:nvPr>
            <p:ph type="title"/>
          </p:nvPr>
        </p:nvSpPr>
        <p:spPr/>
        <p:txBody>
          <a:bodyPr/>
          <a:lstStyle/>
          <a:p>
            <a:r>
              <a:rPr lang="en-US" dirty="0"/>
              <a:t>RNA: Bite-size Decisions</a:t>
            </a:r>
          </a:p>
        </p:txBody>
      </p:sp>
      <p:sp>
        <p:nvSpPr>
          <p:cNvPr id="3" name="Content Placeholder 2">
            <a:extLst>
              <a:ext uri="{FF2B5EF4-FFF2-40B4-BE49-F238E27FC236}">
                <a16:creationId xmlns:a16="http://schemas.microsoft.com/office/drawing/2014/main" id="{244BE02C-0A2A-4C7A-B595-8692501062E1}"/>
              </a:ext>
            </a:extLst>
          </p:cNvPr>
          <p:cNvSpPr>
            <a:spLocks noGrp="1"/>
          </p:cNvSpPr>
          <p:nvPr>
            <p:ph idx="1"/>
          </p:nvPr>
        </p:nvSpPr>
        <p:spPr>
          <a:xfrm>
            <a:off x="2589212" y="2133600"/>
            <a:ext cx="8915400" cy="2583366"/>
          </a:xfrm>
        </p:spPr>
        <p:txBody>
          <a:bodyPr/>
          <a:lstStyle/>
          <a:p>
            <a:pPr marL="0" indent="0">
              <a:buNone/>
            </a:pPr>
            <a:r>
              <a:rPr lang="en-US" dirty="0"/>
              <a:t>We need to figure out which letters form pairs.</a:t>
            </a:r>
          </a:p>
          <a:p>
            <a:r>
              <a:rPr lang="en-US" dirty="0"/>
              <a:t>You could ask a narrow question such as “do these two letters match?”</a:t>
            </a:r>
          </a:p>
          <a:p>
            <a:pPr lvl="1"/>
            <a:r>
              <a:rPr lang="en-US" dirty="0"/>
              <a:t>If the answer is no, it’s rather challenging to figure out the progression of the questions.  It will work, but it’s difficult.</a:t>
            </a:r>
          </a:p>
          <a:p>
            <a:r>
              <a:rPr lang="en-US" dirty="0"/>
              <a:t>Instead we will ask a broad question: “what, if anything, does this letter match with?”, starting with b</a:t>
            </a:r>
            <a:r>
              <a:rPr lang="en-US" baseline="-25000" dirty="0"/>
              <a:t>1</a:t>
            </a:r>
            <a:r>
              <a:rPr lang="en-US" dirty="0"/>
              <a:t>.</a:t>
            </a:r>
          </a:p>
          <a:p>
            <a:pPr marL="0" indent="0">
              <a:buNone/>
            </a:pPr>
            <a:r>
              <a:rPr lang="en-US" dirty="0"/>
              <a:t>Suppose b</a:t>
            </a:r>
            <a:r>
              <a:rPr lang="en-US" baseline="-25000" dirty="0"/>
              <a:t>1</a:t>
            </a:r>
            <a:r>
              <a:rPr lang="en-US" dirty="0"/>
              <a:t> pairs with b</a:t>
            </a:r>
            <a:r>
              <a:rPr lang="en-US" baseline="-25000" dirty="0"/>
              <a:t>n/2</a:t>
            </a:r>
            <a:r>
              <a:rPr lang="en-US" dirty="0"/>
              <a:t>.  What subproblems do I need to worry about?</a:t>
            </a:r>
          </a:p>
        </p:txBody>
      </p:sp>
      <p:cxnSp>
        <p:nvCxnSpPr>
          <p:cNvPr id="6" name="Straight Connector 5">
            <a:extLst>
              <a:ext uri="{FF2B5EF4-FFF2-40B4-BE49-F238E27FC236}">
                <a16:creationId xmlns:a16="http://schemas.microsoft.com/office/drawing/2014/main" id="{074635E9-0C1D-4123-B31C-0CB442741599}"/>
              </a:ext>
            </a:extLst>
          </p:cNvPr>
          <p:cNvCxnSpPr/>
          <p:nvPr/>
        </p:nvCxnSpPr>
        <p:spPr>
          <a:xfrm>
            <a:off x="2592925" y="5642517"/>
            <a:ext cx="7521231" cy="0"/>
          </a:xfrm>
          <a:prstGeom prst="line">
            <a:avLst/>
          </a:prstGeom>
          <a:ln w="57150"/>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9BF0BBB-6A65-4F27-A2F5-DA4D5BE4F01A}"/>
              </a:ext>
            </a:extLst>
          </p:cNvPr>
          <p:cNvSpPr txBox="1"/>
          <p:nvPr/>
        </p:nvSpPr>
        <p:spPr>
          <a:xfrm>
            <a:off x="2375852" y="5642518"/>
            <a:ext cx="426720" cy="369332"/>
          </a:xfrm>
          <a:prstGeom prst="rect">
            <a:avLst/>
          </a:prstGeom>
          <a:noFill/>
        </p:spPr>
        <p:txBody>
          <a:bodyPr wrap="none" rtlCol="0">
            <a:spAutoFit/>
          </a:bodyPr>
          <a:lstStyle/>
          <a:p>
            <a:r>
              <a:rPr lang="en-US" dirty="0"/>
              <a:t>b</a:t>
            </a:r>
            <a:r>
              <a:rPr lang="en-US" baseline="-25000" dirty="0"/>
              <a:t>1</a:t>
            </a:r>
            <a:endParaRPr lang="en-US" dirty="0"/>
          </a:p>
        </p:txBody>
      </p:sp>
      <p:sp>
        <p:nvSpPr>
          <p:cNvPr id="8" name="TextBox 7">
            <a:extLst>
              <a:ext uri="{FF2B5EF4-FFF2-40B4-BE49-F238E27FC236}">
                <a16:creationId xmlns:a16="http://schemas.microsoft.com/office/drawing/2014/main" id="{186443BF-AAFD-49CA-BD46-959C39B71B17}"/>
              </a:ext>
            </a:extLst>
          </p:cNvPr>
          <p:cNvSpPr txBox="1"/>
          <p:nvPr/>
        </p:nvSpPr>
        <p:spPr>
          <a:xfrm>
            <a:off x="2783885" y="5642517"/>
            <a:ext cx="426720" cy="369332"/>
          </a:xfrm>
          <a:prstGeom prst="rect">
            <a:avLst/>
          </a:prstGeom>
          <a:noFill/>
        </p:spPr>
        <p:txBody>
          <a:bodyPr wrap="none" rtlCol="0">
            <a:spAutoFit/>
          </a:bodyPr>
          <a:lstStyle/>
          <a:p>
            <a:r>
              <a:rPr lang="en-US" dirty="0"/>
              <a:t>b</a:t>
            </a:r>
            <a:r>
              <a:rPr lang="en-US" baseline="-25000" dirty="0"/>
              <a:t>2</a:t>
            </a:r>
            <a:endParaRPr lang="en-US" dirty="0"/>
          </a:p>
        </p:txBody>
      </p:sp>
      <p:sp>
        <p:nvSpPr>
          <p:cNvPr id="9" name="TextBox 8">
            <a:extLst>
              <a:ext uri="{FF2B5EF4-FFF2-40B4-BE49-F238E27FC236}">
                <a16:creationId xmlns:a16="http://schemas.microsoft.com/office/drawing/2014/main" id="{A60BEFDF-706B-4202-9B8B-1881A17DE97D}"/>
              </a:ext>
            </a:extLst>
          </p:cNvPr>
          <p:cNvSpPr txBox="1"/>
          <p:nvPr/>
        </p:nvSpPr>
        <p:spPr>
          <a:xfrm>
            <a:off x="5669280" y="5682217"/>
            <a:ext cx="724878" cy="369332"/>
          </a:xfrm>
          <a:prstGeom prst="rect">
            <a:avLst/>
          </a:prstGeom>
          <a:noFill/>
        </p:spPr>
        <p:txBody>
          <a:bodyPr wrap="none" rtlCol="0">
            <a:spAutoFit/>
          </a:bodyPr>
          <a:lstStyle/>
          <a:p>
            <a:r>
              <a:rPr lang="en-US" dirty="0"/>
              <a:t>b</a:t>
            </a:r>
            <a:r>
              <a:rPr lang="en-US" baseline="-25000" dirty="0"/>
              <a:t>n/2-1</a:t>
            </a:r>
            <a:endParaRPr lang="en-US" dirty="0"/>
          </a:p>
        </p:txBody>
      </p:sp>
      <p:sp>
        <p:nvSpPr>
          <p:cNvPr id="10" name="TextBox 9">
            <a:extLst>
              <a:ext uri="{FF2B5EF4-FFF2-40B4-BE49-F238E27FC236}">
                <a16:creationId xmlns:a16="http://schemas.microsoft.com/office/drawing/2014/main" id="{CA0B5774-5588-4E14-82D0-3A9CEDB5C8EA}"/>
              </a:ext>
            </a:extLst>
          </p:cNvPr>
          <p:cNvSpPr txBox="1"/>
          <p:nvPr/>
        </p:nvSpPr>
        <p:spPr>
          <a:xfrm>
            <a:off x="6353540" y="5682217"/>
            <a:ext cx="588623" cy="369332"/>
          </a:xfrm>
          <a:prstGeom prst="rect">
            <a:avLst/>
          </a:prstGeom>
          <a:noFill/>
        </p:spPr>
        <p:txBody>
          <a:bodyPr wrap="none" rtlCol="0">
            <a:spAutoFit/>
          </a:bodyPr>
          <a:lstStyle/>
          <a:p>
            <a:r>
              <a:rPr lang="en-US" dirty="0"/>
              <a:t>b</a:t>
            </a:r>
            <a:r>
              <a:rPr lang="en-US" baseline="-25000" dirty="0"/>
              <a:t>n/2</a:t>
            </a:r>
            <a:endParaRPr lang="en-US" dirty="0"/>
          </a:p>
        </p:txBody>
      </p:sp>
      <p:sp>
        <p:nvSpPr>
          <p:cNvPr id="11" name="TextBox 10">
            <a:extLst>
              <a:ext uri="{FF2B5EF4-FFF2-40B4-BE49-F238E27FC236}">
                <a16:creationId xmlns:a16="http://schemas.microsoft.com/office/drawing/2014/main" id="{B1F10247-0BDD-45A7-A02B-0BAE0038682B}"/>
              </a:ext>
            </a:extLst>
          </p:cNvPr>
          <p:cNvSpPr txBox="1"/>
          <p:nvPr/>
        </p:nvSpPr>
        <p:spPr>
          <a:xfrm>
            <a:off x="6942163" y="5682217"/>
            <a:ext cx="766557" cy="369332"/>
          </a:xfrm>
          <a:prstGeom prst="rect">
            <a:avLst/>
          </a:prstGeom>
          <a:noFill/>
        </p:spPr>
        <p:txBody>
          <a:bodyPr wrap="none" rtlCol="0">
            <a:spAutoFit/>
          </a:bodyPr>
          <a:lstStyle/>
          <a:p>
            <a:r>
              <a:rPr lang="en-US" dirty="0"/>
              <a:t>b</a:t>
            </a:r>
            <a:r>
              <a:rPr lang="en-US" baseline="-25000" dirty="0"/>
              <a:t>n/2+1</a:t>
            </a:r>
            <a:endParaRPr lang="en-US" dirty="0"/>
          </a:p>
        </p:txBody>
      </p:sp>
      <p:sp>
        <p:nvSpPr>
          <p:cNvPr id="12" name="TextBox 11">
            <a:extLst>
              <a:ext uri="{FF2B5EF4-FFF2-40B4-BE49-F238E27FC236}">
                <a16:creationId xmlns:a16="http://schemas.microsoft.com/office/drawing/2014/main" id="{7DBA98DA-B6BC-4678-B335-BDAF84505D65}"/>
              </a:ext>
            </a:extLst>
          </p:cNvPr>
          <p:cNvSpPr txBox="1"/>
          <p:nvPr/>
        </p:nvSpPr>
        <p:spPr>
          <a:xfrm>
            <a:off x="9900796" y="5688463"/>
            <a:ext cx="436338" cy="369332"/>
          </a:xfrm>
          <a:prstGeom prst="rect">
            <a:avLst/>
          </a:prstGeom>
          <a:noFill/>
        </p:spPr>
        <p:txBody>
          <a:bodyPr wrap="none" rtlCol="0">
            <a:spAutoFit/>
          </a:bodyPr>
          <a:lstStyle/>
          <a:p>
            <a:r>
              <a:rPr lang="en-US" dirty="0"/>
              <a:t>b</a:t>
            </a:r>
            <a:r>
              <a:rPr lang="en-US" baseline="-25000" dirty="0"/>
              <a:t>n</a:t>
            </a:r>
            <a:endParaRPr lang="en-US" dirty="0"/>
          </a:p>
        </p:txBody>
      </p:sp>
      <p:sp>
        <p:nvSpPr>
          <p:cNvPr id="14" name="Freeform: Shape 13">
            <a:extLst>
              <a:ext uri="{FF2B5EF4-FFF2-40B4-BE49-F238E27FC236}">
                <a16:creationId xmlns:a16="http://schemas.microsoft.com/office/drawing/2014/main" id="{323E7707-1899-4BD8-BFE0-886F70A000FD}"/>
              </a:ext>
            </a:extLst>
          </p:cNvPr>
          <p:cNvSpPr/>
          <p:nvPr/>
        </p:nvSpPr>
        <p:spPr>
          <a:xfrm>
            <a:off x="2575932" y="5207613"/>
            <a:ext cx="4241233" cy="443164"/>
          </a:xfrm>
          <a:custGeom>
            <a:avLst/>
            <a:gdLst>
              <a:gd name="connsiteX0" fmla="*/ 0 w 4241233"/>
              <a:gd name="connsiteY0" fmla="*/ 423753 h 443164"/>
              <a:gd name="connsiteX1" fmla="*/ 1973766 w 4241233"/>
              <a:gd name="connsiteY1" fmla="*/ 7 h 443164"/>
              <a:gd name="connsiteX2" fmla="*/ 4081346 w 4241233"/>
              <a:gd name="connsiteY2" fmla="*/ 412602 h 443164"/>
              <a:gd name="connsiteX3" fmla="*/ 4092497 w 4241233"/>
              <a:gd name="connsiteY3" fmla="*/ 412602 h 443164"/>
              <a:gd name="connsiteX4" fmla="*/ 4092497 w 4241233"/>
              <a:gd name="connsiteY4" fmla="*/ 412602 h 443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1233" h="443164">
                <a:moveTo>
                  <a:pt x="0" y="423753"/>
                </a:moveTo>
                <a:cubicBezTo>
                  <a:pt x="646771" y="212809"/>
                  <a:pt x="1293542" y="1865"/>
                  <a:pt x="1973766" y="7"/>
                </a:cubicBezTo>
                <a:cubicBezTo>
                  <a:pt x="2653990" y="-1851"/>
                  <a:pt x="3728224" y="343836"/>
                  <a:pt x="4081346" y="412602"/>
                </a:cubicBezTo>
                <a:cubicBezTo>
                  <a:pt x="4434468" y="481368"/>
                  <a:pt x="4092497" y="412602"/>
                  <a:pt x="4092497" y="412602"/>
                </a:cubicBezTo>
                <a:lnTo>
                  <a:pt x="4092497" y="412602"/>
                </a:ln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C45D8AB1-D08D-49E7-8351-F2396EAC445F}"/>
              </a:ext>
            </a:extLst>
          </p:cNvPr>
          <p:cNvSpPr/>
          <p:nvPr/>
        </p:nvSpPr>
        <p:spPr>
          <a:xfrm rot="16200000">
            <a:off x="4342208" y="4436963"/>
            <a:ext cx="443162" cy="349084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854DD044-2B28-47A0-9814-68AF61B26CAB}"/>
              </a:ext>
            </a:extLst>
          </p:cNvPr>
          <p:cNvSpPr/>
          <p:nvPr/>
        </p:nvSpPr>
        <p:spPr>
          <a:xfrm rot="16200000">
            <a:off x="8440234" y="4507066"/>
            <a:ext cx="443162" cy="335064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9047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P spid="9" grpId="0"/>
      <p:bldP spid="10" grpId="0"/>
      <p:bldP spid="11" grpId="0"/>
      <p:bldP spid="12" grpId="0"/>
      <p:bldP spid="14" grpId="0" animBg="1"/>
      <p:bldP spid="16" grpId="0" animBg="1"/>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96EB5B79-7F5A-44DC-81FB-7E95403BFD50}"/>
              </a:ext>
            </a:extLst>
          </p:cNvPr>
          <p:cNvSpPr>
            <a:spLocks noGrp="1"/>
          </p:cNvSpPr>
          <p:nvPr>
            <p:ph type="title"/>
          </p:nvPr>
        </p:nvSpPr>
        <p:spPr>
          <a:xfrm>
            <a:off x="1030288" y="609600"/>
            <a:ext cx="10131425" cy="1110343"/>
          </a:xfrm>
        </p:spPr>
        <p:txBody>
          <a:bodyPr>
            <a:normAutofit/>
          </a:bodyPr>
          <a:lstStyle/>
          <a:p>
            <a:pPr algn="ctr"/>
            <a:r>
              <a:rPr lang="en-US">
                <a:solidFill>
                  <a:schemeClr val="bg1"/>
                </a:solidFill>
              </a:rPr>
              <a:t>RNA: Recursion</a:t>
            </a:r>
          </a:p>
        </p:txBody>
      </p:sp>
      <p:sp>
        <p:nvSpPr>
          <p:cNvPr id="3" name="Content Placeholder 2">
            <a:extLst>
              <a:ext uri="{FF2B5EF4-FFF2-40B4-BE49-F238E27FC236}">
                <a16:creationId xmlns:a16="http://schemas.microsoft.com/office/drawing/2014/main" id="{FDBA0805-38AA-4451-8130-5878F808C6B1}"/>
              </a:ext>
            </a:extLst>
          </p:cNvPr>
          <p:cNvSpPr>
            <a:spLocks noGrp="1"/>
          </p:cNvSpPr>
          <p:nvPr>
            <p:ph idx="1"/>
          </p:nvPr>
        </p:nvSpPr>
        <p:spPr>
          <a:xfrm>
            <a:off x="685801" y="2592572"/>
            <a:ext cx="10820400" cy="3198627"/>
          </a:xfrm>
        </p:spPr>
        <p:txBody>
          <a:bodyPr>
            <a:normAutofit/>
          </a:bodyPr>
          <a:lstStyle/>
          <a:p>
            <a:pPr marL="0" indent="0">
              <a:lnSpc>
                <a:spcPct val="90000"/>
              </a:lnSpc>
              <a:buNone/>
            </a:pPr>
            <a:r>
              <a:rPr lang="en-US" sz="1500"/>
              <a:t>What parameters do we need to pass into our function?</a:t>
            </a:r>
          </a:p>
          <a:p>
            <a:pPr>
              <a:lnSpc>
                <a:spcPct val="90000"/>
              </a:lnSpc>
            </a:pPr>
            <a:r>
              <a:rPr lang="en-US" sz="1500"/>
              <a:t>RNA(</a:t>
            </a:r>
            <a:r>
              <a:rPr lang="en-US" sz="1500" err="1"/>
              <a:t>i</a:t>
            </a:r>
            <a:r>
              <a:rPr lang="en-US" sz="1500"/>
              <a:t>, j) returns the max possible matched pairs on the substring b</a:t>
            </a:r>
            <a:r>
              <a:rPr lang="en-US" sz="1500" baseline="-25000"/>
              <a:t>i</a:t>
            </a:r>
            <a:r>
              <a:rPr lang="en-US" sz="1500"/>
              <a:t>…</a:t>
            </a:r>
            <a:r>
              <a:rPr lang="en-US" sz="1500" err="1"/>
              <a:t>b</a:t>
            </a:r>
            <a:r>
              <a:rPr lang="en-US" sz="1500" baseline="-25000" err="1"/>
              <a:t>j</a:t>
            </a:r>
            <a:r>
              <a:rPr lang="en-US" sz="1500"/>
              <a:t>.</a:t>
            </a:r>
          </a:p>
          <a:p>
            <a:pPr marL="0" indent="0">
              <a:lnSpc>
                <a:spcPct val="90000"/>
              </a:lnSpc>
              <a:buNone/>
            </a:pPr>
            <a:r>
              <a:rPr lang="en-US" sz="1500"/>
              <a:t>If b</a:t>
            </a:r>
            <a:r>
              <a:rPr lang="en-US" sz="1500" baseline="-25000"/>
              <a:t>i</a:t>
            </a:r>
            <a:r>
              <a:rPr lang="en-US" sz="1500"/>
              <a:t> doesn’t pair with anything, what recursive call should we make?</a:t>
            </a:r>
          </a:p>
          <a:p>
            <a:pPr>
              <a:lnSpc>
                <a:spcPct val="90000"/>
              </a:lnSpc>
            </a:pPr>
            <a:r>
              <a:rPr lang="en-US" sz="1500"/>
              <a:t>RNA(i+1, j)</a:t>
            </a:r>
          </a:p>
          <a:p>
            <a:pPr marL="0" indent="0">
              <a:lnSpc>
                <a:spcPct val="90000"/>
              </a:lnSpc>
              <a:buNone/>
            </a:pPr>
            <a:r>
              <a:rPr lang="en-US" sz="1500"/>
              <a:t>If b</a:t>
            </a:r>
            <a:r>
              <a:rPr lang="en-US" sz="1500" baseline="-25000"/>
              <a:t>i</a:t>
            </a:r>
            <a:r>
              <a:rPr lang="en-US" sz="1500"/>
              <a:t> pairs with b</a:t>
            </a:r>
            <a:r>
              <a:rPr lang="en-US" sz="1500" baseline="-25000"/>
              <a:t>k</a:t>
            </a:r>
            <a:r>
              <a:rPr lang="en-US" sz="1500"/>
              <a:t>, what is my recursive formula?</a:t>
            </a:r>
          </a:p>
          <a:p>
            <a:pPr>
              <a:lnSpc>
                <a:spcPct val="90000"/>
              </a:lnSpc>
            </a:pPr>
            <a:r>
              <a:rPr lang="en-US" sz="1500"/>
              <a:t>1 + RNA(i+1, k-1) + RNA(k+1, j)</a:t>
            </a:r>
          </a:p>
          <a:p>
            <a:pPr marL="0" indent="0">
              <a:lnSpc>
                <a:spcPct val="90000"/>
              </a:lnSpc>
              <a:buNone/>
            </a:pPr>
            <a:r>
              <a:rPr lang="en-US" sz="1500"/>
              <a:t>I try all possible k, and take the best option:</a:t>
            </a:r>
          </a:p>
          <a:p>
            <a:pPr>
              <a:lnSpc>
                <a:spcPct val="90000"/>
              </a:lnSpc>
            </a:pPr>
            <a:r>
              <a:rPr lang="en-US" sz="1500"/>
              <a:t>RNA(</a:t>
            </a:r>
            <a:r>
              <a:rPr lang="en-US" sz="1500" err="1"/>
              <a:t>i</a:t>
            </a:r>
            <a:r>
              <a:rPr lang="en-US" sz="1500"/>
              <a:t>, j) = max( RNA(i+1, j), </a:t>
            </a:r>
            <a:br>
              <a:rPr lang="en-US" sz="1500"/>
            </a:br>
            <a:r>
              <a:rPr lang="en-US" sz="1500"/>
              <a:t>       1 + </a:t>
            </a:r>
            <a:r>
              <a:rPr lang="en-US" sz="1500" err="1"/>
              <a:t>max</a:t>
            </a:r>
            <a:r>
              <a:rPr lang="en-US" sz="1500" baseline="-25000" err="1"/>
              <a:t>k</a:t>
            </a:r>
            <a:r>
              <a:rPr lang="en-US" sz="1500"/>
              <a:t>( RNA(i+1, k-1) + RNA(k+1, j) ) )</a:t>
            </a:r>
          </a:p>
          <a:p>
            <a:pPr marL="0" indent="0">
              <a:lnSpc>
                <a:spcPct val="90000"/>
              </a:lnSpc>
              <a:buNone/>
            </a:pPr>
            <a:r>
              <a:rPr lang="en-US" sz="1500"/>
              <a:t>What choices of k are valid?</a:t>
            </a:r>
          </a:p>
        </p:txBody>
      </p:sp>
    </p:spTree>
    <p:extLst>
      <p:ext uri="{BB962C8B-B14F-4D97-AF65-F5344CB8AC3E}">
        <p14:creationId xmlns:p14="http://schemas.microsoft.com/office/powerpoint/2010/main" val="28842334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5B79-7F5A-44DC-81FB-7E95403BFD50}"/>
              </a:ext>
            </a:extLst>
          </p:cNvPr>
          <p:cNvSpPr>
            <a:spLocks noGrp="1"/>
          </p:cNvSpPr>
          <p:nvPr>
            <p:ph type="title"/>
          </p:nvPr>
        </p:nvSpPr>
        <p:spPr/>
        <p:txBody>
          <a:bodyPr/>
          <a:lstStyle/>
          <a:p>
            <a:r>
              <a:rPr lang="en-US" dirty="0"/>
              <a:t>RNA: the Algorithm</a:t>
            </a:r>
          </a:p>
        </p:txBody>
      </p:sp>
      <p:sp>
        <p:nvSpPr>
          <p:cNvPr id="3" name="Content Placeholder 2">
            <a:extLst>
              <a:ext uri="{FF2B5EF4-FFF2-40B4-BE49-F238E27FC236}">
                <a16:creationId xmlns:a16="http://schemas.microsoft.com/office/drawing/2014/main" id="{FDBA0805-38AA-4451-8130-5878F808C6B1}"/>
              </a:ext>
            </a:extLst>
          </p:cNvPr>
          <p:cNvSpPr>
            <a:spLocks noGrp="1"/>
          </p:cNvSpPr>
          <p:nvPr>
            <p:ph idx="1"/>
          </p:nvPr>
        </p:nvSpPr>
        <p:spPr>
          <a:xfrm>
            <a:off x="2589212" y="2133600"/>
            <a:ext cx="8915400" cy="3831050"/>
          </a:xfrm>
        </p:spPr>
        <p:txBody>
          <a:bodyPr/>
          <a:lstStyle/>
          <a:p>
            <a:pPr marL="0" indent="0">
              <a:buNone/>
            </a:pPr>
            <a:r>
              <a:rPr lang="en-US" dirty="0"/>
              <a:t>The full recursive formula:</a:t>
            </a:r>
          </a:p>
          <a:p>
            <a:r>
              <a:rPr lang="en-US" dirty="0"/>
              <a:t>RNA(</a:t>
            </a:r>
            <a:r>
              <a:rPr lang="en-US" dirty="0" err="1"/>
              <a:t>i</a:t>
            </a:r>
            <a:r>
              <a:rPr lang="en-US" dirty="0"/>
              <a:t>, j) = max( RNA(i+1, j), </a:t>
            </a:r>
            <a:br>
              <a:rPr lang="en-US" dirty="0"/>
            </a:br>
            <a:r>
              <a:rPr lang="en-US" dirty="0"/>
              <a:t>    1 + max </a:t>
            </a:r>
            <a:r>
              <a:rPr lang="en-US" baseline="-25000" dirty="0"/>
              <a:t>k : k &gt; i+4, {b</a:t>
            </a:r>
            <a:r>
              <a:rPr lang="en-US" baseline="-40000" dirty="0"/>
              <a:t>i</a:t>
            </a:r>
            <a:r>
              <a:rPr lang="en-US" baseline="-25000" dirty="0"/>
              <a:t>, b</a:t>
            </a:r>
            <a:r>
              <a:rPr lang="en-US" baseline="-40000" dirty="0"/>
              <a:t>k</a:t>
            </a:r>
            <a:r>
              <a:rPr lang="en-US" baseline="-25000" dirty="0"/>
              <a:t>} = {A, U} or {C,G}</a:t>
            </a:r>
            <a:r>
              <a:rPr lang="en-US" dirty="0"/>
              <a:t> ( RNA(i+1, k-1) + RNA(k+1, j) ) )</a:t>
            </a:r>
          </a:p>
          <a:p>
            <a:r>
              <a:rPr lang="en-US" dirty="0"/>
              <a:t>RNA(</a:t>
            </a:r>
            <a:r>
              <a:rPr lang="en-US" dirty="0" err="1"/>
              <a:t>i</a:t>
            </a:r>
            <a:r>
              <a:rPr lang="en-US" dirty="0"/>
              <a:t>, j) = 0, if </a:t>
            </a:r>
            <a:r>
              <a:rPr lang="en-US" dirty="0" err="1"/>
              <a:t>i</a:t>
            </a:r>
            <a:r>
              <a:rPr lang="en-US" dirty="0"/>
              <a:t> </a:t>
            </a:r>
            <a:r>
              <a:rPr lang="en-US" dirty="0">
                <a:sym typeface="Symbol" panose="05050102010706020507" pitchFamily="18" charset="2"/>
              </a:rPr>
              <a:t> </a:t>
            </a:r>
            <a:r>
              <a:rPr lang="en-US" dirty="0"/>
              <a:t>j-4</a:t>
            </a:r>
          </a:p>
          <a:p>
            <a:endParaRPr lang="en-US" dirty="0"/>
          </a:p>
          <a:p>
            <a:endParaRPr lang="en-US" dirty="0"/>
          </a:p>
          <a:p>
            <a:pPr marL="0" indent="0">
              <a:buNone/>
            </a:pPr>
            <a:r>
              <a:rPr lang="en-US" dirty="0"/>
              <a:t>For </a:t>
            </a:r>
            <a:r>
              <a:rPr lang="en-US" dirty="0" err="1"/>
              <a:t>i</a:t>
            </a:r>
            <a:r>
              <a:rPr lang="en-US" dirty="0"/>
              <a:t> = n to 1</a:t>
            </a:r>
          </a:p>
          <a:p>
            <a:pPr marL="400050" lvl="1" indent="0">
              <a:buNone/>
            </a:pPr>
            <a:r>
              <a:rPr lang="en-US" sz="1800" dirty="0"/>
              <a:t>For j = 1 to n</a:t>
            </a:r>
          </a:p>
          <a:p>
            <a:pPr marL="800100" lvl="2" indent="0">
              <a:buNone/>
            </a:pPr>
            <a:r>
              <a:rPr lang="en-US" sz="1800" dirty="0"/>
              <a:t>Calc R[</a:t>
            </a:r>
            <a:r>
              <a:rPr lang="en-US" sz="1800" dirty="0" err="1"/>
              <a:t>i</a:t>
            </a:r>
            <a:r>
              <a:rPr lang="en-US" sz="1800" dirty="0"/>
              <a:t> ,j]</a:t>
            </a:r>
          </a:p>
        </p:txBody>
      </p:sp>
      <p:graphicFrame>
        <p:nvGraphicFramePr>
          <p:cNvPr id="4" name="Table 4">
            <a:extLst>
              <a:ext uri="{FF2B5EF4-FFF2-40B4-BE49-F238E27FC236}">
                <a16:creationId xmlns:a16="http://schemas.microsoft.com/office/drawing/2014/main" id="{6476E076-F5E3-42BF-B715-C7247B3C9940}"/>
              </a:ext>
            </a:extLst>
          </p:cNvPr>
          <p:cNvGraphicFramePr>
            <a:graphicFrameLocks noGrp="1"/>
          </p:cNvGraphicFramePr>
          <p:nvPr/>
        </p:nvGraphicFramePr>
        <p:xfrm>
          <a:off x="4757810" y="3739610"/>
          <a:ext cx="3772873" cy="2225040"/>
        </p:xfrm>
        <a:graphic>
          <a:graphicData uri="http://schemas.openxmlformats.org/drawingml/2006/table">
            <a:tbl>
              <a:tblPr>
                <a:tableStyleId>{073A0DAA-6AF3-43AB-8588-CEC1D06C72B9}</a:tableStyleId>
              </a:tblPr>
              <a:tblGrid>
                <a:gridCol w="619029">
                  <a:extLst>
                    <a:ext uri="{9D8B030D-6E8A-4147-A177-3AD203B41FA5}">
                      <a16:colId xmlns:a16="http://schemas.microsoft.com/office/drawing/2014/main" val="818152058"/>
                    </a:ext>
                  </a:extLst>
                </a:gridCol>
                <a:gridCol w="619029">
                  <a:extLst>
                    <a:ext uri="{9D8B030D-6E8A-4147-A177-3AD203B41FA5}">
                      <a16:colId xmlns:a16="http://schemas.microsoft.com/office/drawing/2014/main" val="1748136274"/>
                    </a:ext>
                  </a:extLst>
                </a:gridCol>
                <a:gridCol w="619029">
                  <a:extLst>
                    <a:ext uri="{9D8B030D-6E8A-4147-A177-3AD203B41FA5}">
                      <a16:colId xmlns:a16="http://schemas.microsoft.com/office/drawing/2014/main" val="2757062602"/>
                    </a:ext>
                  </a:extLst>
                </a:gridCol>
                <a:gridCol w="619029">
                  <a:extLst>
                    <a:ext uri="{9D8B030D-6E8A-4147-A177-3AD203B41FA5}">
                      <a16:colId xmlns:a16="http://schemas.microsoft.com/office/drawing/2014/main" val="2284906048"/>
                    </a:ext>
                  </a:extLst>
                </a:gridCol>
                <a:gridCol w="619029">
                  <a:extLst>
                    <a:ext uri="{9D8B030D-6E8A-4147-A177-3AD203B41FA5}">
                      <a16:colId xmlns:a16="http://schemas.microsoft.com/office/drawing/2014/main" val="4102778261"/>
                    </a:ext>
                  </a:extLst>
                </a:gridCol>
                <a:gridCol w="677728">
                  <a:extLst>
                    <a:ext uri="{9D8B030D-6E8A-4147-A177-3AD203B41FA5}">
                      <a16:colId xmlns:a16="http://schemas.microsoft.com/office/drawing/2014/main" val="1799354286"/>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j=1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5394662"/>
                  </a:ext>
                </a:extLst>
              </a:tr>
              <a:tr h="370840">
                <a:tc>
                  <a:txBody>
                    <a:bodyPr/>
                    <a:lstStyle/>
                    <a:p>
                      <a:pPr algn="ctr"/>
                      <a:r>
                        <a:rPr lang="en-US" dirty="0" err="1"/>
                        <a:t>i</a:t>
                      </a: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3963902"/>
                  </a:ext>
                </a:extLst>
              </a:tr>
              <a:tr h="37084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4857931"/>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1928993"/>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1589258"/>
                  </a:ext>
                </a:extLst>
              </a:tr>
              <a:tr h="370840">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9794500"/>
                  </a:ext>
                </a:extLst>
              </a:tr>
            </a:tbl>
          </a:graphicData>
        </a:graphic>
      </p:graphicFrame>
      <p:cxnSp>
        <p:nvCxnSpPr>
          <p:cNvPr id="6" name="Straight Arrow Connector 5">
            <a:extLst>
              <a:ext uri="{FF2B5EF4-FFF2-40B4-BE49-F238E27FC236}">
                <a16:creationId xmlns:a16="http://schemas.microsoft.com/office/drawing/2014/main" id="{7F1C55D8-A8D8-44C7-9406-6DE46CD2776B}"/>
              </a:ext>
            </a:extLst>
          </p:cNvPr>
          <p:cNvCxnSpPr/>
          <p:nvPr/>
        </p:nvCxnSpPr>
        <p:spPr>
          <a:xfrm>
            <a:off x="8184996" y="4293220"/>
            <a:ext cx="0" cy="423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821827-40E6-4779-972B-80DCDF3CFA45}"/>
              </a:ext>
            </a:extLst>
          </p:cNvPr>
          <p:cNvCxnSpPr/>
          <p:nvPr/>
        </p:nvCxnSpPr>
        <p:spPr>
          <a:xfrm flipH="1">
            <a:off x="7538224" y="4293220"/>
            <a:ext cx="646771" cy="401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01CF756-F9E8-4CEC-A2E2-8EA59D5C16D1}"/>
              </a:ext>
            </a:extLst>
          </p:cNvPr>
          <p:cNvCxnSpPr>
            <a:cxnSpLocks/>
          </p:cNvCxnSpPr>
          <p:nvPr/>
        </p:nvCxnSpPr>
        <p:spPr>
          <a:xfrm flipH="1">
            <a:off x="6936059" y="4293220"/>
            <a:ext cx="1248938" cy="401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3400811-7F72-48A3-99B3-35B65013D419}"/>
              </a:ext>
            </a:extLst>
          </p:cNvPr>
          <p:cNvCxnSpPr/>
          <p:nvPr/>
        </p:nvCxnSpPr>
        <p:spPr>
          <a:xfrm flipH="1">
            <a:off x="6278137" y="4293220"/>
            <a:ext cx="1906858" cy="401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913187E4-0C83-47B8-8E0A-A231229BB275}"/>
              </a:ext>
            </a:extLst>
          </p:cNvPr>
          <p:cNvSpPr/>
          <p:nvPr/>
        </p:nvSpPr>
        <p:spPr>
          <a:xfrm>
            <a:off x="8184996" y="4293220"/>
            <a:ext cx="78058" cy="724829"/>
          </a:xfrm>
          <a:custGeom>
            <a:avLst/>
            <a:gdLst>
              <a:gd name="connsiteX0" fmla="*/ 0 w 189585"/>
              <a:gd name="connsiteY0" fmla="*/ 0 h 724829"/>
              <a:gd name="connsiteX1" fmla="*/ 189571 w 189585"/>
              <a:gd name="connsiteY1" fmla="*/ 390292 h 724829"/>
              <a:gd name="connsiteX2" fmla="*/ 11151 w 189585"/>
              <a:gd name="connsiteY2" fmla="*/ 724829 h 724829"/>
              <a:gd name="connsiteX3" fmla="*/ 11151 w 189585"/>
              <a:gd name="connsiteY3" fmla="*/ 724829 h 724829"/>
            </a:gdLst>
            <a:ahLst/>
            <a:cxnLst>
              <a:cxn ang="0">
                <a:pos x="connsiteX0" y="connsiteY0"/>
              </a:cxn>
              <a:cxn ang="0">
                <a:pos x="connsiteX1" y="connsiteY1"/>
              </a:cxn>
              <a:cxn ang="0">
                <a:pos x="connsiteX2" y="connsiteY2"/>
              </a:cxn>
              <a:cxn ang="0">
                <a:pos x="connsiteX3" y="connsiteY3"/>
              </a:cxn>
            </a:cxnLst>
            <a:rect l="l" t="t" r="r" b="b"/>
            <a:pathLst>
              <a:path w="189585" h="724829">
                <a:moveTo>
                  <a:pt x="0" y="0"/>
                </a:moveTo>
                <a:cubicBezTo>
                  <a:pt x="93856" y="134743"/>
                  <a:pt x="187713" y="269487"/>
                  <a:pt x="189571" y="390292"/>
                </a:cubicBezTo>
                <a:cubicBezTo>
                  <a:pt x="191430" y="511097"/>
                  <a:pt x="11151" y="724829"/>
                  <a:pt x="11151" y="724829"/>
                </a:cubicBezTo>
                <a:lnTo>
                  <a:pt x="11151" y="724829"/>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7" name="Freeform: Shape 26">
            <a:extLst>
              <a:ext uri="{FF2B5EF4-FFF2-40B4-BE49-F238E27FC236}">
                <a16:creationId xmlns:a16="http://schemas.microsoft.com/office/drawing/2014/main" id="{FDB98925-B3C2-4F23-A098-4DDDF18CD709}"/>
              </a:ext>
            </a:extLst>
          </p:cNvPr>
          <p:cNvSpPr/>
          <p:nvPr/>
        </p:nvSpPr>
        <p:spPr>
          <a:xfrm>
            <a:off x="8184995" y="4293220"/>
            <a:ext cx="156117" cy="1081668"/>
          </a:xfrm>
          <a:custGeom>
            <a:avLst/>
            <a:gdLst>
              <a:gd name="connsiteX0" fmla="*/ 0 w 189585"/>
              <a:gd name="connsiteY0" fmla="*/ 0 h 724829"/>
              <a:gd name="connsiteX1" fmla="*/ 189571 w 189585"/>
              <a:gd name="connsiteY1" fmla="*/ 390292 h 724829"/>
              <a:gd name="connsiteX2" fmla="*/ 11151 w 189585"/>
              <a:gd name="connsiteY2" fmla="*/ 724829 h 724829"/>
              <a:gd name="connsiteX3" fmla="*/ 11151 w 189585"/>
              <a:gd name="connsiteY3" fmla="*/ 724829 h 724829"/>
            </a:gdLst>
            <a:ahLst/>
            <a:cxnLst>
              <a:cxn ang="0">
                <a:pos x="connsiteX0" y="connsiteY0"/>
              </a:cxn>
              <a:cxn ang="0">
                <a:pos x="connsiteX1" y="connsiteY1"/>
              </a:cxn>
              <a:cxn ang="0">
                <a:pos x="connsiteX2" y="connsiteY2"/>
              </a:cxn>
              <a:cxn ang="0">
                <a:pos x="connsiteX3" y="connsiteY3"/>
              </a:cxn>
            </a:cxnLst>
            <a:rect l="l" t="t" r="r" b="b"/>
            <a:pathLst>
              <a:path w="189585" h="724829">
                <a:moveTo>
                  <a:pt x="0" y="0"/>
                </a:moveTo>
                <a:cubicBezTo>
                  <a:pt x="93856" y="134743"/>
                  <a:pt x="187713" y="269487"/>
                  <a:pt x="189571" y="390292"/>
                </a:cubicBezTo>
                <a:cubicBezTo>
                  <a:pt x="191430" y="511097"/>
                  <a:pt x="11151" y="724829"/>
                  <a:pt x="11151" y="724829"/>
                </a:cubicBezTo>
                <a:lnTo>
                  <a:pt x="11151" y="724829"/>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8" name="Freeform: Shape 27">
            <a:extLst>
              <a:ext uri="{FF2B5EF4-FFF2-40B4-BE49-F238E27FC236}">
                <a16:creationId xmlns:a16="http://schemas.microsoft.com/office/drawing/2014/main" id="{2D1F421A-1B1D-4BAC-88D8-72F044E56CAE}"/>
              </a:ext>
            </a:extLst>
          </p:cNvPr>
          <p:cNvSpPr/>
          <p:nvPr/>
        </p:nvSpPr>
        <p:spPr>
          <a:xfrm>
            <a:off x="8184994" y="4293220"/>
            <a:ext cx="230460" cy="1516565"/>
          </a:xfrm>
          <a:custGeom>
            <a:avLst/>
            <a:gdLst>
              <a:gd name="connsiteX0" fmla="*/ 0 w 189585"/>
              <a:gd name="connsiteY0" fmla="*/ 0 h 724829"/>
              <a:gd name="connsiteX1" fmla="*/ 189571 w 189585"/>
              <a:gd name="connsiteY1" fmla="*/ 390292 h 724829"/>
              <a:gd name="connsiteX2" fmla="*/ 11151 w 189585"/>
              <a:gd name="connsiteY2" fmla="*/ 724829 h 724829"/>
              <a:gd name="connsiteX3" fmla="*/ 11151 w 189585"/>
              <a:gd name="connsiteY3" fmla="*/ 724829 h 724829"/>
            </a:gdLst>
            <a:ahLst/>
            <a:cxnLst>
              <a:cxn ang="0">
                <a:pos x="connsiteX0" y="connsiteY0"/>
              </a:cxn>
              <a:cxn ang="0">
                <a:pos x="connsiteX1" y="connsiteY1"/>
              </a:cxn>
              <a:cxn ang="0">
                <a:pos x="connsiteX2" y="connsiteY2"/>
              </a:cxn>
              <a:cxn ang="0">
                <a:pos x="connsiteX3" y="connsiteY3"/>
              </a:cxn>
            </a:cxnLst>
            <a:rect l="l" t="t" r="r" b="b"/>
            <a:pathLst>
              <a:path w="189585" h="724829">
                <a:moveTo>
                  <a:pt x="0" y="0"/>
                </a:moveTo>
                <a:cubicBezTo>
                  <a:pt x="93856" y="134743"/>
                  <a:pt x="187713" y="269487"/>
                  <a:pt x="189571" y="390292"/>
                </a:cubicBezTo>
                <a:cubicBezTo>
                  <a:pt x="191430" y="511097"/>
                  <a:pt x="11151" y="724829"/>
                  <a:pt x="11151" y="724829"/>
                </a:cubicBezTo>
                <a:lnTo>
                  <a:pt x="11151" y="724829"/>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7098150C-F19B-40C3-A5CA-F65EAFF6DD03}"/>
              </a:ext>
            </a:extLst>
          </p:cNvPr>
          <p:cNvCxnSpPr/>
          <p:nvPr/>
        </p:nvCxnSpPr>
        <p:spPr>
          <a:xfrm>
            <a:off x="5664820" y="5809785"/>
            <a:ext cx="25982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D618E770-FB91-40AB-B6F3-EA3DCD46E948}"/>
              </a:ext>
            </a:extLst>
          </p:cNvPr>
          <p:cNvCxnSpPr/>
          <p:nvPr/>
        </p:nvCxnSpPr>
        <p:spPr>
          <a:xfrm>
            <a:off x="5636942" y="4293220"/>
            <a:ext cx="25982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3A224ED-A6B4-4278-AE54-08FC48F09FC4}"/>
              </a:ext>
            </a:extLst>
          </p:cNvPr>
          <p:cNvCxnSpPr/>
          <p:nvPr/>
        </p:nvCxnSpPr>
        <p:spPr>
          <a:xfrm>
            <a:off x="5636942" y="4694663"/>
            <a:ext cx="25982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5DE61D4F-5BD6-4E75-91D2-552D13E6714A}"/>
              </a:ext>
            </a:extLst>
          </p:cNvPr>
          <p:cNvCxnSpPr/>
          <p:nvPr/>
        </p:nvCxnSpPr>
        <p:spPr>
          <a:xfrm>
            <a:off x="5636942" y="5040351"/>
            <a:ext cx="25982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241D16E-00C5-46E1-A960-5DC337555441}"/>
              </a:ext>
            </a:extLst>
          </p:cNvPr>
          <p:cNvCxnSpPr/>
          <p:nvPr/>
        </p:nvCxnSpPr>
        <p:spPr>
          <a:xfrm>
            <a:off x="5636942" y="5374888"/>
            <a:ext cx="25982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4034FC3-DCD0-442B-AF6D-AC7BFA827948}"/>
              </a:ext>
            </a:extLst>
          </p:cNvPr>
          <p:cNvCxnSpPr>
            <a:cxnSpLocks/>
          </p:cNvCxnSpPr>
          <p:nvPr/>
        </p:nvCxnSpPr>
        <p:spPr>
          <a:xfrm flipH="1" flipV="1">
            <a:off x="5664820" y="5374889"/>
            <a:ext cx="2570356" cy="43489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D9970541-BE65-4F30-BE1C-D7F225A1BF4B}"/>
              </a:ext>
            </a:extLst>
          </p:cNvPr>
          <p:cNvCxnSpPr>
            <a:cxnSpLocks/>
          </p:cNvCxnSpPr>
          <p:nvPr/>
        </p:nvCxnSpPr>
        <p:spPr>
          <a:xfrm flipH="1" flipV="1">
            <a:off x="5636941" y="4292008"/>
            <a:ext cx="2548052" cy="40242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19280203-C09F-4118-938B-DD3842A99542}"/>
              </a:ext>
            </a:extLst>
          </p:cNvPr>
          <p:cNvCxnSpPr>
            <a:cxnSpLocks/>
          </p:cNvCxnSpPr>
          <p:nvPr/>
        </p:nvCxnSpPr>
        <p:spPr>
          <a:xfrm flipH="1" flipV="1">
            <a:off x="5625789" y="4709532"/>
            <a:ext cx="2559204" cy="33081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C1346975-B82A-4A29-8B81-2204458596BE}"/>
              </a:ext>
            </a:extLst>
          </p:cNvPr>
          <p:cNvCxnSpPr>
            <a:cxnSpLocks/>
          </p:cNvCxnSpPr>
          <p:nvPr/>
        </p:nvCxnSpPr>
        <p:spPr>
          <a:xfrm flipH="1" flipV="1">
            <a:off x="5636941" y="5040352"/>
            <a:ext cx="2548052" cy="3320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TextBox 43">
            <a:extLst>
              <a:ext uri="{FF2B5EF4-FFF2-40B4-BE49-F238E27FC236}">
                <a16:creationId xmlns:a16="http://schemas.microsoft.com/office/drawing/2014/main" id="{0003B4F2-737C-4E26-B00C-1B4AD47060F4}"/>
              </a:ext>
            </a:extLst>
          </p:cNvPr>
          <p:cNvSpPr txBox="1"/>
          <p:nvPr/>
        </p:nvSpPr>
        <p:spPr>
          <a:xfrm>
            <a:off x="9026131" y="4107342"/>
            <a:ext cx="1669047" cy="369332"/>
          </a:xfrm>
          <a:prstGeom prst="rect">
            <a:avLst/>
          </a:prstGeom>
          <a:noFill/>
        </p:spPr>
        <p:txBody>
          <a:bodyPr wrap="none" rtlCol="0">
            <a:spAutoFit/>
          </a:bodyPr>
          <a:lstStyle/>
          <a:p>
            <a:r>
              <a:rPr lang="en-US" dirty="0"/>
              <a:t>Return R[1, n]</a:t>
            </a:r>
          </a:p>
        </p:txBody>
      </p:sp>
      <p:sp>
        <p:nvSpPr>
          <p:cNvPr id="45" name="TextBox 44">
            <a:extLst>
              <a:ext uri="{FF2B5EF4-FFF2-40B4-BE49-F238E27FC236}">
                <a16:creationId xmlns:a16="http://schemas.microsoft.com/office/drawing/2014/main" id="{56CDA06F-5754-4578-BC20-30BDD3911E64}"/>
              </a:ext>
            </a:extLst>
          </p:cNvPr>
          <p:cNvSpPr txBox="1"/>
          <p:nvPr/>
        </p:nvSpPr>
        <p:spPr>
          <a:xfrm>
            <a:off x="9142186" y="5187758"/>
            <a:ext cx="752129" cy="369332"/>
          </a:xfrm>
          <a:prstGeom prst="rect">
            <a:avLst/>
          </a:prstGeom>
          <a:noFill/>
        </p:spPr>
        <p:txBody>
          <a:bodyPr wrap="none" rtlCol="0">
            <a:spAutoFit/>
          </a:bodyPr>
          <a:lstStyle/>
          <a:p>
            <a:r>
              <a:rPr lang="en-US" dirty="0">
                <a:sym typeface="Symbol" panose="05050102010706020507" pitchFamily="18" charset="2"/>
              </a:rPr>
              <a:t>(n</a:t>
            </a:r>
            <a:r>
              <a:rPr lang="en-US" baseline="30000" dirty="0">
                <a:sym typeface="Symbol" panose="05050102010706020507" pitchFamily="18" charset="2"/>
              </a:rPr>
              <a:t>3</a:t>
            </a:r>
            <a:r>
              <a:rPr lang="en-US" dirty="0">
                <a:sym typeface="Symbol" panose="05050102010706020507" pitchFamily="18" charset="2"/>
              </a:rPr>
              <a:t>)</a:t>
            </a:r>
            <a:endParaRPr lang="en-US" dirty="0"/>
          </a:p>
        </p:txBody>
      </p:sp>
    </p:spTree>
    <p:extLst>
      <p:ext uri="{BB962C8B-B14F-4D97-AF65-F5344CB8AC3E}">
        <p14:creationId xmlns:p14="http://schemas.microsoft.com/office/powerpoint/2010/main" val="153122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6" grpId="0" animBg="1"/>
      <p:bldP spid="27" grpId="0" animBg="1"/>
      <p:bldP spid="28" grpId="0" animBg="1"/>
      <p:bldP spid="44"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178E4C-0272-41FB-8B97-50C4AB231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54D48B0-7040-4402-8504-C41FCB9A96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9758" b="7452"/>
          <a:stretch/>
        </p:blipFill>
        <p:spPr>
          <a:xfrm>
            <a:off x="3799113" y="0"/>
            <a:ext cx="8389711" cy="5442857"/>
          </a:xfrm>
          <a:prstGeom prst="rect">
            <a:avLst/>
          </a:prstGeom>
        </p:spPr>
      </p:pic>
      <p:sp>
        <p:nvSpPr>
          <p:cNvPr id="12" name="Rectangle 11">
            <a:extLst>
              <a:ext uri="{FF2B5EF4-FFF2-40B4-BE49-F238E27FC236}">
                <a16:creationId xmlns:a16="http://schemas.microsoft.com/office/drawing/2014/main" id="{A090E8F5-FE36-4603-A85E-D47D5F40C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89019"/>
            <a:ext cx="12192000" cy="1568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36F82-685A-4FA1-B0D0-F760512F616A}"/>
              </a:ext>
            </a:extLst>
          </p:cNvPr>
          <p:cNvSpPr>
            <a:spLocks noGrp="1"/>
          </p:cNvSpPr>
          <p:nvPr>
            <p:ph type="title"/>
          </p:nvPr>
        </p:nvSpPr>
        <p:spPr>
          <a:xfrm>
            <a:off x="685801" y="5610751"/>
            <a:ext cx="10820400" cy="569915"/>
          </a:xfrm>
        </p:spPr>
        <p:txBody>
          <a:bodyPr>
            <a:normAutofit/>
          </a:bodyPr>
          <a:lstStyle/>
          <a:p>
            <a:pPr algn="r"/>
            <a:r>
              <a:rPr lang="en-US" sz="2400">
                <a:solidFill>
                  <a:schemeClr val="accent2"/>
                </a:solidFill>
              </a:rPr>
              <a:t>Iterative Fibonacci</a:t>
            </a:r>
          </a:p>
        </p:txBody>
      </p:sp>
      <p:pic>
        <p:nvPicPr>
          <p:cNvPr id="14" name="Picture 13">
            <a:extLst>
              <a:ext uri="{FF2B5EF4-FFF2-40B4-BE49-F238E27FC236}">
                <a16:creationId xmlns:a16="http://schemas.microsoft.com/office/drawing/2014/main" id="{4DDEB5BD-198F-4F39-BEAA-799D642D3B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72832" r="78369"/>
          <a:stretch/>
        </p:blipFill>
        <p:spPr>
          <a:xfrm>
            <a:off x="3177" y="3933751"/>
            <a:ext cx="2261629" cy="1597779"/>
          </a:xfrm>
          <a:prstGeom prst="rect">
            <a:avLst/>
          </a:prstGeom>
        </p:spPr>
      </p:pic>
      <p:sp>
        <p:nvSpPr>
          <p:cNvPr id="3" name="Content Placeholder 2">
            <a:extLst>
              <a:ext uri="{FF2B5EF4-FFF2-40B4-BE49-F238E27FC236}">
                <a16:creationId xmlns:a16="http://schemas.microsoft.com/office/drawing/2014/main" id="{7385718B-9089-4792-A25E-F9F844B1DA04}"/>
              </a:ext>
            </a:extLst>
          </p:cNvPr>
          <p:cNvSpPr>
            <a:spLocks noGrp="1"/>
          </p:cNvSpPr>
          <p:nvPr>
            <p:ph idx="1"/>
          </p:nvPr>
        </p:nvSpPr>
        <p:spPr>
          <a:xfrm>
            <a:off x="685801" y="856720"/>
            <a:ext cx="10820400" cy="4110562"/>
          </a:xfrm>
        </p:spPr>
        <p:txBody>
          <a:bodyPr>
            <a:normAutofit/>
          </a:bodyPr>
          <a:lstStyle/>
          <a:p>
            <a:pPr marL="0" indent="0">
              <a:buNone/>
            </a:pPr>
            <a:r>
              <a:rPr lang="en-US"/>
              <a:t>F[1] = 1</a:t>
            </a:r>
          </a:p>
          <a:p>
            <a:pPr marL="0" indent="0">
              <a:buNone/>
            </a:pPr>
            <a:r>
              <a:rPr lang="en-US"/>
              <a:t>F[2] = 1</a:t>
            </a:r>
          </a:p>
          <a:p>
            <a:pPr marL="0" indent="0">
              <a:buNone/>
            </a:pPr>
            <a:r>
              <a:rPr lang="en-US"/>
              <a:t>For </a:t>
            </a:r>
            <a:r>
              <a:rPr lang="en-US" err="1"/>
              <a:t>i</a:t>
            </a:r>
            <a:r>
              <a:rPr lang="en-US"/>
              <a:t> = 3 to n</a:t>
            </a:r>
          </a:p>
          <a:p>
            <a:pPr marL="457200" lvl="1" indent="0">
              <a:buNone/>
            </a:pPr>
            <a:r>
              <a:rPr lang="en-US"/>
              <a:t>A[</a:t>
            </a:r>
            <a:r>
              <a:rPr lang="en-US" err="1"/>
              <a:t>i</a:t>
            </a:r>
            <a:r>
              <a:rPr lang="en-US"/>
              <a:t>] = A[i-1] + A[i-2]</a:t>
            </a:r>
          </a:p>
          <a:p>
            <a:pPr marL="0" indent="0">
              <a:buNone/>
            </a:pPr>
            <a:r>
              <a:rPr lang="en-US"/>
              <a:t>Return A[n]</a:t>
            </a:r>
          </a:p>
          <a:p>
            <a:pPr marL="0" indent="0">
              <a:buNone/>
            </a:pPr>
            <a:endParaRPr lang="en-US"/>
          </a:p>
          <a:p>
            <a:pPr marL="0" indent="0">
              <a:buNone/>
            </a:pPr>
            <a:r>
              <a:rPr lang="en-US"/>
              <a:t>Runtime: </a:t>
            </a:r>
            <a:r>
              <a:rPr lang="en-US">
                <a:sym typeface="Symbol" panose="05050102010706020507" pitchFamily="18" charset="2"/>
              </a:rPr>
              <a:t>(n)</a:t>
            </a:r>
          </a:p>
          <a:p>
            <a:pPr marL="0" indent="0">
              <a:buNone/>
            </a:pPr>
            <a:r>
              <a:rPr lang="en-US">
                <a:sym typeface="Symbol" panose="05050102010706020507" pitchFamily="18" charset="2"/>
              </a:rPr>
              <a:t>We have just done </a:t>
            </a:r>
            <a:r>
              <a:rPr lang="en-US" b="1">
                <a:sym typeface="Symbol" panose="05050102010706020507" pitchFamily="18" charset="2"/>
              </a:rPr>
              <a:t>dynamic programming</a:t>
            </a:r>
            <a:r>
              <a:rPr lang="en-US">
                <a:sym typeface="Symbol" panose="05050102010706020507" pitchFamily="18" charset="2"/>
              </a:rPr>
              <a:t>.</a:t>
            </a:r>
            <a:endParaRPr lang="en-US"/>
          </a:p>
        </p:txBody>
      </p:sp>
    </p:spTree>
    <p:extLst>
      <p:ext uri="{BB962C8B-B14F-4D97-AF65-F5344CB8AC3E}">
        <p14:creationId xmlns:p14="http://schemas.microsoft.com/office/powerpoint/2010/main" val="364509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059E-7053-4CC3-91EF-657BA4973E19}"/>
              </a:ext>
            </a:extLst>
          </p:cNvPr>
          <p:cNvSpPr>
            <a:spLocks noGrp="1"/>
          </p:cNvSpPr>
          <p:nvPr>
            <p:ph type="title"/>
          </p:nvPr>
        </p:nvSpPr>
        <p:spPr/>
        <p:txBody>
          <a:bodyPr/>
          <a:lstStyle/>
          <a:p>
            <a:r>
              <a:rPr lang="en-US" dirty="0"/>
              <a:t>Shortest Path (Again!)</a:t>
            </a:r>
          </a:p>
        </p:txBody>
      </p:sp>
      <p:sp>
        <p:nvSpPr>
          <p:cNvPr id="3" name="Content Placeholder 2">
            <a:extLst>
              <a:ext uri="{FF2B5EF4-FFF2-40B4-BE49-F238E27FC236}">
                <a16:creationId xmlns:a16="http://schemas.microsoft.com/office/drawing/2014/main" id="{8AE97FBA-09BA-40CC-B347-E1E8B7268E12}"/>
              </a:ext>
            </a:extLst>
          </p:cNvPr>
          <p:cNvSpPr>
            <a:spLocks noGrp="1"/>
          </p:cNvSpPr>
          <p:nvPr>
            <p:ph idx="1"/>
          </p:nvPr>
        </p:nvSpPr>
        <p:spPr>
          <a:xfrm>
            <a:off x="1069848" y="3564082"/>
            <a:ext cx="10058400" cy="2608118"/>
          </a:xfrm>
        </p:spPr>
        <p:txBody>
          <a:bodyPr/>
          <a:lstStyle/>
          <a:p>
            <a:pPr marL="0" indent="0">
              <a:buNone/>
            </a:pPr>
            <a:r>
              <a:rPr lang="en-US" dirty="0"/>
              <a:t>What is the length of the shortest path from S to T?</a:t>
            </a:r>
          </a:p>
          <a:p>
            <a:r>
              <a:rPr lang="en-US" dirty="0"/>
              <a:t>0</a:t>
            </a:r>
          </a:p>
          <a:p>
            <a:pPr marL="0" indent="0">
              <a:buNone/>
            </a:pPr>
            <a:r>
              <a:rPr lang="en-US" dirty="0"/>
              <a:t>What is the length of the path that Dijkstra’s Algorithm will find?</a:t>
            </a:r>
          </a:p>
          <a:p>
            <a:r>
              <a:rPr lang="en-US" dirty="0"/>
              <a:t>1</a:t>
            </a:r>
          </a:p>
          <a:p>
            <a:pPr marL="0" indent="0">
              <a:buNone/>
            </a:pPr>
            <a:r>
              <a:rPr lang="en-US" dirty="0"/>
              <a:t>Why didn’t Dijkstra’s Algorithm work?</a:t>
            </a:r>
          </a:p>
          <a:p>
            <a:r>
              <a:rPr lang="en-US" dirty="0"/>
              <a:t>Negative weight edges.</a:t>
            </a:r>
          </a:p>
        </p:txBody>
      </p:sp>
      <p:grpSp>
        <p:nvGrpSpPr>
          <p:cNvPr id="27" name="Group 26">
            <a:extLst>
              <a:ext uri="{FF2B5EF4-FFF2-40B4-BE49-F238E27FC236}">
                <a16:creationId xmlns:a16="http://schemas.microsoft.com/office/drawing/2014/main" id="{76169C87-9216-44DB-94EF-EE371CC26224}"/>
              </a:ext>
            </a:extLst>
          </p:cNvPr>
          <p:cNvGrpSpPr/>
          <p:nvPr/>
        </p:nvGrpSpPr>
        <p:grpSpPr>
          <a:xfrm>
            <a:off x="5063835" y="1794347"/>
            <a:ext cx="2064330" cy="1634653"/>
            <a:chOff x="2909455" y="4836513"/>
            <a:chExt cx="2064330" cy="1634653"/>
          </a:xfrm>
        </p:grpSpPr>
        <p:sp>
          <p:nvSpPr>
            <p:cNvPr id="4" name="Flowchart: Connector 3">
              <a:extLst>
                <a:ext uri="{FF2B5EF4-FFF2-40B4-BE49-F238E27FC236}">
                  <a16:creationId xmlns:a16="http://schemas.microsoft.com/office/drawing/2014/main" id="{32CF5841-7C09-47A3-8BBA-263E3FE83544}"/>
                </a:ext>
              </a:extLst>
            </p:cNvPr>
            <p:cNvSpPr/>
            <p:nvPr/>
          </p:nvSpPr>
          <p:spPr>
            <a:xfrm>
              <a:off x="2909455" y="497724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t>
              </a:r>
            </a:p>
          </p:txBody>
        </p:sp>
        <p:sp>
          <p:nvSpPr>
            <p:cNvPr id="5" name="Flowchart: Connector 4">
              <a:extLst>
                <a:ext uri="{FF2B5EF4-FFF2-40B4-BE49-F238E27FC236}">
                  <a16:creationId xmlns:a16="http://schemas.microsoft.com/office/drawing/2014/main" id="{4262A732-B7B4-4B63-A20C-5239570C7BC6}"/>
                </a:ext>
              </a:extLst>
            </p:cNvPr>
            <p:cNvSpPr/>
            <p:nvPr/>
          </p:nvSpPr>
          <p:spPr>
            <a:xfrm>
              <a:off x="4287985" y="5876058"/>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p>
          </p:txBody>
        </p:sp>
        <p:sp>
          <p:nvSpPr>
            <p:cNvPr id="6" name="Flowchart: Connector 5">
              <a:extLst>
                <a:ext uri="{FF2B5EF4-FFF2-40B4-BE49-F238E27FC236}">
                  <a16:creationId xmlns:a16="http://schemas.microsoft.com/office/drawing/2014/main" id="{8511108E-50E6-4D4B-960A-7A77FB319F77}"/>
                </a:ext>
              </a:extLst>
            </p:cNvPr>
            <p:cNvSpPr/>
            <p:nvPr/>
          </p:nvSpPr>
          <p:spPr>
            <a:xfrm>
              <a:off x="3138055" y="5876058"/>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
          <p:nvSpPr>
            <p:cNvPr id="7" name="Flowchart: Connector 6">
              <a:extLst>
                <a:ext uri="{FF2B5EF4-FFF2-40B4-BE49-F238E27FC236}">
                  <a16:creationId xmlns:a16="http://schemas.microsoft.com/office/drawing/2014/main" id="{DCA62763-B544-4B5D-A637-25F3FB4C8F3B}"/>
                </a:ext>
              </a:extLst>
            </p:cNvPr>
            <p:cNvSpPr/>
            <p:nvPr/>
          </p:nvSpPr>
          <p:spPr>
            <a:xfrm>
              <a:off x="4516585" y="4977245"/>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t>
              </a:r>
            </a:p>
          </p:txBody>
        </p:sp>
        <p:cxnSp>
          <p:nvCxnSpPr>
            <p:cNvPr id="9" name="Straight Arrow Connector 8">
              <a:extLst>
                <a:ext uri="{FF2B5EF4-FFF2-40B4-BE49-F238E27FC236}">
                  <a16:creationId xmlns:a16="http://schemas.microsoft.com/office/drawing/2014/main" id="{1274C5F6-2CCA-41BA-BC53-CBDF5030E991}"/>
                </a:ext>
              </a:extLst>
            </p:cNvPr>
            <p:cNvCxnSpPr>
              <a:cxnSpLocks/>
              <a:stCxn id="4" idx="6"/>
              <a:endCxn id="7" idx="2"/>
            </p:cNvCxnSpPr>
            <p:nvPr/>
          </p:nvCxnSpPr>
          <p:spPr>
            <a:xfrm>
              <a:off x="3366655" y="5205845"/>
              <a:ext cx="11499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C8ECA0F-0E5A-4792-A6AB-03058A18D9DB}"/>
                </a:ext>
              </a:extLst>
            </p:cNvPr>
            <p:cNvCxnSpPr>
              <a:stCxn id="4" idx="4"/>
              <a:endCxn id="6" idx="0"/>
            </p:cNvCxnSpPr>
            <p:nvPr/>
          </p:nvCxnSpPr>
          <p:spPr>
            <a:xfrm>
              <a:off x="3138055" y="5434445"/>
              <a:ext cx="228600" cy="441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307DC68-5B66-48EA-8CEC-852930D83544}"/>
                </a:ext>
              </a:extLst>
            </p:cNvPr>
            <p:cNvCxnSpPr>
              <a:stCxn id="6" idx="6"/>
              <a:endCxn id="5" idx="2"/>
            </p:cNvCxnSpPr>
            <p:nvPr/>
          </p:nvCxnSpPr>
          <p:spPr>
            <a:xfrm>
              <a:off x="3595255" y="6104658"/>
              <a:ext cx="692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EC5B3FC-0708-42EA-BE41-B41B66FF0298}"/>
                </a:ext>
              </a:extLst>
            </p:cNvPr>
            <p:cNvCxnSpPr>
              <a:stCxn id="4" idx="5"/>
              <a:endCxn id="5" idx="1"/>
            </p:cNvCxnSpPr>
            <p:nvPr/>
          </p:nvCxnSpPr>
          <p:spPr>
            <a:xfrm>
              <a:off x="3299700" y="5367490"/>
              <a:ext cx="1055240" cy="575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D5FF2E-6A13-47D8-8D5A-3813A5976CB4}"/>
                </a:ext>
              </a:extLst>
            </p:cNvPr>
            <p:cNvCxnSpPr>
              <a:stCxn id="5" idx="0"/>
              <a:endCxn id="7" idx="4"/>
            </p:cNvCxnSpPr>
            <p:nvPr/>
          </p:nvCxnSpPr>
          <p:spPr>
            <a:xfrm flipV="1">
              <a:off x="4516585" y="5434445"/>
              <a:ext cx="228600" cy="441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FDC7E4D-732F-47CF-97CC-4C5E1001FF98}"/>
                </a:ext>
              </a:extLst>
            </p:cNvPr>
            <p:cNvSpPr txBox="1"/>
            <p:nvPr/>
          </p:nvSpPr>
          <p:spPr>
            <a:xfrm>
              <a:off x="3806539" y="4836513"/>
              <a:ext cx="309700"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86DF25FD-612F-4383-9FF7-922EE56C71B5}"/>
                </a:ext>
              </a:extLst>
            </p:cNvPr>
            <p:cNvSpPr txBox="1"/>
            <p:nvPr/>
          </p:nvSpPr>
          <p:spPr>
            <a:xfrm>
              <a:off x="3767001" y="5367555"/>
              <a:ext cx="309700"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0FF40D47-3834-46FF-A90A-EB3ADE087D6A}"/>
                </a:ext>
              </a:extLst>
            </p:cNvPr>
            <p:cNvSpPr txBox="1"/>
            <p:nvPr/>
          </p:nvSpPr>
          <p:spPr>
            <a:xfrm>
              <a:off x="4590335" y="5534158"/>
              <a:ext cx="309700" cy="369332"/>
            </a:xfrm>
            <a:prstGeom prst="rect">
              <a:avLst/>
            </a:prstGeom>
            <a:noFill/>
          </p:spPr>
          <p:txBody>
            <a:bodyPr wrap="none" rtlCol="0">
              <a:spAutoFit/>
            </a:bodyPr>
            <a:lstStyle/>
            <a:p>
              <a:r>
                <a:rPr lang="en-US" dirty="0"/>
                <a:t>1</a:t>
              </a:r>
            </a:p>
          </p:txBody>
        </p:sp>
        <p:sp>
          <p:nvSpPr>
            <p:cNvPr id="25" name="TextBox 24">
              <a:extLst>
                <a:ext uri="{FF2B5EF4-FFF2-40B4-BE49-F238E27FC236}">
                  <a16:creationId xmlns:a16="http://schemas.microsoft.com/office/drawing/2014/main" id="{075DB8DD-B6D4-4F22-8275-17485702D954}"/>
                </a:ext>
              </a:extLst>
            </p:cNvPr>
            <p:cNvSpPr txBox="1"/>
            <p:nvPr/>
          </p:nvSpPr>
          <p:spPr>
            <a:xfrm>
              <a:off x="2931676" y="5501400"/>
              <a:ext cx="309700" cy="369332"/>
            </a:xfrm>
            <a:prstGeom prst="rect">
              <a:avLst/>
            </a:prstGeom>
            <a:noFill/>
          </p:spPr>
          <p:txBody>
            <a:bodyPr wrap="none" rtlCol="0">
              <a:spAutoFit/>
            </a:bodyPr>
            <a:lstStyle/>
            <a:p>
              <a:r>
                <a:rPr lang="en-US" dirty="0"/>
                <a:t>3</a:t>
              </a:r>
            </a:p>
          </p:txBody>
        </p:sp>
        <p:sp>
          <p:nvSpPr>
            <p:cNvPr id="26" name="TextBox 25">
              <a:extLst>
                <a:ext uri="{FF2B5EF4-FFF2-40B4-BE49-F238E27FC236}">
                  <a16:creationId xmlns:a16="http://schemas.microsoft.com/office/drawing/2014/main" id="{90E05383-5A3F-4A7C-84E6-370E5B884D0A}"/>
                </a:ext>
              </a:extLst>
            </p:cNvPr>
            <p:cNvSpPr txBox="1"/>
            <p:nvPr/>
          </p:nvSpPr>
          <p:spPr>
            <a:xfrm>
              <a:off x="3745893" y="6101834"/>
              <a:ext cx="391454" cy="369332"/>
            </a:xfrm>
            <a:prstGeom prst="rect">
              <a:avLst/>
            </a:prstGeom>
            <a:noFill/>
          </p:spPr>
          <p:txBody>
            <a:bodyPr wrap="none" rtlCol="0">
              <a:spAutoFit/>
            </a:bodyPr>
            <a:lstStyle/>
            <a:p>
              <a:r>
                <a:rPr lang="en-US" dirty="0"/>
                <a:t>-4</a:t>
              </a:r>
            </a:p>
          </p:txBody>
        </p:sp>
      </p:grpSp>
    </p:spTree>
    <p:extLst>
      <p:ext uri="{BB962C8B-B14F-4D97-AF65-F5344CB8AC3E}">
        <p14:creationId xmlns:p14="http://schemas.microsoft.com/office/powerpoint/2010/main" val="208332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6B07-AADA-409D-B268-8FA62C115E39}"/>
              </a:ext>
            </a:extLst>
          </p:cNvPr>
          <p:cNvSpPr>
            <a:spLocks noGrp="1"/>
          </p:cNvSpPr>
          <p:nvPr>
            <p:ph type="title"/>
          </p:nvPr>
        </p:nvSpPr>
        <p:spPr/>
        <p:txBody>
          <a:bodyPr/>
          <a:lstStyle/>
          <a:p>
            <a:r>
              <a:rPr lang="en-US" dirty="0"/>
              <a:t>Shortest Path: Constraints</a:t>
            </a:r>
          </a:p>
        </p:txBody>
      </p:sp>
      <p:sp>
        <p:nvSpPr>
          <p:cNvPr id="3" name="Content Placeholder 2">
            <a:extLst>
              <a:ext uri="{FF2B5EF4-FFF2-40B4-BE49-F238E27FC236}">
                <a16:creationId xmlns:a16="http://schemas.microsoft.com/office/drawing/2014/main" id="{D080A718-2BB2-4C87-B7AA-717243290892}"/>
              </a:ext>
            </a:extLst>
          </p:cNvPr>
          <p:cNvSpPr>
            <a:spLocks noGrp="1"/>
          </p:cNvSpPr>
          <p:nvPr>
            <p:ph idx="1"/>
          </p:nvPr>
        </p:nvSpPr>
        <p:spPr>
          <a:xfrm>
            <a:off x="1069848" y="4562856"/>
            <a:ext cx="10058400" cy="1609344"/>
          </a:xfrm>
        </p:spPr>
        <p:txBody>
          <a:bodyPr/>
          <a:lstStyle/>
          <a:p>
            <a:pPr marL="0" indent="0">
              <a:buNone/>
            </a:pPr>
            <a:r>
              <a:rPr lang="en-US" dirty="0"/>
              <a:t>What is the length of the </a:t>
            </a:r>
            <a:r>
              <a:rPr lang="en-US"/>
              <a:t>shortest walk </a:t>
            </a:r>
            <a:r>
              <a:rPr lang="en-US" dirty="0"/>
              <a:t>from S to T?</a:t>
            </a:r>
          </a:p>
          <a:p>
            <a:r>
              <a:rPr lang="en-US" dirty="0"/>
              <a:t>-</a:t>
            </a:r>
            <a:r>
              <a:rPr lang="en-US" dirty="0">
                <a:sym typeface="Symbol" panose="05050102010706020507" pitchFamily="18" charset="2"/>
              </a:rPr>
              <a:t></a:t>
            </a:r>
            <a:endParaRPr lang="en-US" dirty="0"/>
          </a:p>
          <a:p>
            <a:pPr marL="0" indent="0">
              <a:buNone/>
            </a:pPr>
            <a:r>
              <a:rPr lang="en-US" dirty="0"/>
              <a:t>While we will allow negative-weight edges, we will disallow negative-weight cycles, as this produces nonsensical answers.</a:t>
            </a:r>
          </a:p>
        </p:txBody>
      </p:sp>
      <p:grpSp>
        <p:nvGrpSpPr>
          <p:cNvPr id="26" name="Group 25">
            <a:extLst>
              <a:ext uri="{FF2B5EF4-FFF2-40B4-BE49-F238E27FC236}">
                <a16:creationId xmlns:a16="http://schemas.microsoft.com/office/drawing/2014/main" id="{E7ABEB65-9986-4414-A864-0BEE9851B8B8}"/>
              </a:ext>
            </a:extLst>
          </p:cNvPr>
          <p:cNvGrpSpPr/>
          <p:nvPr/>
        </p:nvGrpSpPr>
        <p:grpSpPr>
          <a:xfrm>
            <a:off x="4874203" y="2260626"/>
            <a:ext cx="2443593" cy="1779796"/>
            <a:chOff x="4436918" y="2480478"/>
            <a:chExt cx="2443593" cy="1779796"/>
          </a:xfrm>
        </p:grpSpPr>
        <p:sp>
          <p:nvSpPr>
            <p:cNvPr id="4" name="Flowchart: Connector 3">
              <a:extLst>
                <a:ext uri="{FF2B5EF4-FFF2-40B4-BE49-F238E27FC236}">
                  <a16:creationId xmlns:a16="http://schemas.microsoft.com/office/drawing/2014/main" id="{E585F302-3DE7-42AD-8FF2-E52244C849CF}"/>
                </a:ext>
              </a:extLst>
            </p:cNvPr>
            <p:cNvSpPr/>
            <p:nvPr/>
          </p:nvSpPr>
          <p:spPr>
            <a:xfrm>
              <a:off x="4436918" y="2597727"/>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t>
              </a:r>
            </a:p>
          </p:txBody>
        </p:sp>
        <p:sp>
          <p:nvSpPr>
            <p:cNvPr id="5" name="Flowchart: Connector 4">
              <a:extLst>
                <a:ext uri="{FF2B5EF4-FFF2-40B4-BE49-F238E27FC236}">
                  <a16:creationId xmlns:a16="http://schemas.microsoft.com/office/drawing/2014/main" id="{E8448DB3-EC51-49D1-9D9C-74D58555AF2B}"/>
                </a:ext>
              </a:extLst>
            </p:cNvPr>
            <p:cNvSpPr/>
            <p:nvPr/>
          </p:nvSpPr>
          <p:spPr>
            <a:xfrm>
              <a:off x="5430981" y="2597727"/>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p>
          </p:txBody>
        </p:sp>
        <p:sp>
          <p:nvSpPr>
            <p:cNvPr id="6" name="Flowchart: Connector 5">
              <a:extLst>
                <a:ext uri="{FF2B5EF4-FFF2-40B4-BE49-F238E27FC236}">
                  <a16:creationId xmlns:a16="http://schemas.microsoft.com/office/drawing/2014/main" id="{FD52ABA8-2B58-46D8-AFBE-FB0AC7C0E3D9}"/>
                </a:ext>
              </a:extLst>
            </p:cNvPr>
            <p:cNvSpPr/>
            <p:nvPr/>
          </p:nvSpPr>
          <p:spPr>
            <a:xfrm>
              <a:off x="6423311" y="2597727"/>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t>
              </a:r>
            </a:p>
          </p:txBody>
        </p:sp>
        <p:sp>
          <p:nvSpPr>
            <p:cNvPr id="7" name="Flowchart: Connector 6">
              <a:extLst>
                <a:ext uri="{FF2B5EF4-FFF2-40B4-BE49-F238E27FC236}">
                  <a16:creationId xmlns:a16="http://schemas.microsoft.com/office/drawing/2014/main" id="{B268CB9E-27CD-4879-B73B-BDA2FE1AA29E}"/>
                </a:ext>
              </a:extLst>
            </p:cNvPr>
            <p:cNvSpPr/>
            <p:nvPr/>
          </p:nvSpPr>
          <p:spPr>
            <a:xfrm>
              <a:off x="4894118" y="3803074"/>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p>
          </p:txBody>
        </p:sp>
        <p:sp>
          <p:nvSpPr>
            <p:cNvPr id="8" name="Flowchart: Connector 7">
              <a:extLst>
                <a:ext uri="{FF2B5EF4-FFF2-40B4-BE49-F238E27FC236}">
                  <a16:creationId xmlns:a16="http://schemas.microsoft.com/office/drawing/2014/main" id="{F58E9766-21AD-4B62-87A6-92BE34014AE1}"/>
                </a:ext>
              </a:extLst>
            </p:cNvPr>
            <p:cNvSpPr/>
            <p:nvPr/>
          </p:nvSpPr>
          <p:spPr>
            <a:xfrm>
              <a:off x="5966111" y="3803074"/>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p>
          </p:txBody>
        </p:sp>
        <p:cxnSp>
          <p:nvCxnSpPr>
            <p:cNvPr id="10" name="Straight Arrow Connector 9">
              <a:extLst>
                <a:ext uri="{FF2B5EF4-FFF2-40B4-BE49-F238E27FC236}">
                  <a16:creationId xmlns:a16="http://schemas.microsoft.com/office/drawing/2014/main" id="{0667CDF1-E900-4838-8CFA-FD7B4088DA69}"/>
                </a:ext>
              </a:extLst>
            </p:cNvPr>
            <p:cNvCxnSpPr>
              <a:stCxn id="4" idx="6"/>
              <a:endCxn id="5" idx="2"/>
            </p:cNvCxnSpPr>
            <p:nvPr/>
          </p:nvCxnSpPr>
          <p:spPr>
            <a:xfrm>
              <a:off x="4894118" y="2826327"/>
              <a:ext cx="536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E475F56-E881-4525-8F11-62585B481DEF}"/>
                </a:ext>
              </a:extLst>
            </p:cNvPr>
            <p:cNvCxnSpPr>
              <a:stCxn id="5" idx="6"/>
              <a:endCxn id="6" idx="2"/>
            </p:cNvCxnSpPr>
            <p:nvPr/>
          </p:nvCxnSpPr>
          <p:spPr>
            <a:xfrm>
              <a:off x="5888181" y="2826327"/>
              <a:ext cx="5351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C13C83-085E-4F80-81F0-041433D60E9A}"/>
                </a:ext>
              </a:extLst>
            </p:cNvPr>
            <p:cNvCxnSpPr>
              <a:cxnSpLocks/>
              <a:stCxn id="5" idx="3"/>
              <a:endCxn id="7" idx="7"/>
            </p:cNvCxnSpPr>
            <p:nvPr/>
          </p:nvCxnSpPr>
          <p:spPr>
            <a:xfrm flipH="1">
              <a:off x="5284363" y="2987972"/>
              <a:ext cx="213573" cy="882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DFD4B41-10FD-4B1D-9BB6-1927D5EF3FBB}"/>
                </a:ext>
              </a:extLst>
            </p:cNvPr>
            <p:cNvCxnSpPr>
              <a:stCxn id="7" idx="6"/>
              <a:endCxn id="8" idx="2"/>
            </p:cNvCxnSpPr>
            <p:nvPr/>
          </p:nvCxnSpPr>
          <p:spPr>
            <a:xfrm>
              <a:off x="5351318" y="4031674"/>
              <a:ext cx="614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BD8DEEF-24E3-42D9-A5AF-92103C40597C}"/>
                </a:ext>
              </a:extLst>
            </p:cNvPr>
            <p:cNvCxnSpPr>
              <a:stCxn id="8" idx="1"/>
              <a:endCxn id="5" idx="5"/>
            </p:cNvCxnSpPr>
            <p:nvPr/>
          </p:nvCxnSpPr>
          <p:spPr>
            <a:xfrm flipH="1" flipV="1">
              <a:off x="5821226" y="2987972"/>
              <a:ext cx="211840" cy="882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95BFB44-A291-4DB3-82AA-F2FA0EE64297}"/>
                </a:ext>
              </a:extLst>
            </p:cNvPr>
            <p:cNvSpPr txBox="1"/>
            <p:nvPr/>
          </p:nvSpPr>
          <p:spPr>
            <a:xfrm>
              <a:off x="5008005" y="2484221"/>
              <a:ext cx="309700" cy="369332"/>
            </a:xfrm>
            <a:prstGeom prst="rect">
              <a:avLst/>
            </a:prstGeom>
            <a:noFill/>
          </p:spPr>
          <p:txBody>
            <a:bodyPr wrap="none" rtlCol="0">
              <a:spAutoFit/>
            </a:bodyPr>
            <a:lstStyle/>
            <a:p>
              <a:r>
                <a:rPr lang="en-US" dirty="0"/>
                <a:t>1</a:t>
              </a:r>
            </a:p>
          </p:txBody>
        </p:sp>
        <p:sp>
          <p:nvSpPr>
            <p:cNvPr id="22" name="TextBox 21">
              <a:extLst>
                <a:ext uri="{FF2B5EF4-FFF2-40B4-BE49-F238E27FC236}">
                  <a16:creationId xmlns:a16="http://schemas.microsoft.com/office/drawing/2014/main" id="{6F5A56B8-EDF7-4E56-81BD-B51908CF872A}"/>
                </a:ext>
              </a:extLst>
            </p:cNvPr>
            <p:cNvSpPr txBox="1"/>
            <p:nvPr/>
          </p:nvSpPr>
          <p:spPr>
            <a:xfrm>
              <a:off x="5994121" y="2480478"/>
              <a:ext cx="309700"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8BF4C8B4-A3B3-473E-8CCA-FB06AB72724D}"/>
                </a:ext>
              </a:extLst>
            </p:cNvPr>
            <p:cNvSpPr txBox="1"/>
            <p:nvPr/>
          </p:nvSpPr>
          <p:spPr>
            <a:xfrm>
              <a:off x="5081449" y="3156135"/>
              <a:ext cx="309700" cy="369332"/>
            </a:xfrm>
            <a:prstGeom prst="rect">
              <a:avLst/>
            </a:prstGeom>
            <a:noFill/>
          </p:spPr>
          <p:txBody>
            <a:bodyPr wrap="none" rtlCol="0">
              <a:spAutoFit/>
            </a:bodyPr>
            <a:lstStyle/>
            <a:p>
              <a:r>
                <a:rPr lang="en-US" dirty="0"/>
                <a:t>1</a:t>
              </a:r>
            </a:p>
          </p:txBody>
        </p:sp>
        <p:sp>
          <p:nvSpPr>
            <p:cNvPr id="24" name="TextBox 23">
              <a:extLst>
                <a:ext uri="{FF2B5EF4-FFF2-40B4-BE49-F238E27FC236}">
                  <a16:creationId xmlns:a16="http://schemas.microsoft.com/office/drawing/2014/main" id="{AEDA23BB-8A58-405A-837D-76C94BE0C29F}"/>
                </a:ext>
              </a:extLst>
            </p:cNvPr>
            <p:cNvSpPr txBox="1"/>
            <p:nvPr/>
          </p:nvSpPr>
          <p:spPr>
            <a:xfrm>
              <a:off x="5487971" y="3662341"/>
              <a:ext cx="309700" cy="369332"/>
            </a:xfrm>
            <a:prstGeom prst="rect">
              <a:avLst/>
            </a:prstGeom>
            <a:noFill/>
          </p:spPr>
          <p:txBody>
            <a:bodyPr wrap="none" rtlCol="0">
              <a:spAutoFit/>
            </a:bodyPr>
            <a:lstStyle/>
            <a:p>
              <a:r>
                <a:rPr lang="en-US" dirty="0"/>
                <a:t>1</a:t>
              </a:r>
            </a:p>
          </p:txBody>
        </p:sp>
        <p:sp>
          <p:nvSpPr>
            <p:cNvPr id="25" name="TextBox 24">
              <a:extLst>
                <a:ext uri="{FF2B5EF4-FFF2-40B4-BE49-F238E27FC236}">
                  <a16:creationId xmlns:a16="http://schemas.microsoft.com/office/drawing/2014/main" id="{FA110E2D-9460-48E7-AE46-D1F15538411A}"/>
                </a:ext>
              </a:extLst>
            </p:cNvPr>
            <p:cNvSpPr txBox="1"/>
            <p:nvPr/>
          </p:nvSpPr>
          <p:spPr>
            <a:xfrm>
              <a:off x="5941150" y="3196325"/>
              <a:ext cx="391454" cy="369332"/>
            </a:xfrm>
            <a:prstGeom prst="rect">
              <a:avLst/>
            </a:prstGeom>
            <a:noFill/>
          </p:spPr>
          <p:txBody>
            <a:bodyPr wrap="none" rtlCol="0">
              <a:spAutoFit/>
            </a:bodyPr>
            <a:lstStyle/>
            <a:p>
              <a:r>
                <a:rPr lang="en-US" dirty="0"/>
                <a:t>-3</a:t>
              </a:r>
            </a:p>
          </p:txBody>
        </p:sp>
      </p:grpSp>
    </p:spTree>
    <p:extLst>
      <p:ext uri="{BB962C8B-B14F-4D97-AF65-F5344CB8AC3E}">
        <p14:creationId xmlns:p14="http://schemas.microsoft.com/office/powerpoint/2010/main" val="212077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DEAD-5FA9-4518-9F71-A8DE95AE736F}"/>
              </a:ext>
            </a:extLst>
          </p:cNvPr>
          <p:cNvSpPr>
            <a:spLocks noGrp="1"/>
          </p:cNvSpPr>
          <p:nvPr>
            <p:ph type="title"/>
          </p:nvPr>
        </p:nvSpPr>
        <p:spPr/>
        <p:txBody>
          <a:bodyPr/>
          <a:lstStyle/>
          <a:p>
            <a:r>
              <a:rPr lang="en-US" dirty="0"/>
              <a:t>Shortest Path: Bite-size Decisions</a:t>
            </a:r>
          </a:p>
        </p:txBody>
      </p:sp>
      <p:sp>
        <p:nvSpPr>
          <p:cNvPr id="3" name="Content Placeholder 2">
            <a:extLst>
              <a:ext uri="{FF2B5EF4-FFF2-40B4-BE49-F238E27FC236}">
                <a16:creationId xmlns:a16="http://schemas.microsoft.com/office/drawing/2014/main" id="{99E16714-AFBD-41F9-A505-FEA79B3660CA}"/>
              </a:ext>
            </a:extLst>
          </p:cNvPr>
          <p:cNvSpPr>
            <a:spLocks noGrp="1"/>
          </p:cNvSpPr>
          <p:nvPr>
            <p:ph idx="1"/>
          </p:nvPr>
        </p:nvSpPr>
        <p:spPr/>
        <p:txBody>
          <a:bodyPr/>
          <a:lstStyle/>
          <a:p>
            <a:pPr marL="0" indent="0">
              <a:buNone/>
            </a:pPr>
            <a:r>
              <a:rPr lang="en-US" dirty="0"/>
              <a:t>What should my bite-size decision be?</a:t>
            </a:r>
          </a:p>
          <a:p>
            <a:r>
              <a:rPr lang="en-US" dirty="0"/>
              <a:t>What node do I go to next?</a:t>
            </a:r>
          </a:p>
          <a:p>
            <a:pPr marL="0" indent="0">
              <a:buNone/>
            </a:pPr>
            <a:r>
              <a:rPr lang="en-US" dirty="0"/>
              <a:t>What information do you need to pass in as input parameters?</a:t>
            </a:r>
          </a:p>
          <a:p>
            <a:r>
              <a:rPr lang="en-US" dirty="0"/>
              <a:t>The current node.  Anything else?</a:t>
            </a:r>
          </a:p>
          <a:p>
            <a:pPr marL="0" indent="0">
              <a:buNone/>
            </a:pPr>
            <a:r>
              <a:rPr lang="en-US" dirty="0"/>
              <a:t>SP(x) will return the length of the shortest path from x to t.</a:t>
            </a:r>
          </a:p>
          <a:p>
            <a:r>
              <a:rPr lang="en-US" dirty="0"/>
              <a:t>SP(t) = 0</a:t>
            </a:r>
          </a:p>
          <a:p>
            <a:r>
              <a:rPr lang="en-US" dirty="0"/>
              <a:t>SP(x) = </a:t>
            </a:r>
            <a:r>
              <a:rPr lang="en-US" dirty="0" err="1"/>
              <a:t>min</a:t>
            </a:r>
            <a:r>
              <a:rPr lang="en-US" baseline="-25000" dirty="0" err="1">
                <a:sym typeface="Symbol" panose="05050102010706020507" pitchFamily="18" charset="2"/>
              </a:rPr>
              <a:t>x,y</a:t>
            </a:r>
            <a:r>
              <a:rPr lang="en-US" baseline="-25000" dirty="0">
                <a:sym typeface="Symbol" panose="05050102010706020507" pitchFamily="18" charset="2"/>
              </a:rPr>
              <a:t>E</a:t>
            </a:r>
            <a:r>
              <a:rPr lang="en-US" dirty="0">
                <a:sym typeface="Symbol" panose="05050102010706020507" pitchFamily="18" charset="2"/>
              </a:rPr>
              <a:t>(</a:t>
            </a:r>
            <a:r>
              <a:rPr lang="en-US" dirty="0" err="1">
                <a:sym typeface="Symbol" panose="05050102010706020507" pitchFamily="18" charset="2"/>
              </a:rPr>
              <a:t>c</a:t>
            </a:r>
            <a:r>
              <a:rPr lang="en-US" baseline="-25000" dirty="0" err="1">
                <a:sym typeface="Symbol" panose="05050102010706020507" pitchFamily="18" charset="2"/>
              </a:rPr>
              <a:t>x,y</a:t>
            </a:r>
            <a:r>
              <a:rPr lang="en-US" baseline="-25000" dirty="0">
                <a:sym typeface="Symbol" panose="05050102010706020507" pitchFamily="18" charset="2"/>
              </a:rPr>
              <a:t></a:t>
            </a:r>
            <a:r>
              <a:rPr lang="en-US" dirty="0">
                <a:sym typeface="Symbol" panose="05050102010706020507" pitchFamily="18" charset="2"/>
              </a:rPr>
              <a:t>+SP(y))</a:t>
            </a:r>
          </a:p>
          <a:p>
            <a:pPr marL="0" indent="0">
              <a:buNone/>
            </a:pPr>
            <a:r>
              <a:rPr lang="en-US" dirty="0">
                <a:sym typeface="Symbol" panose="05050102010706020507" pitchFamily="18" charset="2"/>
              </a:rPr>
              <a:t>What order do I fill the array?</a:t>
            </a:r>
            <a:endParaRPr lang="en-US" dirty="0"/>
          </a:p>
        </p:txBody>
      </p:sp>
      <p:sp>
        <p:nvSpPr>
          <p:cNvPr id="4" name="Flowchart: Connector 3">
            <a:extLst>
              <a:ext uri="{FF2B5EF4-FFF2-40B4-BE49-F238E27FC236}">
                <a16:creationId xmlns:a16="http://schemas.microsoft.com/office/drawing/2014/main" id="{03955BA0-E6A4-453F-920A-F2BB21D7828A}"/>
              </a:ext>
            </a:extLst>
          </p:cNvPr>
          <p:cNvSpPr/>
          <p:nvPr/>
        </p:nvSpPr>
        <p:spPr>
          <a:xfrm>
            <a:off x="6096000" y="5742432"/>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t>
            </a:r>
          </a:p>
        </p:txBody>
      </p:sp>
      <p:sp>
        <p:nvSpPr>
          <p:cNvPr id="5" name="Flowchart: Connector 4">
            <a:extLst>
              <a:ext uri="{FF2B5EF4-FFF2-40B4-BE49-F238E27FC236}">
                <a16:creationId xmlns:a16="http://schemas.microsoft.com/office/drawing/2014/main" id="{FB5599DB-1B85-4BC9-A29D-24189381B5A0}"/>
              </a:ext>
            </a:extLst>
          </p:cNvPr>
          <p:cNvSpPr/>
          <p:nvPr/>
        </p:nvSpPr>
        <p:spPr>
          <a:xfrm>
            <a:off x="5261264" y="4647923"/>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X</a:t>
            </a:r>
          </a:p>
        </p:txBody>
      </p:sp>
      <p:sp>
        <p:nvSpPr>
          <p:cNvPr id="6" name="Flowchart: Connector 5">
            <a:extLst>
              <a:ext uri="{FF2B5EF4-FFF2-40B4-BE49-F238E27FC236}">
                <a16:creationId xmlns:a16="http://schemas.microsoft.com/office/drawing/2014/main" id="{081B86C9-809C-46AE-837F-637B0CC96AAA}"/>
              </a:ext>
            </a:extLst>
          </p:cNvPr>
          <p:cNvSpPr/>
          <p:nvPr/>
        </p:nvSpPr>
        <p:spPr>
          <a:xfrm>
            <a:off x="6096000" y="4647923"/>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a:t>
            </a:r>
          </a:p>
        </p:txBody>
      </p:sp>
      <p:sp>
        <p:nvSpPr>
          <p:cNvPr id="7" name="Flowchart: Connector 6">
            <a:extLst>
              <a:ext uri="{FF2B5EF4-FFF2-40B4-BE49-F238E27FC236}">
                <a16:creationId xmlns:a16="http://schemas.microsoft.com/office/drawing/2014/main" id="{52FFDC9F-3D40-4A48-B08C-D5ADF4BB41DA}"/>
              </a:ext>
            </a:extLst>
          </p:cNvPr>
          <p:cNvSpPr/>
          <p:nvPr/>
        </p:nvSpPr>
        <p:spPr>
          <a:xfrm>
            <a:off x="6930736" y="4647923"/>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Z</a:t>
            </a:r>
          </a:p>
        </p:txBody>
      </p:sp>
      <p:cxnSp>
        <p:nvCxnSpPr>
          <p:cNvPr id="8" name="Straight Arrow Connector 7">
            <a:extLst>
              <a:ext uri="{FF2B5EF4-FFF2-40B4-BE49-F238E27FC236}">
                <a16:creationId xmlns:a16="http://schemas.microsoft.com/office/drawing/2014/main" id="{AD169D4D-A0A0-4693-99F1-E4A18BBF7B66}"/>
              </a:ext>
            </a:extLst>
          </p:cNvPr>
          <p:cNvCxnSpPr>
            <a:stCxn id="5" idx="5"/>
            <a:endCxn id="4" idx="1"/>
          </p:cNvCxnSpPr>
          <p:nvPr/>
        </p:nvCxnSpPr>
        <p:spPr>
          <a:xfrm>
            <a:off x="5651509" y="5038168"/>
            <a:ext cx="511446" cy="77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039E67-DED9-4827-95A9-72960A98040A}"/>
              </a:ext>
            </a:extLst>
          </p:cNvPr>
          <p:cNvCxnSpPr>
            <a:stCxn id="6" idx="4"/>
            <a:endCxn id="4" idx="0"/>
          </p:cNvCxnSpPr>
          <p:nvPr/>
        </p:nvCxnSpPr>
        <p:spPr>
          <a:xfrm>
            <a:off x="6324600" y="5105123"/>
            <a:ext cx="0" cy="637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559A4F0-AB31-4864-982F-92527F32DA3E}"/>
              </a:ext>
            </a:extLst>
          </p:cNvPr>
          <p:cNvCxnSpPr>
            <a:stCxn id="7" idx="3"/>
            <a:endCxn id="4" idx="7"/>
          </p:cNvCxnSpPr>
          <p:nvPr/>
        </p:nvCxnSpPr>
        <p:spPr>
          <a:xfrm flipH="1">
            <a:off x="6486245" y="5038168"/>
            <a:ext cx="511446" cy="77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97469AC-4A49-41DE-8A6D-3A723AA2ACDD}"/>
              </a:ext>
            </a:extLst>
          </p:cNvPr>
          <p:cNvCxnSpPr>
            <a:stCxn id="5" idx="6"/>
            <a:endCxn id="6" idx="2"/>
          </p:cNvCxnSpPr>
          <p:nvPr/>
        </p:nvCxnSpPr>
        <p:spPr>
          <a:xfrm>
            <a:off x="5718464" y="4876523"/>
            <a:ext cx="377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E3FC5C-3163-4425-9C1B-609B9A375C30}"/>
              </a:ext>
            </a:extLst>
          </p:cNvPr>
          <p:cNvCxnSpPr>
            <a:stCxn id="6" idx="6"/>
            <a:endCxn id="7" idx="2"/>
          </p:cNvCxnSpPr>
          <p:nvPr/>
        </p:nvCxnSpPr>
        <p:spPr>
          <a:xfrm>
            <a:off x="6553200" y="4876523"/>
            <a:ext cx="377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2E46E8E6-B594-4966-A8CF-BB9BAB314712}"/>
              </a:ext>
            </a:extLst>
          </p:cNvPr>
          <p:cNvCxnSpPr>
            <a:cxnSpLocks/>
            <a:stCxn id="7" idx="1"/>
            <a:endCxn id="5" idx="7"/>
          </p:cNvCxnSpPr>
          <p:nvPr/>
        </p:nvCxnSpPr>
        <p:spPr>
          <a:xfrm rot="16200000" flipV="1">
            <a:off x="6324600" y="4041787"/>
            <a:ext cx="12700" cy="1346182"/>
          </a:xfrm>
          <a:prstGeom prst="curvedConnector3">
            <a:avLst>
              <a:gd name="adj1" fmla="val 232720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6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etal tic-tac-toe game pieces">
            <a:extLst>
              <a:ext uri="{FF2B5EF4-FFF2-40B4-BE49-F238E27FC236}">
                <a16:creationId xmlns:a16="http://schemas.microsoft.com/office/drawing/2014/main" id="{B8B0C62D-2F81-406B-9D10-1D140354BA1F}"/>
              </a:ext>
            </a:extLst>
          </p:cNvPr>
          <p:cNvPicPr>
            <a:picLocks noChangeAspect="1"/>
          </p:cNvPicPr>
          <p:nvPr/>
        </p:nvPicPr>
        <p:blipFill rotWithShape="1">
          <a:blip r:embed="rId3">
            <a:alphaModFix amt="20000"/>
          </a:blip>
          <a:srcRect t="19239" b="5761"/>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595B45B-092D-449A-858F-1CFD1AEF9DF6}"/>
              </a:ext>
            </a:extLst>
          </p:cNvPr>
          <p:cNvSpPr>
            <a:spLocks noGrp="1"/>
          </p:cNvSpPr>
          <p:nvPr>
            <p:ph type="title"/>
          </p:nvPr>
        </p:nvSpPr>
        <p:spPr>
          <a:xfrm>
            <a:off x="685801" y="609600"/>
            <a:ext cx="10131425" cy="1456267"/>
          </a:xfrm>
        </p:spPr>
        <p:txBody>
          <a:bodyPr>
            <a:normAutofit/>
          </a:bodyPr>
          <a:lstStyle/>
          <a:p>
            <a:r>
              <a:rPr lang="en-US"/>
              <a:t>Shortest Path: Take Two</a:t>
            </a:r>
          </a:p>
        </p:txBody>
      </p:sp>
      <p:sp>
        <p:nvSpPr>
          <p:cNvPr id="3" name="Content Placeholder 2">
            <a:extLst>
              <a:ext uri="{FF2B5EF4-FFF2-40B4-BE49-F238E27FC236}">
                <a16:creationId xmlns:a16="http://schemas.microsoft.com/office/drawing/2014/main" id="{A287E61F-9FD3-4958-B4B7-21E34566599A}"/>
              </a:ext>
            </a:extLst>
          </p:cNvPr>
          <p:cNvSpPr>
            <a:spLocks noGrp="1"/>
          </p:cNvSpPr>
          <p:nvPr>
            <p:ph idx="1"/>
          </p:nvPr>
        </p:nvSpPr>
        <p:spPr>
          <a:xfrm>
            <a:off x="685801" y="2142067"/>
            <a:ext cx="10131425" cy="3649133"/>
          </a:xfrm>
        </p:spPr>
        <p:txBody>
          <a:bodyPr>
            <a:normAutofit/>
          </a:bodyPr>
          <a:lstStyle/>
          <a:p>
            <a:pPr marL="0" indent="0">
              <a:lnSpc>
                <a:spcPct val="90000"/>
              </a:lnSpc>
              <a:buNone/>
            </a:pPr>
            <a:r>
              <a:rPr lang="en-US"/>
              <a:t>We need to prevent endlessly going around cycles.</a:t>
            </a:r>
          </a:p>
          <a:p>
            <a:pPr>
              <a:lnSpc>
                <a:spcPct val="90000"/>
              </a:lnSpc>
            </a:pPr>
            <a:r>
              <a:rPr lang="en-US"/>
              <a:t>One way to solve this is to keep track of how many edges we’ve traversed, and stop if we traversed more edges than necessary.</a:t>
            </a:r>
          </a:p>
          <a:p>
            <a:pPr marL="0" indent="0">
              <a:lnSpc>
                <a:spcPct val="90000"/>
              </a:lnSpc>
              <a:buNone/>
            </a:pPr>
            <a:r>
              <a:rPr lang="en-US"/>
              <a:t>SP(</a:t>
            </a:r>
            <a:r>
              <a:rPr lang="en-US" err="1"/>
              <a:t>i,x</a:t>
            </a:r>
            <a:r>
              <a:rPr lang="en-US"/>
              <a:t>) = The length of the shortest path from x to t, using no more than </a:t>
            </a:r>
            <a:r>
              <a:rPr lang="en-US" err="1"/>
              <a:t>i</a:t>
            </a:r>
            <a:r>
              <a:rPr lang="en-US"/>
              <a:t> edges.</a:t>
            </a:r>
          </a:p>
          <a:p>
            <a:pPr>
              <a:lnSpc>
                <a:spcPct val="90000"/>
              </a:lnSpc>
            </a:pPr>
            <a:r>
              <a:rPr lang="en-US"/>
              <a:t>SP(</a:t>
            </a:r>
            <a:r>
              <a:rPr lang="en-US" err="1"/>
              <a:t>i,t</a:t>
            </a:r>
            <a:r>
              <a:rPr lang="en-US"/>
              <a:t>) = 0, for </a:t>
            </a:r>
            <a:r>
              <a:rPr lang="en-US" err="1"/>
              <a:t>i</a:t>
            </a:r>
            <a:r>
              <a:rPr lang="en-US"/>
              <a:t> </a:t>
            </a:r>
            <a:r>
              <a:rPr lang="en-US">
                <a:sym typeface="Symbol" panose="05050102010706020507" pitchFamily="18" charset="2"/>
              </a:rPr>
              <a:t> 0</a:t>
            </a:r>
            <a:endParaRPr lang="en-US"/>
          </a:p>
          <a:p>
            <a:pPr>
              <a:lnSpc>
                <a:spcPct val="90000"/>
              </a:lnSpc>
            </a:pPr>
            <a:r>
              <a:rPr lang="en-US"/>
              <a:t>SP(0,x) = </a:t>
            </a:r>
            <a:r>
              <a:rPr lang="en-US">
                <a:sym typeface="Symbol" panose="05050102010706020507" pitchFamily="18" charset="2"/>
              </a:rPr>
              <a:t>, for x  t</a:t>
            </a:r>
          </a:p>
          <a:p>
            <a:pPr>
              <a:lnSpc>
                <a:spcPct val="90000"/>
              </a:lnSpc>
            </a:pPr>
            <a:r>
              <a:rPr lang="en-US">
                <a:sym typeface="Symbol" panose="05050102010706020507" pitchFamily="18" charset="2"/>
              </a:rPr>
              <a:t>SP(</a:t>
            </a:r>
            <a:r>
              <a:rPr lang="en-US" err="1">
                <a:sym typeface="Symbol" panose="05050102010706020507" pitchFamily="18" charset="2"/>
              </a:rPr>
              <a:t>i,x</a:t>
            </a:r>
            <a:r>
              <a:rPr lang="en-US">
                <a:sym typeface="Symbol" panose="05050102010706020507" pitchFamily="18" charset="2"/>
              </a:rPr>
              <a:t>) = </a:t>
            </a:r>
            <a:r>
              <a:rPr lang="en-US" err="1"/>
              <a:t>min</a:t>
            </a:r>
            <a:r>
              <a:rPr lang="en-US" baseline="-25000" err="1">
                <a:sym typeface="Symbol" panose="05050102010706020507" pitchFamily="18" charset="2"/>
              </a:rPr>
              <a:t>x,y</a:t>
            </a:r>
            <a:r>
              <a:rPr lang="en-US" baseline="-25000">
                <a:sym typeface="Symbol" panose="05050102010706020507" pitchFamily="18" charset="2"/>
              </a:rPr>
              <a:t>E</a:t>
            </a:r>
            <a:r>
              <a:rPr lang="en-US">
                <a:sym typeface="Symbol" panose="05050102010706020507" pitchFamily="18" charset="2"/>
              </a:rPr>
              <a:t>(</a:t>
            </a:r>
            <a:r>
              <a:rPr lang="en-US" err="1">
                <a:sym typeface="Symbol" panose="05050102010706020507" pitchFamily="18" charset="2"/>
              </a:rPr>
              <a:t>c</a:t>
            </a:r>
            <a:r>
              <a:rPr lang="en-US" baseline="-25000" err="1">
                <a:sym typeface="Symbol" panose="05050102010706020507" pitchFamily="18" charset="2"/>
              </a:rPr>
              <a:t>x,y</a:t>
            </a:r>
            <a:r>
              <a:rPr lang="en-US" baseline="-25000">
                <a:sym typeface="Symbol" panose="05050102010706020507" pitchFamily="18" charset="2"/>
              </a:rPr>
              <a:t></a:t>
            </a:r>
            <a:r>
              <a:rPr lang="en-US">
                <a:sym typeface="Symbol" panose="05050102010706020507" pitchFamily="18" charset="2"/>
              </a:rPr>
              <a:t>+SP(i-1,y))</a:t>
            </a:r>
          </a:p>
          <a:p>
            <a:pPr marL="0" indent="0">
              <a:lnSpc>
                <a:spcPct val="90000"/>
              </a:lnSpc>
              <a:buNone/>
            </a:pPr>
            <a:r>
              <a:rPr lang="en-US"/>
              <a:t>What values should I initially pass into this function?</a:t>
            </a:r>
          </a:p>
          <a:p>
            <a:pPr>
              <a:lnSpc>
                <a:spcPct val="90000"/>
              </a:lnSpc>
            </a:pPr>
            <a:r>
              <a:rPr lang="en-US"/>
              <a:t>SP(n-1,s)</a:t>
            </a:r>
          </a:p>
          <a:p>
            <a:pPr>
              <a:lnSpc>
                <a:spcPct val="90000"/>
              </a:lnSpc>
            </a:pPr>
            <a:r>
              <a:rPr lang="en-US"/>
              <a:t>If we traverse n edges, we have revisited a node (and thus traversed a cycle)</a:t>
            </a:r>
          </a:p>
        </p:txBody>
      </p:sp>
    </p:spTree>
    <p:extLst>
      <p:ext uri="{BB962C8B-B14F-4D97-AF65-F5344CB8AC3E}">
        <p14:creationId xmlns:p14="http://schemas.microsoft.com/office/powerpoint/2010/main" val="80994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45BB-D762-4A23-9D43-1D714F05705E}"/>
              </a:ext>
            </a:extLst>
          </p:cNvPr>
          <p:cNvSpPr>
            <a:spLocks noGrp="1"/>
          </p:cNvSpPr>
          <p:nvPr>
            <p:ph type="title"/>
          </p:nvPr>
        </p:nvSpPr>
        <p:spPr/>
        <p:txBody>
          <a:bodyPr/>
          <a:lstStyle/>
          <a:p>
            <a:r>
              <a:rPr lang="en-US" dirty="0"/>
              <a:t>Shortest Path: Iterative Algorithm</a:t>
            </a:r>
          </a:p>
        </p:txBody>
      </p:sp>
      <p:sp>
        <p:nvSpPr>
          <p:cNvPr id="3" name="Content Placeholder 2">
            <a:extLst>
              <a:ext uri="{FF2B5EF4-FFF2-40B4-BE49-F238E27FC236}">
                <a16:creationId xmlns:a16="http://schemas.microsoft.com/office/drawing/2014/main" id="{40284EAC-166C-4A67-837A-A1B035BB3708}"/>
              </a:ext>
            </a:extLst>
          </p:cNvPr>
          <p:cNvSpPr>
            <a:spLocks noGrp="1"/>
          </p:cNvSpPr>
          <p:nvPr>
            <p:ph idx="1"/>
          </p:nvPr>
        </p:nvSpPr>
        <p:spPr>
          <a:xfrm>
            <a:off x="1069848" y="2121408"/>
            <a:ext cx="5860888" cy="4050792"/>
          </a:xfrm>
        </p:spPr>
        <p:txBody>
          <a:bodyPr>
            <a:normAutofit/>
          </a:bodyPr>
          <a:lstStyle/>
          <a:p>
            <a:pPr marL="0" indent="0">
              <a:buNone/>
            </a:pPr>
            <a:r>
              <a:rPr lang="en-US" dirty="0"/>
              <a:t>For </a:t>
            </a:r>
            <a:r>
              <a:rPr lang="en-US" dirty="0" err="1"/>
              <a:t>i</a:t>
            </a:r>
            <a:r>
              <a:rPr lang="en-US" dirty="0"/>
              <a:t> = 1 to n-1</a:t>
            </a:r>
          </a:p>
          <a:p>
            <a:pPr marL="274320" lvl="1" indent="0">
              <a:buNone/>
            </a:pPr>
            <a:r>
              <a:rPr lang="en-US" sz="2000" dirty="0"/>
              <a:t>For all nodes x</a:t>
            </a:r>
          </a:p>
          <a:p>
            <a:pPr marL="548640" lvl="2" indent="0">
              <a:buNone/>
            </a:pPr>
            <a:r>
              <a:rPr lang="en-US" sz="2000" dirty="0"/>
              <a:t>Calc SP[</a:t>
            </a:r>
            <a:r>
              <a:rPr lang="en-US" sz="2000" dirty="0" err="1"/>
              <a:t>i,x</a:t>
            </a:r>
            <a:r>
              <a:rPr lang="en-US" sz="2000" dirty="0"/>
              <a:t>]</a:t>
            </a:r>
          </a:p>
          <a:p>
            <a:pPr marL="0" indent="0">
              <a:buNone/>
            </a:pPr>
            <a:endParaRPr lang="en-US" dirty="0"/>
          </a:p>
          <a:p>
            <a:pPr marL="0" indent="0">
              <a:buNone/>
            </a:pPr>
            <a:r>
              <a:rPr lang="en-US" dirty="0"/>
              <a:t>Runtime = </a:t>
            </a:r>
            <a:r>
              <a:rPr lang="en-US" dirty="0">
                <a:sym typeface="Symbol" panose="05050102010706020507" pitchFamily="18" charset="2"/>
              </a:rPr>
              <a:t>(</a:t>
            </a:r>
            <a:r>
              <a:rPr lang="en-US" dirty="0" err="1">
                <a:sym typeface="Symbol" panose="05050102010706020507" pitchFamily="18" charset="2"/>
              </a:rPr>
              <a:t>mn</a:t>
            </a:r>
            <a:r>
              <a:rPr lang="en-US" dirty="0">
                <a:sym typeface="Symbol" panose="05050102010706020507" pitchFamily="18" charset="2"/>
              </a:rPr>
              <a:t>)</a:t>
            </a:r>
          </a:p>
          <a:p>
            <a:pPr marL="0" indent="0">
              <a:buNone/>
            </a:pPr>
            <a:endParaRPr lang="en-US" dirty="0">
              <a:sym typeface="Symbol" panose="05050102010706020507" pitchFamily="18" charset="2"/>
            </a:endParaRPr>
          </a:p>
          <a:p>
            <a:pPr marL="0" indent="0">
              <a:buNone/>
            </a:pPr>
            <a:r>
              <a:rPr lang="en-US" dirty="0">
                <a:sym typeface="Symbol" panose="05050102010706020507" pitchFamily="18" charset="2"/>
              </a:rPr>
              <a:t>Is this polynomial?</a:t>
            </a:r>
          </a:p>
          <a:p>
            <a:r>
              <a:rPr lang="en-US" dirty="0">
                <a:sym typeface="Symbol" panose="05050102010706020507" pitchFamily="18" charset="2"/>
              </a:rPr>
              <a:t>Yes</a:t>
            </a:r>
          </a:p>
          <a:p>
            <a:endParaRPr lang="en-US" dirty="0">
              <a:sym typeface="Symbol" panose="05050102010706020507" pitchFamily="18" charset="2"/>
            </a:endParaRPr>
          </a:p>
          <a:p>
            <a:pPr marL="0" indent="0">
              <a:buNone/>
            </a:pPr>
            <a:r>
              <a:rPr lang="en-US" dirty="0">
                <a:sym typeface="Symbol" panose="05050102010706020507" pitchFamily="18" charset="2"/>
              </a:rPr>
              <a:t>This is known as the Bellman-Ford Algorithm</a:t>
            </a:r>
            <a:endParaRPr lang="en-US" dirty="0"/>
          </a:p>
        </p:txBody>
      </p:sp>
      <p:graphicFrame>
        <p:nvGraphicFramePr>
          <p:cNvPr id="4" name="Table 4">
            <a:extLst>
              <a:ext uri="{FF2B5EF4-FFF2-40B4-BE49-F238E27FC236}">
                <a16:creationId xmlns:a16="http://schemas.microsoft.com/office/drawing/2014/main" id="{32AB6BAE-1BA6-4DE1-96E8-9E57FA4A8607}"/>
              </a:ext>
            </a:extLst>
          </p:cNvPr>
          <p:cNvGraphicFramePr>
            <a:graphicFrameLocks noGrp="1"/>
          </p:cNvGraphicFramePr>
          <p:nvPr/>
        </p:nvGraphicFramePr>
        <p:xfrm>
          <a:off x="4209563" y="2508779"/>
          <a:ext cx="3772873" cy="2225040"/>
        </p:xfrm>
        <a:graphic>
          <a:graphicData uri="http://schemas.openxmlformats.org/drawingml/2006/table">
            <a:tbl>
              <a:tblPr>
                <a:tableStyleId>{073A0DAA-6AF3-43AB-8588-CEC1D06C72B9}</a:tableStyleId>
              </a:tblPr>
              <a:tblGrid>
                <a:gridCol w="619029">
                  <a:extLst>
                    <a:ext uri="{9D8B030D-6E8A-4147-A177-3AD203B41FA5}">
                      <a16:colId xmlns:a16="http://schemas.microsoft.com/office/drawing/2014/main" val="818152058"/>
                    </a:ext>
                  </a:extLst>
                </a:gridCol>
                <a:gridCol w="619029">
                  <a:extLst>
                    <a:ext uri="{9D8B030D-6E8A-4147-A177-3AD203B41FA5}">
                      <a16:colId xmlns:a16="http://schemas.microsoft.com/office/drawing/2014/main" val="1748136274"/>
                    </a:ext>
                  </a:extLst>
                </a:gridCol>
                <a:gridCol w="619029">
                  <a:extLst>
                    <a:ext uri="{9D8B030D-6E8A-4147-A177-3AD203B41FA5}">
                      <a16:colId xmlns:a16="http://schemas.microsoft.com/office/drawing/2014/main" val="2757062602"/>
                    </a:ext>
                  </a:extLst>
                </a:gridCol>
                <a:gridCol w="619029">
                  <a:extLst>
                    <a:ext uri="{9D8B030D-6E8A-4147-A177-3AD203B41FA5}">
                      <a16:colId xmlns:a16="http://schemas.microsoft.com/office/drawing/2014/main" val="2284906048"/>
                    </a:ext>
                  </a:extLst>
                </a:gridCol>
                <a:gridCol w="619029">
                  <a:extLst>
                    <a:ext uri="{9D8B030D-6E8A-4147-A177-3AD203B41FA5}">
                      <a16:colId xmlns:a16="http://schemas.microsoft.com/office/drawing/2014/main" val="4102778261"/>
                    </a:ext>
                  </a:extLst>
                </a:gridCol>
                <a:gridCol w="677728">
                  <a:extLst>
                    <a:ext uri="{9D8B030D-6E8A-4147-A177-3AD203B41FA5}">
                      <a16:colId xmlns:a16="http://schemas.microsoft.com/office/drawing/2014/main" val="1799354286"/>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x=s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5394662"/>
                  </a:ext>
                </a:extLst>
              </a:tr>
              <a:tr h="370840">
                <a:tc>
                  <a:txBody>
                    <a:bodyPr/>
                    <a:lstStyle/>
                    <a:p>
                      <a:pPr algn="ctr"/>
                      <a:r>
                        <a:rPr lang="en-US" dirty="0" err="1"/>
                        <a:t>i</a:t>
                      </a: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39639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4857931"/>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1928993"/>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1589258"/>
                  </a:ext>
                </a:extLst>
              </a:tr>
              <a:tr h="370840">
                <a:tc>
                  <a:txBody>
                    <a:bodyPr/>
                    <a:lstStyle/>
                    <a:p>
                      <a:pPr algn="ctr"/>
                      <a:r>
                        <a:rPr lang="en-US" dirty="0"/>
                        <a:t>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9794500"/>
                  </a:ext>
                </a:extLst>
              </a:tr>
            </a:tbl>
          </a:graphicData>
        </a:graphic>
      </p:graphicFrame>
      <p:cxnSp>
        <p:nvCxnSpPr>
          <p:cNvPr id="6" name="Straight Arrow Connector 5">
            <a:extLst>
              <a:ext uri="{FF2B5EF4-FFF2-40B4-BE49-F238E27FC236}">
                <a16:creationId xmlns:a16="http://schemas.microsoft.com/office/drawing/2014/main" id="{4A3790CD-4B30-4B2D-A792-043137424A14}"/>
              </a:ext>
            </a:extLst>
          </p:cNvPr>
          <p:cNvCxnSpPr>
            <a:cxnSpLocks/>
          </p:cNvCxnSpPr>
          <p:nvPr/>
        </p:nvCxnSpPr>
        <p:spPr>
          <a:xfrm flipV="1">
            <a:off x="6400801" y="3803904"/>
            <a:ext cx="0" cy="394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E6D428F-FA06-4146-B8BB-E36FA40336E2}"/>
              </a:ext>
            </a:extLst>
          </p:cNvPr>
          <p:cNvCxnSpPr>
            <a:cxnSpLocks/>
          </p:cNvCxnSpPr>
          <p:nvPr/>
        </p:nvCxnSpPr>
        <p:spPr>
          <a:xfrm flipV="1">
            <a:off x="6400801" y="3803905"/>
            <a:ext cx="633845" cy="394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17241B6-2ED0-4BA1-AD23-506F7BADDD3A}"/>
              </a:ext>
            </a:extLst>
          </p:cNvPr>
          <p:cNvCxnSpPr>
            <a:cxnSpLocks/>
          </p:cNvCxnSpPr>
          <p:nvPr/>
        </p:nvCxnSpPr>
        <p:spPr>
          <a:xfrm flipH="1" flipV="1">
            <a:off x="5122719" y="3803904"/>
            <a:ext cx="1278083" cy="394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10B6BB7-0E94-4F13-A07E-DE28A11BE6AF}"/>
              </a:ext>
            </a:extLst>
          </p:cNvPr>
          <p:cNvCxnSpPr/>
          <p:nvPr/>
        </p:nvCxnSpPr>
        <p:spPr>
          <a:xfrm>
            <a:off x="5122719" y="3086100"/>
            <a:ext cx="25665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80382A3-48FF-42DB-859D-2B15AE8B3A50}"/>
              </a:ext>
            </a:extLst>
          </p:cNvPr>
          <p:cNvCxnSpPr/>
          <p:nvPr/>
        </p:nvCxnSpPr>
        <p:spPr>
          <a:xfrm>
            <a:off x="5117524" y="3456709"/>
            <a:ext cx="25665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3C4C142-D736-4219-9FFD-358455A6FB35}"/>
              </a:ext>
            </a:extLst>
          </p:cNvPr>
          <p:cNvCxnSpPr/>
          <p:nvPr/>
        </p:nvCxnSpPr>
        <p:spPr>
          <a:xfrm>
            <a:off x="5117524" y="3803904"/>
            <a:ext cx="25665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BCF347E-2A4A-4264-9D4A-041DF4C29229}"/>
              </a:ext>
            </a:extLst>
          </p:cNvPr>
          <p:cNvCxnSpPr/>
          <p:nvPr/>
        </p:nvCxnSpPr>
        <p:spPr>
          <a:xfrm>
            <a:off x="5122719" y="4197928"/>
            <a:ext cx="25665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BE63222-33E3-490B-B65A-4E8D5DCAEBB6}"/>
              </a:ext>
            </a:extLst>
          </p:cNvPr>
          <p:cNvCxnSpPr/>
          <p:nvPr/>
        </p:nvCxnSpPr>
        <p:spPr>
          <a:xfrm>
            <a:off x="5122719" y="4589318"/>
            <a:ext cx="25665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E30D349-BEE5-4528-AFFA-2B7C7C6FB1AC}"/>
              </a:ext>
            </a:extLst>
          </p:cNvPr>
          <p:cNvCxnSpPr>
            <a:cxnSpLocks/>
          </p:cNvCxnSpPr>
          <p:nvPr/>
        </p:nvCxnSpPr>
        <p:spPr>
          <a:xfrm flipH="1">
            <a:off x="5117524" y="3086100"/>
            <a:ext cx="2566554" cy="38459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C6170ED4-3A7B-4CEE-8FB7-770A1ECC175C}"/>
              </a:ext>
            </a:extLst>
          </p:cNvPr>
          <p:cNvCxnSpPr>
            <a:cxnSpLocks/>
          </p:cNvCxnSpPr>
          <p:nvPr/>
        </p:nvCxnSpPr>
        <p:spPr>
          <a:xfrm flipH="1">
            <a:off x="5081154" y="3435246"/>
            <a:ext cx="2566554" cy="38459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AB24BBC1-B8EB-4B13-848C-31F68B9BB95E}"/>
              </a:ext>
            </a:extLst>
          </p:cNvPr>
          <p:cNvCxnSpPr>
            <a:cxnSpLocks/>
          </p:cNvCxnSpPr>
          <p:nvPr/>
        </p:nvCxnSpPr>
        <p:spPr>
          <a:xfrm flipH="1">
            <a:off x="5127914" y="3816727"/>
            <a:ext cx="2566554" cy="38459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FB2EB698-94D3-4A11-8884-9FB97DE6D411}"/>
              </a:ext>
            </a:extLst>
          </p:cNvPr>
          <p:cNvCxnSpPr>
            <a:cxnSpLocks/>
          </p:cNvCxnSpPr>
          <p:nvPr/>
        </p:nvCxnSpPr>
        <p:spPr>
          <a:xfrm flipH="1">
            <a:off x="5117524" y="4199312"/>
            <a:ext cx="2566554" cy="38459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561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B5BE70-4451-4286-9D79-27C26F755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176C668-3F88-414B-AAEE-1785E38D5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AA2841E1-C9C7-4010-80B0-6FF52FB2D9EC}"/>
              </a:ext>
            </a:extLst>
          </p:cNvPr>
          <p:cNvSpPr>
            <a:spLocks noGrp="1"/>
          </p:cNvSpPr>
          <p:nvPr>
            <p:ph type="title"/>
          </p:nvPr>
        </p:nvSpPr>
        <p:spPr>
          <a:xfrm>
            <a:off x="5941228" y="1151677"/>
            <a:ext cx="5218897" cy="4554647"/>
          </a:xfrm>
        </p:spPr>
        <p:txBody>
          <a:bodyPr anchor="ctr">
            <a:normAutofit/>
          </a:bodyPr>
          <a:lstStyle/>
          <a:p>
            <a:r>
              <a:rPr lang="en-US" sz="4800"/>
              <a:t>Finding Negative-Weight cycles</a:t>
            </a:r>
          </a:p>
        </p:txBody>
      </p:sp>
      <p:sp>
        <p:nvSpPr>
          <p:cNvPr id="12" name="Freeform: Shape 11">
            <a:extLst>
              <a:ext uri="{FF2B5EF4-FFF2-40B4-BE49-F238E27FC236}">
                <a16:creationId xmlns:a16="http://schemas.microsoft.com/office/drawing/2014/main" id="{D58C5A54-E70B-4B9B-A7FE-D3A05561B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97762" cy="6858000"/>
          </a:xfrm>
          <a:custGeom>
            <a:avLst/>
            <a:gdLst>
              <a:gd name="connsiteX0" fmla="*/ 5297762 w 5297762"/>
              <a:gd name="connsiteY0" fmla="*/ 0 h 6858000"/>
              <a:gd name="connsiteX1" fmla="*/ 4654296 w 5297762"/>
              <a:gd name="connsiteY1" fmla="*/ 0 h 6858000"/>
              <a:gd name="connsiteX2" fmla="*/ 4470448 w 5297762"/>
              <a:gd name="connsiteY2" fmla="*/ 0 h 6858000"/>
              <a:gd name="connsiteX3" fmla="*/ 0 w 5297762"/>
              <a:gd name="connsiteY3" fmla="*/ 0 h 6858000"/>
              <a:gd name="connsiteX4" fmla="*/ 0 w 5297762"/>
              <a:gd name="connsiteY4" fmla="*/ 70650 h 6858000"/>
              <a:gd name="connsiteX5" fmla="*/ 13678 w 5297762"/>
              <a:gd name="connsiteY5" fmla="*/ 155673 h 6858000"/>
              <a:gd name="connsiteX6" fmla="*/ 37547 w 5297762"/>
              <a:gd name="connsiteY6" fmla="*/ 310664 h 6858000"/>
              <a:gd name="connsiteX7" fmla="*/ 60911 w 5297762"/>
              <a:gd name="connsiteY7" fmla="*/ 466340 h 6858000"/>
              <a:gd name="connsiteX8" fmla="*/ 80914 w 5297762"/>
              <a:gd name="connsiteY8" fmla="*/ 622703 h 6858000"/>
              <a:gd name="connsiteX9" fmla="*/ 101085 w 5297762"/>
              <a:gd name="connsiteY9" fmla="*/ 778379 h 6858000"/>
              <a:gd name="connsiteX10" fmla="*/ 119911 w 5297762"/>
              <a:gd name="connsiteY10" fmla="*/ 934742 h 6858000"/>
              <a:gd name="connsiteX11" fmla="*/ 136047 w 5297762"/>
              <a:gd name="connsiteY11" fmla="*/ 1089047 h 6858000"/>
              <a:gd name="connsiteX12" fmla="*/ 151343 w 5297762"/>
              <a:gd name="connsiteY12" fmla="*/ 1245409 h 6858000"/>
              <a:gd name="connsiteX13" fmla="*/ 165295 w 5297762"/>
              <a:gd name="connsiteY13" fmla="*/ 1401086 h 6858000"/>
              <a:gd name="connsiteX14" fmla="*/ 177397 w 5297762"/>
              <a:gd name="connsiteY14" fmla="*/ 1554019 h 6858000"/>
              <a:gd name="connsiteX15" fmla="*/ 189500 w 5297762"/>
              <a:gd name="connsiteY15" fmla="*/ 1709010 h 6858000"/>
              <a:gd name="connsiteX16" fmla="*/ 199585 w 5297762"/>
              <a:gd name="connsiteY16" fmla="*/ 1861943 h 6858000"/>
              <a:gd name="connsiteX17" fmla="*/ 207485 w 5297762"/>
              <a:gd name="connsiteY17" fmla="*/ 2014877 h 6858000"/>
              <a:gd name="connsiteX18" fmla="*/ 215722 w 5297762"/>
              <a:gd name="connsiteY18" fmla="*/ 2167124 h 6858000"/>
              <a:gd name="connsiteX19" fmla="*/ 222613 w 5297762"/>
              <a:gd name="connsiteY19" fmla="*/ 2318000 h 6858000"/>
              <a:gd name="connsiteX20" fmla="*/ 227488 w 5297762"/>
              <a:gd name="connsiteY20" fmla="*/ 2467505 h 6858000"/>
              <a:gd name="connsiteX21" fmla="*/ 231690 w 5297762"/>
              <a:gd name="connsiteY21" fmla="*/ 2617009 h 6858000"/>
              <a:gd name="connsiteX22" fmla="*/ 235724 w 5297762"/>
              <a:gd name="connsiteY22" fmla="*/ 2765142 h 6858000"/>
              <a:gd name="connsiteX23" fmla="*/ 237573 w 5297762"/>
              <a:gd name="connsiteY23" fmla="*/ 2911217 h 6858000"/>
              <a:gd name="connsiteX24" fmla="*/ 239590 w 5297762"/>
              <a:gd name="connsiteY24" fmla="*/ 3057293 h 6858000"/>
              <a:gd name="connsiteX25" fmla="*/ 240599 w 5297762"/>
              <a:gd name="connsiteY25" fmla="*/ 3201311 h 6858000"/>
              <a:gd name="connsiteX26" fmla="*/ 239590 w 5297762"/>
              <a:gd name="connsiteY26" fmla="*/ 3343957 h 6858000"/>
              <a:gd name="connsiteX27" fmla="*/ 239590 w 5297762"/>
              <a:gd name="connsiteY27" fmla="*/ 3485232 h 6858000"/>
              <a:gd name="connsiteX28" fmla="*/ 237573 w 5297762"/>
              <a:gd name="connsiteY28" fmla="*/ 3625135 h 6858000"/>
              <a:gd name="connsiteX29" fmla="*/ 234548 w 5297762"/>
              <a:gd name="connsiteY29" fmla="*/ 3762295 h 6858000"/>
              <a:gd name="connsiteX30" fmla="*/ 231690 w 5297762"/>
              <a:gd name="connsiteY30" fmla="*/ 3898083 h 6858000"/>
              <a:gd name="connsiteX31" fmla="*/ 228496 w 5297762"/>
              <a:gd name="connsiteY31" fmla="*/ 4031129 h 6858000"/>
              <a:gd name="connsiteX32" fmla="*/ 223622 w 5297762"/>
              <a:gd name="connsiteY32" fmla="*/ 4163488 h 6858000"/>
              <a:gd name="connsiteX33" fmla="*/ 218411 w 5297762"/>
              <a:gd name="connsiteY33" fmla="*/ 4293789 h 6858000"/>
              <a:gd name="connsiteX34" fmla="*/ 213705 w 5297762"/>
              <a:gd name="connsiteY34" fmla="*/ 4421348 h 6858000"/>
              <a:gd name="connsiteX35" fmla="*/ 200425 w 5297762"/>
              <a:gd name="connsiteY35" fmla="*/ 4670294 h 6858000"/>
              <a:gd name="connsiteX36" fmla="*/ 186306 w 5297762"/>
              <a:gd name="connsiteY36" fmla="*/ 4908952 h 6858000"/>
              <a:gd name="connsiteX37" fmla="*/ 171514 w 5297762"/>
              <a:gd name="connsiteY37" fmla="*/ 5138009 h 6858000"/>
              <a:gd name="connsiteX38" fmla="*/ 155209 w 5297762"/>
              <a:gd name="connsiteY38" fmla="*/ 5354722 h 6858000"/>
              <a:gd name="connsiteX39" fmla="*/ 138232 w 5297762"/>
              <a:gd name="connsiteY39" fmla="*/ 5561834 h 6858000"/>
              <a:gd name="connsiteX40" fmla="*/ 119911 w 5297762"/>
              <a:gd name="connsiteY40" fmla="*/ 5753858 h 6858000"/>
              <a:gd name="connsiteX41" fmla="*/ 101925 w 5297762"/>
              <a:gd name="connsiteY41" fmla="*/ 5934223 h 6858000"/>
              <a:gd name="connsiteX42" fmla="*/ 83940 w 5297762"/>
              <a:gd name="connsiteY42" fmla="*/ 6100187 h 6858000"/>
              <a:gd name="connsiteX43" fmla="*/ 66963 w 5297762"/>
              <a:gd name="connsiteY43" fmla="*/ 6252434 h 6858000"/>
              <a:gd name="connsiteX44" fmla="*/ 50826 w 5297762"/>
              <a:gd name="connsiteY44" fmla="*/ 6387537 h 6858000"/>
              <a:gd name="connsiteX45" fmla="*/ 35530 w 5297762"/>
              <a:gd name="connsiteY45" fmla="*/ 6509609 h 6858000"/>
              <a:gd name="connsiteX46" fmla="*/ 22755 w 5297762"/>
              <a:gd name="connsiteY46" fmla="*/ 6612479 h 6858000"/>
              <a:gd name="connsiteX47" fmla="*/ 10653 w 5297762"/>
              <a:gd name="connsiteY47" fmla="*/ 6698890 h 6858000"/>
              <a:gd name="connsiteX48" fmla="*/ 0 w 5297762"/>
              <a:gd name="connsiteY48" fmla="*/ 6771890 h 6858000"/>
              <a:gd name="connsiteX49" fmla="*/ 0 w 5297762"/>
              <a:gd name="connsiteY49" fmla="*/ 6858000 h 6858000"/>
              <a:gd name="connsiteX50" fmla="*/ 4470448 w 5297762"/>
              <a:gd name="connsiteY50" fmla="*/ 6858000 h 6858000"/>
              <a:gd name="connsiteX51" fmla="*/ 4654296 w 5297762"/>
              <a:gd name="connsiteY51" fmla="*/ 6858000 h 6858000"/>
              <a:gd name="connsiteX52" fmla="*/ 5297762 w 5297762"/>
              <a:gd name="connsiteY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297762" h="6858000">
                <a:moveTo>
                  <a:pt x="5297762" y="0"/>
                </a:moveTo>
                <a:lnTo>
                  <a:pt x="4654296" y="0"/>
                </a:lnTo>
                <a:lnTo>
                  <a:pt x="4470448"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4470448" y="6858000"/>
                </a:lnTo>
                <a:lnTo>
                  <a:pt x="4654296" y="6858000"/>
                </a:lnTo>
                <a:lnTo>
                  <a:pt x="5297762" y="6858000"/>
                </a:lnTo>
                <a:close/>
              </a:path>
            </a:pathLst>
          </a:cu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B70A667-2FB3-4007-BAE3-BE6ABFE95F02}"/>
              </a:ext>
            </a:extLst>
          </p:cNvPr>
          <p:cNvSpPr>
            <a:spLocks noGrp="1"/>
          </p:cNvSpPr>
          <p:nvPr>
            <p:ph idx="1"/>
          </p:nvPr>
        </p:nvSpPr>
        <p:spPr>
          <a:xfrm>
            <a:off x="685802" y="1151677"/>
            <a:ext cx="3968492" cy="4718897"/>
          </a:xfrm>
        </p:spPr>
        <p:txBody>
          <a:bodyPr anchor="ctr">
            <a:normAutofit/>
          </a:bodyPr>
          <a:lstStyle/>
          <a:p>
            <a:pPr marL="0" indent="0">
              <a:buNone/>
            </a:pPr>
            <a:r>
              <a:rPr lang="en-US"/>
              <a:t>If SP[i,x] = SP[i+1,x], for all x, then there are no more updates to be made for larger values of i.</a:t>
            </a:r>
          </a:p>
          <a:p>
            <a:r>
              <a:rPr lang="en-US"/>
              <a:t>If SP[n-1,x] </a:t>
            </a:r>
            <a:r>
              <a:rPr lang="en-US">
                <a:sym typeface="Symbol" panose="05050102010706020507" pitchFamily="18" charset="2"/>
              </a:rPr>
              <a:t> SP[n,x], then there must exist a negative-weight cycle!</a:t>
            </a:r>
          </a:p>
          <a:p>
            <a:r>
              <a:rPr lang="en-US">
                <a:sym typeface="Symbol" panose="05050102010706020507" pitchFamily="18" charset="2"/>
              </a:rPr>
              <a:t>Run Bellman-Ford one more iteration, and check to see if any values have updated.</a:t>
            </a:r>
            <a:endParaRPr lang="en-US"/>
          </a:p>
        </p:txBody>
      </p:sp>
    </p:spTree>
    <p:extLst>
      <p:ext uri="{BB962C8B-B14F-4D97-AF65-F5344CB8AC3E}">
        <p14:creationId xmlns:p14="http://schemas.microsoft.com/office/powerpoint/2010/main" val="225579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rrows pointing towards light">
            <a:extLst>
              <a:ext uri="{FF2B5EF4-FFF2-40B4-BE49-F238E27FC236}">
                <a16:creationId xmlns:a16="http://schemas.microsoft.com/office/drawing/2014/main" id="{190EAAD3-45AD-4163-88CB-92E8856AEBA4}"/>
              </a:ext>
            </a:extLst>
          </p:cNvPr>
          <p:cNvPicPr>
            <a:picLocks noChangeAspect="1"/>
          </p:cNvPicPr>
          <p:nvPr/>
        </p:nvPicPr>
        <p:blipFill rotWithShape="1">
          <a:blip r:embed="rId2">
            <a:alphaModFix amt="25000"/>
          </a:blip>
          <a:srcRect b="15730"/>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Title 1">
            <a:extLst>
              <a:ext uri="{FF2B5EF4-FFF2-40B4-BE49-F238E27FC236}">
                <a16:creationId xmlns:a16="http://schemas.microsoft.com/office/drawing/2014/main" id="{811E19DC-26FE-41F0-858F-CA7671184269}"/>
              </a:ext>
            </a:extLst>
          </p:cNvPr>
          <p:cNvSpPr>
            <a:spLocks noGrp="1"/>
          </p:cNvSpPr>
          <p:nvPr>
            <p:ph type="title"/>
          </p:nvPr>
        </p:nvSpPr>
        <p:spPr>
          <a:xfrm>
            <a:off x="685801" y="609600"/>
            <a:ext cx="10131425" cy="1456267"/>
          </a:xfrm>
        </p:spPr>
        <p:txBody>
          <a:bodyPr>
            <a:normAutofit/>
          </a:bodyPr>
          <a:lstStyle/>
          <a:p>
            <a:r>
              <a:rPr lang="en-US"/>
              <a:t>All-Pairs Shortest Paths</a:t>
            </a:r>
          </a:p>
        </p:txBody>
      </p:sp>
      <p:sp>
        <p:nvSpPr>
          <p:cNvPr id="3" name="Content Placeholder 2">
            <a:extLst>
              <a:ext uri="{FF2B5EF4-FFF2-40B4-BE49-F238E27FC236}">
                <a16:creationId xmlns:a16="http://schemas.microsoft.com/office/drawing/2014/main" id="{E0EE4521-3589-461A-A2DE-5C02B054C631}"/>
              </a:ext>
            </a:extLst>
          </p:cNvPr>
          <p:cNvSpPr>
            <a:spLocks noGrp="1"/>
          </p:cNvSpPr>
          <p:nvPr>
            <p:ph idx="1"/>
          </p:nvPr>
        </p:nvSpPr>
        <p:spPr>
          <a:xfrm>
            <a:off x="685801" y="2142067"/>
            <a:ext cx="10131425" cy="3649133"/>
          </a:xfrm>
        </p:spPr>
        <p:txBody>
          <a:bodyPr>
            <a:normAutofit/>
          </a:bodyPr>
          <a:lstStyle/>
          <a:p>
            <a:pPr marL="0" indent="0">
              <a:buNone/>
            </a:pPr>
            <a:r>
              <a:rPr lang="en-US"/>
              <a:t>Suppose we want to return the shortest path between </a:t>
            </a:r>
            <a:r>
              <a:rPr lang="en-US" b="1"/>
              <a:t>all</a:t>
            </a:r>
            <a:r>
              <a:rPr lang="en-US"/>
              <a:t> pairs of points</a:t>
            </a:r>
          </a:p>
          <a:p>
            <a:r>
              <a:rPr lang="en-US"/>
              <a:t>So, we will return n</a:t>
            </a:r>
            <a:r>
              <a:rPr lang="en-US">
                <a:sym typeface="Symbol" panose="05050102010706020507" pitchFamily="18" charset="2"/>
              </a:rPr>
              <a:t></a:t>
            </a:r>
            <a:r>
              <a:rPr lang="en-US"/>
              <a:t>(n-1) answers, one for each pair.</a:t>
            </a:r>
          </a:p>
          <a:p>
            <a:pPr marL="0" indent="0">
              <a:buNone/>
            </a:pPr>
            <a:r>
              <a:rPr lang="en-US"/>
              <a:t>How could we do this, using existing algorithms?</a:t>
            </a:r>
          </a:p>
          <a:p>
            <a:r>
              <a:rPr lang="en-US"/>
              <a:t>BFS finds the shortest path from s to all nodes.  So, on an unweighted graph, we can run BFS n times, once for each start node: </a:t>
            </a:r>
            <a:r>
              <a:rPr lang="en-US">
                <a:sym typeface="Symbol" panose="05050102010706020507" pitchFamily="18" charset="2"/>
              </a:rPr>
              <a:t>(n(m+n))</a:t>
            </a:r>
            <a:endParaRPr lang="en-US"/>
          </a:p>
          <a:p>
            <a:r>
              <a:rPr lang="en-US"/>
              <a:t>Dijkstra’s finds the shortest path from s to all nodes.  So, on a graph with no negative-weight edges, we can run Dijkstra’s n times: </a:t>
            </a:r>
            <a:r>
              <a:rPr lang="en-US">
                <a:sym typeface="Symbol" panose="05050102010706020507" pitchFamily="18" charset="2"/>
              </a:rPr>
              <a:t>(mn log n)</a:t>
            </a:r>
            <a:endParaRPr lang="en-US"/>
          </a:p>
          <a:p>
            <a:r>
              <a:rPr lang="en-US"/>
              <a:t>Bellman-Ford finds the shortest path from all nodes to t.  So, we can run Bellman-Ford n times, once for each end node: </a:t>
            </a:r>
            <a:r>
              <a:rPr lang="en-US">
                <a:sym typeface="Symbol" panose="05050102010706020507" pitchFamily="18" charset="2"/>
              </a:rPr>
              <a:t>(mn</a:t>
            </a:r>
            <a:r>
              <a:rPr lang="en-US" baseline="30000">
                <a:sym typeface="Symbol" panose="05050102010706020507" pitchFamily="18" charset="2"/>
              </a:rPr>
              <a:t>2</a:t>
            </a:r>
            <a:r>
              <a:rPr lang="en-US">
                <a:sym typeface="Symbol" panose="05050102010706020507" pitchFamily="18" charset="2"/>
              </a:rPr>
              <a:t>)</a:t>
            </a:r>
          </a:p>
          <a:p>
            <a:pPr marL="0" indent="0">
              <a:buNone/>
            </a:pPr>
            <a:r>
              <a:rPr lang="en-US">
                <a:sym typeface="Symbol" panose="05050102010706020507" pitchFamily="18" charset="2"/>
              </a:rPr>
              <a:t>Maybe we can calculate this directly, and find a way to save runtime?</a:t>
            </a:r>
            <a:endParaRPr lang="en-US"/>
          </a:p>
        </p:txBody>
      </p:sp>
    </p:spTree>
    <p:extLst>
      <p:ext uri="{BB962C8B-B14F-4D97-AF65-F5344CB8AC3E}">
        <p14:creationId xmlns:p14="http://schemas.microsoft.com/office/powerpoint/2010/main" val="143992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5ED657-8F4A-4EDF-9B21-4EDA0E2424FF}"/>
              </a:ext>
            </a:extLst>
          </p:cNvPr>
          <p:cNvSpPr>
            <a:spLocks noGrp="1"/>
          </p:cNvSpPr>
          <p:nvPr>
            <p:ph type="title"/>
          </p:nvPr>
        </p:nvSpPr>
        <p:spPr>
          <a:xfrm>
            <a:off x="685801" y="500743"/>
            <a:ext cx="7402285" cy="1360714"/>
          </a:xfrm>
        </p:spPr>
        <p:txBody>
          <a:bodyPr>
            <a:normAutofit/>
          </a:bodyPr>
          <a:lstStyle/>
          <a:p>
            <a:r>
              <a:rPr lang="en-US" dirty="0"/>
              <a:t>All-Pairs Shortest Paths: Algorithm</a:t>
            </a:r>
          </a:p>
        </p:txBody>
      </p:sp>
      <p:sp>
        <p:nvSpPr>
          <p:cNvPr id="3" name="Content Placeholder 2">
            <a:extLst>
              <a:ext uri="{FF2B5EF4-FFF2-40B4-BE49-F238E27FC236}">
                <a16:creationId xmlns:a16="http://schemas.microsoft.com/office/drawing/2014/main" id="{8929EF36-D350-4922-A0F0-D5FD374A3B16}"/>
              </a:ext>
            </a:extLst>
          </p:cNvPr>
          <p:cNvSpPr>
            <a:spLocks noGrp="1"/>
          </p:cNvSpPr>
          <p:nvPr>
            <p:ph idx="1"/>
          </p:nvPr>
        </p:nvSpPr>
        <p:spPr>
          <a:xfrm>
            <a:off x="685801" y="1861457"/>
            <a:ext cx="7402285" cy="3392110"/>
          </a:xfrm>
        </p:spPr>
        <p:txBody>
          <a:bodyPr>
            <a:normAutofit lnSpcReduction="10000"/>
          </a:bodyPr>
          <a:lstStyle/>
          <a:p>
            <a:pPr marL="0" indent="0">
              <a:lnSpc>
                <a:spcPct val="90000"/>
              </a:lnSpc>
              <a:buNone/>
            </a:pPr>
            <a:r>
              <a:rPr lang="en-US" sz="1400"/>
              <a:t>ASP(</a:t>
            </a:r>
            <a:r>
              <a:rPr lang="en-US" sz="1400" err="1"/>
              <a:t>i,x,z</a:t>
            </a:r>
            <a:r>
              <a:rPr lang="en-US" sz="1400"/>
              <a:t>) = the length of the shortest path from x to z, using no more than </a:t>
            </a:r>
            <a:r>
              <a:rPr lang="en-US" sz="1400" err="1"/>
              <a:t>i</a:t>
            </a:r>
            <a:r>
              <a:rPr lang="en-US" sz="1400"/>
              <a:t> edges.</a:t>
            </a:r>
          </a:p>
          <a:p>
            <a:pPr>
              <a:lnSpc>
                <a:spcPct val="90000"/>
              </a:lnSpc>
            </a:pPr>
            <a:r>
              <a:rPr lang="en-US" sz="1400"/>
              <a:t>ASP(</a:t>
            </a:r>
            <a:r>
              <a:rPr lang="en-US" sz="1400" err="1"/>
              <a:t>i,z,z</a:t>
            </a:r>
            <a:r>
              <a:rPr lang="en-US" sz="1400"/>
              <a:t>) = 0</a:t>
            </a:r>
          </a:p>
          <a:p>
            <a:pPr>
              <a:lnSpc>
                <a:spcPct val="90000"/>
              </a:lnSpc>
            </a:pPr>
            <a:r>
              <a:rPr lang="en-US" sz="1400"/>
              <a:t>ASP(0,x,z) = </a:t>
            </a:r>
            <a:r>
              <a:rPr lang="en-US" sz="1400">
                <a:sym typeface="Symbol" panose="05050102010706020507" pitchFamily="18" charset="2"/>
              </a:rPr>
              <a:t>, for x  z</a:t>
            </a:r>
          </a:p>
          <a:p>
            <a:pPr>
              <a:lnSpc>
                <a:spcPct val="90000"/>
              </a:lnSpc>
            </a:pPr>
            <a:r>
              <a:rPr lang="en-US" sz="1400">
                <a:sym typeface="Symbol" panose="05050102010706020507" pitchFamily="18" charset="2"/>
              </a:rPr>
              <a:t>ASP(</a:t>
            </a:r>
            <a:r>
              <a:rPr lang="en-US" sz="1400" err="1">
                <a:sym typeface="Symbol" panose="05050102010706020507" pitchFamily="18" charset="2"/>
              </a:rPr>
              <a:t>i,x,z</a:t>
            </a:r>
            <a:r>
              <a:rPr lang="en-US" sz="1400">
                <a:sym typeface="Symbol" panose="05050102010706020507" pitchFamily="18" charset="2"/>
              </a:rPr>
              <a:t>) = </a:t>
            </a:r>
            <a:r>
              <a:rPr lang="en-US" sz="1400" err="1"/>
              <a:t>min</a:t>
            </a:r>
            <a:r>
              <a:rPr lang="en-US" sz="1400" baseline="-25000" err="1">
                <a:sym typeface="Symbol" panose="05050102010706020507" pitchFamily="18" charset="2"/>
              </a:rPr>
              <a:t>x,y</a:t>
            </a:r>
            <a:r>
              <a:rPr lang="en-US" sz="1400" baseline="-25000">
                <a:sym typeface="Symbol" panose="05050102010706020507" pitchFamily="18" charset="2"/>
              </a:rPr>
              <a:t>E</a:t>
            </a:r>
            <a:r>
              <a:rPr lang="en-US" sz="1400">
                <a:sym typeface="Symbol" panose="05050102010706020507" pitchFamily="18" charset="2"/>
              </a:rPr>
              <a:t>(</a:t>
            </a:r>
            <a:r>
              <a:rPr lang="en-US" sz="1400" err="1">
                <a:sym typeface="Symbol" panose="05050102010706020507" pitchFamily="18" charset="2"/>
              </a:rPr>
              <a:t>c</a:t>
            </a:r>
            <a:r>
              <a:rPr lang="en-US" sz="1400" baseline="-25000" err="1">
                <a:sym typeface="Symbol" panose="05050102010706020507" pitchFamily="18" charset="2"/>
              </a:rPr>
              <a:t>x,y</a:t>
            </a:r>
            <a:r>
              <a:rPr lang="en-US" sz="1400" baseline="-25000">
                <a:sym typeface="Symbol" panose="05050102010706020507" pitchFamily="18" charset="2"/>
              </a:rPr>
              <a:t></a:t>
            </a:r>
            <a:r>
              <a:rPr lang="en-US" sz="1400">
                <a:sym typeface="Symbol" panose="05050102010706020507" pitchFamily="18" charset="2"/>
              </a:rPr>
              <a:t>+ASP(i-1,y,z))</a:t>
            </a:r>
          </a:p>
          <a:p>
            <a:pPr marL="0" indent="0">
              <a:lnSpc>
                <a:spcPct val="90000"/>
              </a:lnSpc>
              <a:buNone/>
            </a:pPr>
            <a:r>
              <a:rPr lang="en-US" sz="1400"/>
              <a:t>For </a:t>
            </a:r>
            <a:r>
              <a:rPr lang="en-US" sz="1400" err="1"/>
              <a:t>i</a:t>
            </a:r>
            <a:r>
              <a:rPr lang="en-US" sz="1400"/>
              <a:t> = 1 to n-1</a:t>
            </a:r>
          </a:p>
          <a:p>
            <a:pPr marL="274320" lvl="1" indent="0">
              <a:lnSpc>
                <a:spcPct val="90000"/>
              </a:lnSpc>
              <a:buNone/>
            </a:pPr>
            <a:r>
              <a:rPr lang="en-US" sz="1400"/>
              <a:t>For all nodes z</a:t>
            </a:r>
          </a:p>
          <a:p>
            <a:pPr marL="548640" lvl="2" indent="0">
              <a:lnSpc>
                <a:spcPct val="90000"/>
              </a:lnSpc>
              <a:buNone/>
            </a:pPr>
            <a:r>
              <a:rPr lang="en-US"/>
              <a:t>For all nodes x</a:t>
            </a:r>
          </a:p>
          <a:p>
            <a:pPr marL="822960" lvl="3" indent="0">
              <a:lnSpc>
                <a:spcPct val="90000"/>
              </a:lnSpc>
              <a:buNone/>
            </a:pPr>
            <a:r>
              <a:rPr lang="en-US" sz="1400"/>
              <a:t>Calc ASP[</a:t>
            </a:r>
            <a:r>
              <a:rPr lang="en-US" sz="1400" err="1"/>
              <a:t>i,x,z</a:t>
            </a:r>
            <a:r>
              <a:rPr lang="en-US" sz="1400"/>
              <a:t>]</a:t>
            </a:r>
          </a:p>
          <a:p>
            <a:pPr marL="0" indent="0">
              <a:lnSpc>
                <a:spcPct val="90000"/>
              </a:lnSpc>
              <a:buNone/>
            </a:pPr>
            <a:r>
              <a:rPr lang="en-US" sz="1400"/>
              <a:t>Return ASP[n-1]</a:t>
            </a:r>
          </a:p>
          <a:p>
            <a:pPr marL="0" indent="0">
              <a:lnSpc>
                <a:spcPct val="90000"/>
              </a:lnSpc>
              <a:buNone/>
            </a:pPr>
            <a:r>
              <a:rPr lang="en-US" sz="1400"/>
              <a:t>Runtime = </a:t>
            </a:r>
            <a:r>
              <a:rPr lang="en-US" sz="1400">
                <a:sym typeface="Symbol" panose="05050102010706020507" pitchFamily="18" charset="2"/>
              </a:rPr>
              <a:t>(mn</a:t>
            </a:r>
            <a:r>
              <a:rPr lang="en-US" sz="1400" baseline="30000">
                <a:sym typeface="Symbol" panose="05050102010706020507" pitchFamily="18" charset="2"/>
              </a:rPr>
              <a:t>2</a:t>
            </a:r>
            <a:r>
              <a:rPr lang="en-US" sz="1400">
                <a:sym typeface="Symbol" panose="05050102010706020507" pitchFamily="18" charset="2"/>
              </a:rPr>
              <a:t>)</a:t>
            </a:r>
          </a:p>
          <a:p>
            <a:pPr>
              <a:lnSpc>
                <a:spcPct val="90000"/>
              </a:lnSpc>
            </a:pPr>
            <a:r>
              <a:rPr lang="en-US" sz="1400">
                <a:sym typeface="Symbol" panose="05050102010706020507" pitchFamily="18" charset="2"/>
              </a:rPr>
              <a:t>We need a new programming design paradigm before we can improve upon this.</a:t>
            </a:r>
            <a:endParaRPr lang="en-US" sz="1400"/>
          </a:p>
        </p:txBody>
      </p:sp>
    </p:spTree>
    <p:extLst>
      <p:ext uri="{BB962C8B-B14F-4D97-AF65-F5344CB8AC3E}">
        <p14:creationId xmlns:p14="http://schemas.microsoft.com/office/powerpoint/2010/main" val="18567212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4B08ADB-17D1-457C-B6CE-474AF3CDB59A}"/>
              </a:ext>
            </a:extLst>
          </p:cNvPr>
          <p:cNvSpPr>
            <a:spLocks noGrp="1"/>
          </p:cNvSpPr>
          <p:nvPr>
            <p:ph type="title"/>
          </p:nvPr>
        </p:nvSpPr>
        <p:spPr>
          <a:xfrm>
            <a:off x="685801" y="609600"/>
            <a:ext cx="10131425" cy="1456267"/>
          </a:xfrm>
        </p:spPr>
        <p:txBody>
          <a:bodyPr>
            <a:normAutofit/>
          </a:bodyPr>
          <a:lstStyle/>
          <a:p>
            <a:r>
              <a:rPr lang="en-US"/>
              <a:t>Extra Practice</a:t>
            </a:r>
          </a:p>
        </p:txBody>
      </p:sp>
      <p:graphicFrame>
        <p:nvGraphicFramePr>
          <p:cNvPr id="5" name="Content Placeholder 2">
            <a:extLst>
              <a:ext uri="{FF2B5EF4-FFF2-40B4-BE49-F238E27FC236}">
                <a16:creationId xmlns:a16="http://schemas.microsoft.com/office/drawing/2014/main" id="{3C470761-6A34-4A3E-B5C9-D0BA3DD63301}"/>
              </a:ext>
            </a:extLst>
          </p:cNvPr>
          <p:cNvGraphicFramePr>
            <a:graphicFrameLocks noGrp="1"/>
          </p:cNvGraphicFramePr>
          <p:nvPr>
            <p:ph idx="1"/>
            <p:extLst>
              <p:ext uri="{D42A27DB-BD31-4B8C-83A1-F6EECF244321}">
                <p14:modId xmlns:p14="http://schemas.microsoft.com/office/powerpoint/2010/main" val="1980241104"/>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5355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46790480-4445-4781-BBDC-26C3458723ED}"/>
              </a:ext>
            </a:extLst>
          </p:cNvPr>
          <p:cNvSpPr>
            <a:spLocks noGrp="1"/>
          </p:cNvSpPr>
          <p:nvPr>
            <p:ph type="title"/>
          </p:nvPr>
        </p:nvSpPr>
        <p:spPr>
          <a:xfrm>
            <a:off x="1030288" y="609600"/>
            <a:ext cx="10131425" cy="1110343"/>
          </a:xfrm>
        </p:spPr>
        <p:txBody>
          <a:bodyPr>
            <a:normAutofit/>
          </a:bodyPr>
          <a:lstStyle/>
          <a:p>
            <a:pPr algn="ctr"/>
            <a:r>
              <a:rPr lang="en-US">
                <a:solidFill>
                  <a:schemeClr val="bg1"/>
                </a:solidFill>
              </a:rPr>
              <a:t>Dynamic Programming</a:t>
            </a:r>
          </a:p>
        </p:txBody>
      </p:sp>
      <p:sp>
        <p:nvSpPr>
          <p:cNvPr id="3" name="Content Placeholder 2">
            <a:extLst>
              <a:ext uri="{FF2B5EF4-FFF2-40B4-BE49-F238E27FC236}">
                <a16:creationId xmlns:a16="http://schemas.microsoft.com/office/drawing/2014/main" id="{46FDC0CF-224B-4ACC-95B2-F856A9DB648A}"/>
              </a:ext>
            </a:extLst>
          </p:cNvPr>
          <p:cNvSpPr>
            <a:spLocks noGrp="1"/>
          </p:cNvSpPr>
          <p:nvPr>
            <p:ph idx="1"/>
          </p:nvPr>
        </p:nvSpPr>
        <p:spPr>
          <a:xfrm>
            <a:off x="685801" y="2592572"/>
            <a:ext cx="10820400" cy="3198627"/>
          </a:xfrm>
        </p:spPr>
        <p:txBody>
          <a:bodyPr>
            <a:normAutofit/>
          </a:bodyPr>
          <a:lstStyle/>
          <a:p>
            <a:pPr marL="0" indent="0">
              <a:buNone/>
            </a:pPr>
            <a:r>
              <a:rPr lang="en-US" b="1" dirty="0"/>
              <a:t>Dynamic Programming</a:t>
            </a:r>
            <a:r>
              <a:rPr lang="en-US" dirty="0"/>
              <a:t> is the process of transforming a recursive function which replicates work, into an iterative one.</a:t>
            </a:r>
          </a:p>
          <a:p>
            <a:r>
              <a:rPr lang="en-US" dirty="0"/>
              <a:t>The iterative solution will solve each subproblem once and write down the answer for future reference.</a:t>
            </a:r>
          </a:p>
          <a:p>
            <a:pPr marL="0" indent="0">
              <a:buNone/>
            </a:pPr>
            <a:r>
              <a:rPr lang="en-US" dirty="0"/>
              <a:t>Dynamic programming has a reputation for being challenging, but the concept is very simple: you are already familiar with it.</a:t>
            </a:r>
          </a:p>
          <a:p>
            <a:pPr marL="0" indent="0">
              <a:buNone/>
            </a:pPr>
            <a:r>
              <a:rPr lang="en-US" dirty="0"/>
              <a:t>Arriving at a dynamic programming solution begins by writing a recursive function.</a:t>
            </a:r>
          </a:p>
          <a:p>
            <a:r>
              <a:rPr lang="en-US" dirty="0"/>
              <a:t>This is the hardest part, and ironically, the dynamic programming part is significantly easier.</a:t>
            </a:r>
          </a:p>
          <a:p>
            <a:r>
              <a:rPr lang="en-US" dirty="0"/>
              <a:t>It’s not that dynamic programming is hard.  </a:t>
            </a:r>
            <a:r>
              <a:rPr lang="en-US" b="1" dirty="0"/>
              <a:t>Recursion</a:t>
            </a:r>
            <a:r>
              <a:rPr lang="en-US" dirty="0"/>
              <a:t> is hard.</a:t>
            </a:r>
          </a:p>
        </p:txBody>
      </p:sp>
    </p:spTree>
    <p:extLst>
      <p:ext uri="{BB962C8B-B14F-4D97-AF65-F5344CB8AC3E}">
        <p14:creationId xmlns:p14="http://schemas.microsoft.com/office/powerpoint/2010/main" val="42207685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8F924-EA49-44DA-AC8F-C1DA004246FE}"/>
              </a:ext>
            </a:extLst>
          </p:cNvPr>
          <p:cNvSpPr>
            <a:spLocks noGrp="1"/>
          </p:cNvSpPr>
          <p:nvPr>
            <p:ph type="title"/>
          </p:nvPr>
        </p:nvSpPr>
        <p:spPr>
          <a:xfrm>
            <a:off x="825909" y="808055"/>
            <a:ext cx="3979205" cy="1453363"/>
          </a:xfrm>
        </p:spPr>
        <p:txBody>
          <a:bodyPr>
            <a:normAutofit/>
          </a:bodyPr>
          <a:lstStyle/>
          <a:p>
            <a:r>
              <a:rPr lang="en-US" sz="3300"/>
              <a:t>Weighted Interval Scheduling</a:t>
            </a:r>
          </a:p>
        </p:txBody>
      </p:sp>
      <p:sp>
        <p:nvSpPr>
          <p:cNvPr id="3" name="Content Placeholder 2">
            <a:extLst>
              <a:ext uri="{FF2B5EF4-FFF2-40B4-BE49-F238E27FC236}">
                <a16:creationId xmlns:a16="http://schemas.microsoft.com/office/drawing/2014/main" id="{90DB088D-D3A5-4A43-860C-CAA02BB1FC37}"/>
              </a:ext>
            </a:extLst>
          </p:cNvPr>
          <p:cNvSpPr>
            <a:spLocks noGrp="1"/>
          </p:cNvSpPr>
          <p:nvPr>
            <p:ph idx="1"/>
          </p:nvPr>
        </p:nvSpPr>
        <p:spPr>
          <a:xfrm>
            <a:off x="802178" y="2261420"/>
            <a:ext cx="4002936" cy="3637935"/>
          </a:xfrm>
        </p:spPr>
        <p:txBody>
          <a:bodyPr>
            <a:normAutofit/>
          </a:bodyPr>
          <a:lstStyle/>
          <a:p>
            <a:pPr marL="0" indent="0">
              <a:lnSpc>
                <a:spcPct val="90000"/>
              </a:lnSpc>
              <a:buNone/>
            </a:pPr>
            <a:r>
              <a:rPr lang="en-US"/>
              <a:t>In the </a:t>
            </a:r>
            <a:r>
              <a:rPr lang="en-US" b="1"/>
              <a:t>weighted interval scheduling</a:t>
            </a:r>
            <a:r>
              <a:rPr lang="en-US"/>
              <a:t> problem, we have n jobs.</a:t>
            </a:r>
          </a:p>
          <a:p>
            <a:pPr>
              <a:lnSpc>
                <a:spcPct val="90000"/>
              </a:lnSpc>
            </a:pPr>
            <a:r>
              <a:rPr lang="en-US"/>
              <a:t>Each job j has a start time </a:t>
            </a:r>
            <a:r>
              <a:rPr lang="en-US" err="1"/>
              <a:t>s</a:t>
            </a:r>
            <a:r>
              <a:rPr lang="en-US" baseline="-25000" err="1"/>
              <a:t>j</a:t>
            </a:r>
            <a:r>
              <a:rPr lang="en-US"/>
              <a:t>, a finish time f</a:t>
            </a:r>
            <a:r>
              <a:rPr lang="en-US" baseline="-25000"/>
              <a:t>j</a:t>
            </a:r>
            <a:r>
              <a:rPr lang="en-US"/>
              <a:t>, and a value </a:t>
            </a:r>
            <a:r>
              <a:rPr lang="en-US" err="1"/>
              <a:t>v</a:t>
            </a:r>
            <a:r>
              <a:rPr lang="en-US" baseline="-25000" err="1"/>
              <a:t>j</a:t>
            </a:r>
            <a:r>
              <a:rPr lang="en-US"/>
              <a:t>.</a:t>
            </a:r>
          </a:p>
          <a:p>
            <a:pPr>
              <a:lnSpc>
                <a:spcPct val="90000"/>
              </a:lnSpc>
            </a:pPr>
            <a:r>
              <a:rPr lang="en-US"/>
              <a:t>Two jobs are incompatible if their times overlap by any amount.</a:t>
            </a:r>
          </a:p>
          <a:p>
            <a:pPr>
              <a:lnSpc>
                <a:spcPct val="90000"/>
              </a:lnSpc>
            </a:pPr>
            <a:r>
              <a:rPr lang="en-US"/>
              <a:t>We want to find the max-valued subset of mutually compatible jobs.</a:t>
            </a:r>
          </a:p>
          <a:p>
            <a:pPr marL="0" indent="0">
              <a:lnSpc>
                <a:spcPct val="90000"/>
              </a:lnSpc>
              <a:buNone/>
            </a:pPr>
            <a:r>
              <a:rPr lang="en-US"/>
              <a:t>What is the optimal solution for this instance?</a:t>
            </a:r>
          </a:p>
          <a:p>
            <a:pPr>
              <a:lnSpc>
                <a:spcPct val="90000"/>
              </a:lnSpc>
            </a:pPr>
            <a:r>
              <a:rPr lang="en-US"/>
              <a:t>3, 6, 8, or 2, 7</a:t>
            </a:r>
          </a:p>
        </p:txBody>
      </p:sp>
      <p:pic>
        <p:nvPicPr>
          <p:cNvPr id="5" name="Picture 4" descr="A close up of a piece of paper&#10;&#10;Description automatically generated">
            <a:extLst>
              <a:ext uri="{FF2B5EF4-FFF2-40B4-BE49-F238E27FC236}">
                <a16:creationId xmlns:a16="http://schemas.microsoft.com/office/drawing/2014/main" id="{391EC572-AECA-4DCD-A27B-DDB3962E9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752" y="1595158"/>
            <a:ext cx="6095593" cy="350545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2114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9791-8E18-44FD-8F6A-38319DF1D6FA}"/>
              </a:ext>
            </a:extLst>
          </p:cNvPr>
          <p:cNvSpPr>
            <a:spLocks noGrp="1"/>
          </p:cNvSpPr>
          <p:nvPr>
            <p:ph type="title"/>
          </p:nvPr>
        </p:nvSpPr>
        <p:spPr>
          <a:xfrm>
            <a:off x="685802" y="609600"/>
            <a:ext cx="6282266" cy="1456267"/>
          </a:xfrm>
        </p:spPr>
        <p:txBody>
          <a:bodyPr>
            <a:normAutofit/>
          </a:bodyPr>
          <a:lstStyle/>
          <a:p>
            <a:r>
              <a:rPr lang="en-US" dirty="0"/>
              <a:t>Finding a recursive solution</a:t>
            </a:r>
          </a:p>
        </p:txBody>
      </p:sp>
      <p:sp>
        <p:nvSpPr>
          <p:cNvPr id="3" name="Content Placeholder 2">
            <a:extLst>
              <a:ext uri="{FF2B5EF4-FFF2-40B4-BE49-F238E27FC236}">
                <a16:creationId xmlns:a16="http://schemas.microsoft.com/office/drawing/2014/main" id="{19E5DDAD-E779-47C2-B128-7F1C70E32FB9}"/>
              </a:ext>
            </a:extLst>
          </p:cNvPr>
          <p:cNvSpPr>
            <a:spLocks noGrp="1"/>
          </p:cNvSpPr>
          <p:nvPr>
            <p:ph idx="1"/>
          </p:nvPr>
        </p:nvSpPr>
        <p:spPr>
          <a:xfrm>
            <a:off x="685802" y="2142067"/>
            <a:ext cx="6282266" cy="3649133"/>
          </a:xfrm>
        </p:spPr>
        <p:txBody>
          <a:bodyPr>
            <a:normAutofit/>
          </a:bodyPr>
          <a:lstStyle/>
          <a:p>
            <a:pPr marL="0" indent="0">
              <a:buNone/>
            </a:pPr>
            <a:r>
              <a:rPr lang="en-US" sz="1700"/>
              <a:t>Finding the entire optimal solution is a daunting task.</a:t>
            </a:r>
          </a:p>
          <a:p>
            <a:r>
              <a:rPr lang="en-US" sz="1700"/>
              <a:t>If you’re going to solve it recursively, split the problem up into smaller, bite-size pieces.</a:t>
            </a:r>
          </a:p>
          <a:p>
            <a:r>
              <a:rPr lang="en-US" sz="1700"/>
              <a:t>Piece 1: Do I include interval 1?</a:t>
            </a:r>
          </a:p>
          <a:p>
            <a:r>
              <a:rPr lang="en-US" sz="1700"/>
              <a:t>Piece 2: Do I include interval 2?, etc.</a:t>
            </a:r>
          </a:p>
          <a:p>
            <a:pPr marL="0" indent="0">
              <a:buNone/>
            </a:pPr>
            <a:r>
              <a:rPr lang="en-US" sz="1700"/>
              <a:t>Your recursive algorithm will tackle exactly one piece.</a:t>
            </a:r>
          </a:p>
          <a:p>
            <a:r>
              <a:rPr lang="en-US" sz="1700"/>
              <a:t>It will pass the rest of the problem to itself, to handle recursively.</a:t>
            </a:r>
          </a:p>
          <a:p>
            <a:pPr marL="0" indent="0">
              <a:buNone/>
            </a:pPr>
            <a:r>
              <a:rPr lang="en-US" sz="1700"/>
              <a:t>You </a:t>
            </a:r>
            <a:r>
              <a:rPr lang="en-US" sz="1700" i="1"/>
              <a:t>don’t yet know</a:t>
            </a:r>
            <a:r>
              <a:rPr lang="en-US" sz="1700"/>
              <a:t> if you should include interval 1.  But you could recursively solve the rest of the problem under the assumption that you do or don’t take interval 1, and then choose the better.</a:t>
            </a:r>
          </a:p>
        </p:txBody>
      </p:sp>
      <p:pic>
        <p:nvPicPr>
          <p:cNvPr id="7" name="Graphic 6" descr="Puzzle">
            <a:extLst>
              <a:ext uri="{FF2B5EF4-FFF2-40B4-BE49-F238E27FC236}">
                <a16:creationId xmlns:a16="http://schemas.microsoft.com/office/drawing/2014/main" id="{7D31D89C-6111-4B5D-B2BE-3DA242A90C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7424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5FD3-D5B3-45BB-958F-F88B49B43D9B}"/>
              </a:ext>
            </a:extLst>
          </p:cNvPr>
          <p:cNvSpPr>
            <a:spLocks noGrp="1"/>
          </p:cNvSpPr>
          <p:nvPr>
            <p:ph type="title"/>
          </p:nvPr>
        </p:nvSpPr>
        <p:spPr>
          <a:xfrm>
            <a:off x="4955458" y="639097"/>
            <a:ext cx="6593075" cy="1612490"/>
          </a:xfrm>
        </p:spPr>
        <p:txBody>
          <a:bodyPr>
            <a:normAutofit/>
          </a:bodyPr>
          <a:lstStyle/>
          <a:p>
            <a:r>
              <a:rPr lang="en-US"/>
              <a:t>Finding the recursive formula</a:t>
            </a:r>
          </a:p>
        </p:txBody>
      </p:sp>
      <p:pic>
        <p:nvPicPr>
          <p:cNvPr id="5" name="Picture 4" descr="A close up of a piece of paper&#10;&#10;Description automatically generated">
            <a:extLst>
              <a:ext uri="{FF2B5EF4-FFF2-40B4-BE49-F238E27FC236}">
                <a16:creationId xmlns:a16="http://schemas.microsoft.com/office/drawing/2014/main" id="{D6AD2EE7-E4CF-4771-BFDE-816DDF3026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4" y="2277415"/>
            <a:ext cx="3997362" cy="229880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985E3768-A6C1-411C-978B-B8B886C14504}"/>
              </a:ext>
            </a:extLst>
          </p:cNvPr>
          <p:cNvSpPr>
            <a:spLocks noGrp="1"/>
          </p:cNvSpPr>
          <p:nvPr>
            <p:ph idx="1"/>
          </p:nvPr>
        </p:nvSpPr>
        <p:spPr>
          <a:xfrm>
            <a:off x="4955458" y="2251587"/>
            <a:ext cx="6593075" cy="3972232"/>
          </a:xfrm>
        </p:spPr>
        <p:txBody>
          <a:bodyPr>
            <a:normAutofit/>
          </a:bodyPr>
          <a:lstStyle/>
          <a:p>
            <a:pPr marL="0" indent="0">
              <a:buNone/>
            </a:pPr>
            <a:r>
              <a:rPr lang="en-US"/>
              <a:t>If I include interval 1, what remaining intervals am I allowed to take?</a:t>
            </a:r>
          </a:p>
          <a:p>
            <a:r>
              <a:rPr lang="en-US"/>
              <a:t>4-8</a:t>
            </a:r>
          </a:p>
          <a:p>
            <a:pPr marL="0" indent="0">
              <a:buNone/>
            </a:pPr>
            <a:r>
              <a:rPr lang="en-US"/>
              <a:t>If I don’t include interval 1, what intervals am I allowed to take?</a:t>
            </a:r>
          </a:p>
          <a:p>
            <a:r>
              <a:rPr lang="en-US"/>
              <a:t>2-8</a:t>
            </a:r>
          </a:p>
          <a:p>
            <a:pPr marL="0" indent="0">
              <a:buNone/>
            </a:pPr>
            <a:r>
              <a:rPr lang="en-US"/>
              <a:t>So, we will try solving the problem on intervals 2-8, and checking what value we get.</a:t>
            </a:r>
          </a:p>
          <a:p>
            <a:pPr marL="0" indent="0">
              <a:buNone/>
            </a:pPr>
            <a:r>
              <a:rPr lang="en-US"/>
              <a:t>We will compare that to solving the problem on intervals 4-8 and adding v</a:t>
            </a:r>
            <a:r>
              <a:rPr lang="en-US" baseline="-25000"/>
              <a:t>1</a:t>
            </a:r>
            <a:r>
              <a:rPr lang="en-US"/>
              <a:t>.</a:t>
            </a:r>
          </a:p>
          <a:p>
            <a:r>
              <a:rPr lang="en-US"/>
              <a:t>Therefore, we need a function WIS(</a:t>
            </a:r>
            <a:r>
              <a:rPr lang="en-US" err="1"/>
              <a:t>i</a:t>
            </a:r>
            <a:r>
              <a:rPr lang="en-US"/>
              <a:t>) which calculates the value of the best solution for intervals </a:t>
            </a:r>
            <a:r>
              <a:rPr lang="en-US" err="1"/>
              <a:t>i</a:t>
            </a:r>
            <a:r>
              <a:rPr lang="en-US"/>
              <a:t> through 8 (or, more generally, </a:t>
            </a:r>
            <a:r>
              <a:rPr lang="en-US" err="1"/>
              <a:t>i</a:t>
            </a:r>
            <a:r>
              <a:rPr lang="en-US"/>
              <a:t> through n).</a:t>
            </a:r>
          </a:p>
        </p:txBody>
      </p:sp>
    </p:spTree>
    <p:extLst>
      <p:ext uri="{BB962C8B-B14F-4D97-AF65-F5344CB8AC3E}">
        <p14:creationId xmlns:p14="http://schemas.microsoft.com/office/powerpoint/2010/main" val="292633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lnDef>
      <a:spPr/>
      <a:bodyPr/>
      <a:lstStyle/>
      <a:style>
        <a:lnRef idx="1">
          <a:schemeClr val="accent5"/>
        </a:lnRef>
        <a:fillRef idx="0">
          <a:schemeClr val="accent5"/>
        </a:fillRef>
        <a:effectRef idx="0">
          <a:schemeClr val="accent5"/>
        </a:effectRef>
        <a:fontRef idx="minor">
          <a:schemeClr val="tx1"/>
        </a:fontRef>
      </a:style>
    </a:lnDef>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347</TotalTime>
  <Words>5871</Words>
  <Application>Microsoft Office PowerPoint</Application>
  <PresentationFormat>Widescreen</PresentationFormat>
  <Paragraphs>716</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Abadi</vt:lpstr>
      <vt:lpstr>Arial</vt:lpstr>
      <vt:lpstr>Calibri</vt:lpstr>
      <vt:lpstr>Calibri Light</vt:lpstr>
      <vt:lpstr>Symbol</vt:lpstr>
      <vt:lpstr>Celestial</vt:lpstr>
      <vt:lpstr>Dynamic Programming</vt:lpstr>
      <vt:lpstr>Recursive Fibonacci</vt:lpstr>
      <vt:lpstr>ANalysis</vt:lpstr>
      <vt:lpstr>Memoization</vt:lpstr>
      <vt:lpstr>Iterative Fibonacci</vt:lpstr>
      <vt:lpstr>Dynamic Programming</vt:lpstr>
      <vt:lpstr>Weighted Interval Scheduling</vt:lpstr>
      <vt:lpstr>Finding a recursive solution</vt:lpstr>
      <vt:lpstr>Finding the recursive formula</vt:lpstr>
      <vt:lpstr>The recursive solution</vt:lpstr>
      <vt:lpstr>Wasted Work</vt:lpstr>
      <vt:lpstr>Transforming into an  iterative solution</vt:lpstr>
      <vt:lpstr>An iterative solution</vt:lpstr>
      <vt:lpstr>Using the algorithm</vt:lpstr>
      <vt:lpstr>How to write your solutions</vt:lpstr>
      <vt:lpstr>The Design Process</vt:lpstr>
      <vt:lpstr>A historical note</vt:lpstr>
      <vt:lpstr>Longest Increasing Subsequence</vt:lpstr>
      <vt:lpstr>Bite-size decisions</vt:lpstr>
      <vt:lpstr>Let’s try again…</vt:lpstr>
      <vt:lpstr>Bite-size, Take 2</vt:lpstr>
      <vt:lpstr>The recursive formula</vt:lpstr>
      <vt:lpstr>The iterative version</vt:lpstr>
      <vt:lpstr>Pseudo-polynomial runtimes</vt:lpstr>
      <vt:lpstr>Pseudo-polynomial runtimes</vt:lpstr>
      <vt:lpstr>Runtime of Primality</vt:lpstr>
      <vt:lpstr>Coin-Changing</vt:lpstr>
      <vt:lpstr>Coin-changing: Bite-size Decisions</vt:lpstr>
      <vt:lpstr>Coin-changing: Recursive algorithm</vt:lpstr>
      <vt:lpstr>Coin-changing: Making it iterative</vt:lpstr>
      <vt:lpstr>Assembly-Line Scheduling</vt:lpstr>
      <vt:lpstr>Assembly-line scheduling: Recursion</vt:lpstr>
      <vt:lpstr>Assembly-Line Scheduling: Iterative</vt:lpstr>
      <vt:lpstr>Sequence Alignment</vt:lpstr>
      <vt:lpstr>Edit Distance</vt:lpstr>
      <vt:lpstr>Sequence Alignment: Bite-size decisions</vt:lpstr>
      <vt:lpstr>Sequence Alignment: Recursive Solution</vt:lpstr>
      <vt:lpstr>Sequence Alignment: Recursion</vt:lpstr>
      <vt:lpstr>Sequence Alignment: Iterative Solution</vt:lpstr>
      <vt:lpstr>Sequence Alignment: the Algorithm</vt:lpstr>
      <vt:lpstr>Sequence Alignment: Example</vt:lpstr>
      <vt:lpstr>Subset Sum</vt:lpstr>
      <vt:lpstr>Subset Sum: Recursion</vt:lpstr>
      <vt:lpstr>Subset Sum: Iterative</vt:lpstr>
      <vt:lpstr>RNA Secondary Structure</vt:lpstr>
      <vt:lpstr>RNA: the Rules</vt:lpstr>
      <vt:lpstr>RNA: Bite-size Decisions</vt:lpstr>
      <vt:lpstr>RNA: Recursion</vt:lpstr>
      <vt:lpstr>RNA: the Algorithm</vt:lpstr>
      <vt:lpstr>Shortest Path (Again!)</vt:lpstr>
      <vt:lpstr>Shortest Path: Constraints</vt:lpstr>
      <vt:lpstr>Shortest Path: Bite-size Decisions</vt:lpstr>
      <vt:lpstr>Shortest Path: Take Two</vt:lpstr>
      <vt:lpstr>Shortest Path: Iterative Algorithm</vt:lpstr>
      <vt:lpstr>Finding Negative-Weight cycles</vt:lpstr>
      <vt:lpstr>All-Pairs Shortest Paths</vt:lpstr>
      <vt:lpstr>All-Pairs Shortest Paths: Algorithm</vt:lpstr>
      <vt:lpstr>Extra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1-dimensional Dynamic Programming</dc:title>
  <dc:creator>Aaron Cote</dc:creator>
  <cp:lastModifiedBy>Aaron Daniel Cote</cp:lastModifiedBy>
  <cp:revision>15</cp:revision>
  <dcterms:created xsi:type="dcterms:W3CDTF">2020-05-20T00:44:05Z</dcterms:created>
  <dcterms:modified xsi:type="dcterms:W3CDTF">2021-05-27T20:26:07Z</dcterms:modified>
</cp:coreProperties>
</file>