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2" r:id="rId1"/>
  </p:sldMasterIdLst>
  <p:sldIdLst>
    <p:sldId id="294" r:id="rId2"/>
    <p:sldId id="275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ron Cote" initials="AC" lastIdx="1" clrIdx="0">
    <p:extLst>
      <p:ext uri="{19B8F6BF-5375-455C-9EA6-DF929625EA0E}">
        <p15:presenceInfo xmlns:p15="http://schemas.microsoft.com/office/powerpoint/2012/main" userId="804adaa3e8bc56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39A7D2-7385-4A61-92AD-13E6E4FC8058}" type="doc">
      <dgm:prSet loTypeId="urn:microsoft.com/office/officeart/2005/8/layout/hierarchy1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5C84BC5E-7863-4F3E-8470-3AE8F80B12DB}">
      <dgm:prSet/>
      <dgm:spPr/>
      <dgm:t>
        <a:bodyPr/>
        <a:lstStyle/>
        <a:p>
          <a:r>
            <a:rPr lang="en-US" dirty="0"/>
            <a:t>Chapter 4</a:t>
          </a:r>
        </a:p>
      </dgm:t>
    </dgm:pt>
    <dgm:pt modelId="{0C233E4D-9126-4BEA-B94E-EF82A8940F31}" type="parTrans" cxnId="{07D14EF0-A3BD-4E89-BE00-BA9478D0C185}">
      <dgm:prSet/>
      <dgm:spPr/>
      <dgm:t>
        <a:bodyPr/>
        <a:lstStyle/>
        <a:p>
          <a:endParaRPr lang="en-US"/>
        </a:p>
      </dgm:t>
    </dgm:pt>
    <dgm:pt modelId="{11CC3FC6-DC3E-4A77-A068-170B73F1EAFE}" type="sibTrans" cxnId="{07D14EF0-A3BD-4E89-BE00-BA9478D0C185}">
      <dgm:prSet/>
      <dgm:spPr/>
      <dgm:t>
        <a:bodyPr/>
        <a:lstStyle/>
        <a:p>
          <a:endParaRPr lang="en-US"/>
        </a:p>
      </dgm:t>
    </dgm:pt>
    <dgm:pt modelId="{13F082EC-AFFE-4A83-B2EB-AEF4A0155F7B}">
      <dgm:prSet/>
      <dgm:spPr/>
      <dgm:t>
        <a:bodyPr/>
        <a:lstStyle/>
        <a:p>
          <a:r>
            <a:rPr lang="en-US" dirty="0"/>
            <a:t>Exercises 3, 5, 6, 7, 9, 13, 15, 24</a:t>
          </a:r>
        </a:p>
      </dgm:t>
    </dgm:pt>
    <dgm:pt modelId="{5E7F8DA6-1FD7-4676-A7EC-24ED32923A00}" type="parTrans" cxnId="{29396A6C-9EAF-44C4-8817-C1F048CF9C2A}">
      <dgm:prSet/>
      <dgm:spPr/>
      <dgm:t>
        <a:bodyPr/>
        <a:lstStyle/>
        <a:p>
          <a:endParaRPr lang="en-US"/>
        </a:p>
      </dgm:t>
    </dgm:pt>
    <dgm:pt modelId="{29595EE2-E295-4C44-BFF4-DE3B08940208}" type="sibTrans" cxnId="{29396A6C-9EAF-44C4-8817-C1F048CF9C2A}">
      <dgm:prSet/>
      <dgm:spPr/>
      <dgm:t>
        <a:bodyPr/>
        <a:lstStyle/>
        <a:p>
          <a:endParaRPr lang="en-US"/>
        </a:p>
      </dgm:t>
    </dgm:pt>
    <dgm:pt modelId="{0B057FBA-488E-422F-B087-FC9EB26310D6}">
      <dgm:prSet/>
      <dgm:spPr/>
      <dgm:t>
        <a:bodyPr/>
        <a:lstStyle/>
        <a:p>
          <a:r>
            <a:rPr lang="en-US"/>
            <a:t>Prove the </a:t>
          </a:r>
          <a:r>
            <a:rPr lang="en-US" dirty="0"/>
            <a:t>correctness of your algorithms, using exchange arguments.</a:t>
          </a:r>
        </a:p>
      </dgm:t>
    </dgm:pt>
    <dgm:pt modelId="{A41E1E34-BDB2-4FB4-B591-35954DAA48D7}" type="parTrans" cxnId="{7C0BF243-982F-48FD-AA55-569EEE473F7E}">
      <dgm:prSet/>
      <dgm:spPr/>
    </dgm:pt>
    <dgm:pt modelId="{92D85F59-1407-477C-BBD9-DEAA8A6CCB41}" type="sibTrans" cxnId="{7C0BF243-982F-48FD-AA55-569EEE473F7E}">
      <dgm:prSet/>
      <dgm:spPr/>
    </dgm:pt>
    <dgm:pt modelId="{D7DFE02B-7E8B-4164-9F75-E60AC497F0FD}" type="pres">
      <dgm:prSet presAssocID="{E739A7D2-7385-4A61-92AD-13E6E4FC805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6137AD1-35C3-47A8-A524-6FF7AE63E0C9}" type="pres">
      <dgm:prSet presAssocID="{5C84BC5E-7863-4F3E-8470-3AE8F80B12DB}" presName="hierRoot1" presStyleCnt="0"/>
      <dgm:spPr/>
    </dgm:pt>
    <dgm:pt modelId="{A5F874C9-D706-4C03-815E-872C6595CC85}" type="pres">
      <dgm:prSet presAssocID="{5C84BC5E-7863-4F3E-8470-3AE8F80B12DB}" presName="composite" presStyleCnt="0"/>
      <dgm:spPr/>
    </dgm:pt>
    <dgm:pt modelId="{0D20450F-2E15-402E-BEEA-ECC6C5B4E779}" type="pres">
      <dgm:prSet presAssocID="{5C84BC5E-7863-4F3E-8470-3AE8F80B12DB}" presName="background" presStyleLbl="node0" presStyleIdx="0" presStyleCnt="3"/>
      <dgm:spPr/>
    </dgm:pt>
    <dgm:pt modelId="{F374121D-D0DB-4B5E-B685-CADBCEAEF0AE}" type="pres">
      <dgm:prSet presAssocID="{5C84BC5E-7863-4F3E-8470-3AE8F80B12DB}" presName="text" presStyleLbl="fgAcc0" presStyleIdx="0" presStyleCnt="3">
        <dgm:presLayoutVars>
          <dgm:chPref val="3"/>
        </dgm:presLayoutVars>
      </dgm:prSet>
      <dgm:spPr/>
    </dgm:pt>
    <dgm:pt modelId="{4F635432-FCA0-4D1C-A4F1-9B62CECFEE19}" type="pres">
      <dgm:prSet presAssocID="{5C84BC5E-7863-4F3E-8470-3AE8F80B12DB}" presName="hierChild2" presStyleCnt="0"/>
      <dgm:spPr/>
    </dgm:pt>
    <dgm:pt modelId="{AFE305CC-4212-47E6-B6F7-990C5494DBF6}" type="pres">
      <dgm:prSet presAssocID="{13F082EC-AFFE-4A83-B2EB-AEF4A0155F7B}" presName="hierRoot1" presStyleCnt="0"/>
      <dgm:spPr/>
    </dgm:pt>
    <dgm:pt modelId="{489B3CF2-E04E-4838-A9B7-665EE7628CC4}" type="pres">
      <dgm:prSet presAssocID="{13F082EC-AFFE-4A83-B2EB-AEF4A0155F7B}" presName="composite" presStyleCnt="0"/>
      <dgm:spPr/>
    </dgm:pt>
    <dgm:pt modelId="{F091E0C1-4047-4AF1-B0B9-78027730E43E}" type="pres">
      <dgm:prSet presAssocID="{13F082EC-AFFE-4A83-B2EB-AEF4A0155F7B}" presName="background" presStyleLbl="node0" presStyleIdx="1" presStyleCnt="3"/>
      <dgm:spPr/>
    </dgm:pt>
    <dgm:pt modelId="{F87DD00B-74B5-4170-B910-C4F63C13D495}" type="pres">
      <dgm:prSet presAssocID="{13F082EC-AFFE-4A83-B2EB-AEF4A0155F7B}" presName="text" presStyleLbl="fgAcc0" presStyleIdx="1" presStyleCnt="3">
        <dgm:presLayoutVars>
          <dgm:chPref val="3"/>
        </dgm:presLayoutVars>
      </dgm:prSet>
      <dgm:spPr/>
    </dgm:pt>
    <dgm:pt modelId="{F5F7602E-3E96-4C1B-88A0-054361566559}" type="pres">
      <dgm:prSet presAssocID="{13F082EC-AFFE-4A83-B2EB-AEF4A0155F7B}" presName="hierChild2" presStyleCnt="0"/>
      <dgm:spPr/>
    </dgm:pt>
    <dgm:pt modelId="{22239787-74FF-446E-A013-7AF08FDBAF42}" type="pres">
      <dgm:prSet presAssocID="{0B057FBA-488E-422F-B087-FC9EB26310D6}" presName="hierRoot1" presStyleCnt="0"/>
      <dgm:spPr/>
    </dgm:pt>
    <dgm:pt modelId="{8A574FC9-8E7A-4A68-8591-14ED05D5465D}" type="pres">
      <dgm:prSet presAssocID="{0B057FBA-488E-422F-B087-FC9EB26310D6}" presName="composite" presStyleCnt="0"/>
      <dgm:spPr/>
    </dgm:pt>
    <dgm:pt modelId="{12475A4F-C669-4CF1-945D-F31A5A65963F}" type="pres">
      <dgm:prSet presAssocID="{0B057FBA-488E-422F-B087-FC9EB26310D6}" presName="background" presStyleLbl="node0" presStyleIdx="2" presStyleCnt="3"/>
      <dgm:spPr/>
    </dgm:pt>
    <dgm:pt modelId="{7A3677E1-C213-4CF4-9DAF-329374E2698F}" type="pres">
      <dgm:prSet presAssocID="{0B057FBA-488E-422F-B087-FC9EB26310D6}" presName="text" presStyleLbl="fgAcc0" presStyleIdx="2" presStyleCnt="3">
        <dgm:presLayoutVars>
          <dgm:chPref val="3"/>
        </dgm:presLayoutVars>
      </dgm:prSet>
      <dgm:spPr/>
    </dgm:pt>
    <dgm:pt modelId="{7AA6BED9-E73C-4856-9E81-B77A11F94E51}" type="pres">
      <dgm:prSet presAssocID="{0B057FBA-488E-422F-B087-FC9EB26310D6}" presName="hierChild2" presStyleCnt="0"/>
      <dgm:spPr/>
    </dgm:pt>
  </dgm:ptLst>
  <dgm:cxnLst>
    <dgm:cxn modelId="{84E6BB0D-4F7A-462A-8B21-FB08FDC49BAB}" type="presOf" srcId="{5C84BC5E-7863-4F3E-8470-3AE8F80B12DB}" destId="{F374121D-D0DB-4B5E-B685-CADBCEAEF0AE}" srcOrd="0" destOrd="0" presId="urn:microsoft.com/office/officeart/2005/8/layout/hierarchy1"/>
    <dgm:cxn modelId="{7C0BF243-982F-48FD-AA55-569EEE473F7E}" srcId="{E739A7D2-7385-4A61-92AD-13E6E4FC8058}" destId="{0B057FBA-488E-422F-B087-FC9EB26310D6}" srcOrd="2" destOrd="0" parTransId="{A41E1E34-BDB2-4FB4-B591-35954DAA48D7}" sibTransId="{92D85F59-1407-477C-BBD9-DEAA8A6CCB41}"/>
    <dgm:cxn modelId="{29396A6C-9EAF-44C4-8817-C1F048CF9C2A}" srcId="{E739A7D2-7385-4A61-92AD-13E6E4FC8058}" destId="{13F082EC-AFFE-4A83-B2EB-AEF4A0155F7B}" srcOrd="1" destOrd="0" parTransId="{5E7F8DA6-1FD7-4676-A7EC-24ED32923A00}" sibTransId="{29595EE2-E295-4C44-BFF4-DE3B08940208}"/>
    <dgm:cxn modelId="{51167652-4BD9-4029-B87E-A8EE7D29A8D8}" type="presOf" srcId="{13F082EC-AFFE-4A83-B2EB-AEF4A0155F7B}" destId="{F87DD00B-74B5-4170-B910-C4F63C13D495}" srcOrd="0" destOrd="0" presId="urn:microsoft.com/office/officeart/2005/8/layout/hierarchy1"/>
    <dgm:cxn modelId="{5AC6CF92-292A-4736-9DBE-E62FEB7140A3}" type="presOf" srcId="{E739A7D2-7385-4A61-92AD-13E6E4FC8058}" destId="{D7DFE02B-7E8B-4164-9F75-E60AC497F0FD}" srcOrd="0" destOrd="0" presId="urn:microsoft.com/office/officeart/2005/8/layout/hierarchy1"/>
    <dgm:cxn modelId="{CAAD0DCD-2ED4-4A57-B2E8-BC039E48688D}" type="presOf" srcId="{0B057FBA-488E-422F-B087-FC9EB26310D6}" destId="{7A3677E1-C213-4CF4-9DAF-329374E2698F}" srcOrd="0" destOrd="0" presId="urn:microsoft.com/office/officeart/2005/8/layout/hierarchy1"/>
    <dgm:cxn modelId="{07D14EF0-A3BD-4E89-BE00-BA9478D0C185}" srcId="{E739A7D2-7385-4A61-92AD-13E6E4FC8058}" destId="{5C84BC5E-7863-4F3E-8470-3AE8F80B12DB}" srcOrd="0" destOrd="0" parTransId="{0C233E4D-9126-4BEA-B94E-EF82A8940F31}" sibTransId="{11CC3FC6-DC3E-4A77-A068-170B73F1EAFE}"/>
    <dgm:cxn modelId="{66672ED2-DAC7-4955-9E17-D9D3A8B27B8F}" type="presParOf" srcId="{D7DFE02B-7E8B-4164-9F75-E60AC497F0FD}" destId="{D6137AD1-35C3-47A8-A524-6FF7AE63E0C9}" srcOrd="0" destOrd="0" presId="urn:microsoft.com/office/officeart/2005/8/layout/hierarchy1"/>
    <dgm:cxn modelId="{7D14ABC9-94CA-4456-B680-28BE07B21B8D}" type="presParOf" srcId="{D6137AD1-35C3-47A8-A524-6FF7AE63E0C9}" destId="{A5F874C9-D706-4C03-815E-872C6595CC85}" srcOrd="0" destOrd="0" presId="urn:microsoft.com/office/officeart/2005/8/layout/hierarchy1"/>
    <dgm:cxn modelId="{5CB9E40C-4759-419A-9154-E515741EE641}" type="presParOf" srcId="{A5F874C9-D706-4C03-815E-872C6595CC85}" destId="{0D20450F-2E15-402E-BEEA-ECC6C5B4E779}" srcOrd="0" destOrd="0" presId="urn:microsoft.com/office/officeart/2005/8/layout/hierarchy1"/>
    <dgm:cxn modelId="{F88754FE-CD69-45DC-92B7-F961DF9C498E}" type="presParOf" srcId="{A5F874C9-D706-4C03-815E-872C6595CC85}" destId="{F374121D-D0DB-4B5E-B685-CADBCEAEF0AE}" srcOrd="1" destOrd="0" presId="urn:microsoft.com/office/officeart/2005/8/layout/hierarchy1"/>
    <dgm:cxn modelId="{9F1B6556-D36D-439B-9088-66525CA1CADD}" type="presParOf" srcId="{D6137AD1-35C3-47A8-A524-6FF7AE63E0C9}" destId="{4F635432-FCA0-4D1C-A4F1-9B62CECFEE19}" srcOrd="1" destOrd="0" presId="urn:microsoft.com/office/officeart/2005/8/layout/hierarchy1"/>
    <dgm:cxn modelId="{D7B68FA2-B49C-4E03-912D-839D5EB5243B}" type="presParOf" srcId="{D7DFE02B-7E8B-4164-9F75-E60AC497F0FD}" destId="{AFE305CC-4212-47E6-B6F7-990C5494DBF6}" srcOrd="1" destOrd="0" presId="urn:microsoft.com/office/officeart/2005/8/layout/hierarchy1"/>
    <dgm:cxn modelId="{164AF5EB-08BE-4CD7-856A-A7EFEE6F0D6A}" type="presParOf" srcId="{AFE305CC-4212-47E6-B6F7-990C5494DBF6}" destId="{489B3CF2-E04E-4838-A9B7-665EE7628CC4}" srcOrd="0" destOrd="0" presId="urn:microsoft.com/office/officeart/2005/8/layout/hierarchy1"/>
    <dgm:cxn modelId="{6D636714-B062-4F5B-B04A-E7875C9399A7}" type="presParOf" srcId="{489B3CF2-E04E-4838-A9B7-665EE7628CC4}" destId="{F091E0C1-4047-4AF1-B0B9-78027730E43E}" srcOrd="0" destOrd="0" presId="urn:microsoft.com/office/officeart/2005/8/layout/hierarchy1"/>
    <dgm:cxn modelId="{73EC915C-6276-4E8D-A22D-2B3299979718}" type="presParOf" srcId="{489B3CF2-E04E-4838-A9B7-665EE7628CC4}" destId="{F87DD00B-74B5-4170-B910-C4F63C13D495}" srcOrd="1" destOrd="0" presId="urn:microsoft.com/office/officeart/2005/8/layout/hierarchy1"/>
    <dgm:cxn modelId="{48307E93-EC66-4029-9437-91E20FED332D}" type="presParOf" srcId="{AFE305CC-4212-47E6-B6F7-990C5494DBF6}" destId="{F5F7602E-3E96-4C1B-88A0-054361566559}" srcOrd="1" destOrd="0" presId="urn:microsoft.com/office/officeart/2005/8/layout/hierarchy1"/>
    <dgm:cxn modelId="{231965CC-0DC3-4A7A-A92E-CFBB39E36B19}" type="presParOf" srcId="{D7DFE02B-7E8B-4164-9F75-E60AC497F0FD}" destId="{22239787-74FF-446E-A013-7AF08FDBAF42}" srcOrd="2" destOrd="0" presId="urn:microsoft.com/office/officeart/2005/8/layout/hierarchy1"/>
    <dgm:cxn modelId="{4A346163-EA0F-4F6A-90A6-B338C37CDDEC}" type="presParOf" srcId="{22239787-74FF-446E-A013-7AF08FDBAF42}" destId="{8A574FC9-8E7A-4A68-8591-14ED05D5465D}" srcOrd="0" destOrd="0" presId="urn:microsoft.com/office/officeart/2005/8/layout/hierarchy1"/>
    <dgm:cxn modelId="{ADFACDDA-8B37-4297-9488-D5C07FF75231}" type="presParOf" srcId="{8A574FC9-8E7A-4A68-8591-14ED05D5465D}" destId="{12475A4F-C669-4CF1-945D-F31A5A65963F}" srcOrd="0" destOrd="0" presId="urn:microsoft.com/office/officeart/2005/8/layout/hierarchy1"/>
    <dgm:cxn modelId="{5974DB07-0A32-43F5-83A3-FB9D7CBF2C11}" type="presParOf" srcId="{8A574FC9-8E7A-4A68-8591-14ED05D5465D}" destId="{7A3677E1-C213-4CF4-9DAF-329374E2698F}" srcOrd="1" destOrd="0" presId="urn:microsoft.com/office/officeart/2005/8/layout/hierarchy1"/>
    <dgm:cxn modelId="{584B8783-9F65-4EA2-9A73-122A339D6EF6}" type="presParOf" srcId="{22239787-74FF-446E-A013-7AF08FDBAF42}" destId="{7AA6BED9-E73C-4856-9E81-B77A11F94E5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20450F-2E15-402E-BEEA-ECC6C5B4E779}">
      <dsp:nvSpPr>
        <dsp:cNvPr id="0" name=""/>
        <dsp:cNvSpPr/>
      </dsp:nvSpPr>
      <dsp:spPr>
        <a:xfrm>
          <a:off x="0" y="533747"/>
          <a:ext cx="2740027" cy="17399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74121D-D0DB-4B5E-B685-CADBCEAEF0AE}">
      <dsp:nvSpPr>
        <dsp:cNvPr id="0" name=""/>
        <dsp:cNvSpPr/>
      </dsp:nvSpPr>
      <dsp:spPr>
        <a:xfrm>
          <a:off x="304447" y="822972"/>
          <a:ext cx="2740027" cy="17399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Chapter 4</a:t>
          </a:r>
        </a:p>
      </dsp:txBody>
      <dsp:txXfrm>
        <a:off x="355407" y="873932"/>
        <a:ext cx="2638107" cy="1637997"/>
      </dsp:txXfrm>
    </dsp:sp>
    <dsp:sp modelId="{F091E0C1-4047-4AF1-B0B9-78027730E43E}">
      <dsp:nvSpPr>
        <dsp:cNvPr id="0" name=""/>
        <dsp:cNvSpPr/>
      </dsp:nvSpPr>
      <dsp:spPr>
        <a:xfrm>
          <a:off x="3348922" y="533747"/>
          <a:ext cx="2740027" cy="17399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7DD00B-74B5-4170-B910-C4F63C13D495}">
      <dsp:nvSpPr>
        <dsp:cNvPr id="0" name=""/>
        <dsp:cNvSpPr/>
      </dsp:nvSpPr>
      <dsp:spPr>
        <a:xfrm>
          <a:off x="3653369" y="822972"/>
          <a:ext cx="2740027" cy="17399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Exercises 3, 5, 6, 7, 9, 13, 15, 24</a:t>
          </a:r>
        </a:p>
      </dsp:txBody>
      <dsp:txXfrm>
        <a:off x="3704329" y="873932"/>
        <a:ext cx="2638107" cy="1637997"/>
      </dsp:txXfrm>
    </dsp:sp>
    <dsp:sp modelId="{12475A4F-C669-4CF1-945D-F31A5A65963F}">
      <dsp:nvSpPr>
        <dsp:cNvPr id="0" name=""/>
        <dsp:cNvSpPr/>
      </dsp:nvSpPr>
      <dsp:spPr>
        <a:xfrm>
          <a:off x="6697844" y="533747"/>
          <a:ext cx="2740027" cy="17399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3677E1-C213-4CF4-9DAF-329374E2698F}">
      <dsp:nvSpPr>
        <dsp:cNvPr id="0" name=""/>
        <dsp:cNvSpPr/>
      </dsp:nvSpPr>
      <dsp:spPr>
        <a:xfrm>
          <a:off x="7002291" y="822972"/>
          <a:ext cx="2740027" cy="17399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Prove the </a:t>
          </a:r>
          <a:r>
            <a:rPr lang="en-US" sz="2100" kern="1200" dirty="0"/>
            <a:t>correctness of your algorithms, using exchange arguments.</a:t>
          </a:r>
        </a:p>
      </dsp:txBody>
      <dsp:txXfrm>
        <a:off x="7053251" y="873932"/>
        <a:ext cx="2638107" cy="16379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250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7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02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3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75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47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12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57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71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0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22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7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93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494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3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5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E8E4DD9-7B97-4EA6-99E6-F4DE8642929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2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3" r:id="rId1"/>
    <p:sldLayoutId id="2147484474" r:id="rId2"/>
    <p:sldLayoutId id="2147484475" r:id="rId3"/>
    <p:sldLayoutId id="2147484476" r:id="rId4"/>
    <p:sldLayoutId id="2147484477" r:id="rId5"/>
    <p:sldLayoutId id="2147484478" r:id="rId6"/>
    <p:sldLayoutId id="2147484479" r:id="rId7"/>
    <p:sldLayoutId id="2147484480" r:id="rId8"/>
    <p:sldLayoutId id="2147484481" r:id="rId9"/>
    <p:sldLayoutId id="2147484482" r:id="rId10"/>
    <p:sldLayoutId id="2147484483" r:id="rId11"/>
    <p:sldLayoutId id="2147484484" r:id="rId12"/>
    <p:sldLayoutId id="2147484485" r:id="rId13"/>
    <p:sldLayoutId id="2147484486" r:id="rId14"/>
    <p:sldLayoutId id="2147484487" r:id="rId15"/>
    <p:sldLayoutId id="2147484488" r:id="rId16"/>
    <p:sldLayoutId id="21474844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4080D6-34DE-4277-97CC-2FB381284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PU with binary numbers and blueprint">
            <a:extLst>
              <a:ext uri="{FF2B5EF4-FFF2-40B4-BE49-F238E27FC236}">
                <a16:creationId xmlns:a16="http://schemas.microsoft.com/office/drawing/2014/main" id="{CD3E4185-082C-49D4-87DF-7F6CD196FC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F40F5E-457E-4B58-A3F3-A4AE810B3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>
            <a:normAutofit/>
          </a:bodyPr>
          <a:lstStyle/>
          <a:p>
            <a:r>
              <a:rPr lang="en-US" dirty="0"/>
              <a:t>Greedy Algorithms</a:t>
            </a:r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91FF23D-1F4F-4B7A-A37B-D5CE770C9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4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5EDD1C6-4899-47B1-9F81-793496A45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3200">
                <a:solidFill>
                  <a:schemeClr val="tx2"/>
                </a:solidFill>
              </a:rPr>
              <a:t>Exchange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CECA6-CE89-4F3B-B70E-1CB420573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/>
              <a:t>What does it mean for our first choice to be correct?</a:t>
            </a:r>
          </a:p>
          <a:p>
            <a:pPr>
              <a:lnSpc>
                <a:spcPct val="90000"/>
              </a:lnSpc>
            </a:pPr>
            <a:r>
              <a:rPr lang="en-US" sz="1700"/>
              <a:t>There is an optimal solution which includes our first choice.</a:t>
            </a:r>
          </a:p>
          <a:p>
            <a:pPr>
              <a:lnSpc>
                <a:spcPct val="90000"/>
              </a:lnSpc>
            </a:pPr>
            <a:r>
              <a:rPr lang="en-US" sz="1700"/>
              <a:t>There may be many optimal solutions, we just care that one of them includes this choice.  If none do, our choice was clearly wrong.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/>
              <a:t>So, if our first two choices are correct, there must be an optimal solution that includes both of our first two choices.</a:t>
            </a:r>
          </a:p>
          <a:p>
            <a:pPr>
              <a:lnSpc>
                <a:spcPct val="90000"/>
              </a:lnSpc>
            </a:pPr>
            <a:r>
              <a:rPr lang="en-US" sz="1700"/>
              <a:t>Our inductive hypothesis will (always) be “there is an optimal solution, called OPT, that includes our first k choices.”</a:t>
            </a:r>
          </a:p>
          <a:p>
            <a:pPr>
              <a:lnSpc>
                <a:spcPct val="90000"/>
              </a:lnSpc>
            </a:pPr>
            <a:r>
              <a:rPr lang="en-US" sz="1700"/>
              <a:t>Our inductive step will be to find an optimal solution, called OPT’, that includes our first k+1 choices.</a:t>
            </a:r>
          </a:p>
          <a:p>
            <a:pPr>
              <a:lnSpc>
                <a:spcPct val="90000"/>
              </a:lnSpc>
            </a:pPr>
            <a:r>
              <a:rPr lang="en-US" sz="1700"/>
              <a:t>Our base case will always be simple: “there is an optimal solution that includes our first 0 choices” (this is always vacuously true).</a:t>
            </a:r>
          </a:p>
        </p:txBody>
      </p:sp>
    </p:spTree>
    <p:extLst>
      <p:ext uri="{BB962C8B-B14F-4D97-AF65-F5344CB8AC3E}">
        <p14:creationId xmlns:p14="http://schemas.microsoft.com/office/powerpoint/2010/main" val="122992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D01C60-944B-4C54-A866-2E11DD918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FFFFFF"/>
                </a:solidFill>
              </a:rPr>
              <a:t>Earliest Finish Time: the Proof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93BDE-53E1-4B52-A4B1-DC1FDF107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 u="sng"/>
              <a:t>Base Case</a:t>
            </a:r>
            <a:r>
              <a:rPr lang="en-US" sz="1700"/>
              <a:t>: There is an optimal solution that includes EFT’s first 0 choices (vacuously true).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u="sng"/>
              <a:t>Inductive Hypothesis</a:t>
            </a:r>
            <a:r>
              <a:rPr lang="en-US" sz="1700"/>
              <a:t>: There is an optimal solution OPT that includes EFT’s first k choices.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u="sng"/>
              <a:t>Inductive Step</a:t>
            </a:r>
            <a:r>
              <a:rPr lang="en-US" sz="1700"/>
              <a:t>: Assume that OPT does not include EFT’s (k+1)</a:t>
            </a:r>
            <a:r>
              <a:rPr lang="en-US" sz="1700" baseline="30000"/>
              <a:t>st</a:t>
            </a:r>
            <a:r>
              <a:rPr lang="en-US" sz="1700"/>
              <a:t> choice (otherwise we’re </a:t>
            </a:r>
            <a:br>
              <a:rPr lang="en-US" sz="1700"/>
            </a:br>
            <a:r>
              <a:rPr lang="en-US" sz="1700"/>
              <a:t>done).</a:t>
            </a:r>
          </a:p>
          <a:p>
            <a:pPr>
              <a:lnSpc>
                <a:spcPct val="90000"/>
              </a:lnSpc>
            </a:pPr>
            <a:r>
              <a:rPr lang="en-US" sz="1700"/>
              <a:t>Sort OPT’s intervals by finish time: EFT’s first k choices must be the first k intervals in this sorting.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If there is an interval in OPT with earlier finish time, EFT would have chosen that instead.</a:t>
            </a:r>
          </a:p>
          <a:p>
            <a:pPr>
              <a:lnSpc>
                <a:spcPct val="90000"/>
              </a:lnSpc>
            </a:pPr>
            <a:r>
              <a:rPr lang="en-US" sz="1700"/>
              <a:t>Let interval j be the (k+1)</a:t>
            </a:r>
            <a:r>
              <a:rPr lang="en-US" sz="1700" baseline="30000"/>
              <a:t>st</a:t>
            </a:r>
            <a:r>
              <a:rPr lang="en-US" sz="1700"/>
              <a:t> interval in this sorting, and let interval i be EFT’s (k+1)</a:t>
            </a:r>
            <a:r>
              <a:rPr lang="en-US" sz="1700" baseline="30000"/>
              <a:t>st</a:t>
            </a:r>
            <a:r>
              <a:rPr lang="en-US" sz="1700"/>
              <a:t> choice.</a:t>
            </a:r>
          </a:p>
          <a:p>
            <a:pPr>
              <a:lnSpc>
                <a:spcPct val="90000"/>
              </a:lnSpc>
            </a:pPr>
            <a:r>
              <a:rPr lang="en-US" sz="1700"/>
              <a:t>f</a:t>
            </a:r>
            <a:r>
              <a:rPr lang="en-US" sz="1700" baseline="-25000"/>
              <a:t>i</a:t>
            </a:r>
            <a:r>
              <a:rPr lang="en-US" sz="1700"/>
              <a:t> </a:t>
            </a:r>
            <a:r>
              <a:rPr lang="en-US" sz="1700">
                <a:sym typeface="Symbol" panose="05050102010706020507" pitchFamily="18" charset="2"/>
              </a:rPr>
              <a:t> f</a:t>
            </a:r>
            <a:r>
              <a:rPr lang="en-US" sz="1700" baseline="-25000">
                <a:sym typeface="Symbol" panose="05050102010706020507" pitchFamily="18" charset="2"/>
              </a:rPr>
              <a:t>j</a:t>
            </a:r>
            <a:r>
              <a:rPr lang="en-US" sz="1700">
                <a:sym typeface="Symbol" panose="05050102010706020507" pitchFamily="18" charset="2"/>
              </a:rPr>
              <a:t>, otherwise EFT would have chosen j instead of i.</a:t>
            </a:r>
          </a:p>
          <a:p>
            <a:pPr>
              <a:lnSpc>
                <a:spcPct val="90000"/>
              </a:lnSpc>
            </a:pPr>
            <a:r>
              <a:rPr lang="en-US" sz="1700">
                <a:sym typeface="Symbol" panose="05050102010706020507" pitchFamily="18" charset="2"/>
              </a:rPr>
              <a:t>Transform OPT into OPT’ be replacing interval j with i.</a:t>
            </a:r>
          </a:p>
          <a:p>
            <a:pPr>
              <a:lnSpc>
                <a:spcPct val="90000"/>
              </a:lnSpc>
            </a:pPr>
            <a:r>
              <a:rPr lang="en-US" sz="1700">
                <a:sym typeface="Symbol" panose="05050102010706020507" pitchFamily="18" charset="2"/>
              </a:rPr>
              <a:t>Since i starts after the k</a:t>
            </a:r>
            <a:r>
              <a:rPr lang="en-US" sz="1700" baseline="30000">
                <a:sym typeface="Symbol" panose="05050102010706020507" pitchFamily="18" charset="2"/>
              </a:rPr>
              <a:t>th</a:t>
            </a:r>
            <a:r>
              <a:rPr lang="en-US" sz="1700">
                <a:sym typeface="Symbol" panose="05050102010706020507" pitchFamily="18" charset="2"/>
              </a:rPr>
              <a:t> interval in the sorting finishes, and finishes before j did, this must be a valid solution.</a:t>
            </a: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77935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4E6E0B0A-F5FF-46DF-A296-D904B39941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4A20E2-CAF4-4713-A3B1-F489BFA8E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Sequential Exchange Arguments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05191-87EB-43C9-BB51-DCA22260A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402" y="2666999"/>
            <a:ext cx="10233621" cy="3124201"/>
          </a:xfrm>
        </p:spPr>
        <p:txBody>
          <a:bodyPr anchor="t">
            <a:normAutofit/>
          </a:bodyPr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300"/>
              <a:t>There is an optimal solution which includes our first 0 choices (vacuous base case)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300"/>
              <a:t>Assume there is an optimal solution OPT which includes our first k choices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300"/>
              <a:t>Swap something in OPT with out (k+1)</a:t>
            </a:r>
            <a:r>
              <a:rPr lang="en-US" sz="1300" baseline="30000" err="1"/>
              <a:t>st</a:t>
            </a:r>
            <a:r>
              <a:rPr lang="en-US" sz="1300"/>
              <a:t> choice to produce OPT’.</a:t>
            </a:r>
          </a:p>
          <a:p>
            <a:pPr lvl="1">
              <a:lnSpc>
                <a:spcPct val="90000"/>
              </a:lnSpc>
            </a:pPr>
            <a:r>
              <a:rPr lang="en-US" sz="1300"/>
              <a:t>Figuring out what to swap is a large part of the challenge.</a:t>
            </a:r>
          </a:p>
          <a:p>
            <a:pPr lvl="1">
              <a:lnSpc>
                <a:spcPct val="90000"/>
              </a:lnSpc>
            </a:pPr>
            <a:r>
              <a:rPr lang="en-US" sz="1300"/>
              <a:t>Simply saying “OPT’s (k+1)</a:t>
            </a:r>
            <a:r>
              <a:rPr lang="en-US" sz="1300" baseline="30000" err="1"/>
              <a:t>st</a:t>
            </a:r>
            <a:r>
              <a:rPr lang="en-US" sz="1300"/>
              <a:t> choice” is meaningless.  OPT is a solution.  It includes some choices, and not others.  It doesn’t specify the order to choose those choices, because the order is irrelevant to whether or not the solution is optimal.</a:t>
            </a:r>
          </a:p>
          <a:p>
            <a:pPr lvl="1">
              <a:lnSpc>
                <a:spcPct val="90000"/>
              </a:lnSpc>
            </a:pPr>
            <a:r>
              <a:rPr lang="en-US" sz="1300"/>
              <a:t>You </a:t>
            </a:r>
            <a:r>
              <a:rPr lang="en-US" sz="1300" b="1"/>
              <a:t>can</a:t>
            </a:r>
            <a:r>
              <a:rPr lang="en-US" sz="1300"/>
              <a:t> impose an order on OPT’s choices (such as sorting them by finish time), and use that to bring meaning to the phrase “OPT’s (k+1)</a:t>
            </a:r>
            <a:r>
              <a:rPr lang="en-US" sz="1300" baseline="30000" err="1"/>
              <a:t>st</a:t>
            </a:r>
            <a:r>
              <a:rPr lang="en-US" sz="1300"/>
              <a:t> choice”.  Just be cautious if you say this!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300"/>
              <a:t>Prove that OPT’ is still valid, that is it doesn’t break any rules of the problem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300"/>
              <a:t>Prove that OPT’ is still optimal, that is it still optimizes the solution.</a:t>
            </a:r>
          </a:p>
        </p:txBody>
      </p:sp>
    </p:spTree>
    <p:extLst>
      <p:ext uri="{BB962C8B-B14F-4D97-AF65-F5344CB8AC3E}">
        <p14:creationId xmlns:p14="http://schemas.microsoft.com/office/powerpoint/2010/main" val="3035197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37BB5B9-125C-4953-9ABB-1FA16E3CD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3200">
                <a:solidFill>
                  <a:schemeClr val="tx2"/>
                </a:solidFill>
              </a:rPr>
              <a:t>Kruskal’s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CE21B-A393-44E6-A084-3080DEAEC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/>
              <a:t>The </a:t>
            </a:r>
            <a:r>
              <a:rPr lang="en-US" sz="2000" b="1"/>
              <a:t>cycle property</a:t>
            </a:r>
            <a:r>
              <a:rPr lang="en-US" sz="2000"/>
              <a:t> states that the largest-cost edge in a cycle is not in the MST.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/>
              <a:t>You may have seen a proof of Kruskal’s Algorithm, which proved the cycle property when all edges have distinct weights.</a:t>
            </a:r>
          </a:p>
          <a:p>
            <a:pPr>
              <a:lnSpc>
                <a:spcPct val="90000"/>
              </a:lnSpc>
            </a:pPr>
            <a:r>
              <a:rPr lang="en-US" sz="2000"/>
              <a:t>Assume edge f is in the MST T, and is the largest-cost edge in cycle C.</a:t>
            </a:r>
          </a:p>
          <a:p>
            <a:pPr>
              <a:lnSpc>
                <a:spcPct val="90000"/>
              </a:lnSpc>
            </a:pPr>
            <a:r>
              <a:rPr lang="en-US" sz="2000"/>
              <a:t>Take T-f, which splits the tree T into two pieces.  Part of C is in one side, and the rest of C is in the other</a:t>
            </a:r>
          </a:p>
          <a:p>
            <a:pPr>
              <a:lnSpc>
                <a:spcPct val="90000"/>
              </a:lnSpc>
            </a:pPr>
            <a:r>
              <a:rPr lang="en-US" sz="2000"/>
              <a:t>Therefore, there is another edge e in C which reconnects the tree, and it costs less than f</a:t>
            </a:r>
          </a:p>
          <a:p>
            <a:pPr>
              <a:lnSpc>
                <a:spcPct val="90000"/>
              </a:lnSpc>
            </a:pPr>
            <a:r>
              <a:rPr lang="en-US" sz="2000"/>
              <a:t>Since Kruskal’s adds all edges except the largest-cost edges of cycles, Kruskal’s is proven.</a:t>
            </a:r>
          </a:p>
        </p:txBody>
      </p:sp>
    </p:spTree>
    <p:extLst>
      <p:ext uri="{BB962C8B-B14F-4D97-AF65-F5344CB8AC3E}">
        <p14:creationId xmlns:p14="http://schemas.microsoft.com/office/powerpoint/2010/main" val="218574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64EE334-B8C2-484A-9B1F-D4ED52428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Kruskal’s: an Exchange Argument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E7233-8312-45F6-9A27-3C69BCD76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/>
              <a:t>We will extend the prior proof to also work when the edge costs are not distinct.  At its core, the proof is an </a:t>
            </a:r>
            <a:r>
              <a:rPr lang="en-US" sz="1800" b="1"/>
              <a:t>exchange argument</a:t>
            </a:r>
            <a:r>
              <a:rPr lang="en-US" sz="1800"/>
              <a:t>.</a:t>
            </a:r>
          </a:p>
          <a:p>
            <a:pPr marL="0" indent="0">
              <a:buNone/>
            </a:pPr>
            <a:r>
              <a:rPr lang="en-US" sz="1800" u="sng"/>
              <a:t>Base Case</a:t>
            </a:r>
            <a:r>
              <a:rPr lang="en-US" sz="1800"/>
              <a:t>: There is an optimal solution that includes the first 0 edges from Kruskal’s Algorithm (KA)</a:t>
            </a:r>
          </a:p>
          <a:p>
            <a:pPr marL="0" indent="0">
              <a:buNone/>
            </a:pPr>
            <a:r>
              <a:rPr lang="en-US" sz="1800" u="sng"/>
              <a:t>Inductive Hypothesis</a:t>
            </a:r>
            <a:r>
              <a:rPr lang="en-US" sz="1800"/>
              <a:t>: Assume there is an optimal solution OPT that includes the first k edges from KA.</a:t>
            </a:r>
          </a:p>
        </p:txBody>
      </p:sp>
    </p:spTree>
    <p:extLst>
      <p:ext uri="{BB962C8B-B14F-4D97-AF65-F5344CB8AC3E}">
        <p14:creationId xmlns:p14="http://schemas.microsoft.com/office/powerpoint/2010/main" val="1748954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F2D14-0A08-40C9-ACF6-5F73296CC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FFFFFF"/>
                </a:solidFill>
              </a:rPr>
              <a:t>Kruskal’s: the Proof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A4A24-4FCB-4F2A-8C96-A3E6CCD99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Inductive Step</a:t>
            </a:r>
            <a:r>
              <a:rPr lang="en-US" sz="2000" dirty="0"/>
              <a:t>: KA includes edge </a:t>
            </a:r>
            <a:r>
              <a:rPr lang="en-US" sz="2000" dirty="0" err="1"/>
              <a:t>i</a:t>
            </a:r>
            <a:r>
              <a:rPr lang="en-US" sz="2000" dirty="0"/>
              <a:t> next: assume that OPT does not include this edge (otherwise we’re done).</a:t>
            </a:r>
          </a:p>
          <a:p>
            <a:r>
              <a:rPr lang="en-US" sz="2000" dirty="0" err="1"/>
              <a:t>OPT+i</a:t>
            </a:r>
            <a:r>
              <a:rPr lang="en-US" sz="2000" dirty="0"/>
              <a:t> creates a cycle C.  Since KA included edge </a:t>
            </a:r>
            <a:r>
              <a:rPr lang="en-US" sz="2000" dirty="0" err="1"/>
              <a:t>i</a:t>
            </a:r>
            <a:r>
              <a:rPr lang="en-US" sz="2000" dirty="0"/>
              <a:t>, there must be another edge in the cycle, j, that KA didn’t include.</a:t>
            </a:r>
          </a:p>
          <a:p>
            <a:r>
              <a:rPr lang="en-US" sz="2000" dirty="0"/>
              <a:t>It must be that </a:t>
            </a:r>
            <a:r>
              <a:rPr lang="en-US" sz="2000" dirty="0" err="1"/>
              <a:t>c</a:t>
            </a:r>
            <a:r>
              <a:rPr lang="en-US" sz="2000" baseline="-25000" dirty="0" err="1"/>
              <a:t>j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c</a:t>
            </a:r>
            <a:r>
              <a:rPr lang="en-US" sz="2000" baseline="-25000" dirty="0"/>
              <a:t>i</a:t>
            </a:r>
            <a:r>
              <a:rPr lang="en-US" sz="2000" dirty="0"/>
              <a:t>, because otherwise we would have considered, and included, j instead of </a:t>
            </a:r>
            <a:r>
              <a:rPr lang="en-US" sz="2000" dirty="0" err="1"/>
              <a:t>i</a:t>
            </a:r>
            <a:r>
              <a:rPr lang="en-US" sz="2000"/>
              <a:t>.</a:t>
            </a:r>
            <a:endParaRPr lang="en-US" sz="2000" dirty="0"/>
          </a:p>
          <a:p>
            <a:r>
              <a:rPr lang="en-US" sz="2000" dirty="0"/>
              <a:t>OPT’ = </a:t>
            </a:r>
            <a:r>
              <a:rPr lang="en-US" sz="2000" dirty="0" err="1"/>
              <a:t>OPT+i-j</a:t>
            </a:r>
            <a:r>
              <a:rPr lang="en-US" sz="2000" dirty="0"/>
              <a:t> costs no more than OPT, so it is optimal.</a:t>
            </a:r>
          </a:p>
          <a:p>
            <a:r>
              <a:rPr lang="en-US" sz="2000" dirty="0"/>
              <a:t>OPT’ has n-1 edges, because we added one and removed one.</a:t>
            </a:r>
          </a:p>
          <a:p>
            <a:r>
              <a:rPr lang="en-US" sz="2000" dirty="0"/>
              <a:t>OPT’ is connected: any pair of nodes that used edge j can use the rest of cycle C as a detour instead.</a:t>
            </a:r>
          </a:p>
          <a:p>
            <a:r>
              <a:rPr lang="en-US" sz="2000" dirty="0"/>
              <a:t>Therefore OPT’ is still a tree, and thus is valid.</a:t>
            </a:r>
          </a:p>
        </p:txBody>
      </p:sp>
    </p:spTree>
    <p:extLst>
      <p:ext uri="{BB962C8B-B14F-4D97-AF65-F5344CB8AC3E}">
        <p14:creationId xmlns:p14="http://schemas.microsoft.com/office/powerpoint/2010/main" val="383851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D547D5-E883-40FE-B359-E8B59A339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>
            <a:normAutofit/>
          </a:bodyPr>
          <a:lstStyle/>
          <a:p>
            <a:pPr algn="r"/>
            <a:r>
              <a:rPr lang="en-US" sz="3600"/>
              <a:t>Prim’s Algorithm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3D51E-4C70-4C33-A60B-15807398C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932" y="1261873"/>
            <a:ext cx="5951013" cy="444942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/>
              <a:t>The </a:t>
            </a:r>
            <a:r>
              <a:rPr lang="en-US" sz="1700" b="1"/>
              <a:t>cut property</a:t>
            </a:r>
            <a:r>
              <a:rPr lang="en-US" sz="1700"/>
              <a:t> states that for any partition </a:t>
            </a:r>
            <a:r>
              <a:rPr lang="en-US" sz="1700">
                <a:sym typeface="Symbol" panose="05050102010706020507" pitchFamily="18" charset="2"/>
              </a:rPr>
              <a:t>P, V-P of the vertices, the cheapest edge spanning the partition is in the MST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>
                <a:sym typeface="Symbol" panose="05050102010706020507" pitchFamily="18" charset="2"/>
              </a:rPr>
              <a:t>You may have seen a proof of Prim’s Algorithm, which proved the cut property when all edge costs are distinct.</a:t>
            </a:r>
          </a:p>
          <a:p>
            <a:pPr>
              <a:lnSpc>
                <a:spcPct val="90000"/>
              </a:lnSpc>
            </a:pPr>
            <a:r>
              <a:rPr lang="en-US" sz="1700">
                <a:sym typeface="Symbol" panose="05050102010706020507" pitchFamily="18" charset="2"/>
              </a:rPr>
              <a:t>Assume edge e, which is the cheapest edge spanning P, V-P, is not in T.</a:t>
            </a:r>
          </a:p>
          <a:p>
            <a:pPr>
              <a:lnSpc>
                <a:spcPct val="90000"/>
              </a:lnSpc>
            </a:pPr>
            <a:r>
              <a:rPr lang="en-US" sz="1700">
                <a:sym typeface="Symbol" panose="05050102010706020507" pitchFamily="18" charset="2"/>
              </a:rPr>
              <a:t>T+e creates a cycle C.  Part of the cycle is in P, the rest is in V-P.</a:t>
            </a:r>
          </a:p>
          <a:p>
            <a:pPr>
              <a:lnSpc>
                <a:spcPct val="90000"/>
              </a:lnSpc>
            </a:pPr>
            <a:r>
              <a:rPr lang="en-US" sz="1700">
                <a:sym typeface="Symbol" panose="05050102010706020507" pitchFamily="18" charset="2"/>
              </a:rPr>
              <a:t>Therefore, there is another edge f that spans P and V-P, and e costs less.</a:t>
            </a:r>
          </a:p>
          <a:p>
            <a:pPr>
              <a:lnSpc>
                <a:spcPct val="90000"/>
              </a:lnSpc>
            </a:pPr>
            <a:r>
              <a:rPr lang="en-US" sz="1700">
                <a:sym typeface="Symbol" panose="05050102010706020507" pitchFamily="18" charset="2"/>
              </a:rPr>
              <a:t>T+e-f is therefore a better MST.</a:t>
            </a:r>
          </a:p>
          <a:p>
            <a:pPr>
              <a:lnSpc>
                <a:spcPct val="90000"/>
              </a:lnSpc>
            </a:pPr>
            <a:r>
              <a:rPr lang="en-US" sz="1700">
                <a:sym typeface="Symbol" panose="05050102010706020507" pitchFamily="18" charset="2"/>
              </a:rPr>
              <a:t>Since Prim’s only adds the min-cost edge spanning the discovered and undiscovered nodes, Prim’s Algorithm is proven.</a:t>
            </a:r>
          </a:p>
          <a:p>
            <a:pPr>
              <a:lnSpc>
                <a:spcPct val="90000"/>
              </a:lnSpc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447700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DFAAE7-061D-4086-99EC-872CB3050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4EE334-B8C2-484A-9B1F-D4ED52428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451" y="685800"/>
            <a:ext cx="7648573" cy="1752599"/>
          </a:xfrm>
        </p:spPr>
        <p:txBody>
          <a:bodyPr>
            <a:normAutofit/>
          </a:bodyPr>
          <a:lstStyle/>
          <a:p>
            <a:r>
              <a:rPr lang="en-US" dirty="0"/>
              <a:t>Prim’s: an Exchange Argument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570099-A243-48DD-9EAE-36F4AC09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45E4A74B-6514-424A-ADFA-C232FA6B9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5233" y="1"/>
            <a:ext cx="858884" cy="2780957"/>
          </a:xfrm>
          <a:custGeom>
            <a:avLst/>
            <a:gdLst/>
            <a:ahLst/>
            <a:cxnLst/>
            <a:rect l="0" t="0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F61C5C86-C785-4B92-9F2D-133B8B8C2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1"/>
            <a:ext cx="835810" cy="2671495"/>
          </a:xfrm>
          <a:custGeom>
            <a:avLst/>
            <a:gdLst/>
            <a:ahLst/>
            <a:cxnLst/>
            <a:rect l="0" t="0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954D0BF9-002C-4D3A-A222-C166094A5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2585830"/>
            <a:ext cx="2175413" cy="4272171"/>
          </a:xfrm>
          <a:custGeom>
            <a:avLst/>
            <a:gdLst/>
            <a:ahLst/>
            <a:cxnLst/>
            <a:rect l="0" t="0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6080EB6E-D69F-43B1-91EC-75C303342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9078" y="2695292"/>
            <a:ext cx="2690743" cy="4162709"/>
          </a:xfrm>
          <a:custGeom>
            <a:avLst/>
            <a:gdLst/>
            <a:ahLst/>
            <a:cxnLst/>
            <a:rect l="0" t="0" r="r" b="b"/>
            <a:pathLst>
              <a:path w="2099" h="2624">
                <a:moveTo>
                  <a:pt x="2099" y="2624"/>
                </a:moveTo>
                <a:lnTo>
                  <a:pt x="0" y="0"/>
                </a:lnTo>
                <a:lnTo>
                  <a:pt x="2021" y="2624"/>
                </a:lnTo>
                <a:lnTo>
                  <a:pt x="2099" y="262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1BA816A-EE68-4A96-BA05-73303B2F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5233" y="2690532"/>
            <a:ext cx="2904320" cy="4167469"/>
          </a:xfrm>
          <a:custGeom>
            <a:avLst/>
            <a:gdLst>
              <a:gd name="connsiteX0" fmla="*/ 0 w 2904320"/>
              <a:gd name="connsiteY0" fmla="*/ 0 h 4167469"/>
              <a:gd name="connsiteX1" fmla="*/ 288431 w 2904320"/>
              <a:gd name="connsiteY1" fmla="*/ 90425 h 4167469"/>
              <a:gd name="connsiteX2" fmla="*/ 2904320 w 2904320"/>
              <a:gd name="connsiteY2" fmla="*/ 3220465 h 4167469"/>
              <a:gd name="connsiteX3" fmla="*/ 2904320 w 2904320"/>
              <a:gd name="connsiteY3" fmla="*/ 4167469 h 4167469"/>
              <a:gd name="connsiteX4" fmla="*/ 2694589 w 2904320"/>
              <a:gd name="connsiteY4" fmla="*/ 4167469 h 4167469"/>
              <a:gd name="connsiteX5" fmla="*/ 3846 w 2904320"/>
              <a:gd name="connsiteY5" fmla="*/ 4759 h 416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4320" h="4167469">
                <a:moveTo>
                  <a:pt x="0" y="0"/>
                </a:moveTo>
                <a:lnTo>
                  <a:pt x="288431" y="90425"/>
                </a:lnTo>
                <a:lnTo>
                  <a:pt x="2904320" y="3220465"/>
                </a:lnTo>
                <a:lnTo>
                  <a:pt x="2904320" y="4167469"/>
                </a:lnTo>
                <a:lnTo>
                  <a:pt x="2694589" y="4167469"/>
                </a:lnTo>
                <a:lnTo>
                  <a:pt x="3846" y="475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2" name="Freeform 15">
            <a:extLst>
              <a:ext uri="{FF2B5EF4-FFF2-40B4-BE49-F238E27FC236}">
                <a16:creationId xmlns:a16="http://schemas.microsoft.com/office/drawing/2014/main" id="{22A94CDB-5D63-4C75-9CB6-6C18CDF37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2581071"/>
            <a:ext cx="2894568" cy="4276930"/>
          </a:xfrm>
          <a:custGeom>
            <a:avLst/>
            <a:gdLst/>
            <a:ahLst/>
            <a:cxnLst/>
            <a:rect l="0" t="0" r="r" b="b"/>
            <a:pathLst>
              <a:path w="2258" h="2696">
                <a:moveTo>
                  <a:pt x="2258" y="2696"/>
                </a:moveTo>
                <a:lnTo>
                  <a:pt x="264" y="111"/>
                </a:lnTo>
                <a:lnTo>
                  <a:pt x="228" y="60"/>
                </a:lnTo>
                <a:lnTo>
                  <a:pt x="225" y="57"/>
                </a:lnTo>
                <a:lnTo>
                  <a:pt x="0" y="0"/>
                </a:lnTo>
                <a:lnTo>
                  <a:pt x="0" y="3"/>
                </a:lnTo>
                <a:lnTo>
                  <a:pt x="1697" y="2696"/>
                </a:lnTo>
                <a:lnTo>
                  <a:pt x="2258" y="269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E7233-8312-45F6-9A27-3C69BCD76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451" y="2666999"/>
            <a:ext cx="7648572" cy="3124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/>
              <a:t>We will extend the prior proof to also work when the edge costs are not distinct.  At its core, the proof is an </a:t>
            </a:r>
            <a:r>
              <a:rPr lang="en-US" sz="2000" b="1"/>
              <a:t>exchange argument</a:t>
            </a:r>
            <a:r>
              <a:rPr lang="en-US" sz="2000"/>
              <a:t>.</a:t>
            </a:r>
          </a:p>
          <a:p>
            <a:pPr marL="0" indent="0">
              <a:buNone/>
            </a:pPr>
            <a:r>
              <a:rPr lang="en-US" sz="2000" u="sng"/>
              <a:t>Base Case</a:t>
            </a:r>
            <a:r>
              <a:rPr lang="en-US" sz="2000"/>
              <a:t>: There is an optimal solution that includes the first 0 edges from Prim’s Algorithm (PA)</a:t>
            </a:r>
          </a:p>
          <a:p>
            <a:pPr marL="0" indent="0">
              <a:buNone/>
            </a:pPr>
            <a:r>
              <a:rPr lang="en-US" sz="2000" u="sng"/>
              <a:t>Inductive Hypothesis</a:t>
            </a:r>
            <a:r>
              <a:rPr lang="en-US" sz="2000"/>
              <a:t>: Assume there is an optimal solution OPT that includes the first k edges from PA.</a:t>
            </a:r>
          </a:p>
        </p:txBody>
      </p:sp>
    </p:spTree>
    <p:extLst>
      <p:ext uri="{BB962C8B-B14F-4D97-AF65-F5344CB8AC3E}">
        <p14:creationId xmlns:p14="http://schemas.microsoft.com/office/powerpoint/2010/main" val="86304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F2D14-0A08-40C9-ACF6-5F73296CC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Prim’s: the Proof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A4A24-4FCB-4F2A-8C96-A3E6CCD99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764372"/>
            <a:ext cx="7086600" cy="52160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u="sng"/>
              <a:t>Inductive Step</a:t>
            </a:r>
            <a:r>
              <a:rPr lang="en-US" sz="2000"/>
              <a:t>: PA includes edge i next: assume that OPT does not include this edge (otherwise we’re done).</a:t>
            </a:r>
          </a:p>
          <a:p>
            <a:r>
              <a:rPr lang="en-US" sz="2000"/>
              <a:t>OPT+i creates a cycle C.  Since PA included edge i, all other edges spanning the discovered and undiscovered nodes must cost at least as much.</a:t>
            </a:r>
          </a:p>
          <a:p>
            <a:r>
              <a:rPr lang="en-US" sz="2000"/>
              <a:t>Since part of C is in the discovered nodes, and the rest is in the undiscovered nodes, there must be an edge j in C that spans the partition.</a:t>
            </a:r>
          </a:p>
          <a:p>
            <a:r>
              <a:rPr lang="en-US" sz="2000"/>
              <a:t>OPT’ = OPT+i-j costs no more than OPT, so it is optimal.</a:t>
            </a:r>
          </a:p>
          <a:p>
            <a:r>
              <a:rPr lang="en-US" sz="2000"/>
              <a:t>OPT’ has n-1 edges, because we added one and removed one.</a:t>
            </a:r>
          </a:p>
          <a:p>
            <a:r>
              <a:rPr lang="en-US" sz="2000"/>
              <a:t>OPT’ is connected: any pair of nodes that used edge j can use the rest of cycle C as a detour instead.</a:t>
            </a:r>
          </a:p>
          <a:p>
            <a:r>
              <a:rPr lang="en-US" sz="2000"/>
              <a:t>Therefore OPT’ is still a tree, and thus is valid.</a:t>
            </a:r>
          </a:p>
        </p:txBody>
      </p:sp>
    </p:spTree>
    <p:extLst>
      <p:ext uri="{BB962C8B-B14F-4D97-AF65-F5344CB8AC3E}">
        <p14:creationId xmlns:p14="http://schemas.microsoft.com/office/powerpoint/2010/main" val="6089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B774D2-9EE9-4B33-BBA0-A3AE5D8B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200" y="852055"/>
            <a:ext cx="7257455" cy="1752599"/>
          </a:xfrm>
        </p:spPr>
        <p:txBody>
          <a:bodyPr>
            <a:normAutofit/>
          </a:bodyPr>
          <a:lstStyle/>
          <a:p>
            <a:r>
              <a:rPr lang="en-US" sz="3600"/>
              <a:t>Scheduling to Minimize Lateness</a:t>
            </a: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34CC1C8-EBDD-4AEA-83E6-B27575B6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649700" y="0"/>
            <a:ext cx="1063625" cy="2782888"/>
          </a:xfrm>
          <a:custGeom>
            <a:avLst/>
            <a:gdLst/>
            <a:ahLst/>
            <a:cxnLst/>
            <a:rect l="0" t="0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6B38644-B85D-4211-9526-5B4C2A662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2116425" y="0"/>
            <a:ext cx="1035050" cy="2673350"/>
          </a:xfrm>
          <a:custGeom>
            <a:avLst/>
            <a:gdLst/>
            <a:ahLst/>
            <a:cxnLst/>
            <a:rect l="0" t="0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8A8B2820-6B8F-4C19-BFC5-D28EE44E5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457487" y="2587625"/>
            <a:ext cx="2693987" cy="4270375"/>
          </a:xfrm>
          <a:custGeom>
            <a:avLst/>
            <a:gdLst/>
            <a:ahLst/>
            <a:cxnLst/>
            <a:rect l="0" t="0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CA45AB7-441E-40A8-A98B-557D68F48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" y="2692400"/>
            <a:ext cx="2713324" cy="3390788"/>
          </a:xfrm>
          <a:custGeom>
            <a:avLst/>
            <a:gdLst>
              <a:gd name="connsiteX0" fmla="*/ 0 w 2713324"/>
              <a:gd name="connsiteY0" fmla="*/ 0 h 3390788"/>
              <a:gd name="connsiteX1" fmla="*/ 4763 w 2713324"/>
              <a:gd name="connsiteY1" fmla="*/ 4763 h 3390788"/>
              <a:gd name="connsiteX2" fmla="*/ 2713324 w 2713324"/>
              <a:gd name="connsiteY2" fmla="*/ 3390788 h 3390788"/>
              <a:gd name="connsiteX3" fmla="*/ 2713324 w 2713324"/>
              <a:gd name="connsiteY3" fmla="*/ 2368619 h 3390788"/>
              <a:gd name="connsiteX4" fmla="*/ 357188 w 2713324"/>
              <a:gd name="connsiteY4" fmla="*/ 90488 h 339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3324" h="3390788">
                <a:moveTo>
                  <a:pt x="0" y="0"/>
                </a:moveTo>
                <a:lnTo>
                  <a:pt x="4763" y="4763"/>
                </a:lnTo>
                <a:lnTo>
                  <a:pt x="2713324" y="3390788"/>
                </a:lnTo>
                <a:lnTo>
                  <a:pt x="2713324" y="2368619"/>
                </a:lnTo>
                <a:lnTo>
                  <a:pt x="357188" y="9048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F516030-4F00-4C48-AD93-91EFA17A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582863"/>
            <a:ext cx="3151474" cy="4275137"/>
          </a:xfrm>
          <a:custGeom>
            <a:avLst/>
            <a:gdLst>
              <a:gd name="connsiteX0" fmla="*/ 0 w 3151474"/>
              <a:gd name="connsiteY0" fmla="*/ 0 h 4275137"/>
              <a:gd name="connsiteX1" fmla="*/ 0 w 3151474"/>
              <a:gd name="connsiteY1" fmla="*/ 4757 h 4275137"/>
              <a:gd name="connsiteX2" fmla="*/ 2693987 w 3151474"/>
              <a:gd name="connsiteY2" fmla="*/ 4275137 h 4275137"/>
              <a:gd name="connsiteX3" fmla="*/ 3151474 w 3151474"/>
              <a:gd name="connsiteY3" fmla="*/ 4275137 h 4275137"/>
              <a:gd name="connsiteX4" fmla="*/ 3151474 w 3151474"/>
              <a:gd name="connsiteY4" fmla="*/ 3714295 h 4275137"/>
              <a:gd name="connsiteX5" fmla="*/ 419100 w 3151474"/>
              <a:gd name="connsiteY5" fmla="*/ 176017 h 4275137"/>
              <a:gd name="connsiteX6" fmla="*/ 361950 w 3151474"/>
              <a:gd name="connsiteY6" fmla="*/ 95144 h 4275137"/>
              <a:gd name="connsiteX7" fmla="*/ 357188 w 3151474"/>
              <a:gd name="connsiteY7" fmla="*/ 90387 h 42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474" h="4275137">
                <a:moveTo>
                  <a:pt x="0" y="0"/>
                </a:moveTo>
                <a:lnTo>
                  <a:pt x="0" y="4757"/>
                </a:lnTo>
                <a:lnTo>
                  <a:pt x="2693987" y="4275137"/>
                </a:lnTo>
                <a:lnTo>
                  <a:pt x="3151474" y="4275137"/>
                </a:lnTo>
                <a:lnTo>
                  <a:pt x="3151474" y="3714295"/>
                </a:lnTo>
                <a:lnTo>
                  <a:pt x="419100" y="176017"/>
                </a:lnTo>
                <a:lnTo>
                  <a:pt x="361950" y="95144"/>
                </a:lnTo>
                <a:lnTo>
                  <a:pt x="357188" y="90387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820085E-2582-4A95-98EE-45DFFD5C0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697164"/>
            <a:ext cx="2706398" cy="3513899"/>
          </a:xfrm>
          <a:custGeom>
            <a:avLst/>
            <a:gdLst>
              <a:gd name="connsiteX0" fmla="*/ 0 w 2706398"/>
              <a:gd name="connsiteY0" fmla="*/ 0 h 3513899"/>
              <a:gd name="connsiteX1" fmla="*/ 2706398 w 2706398"/>
              <a:gd name="connsiteY1" fmla="*/ 3513899 h 3513899"/>
              <a:gd name="connsiteX2" fmla="*/ 2706398 w 2706398"/>
              <a:gd name="connsiteY2" fmla="*/ 3383321 h 351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6398" h="3513899">
                <a:moveTo>
                  <a:pt x="0" y="0"/>
                </a:moveTo>
                <a:lnTo>
                  <a:pt x="2706398" y="3513899"/>
                </a:lnTo>
                <a:lnTo>
                  <a:pt x="2706398" y="338332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12B0B-EE1A-4E66-8C70-67AEB9BCC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3237" y="2839605"/>
            <a:ext cx="7200236" cy="271284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/>
              <a:t>You have n tasks.</a:t>
            </a:r>
          </a:p>
          <a:p>
            <a:r>
              <a:rPr lang="en-US" sz="1800"/>
              <a:t>Each task j has a duration t</a:t>
            </a:r>
            <a:r>
              <a:rPr lang="en-US" sz="1800" baseline="-25000"/>
              <a:t>j</a:t>
            </a:r>
            <a:r>
              <a:rPr lang="en-US" sz="1800"/>
              <a:t> and a deadline d</a:t>
            </a:r>
            <a:r>
              <a:rPr lang="en-US" sz="1800" baseline="-25000"/>
              <a:t>j</a:t>
            </a:r>
            <a:r>
              <a:rPr lang="en-US" sz="1800"/>
              <a:t>.</a:t>
            </a:r>
          </a:p>
          <a:p>
            <a:pPr marL="0" indent="0">
              <a:buNone/>
            </a:pPr>
            <a:r>
              <a:rPr lang="en-US" sz="1800"/>
              <a:t>You must choose an order to execute the tasks.</a:t>
            </a:r>
          </a:p>
          <a:p>
            <a:r>
              <a:rPr lang="en-US" sz="1800"/>
              <a:t>Once a task is started, you do not interrupt it until it is finished.</a:t>
            </a:r>
          </a:p>
          <a:p>
            <a:r>
              <a:rPr lang="en-US" sz="1800"/>
              <a:t>As soon as the previous task finishes, the next task is started.</a:t>
            </a:r>
          </a:p>
          <a:p>
            <a:pPr marL="0" indent="0">
              <a:buNone/>
            </a:pPr>
            <a:r>
              <a:rPr lang="en-US" sz="1800"/>
              <a:t>If a task finishes after its deadline, it is late.</a:t>
            </a:r>
          </a:p>
        </p:txBody>
      </p:sp>
    </p:spTree>
    <p:extLst>
      <p:ext uri="{BB962C8B-B14F-4D97-AF65-F5344CB8AC3E}">
        <p14:creationId xmlns:p14="http://schemas.microsoft.com/office/powerpoint/2010/main" val="290342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06A3A4-E4C2-49EC-8DDA-9F5F127802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BE4142-6E2B-428F-9982-9606C4D9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What is a Greedy Algorithm?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FF920-8499-4A37-930C-B53249D04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402" y="2666999"/>
            <a:ext cx="10233621" cy="3124201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/>
              <a:t>Kruskal’s and Dijkstra’s algorithms are greedy algorithms.</a:t>
            </a:r>
          </a:p>
          <a:p>
            <a:pPr>
              <a:lnSpc>
                <a:spcPct val="90000"/>
              </a:lnSpc>
            </a:pPr>
            <a:r>
              <a:rPr lang="en-US" sz="2000"/>
              <a:t>A Greedy algorithm is very much like a Dynamic Programming algorithm, with one significant difference.</a:t>
            </a:r>
          </a:p>
          <a:p>
            <a:pPr>
              <a:lnSpc>
                <a:spcPct val="90000"/>
              </a:lnSpc>
            </a:pPr>
            <a:r>
              <a:rPr lang="en-US" sz="2000"/>
              <a:t>A Dynamic Programming algorithm says “there’s a bunch of choices, I don’t know which one is correct, let’s try them all and take the best!”</a:t>
            </a:r>
          </a:p>
          <a:p>
            <a:pPr>
              <a:lnSpc>
                <a:spcPct val="90000"/>
              </a:lnSpc>
            </a:pPr>
            <a:r>
              <a:rPr lang="en-US" sz="2000"/>
              <a:t>A Greedy algorithm says “there’s a bunch of choices, but I only need to try this specific one.”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/>
              <a:t>You apply a greedy criteria such as “always take the smallest-cost edge that doesn’t create a cycle” or “choose the edge that minimizes distance-so-far + edge-cost”.</a:t>
            </a:r>
          </a:p>
        </p:txBody>
      </p:sp>
    </p:spTree>
    <p:extLst>
      <p:ext uri="{BB962C8B-B14F-4D97-AF65-F5344CB8AC3E}">
        <p14:creationId xmlns:p14="http://schemas.microsoft.com/office/powerpoint/2010/main" val="3263818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355D4F-439D-46D1-9007-6D39B8422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AACB4EA-FD87-4345-AC16-8265F9596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1CE3EAB-07A7-4263-8D91-D1D36B4A6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0A91B66-B6C6-48D2-8559-1B010D31C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B61816F4-67FD-4DFC-949B-8BB34929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0A3C8AD5-353F-44A3-8D9C-B2879484C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45C8C8DD-D701-477C-BDEB-A11E77CBE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785FD395-5D8A-4EEC-9DFE-41A84A583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3AFCA7-003E-427A-8B83-5C9E29C9E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>
            <a:normAutofit/>
          </a:bodyPr>
          <a:lstStyle/>
          <a:p>
            <a:r>
              <a:rPr lang="en-US" dirty="0"/>
              <a:t>Lateness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2DDD9-FA8F-4D0F-AE1A-0C59715AF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you start task </a:t>
            </a:r>
            <a:r>
              <a:rPr lang="en-US" dirty="0" err="1"/>
              <a:t>i</a:t>
            </a:r>
            <a:r>
              <a:rPr lang="en-US" dirty="0"/>
              <a:t> at 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/>
              <a:t>, then it will finish at f</a:t>
            </a:r>
            <a:r>
              <a:rPr lang="en-US" baseline="-25000" dirty="0"/>
              <a:t>i</a:t>
            </a:r>
            <a:r>
              <a:rPr lang="en-US" dirty="0"/>
              <a:t> = 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/>
              <a:t> +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.</a:t>
            </a:r>
          </a:p>
          <a:p>
            <a:r>
              <a:rPr lang="en-US" dirty="0"/>
              <a:t>The lateness is L</a:t>
            </a:r>
            <a:r>
              <a:rPr lang="en-US" baseline="-25000" dirty="0"/>
              <a:t>i</a:t>
            </a:r>
            <a:r>
              <a:rPr lang="en-US" dirty="0"/>
              <a:t> = max(0, f</a:t>
            </a:r>
            <a:r>
              <a:rPr lang="en-US" baseline="-25000" dirty="0"/>
              <a:t>i</a:t>
            </a:r>
            <a:r>
              <a:rPr lang="en-US" dirty="0"/>
              <a:t>-d</a:t>
            </a:r>
            <a:r>
              <a:rPr lang="en-US" baseline="-25000" dirty="0"/>
              <a:t>i</a:t>
            </a:r>
            <a:r>
              <a:rPr lang="en-US" dirty="0"/>
              <a:t>)</a:t>
            </a:r>
          </a:p>
          <a:p>
            <a:r>
              <a:rPr lang="en-US" dirty="0"/>
              <a:t>The lateness of the latest task is max</a:t>
            </a:r>
            <a:r>
              <a:rPr lang="en-US" baseline="-25000" dirty="0"/>
              <a:t>i</a:t>
            </a:r>
            <a:r>
              <a:rPr lang="en-US" dirty="0"/>
              <a:t> L</a:t>
            </a:r>
            <a:r>
              <a:rPr lang="en-US" baseline="-25000" dirty="0"/>
              <a:t>i</a:t>
            </a:r>
            <a:r>
              <a:rPr lang="en-US" dirty="0"/>
              <a:t>.  We want to minimize this value.</a:t>
            </a:r>
          </a:p>
          <a:p>
            <a:pPr marL="0" indent="0">
              <a:buNone/>
            </a:pPr>
            <a:r>
              <a:rPr lang="en-US" dirty="0"/>
              <a:t>We are </a:t>
            </a:r>
            <a:r>
              <a:rPr lang="en-US" b="1" dirty="0"/>
              <a:t>not</a:t>
            </a:r>
            <a:r>
              <a:rPr lang="en-US" dirty="0"/>
              <a:t> minimizing the sum of the </a:t>
            </a:r>
            <a:r>
              <a:rPr lang="en-US" dirty="0" err="1"/>
              <a:t>latenesses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695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67922-B669-4AD5-99D9-0EFAD6E32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Lateness: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9CD40-4CA5-494E-B14F-AE9B05D70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order should we execute the tasks?</a:t>
            </a:r>
          </a:p>
          <a:p>
            <a:r>
              <a:rPr lang="en-US" dirty="0"/>
              <a:t>1, 2, 3</a:t>
            </a:r>
          </a:p>
          <a:p>
            <a:r>
              <a:rPr lang="en-US" dirty="0"/>
              <a:t>This is the only solution that allows all tasks to have lateness 0.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46A0002-F6F3-47EA-B80C-F873DEE24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343954"/>
              </p:ext>
            </p:extLst>
          </p:nvPr>
        </p:nvGraphicFramePr>
        <p:xfrm>
          <a:off x="4618354" y="2376054"/>
          <a:ext cx="2955291" cy="148336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738505">
                  <a:extLst>
                    <a:ext uri="{9D8B030D-6E8A-4147-A177-3AD203B41FA5}">
                      <a16:colId xmlns:a16="http://schemas.microsoft.com/office/drawing/2014/main" val="580311258"/>
                    </a:ext>
                  </a:extLst>
                </a:gridCol>
                <a:gridCol w="1108393">
                  <a:extLst>
                    <a:ext uri="{9D8B030D-6E8A-4147-A177-3AD203B41FA5}">
                      <a16:colId xmlns:a16="http://schemas.microsoft.com/office/drawing/2014/main" val="2336697921"/>
                    </a:ext>
                  </a:extLst>
                </a:gridCol>
                <a:gridCol w="1108393">
                  <a:extLst>
                    <a:ext uri="{9D8B030D-6E8A-4147-A177-3AD203B41FA5}">
                      <a16:colId xmlns:a16="http://schemas.microsoft.com/office/drawing/2014/main" val="1267921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Deadline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33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Job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54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Job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947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Job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705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13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F47B99-BC4C-4929-ACD2-CA21DA90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>
            <a:normAutofit/>
          </a:bodyPr>
          <a:lstStyle/>
          <a:p>
            <a:pPr algn="r"/>
            <a:r>
              <a:rPr lang="en-US" sz="3600"/>
              <a:t>Lateness: Greedy Criteria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A8157-8A98-4D8A-9B5A-7F4B263E3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932" y="1261873"/>
            <a:ext cx="5951013" cy="4449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What would be some possible greedy criteria for this problem?</a:t>
            </a:r>
          </a:p>
          <a:p>
            <a:r>
              <a:rPr lang="en-US" sz="2000"/>
              <a:t>Shortest duration first</a:t>
            </a:r>
          </a:p>
          <a:p>
            <a:r>
              <a:rPr lang="en-US" sz="2000"/>
              <a:t>Earliest deadline first</a:t>
            </a:r>
          </a:p>
          <a:p>
            <a:r>
              <a:rPr lang="en-US" sz="2000"/>
              <a:t>Smallest slack (d</a:t>
            </a:r>
            <a:r>
              <a:rPr lang="en-US" sz="2000" baseline="-25000"/>
              <a:t>i</a:t>
            </a:r>
            <a:r>
              <a:rPr lang="en-US" sz="2000"/>
              <a:t>-t</a:t>
            </a:r>
            <a:r>
              <a:rPr lang="en-US" sz="2000" baseline="-25000"/>
              <a:t>i</a:t>
            </a:r>
            <a:r>
              <a:rPr lang="en-US" sz="2000"/>
              <a:t>) first</a:t>
            </a:r>
          </a:p>
        </p:txBody>
      </p:sp>
    </p:spTree>
    <p:extLst>
      <p:ext uri="{BB962C8B-B14F-4D97-AF65-F5344CB8AC3E}">
        <p14:creationId xmlns:p14="http://schemas.microsoft.com/office/powerpoint/2010/main" val="1834836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B460C-A262-4457-92DB-316CD700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Disproving Shortest Duration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F2C84D-7C0B-4CCD-9D1F-EA663636A4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064225"/>
              </p:ext>
            </p:extLst>
          </p:nvPr>
        </p:nvGraphicFramePr>
        <p:xfrm>
          <a:off x="5016815" y="2438399"/>
          <a:ext cx="2953703" cy="11125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738505">
                  <a:extLst>
                    <a:ext uri="{9D8B030D-6E8A-4147-A177-3AD203B41FA5}">
                      <a16:colId xmlns:a16="http://schemas.microsoft.com/office/drawing/2014/main" val="1983062366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405407084"/>
                    </a:ext>
                  </a:extLst>
                </a:gridCol>
                <a:gridCol w="1108393">
                  <a:extLst>
                    <a:ext uri="{9D8B030D-6E8A-4147-A177-3AD203B41FA5}">
                      <a16:colId xmlns:a16="http://schemas.microsoft.com/office/drawing/2014/main" val="19683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Deadline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73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Job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461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Job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769998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C74EDF-711B-40BE-823A-E390BEF9C6B0}"/>
              </a:ext>
            </a:extLst>
          </p:cNvPr>
          <p:cNvSpPr txBox="1">
            <a:spLocks/>
          </p:cNvSpPr>
          <p:nvPr/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If you execute task 2 first, you achieve 0 lateness for both tasks.</a:t>
            </a:r>
          </a:p>
          <a:p>
            <a:pPr marL="0" indent="0">
              <a:buFont typeface="Arial"/>
              <a:buNone/>
            </a:pPr>
            <a:r>
              <a:rPr lang="en-US" dirty="0"/>
              <a:t>If you execute task 1 first (shortest duration first), you get a lateness of 1 for task 2.</a:t>
            </a:r>
          </a:p>
        </p:txBody>
      </p:sp>
    </p:spTree>
    <p:extLst>
      <p:ext uri="{BB962C8B-B14F-4D97-AF65-F5344CB8AC3E}">
        <p14:creationId xmlns:p14="http://schemas.microsoft.com/office/powerpoint/2010/main" val="175923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B460C-A262-4457-92DB-316CD700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Disproving Smallest Slack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F2C84D-7C0B-4CCD-9D1F-EA663636A4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153358"/>
              </p:ext>
            </p:extLst>
          </p:nvPr>
        </p:nvGraphicFramePr>
        <p:xfrm>
          <a:off x="5016815" y="2438399"/>
          <a:ext cx="2953703" cy="11125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738505">
                  <a:extLst>
                    <a:ext uri="{9D8B030D-6E8A-4147-A177-3AD203B41FA5}">
                      <a16:colId xmlns:a16="http://schemas.microsoft.com/office/drawing/2014/main" val="1983062366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405407084"/>
                    </a:ext>
                  </a:extLst>
                </a:gridCol>
                <a:gridCol w="1108393">
                  <a:extLst>
                    <a:ext uri="{9D8B030D-6E8A-4147-A177-3AD203B41FA5}">
                      <a16:colId xmlns:a16="http://schemas.microsoft.com/office/drawing/2014/main" val="19683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Deadline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73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Job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461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Job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769998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C74EDF-711B-40BE-823A-E390BEF9C6B0}"/>
              </a:ext>
            </a:extLst>
          </p:cNvPr>
          <p:cNvSpPr txBox="1">
            <a:spLocks/>
          </p:cNvSpPr>
          <p:nvPr/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If you execute task 1 first, you achieve only 1 lateness for task 2.</a:t>
            </a:r>
          </a:p>
          <a:p>
            <a:pPr marL="0" indent="0">
              <a:buFont typeface="Arial"/>
              <a:buNone/>
            </a:pPr>
            <a:r>
              <a:rPr lang="en-US" dirty="0"/>
              <a:t>If you execute task 2 first (smallest slack first), you get a lateness of 2 for task 1.</a:t>
            </a:r>
          </a:p>
        </p:txBody>
      </p:sp>
    </p:spTree>
    <p:extLst>
      <p:ext uri="{BB962C8B-B14F-4D97-AF65-F5344CB8AC3E}">
        <p14:creationId xmlns:p14="http://schemas.microsoft.com/office/powerpoint/2010/main" val="47052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0DF42-8B0F-4274-AE71-909B96390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1910" y="1023257"/>
            <a:ext cx="3235083" cy="4767943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dirty="0"/>
              <a:t>Inversions</a:t>
            </a:r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D44E2-3F14-46AC-9E87-56019B2C6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35" y="1023257"/>
            <a:ext cx="5968515" cy="4767944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/>
              <a:t>For a given schedule S, an </a:t>
            </a:r>
            <a:r>
              <a:rPr lang="en-US" sz="2000" b="1"/>
              <a:t>inversion</a:t>
            </a:r>
            <a:r>
              <a:rPr lang="en-US" sz="2000"/>
              <a:t> is a pair of jobs i and j, where the optimal solution schedules i before j, and S schedules j before i.</a:t>
            </a:r>
          </a:p>
          <a:p>
            <a:pPr>
              <a:lnSpc>
                <a:spcPct val="90000"/>
              </a:lnSpc>
            </a:pPr>
            <a:r>
              <a:rPr lang="en-US" sz="2000"/>
              <a:t>If OPT has no inversions with your schedule S, then the two schedules are the same, which means S is optimal.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/>
              <a:t>A </a:t>
            </a:r>
            <a:r>
              <a:rPr lang="en-US" sz="2000" b="1"/>
              <a:t>consecutive inversion</a:t>
            </a:r>
            <a:r>
              <a:rPr lang="en-US" sz="2000"/>
              <a:t> is a pair of jobs i and j, where S schedules j before i, and OPT schedules i immediately preceding j.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/>
              <a:t>We will attempt to prove there is an optimal solution that has no inversions with our algorithm Earliest Deadline First (EDF).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/>
              <a:t>We will do induction, removing one consecutive inversion at a time.</a:t>
            </a:r>
          </a:p>
        </p:txBody>
      </p:sp>
      <p:sp>
        <p:nvSpPr>
          <p:cNvPr id="20" name="Footer Placeholder 15">
            <a:extLst>
              <a:ext uri="{FF2B5EF4-FFF2-40B4-BE49-F238E27FC236}">
                <a16:creationId xmlns:a16="http://schemas.microsoft.com/office/drawing/2014/main" id="{2DCD8F78-1792-4C6D-981A-E217B2E88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465" y="5883275"/>
            <a:ext cx="5759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2" name="Date Placeholder 14">
            <a:extLst>
              <a:ext uri="{FF2B5EF4-FFF2-40B4-BE49-F238E27FC236}">
                <a16:creationId xmlns:a16="http://schemas.microsoft.com/office/drawing/2014/main" id="{55406073-A765-4D67-ACDC-14CB85786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4" name="Slide Number Placeholder 16">
            <a:extLst>
              <a:ext uri="{FF2B5EF4-FFF2-40B4-BE49-F238E27FC236}">
                <a16:creationId xmlns:a16="http://schemas.microsoft.com/office/drawing/2014/main" id="{F7952C3D-CF7B-4948-838F-4A9E40B4A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505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EC14F3-8E9A-4C04-BCD4-D6847A606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/>
              <a:t>Lateness: an Exchange Argument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AEF6C-FCFD-4E00-9928-1D2ED0283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/>
              <a:t>This is still an exchange argument: we are still swapping decisions of OPT for decisions of EDF, and showing that this maintains optimality.</a:t>
            </a:r>
          </a:p>
          <a:p>
            <a:pPr marL="0" indent="0">
              <a:buNone/>
            </a:pPr>
            <a:r>
              <a:rPr lang="en-US" sz="1800" u="sng"/>
              <a:t>Base Case</a:t>
            </a:r>
            <a:r>
              <a:rPr lang="en-US" sz="1800"/>
              <a:t>: There is an optimal solution with </a:t>
            </a:r>
            <a:r>
              <a:rPr lang="en-US" sz="1800">
                <a:sym typeface="Symbol" panose="05050102010706020507" pitchFamily="18" charset="2"/>
              </a:rPr>
              <a:t> C(n, 2) inversions (the max possible number of inversions).  Vacuously true.</a:t>
            </a:r>
          </a:p>
          <a:p>
            <a:pPr marL="0" indent="0">
              <a:buNone/>
            </a:pPr>
            <a:r>
              <a:rPr lang="en-US" sz="1800" u="sng">
                <a:sym typeface="Symbol" panose="05050102010706020507" pitchFamily="18" charset="2"/>
              </a:rPr>
              <a:t>Inductive Hypothesis</a:t>
            </a:r>
            <a:r>
              <a:rPr lang="en-US" sz="1800">
                <a:sym typeface="Symbol" panose="05050102010706020507" pitchFamily="18" charset="2"/>
              </a:rPr>
              <a:t>: Assume there is an optimal solution OPT, with  k inversions.</a:t>
            </a:r>
          </a:p>
        </p:txBody>
      </p:sp>
    </p:spTree>
    <p:extLst>
      <p:ext uri="{BB962C8B-B14F-4D97-AF65-F5344CB8AC3E}">
        <p14:creationId xmlns:p14="http://schemas.microsoft.com/office/powerpoint/2010/main" val="4235098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DFAAE7-061D-4086-99EC-872CB3050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BE96F-F32D-4F60-A668-6FCD4123B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451" y="685800"/>
            <a:ext cx="7648573" cy="1752599"/>
          </a:xfrm>
        </p:spPr>
        <p:txBody>
          <a:bodyPr>
            <a:normAutofit/>
          </a:bodyPr>
          <a:lstStyle/>
          <a:p>
            <a:r>
              <a:rPr lang="en-US" dirty="0"/>
              <a:t>Lateness: the Proof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570099-A243-48DD-9EAE-36F4AC09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45E4A74B-6514-424A-ADFA-C232FA6B9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5233" y="1"/>
            <a:ext cx="858884" cy="2780957"/>
          </a:xfrm>
          <a:custGeom>
            <a:avLst/>
            <a:gdLst/>
            <a:ahLst/>
            <a:cxnLst/>
            <a:rect l="0" t="0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F61C5C86-C785-4B92-9F2D-133B8B8C2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1"/>
            <a:ext cx="835810" cy="2671495"/>
          </a:xfrm>
          <a:custGeom>
            <a:avLst/>
            <a:gdLst/>
            <a:ahLst/>
            <a:cxnLst/>
            <a:rect l="0" t="0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954D0BF9-002C-4D3A-A222-C166094A5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2585830"/>
            <a:ext cx="2175413" cy="4272171"/>
          </a:xfrm>
          <a:custGeom>
            <a:avLst/>
            <a:gdLst/>
            <a:ahLst/>
            <a:cxnLst/>
            <a:rect l="0" t="0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6080EB6E-D69F-43B1-91EC-75C303342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9078" y="2695292"/>
            <a:ext cx="2690743" cy="4162709"/>
          </a:xfrm>
          <a:custGeom>
            <a:avLst/>
            <a:gdLst/>
            <a:ahLst/>
            <a:cxnLst/>
            <a:rect l="0" t="0" r="r" b="b"/>
            <a:pathLst>
              <a:path w="2099" h="2624">
                <a:moveTo>
                  <a:pt x="2099" y="2624"/>
                </a:moveTo>
                <a:lnTo>
                  <a:pt x="0" y="0"/>
                </a:lnTo>
                <a:lnTo>
                  <a:pt x="2021" y="2624"/>
                </a:lnTo>
                <a:lnTo>
                  <a:pt x="2099" y="262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1BA816A-EE68-4A96-BA05-73303B2F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5233" y="2690532"/>
            <a:ext cx="2904320" cy="4167469"/>
          </a:xfrm>
          <a:custGeom>
            <a:avLst/>
            <a:gdLst>
              <a:gd name="connsiteX0" fmla="*/ 0 w 2904320"/>
              <a:gd name="connsiteY0" fmla="*/ 0 h 4167469"/>
              <a:gd name="connsiteX1" fmla="*/ 288431 w 2904320"/>
              <a:gd name="connsiteY1" fmla="*/ 90425 h 4167469"/>
              <a:gd name="connsiteX2" fmla="*/ 2904320 w 2904320"/>
              <a:gd name="connsiteY2" fmla="*/ 3220465 h 4167469"/>
              <a:gd name="connsiteX3" fmla="*/ 2904320 w 2904320"/>
              <a:gd name="connsiteY3" fmla="*/ 4167469 h 4167469"/>
              <a:gd name="connsiteX4" fmla="*/ 2694589 w 2904320"/>
              <a:gd name="connsiteY4" fmla="*/ 4167469 h 4167469"/>
              <a:gd name="connsiteX5" fmla="*/ 3846 w 2904320"/>
              <a:gd name="connsiteY5" fmla="*/ 4759 h 416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4320" h="4167469">
                <a:moveTo>
                  <a:pt x="0" y="0"/>
                </a:moveTo>
                <a:lnTo>
                  <a:pt x="288431" y="90425"/>
                </a:lnTo>
                <a:lnTo>
                  <a:pt x="2904320" y="3220465"/>
                </a:lnTo>
                <a:lnTo>
                  <a:pt x="2904320" y="4167469"/>
                </a:lnTo>
                <a:lnTo>
                  <a:pt x="2694589" y="4167469"/>
                </a:lnTo>
                <a:lnTo>
                  <a:pt x="3846" y="475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2" name="Freeform 15">
            <a:extLst>
              <a:ext uri="{FF2B5EF4-FFF2-40B4-BE49-F238E27FC236}">
                <a16:creationId xmlns:a16="http://schemas.microsoft.com/office/drawing/2014/main" id="{22A94CDB-5D63-4C75-9CB6-6C18CDF37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2581071"/>
            <a:ext cx="2894568" cy="4276930"/>
          </a:xfrm>
          <a:custGeom>
            <a:avLst/>
            <a:gdLst/>
            <a:ahLst/>
            <a:cxnLst/>
            <a:rect l="0" t="0" r="r" b="b"/>
            <a:pathLst>
              <a:path w="2258" h="2696">
                <a:moveTo>
                  <a:pt x="2258" y="2696"/>
                </a:moveTo>
                <a:lnTo>
                  <a:pt x="264" y="111"/>
                </a:lnTo>
                <a:lnTo>
                  <a:pt x="228" y="60"/>
                </a:lnTo>
                <a:lnTo>
                  <a:pt x="225" y="57"/>
                </a:lnTo>
                <a:lnTo>
                  <a:pt x="0" y="0"/>
                </a:lnTo>
                <a:lnTo>
                  <a:pt x="0" y="3"/>
                </a:lnTo>
                <a:lnTo>
                  <a:pt x="1697" y="2696"/>
                </a:lnTo>
                <a:lnTo>
                  <a:pt x="2258" y="269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B7BD7-2B79-4C5F-89CE-B448EDA31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451" y="2666999"/>
            <a:ext cx="7648572" cy="3124201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u="sng"/>
              <a:t>Inductive Step</a:t>
            </a:r>
            <a:r>
              <a:rPr lang="en-US" sz="2000"/>
              <a:t>: There is a consecutive inversion where OPT schedules i immediately before j, but EDF schedules j first.</a:t>
            </a:r>
          </a:p>
          <a:p>
            <a:pPr>
              <a:lnSpc>
                <a:spcPct val="90000"/>
              </a:lnSpc>
            </a:pPr>
            <a:r>
              <a:rPr lang="en-US" sz="2000"/>
              <a:t>Transform OPT into OPT’ by swapping i and j’s order.</a:t>
            </a:r>
          </a:p>
          <a:p>
            <a:pPr>
              <a:lnSpc>
                <a:spcPct val="90000"/>
              </a:lnSpc>
            </a:pPr>
            <a:r>
              <a:rPr lang="en-US" sz="2000"/>
              <a:t>Nothing before i is affected by this swap.</a:t>
            </a:r>
          </a:p>
          <a:p>
            <a:pPr>
              <a:lnSpc>
                <a:spcPct val="90000"/>
              </a:lnSpc>
            </a:pPr>
            <a:r>
              <a:rPr lang="en-US" sz="2000"/>
              <a:t>Nothing after j is affected: they all still need to wait for both i and j to finish.</a:t>
            </a:r>
          </a:p>
          <a:p>
            <a:pPr>
              <a:lnSpc>
                <a:spcPct val="90000"/>
              </a:lnSpc>
            </a:pPr>
            <a:r>
              <a:rPr lang="en-US" sz="2000"/>
              <a:t>j is only improved, as it moves earlier in the schedule.</a:t>
            </a:r>
          </a:p>
          <a:p>
            <a:pPr>
              <a:lnSpc>
                <a:spcPct val="90000"/>
              </a:lnSpc>
            </a:pPr>
            <a:r>
              <a:rPr lang="en-US" sz="2000"/>
              <a:t>The only task that might (and probably will) get worse is task i. </a:t>
            </a:r>
            <a:endParaRPr lang="en-US" sz="2000" u="sng"/>
          </a:p>
        </p:txBody>
      </p:sp>
    </p:spTree>
    <p:extLst>
      <p:ext uri="{BB962C8B-B14F-4D97-AF65-F5344CB8AC3E}">
        <p14:creationId xmlns:p14="http://schemas.microsoft.com/office/powerpoint/2010/main" val="117193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4FE50-BAAF-4A0E-AB1E-65791EAE7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Lateness: the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BECF-0A60-46F4-B17F-0A13ECE04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</a:t>
            </a:r>
            <a:r>
              <a:rPr lang="en-US" baseline="-25000" dirty="0" err="1"/>
              <a:t>j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 d</a:t>
            </a:r>
            <a:r>
              <a:rPr lang="en-US" baseline="-25000" dirty="0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, f</a:t>
            </a:r>
            <a:r>
              <a:rPr lang="en-US" baseline="-25000" dirty="0"/>
              <a:t>j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= f</a:t>
            </a:r>
            <a:r>
              <a:rPr lang="en-US" baseline="-25000" dirty="0">
                <a:sym typeface="Symbol" panose="05050102010706020507" pitchFamily="18" charset="2"/>
              </a:rPr>
              <a:t>i</a:t>
            </a:r>
            <a:r>
              <a:rPr lang="en-US" dirty="0"/>
              <a:t>’</a:t>
            </a:r>
          </a:p>
          <a:p>
            <a:pPr marL="0" indent="0">
              <a:buNone/>
            </a:pPr>
            <a:r>
              <a:rPr lang="en-US" dirty="0"/>
              <a:t>L</a:t>
            </a:r>
            <a:r>
              <a:rPr lang="en-US" baseline="-25000" dirty="0"/>
              <a:t>i</a:t>
            </a:r>
            <a:r>
              <a:rPr lang="en-US" dirty="0"/>
              <a:t>’ </a:t>
            </a:r>
            <a:r>
              <a:rPr lang="en-US" dirty="0">
                <a:sym typeface="Symbol" panose="05050102010706020507" pitchFamily="18" charset="2"/>
              </a:rPr>
              <a:t></a:t>
            </a:r>
            <a:r>
              <a:rPr lang="en-US" dirty="0"/>
              <a:t> </a:t>
            </a:r>
            <a:r>
              <a:rPr lang="en-US" dirty="0" err="1"/>
              <a:t>L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>
                <a:sym typeface="Symbol" panose="05050102010706020507" pitchFamily="18" charset="2"/>
              </a:rPr>
              <a:t> OPT</a:t>
            </a:r>
            <a:endParaRPr lang="en-US" dirty="0"/>
          </a:p>
          <a:p>
            <a:r>
              <a:rPr lang="en-US" dirty="0"/>
              <a:t>Since no other task gets worse in OPT’, it must still be optimal.</a:t>
            </a:r>
          </a:p>
          <a:p>
            <a:r>
              <a:rPr lang="en-US" dirty="0"/>
              <a:t>We haven’t broken any rules, so it is also valid.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95728E6-E7A3-4E58-8CF1-E49C6111F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295793"/>
              </p:ext>
            </p:extLst>
          </p:nvPr>
        </p:nvGraphicFramePr>
        <p:xfrm>
          <a:off x="2104736" y="243839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00089552"/>
                    </a:ext>
                  </a:extLst>
                </a:gridCol>
                <a:gridCol w="2534228">
                  <a:extLst>
                    <a:ext uri="{9D8B030D-6E8A-4147-A177-3AD203B41FA5}">
                      <a16:colId xmlns:a16="http://schemas.microsoft.com/office/drawing/2014/main" val="1028531606"/>
                    </a:ext>
                  </a:extLst>
                </a:gridCol>
                <a:gridCol w="1529772">
                  <a:extLst>
                    <a:ext uri="{9D8B030D-6E8A-4147-A177-3AD203B41FA5}">
                      <a16:colId xmlns:a16="http://schemas.microsoft.com/office/drawing/2014/main" val="328147579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41546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Earlier Tasks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Task </a:t>
                      </a:r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Task 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Later Tasks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8237887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E32E029A-15C8-4AF2-AFD2-94E9D8461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209857"/>
              </p:ext>
            </p:extLst>
          </p:nvPr>
        </p:nvGraphicFramePr>
        <p:xfrm>
          <a:off x="2104736" y="324358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00089552"/>
                    </a:ext>
                  </a:extLst>
                </a:gridCol>
                <a:gridCol w="1515919">
                  <a:extLst>
                    <a:ext uri="{9D8B030D-6E8A-4147-A177-3AD203B41FA5}">
                      <a16:colId xmlns:a16="http://schemas.microsoft.com/office/drawing/2014/main" val="1028531606"/>
                    </a:ext>
                  </a:extLst>
                </a:gridCol>
                <a:gridCol w="2548081">
                  <a:extLst>
                    <a:ext uri="{9D8B030D-6E8A-4147-A177-3AD203B41FA5}">
                      <a16:colId xmlns:a16="http://schemas.microsoft.com/office/drawing/2014/main" val="328147579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41546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Earlier Tasks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Task 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Task </a:t>
                      </a:r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Later Tasks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823788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C40FF58-FAF1-41DB-8AA5-DCE4626E8FE0}"/>
              </a:ext>
            </a:extLst>
          </p:cNvPr>
          <p:cNvSpPr txBox="1"/>
          <p:nvPr/>
        </p:nvSpPr>
        <p:spPr>
          <a:xfrm>
            <a:off x="8021782" y="3658354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i</a:t>
            </a:r>
            <a:r>
              <a:rPr lang="en-US" dirty="0"/>
              <a:t>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0A7D12-4F9F-4E64-B6C1-23802BEDD474}"/>
              </a:ext>
            </a:extLst>
          </p:cNvPr>
          <p:cNvSpPr txBox="1"/>
          <p:nvPr/>
        </p:nvSpPr>
        <p:spPr>
          <a:xfrm>
            <a:off x="8021782" y="206906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j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E5FA8C-C6EA-4FB9-ADA8-E4C71A084E68}"/>
              </a:ext>
            </a:extLst>
          </p:cNvPr>
          <p:cNvSpPr txBox="1"/>
          <p:nvPr/>
        </p:nvSpPr>
        <p:spPr>
          <a:xfrm>
            <a:off x="1440772" y="2438399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DD7E83-3F47-47F0-A761-593ABF6C009F}"/>
              </a:ext>
            </a:extLst>
          </p:cNvPr>
          <p:cNvSpPr txBox="1"/>
          <p:nvPr/>
        </p:nvSpPr>
        <p:spPr>
          <a:xfrm>
            <a:off x="1440772" y="3244334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OPT’</a:t>
            </a:r>
          </a:p>
        </p:txBody>
      </p:sp>
    </p:spTree>
    <p:extLst>
      <p:ext uri="{BB962C8B-B14F-4D97-AF65-F5344CB8AC3E}">
        <p14:creationId xmlns:p14="http://schemas.microsoft.com/office/powerpoint/2010/main" val="396654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F4760-BDEC-4CB5-BBFB-4E104E949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FFFFFF"/>
                </a:solidFill>
              </a:rPr>
              <a:t>Non-Consecutive Inversions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C1895-FAE4-4060-980D-589869E4A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What if there is an inversion, but no consecutive inversions?</a:t>
            </a:r>
          </a:p>
          <a:p>
            <a:r>
              <a:rPr lang="en-US" sz="2000"/>
              <a:t>That’s actually impossible!</a:t>
            </a:r>
          </a:p>
          <a:p>
            <a:pPr marL="0" indent="0">
              <a:buNone/>
            </a:pPr>
            <a:r>
              <a:rPr lang="en-US" sz="2000"/>
              <a:t>Assume that </a:t>
            </a:r>
            <a:r>
              <a:rPr lang="en-US" sz="2000">
                <a:sym typeface="Symbol" panose="05050102010706020507" pitchFamily="18" charset="2"/>
              </a:rPr>
              <a:t></a:t>
            </a:r>
            <a:r>
              <a:rPr lang="en-US" sz="2000"/>
              <a:t>i, j</a:t>
            </a:r>
            <a:r>
              <a:rPr lang="en-US" sz="2000">
                <a:sym typeface="Symbol" panose="05050102010706020507" pitchFamily="18" charset="2"/>
              </a:rPr>
              <a:t></a:t>
            </a:r>
            <a:r>
              <a:rPr lang="en-US" sz="2000"/>
              <a:t> is the smallest inversion, and task k is scheduled between those tasks by OPT.</a:t>
            </a:r>
          </a:p>
          <a:p>
            <a:r>
              <a:rPr lang="en-US" sz="2000"/>
              <a:t>If we schedule k before i, then </a:t>
            </a:r>
            <a:r>
              <a:rPr lang="en-US" sz="2000">
                <a:sym typeface="Symbol" panose="05050102010706020507" pitchFamily="18" charset="2"/>
              </a:rPr>
              <a:t></a:t>
            </a:r>
            <a:r>
              <a:rPr lang="en-US" sz="2000"/>
              <a:t>i, k</a:t>
            </a:r>
            <a:r>
              <a:rPr lang="en-US" sz="2000">
                <a:sym typeface="Symbol" panose="05050102010706020507" pitchFamily="18" charset="2"/>
              </a:rPr>
              <a:t> is a smaller inversion</a:t>
            </a:r>
          </a:p>
          <a:p>
            <a:r>
              <a:rPr lang="en-US" sz="2000">
                <a:sym typeface="Symbol" panose="05050102010706020507" pitchFamily="18" charset="2"/>
              </a:rPr>
              <a:t>If we schedule k after j, then k, j is a smaller inversion</a:t>
            </a:r>
          </a:p>
          <a:p>
            <a:r>
              <a:rPr lang="en-US" sz="2000">
                <a:sym typeface="Symbol" panose="05050102010706020507" pitchFamily="18" charset="2"/>
              </a:rPr>
              <a:t>Don’t forget we schedule j before i, so at least one of those two things must happen!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8895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FA501F-939E-440D-A697-F77B0A215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Unweighted Interval Scheduling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D5D60-3A51-442F-8F7A-C774FAA53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/>
              <a:t>In the unweighted interval scheduling problem, you are given n jobs.</a:t>
            </a:r>
          </a:p>
          <a:p>
            <a:pPr>
              <a:lnSpc>
                <a:spcPct val="90000"/>
              </a:lnSpc>
            </a:pPr>
            <a:r>
              <a:rPr lang="en-US" sz="1500"/>
              <a:t>Each job j has a start time s</a:t>
            </a:r>
            <a:r>
              <a:rPr lang="en-US" sz="1500" baseline="-25000"/>
              <a:t>j</a:t>
            </a:r>
            <a:r>
              <a:rPr lang="en-US" sz="1500"/>
              <a:t>, and a finish time f</a:t>
            </a:r>
            <a:r>
              <a:rPr lang="en-US" sz="1500" baseline="-25000"/>
              <a:t>j</a:t>
            </a:r>
            <a:r>
              <a:rPr lang="en-US" sz="1500"/>
              <a:t>.</a:t>
            </a:r>
          </a:p>
          <a:p>
            <a:pPr>
              <a:lnSpc>
                <a:spcPct val="90000"/>
              </a:lnSpc>
            </a:pPr>
            <a:r>
              <a:rPr lang="en-US" sz="1500"/>
              <a:t>Two jobs are compatible if there is no overlap in their time-spans.</a:t>
            </a:r>
          </a:p>
          <a:p>
            <a:pPr>
              <a:lnSpc>
                <a:spcPct val="90000"/>
              </a:lnSpc>
            </a:pPr>
            <a:r>
              <a:rPr lang="en-US" sz="1500"/>
              <a:t>You want to choose the maximum number of mutually-compatible jobs.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/>
              <a:t>How is this different than the problem we already solved?</a:t>
            </a:r>
          </a:p>
          <a:p>
            <a:pPr>
              <a:lnSpc>
                <a:spcPct val="90000"/>
              </a:lnSpc>
            </a:pPr>
            <a:r>
              <a:rPr lang="en-US" sz="1500"/>
              <a:t>It’s unweighted: every job costs the same.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/>
              <a:t>So what?  We can just use the old dynamic programming algorithm.</a:t>
            </a:r>
          </a:p>
          <a:p>
            <a:pPr>
              <a:lnSpc>
                <a:spcPct val="90000"/>
              </a:lnSpc>
            </a:pPr>
            <a:r>
              <a:rPr lang="en-US" sz="1500"/>
              <a:t>We might be able to make a more efficient algorithm!</a:t>
            </a:r>
          </a:p>
        </p:txBody>
      </p:sp>
    </p:spTree>
    <p:extLst>
      <p:ext uri="{BB962C8B-B14F-4D97-AF65-F5344CB8AC3E}">
        <p14:creationId xmlns:p14="http://schemas.microsoft.com/office/powerpoint/2010/main" val="450151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46B1069-763B-4A20-B11E-926FEAF37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3200">
                <a:solidFill>
                  <a:schemeClr val="tx2"/>
                </a:solidFill>
              </a:rPr>
              <a:t>Inversion Exchange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4F9B0-DE63-4560-A220-4E8FB684B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You typically use these for </a:t>
            </a:r>
            <a:r>
              <a:rPr lang="en-US" sz="2000" b="1"/>
              <a:t>ordering</a:t>
            </a:r>
            <a:r>
              <a:rPr lang="en-US" sz="2000"/>
              <a:t> problems.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Vacuous Base Case: there is an optimal solution with no more than C(n, 2) inversions (which is the max possible number of inversions)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Inductive Hypothesis: assume there is an optimal solution OPT with no more than k inversions.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Inductive Step: remove a consecutive inversion from OPT to produce OPT’.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Prove that OPT’ is still optimal.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Prove that OPT’ is still valid.</a:t>
            </a:r>
          </a:p>
        </p:txBody>
      </p:sp>
    </p:spTree>
    <p:extLst>
      <p:ext uri="{BB962C8B-B14F-4D97-AF65-F5344CB8AC3E}">
        <p14:creationId xmlns:p14="http://schemas.microsoft.com/office/powerpoint/2010/main" val="76371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1DC9-FFB1-4971-A8DC-A954011B3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E4B86-25C5-4AE0-8091-78B9EF4F7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cache can store n items.  There is a sequence of m requests d</a:t>
            </a:r>
            <a:r>
              <a:rPr lang="en-US" baseline="-25000" dirty="0"/>
              <a:t>1</a:t>
            </a:r>
            <a:r>
              <a:rPr lang="en-US" dirty="0"/>
              <a:t>, …, d</a:t>
            </a:r>
            <a:r>
              <a:rPr lang="en-US" baseline="-25000" dirty="0"/>
              <a:t>m</a:t>
            </a:r>
            <a:r>
              <a:rPr lang="en-US" dirty="0"/>
              <a:t>, known in advance.</a:t>
            </a:r>
          </a:p>
          <a:p>
            <a:r>
              <a:rPr lang="en-US" dirty="0"/>
              <a:t>If an item is requested which is not in the cache, it must be brought into the cache, resulting in a </a:t>
            </a:r>
            <a:r>
              <a:rPr lang="en-US" b="1" dirty="0"/>
              <a:t>cache miss</a:t>
            </a:r>
            <a:r>
              <a:rPr lang="en-US" dirty="0"/>
              <a:t>.</a:t>
            </a:r>
          </a:p>
          <a:p>
            <a:r>
              <a:rPr lang="en-US" dirty="0"/>
              <a:t>The goal is to minimize the number of cache misses.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5743B5D-8209-4E91-B839-5BB841A082F1}"/>
              </a:ext>
            </a:extLst>
          </p:cNvPr>
          <p:cNvGraphicFramePr>
            <a:graphicFrameLocks noGrp="1"/>
          </p:cNvGraphicFramePr>
          <p:nvPr/>
        </p:nvGraphicFramePr>
        <p:xfrm>
          <a:off x="3893500" y="4040542"/>
          <a:ext cx="4404997" cy="1112520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1227455">
                  <a:extLst>
                    <a:ext uri="{9D8B030D-6E8A-4147-A177-3AD203B41FA5}">
                      <a16:colId xmlns:a16="http://schemas.microsoft.com/office/drawing/2014/main" val="2721908347"/>
                    </a:ext>
                  </a:extLst>
                </a:gridCol>
                <a:gridCol w="401955">
                  <a:extLst>
                    <a:ext uri="{9D8B030D-6E8A-4147-A177-3AD203B41FA5}">
                      <a16:colId xmlns:a16="http://schemas.microsoft.com/office/drawing/2014/main" val="3355970947"/>
                    </a:ext>
                  </a:extLst>
                </a:gridCol>
                <a:gridCol w="401955">
                  <a:extLst>
                    <a:ext uri="{9D8B030D-6E8A-4147-A177-3AD203B41FA5}">
                      <a16:colId xmlns:a16="http://schemas.microsoft.com/office/drawing/2014/main" val="494923083"/>
                    </a:ext>
                  </a:extLst>
                </a:gridCol>
                <a:gridCol w="392430">
                  <a:extLst>
                    <a:ext uri="{9D8B030D-6E8A-4147-A177-3AD203B41FA5}">
                      <a16:colId xmlns:a16="http://schemas.microsoft.com/office/drawing/2014/main" val="2913662780"/>
                    </a:ext>
                  </a:extLst>
                </a:gridCol>
                <a:gridCol w="397193">
                  <a:extLst>
                    <a:ext uri="{9D8B030D-6E8A-4147-A177-3AD203B41FA5}">
                      <a16:colId xmlns:a16="http://schemas.microsoft.com/office/drawing/2014/main" val="2492903178"/>
                    </a:ext>
                  </a:extLst>
                </a:gridCol>
                <a:gridCol w="392430">
                  <a:extLst>
                    <a:ext uri="{9D8B030D-6E8A-4147-A177-3AD203B41FA5}">
                      <a16:colId xmlns:a16="http://schemas.microsoft.com/office/drawing/2014/main" val="1179959231"/>
                    </a:ext>
                  </a:extLst>
                </a:gridCol>
                <a:gridCol w="397193">
                  <a:extLst>
                    <a:ext uri="{9D8B030D-6E8A-4147-A177-3AD203B41FA5}">
                      <a16:colId xmlns:a16="http://schemas.microsoft.com/office/drawing/2014/main" val="394758421"/>
                    </a:ext>
                  </a:extLst>
                </a:gridCol>
                <a:gridCol w="397193">
                  <a:extLst>
                    <a:ext uri="{9D8B030D-6E8A-4147-A177-3AD203B41FA5}">
                      <a16:colId xmlns:a16="http://schemas.microsoft.com/office/drawing/2014/main" val="1460725320"/>
                    </a:ext>
                  </a:extLst>
                </a:gridCol>
                <a:gridCol w="397193">
                  <a:extLst>
                    <a:ext uri="{9D8B030D-6E8A-4147-A177-3AD203B41FA5}">
                      <a16:colId xmlns:a16="http://schemas.microsoft.com/office/drawing/2014/main" val="1781266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Requests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6516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Cache1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4353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Cache2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170236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607E361-FF71-4B00-BA3D-063BCEDA4DD3}"/>
              </a:ext>
            </a:extLst>
          </p:cNvPr>
          <p:cNvSpPr txBox="1"/>
          <p:nvPr/>
        </p:nvSpPr>
        <p:spPr>
          <a:xfrm>
            <a:off x="5953990" y="440574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AC73A6-A3D9-48BF-B834-2619A06A64F3}"/>
              </a:ext>
            </a:extLst>
          </p:cNvPr>
          <p:cNvSpPr txBox="1"/>
          <p:nvPr/>
        </p:nvSpPr>
        <p:spPr>
          <a:xfrm>
            <a:off x="5953990" y="477095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35998-5A52-45B7-86DD-2D715B8C93D2}"/>
              </a:ext>
            </a:extLst>
          </p:cNvPr>
          <p:cNvSpPr txBox="1"/>
          <p:nvPr/>
        </p:nvSpPr>
        <p:spPr>
          <a:xfrm>
            <a:off x="6334990" y="4402283"/>
            <a:ext cx="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0F00A3-23DF-486A-B2F1-C63B819D0287}"/>
              </a:ext>
            </a:extLst>
          </p:cNvPr>
          <p:cNvSpPr txBox="1"/>
          <p:nvPr/>
        </p:nvSpPr>
        <p:spPr>
          <a:xfrm>
            <a:off x="6334990" y="4767487"/>
            <a:ext cx="34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AEF71C-EAAC-43B5-A11C-EEA5B86B5D36}"/>
              </a:ext>
            </a:extLst>
          </p:cNvPr>
          <p:cNvSpPr txBox="1"/>
          <p:nvPr/>
        </p:nvSpPr>
        <p:spPr>
          <a:xfrm>
            <a:off x="6736249" y="440574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BDB559-EEE3-4D21-9550-8A8FE2F73A17}"/>
              </a:ext>
            </a:extLst>
          </p:cNvPr>
          <p:cNvSpPr txBox="1"/>
          <p:nvPr/>
        </p:nvSpPr>
        <p:spPr>
          <a:xfrm>
            <a:off x="6736249" y="477095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3930CB-42F6-4BC9-ABCB-E0EAD98965E3}"/>
              </a:ext>
            </a:extLst>
          </p:cNvPr>
          <p:cNvSpPr txBox="1"/>
          <p:nvPr/>
        </p:nvSpPr>
        <p:spPr>
          <a:xfrm>
            <a:off x="7145863" y="4405746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0788F0-DCA1-4133-BBB6-4603FE99C210}"/>
              </a:ext>
            </a:extLst>
          </p:cNvPr>
          <p:cNvSpPr txBox="1"/>
          <p:nvPr/>
        </p:nvSpPr>
        <p:spPr>
          <a:xfrm>
            <a:off x="7145863" y="477095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654583-23E9-4B80-8796-F383EE449E61}"/>
              </a:ext>
            </a:extLst>
          </p:cNvPr>
          <p:cNvSpPr txBox="1"/>
          <p:nvPr/>
        </p:nvSpPr>
        <p:spPr>
          <a:xfrm>
            <a:off x="7551300" y="4398155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AFFDE3-DA74-4719-84A2-421C4BE82448}"/>
              </a:ext>
            </a:extLst>
          </p:cNvPr>
          <p:cNvSpPr txBox="1"/>
          <p:nvPr/>
        </p:nvSpPr>
        <p:spPr>
          <a:xfrm>
            <a:off x="7551300" y="4763359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BF3632-D034-4FE1-B8DD-CFB64AF1B49E}"/>
              </a:ext>
            </a:extLst>
          </p:cNvPr>
          <p:cNvSpPr txBox="1"/>
          <p:nvPr/>
        </p:nvSpPr>
        <p:spPr>
          <a:xfrm>
            <a:off x="7952559" y="4394027"/>
            <a:ext cx="34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538F01-5DC1-415E-8F93-1A2B582B694B}"/>
              </a:ext>
            </a:extLst>
          </p:cNvPr>
          <p:cNvSpPr txBox="1"/>
          <p:nvPr/>
        </p:nvSpPr>
        <p:spPr>
          <a:xfrm>
            <a:off x="7952559" y="4759231"/>
            <a:ext cx="34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89947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046C7E-5597-4D03-B379-1DC805E93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FFFFFF"/>
                </a:solidFill>
              </a:rPr>
              <a:t>Greedy Criteria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B3461-9FD3-407C-8CBE-AD007E823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When a cache miss occurs, which item should you remove from the cache?</a:t>
            </a:r>
          </a:p>
          <a:p>
            <a:r>
              <a:rPr lang="en-US" sz="2000"/>
              <a:t>Least Recently Used</a:t>
            </a:r>
          </a:p>
          <a:p>
            <a:r>
              <a:rPr lang="en-US" sz="2000"/>
              <a:t>Least Frequently Used in Future</a:t>
            </a:r>
          </a:p>
          <a:p>
            <a:r>
              <a:rPr lang="en-US" sz="2000"/>
              <a:t>Furthest in Future</a:t>
            </a:r>
          </a:p>
          <a:p>
            <a:pPr marL="0" indent="0">
              <a:buNone/>
            </a:pPr>
            <a:r>
              <a:rPr lang="en-US" sz="2000"/>
              <a:t>The first two algorithms are disproved by our original example!</a:t>
            </a:r>
          </a:p>
          <a:p>
            <a:pPr marL="0" indent="0">
              <a:buNone/>
            </a:pPr>
            <a:r>
              <a:rPr lang="en-US" sz="2000"/>
              <a:t>How is this problem different than the </a:t>
            </a:r>
            <a:r>
              <a:rPr lang="en-US" sz="2000" b="1"/>
              <a:t>real</a:t>
            </a:r>
            <a:r>
              <a:rPr lang="en-US" sz="2000"/>
              <a:t> caching problem?</a:t>
            </a:r>
          </a:p>
          <a:p>
            <a:r>
              <a:rPr lang="en-US" sz="2000"/>
              <a:t>We know the requests in advance.  The real caching problem can’t use the 2</a:t>
            </a:r>
            <a:r>
              <a:rPr lang="en-US" sz="2000" baseline="30000"/>
              <a:t>nd</a:t>
            </a:r>
            <a:r>
              <a:rPr lang="en-US" sz="2000"/>
              <a:t> or 3</a:t>
            </a:r>
            <a:r>
              <a:rPr lang="en-US" sz="2000" baseline="30000"/>
              <a:t>rd</a:t>
            </a:r>
            <a:r>
              <a:rPr lang="en-US" sz="2000"/>
              <a:t> algorithm.</a:t>
            </a:r>
          </a:p>
        </p:txBody>
      </p:sp>
    </p:spTree>
    <p:extLst>
      <p:ext uri="{BB962C8B-B14F-4D97-AF65-F5344CB8AC3E}">
        <p14:creationId xmlns:p14="http://schemas.microsoft.com/office/powerpoint/2010/main" val="308649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B61EC-56AE-48BF-88EF-E11108BAB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The Proof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E72F6-5121-48BE-B9A9-39FDEF05E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764372"/>
            <a:ext cx="7086600" cy="52160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u="sng"/>
              <a:t>Base Case</a:t>
            </a:r>
            <a:r>
              <a:rPr lang="en-US" sz="2000"/>
              <a:t>: There is an optimal solution with the same cache contents as US through the first 0 requests.</a:t>
            </a:r>
          </a:p>
          <a:p>
            <a:pPr marL="0" indent="0">
              <a:buNone/>
            </a:pPr>
            <a:r>
              <a:rPr lang="en-US" sz="2000" u="sng"/>
              <a:t>Inductive Hypothesis</a:t>
            </a:r>
            <a:r>
              <a:rPr lang="en-US" sz="2000"/>
              <a:t>: There is an optimal solution OPT with the same cache contents as US through the first k requests.</a:t>
            </a:r>
          </a:p>
          <a:p>
            <a:pPr marL="0" indent="0">
              <a:buNone/>
            </a:pPr>
            <a:r>
              <a:rPr lang="en-US" sz="2000" u="sng"/>
              <a:t>Inductive Step</a:t>
            </a:r>
            <a:r>
              <a:rPr lang="en-US" sz="2000"/>
              <a:t>: Assume OPT has different cache contents than US at the (k+1)</a:t>
            </a:r>
            <a:r>
              <a:rPr lang="en-US" sz="2000" baseline="30000"/>
              <a:t>st</a:t>
            </a:r>
            <a:r>
              <a:rPr lang="en-US" sz="2000"/>
              <a:t> request (otherwise we’re done).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What must happen at request k+1?</a:t>
            </a:r>
          </a:p>
          <a:p>
            <a:r>
              <a:rPr lang="en-US" sz="2000"/>
              <a:t>A cache miss, otherwise our two solutions can’t diverge at this point.</a:t>
            </a:r>
          </a:p>
        </p:txBody>
      </p:sp>
    </p:spTree>
    <p:extLst>
      <p:ext uri="{BB962C8B-B14F-4D97-AF65-F5344CB8AC3E}">
        <p14:creationId xmlns:p14="http://schemas.microsoft.com/office/powerpoint/2010/main" val="46893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1AE0-8CFF-4F29-A391-38D58FECC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Exchange,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83244-7B4F-43D7-B8E3-DB89FB7F1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At request k+1, US kicks out </a:t>
            </a:r>
            <a:r>
              <a:rPr lang="en-US" dirty="0" err="1"/>
              <a:t>cf</a:t>
            </a:r>
            <a:r>
              <a:rPr lang="en-US" dirty="0"/>
              <a:t>, and OPT kicks out co.  Otherwise, their cache contents are identical.</a:t>
            </a:r>
          </a:p>
          <a:p>
            <a:pPr marL="0" indent="0">
              <a:buNone/>
            </a:pPr>
            <a:r>
              <a:rPr lang="en-US" dirty="0"/>
              <a:t>For the first part of the exchange, change OPT into OPT’ by kicking out </a:t>
            </a:r>
            <a:r>
              <a:rPr lang="en-US" dirty="0" err="1"/>
              <a:t>c</a:t>
            </a:r>
            <a:r>
              <a:rPr lang="en-US" baseline="-25000" dirty="0" err="1"/>
              <a:t>f</a:t>
            </a:r>
            <a:r>
              <a:rPr lang="en-US" dirty="0"/>
              <a:t> instead of c</a:t>
            </a:r>
            <a:r>
              <a:rPr lang="en-US" baseline="-25000" dirty="0"/>
              <a:t>o</a:t>
            </a:r>
            <a:r>
              <a:rPr lang="en-US" dirty="0"/>
              <a:t>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A7D4ACD-B7A7-4471-81D4-B4B396C5466D}"/>
              </a:ext>
            </a:extLst>
          </p:cNvPr>
          <p:cNvGraphicFramePr>
            <a:graphicFrameLocks noGrp="1"/>
          </p:cNvGraphicFramePr>
          <p:nvPr/>
        </p:nvGraphicFramePr>
        <p:xfrm>
          <a:off x="2180628" y="2501900"/>
          <a:ext cx="2723833" cy="1854200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1132205">
                  <a:extLst>
                    <a:ext uri="{9D8B030D-6E8A-4147-A177-3AD203B41FA5}">
                      <a16:colId xmlns:a16="http://schemas.microsoft.com/office/drawing/2014/main" val="2176793100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val="1665141971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3772556631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371578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k+1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550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Cache1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f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k+1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363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Cache2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9919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Cache3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e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656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50255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58949CBE-B1EB-4936-9B99-FEF1785F25A7}"/>
              </a:ext>
            </a:extLst>
          </p:cNvPr>
          <p:cNvGraphicFramePr>
            <a:graphicFrameLocks noGrp="1"/>
          </p:cNvGraphicFramePr>
          <p:nvPr/>
        </p:nvGraphicFramePr>
        <p:xfrm>
          <a:off x="6095999" y="2501900"/>
          <a:ext cx="2723833" cy="1854200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1132205">
                  <a:extLst>
                    <a:ext uri="{9D8B030D-6E8A-4147-A177-3AD203B41FA5}">
                      <a16:colId xmlns:a16="http://schemas.microsoft.com/office/drawing/2014/main" val="2176793100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val="1665141971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3772556631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371578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k+1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550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Cache1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f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363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Cache2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k+1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9919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Cache3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e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656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502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26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7">
            <a:extLst>
              <a:ext uri="{FF2B5EF4-FFF2-40B4-BE49-F238E27FC236}">
                <a16:creationId xmlns:a16="http://schemas.microsoft.com/office/drawing/2014/main" id="{08751D95-C333-4DEB-90B4-1EAC9A91D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4062127" y="-15832"/>
            <a:ext cx="8129873" cy="6889518"/>
          </a:xfrm>
          <a:custGeom>
            <a:avLst/>
            <a:gdLst>
              <a:gd name="connsiteX0" fmla="*/ 0 w 8129873"/>
              <a:gd name="connsiteY0" fmla="*/ 0 h 6889518"/>
              <a:gd name="connsiteX1" fmla="*/ 0 w 8129873"/>
              <a:gd name="connsiteY1" fmla="*/ 6889518 h 6889518"/>
              <a:gd name="connsiteX2" fmla="*/ 6207942 w 8129873"/>
              <a:gd name="connsiteY2" fmla="*/ 6882299 h 6889518"/>
              <a:gd name="connsiteX3" fmla="*/ 8129873 w 8129873"/>
              <a:gd name="connsiteY3" fmla="*/ 5349831 h 6889518"/>
              <a:gd name="connsiteX4" fmla="*/ 7291674 w 8129873"/>
              <a:gd name="connsiteY4" fmla="*/ 7365 h 6889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9873" h="6889518">
                <a:moveTo>
                  <a:pt x="0" y="0"/>
                </a:moveTo>
                <a:lnTo>
                  <a:pt x="0" y="6889518"/>
                </a:lnTo>
                <a:lnTo>
                  <a:pt x="6207942" y="6882299"/>
                </a:lnTo>
                <a:lnTo>
                  <a:pt x="8129873" y="5349831"/>
                </a:lnTo>
                <a:lnTo>
                  <a:pt x="7291674" y="7365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BA7535-3851-431E-BDA9-B4F6C1201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3893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2F07680B-461A-4AFC-808F-93216679A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C864A04-25C0-4A5F-B6D4-F3859450A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5F596D75-78C8-47A8-9225-7C64A6674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28D8641-4FEB-4878-B029-6CC4922EB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BB339737-0E88-4165-A752-9E204068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633AF255-B0DD-4D23-A3F2-DDB221BB1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49B4FB-5884-4D02-9CC3-B2856A71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25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3200"/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7D66B-5659-4CC9-AD61-37821F0BA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652441" cy="452264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>
                <a:solidFill>
                  <a:schemeClr val="bg1"/>
                </a:solidFill>
              </a:rPr>
              <a:t>OPT’ will copy OPT until an </a:t>
            </a:r>
            <a:r>
              <a:rPr lang="en-US" sz="2000" b="1">
                <a:solidFill>
                  <a:schemeClr val="bg1"/>
                </a:solidFill>
              </a:rPr>
              <a:t>event</a:t>
            </a:r>
            <a:r>
              <a:rPr lang="en-US" sz="2000">
                <a:solidFill>
                  <a:schemeClr val="bg1"/>
                </a:solidFill>
              </a:rPr>
              <a:t> occurs, wherein their different cache contents force these two solutions to behave differently.</a:t>
            </a:r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chemeClr val="bg1"/>
                </a:solidFill>
              </a:rPr>
              <a:t>There is a cache request on the item OPT’ has that OPT doesn’t (c</a:t>
            </a:r>
            <a:r>
              <a:rPr lang="en-US" sz="2000" baseline="-25000">
                <a:solidFill>
                  <a:schemeClr val="bg1"/>
                </a:solidFill>
              </a:rPr>
              <a:t>o</a:t>
            </a:r>
            <a:r>
              <a:rPr lang="en-US" sz="2000">
                <a:solidFill>
                  <a:schemeClr val="bg1"/>
                </a:solidFill>
              </a:rPr>
              <a:t>).</a:t>
            </a:r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chemeClr val="bg1"/>
                </a:solidFill>
              </a:rPr>
              <a:t>There is a cache request on the item OPT has that OPT’ doesn’t (c</a:t>
            </a:r>
            <a:r>
              <a:rPr lang="en-US" sz="2000" baseline="-25000">
                <a:solidFill>
                  <a:schemeClr val="bg1"/>
                </a:solidFill>
              </a:rPr>
              <a:t>f</a:t>
            </a:r>
            <a:r>
              <a:rPr lang="en-US" sz="2000">
                <a:solidFill>
                  <a:schemeClr val="bg1"/>
                </a:solidFill>
              </a:rPr>
              <a:t>).</a:t>
            </a:r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chemeClr val="bg1"/>
                </a:solidFill>
              </a:rPr>
              <a:t>OPT kicks out the item that OPT’ doesn’t have (c</a:t>
            </a:r>
            <a:r>
              <a:rPr lang="en-US" sz="2000" baseline="-25000">
                <a:solidFill>
                  <a:schemeClr val="bg1"/>
                </a:solidFill>
              </a:rPr>
              <a:t>f</a:t>
            </a:r>
            <a:r>
              <a:rPr lang="en-US" sz="2000">
                <a:solidFill>
                  <a:schemeClr val="bg1"/>
                </a:solidFill>
              </a:rPr>
              <a:t>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>
                <a:solidFill>
                  <a:schemeClr val="bg1"/>
                </a:solidFill>
              </a:rPr>
              <a:t>Of these three possible events, one of them </a:t>
            </a:r>
            <a:r>
              <a:rPr lang="en-US" sz="2000" b="1">
                <a:solidFill>
                  <a:schemeClr val="bg1"/>
                </a:solidFill>
              </a:rPr>
              <a:t>cannot</a:t>
            </a:r>
            <a:r>
              <a:rPr lang="en-US" sz="2000">
                <a:solidFill>
                  <a:schemeClr val="bg1"/>
                </a:solidFill>
              </a:rPr>
              <a:t> be the first event.  Which one?</a:t>
            </a:r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chemeClr val="bg1"/>
                </a:solidFill>
              </a:rPr>
              <a:t>We cannot have a cache request on c</a:t>
            </a:r>
            <a:r>
              <a:rPr lang="en-US" sz="2000" baseline="-25000">
                <a:solidFill>
                  <a:schemeClr val="bg1"/>
                </a:solidFill>
              </a:rPr>
              <a:t>f</a:t>
            </a:r>
            <a:r>
              <a:rPr lang="en-US" sz="2000">
                <a:solidFill>
                  <a:schemeClr val="bg1"/>
                </a:solidFill>
              </a:rPr>
              <a:t> before c</a:t>
            </a:r>
            <a:r>
              <a:rPr lang="en-US" sz="2000" baseline="-25000">
                <a:solidFill>
                  <a:schemeClr val="bg1"/>
                </a:solidFill>
              </a:rPr>
              <a:t>o</a:t>
            </a:r>
            <a:r>
              <a:rPr lang="en-US" sz="2000">
                <a:solidFill>
                  <a:schemeClr val="bg1"/>
                </a:solidFill>
              </a:rPr>
              <a:t>.  Otherwise US would have kicked out a different cache item.  c</a:t>
            </a:r>
            <a:r>
              <a:rPr lang="en-US" sz="2000" baseline="-25000">
                <a:solidFill>
                  <a:schemeClr val="bg1"/>
                </a:solidFill>
              </a:rPr>
              <a:t>f</a:t>
            </a:r>
            <a:r>
              <a:rPr lang="en-US" sz="2000">
                <a:solidFill>
                  <a:schemeClr val="bg1"/>
                </a:solidFill>
              </a:rPr>
              <a:t> was supposed to be the furthest-in-future.</a:t>
            </a:r>
          </a:p>
        </p:txBody>
      </p:sp>
    </p:spTree>
    <p:extLst>
      <p:ext uri="{BB962C8B-B14F-4D97-AF65-F5344CB8AC3E}">
        <p14:creationId xmlns:p14="http://schemas.microsoft.com/office/powerpoint/2010/main" val="54876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61723-6FF8-4A29-BA26-296986C54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075E2-681A-461C-A2BE-BD5D47B77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57399"/>
            <a:ext cx="10018713" cy="395246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Suppose the first event, at request j, is when OPT removes the item OPT’ doesn’t have (</a:t>
            </a:r>
            <a:r>
              <a:rPr lang="en-US" dirty="0" err="1"/>
              <a:t>c</a:t>
            </a:r>
            <a:r>
              <a:rPr lang="en-US" baseline="-25000" dirty="0" err="1"/>
              <a:t>f</a:t>
            </a:r>
            <a:r>
              <a:rPr lang="en-US" dirty="0"/>
              <a:t>).</a:t>
            </a:r>
          </a:p>
          <a:p>
            <a:r>
              <a:rPr lang="en-US" dirty="0"/>
              <a:t>There was a cache miss at this time: OPT’ can remove the item OPT doesn’t have (c</a:t>
            </a:r>
            <a:r>
              <a:rPr lang="en-US" baseline="-25000" dirty="0"/>
              <a:t>o</a:t>
            </a:r>
            <a:r>
              <a:rPr lang="en-US" dirty="0"/>
              <a:t>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OPT and OPT’ now have the same cache contents, and accomplished this with the same number of cache misses.  OPT’ is optimal!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0C8C0D2-4A9C-4DE0-9242-A7D996D3FC22}"/>
              </a:ext>
            </a:extLst>
          </p:cNvPr>
          <p:cNvGraphicFramePr>
            <a:graphicFrameLocks noGrp="1"/>
          </p:cNvGraphicFramePr>
          <p:nvPr/>
        </p:nvGraphicFramePr>
        <p:xfrm>
          <a:off x="818712" y="3187700"/>
          <a:ext cx="4400349" cy="1854200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1132205">
                  <a:extLst>
                    <a:ext uri="{9D8B030D-6E8A-4147-A177-3AD203B41FA5}">
                      <a16:colId xmlns:a16="http://schemas.microsoft.com/office/drawing/2014/main" val="2176793100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val="1665141971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3772556631"/>
                    </a:ext>
                  </a:extLst>
                </a:gridCol>
                <a:gridCol w="311843">
                  <a:extLst>
                    <a:ext uri="{9D8B030D-6E8A-4147-A177-3AD203B41FA5}">
                      <a16:colId xmlns:a16="http://schemas.microsoft.com/office/drawing/2014/main" val="2371578325"/>
                    </a:ext>
                  </a:extLst>
                </a:gridCol>
                <a:gridCol w="933767">
                  <a:extLst>
                    <a:ext uri="{9D8B030D-6E8A-4147-A177-3AD203B41FA5}">
                      <a16:colId xmlns:a16="http://schemas.microsoft.com/office/drawing/2014/main" val="3062930784"/>
                    </a:ext>
                  </a:extLst>
                </a:gridCol>
                <a:gridCol w="594043">
                  <a:extLst>
                    <a:ext uri="{9D8B030D-6E8A-4147-A177-3AD203B41FA5}">
                      <a16:colId xmlns:a16="http://schemas.microsoft.com/office/drawing/2014/main" val="752593102"/>
                    </a:ext>
                  </a:extLst>
                </a:gridCol>
                <a:gridCol w="311843">
                  <a:extLst>
                    <a:ext uri="{9D8B030D-6E8A-4147-A177-3AD203B41FA5}">
                      <a16:colId xmlns:a16="http://schemas.microsoft.com/office/drawing/2014/main" val="3134017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OPT’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k+1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</a:t>
                      </a:r>
                      <a:r>
                        <a:rPr lang="en-US" baseline="-25000" dirty="0" err="1"/>
                        <a:t>j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j+1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550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Cache1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f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k+1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X=d</a:t>
                      </a:r>
                      <a:r>
                        <a:rPr lang="en-US" baseline="-25000" dirty="0"/>
                        <a:t>k+1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363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Cache2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Y=c</a:t>
                      </a:r>
                      <a:r>
                        <a:rPr lang="en-US" baseline="-25000" dirty="0"/>
                        <a:t>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j+1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9919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Cache3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e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Z=</a:t>
                      </a:r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656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50255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B23A775-1625-4157-8DC0-7F6A80DB65B2}"/>
              </a:ext>
            </a:extLst>
          </p:cNvPr>
          <p:cNvGraphicFramePr>
            <a:graphicFrameLocks noGrp="1"/>
          </p:cNvGraphicFramePr>
          <p:nvPr/>
        </p:nvGraphicFramePr>
        <p:xfrm>
          <a:off x="6972937" y="3187700"/>
          <a:ext cx="4400349" cy="1854200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1132205">
                  <a:extLst>
                    <a:ext uri="{9D8B030D-6E8A-4147-A177-3AD203B41FA5}">
                      <a16:colId xmlns:a16="http://schemas.microsoft.com/office/drawing/2014/main" val="2176793100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val="1665141971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3772556631"/>
                    </a:ext>
                  </a:extLst>
                </a:gridCol>
                <a:gridCol w="311843">
                  <a:extLst>
                    <a:ext uri="{9D8B030D-6E8A-4147-A177-3AD203B41FA5}">
                      <a16:colId xmlns:a16="http://schemas.microsoft.com/office/drawing/2014/main" val="2371578325"/>
                    </a:ext>
                  </a:extLst>
                </a:gridCol>
                <a:gridCol w="933767">
                  <a:extLst>
                    <a:ext uri="{9D8B030D-6E8A-4147-A177-3AD203B41FA5}">
                      <a16:colId xmlns:a16="http://schemas.microsoft.com/office/drawing/2014/main" val="1004135837"/>
                    </a:ext>
                  </a:extLst>
                </a:gridCol>
                <a:gridCol w="594043">
                  <a:extLst>
                    <a:ext uri="{9D8B030D-6E8A-4147-A177-3AD203B41FA5}">
                      <a16:colId xmlns:a16="http://schemas.microsoft.com/office/drawing/2014/main" val="3125938573"/>
                    </a:ext>
                  </a:extLst>
                </a:gridCol>
                <a:gridCol w="311843">
                  <a:extLst>
                    <a:ext uri="{9D8B030D-6E8A-4147-A177-3AD203B41FA5}">
                      <a16:colId xmlns:a16="http://schemas.microsoft.com/office/drawing/2014/main" val="2895652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k+1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</a:t>
                      </a:r>
                      <a:r>
                        <a:rPr lang="en-US" baseline="-25000" dirty="0" err="1"/>
                        <a:t>j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j+1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550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Cache1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f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W=</a:t>
                      </a:r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f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j+1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363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Cache2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k+1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X=d</a:t>
                      </a:r>
                      <a:r>
                        <a:rPr lang="en-US" baseline="-25000" dirty="0"/>
                        <a:t>k+1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9919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Cache3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e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Z=</a:t>
                      </a:r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656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502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23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0B8E4-D8ED-4EEB-9AC3-907712D80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40F3C-7B87-41D5-AD6F-FA026F726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56791"/>
            <a:ext cx="10018713" cy="363440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Suppose the first event, at request j, is when there is a request on c</a:t>
            </a:r>
            <a:r>
              <a:rPr lang="en-US" baseline="-25000" dirty="0"/>
              <a:t>o</a:t>
            </a:r>
            <a:r>
              <a:rPr lang="en-US" dirty="0"/>
              <a:t>.</a:t>
            </a:r>
          </a:p>
          <a:p>
            <a:r>
              <a:rPr lang="en-US" dirty="0"/>
              <a:t>OPT will kick out something both OPT and OPT’ have (</a:t>
            </a:r>
            <a:r>
              <a:rPr lang="en-US" dirty="0" err="1"/>
              <a:t>c</a:t>
            </a:r>
            <a:r>
              <a:rPr lang="en-US" baseline="-25000" dirty="0" err="1"/>
              <a:t>e</a:t>
            </a:r>
            <a:r>
              <a:rPr lang="en-US" dirty="0"/>
              <a:t>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can’t kick out X, because we don’t have a cache miss.  However, we are now one cache miss ahead, and there is still only one cache item we disagree on.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F208ADB-F342-4CB8-9A4D-9A119F99D89B}"/>
              </a:ext>
            </a:extLst>
          </p:cNvPr>
          <p:cNvGraphicFramePr>
            <a:graphicFrameLocks noGrp="1"/>
          </p:cNvGraphicFramePr>
          <p:nvPr/>
        </p:nvGraphicFramePr>
        <p:xfrm>
          <a:off x="818712" y="3187700"/>
          <a:ext cx="4291169" cy="1854200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1132205">
                  <a:extLst>
                    <a:ext uri="{9D8B030D-6E8A-4147-A177-3AD203B41FA5}">
                      <a16:colId xmlns:a16="http://schemas.microsoft.com/office/drawing/2014/main" val="2176793100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val="1665141971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3772556631"/>
                    </a:ext>
                  </a:extLst>
                </a:gridCol>
                <a:gridCol w="257253">
                  <a:extLst>
                    <a:ext uri="{9D8B030D-6E8A-4147-A177-3AD203B41FA5}">
                      <a16:colId xmlns:a16="http://schemas.microsoft.com/office/drawing/2014/main" val="2371578325"/>
                    </a:ext>
                  </a:extLst>
                </a:gridCol>
                <a:gridCol w="933767">
                  <a:extLst>
                    <a:ext uri="{9D8B030D-6E8A-4147-A177-3AD203B41FA5}">
                      <a16:colId xmlns:a16="http://schemas.microsoft.com/office/drawing/2014/main" val="3062930784"/>
                    </a:ext>
                  </a:extLst>
                </a:gridCol>
                <a:gridCol w="594043">
                  <a:extLst>
                    <a:ext uri="{9D8B030D-6E8A-4147-A177-3AD203B41FA5}">
                      <a16:colId xmlns:a16="http://schemas.microsoft.com/office/drawing/2014/main" val="2280669514"/>
                    </a:ext>
                  </a:extLst>
                </a:gridCol>
                <a:gridCol w="257253">
                  <a:extLst>
                    <a:ext uri="{9D8B030D-6E8A-4147-A177-3AD203B41FA5}">
                      <a16:colId xmlns:a16="http://schemas.microsoft.com/office/drawing/2014/main" val="3134017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OPT’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k+1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</a:t>
                      </a:r>
                      <a:r>
                        <a:rPr lang="en-US" baseline="-25000" dirty="0" err="1"/>
                        <a:t>j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j+1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550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Cache1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f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k+1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X=d</a:t>
                      </a:r>
                      <a:r>
                        <a:rPr lang="en-US" baseline="-25000" dirty="0"/>
                        <a:t>k+1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363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Cache2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Y=c</a:t>
                      </a:r>
                      <a:r>
                        <a:rPr lang="en-US" baseline="-25000" dirty="0"/>
                        <a:t>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9919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Cache3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e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Z=</a:t>
                      </a:r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656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50255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59234F-A85C-4FA2-9DDE-7207F8CFA6FE}"/>
              </a:ext>
            </a:extLst>
          </p:cNvPr>
          <p:cNvGraphicFramePr>
            <a:graphicFrameLocks noGrp="1"/>
          </p:cNvGraphicFramePr>
          <p:nvPr/>
        </p:nvGraphicFramePr>
        <p:xfrm>
          <a:off x="6972937" y="3187700"/>
          <a:ext cx="4400349" cy="1854200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1132205">
                  <a:extLst>
                    <a:ext uri="{9D8B030D-6E8A-4147-A177-3AD203B41FA5}">
                      <a16:colId xmlns:a16="http://schemas.microsoft.com/office/drawing/2014/main" val="2176793100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val="1665141971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3772556631"/>
                    </a:ext>
                  </a:extLst>
                </a:gridCol>
                <a:gridCol w="311843">
                  <a:extLst>
                    <a:ext uri="{9D8B030D-6E8A-4147-A177-3AD203B41FA5}">
                      <a16:colId xmlns:a16="http://schemas.microsoft.com/office/drawing/2014/main" val="2371578325"/>
                    </a:ext>
                  </a:extLst>
                </a:gridCol>
                <a:gridCol w="933767">
                  <a:extLst>
                    <a:ext uri="{9D8B030D-6E8A-4147-A177-3AD203B41FA5}">
                      <a16:colId xmlns:a16="http://schemas.microsoft.com/office/drawing/2014/main" val="1004135837"/>
                    </a:ext>
                  </a:extLst>
                </a:gridCol>
                <a:gridCol w="594043">
                  <a:extLst>
                    <a:ext uri="{9D8B030D-6E8A-4147-A177-3AD203B41FA5}">
                      <a16:colId xmlns:a16="http://schemas.microsoft.com/office/drawing/2014/main" val="3125938573"/>
                    </a:ext>
                  </a:extLst>
                </a:gridCol>
                <a:gridCol w="311843">
                  <a:extLst>
                    <a:ext uri="{9D8B030D-6E8A-4147-A177-3AD203B41FA5}">
                      <a16:colId xmlns:a16="http://schemas.microsoft.com/office/drawing/2014/main" val="2895652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k+1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</a:t>
                      </a:r>
                      <a:r>
                        <a:rPr lang="en-US" baseline="-25000" dirty="0" err="1"/>
                        <a:t>j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j+1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550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Cache1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f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W=</a:t>
                      </a:r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f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363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Cache2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k+1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X=d</a:t>
                      </a:r>
                      <a:r>
                        <a:rPr lang="en-US" baseline="-25000" dirty="0"/>
                        <a:t>k+1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9919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Cache3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e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Z=</a:t>
                      </a:r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656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502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12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0B8E4-D8ED-4EEB-9AC3-907712D80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40F3C-7B87-41D5-AD6F-FA026F726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3528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 first event was case 2, so we are now one cache miss ahead, and </a:t>
            </a:r>
            <a:r>
              <a:rPr lang="en-US" b="1" dirty="0"/>
              <a:t>now</a:t>
            </a:r>
            <a:r>
              <a:rPr lang="en-US" dirty="0"/>
              <a:t> there is a request on the item OPT has that we don’t (</a:t>
            </a:r>
            <a:r>
              <a:rPr lang="en-US" dirty="0" err="1"/>
              <a:t>c</a:t>
            </a:r>
            <a:r>
              <a:rPr lang="en-US" baseline="-25000" dirty="0" err="1"/>
              <a:t>f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Now</a:t>
            </a:r>
            <a:r>
              <a:rPr lang="en-US" dirty="0"/>
              <a:t> we can kick out the item OPT’ has that OPT doesn’t (c</a:t>
            </a:r>
            <a:r>
              <a:rPr lang="en-US" baseline="-25000" dirty="0"/>
              <a:t>o</a:t>
            </a:r>
            <a:r>
              <a:rPr lang="en-US" dirty="0"/>
              <a:t>), leaving OPT and OPT’ with the same cache contents and the same number of cache misses.  OPT’ is optimal!</a:t>
            </a:r>
            <a:endParaRPr lang="en-US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F208ADB-F342-4CB8-9A4D-9A119F99D89B}"/>
              </a:ext>
            </a:extLst>
          </p:cNvPr>
          <p:cNvGraphicFramePr>
            <a:graphicFrameLocks noGrp="1"/>
          </p:cNvGraphicFramePr>
          <p:nvPr/>
        </p:nvGraphicFramePr>
        <p:xfrm>
          <a:off x="319948" y="3191164"/>
          <a:ext cx="5790882" cy="1854200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1132205">
                  <a:extLst>
                    <a:ext uri="{9D8B030D-6E8A-4147-A177-3AD203B41FA5}">
                      <a16:colId xmlns:a16="http://schemas.microsoft.com/office/drawing/2014/main" val="2176793100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val="1665141971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3772556631"/>
                    </a:ext>
                  </a:extLst>
                </a:gridCol>
                <a:gridCol w="229711">
                  <a:extLst>
                    <a:ext uri="{9D8B030D-6E8A-4147-A177-3AD203B41FA5}">
                      <a16:colId xmlns:a16="http://schemas.microsoft.com/office/drawing/2014/main" val="2371578325"/>
                    </a:ext>
                  </a:extLst>
                </a:gridCol>
                <a:gridCol w="933767">
                  <a:extLst>
                    <a:ext uri="{9D8B030D-6E8A-4147-A177-3AD203B41FA5}">
                      <a16:colId xmlns:a16="http://schemas.microsoft.com/office/drawing/2014/main" val="3062930784"/>
                    </a:ext>
                  </a:extLst>
                </a:gridCol>
                <a:gridCol w="594043">
                  <a:extLst>
                    <a:ext uri="{9D8B030D-6E8A-4147-A177-3AD203B41FA5}">
                      <a16:colId xmlns:a16="http://schemas.microsoft.com/office/drawing/2014/main" val="2280669514"/>
                    </a:ext>
                  </a:extLst>
                </a:gridCol>
                <a:gridCol w="229711">
                  <a:extLst>
                    <a:ext uri="{9D8B030D-6E8A-4147-A177-3AD203B41FA5}">
                      <a16:colId xmlns:a16="http://schemas.microsoft.com/office/drawing/2014/main" val="3134017819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93491560"/>
                    </a:ext>
                  </a:extLst>
                </a:gridCol>
                <a:gridCol w="590867">
                  <a:extLst>
                    <a:ext uri="{9D8B030D-6E8A-4147-A177-3AD203B41FA5}">
                      <a16:colId xmlns:a16="http://schemas.microsoft.com/office/drawing/2014/main" val="3078804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OPT’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k+1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</a:t>
                      </a:r>
                      <a:r>
                        <a:rPr lang="en-US" baseline="-25000" dirty="0" err="1"/>
                        <a:t>j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j+1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i+1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550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Cache1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f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k+1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X=d</a:t>
                      </a:r>
                      <a:r>
                        <a:rPr lang="en-US" baseline="-25000" dirty="0"/>
                        <a:t>k+1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A=d</a:t>
                      </a:r>
                      <a:r>
                        <a:rPr lang="en-US" baseline="-25000" dirty="0"/>
                        <a:t>k+1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363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Cache2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Y=c</a:t>
                      </a:r>
                      <a:r>
                        <a:rPr lang="en-US" baseline="-25000" dirty="0"/>
                        <a:t>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B=c</a:t>
                      </a:r>
                      <a:r>
                        <a:rPr lang="en-US" baseline="-25000" dirty="0"/>
                        <a:t>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919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Cache3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e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Z=</a:t>
                      </a:r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C=</a:t>
                      </a:r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656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50255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59234F-A85C-4FA2-9DDE-7207F8CFA6FE}"/>
              </a:ext>
            </a:extLst>
          </p:cNvPr>
          <p:cNvGraphicFramePr>
            <a:graphicFrameLocks noGrp="1"/>
          </p:cNvGraphicFramePr>
          <p:nvPr/>
        </p:nvGraphicFramePr>
        <p:xfrm>
          <a:off x="6351047" y="3191164"/>
          <a:ext cx="5809924" cy="1854200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1132205">
                  <a:extLst>
                    <a:ext uri="{9D8B030D-6E8A-4147-A177-3AD203B41FA5}">
                      <a16:colId xmlns:a16="http://schemas.microsoft.com/office/drawing/2014/main" val="2176793100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val="1665141971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3772556631"/>
                    </a:ext>
                  </a:extLst>
                </a:gridCol>
                <a:gridCol w="253155">
                  <a:extLst>
                    <a:ext uri="{9D8B030D-6E8A-4147-A177-3AD203B41FA5}">
                      <a16:colId xmlns:a16="http://schemas.microsoft.com/office/drawing/2014/main" val="2371578325"/>
                    </a:ext>
                  </a:extLst>
                </a:gridCol>
                <a:gridCol w="933767">
                  <a:extLst>
                    <a:ext uri="{9D8B030D-6E8A-4147-A177-3AD203B41FA5}">
                      <a16:colId xmlns:a16="http://schemas.microsoft.com/office/drawing/2014/main" val="1004135837"/>
                    </a:ext>
                  </a:extLst>
                </a:gridCol>
                <a:gridCol w="594043">
                  <a:extLst>
                    <a:ext uri="{9D8B030D-6E8A-4147-A177-3AD203B41FA5}">
                      <a16:colId xmlns:a16="http://schemas.microsoft.com/office/drawing/2014/main" val="3125938573"/>
                    </a:ext>
                  </a:extLst>
                </a:gridCol>
                <a:gridCol w="263409">
                  <a:extLst>
                    <a:ext uri="{9D8B030D-6E8A-4147-A177-3AD203B41FA5}">
                      <a16:colId xmlns:a16="http://schemas.microsoft.com/office/drawing/2014/main" val="2895652094"/>
                    </a:ext>
                  </a:extLst>
                </a:gridCol>
                <a:gridCol w="925830">
                  <a:extLst>
                    <a:ext uri="{9D8B030D-6E8A-4147-A177-3AD203B41FA5}">
                      <a16:colId xmlns:a16="http://schemas.microsoft.com/office/drawing/2014/main" val="327426403"/>
                    </a:ext>
                  </a:extLst>
                </a:gridCol>
                <a:gridCol w="590867">
                  <a:extLst>
                    <a:ext uri="{9D8B030D-6E8A-4147-A177-3AD203B41FA5}">
                      <a16:colId xmlns:a16="http://schemas.microsoft.com/office/drawing/2014/main" val="676315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k+1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</a:t>
                      </a:r>
                      <a:r>
                        <a:rPr lang="en-US" baseline="-25000" dirty="0" err="1"/>
                        <a:t>j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j+1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i+1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550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Cache1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f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W=</a:t>
                      </a:r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f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D=</a:t>
                      </a:r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363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Cache2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k+1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X=d</a:t>
                      </a:r>
                      <a:r>
                        <a:rPr lang="en-US" baseline="-25000" dirty="0"/>
                        <a:t>k+1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A=d</a:t>
                      </a:r>
                      <a:r>
                        <a:rPr lang="en-US" baseline="-25000" dirty="0"/>
                        <a:t>k+1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9919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Cache3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e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Z=</a:t>
                      </a:r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C=</a:t>
                      </a:r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656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502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156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884A8B-D728-451E-A39B-57482DD90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>
            <a:normAutofit/>
          </a:bodyPr>
          <a:lstStyle/>
          <a:p>
            <a:pPr algn="r"/>
            <a:r>
              <a:rPr lang="en-US" sz="3600"/>
              <a:t>The Big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11762-D01B-4881-B0B9-3426EA3CA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932" y="1261873"/>
            <a:ext cx="5951013" cy="444942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/>
              <a:t>We will transform OPT into OPT’, where OPT makes the same decisions US does through the k</a:t>
            </a:r>
            <a:r>
              <a:rPr lang="en-US" sz="1700" baseline="30000"/>
              <a:t>th</a:t>
            </a:r>
            <a:r>
              <a:rPr lang="en-US" sz="1700"/>
              <a:t> request, and OPT’ makes the same requests US does through the (k+1)</a:t>
            </a:r>
            <a:r>
              <a:rPr lang="en-US" sz="1700" baseline="30000"/>
              <a:t>st</a:t>
            </a:r>
            <a:r>
              <a:rPr lang="en-US" sz="1700"/>
              <a:t> request.</a:t>
            </a:r>
          </a:p>
          <a:p>
            <a:pPr>
              <a:lnSpc>
                <a:spcPct val="90000"/>
              </a:lnSpc>
            </a:pPr>
            <a:r>
              <a:rPr lang="en-US" sz="1700"/>
              <a:t>We start by changing OPT’s decision at the (k+1)</a:t>
            </a:r>
            <a:r>
              <a:rPr lang="en-US" sz="1700" baseline="30000"/>
              <a:t>st</a:t>
            </a:r>
            <a:r>
              <a:rPr lang="en-US" sz="1700"/>
              <a:t> request to do what US does.</a:t>
            </a:r>
          </a:p>
          <a:p>
            <a:pPr>
              <a:lnSpc>
                <a:spcPct val="90000"/>
              </a:lnSpc>
            </a:pPr>
            <a:r>
              <a:rPr lang="en-US" sz="1700"/>
              <a:t>Now OPT and OPT’ disagree on a single cache item: OPT has W, OPT’ has Y.</a:t>
            </a:r>
          </a:p>
          <a:p>
            <a:pPr>
              <a:lnSpc>
                <a:spcPct val="90000"/>
              </a:lnSpc>
            </a:pPr>
            <a:r>
              <a:rPr lang="en-US" sz="1700"/>
              <a:t>If OPT then kicks out W, OPT’ kicks out Y to resolve all differences.</a:t>
            </a:r>
          </a:p>
          <a:p>
            <a:pPr>
              <a:lnSpc>
                <a:spcPct val="90000"/>
              </a:lnSpc>
            </a:pPr>
            <a:r>
              <a:rPr lang="en-US" sz="1700"/>
              <a:t>If there is a request on Y, OPT’ is now one cache miss ahead, and they still only disagree on a single item: OPT has W, and OPT’ has Z.</a:t>
            </a:r>
          </a:p>
          <a:p>
            <a:pPr>
              <a:lnSpc>
                <a:spcPct val="90000"/>
              </a:lnSpc>
            </a:pPr>
            <a:r>
              <a:rPr lang="en-US" sz="1700"/>
              <a:t>Now there could be a request on W, at which point OPT’ kicks out Z to resolve all differences.</a:t>
            </a:r>
          </a:p>
        </p:txBody>
      </p:sp>
    </p:spTree>
    <p:extLst>
      <p:ext uri="{BB962C8B-B14F-4D97-AF65-F5344CB8AC3E}">
        <p14:creationId xmlns:p14="http://schemas.microsoft.com/office/powerpoint/2010/main" val="1908046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9B41A-7C54-469F-B9F9-60D88B7C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934" y="905933"/>
            <a:ext cx="6660090" cy="965200"/>
          </a:xfrm>
        </p:spPr>
        <p:txBody>
          <a:bodyPr>
            <a:normAutofit/>
          </a:bodyPr>
          <a:lstStyle/>
          <a:p>
            <a:r>
              <a:rPr lang="en-US" sz="3700"/>
              <a:t>Interval Scheduling: an Example</a:t>
            </a:r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BF519FC-56FB-4AE9-94F3-7732175804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387886"/>
            <a:ext cx="3632789" cy="208914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195FE-3DAC-41C0-95B3-4870627C2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2933" y="1998133"/>
            <a:ext cx="6660090" cy="3793067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900"/>
              <a:t>What is the best solution?</a:t>
            </a:r>
          </a:p>
          <a:p>
            <a:pPr>
              <a:lnSpc>
                <a:spcPct val="90000"/>
              </a:lnSpc>
            </a:pPr>
            <a:r>
              <a:rPr lang="en-US" sz="1900"/>
              <a:t>1, 4, 8</a:t>
            </a:r>
          </a:p>
          <a:p>
            <a:pPr>
              <a:lnSpc>
                <a:spcPct val="90000"/>
              </a:lnSpc>
            </a:pPr>
            <a:r>
              <a:rPr lang="en-US" sz="1900"/>
              <a:t>3, 6, 8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/>
              <a:t>Are you convinced this is the best solution?</a:t>
            </a:r>
          </a:p>
          <a:p>
            <a:pPr>
              <a:lnSpc>
                <a:spcPct val="90000"/>
              </a:lnSpc>
            </a:pPr>
            <a:r>
              <a:rPr lang="en-US" sz="1900"/>
              <a:t>If so, that’s a sign that there’s a simple </a:t>
            </a:r>
            <a:br>
              <a:rPr lang="en-US" sz="1900"/>
            </a:br>
            <a:r>
              <a:rPr lang="en-US" sz="1900"/>
              <a:t>underlying greedy algorithm!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/>
              <a:t>Our dynamic programming algorithm asked</a:t>
            </a:r>
            <a:br>
              <a:rPr lang="en-US" sz="1900"/>
            </a:br>
            <a:r>
              <a:rPr lang="en-US" sz="1900"/>
              <a:t>“which job should I do next?”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/>
              <a:t>Our greedy algorithm will ask the same thing, but it will figure out the answer without trying all possible solutions.  It will apply a greedy criteria to arrive at the answer.</a:t>
            </a:r>
          </a:p>
        </p:txBody>
      </p:sp>
    </p:spTree>
    <p:extLst>
      <p:ext uri="{BB962C8B-B14F-4D97-AF65-F5344CB8AC3E}">
        <p14:creationId xmlns:p14="http://schemas.microsoft.com/office/powerpoint/2010/main" val="267755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04DC1-6EDE-4AFC-BD42-45C593D62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 dirty="0"/>
              <a:t>Extra Practice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123E77-F075-4531-B22C-DE68A4F5E1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5645953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519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E06E-029F-43E4-A3DF-C2B0A6E7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>
            <a:normAutofit/>
          </a:bodyPr>
          <a:lstStyle/>
          <a:p>
            <a:r>
              <a:rPr lang="en-US" dirty="0"/>
              <a:t>Interval Scheduling:</a:t>
            </a:r>
            <a:br>
              <a:rPr lang="en-US" dirty="0"/>
            </a:br>
            <a:r>
              <a:rPr lang="en-US" dirty="0"/>
              <a:t>Greedy Criteria</a:t>
            </a:r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4F54ED8-F149-4A1B-8F5A-C2094FA56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155" y="3128767"/>
            <a:ext cx="3959211" cy="227686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D8460-4F44-4D63-94AD-3E9AB2483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336" y="2666999"/>
            <a:ext cx="5486687" cy="3124201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/>
              <a:t>What are some possible greedy criteria for this problem?</a:t>
            </a:r>
          </a:p>
          <a:p>
            <a:pPr>
              <a:lnSpc>
                <a:spcPct val="90000"/>
              </a:lnSpc>
            </a:pPr>
            <a:r>
              <a:rPr lang="en-US" sz="1700"/>
              <a:t>Earliest Start Time First</a:t>
            </a:r>
          </a:p>
          <a:p>
            <a:pPr>
              <a:lnSpc>
                <a:spcPct val="90000"/>
              </a:lnSpc>
            </a:pPr>
            <a:r>
              <a:rPr lang="en-US" sz="1700"/>
              <a:t>Earliest Finish Time First</a:t>
            </a:r>
          </a:p>
          <a:p>
            <a:pPr>
              <a:lnSpc>
                <a:spcPct val="90000"/>
              </a:lnSpc>
            </a:pPr>
            <a:r>
              <a:rPr lang="en-US" sz="1700"/>
              <a:t>Latest Start Time First</a:t>
            </a:r>
          </a:p>
          <a:p>
            <a:pPr>
              <a:lnSpc>
                <a:spcPct val="90000"/>
              </a:lnSpc>
            </a:pPr>
            <a:r>
              <a:rPr lang="en-US" sz="1700"/>
              <a:t>Smallest Interval First</a:t>
            </a:r>
          </a:p>
          <a:p>
            <a:pPr>
              <a:lnSpc>
                <a:spcPct val="90000"/>
              </a:lnSpc>
            </a:pPr>
            <a:r>
              <a:rPr lang="en-US" sz="1700"/>
              <a:t>Fewest Collisions First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/>
              <a:t>Our provided example disproves Earliest Start Time First, as we might choose interval 2 first.</a:t>
            </a:r>
          </a:p>
        </p:txBody>
      </p:sp>
    </p:spTree>
    <p:extLst>
      <p:ext uri="{BB962C8B-B14F-4D97-AF65-F5344CB8AC3E}">
        <p14:creationId xmlns:p14="http://schemas.microsoft.com/office/powerpoint/2010/main" val="165991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107B38-C527-4F27-8999-C835D0519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>
            <a:normAutofit/>
          </a:bodyPr>
          <a:lstStyle/>
          <a:p>
            <a:r>
              <a:rPr lang="en-US" sz="3200"/>
              <a:t>Disproving Smallest Interval First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D2EEB-0C29-41CD-B373-3565F97C4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>
            <a:normAutofit/>
          </a:bodyPr>
          <a:lstStyle/>
          <a:p>
            <a:endParaRPr lang="en-US" sz="1800"/>
          </a:p>
          <a:p>
            <a:endParaRPr lang="en-US" sz="1800"/>
          </a:p>
          <a:p>
            <a:pPr marL="0" indent="0">
              <a:buNone/>
            </a:pPr>
            <a:r>
              <a:rPr lang="en-US" sz="1800"/>
              <a:t>Smallest Interval First will take the blue interval.</a:t>
            </a:r>
          </a:p>
          <a:p>
            <a:pPr marL="0" indent="0">
              <a:buNone/>
            </a:pPr>
            <a:r>
              <a:rPr lang="en-US" sz="1800"/>
              <a:t>The correct solution is to take the black and red intervals.</a:t>
            </a:r>
          </a:p>
        </p:txBody>
      </p:sp>
      <p:sp>
        <p:nvSpPr>
          <p:cNvPr id="20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053B91E-96D9-4776-B910-E5AB1B23AA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4798417"/>
              </p:ext>
            </p:extLst>
          </p:nvPr>
        </p:nvGraphicFramePr>
        <p:xfrm>
          <a:off x="4941202" y="2737842"/>
          <a:ext cx="6237360" cy="109455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39560">
                  <a:extLst>
                    <a:ext uri="{9D8B030D-6E8A-4147-A177-3AD203B41FA5}">
                      <a16:colId xmlns:a16="http://schemas.microsoft.com/office/drawing/2014/main" val="2090178678"/>
                    </a:ext>
                  </a:extLst>
                </a:gridCol>
                <a:gridCol w="1039560">
                  <a:extLst>
                    <a:ext uri="{9D8B030D-6E8A-4147-A177-3AD203B41FA5}">
                      <a16:colId xmlns:a16="http://schemas.microsoft.com/office/drawing/2014/main" val="1315774072"/>
                    </a:ext>
                  </a:extLst>
                </a:gridCol>
                <a:gridCol w="1039560">
                  <a:extLst>
                    <a:ext uri="{9D8B030D-6E8A-4147-A177-3AD203B41FA5}">
                      <a16:colId xmlns:a16="http://schemas.microsoft.com/office/drawing/2014/main" val="594406521"/>
                    </a:ext>
                  </a:extLst>
                </a:gridCol>
                <a:gridCol w="1039560">
                  <a:extLst>
                    <a:ext uri="{9D8B030D-6E8A-4147-A177-3AD203B41FA5}">
                      <a16:colId xmlns:a16="http://schemas.microsoft.com/office/drawing/2014/main" val="3926541281"/>
                    </a:ext>
                  </a:extLst>
                </a:gridCol>
                <a:gridCol w="1039560">
                  <a:extLst>
                    <a:ext uri="{9D8B030D-6E8A-4147-A177-3AD203B41FA5}">
                      <a16:colId xmlns:a16="http://schemas.microsoft.com/office/drawing/2014/main" val="219054272"/>
                    </a:ext>
                  </a:extLst>
                </a:gridCol>
                <a:gridCol w="1039560">
                  <a:extLst>
                    <a:ext uri="{9D8B030D-6E8A-4147-A177-3AD203B41FA5}">
                      <a16:colId xmlns:a16="http://schemas.microsoft.com/office/drawing/2014/main" val="2189878224"/>
                    </a:ext>
                  </a:extLst>
                </a:gridCol>
              </a:tblGrid>
              <a:tr h="547278"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107305" marR="107305" marT="53652" marB="53652"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107305" marR="107305" marT="53652" marB="53652"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107305" marR="107305" marT="53652" marB="5365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107305" marR="107305" marT="53652" marB="5365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107305" marR="107305" marT="53652" marB="53652"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107305" marR="107305" marT="53652" marB="53652"/>
                </a:tc>
                <a:extLst>
                  <a:ext uri="{0D108BD9-81ED-4DB2-BD59-A6C34878D82A}">
                    <a16:rowId xmlns:a16="http://schemas.microsoft.com/office/drawing/2014/main" val="881987195"/>
                  </a:ext>
                </a:extLst>
              </a:tr>
              <a:tr h="547278"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107305" marR="107305" marT="53652" marB="53652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107305" marR="107305" marT="53652" marB="53652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107305" marR="107305" marT="53652" marB="53652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107305" marR="107305" marT="53652" marB="5365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107305" marR="107305" marT="53652" marB="5365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107305" marR="107305" marT="53652" marB="53652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86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20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B7EF3-D7EC-414D-B37C-84E03534A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>
            <a:normAutofit/>
          </a:bodyPr>
          <a:lstStyle/>
          <a:p>
            <a:r>
              <a:rPr lang="en-US" sz="2400"/>
              <a:t>Disproving Fewest Collisions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CB37C-A8F5-4A79-BE2F-8EB4CC820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333496" cy="3124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/>
              <a:t>Fewest Collisions First will take the green interval first.</a:t>
            </a:r>
          </a:p>
          <a:p>
            <a:pPr marL="0" indent="0">
              <a:buNone/>
            </a:pPr>
            <a:r>
              <a:rPr lang="en-US" sz="1600"/>
              <a:t>The correct solution takes the top-row intervals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610494-94CC-458C-B01A-5F7C15674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578013"/>
              </p:ext>
            </p:extLst>
          </p:nvPr>
        </p:nvGraphicFramePr>
        <p:xfrm>
          <a:off x="5262033" y="2391482"/>
          <a:ext cx="6240992" cy="164168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80124">
                  <a:extLst>
                    <a:ext uri="{9D8B030D-6E8A-4147-A177-3AD203B41FA5}">
                      <a16:colId xmlns:a16="http://schemas.microsoft.com/office/drawing/2014/main" val="1090128385"/>
                    </a:ext>
                  </a:extLst>
                </a:gridCol>
                <a:gridCol w="780124">
                  <a:extLst>
                    <a:ext uri="{9D8B030D-6E8A-4147-A177-3AD203B41FA5}">
                      <a16:colId xmlns:a16="http://schemas.microsoft.com/office/drawing/2014/main" val="1852460020"/>
                    </a:ext>
                  </a:extLst>
                </a:gridCol>
                <a:gridCol w="780124">
                  <a:extLst>
                    <a:ext uri="{9D8B030D-6E8A-4147-A177-3AD203B41FA5}">
                      <a16:colId xmlns:a16="http://schemas.microsoft.com/office/drawing/2014/main" val="1628281444"/>
                    </a:ext>
                  </a:extLst>
                </a:gridCol>
                <a:gridCol w="780124">
                  <a:extLst>
                    <a:ext uri="{9D8B030D-6E8A-4147-A177-3AD203B41FA5}">
                      <a16:colId xmlns:a16="http://schemas.microsoft.com/office/drawing/2014/main" val="3169658260"/>
                    </a:ext>
                  </a:extLst>
                </a:gridCol>
                <a:gridCol w="780124">
                  <a:extLst>
                    <a:ext uri="{9D8B030D-6E8A-4147-A177-3AD203B41FA5}">
                      <a16:colId xmlns:a16="http://schemas.microsoft.com/office/drawing/2014/main" val="243976216"/>
                    </a:ext>
                  </a:extLst>
                </a:gridCol>
                <a:gridCol w="780124">
                  <a:extLst>
                    <a:ext uri="{9D8B030D-6E8A-4147-A177-3AD203B41FA5}">
                      <a16:colId xmlns:a16="http://schemas.microsoft.com/office/drawing/2014/main" val="2072879484"/>
                    </a:ext>
                  </a:extLst>
                </a:gridCol>
                <a:gridCol w="780124">
                  <a:extLst>
                    <a:ext uri="{9D8B030D-6E8A-4147-A177-3AD203B41FA5}">
                      <a16:colId xmlns:a16="http://schemas.microsoft.com/office/drawing/2014/main" val="597442756"/>
                    </a:ext>
                  </a:extLst>
                </a:gridCol>
                <a:gridCol w="780124">
                  <a:extLst>
                    <a:ext uri="{9D8B030D-6E8A-4147-A177-3AD203B41FA5}">
                      <a16:colId xmlns:a16="http://schemas.microsoft.com/office/drawing/2014/main" val="1607685050"/>
                    </a:ext>
                  </a:extLst>
                </a:gridCol>
              </a:tblGrid>
              <a:tr h="410421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4655" marR="84655" marT="42327" marB="4232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4655" marR="84655" marT="42327" marB="4232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4655" marR="84655" marT="42327" marB="42327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4655" marR="84655" marT="42327" marB="42327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4655" marR="84655" marT="42327" marB="42327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4655" marR="84655" marT="42327" marB="42327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4655" marR="84655" marT="42327" marB="42327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4655" marR="84655" marT="42327" marB="42327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997810"/>
                  </a:ext>
                </a:extLst>
              </a:tr>
              <a:tr h="410421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4655" marR="84655" marT="42327" marB="42327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4655" marR="84655" marT="42327" marB="423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4655" marR="84655" marT="42327" marB="423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4655" marR="84655" marT="42327" marB="4232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4655" marR="84655" marT="42327" marB="4232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4655" marR="84655" marT="42327" marB="42327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4655" marR="84655" marT="42327" marB="42327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4655" marR="84655" marT="42327" marB="42327"/>
                </a:tc>
                <a:extLst>
                  <a:ext uri="{0D108BD9-81ED-4DB2-BD59-A6C34878D82A}">
                    <a16:rowId xmlns:a16="http://schemas.microsoft.com/office/drawing/2014/main" val="2366096698"/>
                  </a:ext>
                </a:extLst>
              </a:tr>
              <a:tr h="410421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4655" marR="84655" marT="42327" marB="42327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4655" marR="84655" marT="42327" marB="423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4655" marR="84655" marT="42327" marB="423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4655" marR="84655" marT="42327" marB="42327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4655" marR="84655" marT="42327" marB="42327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4655" marR="84655" marT="42327" marB="42327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4655" marR="84655" marT="42327" marB="42327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4655" marR="84655" marT="42327" marB="42327"/>
                </a:tc>
                <a:extLst>
                  <a:ext uri="{0D108BD9-81ED-4DB2-BD59-A6C34878D82A}">
                    <a16:rowId xmlns:a16="http://schemas.microsoft.com/office/drawing/2014/main" val="3093624398"/>
                  </a:ext>
                </a:extLst>
              </a:tr>
              <a:tr h="410421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4655" marR="84655" marT="42327" marB="42327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4655" marR="84655" marT="42327" marB="42327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4655" marR="84655" marT="42327" marB="42327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4655" marR="84655" marT="42327" marB="42327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4655" marR="84655" marT="42327" marB="42327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4655" marR="84655" marT="42327" marB="42327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4655" marR="84655" marT="42327" marB="42327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4655" marR="84655" marT="42327" marB="42327"/>
                </a:tc>
                <a:extLst>
                  <a:ext uri="{0D108BD9-81ED-4DB2-BD59-A6C34878D82A}">
                    <a16:rowId xmlns:a16="http://schemas.microsoft.com/office/drawing/2014/main" val="3406834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03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303343-0E19-4B33-AD25-0CEDA9463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>
            <a:normAutofit/>
          </a:bodyPr>
          <a:lstStyle/>
          <a:p>
            <a:pPr algn="r"/>
            <a:r>
              <a:rPr lang="en-US" sz="3600"/>
              <a:t>Two Algorithms Remaining…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C4221-EF6F-46EE-B34C-AC2E887B5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932" y="1261873"/>
            <a:ext cx="5951013" cy="4449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Latest Start Time and Earliest Finish Time are mirrors of each other.</a:t>
            </a:r>
          </a:p>
          <a:p>
            <a:r>
              <a:rPr lang="en-US" sz="2000"/>
              <a:t>Take any instance I, and reverse it to produce I’, where all the start times become finish times and vice versa.</a:t>
            </a:r>
          </a:p>
          <a:p>
            <a:r>
              <a:rPr lang="en-US" sz="2000"/>
              <a:t>Solving I with Latest Start Time is identical to solving I’ with Earliest Finish Time, and vice versa.</a:t>
            </a:r>
          </a:p>
          <a:p>
            <a:r>
              <a:rPr lang="en-US" sz="2000"/>
              <a:t>Therefore, a counter-example for one provides a counter-example for the other.</a:t>
            </a:r>
          </a:p>
          <a:p>
            <a:pPr marL="0" indent="0">
              <a:buNone/>
            </a:pPr>
            <a:r>
              <a:rPr lang="en-US" sz="2000"/>
              <a:t>These algorithms are either both right, or both wrong.</a:t>
            </a:r>
          </a:p>
        </p:txBody>
      </p:sp>
    </p:spTree>
    <p:extLst>
      <p:ext uri="{BB962C8B-B14F-4D97-AF65-F5344CB8AC3E}">
        <p14:creationId xmlns:p14="http://schemas.microsoft.com/office/powerpoint/2010/main" val="2912199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B4C36-DB7A-4BED-B73E-A77128FC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pPr algn="l"/>
            <a:r>
              <a:rPr lang="en-US"/>
              <a:t>Earliest Finish Time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48B02-C0B2-4F2F-BE40-83C05012F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764372"/>
            <a:ext cx="7086600" cy="521601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/>
              <a:t>While this algorithm is the last one standing, that doesn’t mean it actually works.</a:t>
            </a:r>
          </a:p>
          <a:p>
            <a:pPr>
              <a:lnSpc>
                <a:spcPct val="90000"/>
              </a:lnSpc>
            </a:pPr>
            <a:r>
              <a:rPr lang="en-US" sz="2000"/>
              <a:t>We may not have been clever enough, and entirely missed the correct algorithm.</a:t>
            </a:r>
          </a:p>
          <a:p>
            <a:pPr>
              <a:lnSpc>
                <a:spcPct val="90000"/>
              </a:lnSpc>
            </a:pPr>
            <a:r>
              <a:rPr lang="en-US" sz="2000"/>
              <a:t>This problem may not have a greedy solution at all.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/>
              <a:t>Greedy algorithms are easy to design, easy to write, and very efficient.</a:t>
            </a:r>
          </a:p>
          <a:p>
            <a:pPr>
              <a:lnSpc>
                <a:spcPct val="90000"/>
              </a:lnSpc>
            </a:pPr>
            <a:r>
              <a:rPr lang="en-US" sz="2000"/>
              <a:t>The downside is that they are very unclear.  </a:t>
            </a:r>
            <a:r>
              <a:rPr lang="en-US" sz="2000" b="1"/>
              <a:t>Why</a:t>
            </a:r>
            <a:r>
              <a:rPr lang="en-US" sz="2000"/>
              <a:t> does a given greedy algorithm actually work?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/>
              <a:t>We will need to prove the correctness of this algorithm, using Induction.</a:t>
            </a:r>
          </a:p>
          <a:p>
            <a:pPr>
              <a:lnSpc>
                <a:spcPct val="90000"/>
              </a:lnSpc>
            </a:pPr>
            <a:r>
              <a:rPr lang="en-US" sz="2000"/>
              <a:t>Just as Dynamic Programming and Greedy Algorithms broke the problem into bite-size decisions, so too will our proof.</a:t>
            </a:r>
          </a:p>
          <a:p>
            <a:pPr>
              <a:lnSpc>
                <a:spcPct val="90000"/>
              </a:lnSpc>
            </a:pPr>
            <a:r>
              <a:rPr lang="en-US" sz="2000"/>
              <a:t>We will prove that our first choice was correct, then our second choice, then our third choice, etc.  Inductively.</a:t>
            </a:r>
          </a:p>
        </p:txBody>
      </p:sp>
    </p:spTree>
    <p:extLst>
      <p:ext uri="{BB962C8B-B14F-4D97-AF65-F5344CB8AC3E}">
        <p14:creationId xmlns:p14="http://schemas.microsoft.com/office/powerpoint/2010/main" val="39077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3839</Words>
  <Application>Microsoft Office PowerPoint</Application>
  <PresentationFormat>Widescreen</PresentationFormat>
  <Paragraphs>513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Century Gothic</vt:lpstr>
      <vt:lpstr>Corbel</vt:lpstr>
      <vt:lpstr>Parallax</vt:lpstr>
      <vt:lpstr>Greedy Algorithms</vt:lpstr>
      <vt:lpstr>What is a Greedy Algorithm?</vt:lpstr>
      <vt:lpstr>Unweighted Interval Scheduling</vt:lpstr>
      <vt:lpstr>Interval Scheduling: an Example</vt:lpstr>
      <vt:lpstr>Interval Scheduling: Greedy Criteria</vt:lpstr>
      <vt:lpstr>Disproving Smallest Interval First</vt:lpstr>
      <vt:lpstr>Disproving Fewest Collisions First</vt:lpstr>
      <vt:lpstr>Two Algorithms Remaining…</vt:lpstr>
      <vt:lpstr>Earliest Finish Time</vt:lpstr>
      <vt:lpstr>Exchange Arguments</vt:lpstr>
      <vt:lpstr>Earliest Finish Time: the Proof</vt:lpstr>
      <vt:lpstr>Sequential Exchange Arguments</vt:lpstr>
      <vt:lpstr>Kruskal’s Algorithm</vt:lpstr>
      <vt:lpstr>Kruskal’s: an Exchange Argument</vt:lpstr>
      <vt:lpstr>Kruskal’s: the Proof</vt:lpstr>
      <vt:lpstr>Prim’s Algorithm</vt:lpstr>
      <vt:lpstr>Prim’s: an Exchange Argument</vt:lpstr>
      <vt:lpstr>Prim’s: the Proof</vt:lpstr>
      <vt:lpstr>Scheduling to Minimize Lateness</vt:lpstr>
      <vt:lpstr>Lateness</vt:lpstr>
      <vt:lpstr>Lateness: an Example</vt:lpstr>
      <vt:lpstr>Lateness: Greedy Criteria</vt:lpstr>
      <vt:lpstr>Disproving Shortest Duration</vt:lpstr>
      <vt:lpstr>Disproving Smallest Slack</vt:lpstr>
      <vt:lpstr>Inversions</vt:lpstr>
      <vt:lpstr>Lateness: an Exchange Argument</vt:lpstr>
      <vt:lpstr>Lateness: the Proof</vt:lpstr>
      <vt:lpstr>Lateness: the Exchange</vt:lpstr>
      <vt:lpstr>Non-Consecutive Inversions</vt:lpstr>
      <vt:lpstr>Inversion Exchange Arguments</vt:lpstr>
      <vt:lpstr>Optimal Caching</vt:lpstr>
      <vt:lpstr>Greedy Criteria</vt:lpstr>
      <vt:lpstr>The Proof</vt:lpstr>
      <vt:lpstr>The Exchange, Part 1</vt:lpstr>
      <vt:lpstr>Events</vt:lpstr>
      <vt:lpstr>Case 1</vt:lpstr>
      <vt:lpstr>Case 2</vt:lpstr>
      <vt:lpstr>Case 3</vt:lpstr>
      <vt:lpstr>The Big Picture</vt:lpstr>
      <vt:lpstr>Extra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Algorithms: Minimum Spanning Trees</dc:title>
  <dc:creator>Aaron Cote</dc:creator>
  <cp:lastModifiedBy>Aaron Daniel Cote</cp:lastModifiedBy>
  <cp:revision>6</cp:revision>
  <dcterms:created xsi:type="dcterms:W3CDTF">2020-05-31T22:34:26Z</dcterms:created>
  <dcterms:modified xsi:type="dcterms:W3CDTF">2021-05-25T02:46:58Z</dcterms:modified>
</cp:coreProperties>
</file>