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81" r:id="rId2"/>
    <p:sldId id="282" r:id="rId3"/>
    <p:sldId id="283" r:id="rId4"/>
    <p:sldId id="284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02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4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69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1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8E4DD9-7B97-4EA6-99E6-F4DE86429294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aroncot@us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7356"/>
            <a:ext cx="9144000" cy="248613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tx1">
                    <a:lumMod val="95000"/>
                  </a:schemeClr>
                </a:solidFill>
              </a:rPr>
              <a:t>Greedy Algorithms: Proof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8057"/>
            <a:ext cx="9144000" cy="1567489"/>
          </a:xfrm>
        </p:spPr>
        <p:txBody>
          <a:bodyPr>
            <a:normAutofit/>
          </a:bodyPr>
          <a:lstStyle/>
          <a:p>
            <a:pPr algn="ctr"/>
            <a:endParaRPr lang="en-US" sz="2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5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3FDB-28BB-4121-AC94-AB5D3086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D53F-4CC4-40D8-9FD0-B338F689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 will give you a problem, as well as the optimal greedy algorithm to solve the problem.</a:t>
            </a:r>
          </a:p>
          <a:p>
            <a:r>
              <a:rPr lang="en-US" dirty="0">
                <a:solidFill>
                  <a:schemeClr val="tx1"/>
                </a:solidFill>
              </a:rPr>
              <a:t>You will break up into groups of size 2-3, and write the best proof of correctness you can for the algorithm.</a:t>
            </a:r>
          </a:p>
          <a:p>
            <a:r>
              <a:rPr lang="en-US" dirty="0">
                <a:solidFill>
                  <a:schemeClr val="tx1"/>
                </a:solidFill>
              </a:rPr>
              <a:t>Each group should email a single solution to me (</a:t>
            </a:r>
            <a:r>
              <a:rPr lang="en-US" dirty="0">
                <a:solidFill>
                  <a:schemeClr val="tx1"/>
                </a:solidFill>
                <a:hlinkClick r:id="rId2"/>
              </a:rPr>
              <a:t>aaroncot@usc.edu</a:t>
            </a:r>
            <a:r>
              <a:rPr lang="en-US" dirty="0">
                <a:solidFill>
                  <a:schemeClr val="tx1"/>
                </a:solidFill>
              </a:rPr>
              <a:t>) by 2:20pm.  Do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include your names in your solution, as I will be sharing them with the rest of the class.</a:t>
            </a:r>
          </a:p>
          <a:p>
            <a:r>
              <a:rPr lang="en-US" dirty="0">
                <a:solidFill>
                  <a:schemeClr val="tx1"/>
                </a:solidFill>
              </a:rPr>
              <a:t>The goal is to get practice writing proofs, as well as reading and recognizing good and bad proof attempts.</a:t>
            </a:r>
          </a:p>
        </p:txBody>
      </p:sp>
    </p:spTree>
    <p:extLst>
      <p:ext uri="{BB962C8B-B14F-4D97-AF65-F5344CB8AC3E}">
        <p14:creationId xmlns:p14="http://schemas.microsoft.com/office/powerpoint/2010/main" val="26051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66B69-E55D-41C6-AB25-6924E4CE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The 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0D6-734C-4047-91FD-98D624B1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A friend in CSCI 270 has decided to open a new pizza chain called </a:t>
            </a: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Algorithmic Pizza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.  She is interested in servicing a very long stretch of road which currently has no pizza parlors.  There are houses located at various locations on this road (specified by an x-coordinate), and she wants to make sure each house is within 4 miles of an Algorithmic Pizza.  She wants to open the fewest pizza parlors possible to accomplish this goal.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lumMod val="95000"/>
                  </a:schemeClr>
                </a:solidFill>
              </a:rPr>
              <a:t>The Algorithm:</a:t>
            </a:r>
            <a:br>
              <a:rPr lang="en-US" sz="2000" b="1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Going from left to right, place the next pizza parlor 4 miles after the first uncovered household.</a:t>
            </a:r>
          </a:p>
        </p:txBody>
      </p:sp>
    </p:spTree>
    <p:extLst>
      <p:ext uri="{BB962C8B-B14F-4D97-AF65-F5344CB8AC3E}">
        <p14:creationId xmlns:p14="http://schemas.microsoft.com/office/powerpoint/2010/main" val="36962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358089-2E54-4747-8D77-434291EB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18841-B257-4D3A-A6E5-309C003E0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2127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3142-3B94-46C8-ADD2-EDAD342C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748"/>
            <a:ext cx="2855140" cy="548050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2F2F2"/>
                </a:solidFill>
              </a:rPr>
              <a:t>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3A19-808A-405B-A8D9-9F3682A0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90" y="688749"/>
            <a:ext cx="6286442" cy="54805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>
                <a:solidFill>
                  <a:schemeClr val="tx1">
                    <a:lumMod val="95000"/>
                  </a:schemeClr>
                </a:solidFill>
              </a:rPr>
              <a:t>Base Case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There is an optimal solution that includes our first 0 pizza parlors.</a:t>
            </a:r>
          </a:p>
          <a:p>
            <a:pPr marL="0" indent="0">
              <a:buNone/>
            </a:pPr>
            <a:r>
              <a:rPr lang="en-US" sz="2000" u="sng">
                <a:solidFill>
                  <a:schemeClr val="tx1">
                    <a:lumMod val="95000"/>
                  </a:schemeClr>
                </a:solidFill>
              </a:rPr>
              <a:t>Inductive Hypothesis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Assume there is an optimal solution OPT that includes our first k pizza parlors.</a:t>
            </a:r>
          </a:p>
          <a:p>
            <a:pPr marL="0" indent="0">
              <a:buNone/>
            </a:pPr>
            <a:r>
              <a:rPr lang="en-US" sz="2000" u="sng">
                <a:solidFill>
                  <a:schemeClr val="tx1">
                    <a:lumMod val="95000"/>
                  </a:schemeClr>
                </a:solidFill>
              </a:rPr>
              <a:t>Inductive Step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: Assume that p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, our (k+1)st pizza parlor, is not in OPT (otherwise we’re done).  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Order OPT’s pizza parlors from left to right: the first k are all in our algorithm, so consider O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, the (k+1)st left-most pizza parlor in OPT.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must be further left than p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, otherwise there is a house that isn’t covered by OPT.  Replace O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with p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to produce OPT’</a:t>
            </a:r>
          </a:p>
          <a:p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OPT’ has the same number of parlors, so it is optimal.  We are moving O</a:t>
            </a:r>
            <a:r>
              <a:rPr lang="en-US" sz="2000" baseline="-25000">
                <a:solidFill>
                  <a:schemeClr val="tx1">
                    <a:lumMod val="95000"/>
                  </a:schemeClr>
                </a:solidFill>
              </a:rPr>
              <a:t>k+1</a:t>
            </a:r>
            <a:r>
              <a:rPr lang="en-US" sz="2000">
                <a:solidFill>
                  <a:schemeClr val="tx1">
                    <a:lumMod val="95000"/>
                  </a:schemeClr>
                </a:solidFill>
              </a:rPr>
              <a:t> to the right, but not uncovering any households in that area, so it is still valid.</a:t>
            </a:r>
          </a:p>
        </p:txBody>
      </p:sp>
    </p:spTree>
    <p:extLst>
      <p:ext uri="{BB962C8B-B14F-4D97-AF65-F5344CB8AC3E}">
        <p14:creationId xmlns:p14="http://schemas.microsoft.com/office/powerpoint/2010/main" val="34133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19C16-B0FB-4DE9-B286-52F764836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66B69-E55D-41C6-AB25-6924E4CE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786"/>
            <a:ext cx="2895647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The Problem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00D6-734C-4047-91FD-98D624B16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7313" y="1115786"/>
            <a:ext cx="6333020" cy="46264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You are the manager at Algorithmic Pizza, and have received n different pizza orders.  Making a pizza is divided into two stages: (1) preparation, and (2) baking. Each order i takes p</a:t>
            </a:r>
            <a:r>
              <a:rPr lang="en-US" sz="1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time in stage 1, and then b</a:t>
            </a:r>
            <a:r>
              <a:rPr lang="en-US" sz="1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time in stage 2. 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With only a single chef, only one pizza can be prepped at any given time. You have a large stove, however, so you can bake all the pizzas simultaneously.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You want to choose an order to prepare the pizzas so as to minimize the time when the last pizza finishes baking.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</a:rPr>
              <a:t>The Algorithm:</a:t>
            </a:r>
            <a:br>
              <a:rPr lang="en-US" sz="1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Prepare pizzas in decreasing order of b</a:t>
            </a:r>
            <a:r>
              <a:rPr lang="en-US" sz="1800" baseline="-2500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3967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3142-3B94-46C8-ADD2-EDAD342C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2F2F2"/>
                </a:solidFill>
              </a:rPr>
              <a:t>A 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3A19-808A-405B-A8D9-9F3682A0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1" y="1015320"/>
            <a:ext cx="5540830" cy="4827361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 Case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There is an optimal 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solution with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 C(n,2) inversions.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Inductive Hypothesis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Assume there is an optimal solution OPT with 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sym typeface="Symbol" panose="05050102010706020507" pitchFamily="18" charset="2"/>
              </a:rPr>
              <a:t> k inversions.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7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Inductive Step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Assume OPT has a consecutive inversion (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i,j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where OPT schedules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immediately preceding j (otherwise we’re done).  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OPT’ by instead scheduling j immediately before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valid schedule, but is it optimal?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None of the pizzas before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are affected.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None of the pizzas after j are affected, since they still need to wait for both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j to be prepped.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 will now finish earlier</a:t>
            </a: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need to show that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finishes no later in OPT’ than j finished in OPT.</a:t>
            </a:r>
          </a:p>
        </p:txBody>
      </p:sp>
    </p:spTree>
    <p:extLst>
      <p:ext uri="{BB962C8B-B14F-4D97-AF65-F5344CB8AC3E}">
        <p14:creationId xmlns:p14="http://schemas.microsoft.com/office/powerpoint/2010/main" val="3360805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A63A-EDF1-4A68-8B6C-93C62828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8993-C82A-4864-8B8D-73D23AF7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the sum of the prep times for all pizzas before </a:t>
            </a:r>
            <a:r>
              <a:rPr lang="en-US" dirty="0" err="1"/>
              <a:t>i</a:t>
            </a:r>
            <a:r>
              <a:rPr lang="en-US" dirty="0"/>
              <a:t> in OPT.</a:t>
            </a:r>
          </a:p>
          <a:p>
            <a:r>
              <a:rPr lang="en-US" dirty="0"/>
              <a:t>In OPT, j will finish at X + p</a:t>
            </a:r>
            <a:r>
              <a:rPr lang="en-US" baseline="-25000" dirty="0"/>
              <a:t>i</a:t>
            </a:r>
            <a:r>
              <a:rPr lang="en-US" dirty="0"/>
              <a:t> +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r>
              <a:rPr lang="en-US" dirty="0"/>
              <a:t>In OPT’, i will finish at X +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+ p</a:t>
            </a:r>
            <a:r>
              <a:rPr lang="en-US" baseline="-25000" dirty="0"/>
              <a:t>i</a:t>
            </a:r>
            <a:r>
              <a:rPr lang="en-US" dirty="0"/>
              <a:t> + b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r>
              <a:rPr lang="en-US" dirty="0"/>
              <a:t>We scheduled j before </a:t>
            </a:r>
            <a:r>
              <a:rPr lang="en-US" dirty="0" err="1"/>
              <a:t>i</a:t>
            </a:r>
            <a:r>
              <a:rPr lang="en-US" dirty="0"/>
              <a:t>, which means that b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</a:p>
          <a:p>
            <a:r>
              <a:rPr lang="en-US" dirty="0"/>
              <a:t>Therefore, </a:t>
            </a:r>
            <a:r>
              <a:rPr lang="en-US" dirty="0" err="1"/>
              <a:t>i</a:t>
            </a:r>
            <a:r>
              <a:rPr lang="en-US" dirty="0"/>
              <a:t> in OPT’ finishes no later than j did in OPT.</a:t>
            </a:r>
          </a:p>
          <a:p>
            <a:r>
              <a:rPr lang="en-US" dirty="0"/>
              <a:t>Therefore, OPT’ is optimal</a:t>
            </a:r>
          </a:p>
          <a:p>
            <a:r>
              <a:rPr lang="en-US" dirty="0"/>
              <a:t>Our algorithm is optimal by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749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Greedy Algorithms: Proof Practice</vt:lpstr>
      <vt:lpstr>Proof Practice</vt:lpstr>
      <vt:lpstr>The Problem</vt:lpstr>
      <vt:lpstr>A Solution</vt:lpstr>
      <vt:lpstr>The Problem</vt:lpstr>
      <vt:lpstr>A Solution</vt:lpstr>
      <vt:lpstr>Solution,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Exchange Arguments: Proof Practice</dc:title>
  <dc:creator>Aaron Cote</dc:creator>
  <cp:lastModifiedBy>Aaron Daniel Cote</cp:lastModifiedBy>
  <cp:revision>6</cp:revision>
  <dcterms:created xsi:type="dcterms:W3CDTF">2020-06-18T17:08:43Z</dcterms:created>
  <dcterms:modified xsi:type="dcterms:W3CDTF">2021-06-11T20:05:23Z</dcterms:modified>
</cp:coreProperties>
</file>