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4" r:id="rId1"/>
  </p:sldMasterIdLst>
  <p:sldIdLst>
    <p:sldId id="301" r:id="rId2"/>
    <p:sldId id="27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80" r:id="rId18"/>
    <p:sldId id="281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85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614DC-7CDE-40C9-8033-08F76A324F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821484-891D-42BD-89EA-9A61B84914BB}">
      <dgm:prSet/>
      <dgm:spPr/>
      <dgm:t>
        <a:bodyPr/>
        <a:lstStyle/>
        <a:p>
          <a:r>
            <a:rPr lang="en-US"/>
            <a:t>Chapter 5</a:t>
          </a:r>
        </a:p>
      </dgm:t>
    </dgm:pt>
    <dgm:pt modelId="{4A02F7E9-7803-4992-A3BD-0E49C23F032E}" type="parTrans" cxnId="{D406174B-B39A-4F0B-907F-B4FA05299256}">
      <dgm:prSet/>
      <dgm:spPr/>
      <dgm:t>
        <a:bodyPr/>
        <a:lstStyle/>
        <a:p>
          <a:endParaRPr lang="en-US"/>
        </a:p>
      </dgm:t>
    </dgm:pt>
    <dgm:pt modelId="{36A59B04-BA7D-46E2-A9C0-8474E87030CC}" type="sibTrans" cxnId="{D406174B-B39A-4F0B-907F-B4FA05299256}">
      <dgm:prSet/>
      <dgm:spPr/>
      <dgm:t>
        <a:bodyPr/>
        <a:lstStyle/>
        <a:p>
          <a:endParaRPr lang="en-US"/>
        </a:p>
      </dgm:t>
    </dgm:pt>
    <dgm:pt modelId="{FD45FA62-220F-42EF-9411-CEE35A5B409B}">
      <dgm:prSet/>
      <dgm:spPr/>
      <dgm:t>
        <a:bodyPr/>
        <a:lstStyle/>
        <a:p>
          <a:r>
            <a:rPr lang="en-US"/>
            <a:t>Exercises 1, 2, 3, 6, 7</a:t>
          </a:r>
        </a:p>
      </dgm:t>
    </dgm:pt>
    <dgm:pt modelId="{C8F2EB4A-FD43-4B75-BF8E-8E3D6EA6EBA4}" type="parTrans" cxnId="{D50EFC91-40FB-4697-8797-5F86058C52FB}">
      <dgm:prSet/>
      <dgm:spPr/>
      <dgm:t>
        <a:bodyPr/>
        <a:lstStyle/>
        <a:p>
          <a:endParaRPr lang="en-US"/>
        </a:p>
      </dgm:t>
    </dgm:pt>
    <dgm:pt modelId="{F66C6ADA-9424-43B5-8808-912939BF41ED}" type="sibTrans" cxnId="{D50EFC91-40FB-4697-8797-5F86058C52FB}">
      <dgm:prSet/>
      <dgm:spPr/>
      <dgm:t>
        <a:bodyPr/>
        <a:lstStyle/>
        <a:p>
          <a:endParaRPr lang="en-US"/>
        </a:p>
      </dgm:t>
    </dgm:pt>
    <dgm:pt modelId="{013236D2-1336-491A-B90C-F0FA13F47B42}" type="pres">
      <dgm:prSet presAssocID="{51C614DC-7CDE-40C9-8033-08F76A324F74}" presName="root" presStyleCnt="0">
        <dgm:presLayoutVars>
          <dgm:dir/>
          <dgm:resizeHandles val="exact"/>
        </dgm:presLayoutVars>
      </dgm:prSet>
      <dgm:spPr/>
    </dgm:pt>
    <dgm:pt modelId="{EEE4066A-961A-4178-B2C1-C8D8F7671115}" type="pres">
      <dgm:prSet presAssocID="{63821484-891D-42BD-89EA-9A61B84914BB}" presName="compNode" presStyleCnt="0"/>
      <dgm:spPr/>
    </dgm:pt>
    <dgm:pt modelId="{A54C3F66-9553-4A01-83B5-1DB107032645}" type="pres">
      <dgm:prSet presAssocID="{63821484-891D-42BD-89EA-9A61B84914BB}" presName="bgRect" presStyleLbl="bgShp" presStyleIdx="0" presStyleCnt="2"/>
      <dgm:spPr/>
    </dgm:pt>
    <dgm:pt modelId="{C9F7CAD7-E82D-4183-8910-46BCF785B0AE}" type="pres">
      <dgm:prSet presAssocID="{63821484-891D-42BD-89EA-9A61B84914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9B4F3CE-4081-403F-8CC8-03C764AEAEC4}" type="pres">
      <dgm:prSet presAssocID="{63821484-891D-42BD-89EA-9A61B84914BB}" presName="spaceRect" presStyleCnt="0"/>
      <dgm:spPr/>
    </dgm:pt>
    <dgm:pt modelId="{A8846277-36E9-4ADB-B47A-F5DC05C172AD}" type="pres">
      <dgm:prSet presAssocID="{63821484-891D-42BD-89EA-9A61B84914BB}" presName="parTx" presStyleLbl="revTx" presStyleIdx="0" presStyleCnt="2">
        <dgm:presLayoutVars>
          <dgm:chMax val="0"/>
          <dgm:chPref val="0"/>
        </dgm:presLayoutVars>
      </dgm:prSet>
      <dgm:spPr/>
    </dgm:pt>
    <dgm:pt modelId="{98FA343C-3B7D-4265-BAD6-28307C75B33D}" type="pres">
      <dgm:prSet presAssocID="{36A59B04-BA7D-46E2-A9C0-8474E87030CC}" presName="sibTrans" presStyleCnt="0"/>
      <dgm:spPr/>
    </dgm:pt>
    <dgm:pt modelId="{BF605790-3423-45C6-A866-C05E35533507}" type="pres">
      <dgm:prSet presAssocID="{FD45FA62-220F-42EF-9411-CEE35A5B409B}" presName="compNode" presStyleCnt="0"/>
      <dgm:spPr/>
    </dgm:pt>
    <dgm:pt modelId="{FBC9829C-04C7-4A33-8D5E-9BC45DDE8AF3}" type="pres">
      <dgm:prSet presAssocID="{FD45FA62-220F-42EF-9411-CEE35A5B409B}" presName="bgRect" presStyleLbl="bgShp" presStyleIdx="1" presStyleCnt="2"/>
      <dgm:spPr/>
    </dgm:pt>
    <dgm:pt modelId="{8B06881E-B8AD-48EC-B0A0-339F6958052C}" type="pres">
      <dgm:prSet presAssocID="{FD45FA62-220F-42EF-9411-CEE35A5B40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4F3913B-95A8-41EE-BC3D-434FE18ABF64}" type="pres">
      <dgm:prSet presAssocID="{FD45FA62-220F-42EF-9411-CEE35A5B409B}" presName="spaceRect" presStyleCnt="0"/>
      <dgm:spPr/>
    </dgm:pt>
    <dgm:pt modelId="{F5CA3C0E-5819-4E71-9A5E-6572E60995FF}" type="pres">
      <dgm:prSet presAssocID="{FD45FA62-220F-42EF-9411-CEE35A5B40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3E2104-E579-45AB-965A-7371CE2B3A87}" type="presOf" srcId="{63821484-891D-42BD-89EA-9A61B84914BB}" destId="{A8846277-36E9-4ADB-B47A-F5DC05C172AD}" srcOrd="0" destOrd="0" presId="urn:microsoft.com/office/officeart/2018/2/layout/IconVerticalSolidList"/>
    <dgm:cxn modelId="{23F4781A-3D7B-4C78-AB55-F207BE333CC1}" type="presOf" srcId="{FD45FA62-220F-42EF-9411-CEE35A5B409B}" destId="{F5CA3C0E-5819-4E71-9A5E-6572E60995FF}" srcOrd="0" destOrd="0" presId="urn:microsoft.com/office/officeart/2018/2/layout/IconVerticalSolidList"/>
    <dgm:cxn modelId="{D406174B-B39A-4F0B-907F-B4FA05299256}" srcId="{51C614DC-7CDE-40C9-8033-08F76A324F74}" destId="{63821484-891D-42BD-89EA-9A61B84914BB}" srcOrd="0" destOrd="0" parTransId="{4A02F7E9-7803-4992-A3BD-0E49C23F032E}" sibTransId="{36A59B04-BA7D-46E2-A9C0-8474E87030CC}"/>
    <dgm:cxn modelId="{EBAEBE53-F09B-4509-9A1A-68673475C2BA}" type="presOf" srcId="{51C614DC-7CDE-40C9-8033-08F76A324F74}" destId="{013236D2-1336-491A-B90C-F0FA13F47B42}" srcOrd="0" destOrd="0" presId="urn:microsoft.com/office/officeart/2018/2/layout/IconVerticalSolidList"/>
    <dgm:cxn modelId="{D50EFC91-40FB-4697-8797-5F86058C52FB}" srcId="{51C614DC-7CDE-40C9-8033-08F76A324F74}" destId="{FD45FA62-220F-42EF-9411-CEE35A5B409B}" srcOrd="1" destOrd="0" parTransId="{C8F2EB4A-FD43-4B75-BF8E-8E3D6EA6EBA4}" sibTransId="{F66C6ADA-9424-43B5-8808-912939BF41ED}"/>
    <dgm:cxn modelId="{AD96D108-5E54-4762-BB61-1EB5BADCC301}" type="presParOf" srcId="{013236D2-1336-491A-B90C-F0FA13F47B42}" destId="{EEE4066A-961A-4178-B2C1-C8D8F7671115}" srcOrd="0" destOrd="0" presId="urn:microsoft.com/office/officeart/2018/2/layout/IconVerticalSolidList"/>
    <dgm:cxn modelId="{13336000-3B9B-4AF6-992E-BE6AD1D92AA9}" type="presParOf" srcId="{EEE4066A-961A-4178-B2C1-C8D8F7671115}" destId="{A54C3F66-9553-4A01-83B5-1DB107032645}" srcOrd="0" destOrd="0" presId="urn:microsoft.com/office/officeart/2018/2/layout/IconVerticalSolidList"/>
    <dgm:cxn modelId="{669C5668-0D23-4E8D-8BED-70CFCF8E9686}" type="presParOf" srcId="{EEE4066A-961A-4178-B2C1-C8D8F7671115}" destId="{C9F7CAD7-E82D-4183-8910-46BCF785B0AE}" srcOrd="1" destOrd="0" presId="urn:microsoft.com/office/officeart/2018/2/layout/IconVerticalSolidList"/>
    <dgm:cxn modelId="{B9B612F4-A04A-4F21-9309-9982203095CC}" type="presParOf" srcId="{EEE4066A-961A-4178-B2C1-C8D8F7671115}" destId="{E9B4F3CE-4081-403F-8CC8-03C764AEAEC4}" srcOrd="2" destOrd="0" presId="urn:microsoft.com/office/officeart/2018/2/layout/IconVerticalSolidList"/>
    <dgm:cxn modelId="{CC9946C9-5A96-4FA1-B885-2A0CDA00CE41}" type="presParOf" srcId="{EEE4066A-961A-4178-B2C1-C8D8F7671115}" destId="{A8846277-36E9-4ADB-B47A-F5DC05C172AD}" srcOrd="3" destOrd="0" presId="urn:microsoft.com/office/officeart/2018/2/layout/IconVerticalSolidList"/>
    <dgm:cxn modelId="{1B7EBCFF-F860-4554-AD89-C581AAC3E9B0}" type="presParOf" srcId="{013236D2-1336-491A-B90C-F0FA13F47B42}" destId="{98FA343C-3B7D-4265-BAD6-28307C75B33D}" srcOrd="1" destOrd="0" presId="urn:microsoft.com/office/officeart/2018/2/layout/IconVerticalSolidList"/>
    <dgm:cxn modelId="{06AC3F89-687D-4A56-8BD3-B5DAA989B9C8}" type="presParOf" srcId="{013236D2-1336-491A-B90C-F0FA13F47B42}" destId="{BF605790-3423-45C6-A866-C05E35533507}" srcOrd="2" destOrd="0" presId="urn:microsoft.com/office/officeart/2018/2/layout/IconVerticalSolidList"/>
    <dgm:cxn modelId="{B5851D06-AB35-4C88-99B1-EFAFC9797626}" type="presParOf" srcId="{BF605790-3423-45C6-A866-C05E35533507}" destId="{FBC9829C-04C7-4A33-8D5E-9BC45DDE8AF3}" srcOrd="0" destOrd="0" presId="urn:microsoft.com/office/officeart/2018/2/layout/IconVerticalSolidList"/>
    <dgm:cxn modelId="{D5777505-32CF-4E82-8B7D-6F421C920472}" type="presParOf" srcId="{BF605790-3423-45C6-A866-C05E35533507}" destId="{8B06881E-B8AD-48EC-B0A0-339F6958052C}" srcOrd="1" destOrd="0" presId="urn:microsoft.com/office/officeart/2018/2/layout/IconVerticalSolidList"/>
    <dgm:cxn modelId="{8C8DF812-48D5-4A6C-9567-7FACFA9226D9}" type="presParOf" srcId="{BF605790-3423-45C6-A866-C05E35533507}" destId="{84F3913B-95A8-41EE-BC3D-434FE18ABF64}" srcOrd="2" destOrd="0" presId="urn:microsoft.com/office/officeart/2018/2/layout/IconVerticalSolidList"/>
    <dgm:cxn modelId="{387AE3BF-8241-456C-9C24-AAFD77B639A4}" type="presParOf" srcId="{BF605790-3423-45C6-A866-C05E35533507}" destId="{F5CA3C0E-5819-4E71-9A5E-6572E60995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3F66-9553-4A01-83B5-1DB107032645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7CAD7-E82D-4183-8910-46BCF785B0AE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46277-36E9-4ADB-B47A-F5DC05C172AD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Chapter 5</a:t>
          </a:r>
        </a:p>
      </dsp:txBody>
      <dsp:txXfrm>
        <a:off x="1843117" y="864376"/>
        <a:ext cx="4046568" cy="1595772"/>
      </dsp:txXfrm>
    </dsp:sp>
    <dsp:sp modelId="{FBC9829C-04C7-4A33-8D5E-9BC45DDE8AF3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6881E-B8AD-48EC-B0A0-339F6958052C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A3C0E-5819-4E71-9A5E-6572E60995FF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Exercises 1, 2, 3, 6, 7</a:t>
          </a:r>
        </a:p>
      </dsp:txBody>
      <dsp:txXfrm>
        <a:off x="1843117" y="2859092"/>
        <a:ext cx="4046568" cy="159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69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62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0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3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14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65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E8E4DD9-7B97-4EA6-99E6-F4DE86429294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100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7E635D-C3B4-465B-AF24-991B6BF63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0623D0-396B-499E-BBFB-C17F1BB0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" name="Picture 5" descr="Checkmate in a chess game">
            <a:extLst>
              <a:ext uri="{FF2B5EF4-FFF2-40B4-BE49-F238E27FC236}">
                <a16:creationId xmlns:a16="http://schemas.microsoft.com/office/drawing/2014/main" id="{CE423C53-9891-4F8C-9732-573D09AEF0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5741" r="-1" b="-1"/>
          <a:stretch/>
        </p:blipFill>
        <p:spPr>
          <a:xfrm>
            <a:off x="19965" y="-2"/>
            <a:ext cx="12191695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F192C-698D-4635-9C9F-F9769A56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816024" cy="2623459"/>
          </a:xfrm>
        </p:spPr>
        <p:txBody>
          <a:bodyPr>
            <a:normAutofit/>
          </a:bodyPr>
          <a:lstStyle/>
          <a:p>
            <a:r>
              <a:rPr lang="en-US" sz="6600"/>
              <a:t>Divide &amp; Conquer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676648" cy="1160213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56C4B-C9E0-4F01-AF43-E69279A06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654A17-56DA-4921-A42B-DE255FA6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96F2-23B9-4915-B0D2-72E16F98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91A9-913D-4DEB-8024-4B4FC77D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01417"/>
            <a:ext cx="7796540" cy="52876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1 5 4 8 10 2 6 9 12 11 3 7</a:t>
            </a:r>
          </a:p>
          <a:p>
            <a:pPr marL="0" indent="0" algn="ctr">
              <a:buNone/>
            </a:pPr>
            <a:r>
              <a:rPr lang="en-US" dirty="0"/>
              <a:t>1 5 4 8 10 2 | 6 9 12 11 3 7</a:t>
            </a:r>
          </a:p>
          <a:p>
            <a:pPr marL="0" indent="0" algn="ctr">
              <a:buNone/>
            </a:pPr>
            <a:r>
              <a:rPr lang="en-US" dirty="0"/>
              <a:t>5 inversions | 8 inversions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2 4 5 8 10 |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6 7 9 11 12</a:t>
            </a:r>
          </a:p>
          <a:p>
            <a:pPr marL="0" indent="0" algn="ctr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When pulling from the right list, we check how many numbers are remaining in the left list (n-i+1, where n is the total number in the left list, and </a:t>
            </a:r>
            <a:r>
              <a:rPr lang="en-US" dirty="0" err="1"/>
              <a:t>i</a:t>
            </a:r>
            <a:r>
              <a:rPr lang="en-US" dirty="0"/>
              <a:t> is our iterator).</a:t>
            </a:r>
          </a:p>
          <a:p>
            <a:r>
              <a:rPr lang="en-US" dirty="0"/>
              <a:t>In linear time, we both merged the two lists, and counted up the 9 inversions.</a:t>
            </a:r>
          </a:p>
          <a:p>
            <a:pPr marL="0" indent="0">
              <a:buNone/>
            </a:pPr>
            <a:r>
              <a:rPr lang="en-US" dirty="0"/>
              <a:t>This is the </a:t>
            </a:r>
            <a:r>
              <a:rPr lang="en-US" dirty="0" err="1"/>
              <a:t>MergeSort</a:t>
            </a:r>
            <a:r>
              <a:rPr lang="en-US" dirty="0"/>
              <a:t> variant for counting inversions, and thus achieves n log n: </a:t>
            </a:r>
            <a:r>
              <a:rPr lang="en-US" dirty="0" err="1"/>
              <a:t>BubbleSort</a:t>
            </a:r>
            <a:r>
              <a:rPr lang="en-US" dirty="0"/>
              <a:t> is the traditional n</a:t>
            </a:r>
            <a:r>
              <a:rPr lang="en-US" baseline="30000" dirty="0"/>
              <a:t>2</a:t>
            </a:r>
            <a:r>
              <a:rPr lang="en-US" dirty="0"/>
              <a:t> algorithm for this.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66615-45C3-4026-A9AD-48DAF5BF6A0E}"/>
              </a:ext>
            </a:extLst>
          </p:cNvPr>
          <p:cNvSpPr txBox="1"/>
          <p:nvPr/>
        </p:nvSpPr>
        <p:spPr>
          <a:xfrm>
            <a:off x="5182247" y="361147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44B4D-0A2F-45FE-828F-B77A098CB432}"/>
              </a:ext>
            </a:extLst>
          </p:cNvPr>
          <p:cNvSpPr txBox="1"/>
          <p:nvPr/>
        </p:nvSpPr>
        <p:spPr>
          <a:xfrm>
            <a:off x="5332288" y="321136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F0B76-31E1-45F0-8EB0-B0B45D6CBE85}"/>
              </a:ext>
            </a:extLst>
          </p:cNvPr>
          <p:cNvSpPr txBox="1"/>
          <p:nvPr/>
        </p:nvSpPr>
        <p:spPr>
          <a:xfrm>
            <a:off x="5334921" y="361147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A2D03-D92C-459E-8ECD-9A98ED0929DF}"/>
              </a:ext>
            </a:extLst>
          </p:cNvPr>
          <p:cNvSpPr txBox="1"/>
          <p:nvPr/>
        </p:nvSpPr>
        <p:spPr>
          <a:xfrm>
            <a:off x="5505708" y="321662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86E8-24B7-40CA-AC3F-2F816BAFD305}"/>
              </a:ext>
            </a:extLst>
          </p:cNvPr>
          <p:cNvSpPr txBox="1"/>
          <p:nvPr/>
        </p:nvSpPr>
        <p:spPr>
          <a:xfrm>
            <a:off x="5514525" y="36062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5DA74-DC1A-4BB4-BEC2-6DF139841BEE}"/>
              </a:ext>
            </a:extLst>
          </p:cNvPr>
          <p:cNvSpPr txBox="1"/>
          <p:nvPr/>
        </p:nvSpPr>
        <p:spPr>
          <a:xfrm>
            <a:off x="5423819" y="390802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867B5-AD00-445D-A14E-B48A18213A9D}"/>
              </a:ext>
            </a:extLst>
          </p:cNvPr>
          <p:cNvSpPr txBox="1"/>
          <p:nvPr/>
        </p:nvSpPr>
        <p:spPr>
          <a:xfrm>
            <a:off x="6619804" y="321662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9C8BE-3C98-470A-8A5C-D5DA76184C71}"/>
              </a:ext>
            </a:extLst>
          </p:cNvPr>
          <p:cNvSpPr txBox="1"/>
          <p:nvPr/>
        </p:nvSpPr>
        <p:spPr>
          <a:xfrm>
            <a:off x="5683435" y="360622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5DB48-8D16-4839-8054-510AA5A673BF}"/>
              </a:ext>
            </a:extLst>
          </p:cNvPr>
          <p:cNvSpPr txBox="1"/>
          <p:nvPr/>
        </p:nvSpPr>
        <p:spPr>
          <a:xfrm>
            <a:off x="5695593" y="321548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E2282-878C-4ECD-A8C8-4016374B145F}"/>
              </a:ext>
            </a:extLst>
          </p:cNvPr>
          <p:cNvSpPr txBox="1"/>
          <p:nvPr/>
        </p:nvSpPr>
        <p:spPr>
          <a:xfrm>
            <a:off x="5851601" y="3605082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6A2CB-BFB4-4F2B-9EBA-EBA96F0F5A49}"/>
              </a:ext>
            </a:extLst>
          </p:cNvPr>
          <p:cNvSpPr txBox="1"/>
          <p:nvPr/>
        </p:nvSpPr>
        <p:spPr>
          <a:xfrm>
            <a:off x="5866268" y="3216623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B04618-B8D2-4205-B78D-5B063925C284}"/>
              </a:ext>
            </a:extLst>
          </p:cNvPr>
          <p:cNvSpPr txBox="1"/>
          <p:nvPr/>
        </p:nvSpPr>
        <p:spPr>
          <a:xfrm>
            <a:off x="6041841" y="360508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78034-8877-4F4B-803D-62073D289561}"/>
              </a:ext>
            </a:extLst>
          </p:cNvPr>
          <p:cNvSpPr txBox="1"/>
          <p:nvPr/>
        </p:nvSpPr>
        <p:spPr>
          <a:xfrm>
            <a:off x="5985738" y="390802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92855-9DF6-46C7-9876-0F16AD1BADCB}"/>
              </a:ext>
            </a:extLst>
          </p:cNvPr>
          <p:cNvSpPr txBox="1"/>
          <p:nvPr/>
        </p:nvSpPr>
        <p:spPr>
          <a:xfrm>
            <a:off x="6798583" y="3215059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7171D-AE4A-4DC6-B4CA-00AF9B3F4B08}"/>
              </a:ext>
            </a:extLst>
          </p:cNvPr>
          <p:cNvSpPr txBox="1"/>
          <p:nvPr/>
        </p:nvSpPr>
        <p:spPr>
          <a:xfrm>
            <a:off x="6277221" y="3605082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0DA61-7000-43D4-98C2-94A579D676E0}"/>
              </a:ext>
            </a:extLst>
          </p:cNvPr>
          <p:cNvSpPr txBox="1"/>
          <p:nvPr/>
        </p:nvSpPr>
        <p:spPr>
          <a:xfrm>
            <a:off x="6209942" y="390645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5F5046-A160-4FE4-ADEA-667293AA73FB}"/>
              </a:ext>
            </a:extLst>
          </p:cNvPr>
          <p:cNvSpPr txBox="1"/>
          <p:nvPr/>
        </p:nvSpPr>
        <p:spPr>
          <a:xfrm>
            <a:off x="6957471" y="321136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2B8DF-133F-4D4F-907F-18A1328568F8}"/>
              </a:ext>
            </a:extLst>
          </p:cNvPr>
          <p:cNvSpPr txBox="1"/>
          <p:nvPr/>
        </p:nvSpPr>
        <p:spPr>
          <a:xfrm>
            <a:off x="6459790" y="3618297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9DFBF-9718-4DBD-BC48-A9D95223B1AE}"/>
              </a:ext>
            </a:extLst>
          </p:cNvPr>
          <p:cNvSpPr txBox="1"/>
          <p:nvPr/>
        </p:nvSpPr>
        <p:spPr>
          <a:xfrm>
            <a:off x="6042566" y="3216623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FA5D2-F788-4CE7-84C8-81E4783E9D26}"/>
              </a:ext>
            </a:extLst>
          </p:cNvPr>
          <p:cNvSpPr txBox="1"/>
          <p:nvPr/>
        </p:nvSpPr>
        <p:spPr>
          <a:xfrm>
            <a:off x="6640621" y="360508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B0A02E-D38C-46BA-9A8C-1C68E7F2077E}"/>
              </a:ext>
            </a:extLst>
          </p:cNvPr>
          <p:cNvSpPr txBox="1"/>
          <p:nvPr/>
        </p:nvSpPr>
        <p:spPr>
          <a:xfrm>
            <a:off x="6594841" y="390802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34BAE-C21F-49B7-AAA5-BC3B0D453991}"/>
              </a:ext>
            </a:extLst>
          </p:cNvPr>
          <p:cNvSpPr txBox="1"/>
          <p:nvPr/>
        </p:nvSpPr>
        <p:spPr>
          <a:xfrm>
            <a:off x="7144645" y="3215059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5B962-B305-4CA1-9A5E-DB8412DBE862}"/>
              </a:ext>
            </a:extLst>
          </p:cNvPr>
          <p:cNvSpPr txBox="1"/>
          <p:nvPr/>
        </p:nvSpPr>
        <p:spPr>
          <a:xfrm>
            <a:off x="6828044" y="3624270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94C097-EF32-4D3D-AA68-889F25C17254}"/>
              </a:ext>
            </a:extLst>
          </p:cNvPr>
          <p:cNvSpPr txBox="1"/>
          <p:nvPr/>
        </p:nvSpPr>
        <p:spPr>
          <a:xfrm>
            <a:off x="7114090" y="362682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11 12</a:t>
            </a:r>
          </a:p>
        </p:txBody>
      </p:sp>
    </p:spTree>
    <p:extLst>
      <p:ext uri="{BB962C8B-B14F-4D97-AF65-F5344CB8AC3E}">
        <p14:creationId xmlns:p14="http://schemas.microsoft.com/office/powerpoint/2010/main" val="16537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1C5E3-EE97-4257-B0DF-96339C99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395" y="42785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All-Pairs Shortest Paths</a:t>
            </a:r>
            <a:br>
              <a:rPr lang="en-US" sz="4800" dirty="0"/>
            </a:br>
            <a:r>
              <a:rPr lang="en-US" sz="4800" dirty="0"/>
              <a:t>Strikes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9F3A6-31D6-4432-BC5D-08568C1D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1573327"/>
            <a:ext cx="8207265" cy="4476617"/>
          </a:xfrm>
        </p:spPr>
        <p:txBody>
          <a:bodyPr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ASP[</a:t>
            </a:r>
            <a:r>
              <a:rPr lang="en-US" sz="1400" dirty="0" err="1"/>
              <a:t>i,x,z</a:t>
            </a:r>
            <a:r>
              <a:rPr lang="en-US" sz="1400" dirty="0"/>
              <a:t>] stores the length of the shortest path from x to z, using </a:t>
            </a:r>
            <a:r>
              <a:rPr lang="en-US" sz="1400" dirty="0">
                <a:sym typeface="Symbol" panose="05050102010706020507" pitchFamily="18" charset="2"/>
              </a:rPr>
              <a:t> </a:t>
            </a:r>
            <a:r>
              <a:rPr lang="en-US" sz="1400" dirty="0" err="1">
                <a:sym typeface="Symbol" panose="05050102010706020507" pitchFamily="18" charset="2"/>
              </a:rPr>
              <a:t>i</a:t>
            </a:r>
            <a:r>
              <a:rPr lang="en-US" sz="1400" dirty="0">
                <a:sym typeface="Symbol" panose="05050102010706020507" pitchFamily="18" charset="2"/>
              </a:rPr>
              <a:t> edges.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ASP[</a:t>
            </a:r>
            <a:r>
              <a:rPr lang="en-US" sz="1400" dirty="0" err="1">
                <a:sym typeface="Symbol" panose="05050102010706020507" pitchFamily="18" charset="2"/>
              </a:rPr>
              <a:t>i,x,x</a:t>
            </a:r>
            <a:r>
              <a:rPr lang="en-US" sz="1400" dirty="0">
                <a:sym typeface="Symbol" panose="05050102010706020507" pitchFamily="18" charset="2"/>
              </a:rPr>
              <a:t>] = 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ASP[0,x,z] = 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ASP[</a:t>
            </a:r>
            <a:r>
              <a:rPr lang="en-US" sz="1400" dirty="0" err="1">
                <a:sym typeface="Symbol" panose="05050102010706020507" pitchFamily="18" charset="2"/>
              </a:rPr>
              <a:t>i,x,z</a:t>
            </a:r>
            <a:r>
              <a:rPr lang="en-US" sz="1400" dirty="0">
                <a:sym typeface="Symbol" panose="05050102010706020507" pitchFamily="18" charset="2"/>
              </a:rPr>
              <a:t>] = </a:t>
            </a:r>
            <a:r>
              <a:rPr lang="en-US" sz="1400" dirty="0" err="1">
                <a:sym typeface="Symbol" panose="05050102010706020507" pitchFamily="18" charset="2"/>
              </a:rPr>
              <a:t>min</a:t>
            </a:r>
            <a:r>
              <a:rPr lang="en-US" sz="1400" baseline="-25000" dirty="0" err="1">
                <a:sym typeface="Symbol" panose="05050102010706020507" pitchFamily="18" charset="2"/>
              </a:rPr>
              <a:t>x,y</a:t>
            </a:r>
            <a:r>
              <a:rPr lang="en-US" sz="1400" baseline="-25000" dirty="0">
                <a:sym typeface="Symbol" panose="05050102010706020507" pitchFamily="18" charset="2"/>
              </a:rPr>
              <a:t>E</a:t>
            </a:r>
            <a:r>
              <a:rPr lang="en-US" sz="1400" dirty="0">
                <a:sym typeface="Symbol" panose="05050102010706020507" pitchFamily="18" charset="2"/>
              </a:rPr>
              <a:t>(</a:t>
            </a:r>
            <a:r>
              <a:rPr lang="en-US" sz="1400" dirty="0" err="1">
                <a:sym typeface="Symbol" panose="05050102010706020507" pitchFamily="18" charset="2"/>
              </a:rPr>
              <a:t>c</a:t>
            </a:r>
            <a:r>
              <a:rPr lang="en-US" sz="1400" baseline="-25000" dirty="0" err="1">
                <a:sym typeface="Symbol" panose="05050102010706020507" pitchFamily="18" charset="2"/>
              </a:rPr>
              <a:t>x,y</a:t>
            </a:r>
            <a:r>
              <a:rPr lang="en-US" sz="1400" baseline="-25000" dirty="0">
                <a:sym typeface="Symbol" panose="05050102010706020507" pitchFamily="18" charset="2"/>
              </a:rPr>
              <a:t></a:t>
            </a:r>
            <a:r>
              <a:rPr lang="en-US" sz="1400" dirty="0">
                <a:sym typeface="Symbol" panose="05050102010706020507" pitchFamily="18" charset="2"/>
              </a:rPr>
              <a:t> + ASP[i-1, y, z])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ym typeface="Symbol" panose="05050102010706020507" pitchFamily="18" charset="2"/>
              </a:rPr>
              <a:t>For </a:t>
            </a:r>
            <a:r>
              <a:rPr lang="en-US" sz="1400" dirty="0" err="1">
                <a:sym typeface="Symbol" panose="05050102010706020507" pitchFamily="18" charset="2"/>
              </a:rPr>
              <a:t>i</a:t>
            </a:r>
            <a:r>
              <a:rPr lang="en-US" sz="1400" dirty="0">
                <a:sym typeface="Symbol" panose="05050102010706020507" pitchFamily="18" charset="2"/>
              </a:rPr>
              <a:t> = 0 to n-1</a:t>
            </a:r>
          </a:p>
          <a:p>
            <a:pPr marL="402336" lvl="1" indent="0">
              <a:lnSpc>
                <a:spcPct val="110000"/>
              </a:lnSpc>
              <a:buNone/>
            </a:pPr>
            <a:r>
              <a:rPr lang="en-US" sz="1400" dirty="0">
                <a:sym typeface="Symbol" panose="05050102010706020507" pitchFamily="18" charset="2"/>
              </a:rPr>
              <a:t>For all nodes z</a:t>
            </a:r>
          </a:p>
          <a:p>
            <a:pPr marL="859536" lvl="2" indent="0">
              <a:lnSpc>
                <a:spcPct val="110000"/>
              </a:lnSpc>
              <a:buNone/>
            </a:pPr>
            <a:r>
              <a:rPr lang="en-US" sz="1400" dirty="0">
                <a:sym typeface="Symbol" panose="05050102010706020507" pitchFamily="18" charset="2"/>
              </a:rPr>
              <a:t>For all nodes x</a:t>
            </a:r>
          </a:p>
          <a:p>
            <a:pPr marL="1316736" lvl="3" indent="0">
              <a:lnSpc>
                <a:spcPct val="110000"/>
              </a:lnSpc>
              <a:buNone/>
            </a:pPr>
            <a:r>
              <a:rPr lang="en-US" dirty="0">
                <a:sym typeface="Symbol" panose="05050102010706020507" pitchFamily="18" charset="2"/>
              </a:rPr>
              <a:t>Calculate ASP[</a:t>
            </a:r>
            <a:r>
              <a:rPr lang="en-US" dirty="0" err="1">
                <a:sym typeface="Symbol" panose="05050102010706020507" pitchFamily="18" charset="2"/>
              </a:rPr>
              <a:t>i,x,z</a:t>
            </a:r>
            <a:r>
              <a:rPr lang="en-US" dirty="0"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Answers at ASP[n-1]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ym typeface="Symbol" panose="05050102010706020507" pitchFamily="18" charset="2"/>
              </a:rPr>
              <a:t>Runtime = (mn</a:t>
            </a:r>
            <a:r>
              <a:rPr lang="en-US" sz="1400" baseline="30000" dirty="0">
                <a:sym typeface="Symbol" panose="05050102010706020507" pitchFamily="18" charset="2"/>
              </a:rPr>
              <a:t>2</a:t>
            </a:r>
            <a:r>
              <a:rPr lang="en-US" sz="14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In Dynamic Programming, we figured out which node to visit next.  What would we do for Divide &amp; Conquer?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04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867B2-A91C-4F11-A2D5-3BA8D781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All-Pairs Shortest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A50E2-EAA4-49A5-87C3-7A9ADCBAA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4363" y="1201723"/>
                <a:ext cx="5329250" cy="4454554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We will figure out which node to visit in the middle.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It’s still, at its core, Dynamic Programming, as we will try all possible middle-nodes and take the best.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ASP[</a:t>
                </a:r>
                <a:r>
                  <a:rPr lang="en-US" sz="1400" dirty="0" err="1"/>
                  <a:t>i,x,z</a:t>
                </a:r>
                <a:r>
                  <a:rPr lang="en-US" sz="1400" dirty="0"/>
                  <a:t>] = </a:t>
                </a:r>
                <a:r>
                  <a:rPr lang="en-US" sz="1400" dirty="0" err="1"/>
                  <a:t>min</a:t>
                </a:r>
                <a:r>
                  <a:rPr lang="en-US" sz="1400" baseline="-25000" dirty="0" err="1"/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</a:t>
                </a:r>
                <a:r>
                  <a:rPr lang="en-US" sz="1400" baseline="-25000" dirty="0" err="1"/>
                  <a:t>V</a:t>
                </a:r>
                <a:r>
                  <a:rPr lang="en-US" sz="1400" dirty="0"/>
                  <a:t>( ASP[ </a:t>
                </a:r>
                <a:r>
                  <a:rPr lang="en-US" sz="1400" dirty="0">
                    <a:sym typeface="Symbol" panose="05050102010706020507" pitchFamily="18" charset="2"/>
                  </a:rPr>
                  <a:t>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ym typeface="Symbol" panose="05050102010706020507" pitchFamily="18" charset="2"/>
                  </a:rPr>
                  <a:t>, x, y] + ASP[ 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ym typeface="Symbol" panose="05050102010706020507" pitchFamily="18" charset="2"/>
                  </a:rPr>
                  <a:t>, y, z] 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ASP[1,x,z] = </a:t>
                </a:r>
                <a:r>
                  <a:rPr lang="en-US" sz="1400" dirty="0" err="1">
                    <a:sym typeface="Symbol" panose="05050102010706020507" pitchFamily="18" charset="2"/>
                  </a:rPr>
                  <a:t>c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x,z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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ASP[</a:t>
                </a:r>
                <a:r>
                  <a:rPr lang="en-US" sz="1400" dirty="0" err="1">
                    <a:sym typeface="Symbol" panose="05050102010706020507" pitchFamily="18" charset="2"/>
                  </a:rPr>
                  <a:t>i,x,x</a:t>
                </a:r>
                <a:r>
                  <a:rPr lang="en-US" sz="1400" dirty="0">
                    <a:sym typeface="Symbol" panose="05050102010706020507" pitchFamily="18" charset="2"/>
                  </a:rPr>
                  <a:t>] = 0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For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= 1 to n-1</a:t>
                </a:r>
              </a:p>
              <a:p>
                <a:pPr marL="402336" lvl="1" indent="0">
                  <a:lnSpc>
                    <a:spcPct val="110000"/>
                  </a:lnSpc>
                  <a:buNone/>
                </a:pPr>
                <a:r>
                  <a:rPr lang="en-US" sz="1400" dirty="0"/>
                  <a:t>For all nodes x</a:t>
                </a:r>
              </a:p>
              <a:p>
                <a:pPr marL="859536" lvl="2" indent="0">
                  <a:lnSpc>
                    <a:spcPct val="110000"/>
                  </a:lnSpc>
                  <a:buNone/>
                </a:pPr>
                <a:r>
                  <a:rPr lang="en-US" sz="1400" dirty="0"/>
                  <a:t>For all nodes z</a:t>
                </a:r>
              </a:p>
              <a:p>
                <a:pPr marL="1316736" lvl="3" indent="0">
                  <a:lnSpc>
                    <a:spcPct val="110000"/>
                  </a:lnSpc>
                  <a:buNone/>
                </a:pPr>
                <a:r>
                  <a:rPr lang="en-US" dirty="0"/>
                  <a:t>Calculate ASP[</a:t>
                </a:r>
                <a:r>
                  <a:rPr lang="en-US" dirty="0" err="1"/>
                  <a:t>i,x,z</a:t>
                </a:r>
                <a:r>
                  <a:rPr lang="en-US" dirty="0"/>
                  <a:t>]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Runtime = </a:t>
                </a:r>
                <a:r>
                  <a:rPr lang="en-US" sz="1400" dirty="0">
                    <a:sym typeface="Symbol" panose="05050102010706020507" pitchFamily="18" charset="2"/>
                  </a:rPr>
                  <a:t>(n</a:t>
                </a:r>
                <a:r>
                  <a:rPr lang="en-US" sz="1400" baseline="30000" dirty="0">
                    <a:sym typeface="Symbol" panose="05050102010706020507" pitchFamily="18" charset="2"/>
                  </a:rPr>
                  <a:t>4</a:t>
                </a:r>
                <a:r>
                  <a:rPr lang="en-US" sz="14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ym typeface="Symbol" panose="05050102010706020507" pitchFamily="18" charset="2"/>
                  </a:rPr>
                  <a:t>…oops</a:t>
                </a: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A50E2-EAA4-49A5-87C3-7A9ADCBAA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4363" y="1201723"/>
                <a:ext cx="5329250" cy="4454554"/>
              </a:xfrm>
              <a:blipFill>
                <a:blip r:embed="rId3"/>
                <a:stretch>
                  <a:fillRect l="-343" t="-4378" b="-5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7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9459-3C4B-453D-B2C2-AD0679BF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48376-A646-4B75-9776-453930C4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A30878-FE81-4A64-B0D0-187EC2E4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46" y="808056"/>
            <a:ext cx="8594465" cy="1077229"/>
          </a:xfrm>
        </p:spPr>
        <p:txBody>
          <a:bodyPr>
            <a:normAutofit/>
          </a:bodyPr>
          <a:lstStyle/>
          <a:p>
            <a:r>
              <a:rPr lang="en-US" sz="4800"/>
              <a:t>A Second Attempt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61FE168-5946-42F5-93BC-ED1F21847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034540" y="812732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CEF6-0629-43F2-8CAF-4CF67F58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999" y="2105200"/>
            <a:ext cx="8140364" cy="394474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What values of </a:t>
            </a:r>
            <a:r>
              <a:rPr lang="en-US" sz="1400" dirty="0" err="1"/>
              <a:t>i</a:t>
            </a:r>
            <a:r>
              <a:rPr lang="en-US" sz="1400" dirty="0"/>
              <a:t> do we actually need to calculate?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= 0 to log n</a:t>
            </a:r>
          </a:p>
          <a:p>
            <a:pPr marL="402336" lvl="1" indent="0">
              <a:lnSpc>
                <a:spcPct val="110000"/>
              </a:lnSpc>
              <a:buNone/>
            </a:pPr>
            <a:r>
              <a:rPr lang="en-US" sz="1400" dirty="0"/>
              <a:t>For all nodes x</a:t>
            </a:r>
          </a:p>
          <a:p>
            <a:pPr marL="859536" lvl="2" indent="0">
              <a:lnSpc>
                <a:spcPct val="110000"/>
              </a:lnSpc>
              <a:buNone/>
            </a:pPr>
            <a:r>
              <a:rPr lang="en-US" sz="1400" dirty="0"/>
              <a:t>For all nodes z</a:t>
            </a:r>
          </a:p>
          <a:p>
            <a:pPr marL="1316736" lvl="3" indent="0">
              <a:lnSpc>
                <a:spcPct val="110000"/>
              </a:lnSpc>
              <a:buNone/>
            </a:pPr>
            <a:r>
              <a:rPr lang="en-US" dirty="0"/>
              <a:t>Calculate ASP[</a:t>
            </a:r>
            <a:r>
              <a:rPr lang="en-US" dirty="0" err="1"/>
              <a:t>i,x,z</a:t>
            </a:r>
            <a:r>
              <a:rPr lang="en-US" dirty="0"/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ASP[</a:t>
            </a:r>
            <a:r>
              <a:rPr lang="en-US" sz="1400" dirty="0" err="1"/>
              <a:t>i,x,z</a:t>
            </a:r>
            <a:r>
              <a:rPr lang="en-US" sz="1400" dirty="0"/>
              <a:t>] stores the length of the shortest path from x to z, using no more than </a:t>
            </a:r>
            <a:r>
              <a:rPr lang="en-US" sz="1400" b="1" dirty="0"/>
              <a:t>2</a:t>
            </a:r>
            <a:r>
              <a:rPr lang="en-US" sz="1400" b="1" baseline="30000" dirty="0"/>
              <a:t>i</a:t>
            </a:r>
            <a:r>
              <a:rPr lang="en-US" sz="1400" dirty="0"/>
              <a:t> edges.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Answers are at ASP[2</a:t>
            </a:r>
            <a:r>
              <a:rPr lang="en-US" sz="1400" baseline="30000" dirty="0">
                <a:sym typeface="Symbol" panose="05050102010706020507" pitchFamily="18" charset="2"/>
              </a:rPr>
              <a:t></a:t>
            </a:r>
            <a:r>
              <a:rPr lang="en-US" sz="1400" baseline="30000" dirty="0"/>
              <a:t>log n</a:t>
            </a:r>
            <a:r>
              <a:rPr lang="en-US" sz="1400" baseline="30000" dirty="0">
                <a:sym typeface="Symbol" panose="05050102010706020507" pitchFamily="18" charset="2"/>
              </a:rPr>
              <a:t></a:t>
            </a:r>
            <a:r>
              <a:rPr lang="en-US" sz="1400" dirty="0"/>
              <a:t>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Runtime = </a:t>
            </a:r>
            <a:r>
              <a:rPr lang="en-US" sz="1400" dirty="0">
                <a:sym typeface="Symbol" panose="05050102010706020507" pitchFamily="18" charset="2"/>
              </a:rPr>
              <a:t>(n</a:t>
            </a:r>
            <a:r>
              <a:rPr lang="en-US" sz="1400" baseline="30000" dirty="0">
                <a:sym typeface="Symbol" panose="05050102010706020507" pitchFamily="18" charset="2"/>
              </a:rPr>
              <a:t>3</a:t>
            </a:r>
            <a:r>
              <a:rPr lang="en-US" sz="1400" dirty="0">
                <a:sym typeface="Symbol" panose="05050102010706020507" pitchFamily="18" charset="2"/>
              </a:rPr>
              <a:t> log n)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This is usually better than running Bellman-Ford n times, but depends on how dense the graph is.</a:t>
            </a:r>
          </a:p>
        </p:txBody>
      </p:sp>
    </p:spTree>
    <p:extLst>
      <p:ext uri="{BB962C8B-B14F-4D97-AF65-F5344CB8AC3E}">
        <p14:creationId xmlns:p14="http://schemas.microsoft.com/office/powerpoint/2010/main" val="21738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424B5-511D-4D8F-A42E-23157763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21" y="251415"/>
            <a:ext cx="7958331" cy="845767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Integer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68AD-BB55-473E-9C66-8124D507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866" y="2432883"/>
            <a:ext cx="7621606" cy="3443107"/>
          </a:xfrm>
        </p:spPr>
        <p:txBody>
          <a:bodyPr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</a:rPr>
              <a:t>Presumably you recall how to multiply numbers: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</a:rPr>
              <a:t>   12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u="sng" dirty="0">
                <a:solidFill>
                  <a:srgbClr val="1F2D29"/>
                </a:solidFill>
              </a:rPr>
              <a:t>x 13</a:t>
            </a:r>
            <a:br>
              <a:rPr lang="en-US" sz="1400" u="sng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   36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u="sng" dirty="0">
                <a:solidFill>
                  <a:srgbClr val="1F2D29"/>
                </a:solidFill>
              </a:rPr>
              <a:t> 120</a:t>
            </a:r>
            <a:br>
              <a:rPr lang="en-US" sz="1400" u="sng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 156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</a:rPr>
              <a:t>The same idea works for numbers in binary: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</a:rPr>
              <a:t>         1100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     </a:t>
            </a:r>
            <a:r>
              <a:rPr lang="en-US" sz="1400" u="sng" dirty="0">
                <a:solidFill>
                  <a:srgbClr val="1F2D29"/>
                </a:solidFill>
              </a:rPr>
              <a:t>x  1101</a:t>
            </a:r>
            <a:br>
              <a:rPr lang="en-US" sz="1400" u="sng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         1100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    110000</a:t>
            </a:r>
            <a:br>
              <a:rPr lang="en-US" sz="1400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  </a:t>
            </a:r>
            <a:r>
              <a:rPr lang="en-US" sz="1400" u="sng" dirty="0">
                <a:solidFill>
                  <a:srgbClr val="1F2D29"/>
                </a:solidFill>
              </a:rPr>
              <a:t>1100000</a:t>
            </a:r>
            <a:br>
              <a:rPr lang="en-US" sz="1400" u="sng" dirty="0">
                <a:solidFill>
                  <a:srgbClr val="1F2D29"/>
                </a:solidFill>
              </a:rPr>
            </a:br>
            <a:r>
              <a:rPr lang="en-US" sz="1400" dirty="0">
                <a:solidFill>
                  <a:srgbClr val="1F2D29"/>
                </a:solidFill>
              </a:rPr>
              <a:t>10011100</a:t>
            </a:r>
          </a:p>
        </p:txBody>
      </p:sp>
    </p:spTree>
    <p:extLst>
      <p:ext uri="{BB962C8B-B14F-4D97-AF65-F5344CB8AC3E}">
        <p14:creationId xmlns:p14="http://schemas.microsoft.com/office/powerpoint/2010/main" val="174196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8CC4E-0B74-4355-9284-8C43EB2B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Elementary 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C7F5C-00AB-4C1C-A7A1-FC86BBE8B0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4739" y="2052116"/>
                <a:ext cx="4901548" cy="399782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What is the runtime to multiply two n-bit integers, using this method?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(n</a:t>
                </a:r>
                <a:r>
                  <a:rPr lang="en-US" sz="1400" baseline="30000" dirty="0">
                    <a:sym typeface="Symbol" panose="05050102010706020507" pitchFamily="18" charset="2"/>
                  </a:rPr>
                  <a:t>2</a:t>
                </a:r>
                <a:r>
                  <a:rPr lang="en-US" sz="14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ym typeface="Symbol" panose="05050102010706020507" pitchFamily="18" charset="2"/>
                  </a:rPr>
                  <a:t>We will try to improve this, using Divide &amp; Conquer.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We want to multiply two n-bit integers, X and Y.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Let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dirty="0">
                    <a:sym typeface="Symbol" panose="05050102010706020507" pitchFamily="18" charset="2"/>
                  </a:rPr>
                  <a:t> be the 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 bits of X, and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1400" dirty="0"/>
                  <a:t> be the last bits.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Similarly for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dirty="0"/>
                  <a:t> and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1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So, x =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i="1" baseline="1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ym typeface="Symbol" panose="05050102010706020507" pitchFamily="18" charset="2"/>
                  </a:rPr>
                  <a:t> +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and y</a:t>
                </a:r>
                <a:r>
                  <a:rPr lang="en-US" sz="1400" dirty="0"/>
                  <a:t> =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i="1" baseline="1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ym typeface="Symbol" panose="05050102010706020507" pitchFamily="18" charset="2"/>
                  </a:rPr>
                  <a:t> +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endParaRPr lang="en-US" sz="1400" baseline="-25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x  y =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2</a:t>
                </a:r>
                <a:r>
                  <a:rPr lang="en-US" sz="1400" baseline="30000" dirty="0">
                    <a:sym typeface="Symbol" panose="05050102010706020507" pitchFamily="18" charset="2"/>
                  </a:rPr>
                  <a:t>n</a:t>
                </a:r>
                <a:r>
                  <a:rPr lang="en-US" sz="1400" dirty="0">
                    <a:sym typeface="Symbol" panose="05050102010706020507" pitchFamily="18" charset="2"/>
                  </a:rPr>
                  <a:t> + (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+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F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1400" dirty="0">
                    <a:sym typeface="Symbol" panose="05050102010706020507" pitchFamily="18" charset="2"/>
                  </a:rPr>
                  <a:t>)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i="1" baseline="1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 + </a:t>
                </a:r>
                <a:r>
                  <a:rPr lang="en-US" sz="1400" dirty="0" err="1">
                    <a:sym typeface="Symbol" panose="05050102010706020507" pitchFamily="18" charset="2"/>
                  </a:rPr>
                  <a:t>x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r>
                  <a:rPr lang="en-US" sz="14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sz="1400" dirty="0">
                    <a:sym typeface="Symbol" panose="05050102010706020507" pitchFamily="18" charset="2"/>
                  </a:rPr>
                  <a:t> </a:t>
                </a:r>
                <a:r>
                  <a:rPr lang="en-US" sz="1400" dirty="0" err="1">
                    <a:sym typeface="Symbol" panose="05050102010706020507" pitchFamily="18" charset="2"/>
                  </a:rPr>
                  <a:t>y</a:t>
                </a:r>
                <a:r>
                  <a:rPr lang="en-US" sz="1400" baseline="-25000" dirty="0" err="1">
                    <a:sym typeface="Symbol" panose="05050102010706020507" pitchFamily="18" charset="2"/>
                  </a:rPr>
                  <a:t>L</a:t>
                </a:r>
                <a:endParaRPr lang="en-US" sz="1400" baseline="-25000" dirty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ym typeface="Symbol" panose="05050102010706020507" pitchFamily="18" charset="2"/>
                  </a:rPr>
                  <a:t>Our base case is multiplying two 1-bit numbers.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ym typeface="Symbol" panose="05050102010706020507" pitchFamily="18" charset="2"/>
                  </a:rPr>
                  <a:t>What’s the recurrence relation?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ym typeface="Symbol" panose="05050102010706020507" pitchFamily="18" charset="2"/>
                  </a:rPr>
                  <a:t>f(n) = 4 f(</a:t>
                </a:r>
                <a14:m>
                  <m:oMath xmlns:m="http://schemas.openxmlformats.org/officeDocument/2006/math">
                    <m:r>
                      <a:rPr lang="en-US" sz="1400" b="0" i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 ) + </a:t>
                </a:r>
                <a:r>
                  <a:rPr lang="en-US" sz="1400" dirty="0">
                    <a:sym typeface="Symbol" panose="05050102010706020507" pitchFamily="18" charset="2"/>
                  </a:rPr>
                  <a:t>(n)</a:t>
                </a:r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C7F5C-00AB-4C1C-A7A1-FC86BBE8B0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4739" y="2052116"/>
                <a:ext cx="4901548" cy="3997828"/>
              </a:xfrm>
              <a:blipFill>
                <a:blip r:embed="rId3"/>
                <a:stretch>
                  <a:fillRect l="-373" t="-15267" b="-15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1963FE55-E5B4-4F8A-A347-06E5D5D724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57" r="30415" b="-2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1D8BF-8118-4093-8F9D-3D07212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A Second Attempt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76319-8449-4A5B-9DDD-F78FFEE74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9969" y="647750"/>
                <a:ext cx="5850936" cy="557106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Where’s the problem in our recurrence relation?</a:t>
                </a:r>
              </a:p>
              <a:p>
                <a:r>
                  <a:rPr lang="en-US" sz="1800"/>
                  <a:t>The 4.  We have too many subproblems.</a:t>
                </a:r>
              </a:p>
              <a:p>
                <a:pPr marL="0" indent="0">
                  <a:buNone/>
                </a:pPr>
                <a:r>
                  <a:rPr lang="en-US" sz="1800"/>
                  <a:t>How can we do this with only 3 subproblems?</a:t>
                </a:r>
              </a:p>
              <a:p>
                <a:r>
                  <a:rPr lang="en-US" sz="1800"/>
                  <a:t>Hint: our first multiplication will be (x</a:t>
                </a:r>
                <a:r>
                  <a:rPr lang="en-US" sz="1800" baseline="-25000"/>
                  <a:t>F</a:t>
                </a:r>
                <a:r>
                  <a:rPr lang="en-US" sz="1800"/>
                  <a:t> + x</a:t>
                </a:r>
                <a:r>
                  <a:rPr lang="en-US" sz="1800" baseline="-25000"/>
                  <a:t>L</a:t>
                </a:r>
                <a:r>
                  <a:rPr lang="en-US" sz="1800"/>
                  <a:t>) </a:t>
                </a:r>
                <a:r>
                  <a:rPr lang="en-US" sz="1800">
                    <a:sym typeface="Symbol" panose="05050102010706020507" pitchFamily="18" charset="2"/>
                  </a:rPr>
                  <a:t></a:t>
                </a:r>
                <a:r>
                  <a:rPr lang="en-US" sz="1800"/>
                  <a:t> (y</a:t>
                </a:r>
                <a:r>
                  <a:rPr lang="en-US" sz="1800" baseline="-25000"/>
                  <a:t>F</a:t>
                </a:r>
                <a:r>
                  <a:rPr lang="en-US" sz="1800"/>
                  <a:t> + y</a:t>
                </a:r>
                <a:r>
                  <a:rPr lang="en-US" sz="1800" baseline="-25000"/>
                  <a:t>L</a:t>
                </a:r>
                <a:r>
                  <a:rPr lang="en-US" sz="1800"/>
                  <a:t>)</a:t>
                </a:r>
              </a:p>
              <a:p>
                <a:r>
                  <a:rPr lang="en-US" sz="1800"/>
                  <a:t>M</a:t>
                </a:r>
                <a:r>
                  <a:rPr lang="en-US" sz="1800" baseline="-25000"/>
                  <a:t>2</a:t>
                </a:r>
                <a:r>
                  <a:rPr lang="en-US" sz="1800"/>
                  <a:t> = x</a:t>
                </a:r>
                <a:r>
                  <a:rPr lang="en-US" sz="1800" baseline="-25000"/>
                  <a:t>F</a:t>
                </a:r>
                <a:r>
                  <a:rPr lang="en-US" sz="1800"/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</a:t>
                </a:r>
                <a:r>
                  <a:rPr lang="en-US" sz="1800"/>
                  <a:t> y</a:t>
                </a:r>
                <a:r>
                  <a:rPr lang="en-US" sz="1800" baseline="-25000"/>
                  <a:t>F</a:t>
                </a:r>
              </a:p>
              <a:p>
                <a:r>
                  <a:rPr lang="en-US" sz="1800"/>
                  <a:t>M</a:t>
                </a:r>
                <a:r>
                  <a:rPr lang="en-US" sz="1800" baseline="-25000"/>
                  <a:t>3</a:t>
                </a:r>
                <a:r>
                  <a:rPr lang="en-US" sz="1800"/>
                  <a:t> = x</a:t>
                </a:r>
                <a:r>
                  <a:rPr lang="en-US" sz="1800" baseline="-25000"/>
                  <a:t>L</a:t>
                </a:r>
                <a:r>
                  <a:rPr lang="en-US" sz="1800"/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</a:t>
                </a:r>
                <a:r>
                  <a:rPr lang="en-US" sz="1800"/>
                  <a:t> y</a:t>
                </a:r>
                <a:r>
                  <a:rPr lang="en-US" sz="1800" baseline="-25000"/>
                  <a:t>L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x  y = </a:t>
                </a:r>
                <a:r>
                  <a:rPr lang="en-US" sz="1800"/>
                  <a:t>M</a:t>
                </a:r>
                <a:r>
                  <a:rPr lang="en-US" sz="1800" baseline="-25000"/>
                  <a:t>2</a:t>
                </a:r>
                <a:r>
                  <a:rPr lang="en-US" sz="1800" baseline="-25000">
                    <a:sym typeface="Symbol" panose="05050102010706020507" pitchFamily="18" charset="2"/>
                  </a:rPr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 2</a:t>
                </a:r>
                <a:r>
                  <a:rPr lang="en-US" sz="1800" baseline="30000">
                    <a:sym typeface="Symbol" panose="05050102010706020507" pitchFamily="18" charset="2"/>
                  </a:rPr>
                  <a:t>n</a:t>
                </a:r>
                <a:r>
                  <a:rPr lang="en-US" sz="1800">
                    <a:sym typeface="Symbol" panose="05050102010706020507" pitchFamily="18" charset="2"/>
                  </a:rPr>
                  <a:t> + (</a:t>
                </a:r>
                <a:r>
                  <a:rPr lang="en-US" sz="1800"/>
                  <a:t>M</a:t>
                </a:r>
                <a:r>
                  <a:rPr lang="en-US" sz="1800" baseline="-25000"/>
                  <a:t>1</a:t>
                </a:r>
                <a:r>
                  <a:rPr lang="en-US" sz="1800"/>
                  <a:t> – M</a:t>
                </a:r>
                <a:r>
                  <a:rPr lang="en-US" sz="1800" baseline="-25000"/>
                  <a:t>2</a:t>
                </a:r>
                <a:r>
                  <a:rPr lang="en-US" sz="1800"/>
                  <a:t> – M</a:t>
                </a:r>
                <a:r>
                  <a:rPr lang="en-US" sz="1800" baseline="-25000"/>
                  <a:t>3</a:t>
                </a:r>
                <a:r>
                  <a:rPr lang="en-US" sz="1800">
                    <a:sym typeface="Symbol" panose="05050102010706020507" pitchFamily="18" charset="2"/>
                  </a:rPr>
                  <a:t>)</a:t>
                </a:r>
                <a:r>
                  <a:rPr lang="en-US" sz="1800" baseline="-25000">
                    <a:sym typeface="Symbol" panose="05050102010706020507" pitchFamily="18" charset="2"/>
                  </a:rPr>
                  <a:t> </a:t>
                </a:r>
                <a:r>
                  <a:rPr lang="en-US" sz="1800">
                    <a:sym typeface="Symbol" panose="05050102010706020507" pitchFamily="18" charset="2"/>
                  </a:rPr>
                  <a:t> 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 baseline="1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/>
                  <a:t> + M</a:t>
                </a:r>
                <a:r>
                  <a:rPr lang="en-US" sz="1800" baseline="-25000"/>
                  <a:t>3</a:t>
                </a:r>
              </a:p>
              <a:p>
                <a:pPr marL="0" indent="0">
                  <a:buNone/>
                </a:pPr>
                <a:r>
                  <a:rPr lang="en-US" sz="1800">
                    <a:sym typeface="Symbol" panose="05050102010706020507" pitchFamily="18" charset="2"/>
                  </a:rPr>
                  <a:t>f(n) = 3 f(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/>
                  <a:t> ) + </a:t>
                </a:r>
                <a:r>
                  <a:rPr lang="en-US" sz="1800">
                    <a:sym typeface="Symbol" panose="05050102010706020507" pitchFamily="18" charset="2"/>
                  </a:rPr>
                  <a:t>(n)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f(n) = (n</a:t>
                </a:r>
                <a:r>
                  <a:rPr lang="en-US" sz="1800" baseline="30000">
                    <a:sym typeface="Symbol" panose="05050102010706020507" pitchFamily="18" charset="2"/>
                  </a:rPr>
                  <a:t>log 3</a:t>
                </a:r>
                <a:r>
                  <a:rPr lang="en-US" sz="1800">
                    <a:sym typeface="Symbol" panose="05050102010706020507" pitchFamily="18" charset="2"/>
                  </a:rPr>
                  <a:t>)  n</a:t>
                </a:r>
                <a:r>
                  <a:rPr lang="en-US" sz="1800" baseline="30000">
                    <a:sym typeface="Symbol" panose="05050102010706020507" pitchFamily="18" charset="2"/>
                  </a:rPr>
                  <a:t>1.58</a:t>
                </a:r>
                <a:endParaRPr lang="en-US" sz="1800" baseline="30000"/>
              </a:p>
              <a:p>
                <a:pPr marL="0" indent="0">
                  <a:buNone/>
                </a:pPr>
                <a:endParaRPr lang="en-US" sz="180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76319-8449-4A5B-9DDD-F78FFEE74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9969" y="647750"/>
                <a:ext cx="5850936" cy="5571066"/>
              </a:xfr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7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DDB81-94F2-4DE0-88A8-96709ACB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9238" r="-1" b="5759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C63F3-6639-4BA1-B750-CB73265D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Sequence Alignment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D0C6-487C-4FF4-8690-3D9326F2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edit distance</a:t>
            </a:r>
            <a:r>
              <a:rPr lang="en-US" dirty="0"/>
              <a:t> between two strings X = x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and Y = y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 is the minimal number of changes to transform X into Y.</a:t>
            </a:r>
          </a:p>
          <a:p>
            <a:pPr>
              <a:lnSpc>
                <a:spcPct val="110000"/>
              </a:lnSpc>
            </a:pPr>
            <a:r>
              <a:rPr lang="en-US" dirty="0"/>
              <a:t>SA[</a:t>
            </a:r>
            <a:r>
              <a:rPr lang="en-US" dirty="0" err="1"/>
              <a:t>i,j</a:t>
            </a:r>
            <a:r>
              <a:rPr lang="en-US" dirty="0"/>
              <a:t>] is the edit distance of X = x</a:t>
            </a:r>
            <a:r>
              <a:rPr lang="en-US" baseline="-25000" dirty="0"/>
              <a:t>i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and Y =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…</a:t>
            </a:r>
            <a:r>
              <a:rPr lang="en-US" dirty="0" err="1"/>
              <a:t>y</a:t>
            </a:r>
            <a:r>
              <a:rPr lang="en-US" baseline="-25000" dirty="0" err="1"/>
              <a:t>m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SA[i,m+1] = n+1-i</a:t>
            </a:r>
          </a:p>
          <a:p>
            <a:pPr>
              <a:lnSpc>
                <a:spcPct val="110000"/>
              </a:lnSpc>
            </a:pPr>
            <a:r>
              <a:rPr lang="en-US" dirty="0"/>
              <a:t>SA[n+1,j] = m+1-j</a:t>
            </a:r>
          </a:p>
          <a:p>
            <a:pPr>
              <a:lnSpc>
                <a:spcPct val="110000"/>
              </a:lnSpc>
            </a:pPr>
            <a:r>
              <a:rPr lang="en-US" dirty="0"/>
              <a:t>SA[</a:t>
            </a:r>
            <a:r>
              <a:rPr lang="en-US" dirty="0" err="1"/>
              <a:t>i,j</a:t>
            </a:r>
            <a:r>
              <a:rPr lang="en-US" dirty="0"/>
              <a:t>] = SA[i+1,j+1], if 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SA[</a:t>
            </a:r>
            <a:r>
              <a:rPr lang="en-US" dirty="0" err="1"/>
              <a:t>i,j</a:t>
            </a:r>
            <a:r>
              <a:rPr lang="en-US" dirty="0"/>
              <a:t>] = 1 + min( SA[i,j+1], SA[i+1,j], SA[i+1,j+1] ), otherwise</a:t>
            </a:r>
          </a:p>
          <a:p>
            <a:pPr>
              <a:lnSpc>
                <a:spcPct val="110000"/>
              </a:lnSpc>
            </a:pPr>
            <a:r>
              <a:rPr lang="en-US" dirty="0"/>
              <a:t>Runtime and space are both </a:t>
            </a:r>
            <a:r>
              <a:rPr lang="en-US" dirty="0">
                <a:sym typeface="Symbol" panose="05050102010706020507" pitchFamily="18" charset="2"/>
              </a:rPr>
              <a:t>(</a:t>
            </a:r>
            <a:r>
              <a:rPr lang="en-US" dirty="0" err="1">
                <a:sym typeface="Symbol" panose="05050102010706020507" pitchFamily="18" charset="2"/>
              </a:rPr>
              <a:t>mn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1B973-C4F5-4031-B3F8-7C60B696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Improving the space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2E24-D876-4E5A-A979-1F8EAC21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To calculate the matrix, we only need to remember the current and previous column.  </a:t>
            </a:r>
          </a:p>
          <a:p>
            <a:r>
              <a:rPr lang="en-US" sz="1800"/>
              <a:t>Therefore, we can reduce the memory requirements to </a:t>
            </a:r>
            <a:r>
              <a:rPr lang="en-US" sz="1800">
                <a:sym typeface="Symbol" panose="05050102010706020507" pitchFamily="18" charset="2"/>
              </a:rPr>
              <a:t>(m+n)</a:t>
            </a:r>
          </a:p>
          <a:p>
            <a:r>
              <a:rPr lang="en-US" sz="1800">
                <a:sym typeface="Symbol" panose="05050102010706020507" pitchFamily="18" charset="2"/>
              </a:rPr>
              <a:t>The cost is that we cannot reconstruct the solution.</a:t>
            </a:r>
          </a:p>
          <a:p>
            <a:r>
              <a:rPr lang="en-US" sz="1800">
                <a:sym typeface="Symbol" panose="05050102010706020507" pitchFamily="18" charset="2"/>
              </a:rPr>
              <a:t>We will attempt to get the best of all worlds, using Divide &amp; Conquer: reconstructing the answer in (mn) time and (m+n) space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693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29542-A583-493C-9820-C653C1AE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09" y="326017"/>
            <a:ext cx="7710140" cy="1077229"/>
          </a:xfrm>
        </p:spPr>
        <p:txBody>
          <a:bodyPr anchor="b">
            <a:normAutofit/>
          </a:bodyPr>
          <a:lstStyle/>
          <a:p>
            <a:r>
              <a:rPr lang="en-US" sz="4000"/>
              <a:t>The high level idea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E2DAB7-48CB-400E-9ED2-FB1762BE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89439" y="326017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CE0-D15E-49D3-96A9-A2A1F044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08" y="1591733"/>
            <a:ext cx="7710141" cy="46848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Some prefix of Y will match with the first half of X.  The rest of Y will match with the second half of X.</a:t>
            </a:r>
          </a:p>
          <a:p>
            <a:r>
              <a:rPr lang="en-US" dirty="0"/>
              <a:t>We don’t know where the optimal split point of Y is, so, dynamic programming-style, we will try all possible splits and take the best one.</a:t>
            </a:r>
          </a:p>
          <a:p>
            <a:r>
              <a:rPr lang="en-US" dirty="0"/>
              <a:t>We will run Sequence Alignment, using our memory-saving technique, on the first half of X and all prefixes of Y.</a:t>
            </a:r>
          </a:p>
          <a:p>
            <a:r>
              <a:rPr lang="en-US" dirty="0"/>
              <a:t>We will also run it on the second half of X and all suffixes of Y.</a:t>
            </a:r>
          </a:p>
          <a:p>
            <a:r>
              <a:rPr lang="en-US" dirty="0"/>
              <a:t>Then we will inspect the results and figure out where the optimal split point is.</a:t>
            </a:r>
          </a:p>
        </p:txBody>
      </p:sp>
    </p:spTree>
    <p:extLst>
      <p:ext uri="{BB962C8B-B14F-4D97-AF65-F5344CB8AC3E}">
        <p14:creationId xmlns:p14="http://schemas.microsoft.com/office/powerpoint/2010/main" val="27331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28A0C-2BB9-4B86-AB03-888E45A4D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C9837-D6BF-40AF-AC26-EF74A3A4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Divide and Conquer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5D7F-C9ED-411A-B094-EACB55A9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Divide and Conquer is a </a:t>
            </a:r>
            <a:r>
              <a:rPr lang="en-US" sz="1700" b="1"/>
              <a:t>runtime improvement technique</a:t>
            </a:r>
            <a:r>
              <a:rPr lang="en-US" sz="1700"/>
              <a:t>, that you can apply on top of existing algorithms of any type (Brute Force, Greedy, Dynamic Programming, etc.)</a:t>
            </a:r>
          </a:p>
          <a:p>
            <a:pPr>
              <a:lnSpc>
                <a:spcPct val="110000"/>
              </a:lnSpc>
            </a:pPr>
            <a:r>
              <a:rPr lang="en-US" sz="1700" err="1"/>
              <a:t>MergeSort</a:t>
            </a:r>
            <a:r>
              <a:rPr lang="en-US" sz="1700"/>
              <a:t> and </a:t>
            </a:r>
            <a:r>
              <a:rPr lang="en-US" sz="1700" err="1"/>
              <a:t>QuickSort</a:t>
            </a:r>
            <a:r>
              <a:rPr lang="en-US" sz="1700"/>
              <a:t> are the standard examples of Divide and Conquer.</a:t>
            </a:r>
          </a:p>
          <a:p>
            <a:pPr>
              <a:lnSpc>
                <a:spcPct val="110000"/>
              </a:lnSpc>
            </a:pPr>
            <a:r>
              <a:rPr lang="en-US" sz="1700"/>
              <a:t>Take a large problem, and break it up into two or more smaller pieces (divide)</a:t>
            </a:r>
          </a:p>
          <a:p>
            <a:pPr>
              <a:lnSpc>
                <a:spcPct val="110000"/>
              </a:lnSpc>
            </a:pPr>
            <a:r>
              <a:rPr lang="en-US" sz="1700"/>
              <a:t>Recursively solve the smaller pieces, by continuing to break them up until you reach constant-sized base cases.</a:t>
            </a:r>
          </a:p>
          <a:p>
            <a:pPr>
              <a:lnSpc>
                <a:spcPct val="110000"/>
              </a:lnSpc>
            </a:pPr>
            <a:r>
              <a:rPr lang="en-US" sz="1700"/>
              <a:t>Merge your solved pieces together to get the overall solution (conquer)</a:t>
            </a:r>
          </a:p>
        </p:txBody>
      </p:sp>
    </p:spTree>
    <p:extLst>
      <p:ext uri="{BB962C8B-B14F-4D97-AF65-F5344CB8AC3E}">
        <p14:creationId xmlns:p14="http://schemas.microsoft.com/office/powerpoint/2010/main" val="343563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2C87-5393-4555-AE2F-BFCD7F4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 level idea: visually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7F51FB-E06C-48D2-910B-9DD5D106D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368576"/>
              </p:ext>
            </p:extLst>
          </p:nvPr>
        </p:nvGraphicFramePr>
        <p:xfrm>
          <a:off x="2611808" y="2418398"/>
          <a:ext cx="3079433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2553">
                  <a:extLst>
                    <a:ext uri="{9D8B030D-6E8A-4147-A177-3AD203B41FA5}">
                      <a16:colId xmlns:a16="http://schemas.microsoft.com/office/drawing/2014/main" val="186308909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29584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 of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half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0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2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…y</a:t>
                      </a:r>
                      <a:r>
                        <a:rPr lang="en-US" baseline="-25000" dirty="0"/>
                        <a:t>m-1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…</a:t>
                      </a:r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574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B6C99FC-823C-41E1-94C2-FC5CF3BE5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936818"/>
              </p:ext>
            </p:extLst>
          </p:nvPr>
        </p:nvGraphicFramePr>
        <p:xfrm>
          <a:off x="5799498" y="2418398"/>
          <a:ext cx="3409633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2553">
                  <a:extLst>
                    <a:ext uri="{9D8B030D-6E8A-4147-A177-3AD203B41FA5}">
                      <a16:colId xmlns:a16="http://schemas.microsoft.com/office/drawing/2014/main" val="1863089094"/>
                    </a:ext>
                  </a:extLst>
                </a:gridCol>
                <a:gridCol w="2037080">
                  <a:extLst>
                    <a:ext uri="{9D8B030D-6E8A-4147-A177-3AD203B41FA5}">
                      <a16:colId xmlns:a16="http://schemas.microsoft.com/office/drawing/2014/main" val="129584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of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half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0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…</a:t>
                      </a:r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…</a:t>
                      </a:r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95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…</a:t>
                      </a:r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…</a:t>
                      </a:r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2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</a:t>
                      </a:r>
                      <a:r>
                        <a:rPr lang="en-US" baseline="-25000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8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5740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0DF3B54-79AF-47CB-8DC5-055117704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44314"/>
              </p:ext>
            </p:extLst>
          </p:nvPr>
        </p:nvGraphicFramePr>
        <p:xfrm>
          <a:off x="9317388" y="2418398"/>
          <a:ext cx="77552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5526">
                  <a:extLst>
                    <a:ext uri="{9D8B030D-6E8A-4147-A177-3AD203B41FA5}">
                      <a16:colId xmlns:a16="http://schemas.microsoft.com/office/drawing/2014/main" val="159782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51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0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1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0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0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2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589F-77B9-40F6-9775-E594261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BE8D-1B22-4813-8744-FCBBEA09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79240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have determined the total edit distance, as well as the optimal split point, using only </a:t>
            </a:r>
            <a:r>
              <a:rPr lang="en-US" dirty="0">
                <a:sym typeface="Symbol" panose="05050102010706020507" pitchFamily="18" charset="2"/>
              </a:rPr>
              <a:t>(</a:t>
            </a:r>
            <a:r>
              <a:rPr lang="en-US" dirty="0" err="1">
                <a:sym typeface="Symbol" panose="05050102010706020507" pitchFamily="18" charset="2"/>
              </a:rPr>
              <a:t>m+n</a:t>
            </a:r>
            <a:r>
              <a:rPr lang="en-US" dirty="0">
                <a:sym typeface="Symbol" panose="05050102010706020507" pitchFamily="18" charset="2"/>
              </a:rPr>
              <a:t>) space.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Now we repeat the process on the left-subproblem, and the right-subproblem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We repeat until we are matching substrings of Y with individual characters of X, at which point we have the full reconstruction.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D1179C-0152-4CA7-8B63-CBD50401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68934"/>
              </p:ext>
            </p:extLst>
          </p:nvPr>
        </p:nvGraphicFramePr>
        <p:xfrm>
          <a:off x="4867751" y="2375681"/>
          <a:ext cx="2456498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1173728652"/>
                    </a:ext>
                  </a:extLst>
                </a:gridCol>
                <a:gridCol w="1416368">
                  <a:extLst>
                    <a:ext uri="{9D8B030D-6E8A-4147-A177-3AD203B41FA5}">
                      <a16:colId xmlns:a16="http://schemas.microsoft.com/office/drawing/2014/main" val="177921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2534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652B677-1224-450F-9014-06D253B06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87631"/>
              </p:ext>
            </p:extLst>
          </p:nvPr>
        </p:nvGraphicFramePr>
        <p:xfrm>
          <a:off x="4149004" y="5547053"/>
          <a:ext cx="4133212" cy="7366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44817">
                  <a:extLst>
                    <a:ext uri="{9D8B030D-6E8A-4147-A177-3AD203B41FA5}">
                      <a16:colId xmlns:a16="http://schemas.microsoft.com/office/drawing/2014/main" val="1173728652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505305975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3959743549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161055238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087371184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1927187215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959785680"/>
                    </a:ext>
                  </a:extLst>
                </a:gridCol>
                <a:gridCol w="622617">
                  <a:extLst>
                    <a:ext uri="{9D8B030D-6E8A-4147-A177-3AD203B41FA5}">
                      <a16:colId xmlns:a16="http://schemas.microsoft.com/office/drawing/2014/main" val="1779219598"/>
                    </a:ext>
                  </a:extLst>
                </a:gridCol>
              </a:tblGrid>
              <a:tr h="3496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2534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784F27C-840A-4030-9579-2DDEEE63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93760"/>
              </p:ext>
            </p:extLst>
          </p:nvPr>
        </p:nvGraphicFramePr>
        <p:xfrm>
          <a:off x="4740981" y="3740639"/>
          <a:ext cx="2949258" cy="7416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1173728652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959743549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3087371184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177921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7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8</a:t>
                      </a:r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2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1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408-4A83-4A48-9D21-34C65CB8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on the </a:t>
            </a:r>
            <a:br>
              <a:rPr lang="en-US" dirty="0"/>
            </a:br>
            <a:r>
              <a:rPr lang="en-US" dirty="0"/>
              <a:t>last half of X, and suffixes of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68E7-8865-4B6D-ADA2-60FE1738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16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Sequence Alignment on the last half of X and </a:t>
            </a:r>
            <a:r>
              <a:rPr lang="en-US" b="1" dirty="0"/>
              <a:t>all </a:t>
            </a:r>
            <a:r>
              <a:rPr lang="en-US" dirty="0"/>
              <a:t>of Y (using our space-saving technique).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column stores the edit distances of all possible suffixes of Y with the last half of 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787403"/>
                  </p:ext>
                </p:extLst>
              </p:nvPr>
            </p:nvGraphicFramePr>
            <p:xfrm>
              <a:off x="4349423" y="2812549"/>
              <a:ext cx="44831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6781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787403"/>
                  </p:ext>
                </p:extLst>
              </p:nvPr>
            </p:nvGraphicFramePr>
            <p:xfrm>
              <a:off x="4349423" y="2812549"/>
              <a:ext cx="44831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6781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45593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000" t="-6667" r="-4375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659" t="-6667" r="-19878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948ACD-1FAD-49D0-9CE3-BBC967C6A807}"/>
              </a:ext>
            </a:extLst>
          </p:cNvPr>
          <p:cNvSpPr txBox="1"/>
          <p:nvPr/>
        </p:nvSpPr>
        <p:spPr>
          <a:xfrm>
            <a:off x="3160703" y="3644449"/>
            <a:ext cx="118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= </a:t>
            </a:r>
            <a:r>
              <a:rPr lang="en-US" dirty="0">
                <a:sym typeface="Symbol" panose="05050102010706020507" pitchFamily="18" charset="2"/>
              </a:rPr>
              <a:t>(</a:t>
            </a:r>
            <a:r>
              <a:rPr lang="en-US" dirty="0" err="1">
                <a:sym typeface="Symbol" panose="05050102010706020507" pitchFamily="18" charset="2"/>
              </a:rPr>
              <a:t>mn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0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408-4A83-4A48-9D21-34C65CB8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on the </a:t>
            </a:r>
            <a:br>
              <a:rPr lang="en-US" dirty="0"/>
            </a:br>
            <a:r>
              <a:rPr lang="en-US" dirty="0"/>
              <a:t>first half of X, and prefixes of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68E7-8865-4B6D-ADA2-60FE1738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596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Sequence Alignment on the first half of X and </a:t>
            </a:r>
            <a:r>
              <a:rPr lang="en-US" b="1" dirty="0"/>
              <a:t>all </a:t>
            </a:r>
            <a:r>
              <a:rPr lang="en-US" dirty="0"/>
              <a:t>of Y (using our space-saving technique).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the first column store the edit distances of all possible prefixes of Y with the first half of X?</a:t>
            </a:r>
          </a:p>
          <a:p>
            <a:r>
              <a:rPr lang="en-US" dirty="0"/>
              <a:t>Nope, it’s still suffixes of 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764806"/>
                  </p:ext>
                </p:extLst>
              </p:nvPr>
            </p:nvGraphicFramePr>
            <p:xfrm>
              <a:off x="4349423" y="2812549"/>
              <a:ext cx="44831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6781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764806"/>
                  </p:ext>
                </p:extLst>
              </p:nvPr>
            </p:nvGraphicFramePr>
            <p:xfrm>
              <a:off x="4349423" y="2812549"/>
              <a:ext cx="44831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6781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45593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9444" t="-6667" r="-2778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31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408-4A83-4A48-9D21-34C65CB8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on the first </a:t>
            </a:r>
            <a:br>
              <a:rPr lang="en-US" dirty="0"/>
            </a:br>
            <a:r>
              <a:rPr lang="en-US" dirty="0"/>
              <a:t>half of X, and prefixes of Y, Take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68E7-8865-4B6D-ADA2-60FE1738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4596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Sequence Alignment on the first half of X and the reverse of Y (using our space-saving technique).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this work now?</a:t>
            </a:r>
          </a:p>
          <a:p>
            <a:r>
              <a:rPr lang="en-US" dirty="0"/>
              <a:t>Nope, now we’re matching the first character of X with the last character of 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094208"/>
                  </p:ext>
                </p:extLst>
              </p:nvPr>
            </p:nvGraphicFramePr>
            <p:xfrm>
              <a:off x="4349423" y="2812549"/>
              <a:ext cx="44831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6781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094208"/>
                  </p:ext>
                </p:extLst>
              </p:nvPr>
            </p:nvGraphicFramePr>
            <p:xfrm>
              <a:off x="4349423" y="2812549"/>
              <a:ext cx="44831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6781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45593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9444" t="-6667" r="-2778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0360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408-4A83-4A48-9D21-34C65CB8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 on the first </a:t>
            </a:r>
            <a:br>
              <a:rPr lang="en-US" dirty="0"/>
            </a:br>
            <a:r>
              <a:rPr lang="en-US" dirty="0"/>
              <a:t>half of X, and prefixes of Y, Take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68E7-8865-4B6D-ADA2-60FE1738F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320"/>
            <a:ext cx="7796540" cy="3997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Sequence Alignment on the first half of X (reversed) and the reverse of Y (using our space-saving technique).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this works!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05532"/>
                  </p:ext>
                </p:extLst>
              </p:nvPr>
            </p:nvGraphicFramePr>
            <p:xfrm>
              <a:off x="4296969" y="3107189"/>
              <a:ext cx="47498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-1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EFE880-936E-4CE5-A38A-EB2DB32B8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05532"/>
                  </p:ext>
                </p:extLst>
              </p:nvPr>
            </p:nvGraphicFramePr>
            <p:xfrm>
              <a:off x="4296969" y="3107189"/>
              <a:ext cx="4749800" cy="231013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849630">
                      <a:extLst>
                        <a:ext uri="{9D8B030D-6E8A-4147-A177-3AD203B41FA5}">
                          <a16:colId xmlns:a16="http://schemas.microsoft.com/office/drawing/2014/main" val="779645096"/>
                        </a:ext>
                      </a:extLst>
                    </a:gridCol>
                    <a:gridCol w="944880">
                      <a:extLst>
                        <a:ext uri="{9D8B030D-6E8A-4147-A177-3AD203B41FA5}">
                          <a16:colId xmlns:a16="http://schemas.microsoft.com/office/drawing/2014/main" val="3396949610"/>
                        </a:ext>
                      </a:extLst>
                    </a:gridCol>
                    <a:gridCol w="1002030">
                      <a:extLst>
                        <a:ext uri="{9D8B030D-6E8A-4147-A177-3AD203B41FA5}">
                          <a16:colId xmlns:a16="http://schemas.microsoft.com/office/drawing/2014/main" val="2386661951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856967604"/>
                        </a:ext>
                      </a:extLst>
                    </a:gridCol>
                    <a:gridCol w="1097280">
                      <a:extLst>
                        <a:ext uri="{9D8B030D-6E8A-4147-A177-3AD203B41FA5}">
                          <a16:colId xmlns:a16="http://schemas.microsoft.com/office/drawing/2014/main" val="1282108689"/>
                        </a:ext>
                      </a:extLst>
                    </a:gridCol>
                  </a:tblGrid>
                  <a:tr h="45593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68" t="-6667" r="-316129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394" t="-6667" r="-19697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1299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j=m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8744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j=m-1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398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columns,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387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262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279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64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B555F-4E2D-4695-BEBE-70BD2973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r>
              <a:rPr lang="en-US" sz="4800"/>
              <a:t>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2255F51-A06E-404D-AE04-D9590EAC8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5262" y="131728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B8879-0B9C-4ED1-AAFB-A4A00DF4C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5739" y="1185911"/>
                <a:ext cx="5332895" cy="4864033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Each individual call takes only </a:t>
                </a:r>
                <a:r>
                  <a:rPr lang="en-US" sz="1800" dirty="0">
                    <a:sym typeface="Symbol" panose="05050102010706020507" pitchFamily="18" charset="2"/>
                  </a:rPr>
                  <a:t>(</a:t>
                </a:r>
                <a:r>
                  <a:rPr lang="en-US" sz="1800" dirty="0" err="1">
                    <a:sym typeface="Symbol" panose="05050102010706020507" pitchFamily="18" charset="2"/>
                  </a:rPr>
                  <a:t>m+n</a:t>
                </a:r>
                <a:r>
                  <a:rPr lang="en-US" sz="1800" dirty="0">
                    <a:sym typeface="Symbol" panose="05050102010706020507" pitchFamily="18" charset="2"/>
                  </a:rPr>
                  <a:t>) space.</a:t>
                </a:r>
              </a:p>
              <a:p>
                <a:r>
                  <a:rPr lang="en-US" sz="1800" dirty="0">
                    <a:sym typeface="Symbol" panose="05050102010706020507" pitchFamily="18" charset="2"/>
                  </a:rPr>
                  <a:t>Additionally, we need to store the reconstruction, but that also takes only (</a:t>
                </a:r>
                <a:r>
                  <a:rPr lang="en-US" sz="1800" dirty="0" err="1">
                    <a:sym typeface="Symbol" panose="05050102010706020507" pitchFamily="18" charset="2"/>
                  </a:rPr>
                  <a:t>m+n</a:t>
                </a:r>
                <a:r>
                  <a:rPr lang="en-US" sz="1800" dirty="0">
                    <a:sym typeface="Symbol" panose="05050102010706020507" pitchFamily="18" charset="2"/>
                  </a:rPr>
                  <a:t>) space.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Symbol" panose="05050102010706020507" pitchFamily="18" charset="2"/>
                  </a:rPr>
                  <a:t>Our recurrence relation is </a:t>
                </a:r>
                <a:br>
                  <a:rPr lang="en-US" sz="1800" dirty="0">
                    <a:sym typeface="Symbol" panose="05050102010706020507" pitchFamily="18" charset="2"/>
                  </a:rPr>
                </a:br>
                <a:r>
                  <a:rPr lang="en-US" sz="1800" dirty="0">
                    <a:sym typeface="Symbol" panose="05050102010706020507" pitchFamily="18" charset="2"/>
                  </a:rPr>
                  <a:t>f(</a:t>
                </a:r>
                <a:r>
                  <a:rPr lang="en-US" sz="1800" dirty="0" err="1">
                    <a:sym typeface="Symbol" panose="05050102010706020507" pitchFamily="18" charset="2"/>
                  </a:rPr>
                  <a:t>n,m</a:t>
                </a:r>
                <a:r>
                  <a:rPr lang="en-US" sz="1800" dirty="0">
                    <a:sym typeface="Symbol" panose="05050102010706020507" pitchFamily="18" charset="2"/>
                  </a:rPr>
                  <a:t>) = 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k) + </a:t>
                </a:r>
                <a:r>
                  <a:rPr lang="en-US" sz="1800" dirty="0">
                    <a:sym typeface="Symbol" panose="05050102010706020507" pitchFamily="18" charset="2"/>
                  </a:rPr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m-k) + </a:t>
                </a:r>
                <a:r>
                  <a:rPr lang="en-US" sz="1800" dirty="0">
                    <a:sym typeface="Symbol" panose="05050102010706020507" pitchFamily="18" charset="2"/>
                  </a:rPr>
                  <a:t>(</a:t>
                </a:r>
                <a:r>
                  <a:rPr lang="en-US" sz="1800" dirty="0" err="1">
                    <a:sym typeface="Symbol" panose="05050102010706020507" pitchFamily="18" charset="2"/>
                  </a:rPr>
                  <a:t>mn</a:t>
                </a:r>
                <a:r>
                  <a:rPr lang="en-US" sz="1800" dirty="0"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sz="1800" dirty="0">
                    <a:sym typeface="Symbol" panose="05050102010706020507" pitchFamily="18" charset="2"/>
                  </a:rPr>
                  <a:t>The next level of recursion will get runtime </a:t>
                </a:r>
                <a:br>
                  <a:rPr lang="en-US" sz="1800" dirty="0">
                    <a:sym typeface="Symbol" panose="05050102010706020507" pitchFamily="18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endParaRPr lang="en-US" sz="1800" dirty="0">
                  <a:sym typeface="Symbol" panose="05050102010706020507" pitchFamily="18" charset="2"/>
                </a:endParaRPr>
              </a:p>
              <a:p>
                <a:r>
                  <a:rPr lang="en-US" sz="1800" dirty="0">
                    <a:sym typeface="Symbol" panose="05050102010706020507" pitchFamily="18" charset="2"/>
                  </a:rPr>
                  <a:t>Each successive level divides the runtime in half, so the total runtime is (</a:t>
                </a:r>
                <a:r>
                  <a:rPr lang="en-US" sz="1800" dirty="0" err="1">
                    <a:sym typeface="Symbol" panose="05050102010706020507" pitchFamily="18" charset="2"/>
                  </a:rPr>
                  <a:t>mn</a:t>
                </a:r>
                <a:r>
                  <a:rPr lang="en-US" sz="1800">
                    <a:sym typeface="Symbol" panose="05050102010706020507" pitchFamily="18" charset="2"/>
                  </a:rPr>
                  <a:t>)</a:t>
                </a:r>
                <a:endParaRPr lang="en-US" sz="18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B8879-0B9C-4ED1-AAFB-A4A00DF4C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5739" y="1185911"/>
                <a:ext cx="5332895" cy="4864033"/>
              </a:xfrm>
              <a:blipFill>
                <a:blip r:embed="rId6"/>
                <a:stretch>
                  <a:fillRect l="-1029" t="-251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53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3BEDC-AD6C-4E2A-A786-80A9A9D4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Closest Points on a Plane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6ACB7-EA2D-4B6E-816B-40E44EFF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8877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Given n points on a plane (specified by their x and y coordinates), find the pair of points with the smallest Euclidean distance between them.</a:t>
            </a:r>
          </a:p>
          <a:p>
            <a:pPr marL="0" indent="0">
              <a:buNone/>
            </a:pPr>
            <a:r>
              <a:rPr lang="en-US" sz="1600" dirty="0"/>
              <a:t>What would be the runtime for a Brute-Force algorithm?</a:t>
            </a:r>
          </a:p>
          <a:p>
            <a:r>
              <a:rPr lang="en-US" sz="1600" dirty="0">
                <a:sym typeface="Symbol" panose="05050102010706020507" pitchFamily="18" charset="2"/>
              </a:rPr>
              <a:t>(n</a:t>
            </a:r>
            <a:r>
              <a:rPr lang="en-US" sz="1600" baseline="30000" dirty="0">
                <a:sym typeface="Symbol" panose="05050102010706020507" pitchFamily="18" charset="2"/>
              </a:rPr>
              <a:t>2</a:t>
            </a:r>
            <a:r>
              <a:rPr lang="en-US" sz="1600" dirty="0">
                <a:sym typeface="Symbol" panose="05050102010706020507" pitchFamily="18" charset="2"/>
              </a:rPr>
              <a:t>)</a:t>
            </a:r>
            <a:endParaRPr lang="en-US" sz="1600" dirty="0"/>
          </a:p>
        </p:txBody>
      </p:sp>
      <p:pic>
        <p:nvPicPr>
          <p:cNvPr id="5" name="Picture 4" descr="A close up of an object&#10;&#10;Description automatically generated">
            <a:extLst>
              <a:ext uri="{FF2B5EF4-FFF2-40B4-BE49-F238E27FC236}">
                <a16:creationId xmlns:a16="http://schemas.microsoft.com/office/drawing/2014/main" id="{38455FC1-CBEB-4816-BACC-C8CEA885F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45" y="2348779"/>
            <a:ext cx="337346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2B23-72E0-47A4-9EBD-50CEEEA2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FEBE-7A21-4C39-9E95-F6276AEE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should we divide the problem?</a:t>
            </a:r>
          </a:p>
          <a:p>
            <a:r>
              <a:rPr lang="en-US" dirty="0"/>
              <a:t>We can divide at the median x-coordinate, so that half of the points are on the left, and half of the points are on the right.</a:t>
            </a:r>
          </a:p>
          <a:p>
            <a:r>
              <a:rPr lang="en-US" dirty="0"/>
              <a:t>If we also try to split on the y-coordinate, there is no guarantee we will be able to split the problem into equal quarters.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BD349-9FDD-4AD8-A4F8-CBFB07D64EC2}"/>
              </a:ext>
            </a:extLst>
          </p:cNvPr>
          <p:cNvGrpSpPr/>
          <p:nvPr/>
        </p:nvGrpSpPr>
        <p:grpSpPr>
          <a:xfrm>
            <a:off x="5996613" y="4582160"/>
            <a:ext cx="1188720" cy="1198880"/>
            <a:chOff x="2235200" y="4521200"/>
            <a:chExt cx="1188720" cy="11988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469882-969B-419E-9998-8FEBFFF6072C}"/>
                </a:ext>
              </a:extLst>
            </p:cNvPr>
            <p:cNvSpPr/>
            <p:nvPr/>
          </p:nvSpPr>
          <p:spPr>
            <a:xfrm>
              <a:off x="2235200" y="4521200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6D96CA-CDCF-4DA3-A7BD-D2662D4AECFC}"/>
                </a:ext>
              </a:extLst>
            </p:cNvPr>
            <p:cNvSpPr/>
            <p:nvPr/>
          </p:nvSpPr>
          <p:spPr>
            <a:xfrm>
              <a:off x="2235200" y="4744720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89758C-5E51-46FC-A7F3-5EA3C4EDEA9E}"/>
                </a:ext>
              </a:extLst>
            </p:cNvPr>
            <p:cNvSpPr/>
            <p:nvPr/>
          </p:nvSpPr>
          <p:spPr>
            <a:xfrm>
              <a:off x="2438319" y="4744720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3ED369-0238-479D-9DF9-A734C6969B78}"/>
                </a:ext>
              </a:extLst>
            </p:cNvPr>
            <p:cNvSpPr/>
            <p:nvPr/>
          </p:nvSpPr>
          <p:spPr>
            <a:xfrm>
              <a:off x="2438319" y="4521200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20EF16-E40D-42AD-BC07-432F8C71C56C}"/>
                </a:ext>
              </a:extLst>
            </p:cNvPr>
            <p:cNvSpPr/>
            <p:nvPr/>
          </p:nvSpPr>
          <p:spPr>
            <a:xfrm>
              <a:off x="3073400" y="5372505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A0A600-B3D4-4896-8559-2207760132F1}"/>
                </a:ext>
              </a:extLst>
            </p:cNvPr>
            <p:cNvSpPr/>
            <p:nvPr/>
          </p:nvSpPr>
          <p:spPr>
            <a:xfrm>
              <a:off x="3073400" y="5588000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B1028E-42E9-4C7D-B791-3E21F51B400E}"/>
                </a:ext>
              </a:extLst>
            </p:cNvPr>
            <p:cNvSpPr/>
            <p:nvPr/>
          </p:nvSpPr>
          <p:spPr>
            <a:xfrm>
              <a:off x="3302000" y="5372505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DDCA2-9636-4FAB-BA87-6D449BA74781}"/>
                </a:ext>
              </a:extLst>
            </p:cNvPr>
            <p:cNvSpPr/>
            <p:nvPr/>
          </p:nvSpPr>
          <p:spPr>
            <a:xfrm>
              <a:off x="3302000" y="5588000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364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CAAFF-4CAA-4B02-8CF9-97C49F35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634A0-4455-45DD-B4AF-6DFE81FC5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4363" y="1201723"/>
                <a:ext cx="5329250" cy="445455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We will continually split the problem until we have 2-3 points, and then we will brute-force identify the closest pair of points among them.</a:t>
                </a:r>
              </a:p>
              <a:p>
                <a:r>
                  <a:rPr lang="en-US" sz="1800"/>
                  <a:t>So, if I’ve found the closest pair of points on the left, with distance </a:t>
                </a:r>
                <a:r>
                  <a:rPr lang="en-US" sz="1800">
                    <a:sym typeface="Symbol" panose="05050102010706020507" pitchFamily="18" charset="2"/>
                  </a:rPr>
                  <a:t>, and the closest pair of points on the right, with distance , do I just return min(, )?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We also need to check points that span the divide.  If we brute force this, we’ll get the following recurrence: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f(n) = 2f(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/>
                  <a:t>)+</a:t>
                </a:r>
                <a:r>
                  <a:rPr lang="en-US" sz="1800">
                    <a:sym typeface="Symbol" panose="05050102010706020507" pitchFamily="18" charset="2"/>
                  </a:rPr>
                  <a:t>(n</a:t>
                </a:r>
                <a:r>
                  <a:rPr lang="en-US" sz="1800" baseline="30000">
                    <a:sym typeface="Symbol" panose="05050102010706020507" pitchFamily="18" charset="2"/>
                  </a:rPr>
                  <a:t>2</a:t>
                </a:r>
                <a:r>
                  <a:rPr lang="en-US" sz="1800">
                    <a:sym typeface="Symbol" panose="05050102010706020507" pitchFamily="18" charset="2"/>
                  </a:rPr>
                  <a:t>)</a:t>
                </a:r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634A0-4455-45DD-B4AF-6DFE81FC5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4363" y="1201723"/>
                <a:ext cx="5329250" cy="4454554"/>
              </a:xfrm>
              <a:blipFill>
                <a:blip r:embed="rId3"/>
                <a:stretch>
                  <a:fillRect l="-1030" r="-1144" b="-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9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09A59-E6ED-4904-A6CB-BB2A1487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89DF-9BCA-42CA-9678-A0BD6F00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Dynamic Programming recursion is </a:t>
            </a:r>
            <a:r>
              <a:rPr lang="en-US" sz="1800" b="1"/>
              <a:t>completely different</a:t>
            </a:r>
            <a:r>
              <a:rPr lang="en-US" sz="1800"/>
              <a:t> than Divide &amp; Conquer recursion.</a:t>
            </a:r>
          </a:p>
          <a:p>
            <a:r>
              <a:rPr lang="en-US" sz="1800"/>
              <a:t>DP recursion is sequential (bite-sized decisions)</a:t>
            </a:r>
          </a:p>
          <a:p>
            <a:r>
              <a:rPr lang="en-US" sz="1800"/>
              <a:t>D&amp;C recursion is parallelized, with each subproblem independent of the others.</a:t>
            </a:r>
          </a:p>
          <a:p>
            <a:r>
              <a:rPr lang="en-US" sz="1800"/>
              <a:t>DP recursion can be turned into a much more efficient iterative algorithm.</a:t>
            </a:r>
          </a:p>
          <a:p>
            <a:r>
              <a:rPr lang="en-US" sz="1800"/>
              <a:t>D&amp;C recursion is hard to unroll, and does not net an asymptotic improvement to runtime.</a:t>
            </a:r>
          </a:p>
        </p:txBody>
      </p:sp>
    </p:spTree>
    <p:extLst>
      <p:ext uri="{BB962C8B-B14F-4D97-AF65-F5344CB8AC3E}">
        <p14:creationId xmlns:p14="http://schemas.microsoft.com/office/powerpoint/2010/main" val="15194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8856-22AF-4AD8-95FC-6548B92D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Combine Phase, Take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D0A9-9CCA-4DEB-BF4E-1D2C295C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I really need to compare all pairs of points that span the divide?</a:t>
            </a:r>
          </a:p>
          <a:p>
            <a:r>
              <a:rPr lang="en-US" dirty="0"/>
              <a:t>Assume </a:t>
            </a:r>
            <a:r>
              <a:rPr lang="en-US" dirty="0">
                <a:sym typeface="Symbol" panose="05050102010706020507" pitchFamily="18" charset="2"/>
              </a:rPr>
              <a:t> is the smallest distance over both subproblems.  Then we only need to look at points that are within  of the dividing line.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Does this improve our runtime?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90C1BF-CFBB-491D-A35E-A936D033E023}"/>
              </a:ext>
            </a:extLst>
          </p:cNvPr>
          <p:cNvGrpSpPr/>
          <p:nvPr/>
        </p:nvGrpSpPr>
        <p:grpSpPr>
          <a:xfrm>
            <a:off x="5051733" y="4307840"/>
            <a:ext cx="2646599" cy="1908935"/>
            <a:chOff x="5051733" y="4307840"/>
            <a:chExt cx="2646599" cy="190893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4F8A3A-63B5-4C64-856C-DF3A1D95F454}"/>
                </a:ext>
              </a:extLst>
            </p:cNvPr>
            <p:cNvGrpSpPr/>
            <p:nvPr/>
          </p:nvGrpSpPr>
          <p:grpSpPr>
            <a:xfrm>
              <a:off x="5051733" y="4582160"/>
              <a:ext cx="2646599" cy="1159566"/>
              <a:chOff x="5051733" y="4582160"/>
              <a:chExt cx="2646599" cy="115956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9132EA-15DE-4534-B443-D9DA5F40E741}"/>
                  </a:ext>
                </a:extLst>
              </p:cNvPr>
              <p:cNvSpPr/>
              <p:nvPr/>
            </p:nvSpPr>
            <p:spPr>
              <a:xfrm>
                <a:off x="6199732" y="5104591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578217-DF02-49F8-94A4-9365E99CB6D9}"/>
                  </a:ext>
                </a:extLst>
              </p:cNvPr>
              <p:cNvSpPr/>
              <p:nvPr/>
            </p:nvSpPr>
            <p:spPr>
              <a:xfrm>
                <a:off x="6199732" y="5328111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9117825-0D74-4BBE-953A-690299C2BB34}"/>
                  </a:ext>
                </a:extLst>
              </p:cNvPr>
              <p:cNvSpPr/>
              <p:nvPr/>
            </p:nvSpPr>
            <p:spPr>
              <a:xfrm>
                <a:off x="6199732" y="4805680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A40688-F839-44D6-BEDC-D49BCD3542CE}"/>
                  </a:ext>
                </a:extLst>
              </p:cNvPr>
              <p:cNvSpPr/>
              <p:nvPr/>
            </p:nvSpPr>
            <p:spPr>
              <a:xfrm>
                <a:off x="6199732" y="4582160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5361A90-AC0F-404B-987A-63606E80598C}"/>
                  </a:ext>
                </a:extLst>
              </p:cNvPr>
              <p:cNvSpPr/>
              <p:nvPr/>
            </p:nvSpPr>
            <p:spPr>
              <a:xfrm>
                <a:off x="6428413" y="5394151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E9189A-67BF-4B89-91C4-E2331F241324}"/>
                  </a:ext>
                </a:extLst>
              </p:cNvPr>
              <p:cNvSpPr/>
              <p:nvPr/>
            </p:nvSpPr>
            <p:spPr>
              <a:xfrm>
                <a:off x="6428413" y="5609646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AFD65C2-BFBE-4DAF-9F5C-CDBD096EBE8A}"/>
                  </a:ext>
                </a:extLst>
              </p:cNvPr>
              <p:cNvSpPr/>
              <p:nvPr/>
            </p:nvSpPr>
            <p:spPr>
              <a:xfrm>
                <a:off x="6428413" y="4751127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A9D915-26E6-4FDB-987D-D775B3768FF9}"/>
                  </a:ext>
                </a:extLst>
              </p:cNvPr>
              <p:cNvSpPr/>
              <p:nvPr/>
            </p:nvSpPr>
            <p:spPr>
              <a:xfrm>
                <a:off x="6428413" y="4966622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2ABAB74-AC60-4832-8221-0E1E90FF3445}"/>
                  </a:ext>
                </a:extLst>
              </p:cNvPr>
              <p:cNvSpPr/>
              <p:nvPr/>
            </p:nvSpPr>
            <p:spPr>
              <a:xfrm>
                <a:off x="5051733" y="4937760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2191C57-8D53-45BC-9013-E3F39BA0B39E}"/>
                  </a:ext>
                </a:extLst>
              </p:cNvPr>
              <p:cNvSpPr/>
              <p:nvPr/>
            </p:nvSpPr>
            <p:spPr>
              <a:xfrm>
                <a:off x="5051733" y="5161280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7FD5DE6-996C-43D7-A696-4DCE29487AF1}"/>
                  </a:ext>
                </a:extLst>
              </p:cNvPr>
              <p:cNvSpPr/>
              <p:nvPr/>
            </p:nvSpPr>
            <p:spPr>
              <a:xfrm>
                <a:off x="7576412" y="4937760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C889125-1E82-46CF-A8CC-BB62F8AB7672}"/>
                  </a:ext>
                </a:extLst>
              </p:cNvPr>
              <p:cNvSpPr/>
              <p:nvPr/>
            </p:nvSpPr>
            <p:spPr>
              <a:xfrm>
                <a:off x="7576412" y="5161280"/>
                <a:ext cx="121920" cy="13208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D26785-3312-42B3-8739-D53A19BF510D}"/>
                </a:ext>
              </a:extLst>
            </p:cNvPr>
            <p:cNvCxnSpPr/>
            <p:nvPr/>
          </p:nvCxnSpPr>
          <p:spPr>
            <a:xfrm flipV="1">
              <a:off x="6370320" y="4307840"/>
              <a:ext cx="0" cy="190893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597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CB3B-3FD8-47E3-A443-DC72AA5E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Combine Phase, Take Three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4E6-E4AB-48F1-BD4C-29E269190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Do I really need to compare all pairs of points within </a:t>
                </a:r>
                <a:r>
                  <a:rPr lang="en-US" dirty="0">
                    <a:sym typeface="Symbol" panose="05050102010706020507" pitchFamily="18" charset="2"/>
                  </a:rPr>
                  <a:t> of the dividing line?</a:t>
                </a:r>
              </a:p>
              <a:p>
                <a:r>
                  <a:rPr lang="en-US" dirty="0"/>
                  <a:t>For each point, I only need to look at the points on the other side that are within </a:t>
                </a:r>
                <a:r>
                  <a:rPr lang="en-US" dirty="0">
                    <a:sym typeface="Symbol" panose="05050102010706020507" pitchFamily="18" charset="2"/>
                  </a:rPr>
                  <a:t> of the given y-coordinate.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Does this improve the runtime?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It does!  Since the smallest pair of points on the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right side are at least  apart, we can only fit a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constant number of points in the rectangle!</a:t>
                </a:r>
              </a:p>
              <a:p>
                <a:r>
                  <a:rPr lang="en-US" dirty="0"/>
                  <a:t>The new recurrence is f(n) = </a:t>
                </a:r>
                <a:r>
                  <a:rPr lang="en-US" dirty="0">
                    <a:sym typeface="Symbol" panose="05050102010706020507" pitchFamily="18" charset="2"/>
                  </a:rPr>
                  <a:t>2f(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)+</a:t>
                </a:r>
                <a:r>
                  <a:rPr lang="en-US" dirty="0">
                    <a:sym typeface="Symbol" panose="05050102010706020507" pitchFamily="18" charset="2"/>
                  </a:rPr>
                  <a:t>(n)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4E6-E4AB-48F1-BD4C-29E269190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F986794-6775-4138-8565-7E2342EC4A12}"/>
              </a:ext>
            </a:extLst>
          </p:cNvPr>
          <p:cNvGrpSpPr/>
          <p:nvPr/>
        </p:nvGrpSpPr>
        <p:grpSpPr>
          <a:xfrm>
            <a:off x="8881972" y="3677920"/>
            <a:ext cx="811560" cy="2043960"/>
            <a:chOff x="6209892" y="3870960"/>
            <a:chExt cx="811560" cy="20439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CA8332-2FC9-4325-9D03-E07615E5C34C}"/>
                </a:ext>
              </a:extLst>
            </p:cNvPr>
            <p:cNvSpPr/>
            <p:nvPr/>
          </p:nvSpPr>
          <p:spPr>
            <a:xfrm>
              <a:off x="6209892" y="4261311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AF3151-491F-43D5-B94B-1853A29E853D}"/>
                </a:ext>
              </a:extLst>
            </p:cNvPr>
            <p:cNvSpPr/>
            <p:nvPr/>
          </p:nvSpPr>
          <p:spPr>
            <a:xfrm>
              <a:off x="6209892" y="5317951"/>
              <a:ext cx="121920" cy="13208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5BD678-9C8E-4DD3-A396-EC769D6C45FA}"/>
                </a:ext>
              </a:extLst>
            </p:cNvPr>
            <p:cNvCxnSpPr/>
            <p:nvPr/>
          </p:nvCxnSpPr>
          <p:spPr>
            <a:xfrm flipV="1">
              <a:off x="6380480" y="3870960"/>
              <a:ext cx="0" cy="190893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FBF529-8933-4933-9623-9AC2D4AF9067}"/>
                </a:ext>
              </a:extLst>
            </p:cNvPr>
            <p:cNvSpPr/>
            <p:nvPr/>
          </p:nvSpPr>
          <p:spPr>
            <a:xfrm>
              <a:off x="6398588" y="5140960"/>
              <a:ext cx="225726" cy="4673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146D1D-596D-46FE-A696-834FCBB05389}"/>
                </a:ext>
              </a:extLst>
            </p:cNvPr>
            <p:cNvSpPr txBox="1"/>
            <p:nvPr/>
          </p:nvSpPr>
          <p:spPr>
            <a:xfrm>
              <a:off x="6362211" y="554558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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617109-EEFF-4A72-A7CF-062871C479E1}"/>
                </a:ext>
              </a:extLst>
            </p:cNvPr>
            <p:cNvSpPr txBox="1"/>
            <p:nvPr/>
          </p:nvSpPr>
          <p:spPr>
            <a:xfrm>
              <a:off x="6594732" y="518997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2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877441-82F1-4323-9531-2FBC9232B5B7}"/>
                </a:ext>
              </a:extLst>
            </p:cNvPr>
            <p:cNvSpPr/>
            <p:nvPr/>
          </p:nvSpPr>
          <p:spPr>
            <a:xfrm>
              <a:off x="6398588" y="4084306"/>
              <a:ext cx="225726" cy="4673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0C2C56-93AE-4055-AF81-05F68FE36A44}"/>
                </a:ext>
              </a:extLst>
            </p:cNvPr>
            <p:cNvSpPr txBox="1"/>
            <p:nvPr/>
          </p:nvSpPr>
          <p:spPr>
            <a:xfrm>
              <a:off x="6362211" y="44889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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E19219-A059-4C9C-B5CD-7917AA50C2A1}"/>
                </a:ext>
              </a:extLst>
            </p:cNvPr>
            <p:cNvSpPr txBox="1"/>
            <p:nvPr/>
          </p:nvSpPr>
          <p:spPr>
            <a:xfrm>
              <a:off x="6594732" y="4133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2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6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D3300-A682-4D32-AA00-9D1682AB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US" sz="3100"/>
              <a:t>Details of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9D84-5D1B-4109-9716-B3541ADC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Sort the list of points (list 1) by x-coordinate: </a:t>
            </a:r>
            <a:br>
              <a:rPr lang="en-US" sz="1800" dirty="0"/>
            </a:br>
            <a:r>
              <a:rPr lang="en-US" sz="1800" dirty="0">
                <a:sym typeface="Symbol" panose="05050102010706020507" pitchFamily="18" charset="2"/>
              </a:rPr>
              <a:t>(n log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Symbol" panose="05050102010706020507" pitchFamily="18" charset="2"/>
              </a:rPr>
              <a:t>Sort the list of points (list 2) by y-coordinate: </a:t>
            </a:r>
            <a:br>
              <a:rPr lang="en-US" sz="1800" dirty="0">
                <a:sym typeface="Symbol" panose="05050102010706020507" pitchFamily="18" charset="2"/>
              </a:rPr>
            </a:br>
            <a:r>
              <a:rPr lang="en-US" sz="1800" dirty="0">
                <a:sym typeface="Symbol" panose="05050102010706020507" pitchFamily="18" charset="2"/>
              </a:rPr>
              <a:t>(n log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Symbol" panose="05050102010706020507" pitchFamily="18" charset="2"/>
              </a:rPr>
              <a:t>Use list 1 to figure out the division in constant time, and recursively call the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Symbol" panose="05050102010706020507" pitchFamily="18" charset="2"/>
              </a:rPr>
              <a:t>Walk through list 2, and pull out the points that are within  of the dividing line (list 3).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ym typeface="Symbol" panose="05050102010706020507" pitchFamily="18" charset="2"/>
              </a:rPr>
              <a:t>For each point in list 3, compare it with each successive point in list 3 until you are over  away from that point: this is a constant number of comparisons.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321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C1844-DCC9-4200-A9F6-83FCEDE7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AB6F5-F33C-4A9F-80C6-254537652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600">
                    <a:solidFill>
                      <a:srgbClr val="1F2D29"/>
                    </a:solidFill>
                  </a:rPr>
                  <a:t>The standard way to multiply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>
                          <a:solidFill>
                            <a:srgbClr val="1F2D2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1F2D2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1600" b="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baseline="-25000">
                                    <a:solidFill>
                                      <a:srgbClr val="1F2D2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solidFill>
                            <a:srgbClr val="1F2D29"/>
                          </a:solidFill>
                        </a:rPr>
                        <m:t>c</m:t>
                      </m:r>
                      <m:r>
                        <m:rPr>
                          <m:nor/>
                        </m:rPr>
                        <a:rPr lang="en-US" sz="1600" baseline="-25000">
                          <a:solidFill>
                            <a:srgbClr val="1F2D29"/>
                          </a:solidFill>
                        </a:rPr>
                        <m:t>ij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1F2D29"/>
                          </a:solidFill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b="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brk m:alnAt="7"/>
                            </m:r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baseline="-2500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  <m:r>
                            <m:rPr>
                              <m:brk m:alnAt="7"/>
                            </m:rPr>
                            <a:rPr lang="en-US" sz="1600" i="1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baseline="-25000">
                              <a:solidFill>
                                <a:srgbClr val="1F2D29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F2D29"/>
                  </a:solidFill>
                </a:endParaRPr>
              </a:p>
              <a:p>
                <a:pPr marL="0" indent="0">
                  <a:buNone/>
                </a:pPr>
                <a:r>
                  <a:rPr lang="en-US" sz="1600">
                    <a:solidFill>
                      <a:srgbClr val="1F2D29"/>
                    </a:solidFill>
                  </a:rPr>
                  <a:t>Using this method, how long will it take to multiply two n by n matrices?</a:t>
                </a:r>
              </a:p>
              <a:p>
                <a:r>
                  <a:rPr lang="en-US" sz="1600">
                    <a:solidFill>
                      <a:srgbClr val="1F2D29"/>
                    </a:solidFill>
                    <a:sym typeface="Symbol" panose="05050102010706020507" pitchFamily="18" charset="2"/>
                  </a:rPr>
                  <a:t>(n</a:t>
                </a:r>
                <a:r>
                  <a:rPr lang="en-US" sz="1600" baseline="30000">
                    <a:solidFill>
                      <a:srgbClr val="1F2D29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sz="1600">
                    <a:solidFill>
                      <a:srgbClr val="1F2D29"/>
                    </a:solidFill>
                    <a:sym typeface="Symbol" panose="05050102010706020507" pitchFamily="18" charset="2"/>
                  </a:rPr>
                  <a:t>)</a:t>
                </a:r>
                <a:endParaRPr lang="en-US" sz="1600">
                  <a:solidFill>
                    <a:srgbClr val="1F2D2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6AB6F5-F33C-4A9F-80C6-254537652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933" y="2641604"/>
                <a:ext cx="7621606" cy="3443107"/>
              </a:xfrm>
              <a:blipFill>
                <a:blip r:embed="rId3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10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E675-5DCC-4694-A53E-1CC6BD13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1518934"/>
          </a:xfrm>
        </p:spPr>
        <p:txBody>
          <a:bodyPr anchor="t">
            <a:normAutofit/>
          </a:bodyPr>
          <a:lstStyle/>
          <a:p>
            <a:pPr algn="l"/>
            <a:r>
              <a:rPr lang="en-US" sz="5000">
                <a:solidFill>
                  <a:schemeClr val="tx2"/>
                </a:solidFill>
              </a:rPr>
              <a:t>Divide &amp; Conquer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D2B7A-0A91-4EF9-93DB-83957A315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080" y="2547708"/>
                <a:ext cx="8006760" cy="350223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>
                    <a:solidFill>
                      <a:schemeClr val="tx2"/>
                    </a:solidFill>
                  </a:rPr>
                  <a:t>We can divide our n by n matrices into 4 quadrants: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  <m:r>
                                  <a:rPr lang="en-US" sz="17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𝐵𝐺</m:t>
                                </m:r>
                              </m:e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𝐴𝐹</m:t>
                                </m:r>
                                <m:r>
                                  <a:rPr lang="en-US" sz="17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𝐵𝐻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sz="17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𝐷𝐺</m:t>
                                </m:r>
                              </m:e>
                              <m:e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  <m:r>
                                  <a:rPr lang="en-US" sz="17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b="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𝐷𝐻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>
                  <a:solidFill>
                    <a:schemeClr val="tx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>
                    <a:solidFill>
                      <a:schemeClr val="tx2"/>
                    </a:solidFill>
                  </a:rPr>
                  <a:t>Then we need to figure out how to multiply two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>
                    <a:solidFill>
                      <a:schemeClr val="tx2"/>
                    </a:solidFill>
                  </a:rPr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>
                    <a:solidFill>
                      <a:schemeClr val="tx2"/>
                    </a:solidFill>
                  </a:rPr>
                  <a:t> matrices together (AE, BG, AF, BH, CE, DG, CF, DH).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>
                    <a:solidFill>
                      <a:schemeClr val="tx2"/>
                    </a:solidFill>
                  </a:rPr>
                  <a:t>We continue to break these down until we’re multiplying scalars.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>
                    <a:solidFill>
                      <a:schemeClr val="tx2"/>
                    </a:solidFill>
                  </a:rPr>
                  <a:t>What’s the recurrence relation?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700">
                    <a:solidFill>
                      <a:schemeClr val="tx2"/>
                    </a:solidFill>
                  </a:rPr>
                  <a:t>f(n) = 8f(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7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700">
                    <a:solidFill>
                      <a:schemeClr val="tx2"/>
                    </a:solidFill>
                  </a:rPr>
                  <a:t>) + </a:t>
                </a:r>
                <a:r>
                  <a:rPr lang="en-US" sz="1700">
                    <a:solidFill>
                      <a:schemeClr val="tx2"/>
                    </a:solidFill>
                    <a:sym typeface="Symbol" panose="05050102010706020507" pitchFamily="18" charset="2"/>
                  </a:rPr>
                  <a:t>(n</a:t>
                </a:r>
                <a:r>
                  <a:rPr lang="en-US" sz="1700" baseline="30000">
                    <a:solidFill>
                      <a:schemeClr val="tx2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1700">
                    <a:solidFill>
                      <a:schemeClr val="tx2"/>
                    </a:solidFill>
                    <a:sym typeface="Symbol" panose="05050102010706020507" pitchFamily="18" charset="2"/>
                  </a:rPr>
                  <a:t>)</a:t>
                </a:r>
                <a:endParaRPr lang="en-US" sz="17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D2B7A-0A91-4EF9-93DB-83957A315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080" y="2547708"/>
                <a:ext cx="8006760" cy="3502235"/>
              </a:xfrm>
              <a:blipFill>
                <a:blip r:embed="rId3"/>
                <a:stretch>
                  <a:fillRect l="-457" r="-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73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324B-A439-4C56-8AE0-49D2FE46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Conquer, Take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5AD4-EF67-48D1-9C7D-26475111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It is possible to reduce the number of multiplies: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= A(F-H)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= (A+B)H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 = (C+D)E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= D(G-E)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= (A+D)(E+H)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6</a:t>
            </a:r>
            <a:r>
              <a:rPr lang="en-US" dirty="0"/>
              <a:t> = (B-D)(G+H)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baseline="-25000" dirty="0"/>
              <a:t>7</a:t>
            </a:r>
            <a:r>
              <a:rPr lang="en-US" dirty="0"/>
              <a:t> = (A-C)(E+F)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E7DF79-CB25-42A1-BB97-88CB058AAF01}"/>
                  </a:ext>
                </a:extLst>
              </p:cNvPr>
              <p:cNvSpPr txBox="1"/>
              <p:nvPr/>
            </p:nvSpPr>
            <p:spPr>
              <a:xfrm>
                <a:off x="6590973" y="2510728"/>
                <a:ext cx="4704080" cy="206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𝐵𝐺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𝐴𝐹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𝐷𝐺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aseline="-25000" dirty="0"/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M</m:t>
                              </m:r>
                              <m:r>
                                <a:rPr lang="en-US" b="0" i="1" baseline="-25000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E7DF79-CB25-42A1-BB97-88CB058AA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73" y="2510728"/>
                <a:ext cx="4704080" cy="2064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82567-5F83-44A6-A3A6-6A56E669FEF6}"/>
                  </a:ext>
                </a:extLst>
              </p:cNvPr>
              <p:cNvSpPr txBox="1"/>
              <p:nvPr/>
            </p:nvSpPr>
            <p:spPr>
              <a:xfrm>
                <a:off x="6590973" y="4662088"/>
                <a:ext cx="2678938" cy="1846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f(n) = 7f(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ym typeface="Symbol" panose="05050102010706020507" pitchFamily="18" charset="2"/>
                  </a:rPr>
                  <a:t>(n</a:t>
                </a:r>
                <a:r>
                  <a:rPr lang="en-US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f(n) = </a:t>
                </a:r>
                <a:r>
                  <a:rPr lang="en-US" dirty="0">
                    <a:sym typeface="Symbol" panose="05050102010706020507" pitchFamily="18" charset="2"/>
                  </a:rPr>
                  <a:t>(</a:t>
                </a:r>
                <a:r>
                  <a:rPr lang="en-US" dirty="0" err="1">
                    <a:sym typeface="Symbol" panose="05050102010706020507" pitchFamily="18" charset="2"/>
                  </a:rPr>
                  <a:t>n</a:t>
                </a:r>
                <a:r>
                  <a:rPr lang="en-US" baseline="30000" dirty="0" err="1">
                    <a:sym typeface="Symbol" panose="05050102010706020507" pitchFamily="18" charset="2"/>
                  </a:rPr>
                  <a:t>log</a:t>
                </a:r>
                <a:r>
                  <a:rPr lang="en-US" baseline="30000" dirty="0">
                    <a:sym typeface="Symbol" panose="05050102010706020507" pitchFamily="18" charset="2"/>
                  </a:rPr>
                  <a:t> 7</a:t>
                </a:r>
                <a:r>
                  <a:rPr lang="en-US" dirty="0">
                    <a:sym typeface="Symbol" panose="05050102010706020507" pitchFamily="18" charset="2"/>
                  </a:rPr>
                  <a:t>)  (n</a:t>
                </a:r>
                <a:r>
                  <a:rPr lang="en-US" baseline="30000" dirty="0">
                    <a:sym typeface="Symbol" panose="05050102010706020507" pitchFamily="18" charset="2"/>
                  </a:rPr>
                  <a:t>2.81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For n = 2500, this has a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speedup factor of 8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82567-5F83-44A6-A3A6-6A56E669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73" y="4662088"/>
                <a:ext cx="2678938" cy="1846468"/>
              </a:xfrm>
              <a:prstGeom prst="rect">
                <a:avLst/>
              </a:prstGeom>
              <a:blipFill>
                <a:blip r:embed="rId3"/>
                <a:stretch>
                  <a:fillRect l="-1818" t="-660" r="-909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75A52-D560-485E-9E98-CDB5266F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854C-B8CE-4F91-8E09-49C9D9BC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This is known as Strassen Multiplication, and was discovered in 1969.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1971, Hopcroft and Kerr showed that 6 multiplies is impossible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1980, Pan showed that if you split the matrix up into 70</a:t>
            </a:r>
            <a:r>
              <a:rPr lang="en-US" sz="1400" baseline="30000" dirty="0"/>
              <a:t>2</a:t>
            </a:r>
            <a:r>
              <a:rPr lang="en-US" sz="1400" dirty="0"/>
              <a:t> sectors, you can achieve 143640 multiplies </a:t>
            </a:r>
            <a:r>
              <a:rPr lang="en-US" sz="1400" dirty="0">
                <a:sym typeface="Symbol" panose="05050102010706020507" pitchFamily="18" charset="2"/>
              </a:rPr>
              <a:t> (n</a:t>
            </a:r>
            <a:r>
              <a:rPr lang="en-US" sz="1400" baseline="30000" dirty="0">
                <a:sym typeface="Symbol" panose="05050102010706020507" pitchFamily="18" charset="2"/>
              </a:rPr>
              <a:t>2.80</a:t>
            </a:r>
            <a:r>
              <a:rPr lang="en-US" sz="14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December 1979, we got a general O(n</a:t>
            </a:r>
            <a:r>
              <a:rPr lang="en-US" sz="1400" baseline="30000" dirty="0"/>
              <a:t>2.521813</a:t>
            </a:r>
            <a:r>
              <a:rPr lang="en-US" sz="1400" dirty="0"/>
              <a:t>) algorithm.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January 1980 this was improved to O(n</a:t>
            </a:r>
            <a:r>
              <a:rPr lang="en-US" sz="1400" baseline="30000" dirty="0"/>
              <a:t>2.521801</a:t>
            </a:r>
            <a:r>
              <a:rPr lang="en-US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In 1987, Coppersmith and Winograd achieved O(n</a:t>
            </a:r>
            <a:r>
              <a:rPr lang="en-US" sz="1400" baseline="30000" dirty="0"/>
              <a:t>2.376</a:t>
            </a:r>
            <a:r>
              <a:rPr lang="en-US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There have been small improvements starting in 2010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Hypothesis: O(n</a:t>
            </a:r>
            <a:r>
              <a:rPr lang="en-US" sz="1400" baseline="30000" dirty="0"/>
              <a:t>2+</a:t>
            </a:r>
            <a:r>
              <a:rPr lang="en-US" sz="1400" baseline="30000" dirty="0">
                <a:sym typeface="Symbol" panose="05050102010706020507" pitchFamily="18" charset="2"/>
              </a:rPr>
              <a:t></a:t>
            </a:r>
            <a:r>
              <a:rPr lang="en-US" sz="1400" dirty="0"/>
              <a:t>) is possible</a:t>
            </a:r>
          </a:p>
        </p:txBody>
      </p:sp>
    </p:spTree>
    <p:extLst>
      <p:ext uri="{BB962C8B-B14F-4D97-AF65-F5344CB8AC3E}">
        <p14:creationId xmlns:p14="http://schemas.microsoft.com/office/powerpoint/2010/main" val="42015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33AE2-A6C2-43EC-8639-90B18DF1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Take-Home Practice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651DF-A203-42DF-BDA5-72F481B0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43499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918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43070-6DDE-40FE-A4FF-F925B791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Counting Inversions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141A-A70F-4C21-BEC3-BE78C944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/>
              <a:t>You are writing software for Pandora270.</a:t>
            </a:r>
          </a:p>
          <a:p>
            <a:pPr>
              <a:lnSpc>
                <a:spcPct val="110000"/>
              </a:lnSpc>
            </a:pPr>
            <a:r>
              <a:rPr lang="en-US" sz="1300"/>
              <a:t>Each user ranks some number n of songs, from favorite to least favorite.</a:t>
            </a:r>
          </a:p>
          <a:p>
            <a:pPr>
              <a:lnSpc>
                <a:spcPct val="110000"/>
              </a:lnSpc>
            </a:pPr>
            <a:r>
              <a:rPr lang="en-US" sz="1300"/>
              <a:t>You want to find users with similar tastes in music, so that you can recommend songs.</a:t>
            </a:r>
          </a:p>
          <a:p>
            <a:pPr>
              <a:lnSpc>
                <a:spcPct val="110000"/>
              </a:lnSpc>
            </a:pPr>
            <a:r>
              <a:rPr lang="en-US" sz="1300"/>
              <a:t>You will take the songs that two users have in common, and compare their relative rankings.</a:t>
            </a:r>
          </a:p>
          <a:p>
            <a:pPr>
              <a:lnSpc>
                <a:spcPct val="110000"/>
              </a:lnSpc>
            </a:pPr>
            <a:r>
              <a:rPr lang="en-US" sz="1300"/>
              <a:t>User 1 ranks 5 songs, conveniently named 1, 2, 3, 4, 5, ranked in that order.</a:t>
            </a:r>
          </a:p>
          <a:p>
            <a:pPr>
              <a:lnSpc>
                <a:spcPct val="110000"/>
              </a:lnSpc>
            </a:pPr>
            <a:r>
              <a:rPr lang="en-US" sz="1300"/>
              <a:t>User 2 ranks them 1, 3, 4, 2, 5.  How similar are these rankings?</a:t>
            </a:r>
          </a:p>
          <a:p>
            <a:pPr>
              <a:lnSpc>
                <a:spcPct val="110000"/>
              </a:lnSpc>
            </a:pPr>
            <a:r>
              <a:rPr lang="en-US" sz="1300"/>
              <a:t>In one sense, they only agree on their favorite and least favorite songs, so they are 40% similar.</a:t>
            </a:r>
          </a:p>
          <a:p>
            <a:pPr>
              <a:lnSpc>
                <a:spcPct val="110000"/>
              </a:lnSpc>
            </a:pPr>
            <a:r>
              <a:rPr lang="en-US" sz="1300"/>
              <a:t>Why is that an unfair metric?</a:t>
            </a:r>
          </a:p>
        </p:txBody>
      </p:sp>
    </p:spTree>
    <p:extLst>
      <p:ext uri="{BB962C8B-B14F-4D97-AF65-F5344CB8AC3E}">
        <p14:creationId xmlns:p14="http://schemas.microsoft.com/office/powerpoint/2010/main" val="107371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92DBE-2628-4747-B657-E9ADBDB3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Inversions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A7ACA-95E3-486D-9E59-9B7F2538B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62874" y="1649896"/>
                <a:ext cx="8207265" cy="4400048"/>
              </a:xfrm>
            </p:spPr>
            <p:txBody>
              <a:bodyPr anchor="t"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1 2 3 4 5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1 3 4 2 5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How many songs do we actually disagree on?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Just song 2, which is off by two places.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An </a:t>
                </a:r>
                <a:r>
                  <a:rPr lang="en-US" sz="1400" b="1" dirty="0"/>
                  <a:t>inversion</a:t>
                </a:r>
                <a:r>
                  <a:rPr lang="en-US" sz="1400" dirty="0"/>
                  <a:t> is a pair of songs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and j, such that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&lt; j, but song j ranked better than song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How many inversions could there be for n songs?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C(n,2)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, or 10 when n=5.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What are our inversions for the above example?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/>
                  <a:t>{2,3} and {2,4}.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We have 2 out of 10 possible inversions, so we should say that our lists are </a:t>
                </a:r>
                <a:r>
                  <a:rPr lang="en-US" sz="1400" b="1" dirty="0"/>
                  <a:t>80%</a:t>
                </a:r>
                <a:r>
                  <a:rPr lang="en-US" sz="1400" dirty="0"/>
                  <a:t> similar.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A7ACA-95E3-486D-9E59-9B7F2538B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2874" y="1649896"/>
                <a:ext cx="8207265" cy="4400048"/>
              </a:xfrm>
              <a:blipFill>
                <a:blip r:embed="rId4"/>
                <a:stretch>
                  <a:fillRect l="-223" t="-139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1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F0B50-B3AA-4F31-B3EF-B31E5660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21" y="331259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Brute-Force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D4C6-BAD6-44BC-BA9D-43BE34D8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1997766"/>
            <a:ext cx="7621606" cy="4086946"/>
          </a:xfrm>
        </p:spPr>
        <p:txBody>
          <a:bodyPr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</a:rPr>
              <a:t>We want to count the number of inversions in a list of n numbers (or n songs).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1F2D29"/>
                </a:solidFill>
              </a:rPr>
              <a:t>There are </a:t>
            </a: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(n</a:t>
            </a:r>
            <a:r>
              <a:rPr lang="en-US" sz="1400" baseline="30000" dirty="0">
                <a:solidFill>
                  <a:srgbClr val="1F2D29"/>
                </a:solidFill>
                <a:sym typeface="Symbol" panose="05050102010706020507" pitchFamily="18" charset="2"/>
              </a:rPr>
              <a:t>2</a:t>
            </a: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) possible inversions, so we could count each inversion in quadratic time by checking each one manually.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Maybe we can do better, using Divide &amp; Conquer!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Consider the following ranking: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1 5 4 8 10 2 6 9 12 11 3 7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Divide in O(1) time: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1 5 4 8 10 2 | 6 9 12 11 3 7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Recursively solve each piece: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5 inversions | 8 inversions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1F2D29"/>
                </a:solidFill>
                <a:sym typeface="Symbol" panose="05050102010706020507" pitchFamily="18" charset="2"/>
              </a:rPr>
              <a:t>Then merge our two solutions together.</a:t>
            </a:r>
            <a:endParaRPr lang="en-US" sz="14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2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357E8-D4F7-4F3B-8B01-284EC1E5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1518934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>
                <a:solidFill>
                  <a:schemeClr val="tx2"/>
                </a:solidFill>
              </a:rPr>
              <a:t>A First Attempt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95367-3BC3-45F7-A8EC-9A66C320E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0080" y="2547708"/>
                <a:ext cx="8006760" cy="3502235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Our recursive call needs a base case.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When you’re down to a single song, return 0.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If the left subproblem returns 5 inversions, and the right subproblem returns 8 inversions, do we just return 5+8 for our total inversions?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We also need to count every inversion spanning the division (which turns out to be 9 inversions).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What’s the recurrence relation for our divide &amp; conquer algorithm?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2"/>
                    </a:solidFill>
                  </a:rPr>
                  <a:t>f(n) = 2f(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4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>
                    <a:solidFill>
                      <a:schemeClr val="tx2"/>
                    </a:solidFill>
                  </a:rPr>
                  <a:t>) + </a:t>
                </a:r>
                <a:r>
                  <a:rPr lang="en-US" sz="1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(n</a:t>
                </a:r>
                <a:r>
                  <a:rPr lang="en-US" sz="1400" baseline="300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1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f(n) = (n</a:t>
                </a:r>
                <a:r>
                  <a:rPr lang="en-US" sz="1400" baseline="300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1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Well that was useless…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95367-3BC3-45F7-A8EC-9A66C320E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0080" y="2547708"/>
                <a:ext cx="8006760" cy="3502235"/>
              </a:xfrm>
              <a:blipFill>
                <a:blip r:embed="rId3"/>
                <a:stretch>
                  <a:fillRect l="-228" t="-6098" r="-533" b="-8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68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777741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DB034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AA0BFF2-9068-4363-86ED-5EE33D474A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r="1" b="1"/>
          <a:stretch/>
        </p:blipFill>
        <p:spPr>
          <a:xfrm>
            <a:off x="3248563" y="643467"/>
            <a:ext cx="56948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6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CD2C0-44C7-4D8C-9B36-40F4AF91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A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9A15-E805-4A52-8D2A-D51F5A8B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Often your first attempt at a D&amp;C algorithm will net no improvement.  It </a:t>
            </a:r>
            <a:r>
              <a:rPr lang="en-US" sz="1700" b="1"/>
              <a:t>will</a:t>
            </a:r>
            <a:r>
              <a:rPr lang="en-US" sz="1700"/>
              <a:t> identify which part of the algorithm needs to be improved.</a:t>
            </a:r>
          </a:p>
          <a:p>
            <a:pPr>
              <a:lnSpc>
                <a:spcPct val="110000"/>
              </a:lnSpc>
            </a:pPr>
            <a:r>
              <a:rPr lang="en-US" sz="1700"/>
              <a:t>The combine phase is the problem.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How would we need to store the songs in each list, so as to count the inversions more easily?</a:t>
            </a:r>
          </a:p>
          <a:p>
            <a:pPr>
              <a:lnSpc>
                <a:spcPct val="110000"/>
              </a:lnSpc>
            </a:pPr>
            <a:r>
              <a:rPr lang="en-US" sz="1700"/>
              <a:t>How does MergeSort merge so easily?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We will both count inversions </a:t>
            </a:r>
            <a:r>
              <a:rPr lang="en-US" sz="1700" b="1"/>
              <a:t>and</a:t>
            </a:r>
            <a:r>
              <a:rPr lang="en-US" sz="1700"/>
              <a:t> sort the list.  </a:t>
            </a:r>
          </a:p>
          <a:p>
            <a:pPr>
              <a:lnSpc>
                <a:spcPct val="110000"/>
              </a:lnSpc>
            </a:pPr>
            <a:r>
              <a:rPr lang="en-US" sz="1700"/>
              <a:t>We are not losing any information, because we’ve already counted the inversions we’re eliminating when sorting.</a:t>
            </a:r>
          </a:p>
        </p:txBody>
      </p:sp>
    </p:spTree>
    <p:extLst>
      <p:ext uri="{BB962C8B-B14F-4D97-AF65-F5344CB8AC3E}">
        <p14:creationId xmlns:p14="http://schemas.microsoft.com/office/powerpoint/2010/main" val="113171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3434</Words>
  <Application>Microsoft Office PowerPoint</Application>
  <PresentationFormat>Widescreen</PresentationFormat>
  <Paragraphs>476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MS Shell Dlg 2</vt:lpstr>
      <vt:lpstr>Symbol</vt:lpstr>
      <vt:lpstr>Wingdings</vt:lpstr>
      <vt:lpstr>Wingdings 3</vt:lpstr>
      <vt:lpstr>Madison</vt:lpstr>
      <vt:lpstr>Divide &amp; Conquer</vt:lpstr>
      <vt:lpstr>Divide and Conquer</vt:lpstr>
      <vt:lpstr>Recursion</vt:lpstr>
      <vt:lpstr>Counting Inversions</vt:lpstr>
      <vt:lpstr>Inversions</vt:lpstr>
      <vt:lpstr>Brute-Force</vt:lpstr>
      <vt:lpstr>A First Attempt</vt:lpstr>
      <vt:lpstr>PowerPoint Presentation</vt:lpstr>
      <vt:lpstr>A Second Attempt</vt:lpstr>
      <vt:lpstr>The Algorithm</vt:lpstr>
      <vt:lpstr>All-Pairs Shortest Paths Strikes Back</vt:lpstr>
      <vt:lpstr>All-Pairs Shortest Paths</vt:lpstr>
      <vt:lpstr>A Second Attempt</vt:lpstr>
      <vt:lpstr>Integer Multiplication</vt:lpstr>
      <vt:lpstr>Elementary Math</vt:lpstr>
      <vt:lpstr>A Second Attempt</vt:lpstr>
      <vt:lpstr>Sequence Alignment</vt:lpstr>
      <vt:lpstr>Improving the space requirements</vt:lpstr>
      <vt:lpstr>The high level idea</vt:lpstr>
      <vt:lpstr>The high level idea: visually</vt:lpstr>
      <vt:lpstr>Divide &amp; Conquer</vt:lpstr>
      <vt:lpstr>Sequence Alignment on the  last half of X, and suffixes of Y</vt:lpstr>
      <vt:lpstr>Sequence Alignment on the  first half of X, and prefixes of Y</vt:lpstr>
      <vt:lpstr>Sequence Alignment on the first  half of X, and prefixes of Y, Take two</vt:lpstr>
      <vt:lpstr>Sequence Alignment on the first  half of X, and prefixes of Y, Take three</vt:lpstr>
      <vt:lpstr>Analysis</vt:lpstr>
      <vt:lpstr>Closest Points on a Plane</vt:lpstr>
      <vt:lpstr>Divide &amp; Conquer</vt:lpstr>
      <vt:lpstr>Recursion</vt:lpstr>
      <vt:lpstr>The Combine Phase, Take Two</vt:lpstr>
      <vt:lpstr>The Combine Phase, Take Three</vt:lpstr>
      <vt:lpstr>Details of Implementation</vt:lpstr>
      <vt:lpstr>Matrix Multiplication</vt:lpstr>
      <vt:lpstr>Divide &amp; Conquer</vt:lpstr>
      <vt:lpstr>Divide &amp; Conquer, Take Two</vt:lpstr>
      <vt:lpstr>Improvements</vt:lpstr>
      <vt:lpstr>Take-Home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 Redux</dc:title>
  <dc:creator>Aaron Cote</dc:creator>
  <cp:lastModifiedBy>Aaron Daniel Cote</cp:lastModifiedBy>
  <cp:revision>7</cp:revision>
  <dcterms:created xsi:type="dcterms:W3CDTF">2020-06-14T03:45:01Z</dcterms:created>
  <dcterms:modified xsi:type="dcterms:W3CDTF">2021-05-25T02:58:41Z</dcterms:modified>
</cp:coreProperties>
</file>