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31" r:id="rId1"/>
  </p:sldMasterIdLst>
  <p:sldIdLst>
    <p:sldId id="292" r:id="rId2"/>
    <p:sldId id="281" r:id="rId3"/>
    <p:sldId id="28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7C81EC-DA86-4F50-AEE3-BE0A7B843C0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C492BF-33B2-49A5-9E1C-54455BC31CE5}">
      <dgm:prSet/>
      <dgm:spPr/>
      <dgm:t>
        <a:bodyPr/>
        <a:lstStyle/>
        <a:p>
          <a:r>
            <a:rPr lang="en-US"/>
            <a:t>Chapter 7</a:t>
          </a:r>
        </a:p>
      </dgm:t>
    </dgm:pt>
    <dgm:pt modelId="{EA1A2FFD-779F-4223-B7F5-AC119F53996C}" type="parTrans" cxnId="{2A250C45-99B1-4C1A-B80A-1D2DF438D39D}">
      <dgm:prSet/>
      <dgm:spPr/>
      <dgm:t>
        <a:bodyPr/>
        <a:lstStyle/>
        <a:p>
          <a:endParaRPr lang="en-US"/>
        </a:p>
      </dgm:t>
    </dgm:pt>
    <dgm:pt modelId="{EE4864C4-5AD7-48F1-B495-08C31AC2FCA3}" type="sibTrans" cxnId="{2A250C45-99B1-4C1A-B80A-1D2DF438D39D}">
      <dgm:prSet/>
      <dgm:spPr/>
      <dgm:t>
        <a:bodyPr/>
        <a:lstStyle/>
        <a:p>
          <a:endParaRPr lang="en-US"/>
        </a:p>
      </dgm:t>
    </dgm:pt>
    <dgm:pt modelId="{C31DBFB4-CEDD-4167-B769-8DD5497866B8}">
      <dgm:prSet/>
      <dgm:spPr/>
      <dgm:t>
        <a:bodyPr/>
        <a:lstStyle/>
        <a:p>
          <a:r>
            <a:rPr lang="en-US" dirty="0"/>
            <a:t>Exercises 8, 11, 12, 14, 22, 24, 27, 29, 41</a:t>
          </a:r>
        </a:p>
      </dgm:t>
    </dgm:pt>
    <dgm:pt modelId="{F4584E68-1B8F-4B48-AB38-60877EC56CE8}" type="parTrans" cxnId="{145255FD-4183-417F-9E29-221045D1256F}">
      <dgm:prSet/>
      <dgm:spPr/>
      <dgm:t>
        <a:bodyPr/>
        <a:lstStyle/>
        <a:p>
          <a:endParaRPr lang="en-US"/>
        </a:p>
      </dgm:t>
    </dgm:pt>
    <dgm:pt modelId="{687F2A0D-7581-4B2A-B410-270065CD1465}" type="sibTrans" cxnId="{145255FD-4183-417F-9E29-221045D1256F}">
      <dgm:prSet/>
      <dgm:spPr/>
      <dgm:t>
        <a:bodyPr/>
        <a:lstStyle/>
        <a:p>
          <a:endParaRPr lang="en-US"/>
        </a:p>
      </dgm:t>
    </dgm:pt>
    <dgm:pt modelId="{33FE89AE-4176-4760-AB8B-97D497B80CF8}" type="pres">
      <dgm:prSet presAssocID="{AF7C81EC-DA86-4F50-AEE3-BE0A7B843C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076EBB2-340E-4AE5-834F-30A679F184B2}" type="pres">
      <dgm:prSet presAssocID="{10C492BF-33B2-49A5-9E1C-54455BC31CE5}" presName="hierRoot1" presStyleCnt="0"/>
      <dgm:spPr/>
    </dgm:pt>
    <dgm:pt modelId="{31DBAF89-66AA-4F8A-ADAB-51729A29F078}" type="pres">
      <dgm:prSet presAssocID="{10C492BF-33B2-49A5-9E1C-54455BC31CE5}" presName="composite" presStyleCnt="0"/>
      <dgm:spPr/>
    </dgm:pt>
    <dgm:pt modelId="{73ACC978-542F-4227-8507-A3BB41530AD1}" type="pres">
      <dgm:prSet presAssocID="{10C492BF-33B2-49A5-9E1C-54455BC31CE5}" presName="background" presStyleLbl="node0" presStyleIdx="0" presStyleCnt="1"/>
      <dgm:spPr/>
    </dgm:pt>
    <dgm:pt modelId="{A25137BC-7FA0-4556-BD6F-0511505940E8}" type="pres">
      <dgm:prSet presAssocID="{10C492BF-33B2-49A5-9E1C-54455BC31CE5}" presName="text" presStyleLbl="fgAcc0" presStyleIdx="0" presStyleCnt="1">
        <dgm:presLayoutVars>
          <dgm:chPref val="3"/>
        </dgm:presLayoutVars>
      </dgm:prSet>
      <dgm:spPr/>
    </dgm:pt>
    <dgm:pt modelId="{411CC635-9170-4434-B829-3CC692B19713}" type="pres">
      <dgm:prSet presAssocID="{10C492BF-33B2-49A5-9E1C-54455BC31CE5}" presName="hierChild2" presStyleCnt="0"/>
      <dgm:spPr/>
    </dgm:pt>
    <dgm:pt modelId="{977DF9F1-EC3C-4A52-952B-736F0ADB5FC8}" type="pres">
      <dgm:prSet presAssocID="{F4584E68-1B8F-4B48-AB38-60877EC56CE8}" presName="Name10" presStyleLbl="parChTrans1D2" presStyleIdx="0" presStyleCnt="1"/>
      <dgm:spPr/>
    </dgm:pt>
    <dgm:pt modelId="{DD5D15E5-F87C-4621-8480-28B80A62A0E0}" type="pres">
      <dgm:prSet presAssocID="{C31DBFB4-CEDD-4167-B769-8DD5497866B8}" presName="hierRoot2" presStyleCnt="0"/>
      <dgm:spPr/>
    </dgm:pt>
    <dgm:pt modelId="{1B276A8F-A015-4A37-A5B6-D9E1457BEB19}" type="pres">
      <dgm:prSet presAssocID="{C31DBFB4-CEDD-4167-B769-8DD5497866B8}" presName="composite2" presStyleCnt="0"/>
      <dgm:spPr/>
    </dgm:pt>
    <dgm:pt modelId="{08B91251-43EC-478F-A607-8F8282FF04CB}" type="pres">
      <dgm:prSet presAssocID="{C31DBFB4-CEDD-4167-B769-8DD5497866B8}" presName="background2" presStyleLbl="node2" presStyleIdx="0" presStyleCnt="1"/>
      <dgm:spPr/>
    </dgm:pt>
    <dgm:pt modelId="{B9B8C107-5FAA-4F37-BA2B-D48AF810ACA5}" type="pres">
      <dgm:prSet presAssocID="{C31DBFB4-CEDD-4167-B769-8DD5497866B8}" presName="text2" presStyleLbl="fgAcc2" presStyleIdx="0" presStyleCnt="1">
        <dgm:presLayoutVars>
          <dgm:chPref val="3"/>
        </dgm:presLayoutVars>
      </dgm:prSet>
      <dgm:spPr/>
    </dgm:pt>
    <dgm:pt modelId="{CECF7533-337E-4031-BBAD-9B872B88D652}" type="pres">
      <dgm:prSet presAssocID="{C31DBFB4-CEDD-4167-B769-8DD5497866B8}" presName="hierChild3" presStyleCnt="0"/>
      <dgm:spPr/>
    </dgm:pt>
  </dgm:ptLst>
  <dgm:cxnLst>
    <dgm:cxn modelId="{6D137A26-CEEA-40BB-A674-E656D7C20966}" type="presOf" srcId="{F4584E68-1B8F-4B48-AB38-60877EC56CE8}" destId="{977DF9F1-EC3C-4A52-952B-736F0ADB5FC8}" srcOrd="0" destOrd="0" presId="urn:microsoft.com/office/officeart/2005/8/layout/hierarchy1"/>
    <dgm:cxn modelId="{B9BAC33D-17F1-4BF2-8080-95FD538B03EA}" type="presOf" srcId="{AF7C81EC-DA86-4F50-AEE3-BE0A7B843C05}" destId="{33FE89AE-4176-4760-AB8B-97D497B80CF8}" srcOrd="0" destOrd="0" presId="urn:microsoft.com/office/officeart/2005/8/layout/hierarchy1"/>
    <dgm:cxn modelId="{761B6E61-3494-4E0E-82E8-E143322A4C57}" type="presOf" srcId="{C31DBFB4-CEDD-4167-B769-8DD5497866B8}" destId="{B9B8C107-5FAA-4F37-BA2B-D48AF810ACA5}" srcOrd="0" destOrd="0" presId="urn:microsoft.com/office/officeart/2005/8/layout/hierarchy1"/>
    <dgm:cxn modelId="{2A250C45-99B1-4C1A-B80A-1D2DF438D39D}" srcId="{AF7C81EC-DA86-4F50-AEE3-BE0A7B843C05}" destId="{10C492BF-33B2-49A5-9E1C-54455BC31CE5}" srcOrd="0" destOrd="0" parTransId="{EA1A2FFD-779F-4223-B7F5-AC119F53996C}" sibTransId="{EE4864C4-5AD7-48F1-B495-08C31AC2FCA3}"/>
    <dgm:cxn modelId="{6633CF8A-8AAC-4DA0-8D93-715E2C3F134E}" type="presOf" srcId="{10C492BF-33B2-49A5-9E1C-54455BC31CE5}" destId="{A25137BC-7FA0-4556-BD6F-0511505940E8}" srcOrd="0" destOrd="0" presId="urn:microsoft.com/office/officeart/2005/8/layout/hierarchy1"/>
    <dgm:cxn modelId="{145255FD-4183-417F-9E29-221045D1256F}" srcId="{10C492BF-33B2-49A5-9E1C-54455BC31CE5}" destId="{C31DBFB4-CEDD-4167-B769-8DD5497866B8}" srcOrd="0" destOrd="0" parTransId="{F4584E68-1B8F-4B48-AB38-60877EC56CE8}" sibTransId="{687F2A0D-7581-4B2A-B410-270065CD1465}"/>
    <dgm:cxn modelId="{3F701447-378D-4CAE-AA1B-8DC13F1C0EBB}" type="presParOf" srcId="{33FE89AE-4176-4760-AB8B-97D497B80CF8}" destId="{0076EBB2-340E-4AE5-834F-30A679F184B2}" srcOrd="0" destOrd="0" presId="urn:microsoft.com/office/officeart/2005/8/layout/hierarchy1"/>
    <dgm:cxn modelId="{A6214072-A0C5-4647-BEF2-0B3A52E43439}" type="presParOf" srcId="{0076EBB2-340E-4AE5-834F-30A679F184B2}" destId="{31DBAF89-66AA-4F8A-ADAB-51729A29F078}" srcOrd="0" destOrd="0" presId="urn:microsoft.com/office/officeart/2005/8/layout/hierarchy1"/>
    <dgm:cxn modelId="{134823B1-7F03-430C-BBF3-0DB3EE5A608F}" type="presParOf" srcId="{31DBAF89-66AA-4F8A-ADAB-51729A29F078}" destId="{73ACC978-542F-4227-8507-A3BB41530AD1}" srcOrd="0" destOrd="0" presId="urn:microsoft.com/office/officeart/2005/8/layout/hierarchy1"/>
    <dgm:cxn modelId="{6DCF7E91-2C01-48AC-A707-FA85A617CB86}" type="presParOf" srcId="{31DBAF89-66AA-4F8A-ADAB-51729A29F078}" destId="{A25137BC-7FA0-4556-BD6F-0511505940E8}" srcOrd="1" destOrd="0" presId="urn:microsoft.com/office/officeart/2005/8/layout/hierarchy1"/>
    <dgm:cxn modelId="{5840A39C-339F-4E2F-AD10-7B333CE02204}" type="presParOf" srcId="{0076EBB2-340E-4AE5-834F-30A679F184B2}" destId="{411CC635-9170-4434-B829-3CC692B19713}" srcOrd="1" destOrd="0" presId="urn:microsoft.com/office/officeart/2005/8/layout/hierarchy1"/>
    <dgm:cxn modelId="{A8C08C7F-091D-49FE-8633-40DED8A2E4F1}" type="presParOf" srcId="{411CC635-9170-4434-B829-3CC692B19713}" destId="{977DF9F1-EC3C-4A52-952B-736F0ADB5FC8}" srcOrd="0" destOrd="0" presId="urn:microsoft.com/office/officeart/2005/8/layout/hierarchy1"/>
    <dgm:cxn modelId="{EC86C541-D670-4367-9530-DE119966A6F7}" type="presParOf" srcId="{411CC635-9170-4434-B829-3CC692B19713}" destId="{DD5D15E5-F87C-4621-8480-28B80A62A0E0}" srcOrd="1" destOrd="0" presId="urn:microsoft.com/office/officeart/2005/8/layout/hierarchy1"/>
    <dgm:cxn modelId="{BC78CF78-83CC-41A4-89A1-38224E6B65A6}" type="presParOf" srcId="{DD5D15E5-F87C-4621-8480-28B80A62A0E0}" destId="{1B276A8F-A015-4A37-A5B6-D9E1457BEB19}" srcOrd="0" destOrd="0" presId="urn:microsoft.com/office/officeart/2005/8/layout/hierarchy1"/>
    <dgm:cxn modelId="{7024C915-6FD2-4D4B-AB00-FA62CCDFBCE5}" type="presParOf" srcId="{1B276A8F-A015-4A37-A5B6-D9E1457BEB19}" destId="{08B91251-43EC-478F-A607-8F8282FF04CB}" srcOrd="0" destOrd="0" presId="urn:microsoft.com/office/officeart/2005/8/layout/hierarchy1"/>
    <dgm:cxn modelId="{88CC7CBA-73D0-4DAB-8BB5-71399B05877A}" type="presParOf" srcId="{1B276A8F-A015-4A37-A5B6-D9E1457BEB19}" destId="{B9B8C107-5FAA-4F37-BA2B-D48AF810ACA5}" srcOrd="1" destOrd="0" presId="urn:microsoft.com/office/officeart/2005/8/layout/hierarchy1"/>
    <dgm:cxn modelId="{6A9AD49A-1D1F-4CC3-901B-0FC25FA25629}" type="presParOf" srcId="{DD5D15E5-F87C-4621-8480-28B80A62A0E0}" destId="{CECF7533-337E-4031-BBAD-9B872B88D6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DF9F1-EC3C-4A52-952B-736F0ADB5FC8}">
      <dsp:nvSpPr>
        <dsp:cNvPr id="0" name=""/>
        <dsp:cNvSpPr/>
      </dsp:nvSpPr>
      <dsp:spPr>
        <a:xfrm>
          <a:off x="5103380" y="1591213"/>
          <a:ext cx="91440" cy="7286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2860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CC978-542F-4227-8507-A3BB41530AD1}">
      <dsp:nvSpPr>
        <dsp:cNvPr id="0" name=""/>
        <dsp:cNvSpPr/>
      </dsp:nvSpPr>
      <dsp:spPr>
        <a:xfrm>
          <a:off x="3896490" y="399"/>
          <a:ext cx="2505218" cy="1590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25137BC-7FA0-4556-BD6F-0511505940E8}">
      <dsp:nvSpPr>
        <dsp:cNvPr id="0" name=""/>
        <dsp:cNvSpPr/>
      </dsp:nvSpPr>
      <dsp:spPr>
        <a:xfrm>
          <a:off x="4174848" y="264839"/>
          <a:ext cx="2505218" cy="1590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Chapter 7</a:t>
          </a:r>
        </a:p>
      </dsp:txBody>
      <dsp:txXfrm>
        <a:off x="4221441" y="311432"/>
        <a:ext cx="2412032" cy="1497627"/>
      </dsp:txXfrm>
    </dsp:sp>
    <dsp:sp modelId="{08B91251-43EC-478F-A607-8F8282FF04CB}">
      <dsp:nvSpPr>
        <dsp:cNvPr id="0" name=""/>
        <dsp:cNvSpPr/>
      </dsp:nvSpPr>
      <dsp:spPr>
        <a:xfrm>
          <a:off x="3896490" y="2319814"/>
          <a:ext cx="2505218" cy="1590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B8C107-5FAA-4F37-BA2B-D48AF810ACA5}">
      <dsp:nvSpPr>
        <dsp:cNvPr id="0" name=""/>
        <dsp:cNvSpPr/>
      </dsp:nvSpPr>
      <dsp:spPr>
        <a:xfrm>
          <a:off x="4174848" y="2584254"/>
          <a:ext cx="2505218" cy="15908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Exercises 8, 11, 12, 14, 22, 24, 27, 29, 41</a:t>
          </a:r>
        </a:p>
      </dsp:txBody>
      <dsp:txXfrm>
        <a:off x="4221441" y="2630847"/>
        <a:ext cx="2412032" cy="149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3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60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8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9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15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26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7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84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5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9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0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32" r:id="rId1"/>
    <p:sldLayoutId id="2147484633" r:id="rId2"/>
    <p:sldLayoutId id="2147484634" r:id="rId3"/>
    <p:sldLayoutId id="2147484635" r:id="rId4"/>
    <p:sldLayoutId id="2147484636" r:id="rId5"/>
    <p:sldLayoutId id="2147484637" r:id="rId6"/>
    <p:sldLayoutId id="2147484638" r:id="rId7"/>
    <p:sldLayoutId id="2147484639" r:id="rId8"/>
    <p:sldLayoutId id="2147484640" r:id="rId9"/>
    <p:sldLayoutId id="2147484641" r:id="rId10"/>
    <p:sldLayoutId id="2147484642" r:id="rId11"/>
    <p:sldLayoutId id="2147484643" r:id="rId12"/>
    <p:sldLayoutId id="2147484644" r:id="rId13"/>
    <p:sldLayoutId id="2147484645" r:id="rId14"/>
    <p:sldLayoutId id="2147484646" r:id="rId15"/>
    <p:sldLayoutId id="2147484647" r:id="rId16"/>
    <p:sldLayoutId id="21474846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mesh of blue lines and verticies">
            <a:extLst>
              <a:ext uri="{FF2B5EF4-FFF2-40B4-BE49-F238E27FC236}">
                <a16:creationId xmlns:a16="http://schemas.microsoft.com/office/drawing/2014/main" id="{52DBD55A-1041-4D67-95EA-102868A992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5" r="2852" b="-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/>
              <a:t>Network Flow</a:t>
            </a: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2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64E701-62D0-4B68-B902-A44BB8DAF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AEA4E-17C5-4819-9423-63A8CA392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prstGeom prst="rect">
            <a:avLst/>
          </a:prstGeom>
          <a:gradFill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E967E-5C3B-48E0-A172-ECA089A1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096963"/>
            <a:ext cx="3367361" cy="4664075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solidFill>
                  <a:srgbClr val="FFFFFF"/>
                </a:solidFill>
              </a:rPr>
              <a:t>Minimum Cut: The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4F8940-B1DD-45FA-A352-606F44F93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43467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473F-EBEC-4C3E-865A-A140F12E8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1096963"/>
            <a:ext cx="5969795" cy="4664075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Run Ford-Fulkerson on G to get f.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residual graph G</a:t>
            </a:r>
            <a:r>
              <a:rPr lang="en-US" sz="1800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Let P = the set of nodes reachable from s in G</a:t>
            </a:r>
            <a:r>
              <a:rPr lang="en-US" sz="1800" baseline="-2500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Return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P, V – P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Therefore, the runtime for Ford-Fulkerson is the same as the runtime to solve Min-Cut.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The </a:t>
            </a:r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Integrality Theorem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 states that, if all capacities are integers, then there is a max flow f where every value f(e) is an integer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sym typeface="Symbol" panose="05050102010706020507" pitchFamily="18" charset="2"/>
              </a:rPr>
              <a:t>This follows trivially from the fact that Ford-Fulkerson will always find integer flows if all capacities are integers.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8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20B2A-EF5E-4F63-9E6A-7F4A6655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/>
              <a:t>Runtime Analysis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174B-F594-47A0-B622-DABA1A32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Assume that all edge capacities are integers between 1 and C.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Each time we find an augmenting path, what is the minimum amount we will increase the flow by?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How large might the max flow conceivably be?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(n-1) </a:t>
            </a:r>
            <a:r>
              <a:rPr lang="en-US" sz="1400" dirty="0">
                <a:sym typeface="Symbol" panose="05050102010706020507" pitchFamily="18" charset="2"/>
              </a:rPr>
              <a:t> </a:t>
            </a:r>
            <a:r>
              <a:rPr lang="en-US" sz="1400" dirty="0"/>
              <a:t>C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How long does it take to find an augmenting path?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(m), can just use DFS.  We presume the graph is connected, so m dominates 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What is the runtime of Ford-Fulkerson?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(</a:t>
            </a:r>
            <a:r>
              <a:rPr lang="en-US" sz="1400" dirty="0" err="1">
                <a:sym typeface="Symbol" panose="05050102010706020507" pitchFamily="18" charset="2"/>
              </a:rPr>
              <a:t>mnC</a:t>
            </a:r>
            <a:r>
              <a:rPr lang="en-US" sz="14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ym typeface="Symbol" panose="05050102010706020507" pitchFamily="18" charset="2"/>
              </a:rPr>
              <a:t>Is this a polynomial runtime?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sym typeface="Symbol" panose="05050102010706020507" pitchFamily="18" charset="2"/>
              </a:rPr>
              <a:t> Nope, the C is the problem.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1640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7064-4FC9-4D12-A2C8-8C035EF7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worst-case graph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6C97B2-0E0E-4F2C-9BA6-54418F4ED8CF}"/>
              </a:ext>
            </a:extLst>
          </p:cNvPr>
          <p:cNvGrpSpPr/>
          <p:nvPr/>
        </p:nvGrpSpPr>
        <p:grpSpPr>
          <a:xfrm>
            <a:off x="4849998" y="2828129"/>
            <a:ext cx="1999068" cy="1615032"/>
            <a:chOff x="4692343" y="4257537"/>
            <a:chExt cx="1999068" cy="1615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22678CF-843C-46AD-803F-3F7A9B116591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A0F5AA-31E1-42BA-B0EA-53A5A69F224C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F58702-C63A-458B-9800-3E1CEA375715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F2AB03C-71F5-440F-A619-3717D06BF480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C0F3BE-FDC0-4991-936B-1A781EED384E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B1559E-BE5F-43EF-AECF-C4240759556D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5054777" y="5244531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BDBBED-FA30-4AC8-B818-7ECF20E7E202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7F7ED4-951F-4F4B-8ED5-E5336FFC35F0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5816777" y="4625354"/>
              <a:ext cx="512200" cy="26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89BEDE-7B20-4BC4-BB1B-3E064B654EE7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C44074-656C-409F-B2F2-59F7D69A4E3B}"/>
                </a:ext>
              </a:extLst>
            </p:cNvPr>
            <p:cNvSpPr txBox="1"/>
            <p:nvPr/>
          </p:nvSpPr>
          <p:spPr>
            <a:xfrm>
              <a:off x="4967828" y="445319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6A043F-2E7E-41BC-90BC-A7E8FD05D283}"/>
                </a:ext>
              </a:extLst>
            </p:cNvPr>
            <p:cNvSpPr txBox="1"/>
            <p:nvPr/>
          </p:nvSpPr>
          <p:spPr>
            <a:xfrm>
              <a:off x="5190170" y="50581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3928F3-4AB1-4D1B-93FE-DF33F2B2C501}"/>
                </a:ext>
              </a:extLst>
            </p:cNvPr>
            <p:cNvSpPr txBox="1"/>
            <p:nvPr/>
          </p:nvSpPr>
          <p:spPr>
            <a:xfrm>
              <a:off x="5991969" y="44856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15D177-CD5B-4F43-9D61-782806DED36C}"/>
                </a:ext>
              </a:extLst>
            </p:cNvPr>
            <p:cNvSpPr txBox="1"/>
            <p:nvPr/>
          </p:nvSpPr>
          <p:spPr>
            <a:xfrm>
              <a:off x="5420704" y="4865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FACB8C-6B56-4D35-8610-50A503D8AD39}"/>
                </a:ext>
              </a:extLst>
            </p:cNvPr>
            <p:cNvSpPr txBox="1"/>
            <p:nvPr/>
          </p:nvSpPr>
          <p:spPr>
            <a:xfrm>
              <a:off x="5843748" y="507231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58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490D-192F-4BA3-B3B3-B01705B2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Improving Ford-Fulkerson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94DB-CF83-46E9-A61E-923FD3B2B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352824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Ford-Fulkerson takes pseudo-polynomial time.  The problem is that it takes any old augmenting path.  What might be a better choice of path?</a:t>
            </a:r>
          </a:p>
          <a:p>
            <a:pPr>
              <a:lnSpc>
                <a:spcPct val="110000"/>
              </a:lnSpc>
            </a:pPr>
            <a:r>
              <a:rPr lang="en-US"/>
              <a:t>Choose the path of maximum capacity</a:t>
            </a:r>
          </a:p>
          <a:p>
            <a:pPr>
              <a:lnSpc>
                <a:spcPct val="110000"/>
              </a:lnSpc>
            </a:pPr>
            <a:r>
              <a:rPr lang="en-US"/>
              <a:t>Choose the path with fewest edges</a:t>
            </a:r>
          </a:p>
          <a:p>
            <a:pPr>
              <a:lnSpc>
                <a:spcPct val="110000"/>
              </a:lnSpc>
            </a:pPr>
            <a:r>
              <a:rPr lang="en-US"/>
              <a:t>Choose a path of sufficiently large capacity.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Each of these ideas can be used to improve Ford-Fulkerson.  We will specifically be using the third one.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A0311AF9-E89B-4845-80B6-520F96D9D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8035" y="2210935"/>
            <a:ext cx="3493180" cy="3493180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6261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8F2C-961D-49B6-8028-F19EBBB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Capacity-Scaling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F420-F1E8-4570-9016-8D93C7B8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 G</a:t>
            </a:r>
            <a:r>
              <a:rPr lang="en-US" baseline="-25000" dirty="0"/>
              <a:t>f</a:t>
            </a:r>
            <a:r>
              <a:rPr lang="en-US" dirty="0"/>
              <a:t>(</a:t>
            </a:r>
            <a:r>
              <a:rPr lang="en-US" dirty="0">
                <a:sym typeface="Symbol" panose="05050102010706020507" pitchFamily="18" charset="2"/>
              </a:rPr>
              <a:t></a:t>
            </a:r>
            <a:r>
              <a:rPr lang="en-US" dirty="0"/>
              <a:t>) be the subgraph of G</a:t>
            </a:r>
            <a:r>
              <a:rPr lang="en-US" baseline="-25000" dirty="0"/>
              <a:t>f</a:t>
            </a:r>
            <a:r>
              <a:rPr lang="en-US" dirty="0"/>
              <a:t> consisting of exactly the edges with capacity </a:t>
            </a:r>
            <a:r>
              <a:rPr lang="en-US" dirty="0">
                <a:sym typeface="Symbol" panose="05050102010706020507" pitchFamily="18" charset="2"/>
              </a:rPr>
              <a:t> .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ED4336-20F8-4AAB-A52E-3A2F4774951A}"/>
              </a:ext>
            </a:extLst>
          </p:cNvPr>
          <p:cNvGrpSpPr/>
          <p:nvPr/>
        </p:nvGrpSpPr>
        <p:grpSpPr>
          <a:xfrm>
            <a:off x="4558481" y="3200587"/>
            <a:ext cx="2664372" cy="1587387"/>
            <a:chOff x="2911366" y="2992768"/>
            <a:chExt cx="2664372" cy="15873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D02B36-C049-4633-A938-B878C3A59489}"/>
                </a:ext>
              </a:extLst>
            </p:cNvPr>
            <p:cNvSpPr/>
            <p:nvPr/>
          </p:nvSpPr>
          <p:spPr>
            <a:xfrm>
              <a:off x="2911366" y="3502520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9E07E21-9D45-402F-AE71-25D86239DFC2}"/>
                </a:ext>
              </a:extLst>
            </p:cNvPr>
            <p:cNvSpPr/>
            <p:nvPr/>
          </p:nvSpPr>
          <p:spPr>
            <a:xfrm>
              <a:off x="3573517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E3256A-2184-4380-83DD-8184E7601E0A}"/>
                </a:ext>
              </a:extLst>
            </p:cNvPr>
            <p:cNvSpPr/>
            <p:nvPr/>
          </p:nvSpPr>
          <p:spPr>
            <a:xfrm>
              <a:off x="4487918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7C5F81-8D9E-4944-B2EE-42CA0C7078FC}"/>
                </a:ext>
              </a:extLst>
            </p:cNvPr>
            <p:cNvSpPr/>
            <p:nvPr/>
          </p:nvSpPr>
          <p:spPr>
            <a:xfrm>
              <a:off x="3573516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0188135-CDD9-4400-9114-A275E59846A6}"/>
                </a:ext>
              </a:extLst>
            </p:cNvPr>
            <p:cNvSpPr/>
            <p:nvPr/>
          </p:nvSpPr>
          <p:spPr>
            <a:xfrm>
              <a:off x="4487917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3F1AB0-A0AA-4484-8DBB-DBF3C5A76EEE}"/>
                </a:ext>
              </a:extLst>
            </p:cNvPr>
            <p:cNvSpPr/>
            <p:nvPr/>
          </p:nvSpPr>
          <p:spPr>
            <a:xfrm>
              <a:off x="5165835" y="350509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65A436-C3F4-4166-9798-9A620758AA5E}"/>
                </a:ext>
              </a:extLst>
            </p:cNvPr>
            <p:cNvCxnSpPr>
              <a:stCxn id="4" idx="7"/>
              <a:endCxn id="5" idx="3"/>
            </p:cNvCxnSpPr>
            <p:nvPr/>
          </p:nvCxnSpPr>
          <p:spPr>
            <a:xfrm flipV="1">
              <a:off x="3261240" y="3351614"/>
              <a:ext cx="372306" cy="21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F4AFF76-3DC5-4EA7-A882-60B801144EF3}"/>
                </a:ext>
              </a:extLst>
            </p:cNvPr>
            <p:cNvCxnSpPr>
              <a:cxnSpLocks/>
              <a:stCxn id="4" idx="5"/>
              <a:endCxn id="7" idx="1"/>
            </p:cNvCxnSpPr>
            <p:nvPr/>
          </p:nvCxnSpPr>
          <p:spPr>
            <a:xfrm>
              <a:off x="3261240" y="3861366"/>
              <a:ext cx="372305" cy="23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241818B-5201-4FE0-A6C4-320F79036A0E}"/>
                </a:ext>
              </a:extLst>
            </p:cNvPr>
            <p:cNvCxnSpPr>
              <a:stCxn id="7" idx="0"/>
              <a:endCxn id="5" idx="4"/>
            </p:cNvCxnSpPr>
            <p:nvPr/>
          </p:nvCxnSpPr>
          <p:spPr>
            <a:xfrm flipV="1">
              <a:off x="3778468" y="3413182"/>
              <a:ext cx="1" cy="62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52F6DC2-8A49-45C4-B863-750AFFB50CB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3983420" y="3202975"/>
              <a:ext cx="504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9C11431-ED49-49D0-AD75-5C1A54C5739B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983419" y="4244162"/>
              <a:ext cx="504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AEF510F-E54F-447F-B824-E5C445D6A971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923390" y="3351614"/>
              <a:ext cx="624557" cy="743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6A607F-8E97-4721-B618-E9D099EBCF50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4692869" y="3413182"/>
              <a:ext cx="1" cy="62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AFE9C0-A09E-4CD7-B3C8-4242E86F82A2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4837791" y="3863941"/>
              <a:ext cx="388073" cy="231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8D46354-6AE4-47A3-8AD6-C34B8A88CE50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4837792" y="3351614"/>
              <a:ext cx="388072" cy="21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887C209-74E3-40BD-B941-E2ED815C2706}"/>
                </a:ext>
              </a:extLst>
            </p:cNvPr>
            <p:cNvSpPr txBox="1"/>
            <p:nvPr/>
          </p:nvSpPr>
          <p:spPr>
            <a:xfrm>
              <a:off x="3158019" y="3147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3ADA84-C643-48D2-9D17-0AE80AADC738}"/>
                </a:ext>
              </a:extLst>
            </p:cNvPr>
            <p:cNvSpPr txBox="1"/>
            <p:nvPr/>
          </p:nvSpPr>
          <p:spPr>
            <a:xfrm>
              <a:off x="3157141" y="38987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82DCAF-4B17-4BAD-BC03-1EFAD9C80C3F}"/>
                </a:ext>
              </a:extLst>
            </p:cNvPr>
            <p:cNvSpPr txBox="1"/>
            <p:nvPr/>
          </p:nvSpPr>
          <p:spPr>
            <a:xfrm>
              <a:off x="3723557" y="3549271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CFBBBD-7217-4415-83EB-5FF6C6CEB164}"/>
                </a:ext>
              </a:extLst>
            </p:cNvPr>
            <p:cNvSpPr txBox="1"/>
            <p:nvPr/>
          </p:nvSpPr>
          <p:spPr>
            <a:xfrm>
              <a:off x="4129708" y="315013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D4F714-FAA7-4AFC-83C9-1C91BFBFAB4B}"/>
                </a:ext>
              </a:extLst>
            </p:cNvPr>
            <p:cNvSpPr txBox="1"/>
            <p:nvPr/>
          </p:nvSpPr>
          <p:spPr>
            <a:xfrm>
              <a:off x="4186686" y="35815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195A54-BF4A-4A5C-851D-20B11E34033A}"/>
                </a:ext>
              </a:extLst>
            </p:cNvPr>
            <p:cNvSpPr txBox="1"/>
            <p:nvPr/>
          </p:nvSpPr>
          <p:spPr>
            <a:xfrm>
              <a:off x="4078014" y="42108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AE3E785-FFFD-43C2-A1EF-90A7D7CF7F59}"/>
                </a:ext>
              </a:extLst>
            </p:cNvPr>
            <p:cNvSpPr txBox="1"/>
            <p:nvPr/>
          </p:nvSpPr>
          <p:spPr>
            <a:xfrm>
              <a:off x="5060117" y="31272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6DAA8C4-7926-41CE-B42D-42E4CD7E20AA}"/>
                </a:ext>
              </a:extLst>
            </p:cNvPr>
            <p:cNvSpPr txBox="1"/>
            <p:nvPr/>
          </p:nvSpPr>
          <p:spPr>
            <a:xfrm>
              <a:off x="4665920" y="35305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D391813-3D34-4E69-8EA4-CA86DA265C2C}"/>
                </a:ext>
              </a:extLst>
            </p:cNvPr>
            <p:cNvSpPr txBox="1"/>
            <p:nvPr/>
          </p:nvSpPr>
          <p:spPr>
            <a:xfrm>
              <a:off x="4957449" y="392505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B8C75E-C4C7-45C1-9031-89463F4D2BE9}"/>
              </a:ext>
            </a:extLst>
          </p:cNvPr>
          <p:cNvGrpSpPr/>
          <p:nvPr/>
        </p:nvGrpSpPr>
        <p:grpSpPr>
          <a:xfrm>
            <a:off x="8417044" y="3200587"/>
            <a:ext cx="2664372" cy="1461601"/>
            <a:chOff x="2911366" y="2992768"/>
            <a:chExt cx="2664372" cy="146160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6B3128D-19D6-4AF7-9CEE-76725041E257}"/>
                </a:ext>
              </a:extLst>
            </p:cNvPr>
            <p:cNvSpPr/>
            <p:nvPr/>
          </p:nvSpPr>
          <p:spPr>
            <a:xfrm>
              <a:off x="2911366" y="3502520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17ACA1C-4434-4907-AEEC-3AA3771EB5E5}"/>
                </a:ext>
              </a:extLst>
            </p:cNvPr>
            <p:cNvSpPr/>
            <p:nvPr/>
          </p:nvSpPr>
          <p:spPr>
            <a:xfrm>
              <a:off x="3573517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EFED1-B180-44D8-9732-0C4418AEB4EC}"/>
                </a:ext>
              </a:extLst>
            </p:cNvPr>
            <p:cNvSpPr/>
            <p:nvPr/>
          </p:nvSpPr>
          <p:spPr>
            <a:xfrm>
              <a:off x="4487918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535869A-0C8F-42C0-9CC5-01AF3D7A203D}"/>
                </a:ext>
              </a:extLst>
            </p:cNvPr>
            <p:cNvSpPr/>
            <p:nvPr/>
          </p:nvSpPr>
          <p:spPr>
            <a:xfrm>
              <a:off x="3573516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CD007BA-0D50-4BCA-8746-37B808D10A20}"/>
                </a:ext>
              </a:extLst>
            </p:cNvPr>
            <p:cNvSpPr/>
            <p:nvPr/>
          </p:nvSpPr>
          <p:spPr>
            <a:xfrm>
              <a:off x="4487917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C8214B5-6321-458E-9519-E963E392C9CC}"/>
                </a:ext>
              </a:extLst>
            </p:cNvPr>
            <p:cNvSpPr/>
            <p:nvPr/>
          </p:nvSpPr>
          <p:spPr>
            <a:xfrm>
              <a:off x="5165835" y="350509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062CEC5-5477-49A6-B5B2-6F3833D6A84C}"/>
                </a:ext>
              </a:extLst>
            </p:cNvPr>
            <p:cNvCxnSpPr>
              <a:cxnSpLocks/>
              <a:stCxn id="43" idx="7"/>
              <a:endCxn id="44" idx="3"/>
            </p:cNvCxnSpPr>
            <p:nvPr/>
          </p:nvCxnSpPr>
          <p:spPr>
            <a:xfrm flipV="1">
              <a:off x="3261240" y="3351614"/>
              <a:ext cx="372306" cy="21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2CD9E7F-E664-4FCD-BC54-4383B38B611F}"/>
                </a:ext>
              </a:extLst>
            </p:cNvPr>
            <p:cNvCxnSpPr>
              <a:cxnSpLocks/>
              <a:stCxn id="45" idx="5"/>
              <a:endCxn id="48" idx="1"/>
            </p:cNvCxnSpPr>
            <p:nvPr/>
          </p:nvCxnSpPr>
          <p:spPr>
            <a:xfrm>
              <a:off x="4837792" y="3351614"/>
              <a:ext cx="388072" cy="21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604B5F-C2DB-49BE-A88F-711EED67831D}"/>
                </a:ext>
              </a:extLst>
            </p:cNvPr>
            <p:cNvSpPr txBox="1"/>
            <p:nvPr/>
          </p:nvSpPr>
          <p:spPr>
            <a:xfrm>
              <a:off x="3158019" y="3147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AFFA4DC-1932-4984-8829-4EAFAD469081}"/>
                </a:ext>
              </a:extLst>
            </p:cNvPr>
            <p:cNvSpPr txBox="1"/>
            <p:nvPr/>
          </p:nvSpPr>
          <p:spPr>
            <a:xfrm>
              <a:off x="4911801" y="3127223"/>
              <a:ext cx="451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F77FB5B-830E-42B5-88A5-03031A2A9890}"/>
              </a:ext>
            </a:extLst>
          </p:cNvPr>
          <p:cNvSpPr txBox="1"/>
          <p:nvPr/>
        </p:nvSpPr>
        <p:spPr>
          <a:xfrm>
            <a:off x="7646078" y="373840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(16)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9880A65-7F45-42CE-A7FC-F390886465DB}"/>
              </a:ext>
            </a:extLst>
          </p:cNvPr>
          <p:cNvGrpSpPr/>
          <p:nvPr/>
        </p:nvGrpSpPr>
        <p:grpSpPr>
          <a:xfrm>
            <a:off x="8413799" y="5023297"/>
            <a:ext cx="2664372" cy="1587387"/>
            <a:chOff x="2911366" y="2992768"/>
            <a:chExt cx="2664372" cy="158738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2458D75-67B6-4E39-B276-F83F4F21E7F1}"/>
                </a:ext>
              </a:extLst>
            </p:cNvPr>
            <p:cNvSpPr/>
            <p:nvPr/>
          </p:nvSpPr>
          <p:spPr>
            <a:xfrm>
              <a:off x="2911366" y="3502520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A72B5B-1998-4872-B411-D60D3D996282}"/>
                </a:ext>
              </a:extLst>
            </p:cNvPr>
            <p:cNvSpPr/>
            <p:nvPr/>
          </p:nvSpPr>
          <p:spPr>
            <a:xfrm>
              <a:off x="3573517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158D0E7-2F2E-4C99-986C-4308626ABD82}"/>
                </a:ext>
              </a:extLst>
            </p:cNvPr>
            <p:cNvSpPr/>
            <p:nvPr/>
          </p:nvSpPr>
          <p:spPr>
            <a:xfrm>
              <a:off x="4487918" y="2992768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8752715-008C-4900-96BD-7EE5073D1C03}"/>
                </a:ext>
              </a:extLst>
            </p:cNvPr>
            <p:cNvSpPr/>
            <p:nvPr/>
          </p:nvSpPr>
          <p:spPr>
            <a:xfrm>
              <a:off x="3573516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771AAAB-841B-4FCE-B2BC-9AE3BEA87A7B}"/>
                </a:ext>
              </a:extLst>
            </p:cNvPr>
            <p:cNvSpPr/>
            <p:nvPr/>
          </p:nvSpPr>
          <p:spPr>
            <a:xfrm>
              <a:off x="4487917" y="403395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FB0AF92-2263-44E3-B5D0-7C5F937A1B12}"/>
                </a:ext>
              </a:extLst>
            </p:cNvPr>
            <p:cNvSpPr/>
            <p:nvPr/>
          </p:nvSpPr>
          <p:spPr>
            <a:xfrm>
              <a:off x="5165835" y="3505095"/>
              <a:ext cx="409903" cy="42041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4914307-AC51-4862-8D83-8BAA63B89A09}"/>
                </a:ext>
              </a:extLst>
            </p:cNvPr>
            <p:cNvCxnSpPr>
              <a:stCxn id="69" idx="7"/>
              <a:endCxn id="70" idx="3"/>
            </p:cNvCxnSpPr>
            <p:nvPr/>
          </p:nvCxnSpPr>
          <p:spPr>
            <a:xfrm flipV="1">
              <a:off x="3261240" y="3351614"/>
              <a:ext cx="372306" cy="2124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044E644-8305-44A9-ADDC-20492908A39F}"/>
                </a:ext>
              </a:extLst>
            </p:cNvPr>
            <p:cNvCxnSpPr>
              <a:cxnSpLocks/>
              <a:stCxn id="69" idx="5"/>
              <a:endCxn id="72" idx="1"/>
            </p:cNvCxnSpPr>
            <p:nvPr/>
          </p:nvCxnSpPr>
          <p:spPr>
            <a:xfrm>
              <a:off x="3261240" y="3861366"/>
              <a:ext cx="372305" cy="23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CCF262B-AFAC-4D1A-933B-CD033C5A94D3}"/>
                </a:ext>
              </a:extLst>
            </p:cNvPr>
            <p:cNvCxnSpPr>
              <a:stCxn id="70" idx="6"/>
              <a:endCxn id="71" idx="2"/>
            </p:cNvCxnSpPr>
            <p:nvPr/>
          </p:nvCxnSpPr>
          <p:spPr>
            <a:xfrm>
              <a:off x="3983420" y="3202975"/>
              <a:ext cx="50449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B90B9E9-6DB8-4A38-A8DE-6E2B02E956C2}"/>
                </a:ext>
              </a:extLst>
            </p:cNvPr>
            <p:cNvCxnSpPr>
              <a:stCxn id="72" idx="6"/>
              <a:endCxn id="73" idx="2"/>
            </p:cNvCxnSpPr>
            <p:nvPr/>
          </p:nvCxnSpPr>
          <p:spPr>
            <a:xfrm>
              <a:off x="3983419" y="4244162"/>
              <a:ext cx="5044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4AA414-2342-4910-A56E-E6BB061848F3}"/>
                </a:ext>
              </a:extLst>
            </p:cNvPr>
            <p:cNvCxnSpPr>
              <a:cxnSpLocks/>
              <a:stCxn id="71" idx="3"/>
              <a:endCxn id="72" idx="7"/>
            </p:cNvCxnSpPr>
            <p:nvPr/>
          </p:nvCxnSpPr>
          <p:spPr>
            <a:xfrm flipH="1">
              <a:off x="3923390" y="3351614"/>
              <a:ext cx="624557" cy="743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A1FA971-40CD-48E4-AD05-9151867ACDD8}"/>
                </a:ext>
              </a:extLst>
            </p:cNvPr>
            <p:cNvCxnSpPr>
              <a:stCxn id="71" idx="5"/>
              <a:endCxn id="74" idx="1"/>
            </p:cNvCxnSpPr>
            <p:nvPr/>
          </p:nvCxnSpPr>
          <p:spPr>
            <a:xfrm>
              <a:off x="4837792" y="3351614"/>
              <a:ext cx="388072" cy="21504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24BCE3-4FAC-4900-BC80-1B720D76E382}"/>
                </a:ext>
              </a:extLst>
            </p:cNvPr>
            <p:cNvSpPr txBox="1"/>
            <p:nvPr/>
          </p:nvSpPr>
          <p:spPr>
            <a:xfrm>
              <a:off x="3158019" y="31476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6C641F7-D13B-4752-A98A-A8F5DC1F29A8}"/>
                </a:ext>
              </a:extLst>
            </p:cNvPr>
            <p:cNvSpPr txBox="1"/>
            <p:nvPr/>
          </p:nvSpPr>
          <p:spPr>
            <a:xfrm>
              <a:off x="3157141" y="38987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4838DB-E657-4D1D-812D-E05FD939F4AE}"/>
                </a:ext>
              </a:extLst>
            </p:cNvPr>
            <p:cNvSpPr txBox="1"/>
            <p:nvPr/>
          </p:nvSpPr>
          <p:spPr>
            <a:xfrm>
              <a:off x="4045267" y="31612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543C50B-C315-437D-B419-95858C51B93A}"/>
                </a:ext>
              </a:extLst>
            </p:cNvPr>
            <p:cNvSpPr txBox="1"/>
            <p:nvPr/>
          </p:nvSpPr>
          <p:spPr>
            <a:xfrm>
              <a:off x="4186686" y="358157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F944A52-21F4-48EE-A90D-3CDDAED19B42}"/>
                </a:ext>
              </a:extLst>
            </p:cNvPr>
            <p:cNvSpPr txBox="1"/>
            <p:nvPr/>
          </p:nvSpPr>
          <p:spPr>
            <a:xfrm>
              <a:off x="4078014" y="42108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E11E1D3-0871-4776-9645-ADB01433CE59}"/>
                </a:ext>
              </a:extLst>
            </p:cNvPr>
            <p:cNvSpPr txBox="1"/>
            <p:nvPr/>
          </p:nvSpPr>
          <p:spPr>
            <a:xfrm>
              <a:off x="4911801" y="312722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32C7C33-0D18-484D-9446-E6C0784B935B}"/>
              </a:ext>
            </a:extLst>
          </p:cNvPr>
          <p:cNvSpPr txBox="1"/>
          <p:nvPr/>
        </p:nvSpPr>
        <p:spPr>
          <a:xfrm>
            <a:off x="7641435" y="555997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(8)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4BF5E1-40C0-4150-9A15-E52F87F7F96F}"/>
              </a:ext>
            </a:extLst>
          </p:cNvPr>
          <p:cNvSpPr txBox="1"/>
          <p:nvPr/>
        </p:nvSpPr>
        <p:spPr>
          <a:xfrm>
            <a:off x="4517596" y="335811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12/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568CC27-BB99-4D43-A86B-6F625234E4B9}"/>
              </a:ext>
            </a:extLst>
          </p:cNvPr>
          <p:cNvSpPr txBox="1"/>
          <p:nvPr/>
        </p:nvSpPr>
        <p:spPr>
          <a:xfrm>
            <a:off x="5458316" y="3374767"/>
            <a:ext cx="54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12/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87E687-DD4D-4C37-8526-539042D943C6}"/>
              </a:ext>
            </a:extLst>
          </p:cNvPr>
          <p:cNvSpPr txBox="1"/>
          <p:nvPr/>
        </p:nvSpPr>
        <p:spPr>
          <a:xfrm>
            <a:off x="6414389" y="333324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12/</a:t>
            </a:r>
          </a:p>
        </p:txBody>
      </p:sp>
    </p:spTree>
    <p:extLst>
      <p:ext uri="{BB962C8B-B14F-4D97-AF65-F5344CB8AC3E}">
        <p14:creationId xmlns:p14="http://schemas.microsoft.com/office/powerpoint/2010/main" val="320695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7" grpId="0"/>
      <p:bldP spid="93" grpId="0"/>
      <p:bldP spid="94" grpId="0"/>
      <p:bldP spid="95" grpId="0"/>
      <p:bldP spid="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61F79F39-04B9-4966-88A6-FB127979FDCC}"/>
              </a:ext>
            </a:extLst>
          </p:cNvPr>
          <p:cNvGrpSpPr/>
          <p:nvPr/>
        </p:nvGrpSpPr>
        <p:grpSpPr>
          <a:xfrm>
            <a:off x="971388" y="1588584"/>
            <a:ext cx="2701617" cy="1587387"/>
            <a:chOff x="2345896" y="2992768"/>
            <a:chExt cx="2701617" cy="15873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58AD11-32BA-44FC-8A7E-AFFE87218DD9}"/>
                </a:ext>
              </a:extLst>
            </p:cNvPr>
            <p:cNvGrpSpPr/>
            <p:nvPr/>
          </p:nvGrpSpPr>
          <p:grpSpPr>
            <a:xfrm>
              <a:off x="2383141" y="2992768"/>
              <a:ext cx="2664372" cy="1587387"/>
              <a:chOff x="2911366" y="2992768"/>
              <a:chExt cx="2664372" cy="15873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702CE6D-6F81-42C3-9862-9E81B4A9479E}"/>
                  </a:ext>
                </a:extLst>
              </p:cNvPr>
              <p:cNvSpPr/>
              <p:nvPr/>
            </p:nvSpPr>
            <p:spPr>
              <a:xfrm>
                <a:off x="2911366" y="3502520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702F11-F96A-436C-98BC-7D17EEDD6E2A}"/>
                  </a:ext>
                </a:extLst>
              </p:cNvPr>
              <p:cNvSpPr/>
              <p:nvPr/>
            </p:nvSpPr>
            <p:spPr>
              <a:xfrm>
                <a:off x="3573517" y="2992768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8024E04-FDB4-4F47-B283-6B0E6CDADF1C}"/>
                  </a:ext>
                </a:extLst>
              </p:cNvPr>
              <p:cNvSpPr/>
              <p:nvPr/>
            </p:nvSpPr>
            <p:spPr>
              <a:xfrm>
                <a:off x="4487918" y="2992768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B606797-4F63-4303-A87F-810457261860}"/>
                  </a:ext>
                </a:extLst>
              </p:cNvPr>
              <p:cNvSpPr/>
              <p:nvPr/>
            </p:nvSpPr>
            <p:spPr>
              <a:xfrm>
                <a:off x="3573516" y="403395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E4BDFF4-D815-471F-BF46-B9B47DADE037}"/>
                  </a:ext>
                </a:extLst>
              </p:cNvPr>
              <p:cNvSpPr/>
              <p:nvPr/>
            </p:nvSpPr>
            <p:spPr>
              <a:xfrm>
                <a:off x="4487917" y="403395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4DAC8A-A0A3-4B17-9558-782053A4096A}"/>
                  </a:ext>
                </a:extLst>
              </p:cNvPr>
              <p:cNvSpPr/>
              <p:nvPr/>
            </p:nvSpPr>
            <p:spPr>
              <a:xfrm>
                <a:off x="5165835" y="350509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0601640-F8D3-42E5-92A0-83D1895BF733}"/>
                  </a:ext>
                </a:extLst>
              </p:cNvPr>
              <p:cNvCxnSpPr>
                <a:stCxn id="5" idx="7"/>
                <a:endCxn id="6" idx="3"/>
              </p:cNvCxnSpPr>
              <p:nvPr/>
            </p:nvCxnSpPr>
            <p:spPr>
              <a:xfrm flipV="1">
                <a:off x="3261240" y="3351614"/>
                <a:ext cx="372306" cy="212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C6D36BB-FE40-46CD-B9F5-A478A4AA846A}"/>
                  </a:ext>
                </a:extLst>
              </p:cNvPr>
              <p:cNvCxnSpPr>
                <a:cxnSpLocks/>
                <a:stCxn id="5" idx="5"/>
                <a:endCxn id="8" idx="1"/>
              </p:cNvCxnSpPr>
              <p:nvPr/>
            </p:nvCxnSpPr>
            <p:spPr>
              <a:xfrm>
                <a:off x="3261240" y="3861366"/>
                <a:ext cx="372305" cy="23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C8B2B86-508C-4B31-ABDB-DB8BDDD5467B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3778468" y="3413182"/>
                <a:ext cx="1" cy="62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A3D3AFD-573F-4C96-9CAE-F904EECC147F}"/>
                  </a:ext>
                </a:extLst>
              </p:cNvPr>
              <p:cNvCxnSpPr>
                <a:stCxn id="6" idx="6"/>
                <a:endCxn id="7" idx="2"/>
              </p:cNvCxnSpPr>
              <p:nvPr/>
            </p:nvCxnSpPr>
            <p:spPr>
              <a:xfrm>
                <a:off x="3983420" y="3202975"/>
                <a:ext cx="5044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A4E9F9A-4D4C-4B71-AD9E-76696D24CDC8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3983419" y="4244162"/>
                <a:ext cx="5044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87F2AB-2E0E-42A0-8129-6652BFFF64BA}"/>
                  </a:ext>
                </a:extLst>
              </p:cNvPr>
              <p:cNvCxnSpPr>
                <a:cxnSpLocks/>
                <a:stCxn id="7" idx="3"/>
                <a:endCxn id="8" idx="7"/>
              </p:cNvCxnSpPr>
              <p:nvPr/>
            </p:nvCxnSpPr>
            <p:spPr>
              <a:xfrm flipH="1">
                <a:off x="3923390" y="3351614"/>
                <a:ext cx="624557" cy="74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ABE0A98-185A-480A-BAC1-8C8017FFDCF9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4692869" y="3413182"/>
                <a:ext cx="1" cy="62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0E1972A-3C5E-4D2C-9085-C0C9C6161D5F}"/>
                  </a:ext>
                </a:extLst>
              </p:cNvPr>
              <p:cNvCxnSpPr>
                <a:stCxn id="9" idx="7"/>
                <a:endCxn id="10" idx="3"/>
              </p:cNvCxnSpPr>
              <p:nvPr/>
            </p:nvCxnSpPr>
            <p:spPr>
              <a:xfrm flipV="1">
                <a:off x="4837791" y="3863941"/>
                <a:ext cx="388073" cy="231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5F92D38-C387-43BE-A66A-514D6B452BAF}"/>
                  </a:ext>
                </a:extLst>
              </p:cNvPr>
              <p:cNvCxnSpPr>
                <a:stCxn id="7" idx="5"/>
                <a:endCxn id="10" idx="1"/>
              </p:cNvCxnSpPr>
              <p:nvPr/>
            </p:nvCxnSpPr>
            <p:spPr>
              <a:xfrm>
                <a:off x="4837792" y="3351614"/>
                <a:ext cx="388072" cy="215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62638C-B6DA-4950-980C-03A0F5B32875}"/>
                  </a:ext>
                </a:extLst>
              </p:cNvPr>
              <p:cNvSpPr txBox="1"/>
              <p:nvPr/>
            </p:nvSpPr>
            <p:spPr>
              <a:xfrm>
                <a:off x="3158019" y="314767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930B84-A23F-4A5F-92E7-23049C74890D}"/>
                  </a:ext>
                </a:extLst>
              </p:cNvPr>
              <p:cNvSpPr txBox="1"/>
              <p:nvPr/>
            </p:nvSpPr>
            <p:spPr>
              <a:xfrm>
                <a:off x="3157141" y="38987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8A0661-7BE8-4F2F-82F8-43AAF77885A9}"/>
                  </a:ext>
                </a:extLst>
              </p:cNvPr>
              <p:cNvSpPr txBox="1"/>
              <p:nvPr/>
            </p:nvSpPr>
            <p:spPr>
              <a:xfrm>
                <a:off x="3723070" y="354927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30131FC-7257-434E-8B51-23D53E655CA2}"/>
                  </a:ext>
                </a:extLst>
              </p:cNvPr>
              <p:cNvSpPr txBox="1"/>
              <p:nvPr/>
            </p:nvSpPr>
            <p:spPr>
              <a:xfrm>
                <a:off x="4116920" y="3161331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DE2C1B-0E27-496B-A5CF-E3845B8D6A3B}"/>
                  </a:ext>
                </a:extLst>
              </p:cNvPr>
              <p:cNvSpPr txBox="1"/>
              <p:nvPr/>
            </p:nvSpPr>
            <p:spPr>
              <a:xfrm>
                <a:off x="4186686" y="35815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C630D7-3F74-4E15-892F-B3E37ABC9C7E}"/>
                  </a:ext>
                </a:extLst>
              </p:cNvPr>
              <p:cNvSpPr txBox="1"/>
              <p:nvPr/>
            </p:nvSpPr>
            <p:spPr>
              <a:xfrm>
                <a:off x="4078014" y="421082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855A97-55D4-4AFC-98EF-E9FECF7DFA5B}"/>
                  </a:ext>
                </a:extLst>
              </p:cNvPr>
              <p:cNvSpPr txBox="1"/>
              <p:nvPr/>
            </p:nvSpPr>
            <p:spPr>
              <a:xfrm>
                <a:off x="5060117" y="312722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9B8DBB-9CF6-47D4-B347-DA14B60ED56E}"/>
                  </a:ext>
                </a:extLst>
              </p:cNvPr>
              <p:cNvSpPr txBox="1"/>
              <p:nvPr/>
            </p:nvSpPr>
            <p:spPr>
              <a:xfrm>
                <a:off x="4665920" y="353058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D92F73D-AF09-48B0-A6AA-0402D5F22734}"/>
                  </a:ext>
                </a:extLst>
              </p:cNvPr>
              <p:cNvSpPr txBox="1"/>
              <p:nvPr/>
            </p:nvSpPr>
            <p:spPr>
              <a:xfrm>
                <a:off x="4957449" y="392505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E00713-D710-47FB-9FEE-96C099E30E1D}"/>
                </a:ext>
              </a:extLst>
            </p:cNvPr>
            <p:cNvSpPr txBox="1"/>
            <p:nvPr/>
          </p:nvSpPr>
          <p:spPr>
            <a:xfrm>
              <a:off x="2345896" y="31502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12/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0FD4B1-3708-4D53-A0A5-836BB6449246}"/>
                </a:ext>
              </a:extLst>
            </p:cNvPr>
            <p:cNvSpPr txBox="1"/>
            <p:nvPr/>
          </p:nvSpPr>
          <p:spPr>
            <a:xfrm>
              <a:off x="3317361" y="3154399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12/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CA5C3D-D5B8-4AA5-B1EA-DCC75940BB68}"/>
                </a:ext>
              </a:extLst>
            </p:cNvPr>
            <p:cNvSpPr txBox="1"/>
            <p:nvPr/>
          </p:nvSpPr>
          <p:spPr>
            <a:xfrm>
              <a:off x="4242689" y="312542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12/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4011F8-92EA-4B6A-8383-121B9E7DC15A}"/>
              </a:ext>
            </a:extLst>
          </p:cNvPr>
          <p:cNvSpPr txBox="1"/>
          <p:nvPr/>
        </p:nvSpPr>
        <p:spPr>
          <a:xfrm>
            <a:off x="4069355" y="212526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(8)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721745A-B26F-412F-93C6-1601EA958F01}"/>
              </a:ext>
            </a:extLst>
          </p:cNvPr>
          <p:cNvGrpSpPr/>
          <p:nvPr/>
        </p:nvGrpSpPr>
        <p:grpSpPr>
          <a:xfrm>
            <a:off x="4841719" y="1588584"/>
            <a:ext cx="2664372" cy="1587387"/>
            <a:chOff x="6630982" y="375692"/>
            <a:chExt cx="2664372" cy="15873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633ABB3-D99F-4596-9970-4972BE81CD86}"/>
                </a:ext>
              </a:extLst>
            </p:cNvPr>
            <p:cNvGrpSpPr/>
            <p:nvPr/>
          </p:nvGrpSpPr>
          <p:grpSpPr>
            <a:xfrm>
              <a:off x="6630982" y="375692"/>
              <a:ext cx="2664372" cy="1587387"/>
              <a:chOff x="2911366" y="2992768"/>
              <a:chExt cx="2664372" cy="158738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C3A43F4-3D2A-4C51-B6FF-26DA78852625}"/>
                  </a:ext>
                </a:extLst>
              </p:cNvPr>
              <p:cNvSpPr/>
              <p:nvPr/>
            </p:nvSpPr>
            <p:spPr>
              <a:xfrm>
                <a:off x="2911366" y="3502520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E6F28A-2315-43D7-86C3-F0A873246024}"/>
                  </a:ext>
                </a:extLst>
              </p:cNvPr>
              <p:cNvSpPr/>
              <p:nvPr/>
            </p:nvSpPr>
            <p:spPr>
              <a:xfrm>
                <a:off x="3573517" y="2992768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0D2032C-650C-4708-A951-3DE530E56FA4}"/>
                  </a:ext>
                </a:extLst>
              </p:cNvPr>
              <p:cNvSpPr/>
              <p:nvPr/>
            </p:nvSpPr>
            <p:spPr>
              <a:xfrm>
                <a:off x="4487918" y="2992768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4D66938-A8D0-4530-A70D-AC9874F86955}"/>
                  </a:ext>
                </a:extLst>
              </p:cNvPr>
              <p:cNvSpPr/>
              <p:nvPr/>
            </p:nvSpPr>
            <p:spPr>
              <a:xfrm>
                <a:off x="3573516" y="403395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2BE91C-9762-4DDD-AEEE-8FCA82DBACA2}"/>
                  </a:ext>
                </a:extLst>
              </p:cNvPr>
              <p:cNvSpPr/>
              <p:nvPr/>
            </p:nvSpPr>
            <p:spPr>
              <a:xfrm>
                <a:off x="4487917" y="403395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EBEF50-7242-4039-84D9-CD8EC1DC7C1C}"/>
                  </a:ext>
                </a:extLst>
              </p:cNvPr>
              <p:cNvSpPr/>
              <p:nvPr/>
            </p:nvSpPr>
            <p:spPr>
              <a:xfrm>
                <a:off x="5165835" y="3505095"/>
                <a:ext cx="409903" cy="420414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19CCA8E-43D7-4353-B8DB-9E457782EC11}"/>
                  </a:ext>
                </a:extLst>
              </p:cNvPr>
              <p:cNvCxnSpPr>
                <a:cxnSpLocks/>
                <a:stCxn id="34" idx="5"/>
                <a:endCxn id="37" idx="1"/>
              </p:cNvCxnSpPr>
              <p:nvPr/>
            </p:nvCxnSpPr>
            <p:spPr>
              <a:xfrm>
                <a:off x="3261240" y="3861366"/>
                <a:ext cx="372305" cy="2341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E7206E6-B4B3-4171-AFB8-438F390BCD2E}"/>
                  </a:ext>
                </a:extLst>
              </p:cNvPr>
              <p:cNvCxnSpPr>
                <a:cxnSpLocks/>
                <a:stCxn id="36" idx="2"/>
                <a:endCxn id="35" idx="6"/>
              </p:cNvCxnSpPr>
              <p:nvPr/>
            </p:nvCxnSpPr>
            <p:spPr>
              <a:xfrm flipH="1">
                <a:off x="3983420" y="3202975"/>
                <a:ext cx="5044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4DE1603-90AB-4510-BECB-C10B1DFA51BF}"/>
                  </a:ext>
                </a:extLst>
              </p:cNvPr>
              <p:cNvCxnSpPr>
                <a:stCxn id="37" idx="6"/>
                <a:endCxn id="38" idx="2"/>
              </p:cNvCxnSpPr>
              <p:nvPr/>
            </p:nvCxnSpPr>
            <p:spPr>
              <a:xfrm>
                <a:off x="3983419" y="4244162"/>
                <a:ext cx="50449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8F93232-4B96-43EA-AAA5-A01FA30649AB}"/>
                  </a:ext>
                </a:extLst>
              </p:cNvPr>
              <p:cNvCxnSpPr>
                <a:cxnSpLocks/>
                <a:stCxn id="36" idx="3"/>
                <a:endCxn id="37" idx="7"/>
              </p:cNvCxnSpPr>
              <p:nvPr/>
            </p:nvCxnSpPr>
            <p:spPr>
              <a:xfrm flipH="1">
                <a:off x="3923390" y="3351614"/>
                <a:ext cx="624557" cy="743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9E9EE02-B148-4240-973E-7FDB61269BB4}"/>
                  </a:ext>
                </a:extLst>
              </p:cNvPr>
              <p:cNvCxnSpPr>
                <a:cxnSpLocks/>
                <a:stCxn id="39" idx="1"/>
                <a:endCxn id="36" idx="6"/>
              </p:cNvCxnSpPr>
              <p:nvPr/>
            </p:nvCxnSpPr>
            <p:spPr>
              <a:xfrm flipH="1" flipV="1">
                <a:off x="4897821" y="3202975"/>
                <a:ext cx="328043" cy="363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A139BF-90BF-4A56-8943-34DF25F90BF8}"/>
                  </a:ext>
                </a:extLst>
              </p:cNvPr>
              <p:cNvSpPr txBox="1"/>
              <p:nvPr/>
            </p:nvSpPr>
            <p:spPr>
              <a:xfrm>
                <a:off x="3174058" y="3103219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B716A8C-36E7-4DA0-9AFE-526B1A425D15}"/>
                  </a:ext>
                </a:extLst>
              </p:cNvPr>
              <p:cNvSpPr txBox="1"/>
              <p:nvPr/>
            </p:nvSpPr>
            <p:spPr>
              <a:xfrm>
                <a:off x="3157141" y="389878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088F335-08C9-42C4-A565-C10BDDCC53A8}"/>
                  </a:ext>
                </a:extLst>
              </p:cNvPr>
              <p:cNvSpPr txBox="1"/>
              <p:nvPr/>
            </p:nvSpPr>
            <p:spPr>
              <a:xfrm>
                <a:off x="4045267" y="316125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E2BCB8A-1C61-42FC-A7D9-126E3423A738}"/>
                  </a:ext>
                </a:extLst>
              </p:cNvPr>
              <p:cNvSpPr txBox="1"/>
              <p:nvPr/>
            </p:nvSpPr>
            <p:spPr>
              <a:xfrm>
                <a:off x="4186686" y="358157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C7DFF6-2F12-443B-BCC6-DC866F32FFA7}"/>
                  </a:ext>
                </a:extLst>
              </p:cNvPr>
              <p:cNvSpPr txBox="1"/>
              <p:nvPr/>
            </p:nvSpPr>
            <p:spPr>
              <a:xfrm>
                <a:off x="4078014" y="421082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5831015-3530-4582-BA47-AEA2D70BC09E}"/>
                  </a:ext>
                </a:extLst>
              </p:cNvPr>
              <p:cNvSpPr txBox="1"/>
              <p:nvPr/>
            </p:nvSpPr>
            <p:spPr>
              <a:xfrm>
                <a:off x="4926151" y="3084786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</a:t>
                </a:r>
              </a:p>
            </p:txBody>
          </p: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5B4186D-7B74-4578-8E67-2599C5B173D9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 flipH="1">
              <a:off x="6980856" y="734538"/>
              <a:ext cx="372306" cy="2124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197BECA-904C-4915-9B01-F2A52DEB7093}"/>
                </a:ext>
              </a:extLst>
            </p:cNvPr>
            <p:cNvCxnSpPr>
              <a:stCxn id="36" idx="5"/>
              <a:endCxn id="39" idx="2"/>
            </p:cNvCxnSpPr>
            <p:nvPr/>
          </p:nvCxnSpPr>
          <p:spPr>
            <a:xfrm>
              <a:off x="8557408" y="734538"/>
              <a:ext cx="328043" cy="36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D8BCD24-F4B2-44C1-B82B-E2F9E43B5839}"/>
                </a:ext>
              </a:extLst>
            </p:cNvPr>
            <p:cNvSpPr txBox="1"/>
            <p:nvPr/>
          </p:nvSpPr>
          <p:spPr>
            <a:xfrm>
              <a:off x="8469680" y="76774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3E6992F-272D-48F0-A530-70616759C9B3}"/>
              </a:ext>
            </a:extLst>
          </p:cNvPr>
          <p:cNvGrpSpPr/>
          <p:nvPr/>
        </p:nvGrpSpPr>
        <p:grpSpPr>
          <a:xfrm>
            <a:off x="8619767" y="1586716"/>
            <a:ext cx="2664372" cy="1587387"/>
            <a:chOff x="6623098" y="2103449"/>
            <a:chExt cx="2664372" cy="158738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6BE97BE-6491-4A58-A50D-7D8A8F87B3F5}"/>
                </a:ext>
              </a:extLst>
            </p:cNvPr>
            <p:cNvGrpSpPr/>
            <p:nvPr/>
          </p:nvGrpSpPr>
          <p:grpSpPr>
            <a:xfrm>
              <a:off x="6623098" y="2103449"/>
              <a:ext cx="2664372" cy="1587387"/>
              <a:chOff x="6630982" y="375692"/>
              <a:chExt cx="2664372" cy="1587387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FC1804C-22D2-4257-8ED1-3502092B530C}"/>
                  </a:ext>
                </a:extLst>
              </p:cNvPr>
              <p:cNvGrpSpPr/>
              <p:nvPr/>
            </p:nvGrpSpPr>
            <p:grpSpPr>
              <a:xfrm>
                <a:off x="6630982" y="375692"/>
                <a:ext cx="2664372" cy="1587387"/>
                <a:chOff x="2911366" y="2992768"/>
                <a:chExt cx="2664372" cy="1587387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E7116E12-65C8-4AFA-9BC0-863BA4C612BA}"/>
                    </a:ext>
                  </a:extLst>
                </p:cNvPr>
                <p:cNvSpPr/>
                <p:nvPr/>
              </p:nvSpPr>
              <p:spPr>
                <a:xfrm>
                  <a:off x="2911366" y="3502520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5887CF5-04F3-4B77-A321-546E03065191}"/>
                    </a:ext>
                  </a:extLst>
                </p:cNvPr>
                <p:cNvSpPr/>
                <p:nvPr/>
              </p:nvSpPr>
              <p:spPr>
                <a:xfrm>
                  <a:off x="3573517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2A988425-16B4-4C72-BEA6-54D4745BA893}"/>
                    </a:ext>
                  </a:extLst>
                </p:cNvPr>
                <p:cNvSpPr/>
                <p:nvPr/>
              </p:nvSpPr>
              <p:spPr>
                <a:xfrm>
                  <a:off x="4487918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EAF629C-CB22-4E53-8C41-6800E8CB42A1}"/>
                    </a:ext>
                  </a:extLst>
                </p:cNvPr>
                <p:cNvSpPr/>
                <p:nvPr/>
              </p:nvSpPr>
              <p:spPr>
                <a:xfrm>
                  <a:off x="3573516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CCB2E8E-8DFA-4105-849E-10B60AD70BFA}"/>
                    </a:ext>
                  </a:extLst>
                </p:cNvPr>
                <p:cNvSpPr/>
                <p:nvPr/>
              </p:nvSpPr>
              <p:spPr>
                <a:xfrm>
                  <a:off x="4487917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8E871F4-B8D1-43F2-80DC-6FE57851CA44}"/>
                    </a:ext>
                  </a:extLst>
                </p:cNvPr>
                <p:cNvSpPr/>
                <p:nvPr/>
              </p:nvSpPr>
              <p:spPr>
                <a:xfrm>
                  <a:off x="5165835" y="350509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27B04EA2-FA68-4C1A-94F8-4AA588BD9EF0}"/>
                    </a:ext>
                  </a:extLst>
                </p:cNvPr>
                <p:cNvCxnSpPr>
                  <a:cxnSpLocks/>
                  <a:stCxn id="89" idx="5"/>
                  <a:endCxn id="92" idx="1"/>
                </p:cNvCxnSpPr>
                <p:nvPr/>
              </p:nvCxnSpPr>
              <p:spPr>
                <a:xfrm>
                  <a:off x="3261240" y="3861366"/>
                  <a:ext cx="372305" cy="234157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C4A660EA-F252-4D5C-A370-E70B0B669DBA}"/>
                    </a:ext>
                  </a:extLst>
                </p:cNvPr>
                <p:cNvCxnSpPr>
                  <a:cxnSpLocks/>
                  <a:stCxn id="91" idx="2"/>
                  <a:endCxn id="90" idx="6"/>
                </p:cNvCxnSpPr>
                <p:nvPr/>
              </p:nvCxnSpPr>
              <p:spPr>
                <a:xfrm flipH="1">
                  <a:off x="3983420" y="3202975"/>
                  <a:ext cx="5044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D9A1636C-E054-4B6D-B466-E6A626EE48F8}"/>
                    </a:ext>
                  </a:extLst>
                </p:cNvPr>
                <p:cNvCxnSpPr>
                  <a:stCxn id="92" idx="6"/>
                  <a:endCxn id="93" idx="2"/>
                </p:cNvCxnSpPr>
                <p:nvPr/>
              </p:nvCxnSpPr>
              <p:spPr>
                <a:xfrm>
                  <a:off x="3983419" y="4244162"/>
                  <a:ext cx="504498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DB7E8189-0F9B-42DD-AE51-2BE8E785C22C}"/>
                    </a:ext>
                  </a:extLst>
                </p:cNvPr>
                <p:cNvCxnSpPr>
                  <a:cxnSpLocks/>
                  <a:stCxn id="91" idx="3"/>
                  <a:endCxn id="92" idx="7"/>
                </p:cNvCxnSpPr>
                <p:nvPr/>
              </p:nvCxnSpPr>
              <p:spPr>
                <a:xfrm flipH="1">
                  <a:off x="3923390" y="3351614"/>
                  <a:ext cx="624557" cy="7439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A0985D41-781A-4812-A924-A1F473667117}"/>
                    </a:ext>
                  </a:extLst>
                </p:cNvPr>
                <p:cNvCxnSpPr>
                  <a:cxnSpLocks/>
                  <a:stCxn id="94" idx="1"/>
                  <a:endCxn id="91" idx="6"/>
                </p:cNvCxnSpPr>
                <p:nvPr/>
              </p:nvCxnSpPr>
              <p:spPr>
                <a:xfrm flipH="1" flipV="1">
                  <a:off x="4897821" y="3202975"/>
                  <a:ext cx="328043" cy="3636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8CA36A1-E948-40A1-BA64-7C584A85BE6C}"/>
                    </a:ext>
                  </a:extLst>
                </p:cNvPr>
                <p:cNvSpPr txBox="1"/>
                <p:nvPr/>
              </p:nvSpPr>
              <p:spPr>
                <a:xfrm>
                  <a:off x="3110721" y="3083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FBDE47F-5BDA-4CD3-92DD-A0E464491F83}"/>
                    </a:ext>
                  </a:extLst>
                </p:cNvPr>
                <p:cNvSpPr txBox="1"/>
                <p:nvPr/>
              </p:nvSpPr>
              <p:spPr>
                <a:xfrm>
                  <a:off x="3157141" y="3898780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2C7EC5F-0377-4E7C-946E-6E1427504079}"/>
                    </a:ext>
                  </a:extLst>
                </p:cNvPr>
                <p:cNvSpPr txBox="1"/>
                <p:nvPr/>
              </p:nvSpPr>
              <p:spPr>
                <a:xfrm>
                  <a:off x="4045267" y="316125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191FB95-708D-4E61-83E4-E20E514D62A8}"/>
                    </a:ext>
                  </a:extLst>
                </p:cNvPr>
                <p:cNvSpPr txBox="1"/>
                <p:nvPr/>
              </p:nvSpPr>
              <p:spPr>
                <a:xfrm>
                  <a:off x="4186686" y="358157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2D0F7DA-E119-4927-9283-52C9D86401E1}"/>
                    </a:ext>
                  </a:extLst>
                </p:cNvPr>
                <p:cNvSpPr txBox="1"/>
                <p:nvPr/>
              </p:nvSpPr>
              <p:spPr>
                <a:xfrm>
                  <a:off x="4078014" y="421082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AF17169-0528-4234-BF0D-F180C9295813}"/>
                    </a:ext>
                  </a:extLst>
                </p:cNvPr>
                <p:cNvSpPr txBox="1"/>
                <p:nvPr/>
              </p:nvSpPr>
              <p:spPr>
                <a:xfrm>
                  <a:off x="4926151" y="308478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</p:grp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B9013DE-EFC2-42BB-8BCC-E78FEC2E9997}"/>
                  </a:ext>
                </a:extLst>
              </p:cNvPr>
              <p:cNvCxnSpPr>
                <a:cxnSpLocks/>
                <a:stCxn id="90" idx="2"/>
                <a:endCxn id="89" idx="7"/>
              </p:cNvCxnSpPr>
              <p:nvPr/>
            </p:nvCxnSpPr>
            <p:spPr>
              <a:xfrm flipH="1">
                <a:off x="6980856" y="585899"/>
                <a:ext cx="312277" cy="361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A5B007A9-6210-43E4-A9C2-C308C11B983B}"/>
                  </a:ext>
                </a:extLst>
              </p:cNvPr>
              <p:cNvCxnSpPr>
                <a:stCxn id="91" idx="5"/>
                <a:endCxn id="94" idx="2"/>
              </p:cNvCxnSpPr>
              <p:nvPr/>
            </p:nvCxnSpPr>
            <p:spPr>
              <a:xfrm>
                <a:off x="8557408" y="734538"/>
                <a:ext cx="328043" cy="3636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3C149ED-126E-4F20-B721-877E3198FC48}"/>
                  </a:ext>
                </a:extLst>
              </p:cNvPr>
              <p:cNvSpPr txBox="1"/>
              <p:nvPr/>
            </p:nvSpPr>
            <p:spPr>
              <a:xfrm>
                <a:off x="8469680" y="76774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074CAA4-8BE0-4F64-AFA7-B9F4D8007F50}"/>
                </a:ext>
              </a:extLst>
            </p:cNvPr>
            <p:cNvCxnSpPr>
              <a:stCxn id="93" idx="7"/>
              <a:endCxn id="94" idx="3"/>
            </p:cNvCxnSpPr>
            <p:nvPr/>
          </p:nvCxnSpPr>
          <p:spPr>
            <a:xfrm flipV="1">
              <a:off x="8549523" y="2974622"/>
              <a:ext cx="388073" cy="2315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AC00D82-B18D-43FD-B535-75C37D53FC68}"/>
                </a:ext>
              </a:extLst>
            </p:cNvPr>
            <p:cNvCxnSpPr>
              <a:stCxn id="93" idx="0"/>
              <a:endCxn id="91" idx="4"/>
            </p:cNvCxnSpPr>
            <p:nvPr/>
          </p:nvCxnSpPr>
          <p:spPr>
            <a:xfrm flipV="1">
              <a:off x="8404601" y="2523863"/>
              <a:ext cx="1" cy="620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C07FC61-BB64-4B03-AF45-41CBB55D09B8}"/>
                </a:ext>
              </a:extLst>
            </p:cNvPr>
            <p:cNvCxnSpPr>
              <a:stCxn id="92" idx="0"/>
              <a:endCxn id="90" idx="4"/>
            </p:cNvCxnSpPr>
            <p:nvPr/>
          </p:nvCxnSpPr>
          <p:spPr>
            <a:xfrm flipV="1">
              <a:off x="7490200" y="2523863"/>
              <a:ext cx="1" cy="62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20F65BD-1BE1-406B-8034-989446734582}"/>
                </a:ext>
              </a:extLst>
            </p:cNvPr>
            <p:cNvCxnSpPr>
              <a:stCxn id="89" idx="6"/>
              <a:endCxn id="90" idx="3"/>
            </p:cNvCxnSpPr>
            <p:nvPr/>
          </p:nvCxnSpPr>
          <p:spPr>
            <a:xfrm flipV="1">
              <a:off x="7033001" y="2462295"/>
              <a:ext cx="312277" cy="36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1A3CFBE-D613-4C63-9431-61E419FF8F64}"/>
                </a:ext>
              </a:extLst>
            </p:cNvPr>
            <p:cNvSpPr txBox="1"/>
            <p:nvPr/>
          </p:nvSpPr>
          <p:spPr>
            <a:xfrm>
              <a:off x="7111559" y="25351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356D6F1-7E8B-40FE-BDAD-E3F7330DA7CB}"/>
                </a:ext>
              </a:extLst>
            </p:cNvPr>
            <p:cNvSpPr txBox="1"/>
            <p:nvPr/>
          </p:nvSpPr>
          <p:spPr>
            <a:xfrm>
              <a:off x="7434802" y="26239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F1EC085-5216-473A-A7B0-C1FEC261D372}"/>
                </a:ext>
              </a:extLst>
            </p:cNvPr>
            <p:cNvSpPr txBox="1"/>
            <p:nvPr/>
          </p:nvSpPr>
          <p:spPr>
            <a:xfrm>
              <a:off x="8634448" y="29855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7BC9141-AC19-45C0-B3D5-51C19A1AC56A}"/>
                </a:ext>
              </a:extLst>
            </p:cNvPr>
            <p:cNvSpPr txBox="1"/>
            <p:nvPr/>
          </p:nvSpPr>
          <p:spPr>
            <a:xfrm>
              <a:off x="8162933" y="26922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28831C5A-2C3D-4678-8407-1B62B42C7C9D}"/>
              </a:ext>
            </a:extLst>
          </p:cNvPr>
          <p:cNvSpPr txBox="1"/>
          <p:nvPr/>
        </p:nvSpPr>
        <p:spPr>
          <a:xfrm>
            <a:off x="7900596" y="212453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(4)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2FA8265-32BE-4A81-95B4-31E76F471FF7}"/>
              </a:ext>
            </a:extLst>
          </p:cNvPr>
          <p:cNvGrpSpPr/>
          <p:nvPr/>
        </p:nvGrpSpPr>
        <p:grpSpPr>
          <a:xfrm>
            <a:off x="971388" y="3378666"/>
            <a:ext cx="2701617" cy="1587387"/>
            <a:chOff x="2318754" y="3838232"/>
            <a:chExt cx="2701617" cy="1587387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0E8D54E-1CBA-4A09-B6D8-954AC07AA1AB}"/>
                </a:ext>
              </a:extLst>
            </p:cNvPr>
            <p:cNvGrpSpPr/>
            <p:nvPr/>
          </p:nvGrpSpPr>
          <p:grpSpPr>
            <a:xfrm>
              <a:off x="2318754" y="3838232"/>
              <a:ext cx="2701617" cy="1587387"/>
              <a:chOff x="2345896" y="2992768"/>
              <a:chExt cx="2701617" cy="1587387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1779D0-5223-4A83-B49C-5BBB693772F3}"/>
                  </a:ext>
                </a:extLst>
              </p:cNvPr>
              <p:cNvGrpSpPr/>
              <p:nvPr/>
            </p:nvGrpSpPr>
            <p:grpSpPr>
              <a:xfrm>
                <a:off x="2383141" y="2992768"/>
                <a:ext cx="2664372" cy="1587387"/>
                <a:chOff x="2911366" y="2992768"/>
                <a:chExt cx="2664372" cy="1587387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05497D29-8476-43DD-91A7-B8C741186C10}"/>
                    </a:ext>
                  </a:extLst>
                </p:cNvPr>
                <p:cNvSpPr/>
                <p:nvPr/>
              </p:nvSpPr>
              <p:spPr>
                <a:xfrm>
                  <a:off x="2911366" y="3502520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37E948A8-6F81-45AC-929A-13EBEAA2188B}"/>
                    </a:ext>
                  </a:extLst>
                </p:cNvPr>
                <p:cNvSpPr/>
                <p:nvPr/>
              </p:nvSpPr>
              <p:spPr>
                <a:xfrm>
                  <a:off x="3573517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0B52562E-9268-4177-B041-B9DFC30C9136}"/>
                    </a:ext>
                  </a:extLst>
                </p:cNvPr>
                <p:cNvSpPr/>
                <p:nvPr/>
              </p:nvSpPr>
              <p:spPr>
                <a:xfrm>
                  <a:off x="4487918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A2972A74-FB2F-48E4-AAF3-ADAC58357480}"/>
                    </a:ext>
                  </a:extLst>
                </p:cNvPr>
                <p:cNvSpPr/>
                <p:nvPr/>
              </p:nvSpPr>
              <p:spPr>
                <a:xfrm>
                  <a:off x="3573516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D3251ED8-A3D4-4C2C-9990-1032EDA32DE2}"/>
                    </a:ext>
                  </a:extLst>
                </p:cNvPr>
                <p:cNvSpPr/>
                <p:nvPr/>
              </p:nvSpPr>
              <p:spPr>
                <a:xfrm>
                  <a:off x="4487917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1DA62C92-6E78-42D1-99A8-7635D8D223E5}"/>
                    </a:ext>
                  </a:extLst>
                </p:cNvPr>
                <p:cNvSpPr/>
                <p:nvPr/>
              </p:nvSpPr>
              <p:spPr>
                <a:xfrm>
                  <a:off x="5165835" y="350509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B9E269B5-1BEC-460B-8887-B35076F1D0C9}"/>
                    </a:ext>
                  </a:extLst>
                </p:cNvPr>
                <p:cNvCxnSpPr>
                  <a:stCxn id="126" idx="7"/>
                  <a:endCxn id="127" idx="3"/>
                </p:cNvCxnSpPr>
                <p:nvPr/>
              </p:nvCxnSpPr>
              <p:spPr>
                <a:xfrm flipV="1">
                  <a:off x="3261240" y="3351614"/>
                  <a:ext cx="372306" cy="2124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771DCDFD-7818-4C91-AF6A-05BD26356185}"/>
                    </a:ext>
                  </a:extLst>
                </p:cNvPr>
                <p:cNvCxnSpPr>
                  <a:cxnSpLocks/>
                  <a:stCxn id="126" idx="5"/>
                  <a:endCxn id="129" idx="1"/>
                </p:cNvCxnSpPr>
                <p:nvPr/>
              </p:nvCxnSpPr>
              <p:spPr>
                <a:xfrm>
                  <a:off x="3261240" y="3861366"/>
                  <a:ext cx="372305" cy="2341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4372AA09-39C3-420D-BAC0-614FDB95423A}"/>
                    </a:ext>
                  </a:extLst>
                </p:cNvPr>
                <p:cNvCxnSpPr>
                  <a:stCxn id="129" idx="0"/>
                  <a:endCxn id="127" idx="4"/>
                </p:cNvCxnSpPr>
                <p:nvPr/>
              </p:nvCxnSpPr>
              <p:spPr>
                <a:xfrm flipV="1">
                  <a:off x="3778468" y="3413182"/>
                  <a:ext cx="1" cy="62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90F292D0-B526-4024-B120-34200FDAE6C8}"/>
                    </a:ext>
                  </a:extLst>
                </p:cNvPr>
                <p:cNvCxnSpPr>
                  <a:stCxn id="127" idx="6"/>
                  <a:endCxn id="128" idx="2"/>
                </p:cNvCxnSpPr>
                <p:nvPr/>
              </p:nvCxnSpPr>
              <p:spPr>
                <a:xfrm>
                  <a:off x="3983420" y="3202975"/>
                  <a:ext cx="5044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F17ED311-CA04-4261-921C-A73C8C7689A4}"/>
                    </a:ext>
                  </a:extLst>
                </p:cNvPr>
                <p:cNvCxnSpPr>
                  <a:stCxn id="129" idx="6"/>
                  <a:endCxn id="130" idx="2"/>
                </p:cNvCxnSpPr>
                <p:nvPr/>
              </p:nvCxnSpPr>
              <p:spPr>
                <a:xfrm>
                  <a:off x="3983419" y="4244162"/>
                  <a:ext cx="5044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D6ADCF5B-701C-4D82-9DA5-1497CE7532B9}"/>
                    </a:ext>
                  </a:extLst>
                </p:cNvPr>
                <p:cNvCxnSpPr>
                  <a:cxnSpLocks/>
                  <a:stCxn id="128" idx="3"/>
                  <a:endCxn id="129" idx="7"/>
                </p:cNvCxnSpPr>
                <p:nvPr/>
              </p:nvCxnSpPr>
              <p:spPr>
                <a:xfrm flipH="1">
                  <a:off x="3923390" y="3351614"/>
                  <a:ext cx="624557" cy="7439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4D567C76-08F0-4F4D-B575-5B0C0A7F08D8}"/>
                    </a:ext>
                  </a:extLst>
                </p:cNvPr>
                <p:cNvCxnSpPr>
                  <a:stCxn id="130" idx="0"/>
                  <a:endCxn id="128" idx="4"/>
                </p:cNvCxnSpPr>
                <p:nvPr/>
              </p:nvCxnSpPr>
              <p:spPr>
                <a:xfrm flipV="1">
                  <a:off x="4692869" y="3413182"/>
                  <a:ext cx="1" cy="62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EDA4A2D4-24AE-401C-BAF5-A6421BDDB92D}"/>
                    </a:ext>
                  </a:extLst>
                </p:cNvPr>
                <p:cNvCxnSpPr>
                  <a:stCxn id="130" idx="7"/>
                  <a:endCxn id="131" idx="3"/>
                </p:cNvCxnSpPr>
                <p:nvPr/>
              </p:nvCxnSpPr>
              <p:spPr>
                <a:xfrm flipV="1">
                  <a:off x="4837791" y="3863941"/>
                  <a:ext cx="388073" cy="2315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31485680-D40E-4A05-8F78-EECA05520A82}"/>
                    </a:ext>
                  </a:extLst>
                </p:cNvPr>
                <p:cNvCxnSpPr>
                  <a:stCxn id="128" idx="5"/>
                  <a:endCxn id="131" idx="1"/>
                </p:cNvCxnSpPr>
                <p:nvPr/>
              </p:nvCxnSpPr>
              <p:spPr>
                <a:xfrm>
                  <a:off x="4837792" y="3351614"/>
                  <a:ext cx="388072" cy="21504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1DCB77D-D0FD-465F-A344-61E0DF66F85C}"/>
                    </a:ext>
                  </a:extLst>
                </p:cNvPr>
                <p:cNvSpPr txBox="1"/>
                <p:nvPr/>
              </p:nvSpPr>
              <p:spPr>
                <a:xfrm>
                  <a:off x="3158019" y="3147671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16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94CC55D-64D6-4FEB-8DFA-961D009E3106}"/>
                    </a:ext>
                  </a:extLst>
                </p:cNvPr>
                <p:cNvSpPr txBox="1"/>
                <p:nvPr/>
              </p:nvSpPr>
              <p:spPr>
                <a:xfrm>
                  <a:off x="3157141" y="3898780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13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E44A577-F7F7-4E24-B4A7-4B84CEA9EF0B}"/>
                    </a:ext>
                  </a:extLst>
                </p:cNvPr>
                <p:cNvSpPr txBox="1"/>
                <p:nvPr/>
              </p:nvSpPr>
              <p:spPr>
                <a:xfrm>
                  <a:off x="3723557" y="354927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B8002CA7-5243-4B25-87DE-C0276042DF46}"/>
                    </a:ext>
                  </a:extLst>
                </p:cNvPr>
                <p:cNvSpPr txBox="1"/>
                <p:nvPr/>
              </p:nvSpPr>
              <p:spPr>
                <a:xfrm>
                  <a:off x="4116920" y="3161331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9A1F076-CD80-4208-9BAE-AB804753AF56}"/>
                    </a:ext>
                  </a:extLst>
                </p:cNvPr>
                <p:cNvSpPr txBox="1"/>
                <p:nvPr/>
              </p:nvSpPr>
              <p:spPr>
                <a:xfrm>
                  <a:off x="4186686" y="358157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FA28B5BE-AE8C-49AA-8E15-531C8A11D0F5}"/>
                    </a:ext>
                  </a:extLst>
                </p:cNvPr>
                <p:cNvSpPr txBox="1"/>
                <p:nvPr/>
              </p:nvSpPr>
              <p:spPr>
                <a:xfrm>
                  <a:off x="4078014" y="421082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D19EE5FE-13DB-4E97-BD8D-F49669B55315}"/>
                    </a:ext>
                  </a:extLst>
                </p:cNvPr>
                <p:cNvSpPr txBox="1"/>
                <p:nvPr/>
              </p:nvSpPr>
              <p:spPr>
                <a:xfrm>
                  <a:off x="5060117" y="312722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20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1463BF2C-CE81-48DB-B10E-935BCF63BE7E}"/>
                    </a:ext>
                  </a:extLst>
                </p:cNvPr>
                <p:cNvSpPr txBox="1"/>
                <p:nvPr/>
              </p:nvSpPr>
              <p:spPr>
                <a:xfrm>
                  <a:off x="4813123" y="3530409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4D5F2D1D-6D0B-4DDD-AF43-6C012911C1D2}"/>
                    </a:ext>
                  </a:extLst>
                </p:cNvPr>
                <p:cNvSpPr txBox="1"/>
                <p:nvPr/>
              </p:nvSpPr>
              <p:spPr>
                <a:xfrm>
                  <a:off x="4957449" y="392505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89D1265-9957-4CC8-8B79-0F6FBF9F2274}"/>
                  </a:ext>
                </a:extLst>
              </p:cNvPr>
              <p:cNvSpPr txBox="1"/>
              <p:nvPr/>
            </p:nvSpPr>
            <p:spPr>
              <a:xfrm>
                <a:off x="2345896" y="3150299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12/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0EE505E-2120-4036-9B17-9D95B6186841}"/>
                  </a:ext>
                </a:extLst>
              </p:cNvPr>
              <p:cNvSpPr txBox="1"/>
              <p:nvPr/>
            </p:nvSpPr>
            <p:spPr>
              <a:xfrm>
                <a:off x="3317361" y="3154399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12/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9339CE3-EBFA-49AA-9B81-344686185831}"/>
                  </a:ext>
                </a:extLst>
              </p:cNvPr>
              <p:cNvSpPr txBox="1"/>
              <p:nvPr/>
            </p:nvSpPr>
            <p:spPr>
              <a:xfrm>
                <a:off x="4242689" y="3125425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19/</a:t>
                </a:r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9D01219-F432-49D4-8E66-5B118064672D}"/>
                </a:ext>
              </a:extLst>
            </p:cNvPr>
            <p:cNvSpPr txBox="1"/>
            <p:nvPr/>
          </p:nvSpPr>
          <p:spPr>
            <a:xfrm>
              <a:off x="2344570" y="474787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11/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657C00D-C7F6-497E-A2D9-963DF0D5606B}"/>
                </a:ext>
              </a:extLst>
            </p:cNvPr>
            <p:cNvSpPr txBox="1"/>
            <p:nvPr/>
          </p:nvSpPr>
          <p:spPr>
            <a:xfrm>
              <a:off x="3263047" y="505628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11/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EA7CBBA-F52B-4752-92B4-B767A09B26D9}"/>
                </a:ext>
              </a:extLst>
            </p:cNvPr>
            <p:cNvSpPr txBox="1"/>
            <p:nvPr/>
          </p:nvSpPr>
          <p:spPr>
            <a:xfrm>
              <a:off x="4066884" y="437853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7/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E67B454-9ED8-4D38-9A2F-C5A3D1F42D4E}"/>
                </a:ext>
              </a:extLst>
            </p:cNvPr>
            <p:cNvSpPr txBox="1"/>
            <p:nvPr/>
          </p:nvSpPr>
          <p:spPr>
            <a:xfrm>
              <a:off x="4237335" y="476785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4/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7545ABF-8BC4-470C-BE39-D0DE6C9CA4EA}"/>
              </a:ext>
            </a:extLst>
          </p:cNvPr>
          <p:cNvGrpSpPr/>
          <p:nvPr/>
        </p:nvGrpSpPr>
        <p:grpSpPr>
          <a:xfrm>
            <a:off x="4784853" y="3384877"/>
            <a:ext cx="2664372" cy="1587387"/>
            <a:chOff x="6623098" y="2103449"/>
            <a:chExt cx="2664372" cy="1587387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1B5F45B-8322-4B6D-A23D-7469F8C4E10E}"/>
                </a:ext>
              </a:extLst>
            </p:cNvPr>
            <p:cNvGrpSpPr/>
            <p:nvPr/>
          </p:nvGrpSpPr>
          <p:grpSpPr>
            <a:xfrm>
              <a:off x="6623098" y="2103449"/>
              <a:ext cx="2664372" cy="1587387"/>
              <a:chOff x="6630982" y="375692"/>
              <a:chExt cx="2664372" cy="1587387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3F3E39F-C185-45B1-A347-BC2D43FAB132}"/>
                  </a:ext>
                </a:extLst>
              </p:cNvPr>
              <p:cNvGrpSpPr/>
              <p:nvPr/>
            </p:nvGrpSpPr>
            <p:grpSpPr>
              <a:xfrm>
                <a:off x="6630982" y="375692"/>
                <a:ext cx="2664372" cy="1587387"/>
                <a:chOff x="2911366" y="2992768"/>
                <a:chExt cx="2664372" cy="1587387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729949E8-9DEA-4DC0-A049-319B116130D2}"/>
                    </a:ext>
                  </a:extLst>
                </p:cNvPr>
                <p:cNvSpPr/>
                <p:nvPr/>
              </p:nvSpPr>
              <p:spPr>
                <a:xfrm>
                  <a:off x="2911366" y="3502520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9DBEECD6-C80E-413B-9DF3-BAC9E23D2558}"/>
                    </a:ext>
                  </a:extLst>
                </p:cNvPr>
                <p:cNvSpPr/>
                <p:nvPr/>
              </p:nvSpPr>
              <p:spPr>
                <a:xfrm>
                  <a:off x="3573517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B00F18E0-0552-47DB-9F5B-338FEDCDCBB5}"/>
                    </a:ext>
                  </a:extLst>
                </p:cNvPr>
                <p:cNvSpPr/>
                <p:nvPr/>
              </p:nvSpPr>
              <p:spPr>
                <a:xfrm>
                  <a:off x="4487918" y="2992768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3E2684AE-541E-4826-9370-11F91301E3B6}"/>
                    </a:ext>
                  </a:extLst>
                </p:cNvPr>
                <p:cNvSpPr/>
                <p:nvPr/>
              </p:nvSpPr>
              <p:spPr>
                <a:xfrm>
                  <a:off x="3573516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AC592A16-AE16-4B85-9EFA-548103CD9C64}"/>
                    </a:ext>
                  </a:extLst>
                </p:cNvPr>
                <p:cNvSpPr/>
                <p:nvPr/>
              </p:nvSpPr>
              <p:spPr>
                <a:xfrm>
                  <a:off x="4487917" y="403395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4C212AAC-23B5-404E-A78F-1C65E484998D}"/>
                    </a:ext>
                  </a:extLst>
                </p:cNvPr>
                <p:cNvSpPr/>
                <p:nvPr/>
              </p:nvSpPr>
              <p:spPr>
                <a:xfrm>
                  <a:off x="5165835" y="3505095"/>
                  <a:ext cx="409903" cy="420414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</a:t>
                  </a:r>
                </a:p>
              </p:txBody>
            </p:sp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D5A5E866-87EE-4EA1-B781-512F55F9566B}"/>
                    </a:ext>
                  </a:extLst>
                </p:cNvPr>
                <p:cNvCxnSpPr>
                  <a:cxnSpLocks/>
                  <a:stCxn id="172" idx="1"/>
                  <a:endCxn id="169" idx="5"/>
                </p:cNvCxnSpPr>
                <p:nvPr/>
              </p:nvCxnSpPr>
              <p:spPr>
                <a:xfrm flipH="1" flipV="1">
                  <a:off x="3261240" y="3861366"/>
                  <a:ext cx="372305" cy="2341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B0142054-7E4D-464E-B663-E8F4CCDE60A7}"/>
                    </a:ext>
                  </a:extLst>
                </p:cNvPr>
                <p:cNvCxnSpPr>
                  <a:cxnSpLocks/>
                  <a:stCxn id="171" idx="2"/>
                  <a:endCxn id="170" idx="6"/>
                </p:cNvCxnSpPr>
                <p:nvPr/>
              </p:nvCxnSpPr>
              <p:spPr>
                <a:xfrm flipH="1">
                  <a:off x="3983420" y="3202975"/>
                  <a:ext cx="5044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3DE07790-61D3-4FF2-AF1B-DB3304ED80E8}"/>
                    </a:ext>
                  </a:extLst>
                </p:cNvPr>
                <p:cNvCxnSpPr>
                  <a:cxnSpLocks/>
                  <a:stCxn id="173" idx="2"/>
                  <a:endCxn id="172" idx="6"/>
                </p:cNvCxnSpPr>
                <p:nvPr/>
              </p:nvCxnSpPr>
              <p:spPr>
                <a:xfrm flipH="1">
                  <a:off x="3983419" y="4244162"/>
                  <a:ext cx="50449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230E39B9-1CB1-4518-9DEB-091FE25B697B}"/>
                    </a:ext>
                  </a:extLst>
                </p:cNvPr>
                <p:cNvCxnSpPr>
                  <a:cxnSpLocks/>
                  <a:stCxn id="171" idx="3"/>
                  <a:endCxn id="172" idx="7"/>
                </p:cNvCxnSpPr>
                <p:nvPr/>
              </p:nvCxnSpPr>
              <p:spPr>
                <a:xfrm flipH="1">
                  <a:off x="3923390" y="3351614"/>
                  <a:ext cx="624557" cy="7439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EB989544-4518-4F13-8759-C79FB4451EBE}"/>
                    </a:ext>
                  </a:extLst>
                </p:cNvPr>
                <p:cNvCxnSpPr>
                  <a:cxnSpLocks/>
                  <a:stCxn id="174" idx="1"/>
                  <a:endCxn id="171" idx="6"/>
                </p:cNvCxnSpPr>
                <p:nvPr/>
              </p:nvCxnSpPr>
              <p:spPr>
                <a:xfrm flipH="1" flipV="1">
                  <a:off x="4897821" y="3202975"/>
                  <a:ext cx="328043" cy="36368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F6D08188-0E7D-4653-A717-E3DC6C543910}"/>
                    </a:ext>
                  </a:extLst>
                </p:cNvPr>
                <p:cNvSpPr txBox="1"/>
                <p:nvPr/>
              </p:nvSpPr>
              <p:spPr>
                <a:xfrm>
                  <a:off x="3110721" y="308327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03EC8FF-B970-4ACC-926F-03AFACA0F39D}"/>
                    </a:ext>
                  </a:extLst>
                </p:cNvPr>
                <p:cNvSpPr txBox="1"/>
                <p:nvPr/>
              </p:nvSpPr>
              <p:spPr>
                <a:xfrm>
                  <a:off x="3157141" y="3898780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A767C7B4-E58E-4315-831A-1AD4F3D74801}"/>
                    </a:ext>
                  </a:extLst>
                </p:cNvPr>
                <p:cNvSpPr txBox="1"/>
                <p:nvPr/>
              </p:nvSpPr>
              <p:spPr>
                <a:xfrm>
                  <a:off x="4045267" y="316125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12</a:t>
                  </a: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27CCD27-6E3D-4701-99B2-442FC6B11DA0}"/>
                    </a:ext>
                  </a:extLst>
                </p:cNvPr>
                <p:cNvSpPr txBox="1"/>
                <p:nvPr/>
              </p:nvSpPr>
              <p:spPr>
                <a:xfrm>
                  <a:off x="4186686" y="358157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9</a:t>
                  </a: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D8587A2A-F00C-4FEB-927C-DCF5AFFCE773}"/>
                    </a:ext>
                  </a:extLst>
                </p:cNvPr>
                <p:cNvSpPr txBox="1"/>
                <p:nvPr/>
              </p:nvSpPr>
              <p:spPr>
                <a:xfrm>
                  <a:off x="4078014" y="4210823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11</a:t>
                  </a: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84D3A6C-0CE9-4EAA-977D-280926AD0EAE}"/>
                    </a:ext>
                  </a:extLst>
                </p:cNvPr>
                <p:cNvSpPr txBox="1"/>
                <p:nvPr/>
              </p:nvSpPr>
              <p:spPr>
                <a:xfrm>
                  <a:off x="4926151" y="3084786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19</a:t>
                  </a:r>
                </a:p>
              </p:txBody>
            </p:sp>
          </p:grp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06450EB-C3EB-43DD-AD13-48DB2772E2FE}"/>
                  </a:ext>
                </a:extLst>
              </p:cNvPr>
              <p:cNvCxnSpPr>
                <a:cxnSpLocks/>
                <a:stCxn id="170" idx="2"/>
                <a:endCxn id="169" idx="7"/>
              </p:cNvCxnSpPr>
              <p:nvPr/>
            </p:nvCxnSpPr>
            <p:spPr>
              <a:xfrm flipH="1">
                <a:off x="6980856" y="585899"/>
                <a:ext cx="312277" cy="361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B549F52F-930C-4570-B38D-B90C0A11A35D}"/>
                </a:ext>
              </a:extLst>
            </p:cNvPr>
            <p:cNvCxnSpPr>
              <a:cxnSpLocks/>
              <a:stCxn id="174" idx="3"/>
              <a:endCxn id="173" idx="7"/>
            </p:cNvCxnSpPr>
            <p:nvPr/>
          </p:nvCxnSpPr>
          <p:spPr>
            <a:xfrm flipH="1">
              <a:off x="8549523" y="2974622"/>
              <a:ext cx="388073" cy="231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838E759-7235-414A-B397-518A9B754021}"/>
                </a:ext>
              </a:extLst>
            </p:cNvPr>
            <p:cNvCxnSpPr>
              <a:cxnSpLocks/>
              <a:stCxn id="171" idx="4"/>
              <a:endCxn id="173" idx="0"/>
            </p:cNvCxnSpPr>
            <p:nvPr/>
          </p:nvCxnSpPr>
          <p:spPr>
            <a:xfrm flipH="1">
              <a:off x="8404601" y="2523863"/>
              <a:ext cx="1" cy="62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C5FF467-9F04-4346-8E64-B5903D68B10B}"/>
                </a:ext>
              </a:extLst>
            </p:cNvPr>
            <p:cNvCxnSpPr>
              <a:stCxn id="172" idx="0"/>
              <a:endCxn id="170" idx="4"/>
            </p:cNvCxnSpPr>
            <p:nvPr/>
          </p:nvCxnSpPr>
          <p:spPr>
            <a:xfrm flipV="1">
              <a:off x="7490200" y="2523863"/>
              <a:ext cx="1" cy="620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EA86442-E939-4D2D-98AD-690A30196F0A}"/>
                </a:ext>
              </a:extLst>
            </p:cNvPr>
            <p:cNvCxnSpPr>
              <a:stCxn id="169" idx="6"/>
              <a:endCxn id="170" idx="3"/>
            </p:cNvCxnSpPr>
            <p:nvPr/>
          </p:nvCxnSpPr>
          <p:spPr>
            <a:xfrm flipV="1">
              <a:off x="7033001" y="2462295"/>
              <a:ext cx="312277" cy="3611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5A11894-AB0E-4E68-BBD2-E920B941514B}"/>
                </a:ext>
              </a:extLst>
            </p:cNvPr>
            <p:cNvSpPr txBox="1"/>
            <p:nvPr/>
          </p:nvSpPr>
          <p:spPr>
            <a:xfrm>
              <a:off x="7111559" y="25351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A079CC9-F4F8-40EF-A4B5-822D02925ADA}"/>
                </a:ext>
              </a:extLst>
            </p:cNvPr>
            <p:cNvSpPr txBox="1"/>
            <p:nvPr/>
          </p:nvSpPr>
          <p:spPr>
            <a:xfrm>
              <a:off x="7434802" y="26239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49365CF-AD14-4BE2-A832-370427794F55}"/>
                </a:ext>
              </a:extLst>
            </p:cNvPr>
            <p:cNvSpPr txBox="1"/>
            <p:nvPr/>
          </p:nvSpPr>
          <p:spPr>
            <a:xfrm>
              <a:off x="8634448" y="298551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4EF7B7F-A29E-4B50-8912-28B47A9BAB61}"/>
                </a:ext>
              </a:extLst>
            </p:cNvPr>
            <p:cNvSpPr txBox="1"/>
            <p:nvPr/>
          </p:nvSpPr>
          <p:spPr>
            <a:xfrm>
              <a:off x="8162933" y="269225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CEC3AA19-64F0-4F50-8163-64962AD83998}"/>
              </a:ext>
            </a:extLst>
          </p:cNvPr>
          <p:cNvSpPr txBox="1"/>
          <p:nvPr/>
        </p:nvSpPr>
        <p:spPr>
          <a:xfrm>
            <a:off x="4063671" y="391584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(4)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C9CD0BA0-8AB8-4089-9D17-AA624F91E1DF}"/>
              </a:ext>
            </a:extLst>
          </p:cNvPr>
          <p:cNvGrpSpPr/>
          <p:nvPr/>
        </p:nvGrpSpPr>
        <p:grpSpPr>
          <a:xfrm>
            <a:off x="8619767" y="3390188"/>
            <a:ext cx="2664372" cy="1678589"/>
            <a:chOff x="8483133" y="2177296"/>
            <a:chExt cx="2664372" cy="1678589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27EFD1A-4239-4281-AD8E-B9B6D99506C7}"/>
                </a:ext>
              </a:extLst>
            </p:cNvPr>
            <p:cNvGrpSpPr/>
            <p:nvPr/>
          </p:nvGrpSpPr>
          <p:grpSpPr>
            <a:xfrm>
              <a:off x="8483133" y="2177296"/>
              <a:ext cx="2664372" cy="1461601"/>
              <a:chOff x="6623098" y="2103449"/>
              <a:chExt cx="2664372" cy="1461601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33D4D196-03E6-489C-9EED-47A614985C17}"/>
                  </a:ext>
                </a:extLst>
              </p:cNvPr>
              <p:cNvGrpSpPr/>
              <p:nvPr/>
            </p:nvGrpSpPr>
            <p:grpSpPr>
              <a:xfrm>
                <a:off x="6623098" y="2103449"/>
                <a:ext cx="2664372" cy="1461601"/>
                <a:chOff x="6630982" y="375692"/>
                <a:chExt cx="2664372" cy="1461601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501F2774-929B-48F3-99E6-A55EE82710E0}"/>
                    </a:ext>
                  </a:extLst>
                </p:cNvPr>
                <p:cNvGrpSpPr/>
                <p:nvPr/>
              </p:nvGrpSpPr>
              <p:grpSpPr>
                <a:xfrm>
                  <a:off x="6630982" y="375692"/>
                  <a:ext cx="2664372" cy="1461601"/>
                  <a:chOff x="2911366" y="2992768"/>
                  <a:chExt cx="2664372" cy="1461601"/>
                </a:xfrm>
              </p:grpSpPr>
              <p:sp>
                <p:nvSpPr>
                  <p:cNvPr id="212" name="Oval 211">
                    <a:extLst>
                      <a:ext uri="{FF2B5EF4-FFF2-40B4-BE49-F238E27FC236}">
                        <a16:creationId xmlns:a16="http://schemas.microsoft.com/office/drawing/2014/main" id="{CF9181FE-C412-4A8E-8DEC-5DC4D9CDA6E7}"/>
                      </a:ext>
                    </a:extLst>
                  </p:cNvPr>
                  <p:cNvSpPr/>
                  <p:nvPr/>
                </p:nvSpPr>
                <p:spPr>
                  <a:xfrm>
                    <a:off x="2911366" y="3502520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213" name="Oval 212">
                    <a:extLst>
                      <a:ext uri="{FF2B5EF4-FFF2-40B4-BE49-F238E27FC236}">
                        <a16:creationId xmlns:a16="http://schemas.microsoft.com/office/drawing/2014/main" id="{5E41DD6D-A4CD-4817-AE63-8C1DA6402069}"/>
                      </a:ext>
                    </a:extLst>
                  </p:cNvPr>
                  <p:cNvSpPr/>
                  <p:nvPr/>
                </p:nvSpPr>
                <p:spPr>
                  <a:xfrm>
                    <a:off x="3573517" y="2992768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214" name="Oval 213">
                    <a:extLst>
                      <a:ext uri="{FF2B5EF4-FFF2-40B4-BE49-F238E27FC236}">
                        <a16:creationId xmlns:a16="http://schemas.microsoft.com/office/drawing/2014/main" id="{E605ED5E-0559-46A0-B4C2-7CEF2C724AA0}"/>
                      </a:ext>
                    </a:extLst>
                  </p:cNvPr>
                  <p:cNvSpPr/>
                  <p:nvPr/>
                </p:nvSpPr>
                <p:spPr>
                  <a:xfrm>
                    <a:off x="4487918" y="2992768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15" name="Oval 214">
                    <a:extLst>
                      <a:ext uri="{FF2B5EF4-FFF2-40B4-BE49-F238E27FC236}">
                        <a16:creationId xmlns:a16="http://schemas.microsoft.com/office/drawing/2014/main" id="{5C3B080D-806E-4A11-A4C9-296B3F583EA3}"/>
                      </a:ext>
                    </a:extLst>
                  </p:cNvPr>
                  <p:cNvSpPr/>
                  <p:nvPr/>
                </p:nvSpPr>
                <p:spPr>
                  <a:xfrm>
                    <a:off x="3573516" y="4033955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F3092051-A2C7-4A04-A276-0A3F46716F91}"/>
                      </a:ext>
                    </a:extLst>
                  </p:cNvPr>
                  <p:cNvSpPr/>
                  <p:nvPr/>
                </p:nvSpPr>
                <p:spPr>
                  <a:xfrm>
                    <a:off x="4487917" y="4033955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217" name="Oval 216">
                    <a:extLst>
                      <a:ext uri="{FF2B5EF4-FFF2-40B4-BE49-F238E27FC236}">
                        <a16:creationId xmlns:a16="http://schemas.microsoft.com/office/drawing/2014/main" id="{8D843FC5-ED1F-444E-AE0C-3EFD0CB4CBFB}"/>
                      </a:ext>
                    </a:extLst>
                  </p:cNvPr>
                  <p:cNvSpPr/>
                  <p:nvPr/>
                </p:nvSpPr>
                <p:spPr>
                  <a:xfrm>
                    <a:off x="5165835" y="3505095"/>
                    <a:ext cx="409903" cy="420414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t</a:t>
                    </a:r>
                  </a:p>
                </p:txBody>
              </p:sp>
              <p:cxnSp>
                <p:nvCxnSpPr>
                  <p:cNvPr id="218" name="Straight Arrow Connector 217">
                    <a:extLst>
                      <a:ext uri="{FF2B5EF4-FFF2-40B4-BE49-F238E27FC236}">
                        <a16:creationId xmlns:a16="http://schemas.microsoft.com/office/drawing/2014/main" id="{9E96DEBD-59C9-46F0-BCFA-07FF5BBBAD9C}"/>
                      </a:ext>
                    </a:extLst>
                  </p:cNvPr>
                  <p:cNvCxnSpPr>
                    <a:cxnSpLocks/>
                    <a:stCxn id="215" idx="1"/>
                    <a:endCxn id="212" idx="5"/>
                  </p:cNvCxnSpPr>
                  <p:nvPr/>
                </p:nvCxnSpPr>
                <p:spPr>
                  <a:xfrm flipH="1" flipV="1">
                    <a:off x="3261240" y="3861366"/>
                    <a:ext cx="372305" cy="23415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Arrow Connector 218">
                    <a:extLst>
                      <a:ext uri="{FF2B5EF4-FFF2-40B4-BE49-F238E27FC236}">
                        <a16:creationId xmlns:a16="http://schemas.microsoft.com/office/drawing/2014/main" id="{EC65BE8D-807C-45E6-9F04-D48F4FA0F3D8}"/>
                      </a:ext>
                    </a:extLst>
                  </p:cNvPr>
                  <p:cNvCxnSpPr>
                    <a:cxnSpLocks/>
                    <a:stCxn id="214" idx="2"/>
                    <a:endCxn id="213" idx="6"/>
                  </p:cNvCxnSpPr>
                  <p:nvPr/>
                </p:nvCxnSpPr>
                <p:spPr>
                  <a:xfrm flipH="1">
                    <a:off x="3983420" y="3202975"/>
                    <a:ext cx="50449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Arrow Connector 219">
                    <a:extLst>
                      <a:ext uri="{FF2B5EF4-FFF2-40B4-BE49-F238E27FC236}">
                        <a16:creationId xmlns:a16="http://schemas.microsoft.com/office/drawing/2014/main" id="{21E664A4-091E-4578-8273-40777440902A}"/>
                      </a:ext>
                    </a:extLst>
                  </p:cNvPr>
                  <p:cNvCxnSpPr>
                    <a:cxnSpLocks/>
                    <a:stCxn id="216" idx="2"/>
                    <a:endCxn id="215" idx="6"/>
                  </p:cNvCxnSpPr>
                  <p:nvPr/>
                </p:nvCxnSpPr>
                <p:spPr>
                  <a:xfrm flipH="1">
                    <a:off x="3983419" y="4244162"/>
                    <a:ext cx="50449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Arrow Connector 220">
                    <a:extLst>
                      <a:ext uri="{FF2B5EF4-FFF2-40B4-BE49-F238E27FC236}">
                        <a16:creationId xmlns:a16="http://schemas.microsoft.com/office/drawing/2014/main" id="{06C80CFD-6C3C-43E8-BF9D-F074A76B3E1D}"/>
                      </a:ext>
                    </a:extLst>
                  </p:cNvPr>
                  <p:cNvCxnSpPr>
                    <a:cxnSpLocks/>
                    <a:stCxn id="214" idx="3"/>
                    <a:endCxn id="215" idx="7"/>
                  </p:cNvCxnSpPr>
                  <p:nvPr/>
                </p:nvCxnSpPr>
                <p:spPr>
                  <a:xfrm flipH="1">
                    <a:off x="3923390" y="3351614"/>
                    <a:ext cx="624557" cy="74390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>
                    <a:extLst>
                      <a:ext uri="{FF2B5EF4-FFF2-40B4-BE49-F238E27FC236}">
                        <a16:creationId xmlns:a16="http://schemas.microsoft.com/office/drawing/2014/main" id="{9DC3E5CC-D286-4E14-A1B9-E35D58B7A6B5}"/>
                      </a:ext>
                    </a:extLst>
                  </p:cNvPr>
                  <p:cNvCxnSpPr>
                    <a:cxnSpLocks/>
                    <a:stCxn id="217" idx="1"/>
                    <a:endCxn id="214" idx="6"/>
                  </p:cNvCxnSpPr>
                  <p:nvPr/>
                </p:nvCxnSpPr>
                <p:spPr>
                  <a:xfrm flipH="1" flipV="1">
                    <a:off x="4897821" y="3202975"/>
                    <a:ext cx="328043" cy="36368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E39BCB1A-A8AB-4B4B-AFBA-19ACB1EBE5DC}"/>
                      </a:ext>
                    </a:extLst>
                  </p:cNvPr>
                  <p:cNvSpPr txBox="1"/>
                  <p:nvPr/>
                </p:nvSpPr>
                <p:spPr>
                  <a:xfrm>
                    <a:off x="3110721" y="3083276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C829F856-D064-45D0-ACE4-C2019269C59F}"/>
                      </a:ext>
                    </a:extLst>
                  </p:cNvPr>
                  <p:cNvSpPr txBox="1"/>
                  <p:nvPr/>
                </p:nvSpPr>
                <p:spPr>
                  <a:xfrm>
                    <a:off x="3325952" y="3709991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11</a:t>
                    </a:r>
                  </a:p>
                </p:txBody>
              </p: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903FFDFF-C1B3-4B52-823D-323E2D5EC091}"/>
                      </a:ext>
                    </a:extLst>
                  </p:cNvPr>
                  <p:cNvSpPr txBox="1"/>
                  <p:nvPr/>
                </p:nvSpPr>
                <p:spPr>
                  <a:xfrm>
                    <a:off x="4045267" y="3161256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9A57A753-CD8F-48CA-A556-BB07A1E851CE}"/>
                      </a:ext>
                    </a:extLst>
                  </p:cNvPr>
                  <p:cNvSpPr txBox="1"/>
                  <p:nvPr/>
                </p:nvSpPr>
                <p:spPr>
                  <a:xfrm>
                    <a:off x="4186686" y="35815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94FD372-1A19-49A3-ACD8-E05CE3C1547F}"/>
                      </a:ext>
                    </a:extLst>
                  </p:cNvPr>
                  <p:cNvSpPr txBox="1"/>
                  <p:nvPr/>
                </p:nvSpPr>
                <p:spPr>
                  <a:xfrm>
                    <a:off x="4088929" y="3968720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11</a:t>
                    </a:r>
                  </a:p>
                </p:txBody>
              </p:sp>
              <p:sp>
                <p:nvSpPr>
                  <p:cNvPr id="228" name="TextBox 227">
                    <a:extLst>
                      <a:ext uri="{FF2B5EF4-FFF2-40B4-BE49-F238E27FC236}">
                        <a16:creationId xmlns:a16="http://schemas.microsoft.com/office/drawing/2014/main" id="{C7086037-3D58-4E0F-8EE7-FFB278C18F65}"/>
                      </a:ext>
                    </a:extLst>
                  </p:cNvPr>
                  <p:cNvSpPr txBox="1"/>
                  <p:nvPr/>
                </p:nvSpPr>
                <p:spPr>
                  <a:xfrm>
                    <a:off x="4926151" y="3084786"/>
                    <a:ext cx="4154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19</a:t>
                    </a:r>
                  </a:p>
                </p:txBody>
              </p:sp>
            </p:grp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F44EBD9C-34F1-4297-9D81-D59377DD4746}"/>
                    </a:ext>
                  </a:extLst>
                </p:cNvPr>
                <p:cNvCxnSpPr>
                  <a:cxnSpLocks/>
                  <a:stCxn id="213" idx="2"/>
                  <a:endCxn id="212" idx="7"/>
                </p:cNvCxnSpPr>
                <p:nvPr/>
              </p:nvCxnSpPr>
              <p:spPr>
                <a:xfrm flipH="1">
                  <a:off x="6980856" y="585899"/>
                  <a:ext cx="312277" cy="361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2FD7CE85-1398-4CDA-953E-C3E6E32F50C6}"/>
                  </a:ext>
                </a:extLst>
              </p:cNvPr>
              <p:cNvCxnSpPr>
                <a:cxnSpLocks/>
                <a:stCxn id="217" idx="3"/>
                <a:endCxn id="216" idx="7"/>
              </p:cNvCxnSpPr>
              <p:nvPr/>
            </p:nvCxnSpPr>
            <p:spPr>
              <a:xfrm flipH="1">
                <a:off x="8549523" y="2974622"/>
                <a:ext cx="388073" cy="231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48E66453-2C32-4600-BE96-5B6034079095}"/>
                  </a:ext>
                </a:extLst>
              </p:cNvPr>
              <p:cNvCxnSpPr>
                <a:cxnSpLocks/>
                <a:stCxn id="214" idx="4"/>
                <a:endCxn id="216" idx="0"/>
              </p:cNvCxnSpPr>
              <p:nvPr/>
            </p:nvCxnSpPr>
            <p:spPr>
              <a:xfrm flipH="1">
                <a:off x="8404601" y="2523863"/>
                <a:ext cx="1" cy="62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68E95067-FCEF-438C-86E7-7485BC5AADC3}"/>
                  </a:ext>
                </a:extLst>
              </p:cNvPr>
              <p:cNvCxnSpPr>
                <a:stCxn id="215" idx="0"/>
                <a:endCxn id="213" idx="4"/>
              </p:cNvCxnSpPr>
              <p:nvPr/>
            </p:nvCxnSpPr>
            <p:spPr>
              <a:xfrm flipV="1">
                <a:off x="7490200" y="2523863"/>
                <a:ext cx="1" cy="6207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97F1FFF-BC86-4335-91CA-A1001D6233BF}"/>
                  </a:ext>
                </a:extLst>
              </p:cNvPr>
              <p:cNvCxnSpPr>
                <a:stCxn id="212" idx="6"/>
                <a:endCxn id="213" idx="3"/>
              </p:cNvCxnSpPr>
              <p:nvPr/>
            </p:nvCxnSpPr>
            <p:spPr>
              <a:xfrm flipV="1">
                <a:off x="7033001" y="2462295"/>
                <a:ext cx="312277" cy="361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3539CB-0965-4CCA-84F3-C3BA3F93087C}"/>
                  </a:ext>
                </a:extLst>
              </p:cNvPr>
              <p:cNvSpPr txBox="1"/>
              <p:nvPr/>
            </p:nvSpPr>
            <p:spPr>
              <a:xfrm>
                <a:off x="7111559" y="25351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4E9D79BC-8001-48CC-B09B-FB28ACB9C6D6}"/>
                  </a:ext>
                </a:extLst>
              </p:cNvPr>
              <p:cNvSpPr txBox="1"/>
              <p:nvPr/>
            </p:nvSpPr>
            <p:spPr>
              <a:xfrm>
                <a:off x="7434802" y="262397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77CB08A-A772-449B-97F7-207CDE991199}"/>
                  </a:ext>
                </a:extLst>
              </p:cNvPr>
              <p:cNvSpPr txBox="1"/>
              <p:nvPr/>
            </p:nvSpPr>
            <p:spPr>
              <a:xfrm>
                <a:off x="8634448" y="298551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A2308F00-6400-42DA-91B5-35C964ABD702}"/>
                  </a:ext>
                </a:extLst>
              </p:cNvPr>
              <p:cNvSpPr txBox="1"/>
              <p:nvPr/>
            </p:nvSpPr>
            <p:spPr>
              <a:xfrm>
                <a:off x="8162933" y="269225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</p:grp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284A839F-7A13-477A-9D92-891215949E07}"/>
                </a:ext>
              </a:extLst>
            </p:cNvPr>
            <p:cNvCxnSpPr>
              <a:stCxn id="215" idx="5"/>
              <a:endCxn id="216" idx="3"/>
            </p:cNvCxnSpPr>
            <p:nvPr/>
          </p:nvCxnSpPr>
          <p:spPr>
            <a:xfrm>
              <a:off x="9495157" y="3577329"/>
              <a:ext cx="6245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15C07ABB-A57A-40D2-B74B-6351ACCDE308}"/>
                </a:ext>
              </a:extLst>
            </p:cNvPr>
            <p:cNvSpPr txBox="1"/>
            <p:nvPr/>
          </p:nvSpPr>
          <p:spPr>
            <a:xfrm>
              <a:off x="9626135" y="348655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A8846010-9287-44BD-BCE5-F87794241058}"/>
                </a:ext>
              </a:extLst>
            </p:cNvPr>
            <p:cNvCxnSpPr>
              <a:stCxn id="212" idx="4"/>
              <a:endCxn id="215" idx="2"/>
            </p:cNvCxnSpPr>
            <p:nvPr/>
          </p:nvCxnSpPr>
          <p:spPr>
            <a:xfrm>
              <a:off x="8688085" y="3107462"/>
              <a:ext cx="457198" cy="32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C8B248BC-D882-42F4-91BE-BCD8E29AB676}"/>
                </a:ext>
              </a:extLst>
            </p:cNvPr>
            <p:cNvSpPr txBox="1"/>
            <p:nvPr/>
          </p:nvSpPr>
          <p:spPr>
            <a:xfrm>
              <a:off x="8691017" y="31629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02F51597-0D1E-4F57-985C-BE0ECA0C9D1A}"/>
              </a:ext>
            </a:extLst>
          </p:cNvPr>
          <p:cNvSpPr txBox="1"/>
          <p:nvPr/>
        </p:nvSpPr>
        <p:spPr>
          <a:xfrm>
            <a:off x="7894331" y="394828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(2)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50495BFB-7B3E-4AAC-8A88-627B6181D8EE}"/>
              </a:ext>
            </a:extLst>
          </p:cNvPr>
          <p:cNvSpPr txBox="1"/>
          <p:nvPr/>
        </p:nvSpPr>
        <p:spPr>
          <a:xfrm>
            <a:off x="4116283" y="573750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  <a:r>
              <a:rPr lang="en-US" dirty="0"/>
              <a:t>(1)</a:t>
            </a:r>
          </a:p>
        </p:txBody>
      </p: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7A2B080-FF8F-44DC-9F4C-C306F10365E4}"/>
              </a:ext>
            </a:extLst>
          </p:cNvPr>
          <p:cNvGrpSpPr/>
          <p:nvPr/>
        </p:nvGrpSpPr>
        <p:grpSpPr>
          <a:xfrm>
            <a:off x="4841719" y="5179411"/>
            <a:ext cx="2664372" cy="1678589"/>
            <a:chOff x="4705085" y="3966519"/>
            <a:chExt cx="2664372" cy="1678589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FF8D715-B463-45FE-A59E-B7B8984D345E}"/>
                </a:ext>
              </a:extLst>
            </p:cNvPr>
            <p:cNvGrpSpPr/>
            <p:nvPr/>
          </p:nvGrpSpPr>
          <p:grpSpPr>
            <a:xfrm>
              <a:off x="4705085" y="3966519"/>
              <a:ext cx="2664372" cy="1678589"/>
              <a:chOff x="8483133" y="2177296"/>
              <a:chExt cx="2664372" cy="1678589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DA129DA-1016-498B-9CEF-097B30160E65}"/>
                  </a:ext>
                </a:extLst>
              </p:cNvPr>
              <p:cNvGrpSpPr/>
              <p:nvPr/>
            </p:nvGrpSpPr>
            <p:grpSpPr>
              <a:xfrm>
                <a:off x="8483133" y="2177296"/>
                <a:ext cx="2664372" cy="1461601"/>
                <a:chOff x="6623098" y="2103449"/>
                <a:chExt cx="2664372" cy="1461601"/>
              </a:xfrm>
            </p:grpSpPr>
            <p:grpSp>
              <p:nvGrpSpPr>
                <p:cNvPr id="243" name="Group 242">
                  <a:extLst>
                    <a:ext uri="{FF2B5EF4-FFF2-40B4-BE49-F238E27FC236}">
                      <a16:creationId xmlns:a16="http://schemas.microsoft.com/office/drawing/2014/main" id="{C0412603-CF48-4569-9D9A-3A79AB763AD1}"/>
                    </a:ext>
                  </a:extLst>
                </p:cNvPr>
                <p:cNvGrpSpPr/>
                <p:nvPr/>
              </p:nvGrpSpPr>
              <p:grpSpPr>
                <a:xfrm>
                  <a:off x="6623098" y="2103449"/>
                  <a:ext cx="2664372" cy="1461601"/>
                  <a:chOff x="6630982" y="375692"/>
                  <a:chExt cx="2664372" cy="1461601"/>
                </a:xfrm>
              </p:grpSpPr>
              <p:grpSp>
                <p:nvGrpSpPr>
                  <p:cNvPr id="252" name="Group 251">
                    <a:extLst>
                      <a:ext uri="{FF2B5EF4-FFF2-40B4-BE49-F238E27FC236}">
                        <a16:creationId xmlns:a16="http://schemas.microsoft.com/office/drawing/2014/main" id="{8F8E5DD0-DAC6-40B7-9B38-07A2CEA46886}"/>
                      </a:ext>
                    </a:extLst>
                  </p:cNvPr>
                  <p:cNvGrpSpPr/>
                  <p:nvPr/>
                </p:nvGrpSpPr>
                <p:grpSpPr>
                  <a:xfrm>
                    <a:off x="6630982" y="375692"/>
                    <a:ext cx="2664372" cy="1461601"/>
                    <a:chOff x="2911366" y="2992768"/>
                    <a:chExt cx="2664372" cy="1461601"/>
                  </a:xfrm>
                </p:grpSpPr>
                <p:sp>
                  <p:nvSpPr>
                    <p:cNvPr id="254" name="Oval 253">
                      <a:extLst>
                        <a:ext uri="{FF2B5EF4-FFF2-40B4-BE49-F238E27FC236}">
                          <a16:creationId xmlns:a16="http://schemas.microsoft.com/office/drawing/2014/main" id="{F673CD1F-78DC-4E02-BFD4-B145E6DC8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1366" y="3502520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  <p:sp>
                  <p:nvSpPr>
                    <p:cNvPr id="255" name="Oval 254">
                      <a:extLst>
                        <a:ext uri="{FF2B5EF4-FFF2-40B4-BE49-F238E27FC236}">
                          <a16:creationId xmlns:a16="http://schemas.microsoft.com/office/drawing/2014/main" id="{9469BD1F-C572-4869-998F-E18CDAB7E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3517" y="2992768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256" name="Oval 255">
                      <a:extLst>
                        <a:ext uri="{FF2B5EF4-FFF2-40B4-BE49-F238E27FC236}">
                          <a16:creationId xmlns:a16="http://schemas.microsoft.com/office/drawing/2014/main" id="{050E94AF-7C29-48B7-8A62-5559621404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7918" y="2992768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sp>
                  <p:nvSpPr>
                    <p:cNvPr id="257" name="Oval 256">
                      <a:extLst>
                        <a:ext uri="{FF2B5EF4-FFF2-40B4-BE49-F238E27FC236}">
                          <a16:creationId xmlns:a16="http://schemas.microsoft.com/office/drawing/2014/main" id="{46214D2E-B8BA-4788-A21B-924A210E5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3516" y="4033955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258" name="Oval 257">
                      <a:extLst>
                        <a:ext uri="{FF2B5EF4-FFF2-40B4-BE49-F238E27FC236}">
                          <a16:creationId xmlns:a16="http://schemas.microsoft.com/office/drawing/2014/main" id="{1ABA4C71-992E-4197-8149-FA658B15B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87917" y="4033955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259" name="Oval 258">
                      <a:extLst>
                        <a:ext uri="{FF2B5EF4-FFF2-40B4-BE49-F238E27FC236}">
                          <a16:creationId xmlns:a16="http://schemas.microsoft.com/office/drawing/2014/main" id="{E768F197-EAD9-45DE-BEA2-8A0AC8129F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5835" y="3505095"/>
                      <a:ext cx="409903" cy="420414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p:txBody>
                </p:sp>
                <p:cxnSp>
                  <p:nvCxnSpPr>
                    <p:cNvPr id="260" name="Straight Arrow Connector 259">
                      <a:extLst>
                        <a:ext uri="{FF2B5EF4-FFF2-40B4-BE49-F238E27FC236}">
                          <a16:creationId xmlns:a16="http://schemas.microsoft.com/office/drawing/2014/main" id="{F0DFA3B8-31A6-4C72-8207-9183022B4C5E}"/>
                        </a:ext>
                      </a:extLst>
                    </p:cNvPr>
                    <p:cNvCxnSpPr>
                      <a:cxnSpLocks/>
                      <a:stCxn id="257" idx="1"/>
                      <a:endCxn id="254" idx="5"/>
                    </p:cNvCxnSpPr>
                    <p:nvPr/>
                  </p:nvCxnSpPr>
                  <p:spPr>
                    <a:xfrm flipH="1" flipV="1">
                      <a:off x="3261240" y="3861366"/>
                      <a:ext cx="372305" cy="23415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1" name="Straight Arrow Connector 260">
                      <a:extLst>
                        <a:ext uri="{FF2B5EF4-FFF2-40B4-BE49-F238E27FC236}">
                          <a16:creationId xmlns:a16="http://schemas.microsoft.com/office/drawing/2014/main" id="{570DD782-2728-4292-A78D-31910B7186B2}"/>
                        </a:ext>
                      </a:extLst>
                    </p:cNvPr>
                    <p:cNvCxnSpPr>
                      <a:cxnSpLocks/>
                      <a:stCxn id="256" idx="2"/>
                      <a:endCxn id="255" idx="6"/>
                    </p:cNvCxnSpPr>
                    <p:nvPr/>
                  </p:nvCxnSpPr>
                  <p:spPr>
                    <a:xfrm flipH="1">
                      <a:off x="3983420" y="3202975"/>
                      <a:ext cx="50449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2" name="Straight Arrow Connector 261">
                      <a:extLst>
                        <a:ext uri="{FF2B5EF4-FFF2-40B4-BE49-F238E27FC236}">
                          <a16:creationId xmlns:a16="http://schemas.microsoft.com/office/drawing/2014/main" id="{73A0BF52-0DAF-47F2-B78B-CB303F1DDF52}"/>
                        </a:ext>
                      </a:extLst>
                    </p:cNvPr>
                    <p:cNvCxnSpPr>
                      <a:cxnSpLocks/>
                      <a:stCxn id="258" idx="2"/>
                      <a:endCxn id="257" idx="6"/>
                    </p:cNvCxnSpPr>
                    <p:nvPr/>
                  </p:nvCxnSpPr>
                  <p:spPr>
                    <a:xfrm flipH="1">
                      <a:off x="3983419" y="4244162"/>
                      <a:ext cx="50449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Straight Arrow Connector 262">
                      <a:extLst>
                        <a:ext uri="{FF2B5EF4-FFF2-40B4-BE49-F238E27FC236}">
                          <a16:creationId xmlns:a16="http://schemas.microsoft.com/office/drawing/2014/main" id="{FE016054-7F0B-4E41-AAC4-64A3C0C344D6}"/>
                        </a:ext>
                      </a:extLst>
                    </p:cNvPr>
                    <p:cNvCxnSpPr>
                      <a:cxnSpLocks/>
                      <a:stCxn id="256" idx="3"/>
                      <a:endCxn id="257" idx="7"/>
                    </p:cNvCxnSpPr>
                    <p:nvPr/>
                  </p:nvCxnSpPr>
                  <p:spPr>
                    <a:xfrm flipH="1">
                      <a:off x="3923390" y="3351614"/>
                      <a:ext cx="624557" cy="74390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Straight Arrow Connector 263">
                      <a:extLst>
                        <a:ext uri="{FF2B5EF4-FFF2-40B4-BE49-F238E27FC236}">
                          <a16:creationId xmlns:a16="http://schemas.microsoft.com/office/drawing/2014/main" id="{A26F0127-CEFD-45B7-8778-07A4EA8FE239}"/>
                        </a:ext>
                      </a:extLst>
                    </p:cNvPr>
                    <p:cNvCxnSpPr>
                      <a:cxnSpLocks/>
                      <a:stCxn id="259" idx="1"/>
                      <a:endCxn id="256" idx="6"/>
                    </p:cNvCxnSpPr>
                    <p:nvPr/>
                  </p:nvCxnSpPr>
                  <p:spPr>
                    <a:xfrm flipH="1" flipV="1">
                      <a:off x="4897821" y="3202975"/>
                      <a:ext cx="328043" cy="36368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351AD850-8ABF-4246-9B27-E1AB44C0D0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0721" y="308327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12</a:t>
                      </a: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87496697-9C0B-4CF9-92F1-BAFDF74566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5952" y="3709991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11</a:t>
                      </a: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EA0ACA27-1B15-4B50-B911-840EE85AB6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5267" y="316125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12</a:t>
                      </a:r>
                    </a:p>
                  </p:txBody>
                </p:sp>
                <p:sp>
                  <p:nvSpPr>
                    <p:cNvPr id="268" name="TextBox 267">
                      <a:extLst>
                        <a:ext uri="{FF2B5EF4-FFF2-40B4-BE49-F238E27FC236}">
                          <a16:creationId xmlns:a16="http://schemas.microsoft.com/office/drawing/2014/main" id="{50F82F8A-E43E-46DF-9251-83BA18D82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86686" y="3581576"/>
                      <a:ext cx="3000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9</a:t>
                      </a:r>
                    </a:p>
                  </p:txBody>
                </p:sp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3973FA3F-BD63-46E9-9312-44B6D4048A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8929" y="3968720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11</a:t>
                      </a:r>
                    </a:p>
                  </p:txBody>
                </p:sp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5C98AC0F-91B5-4E8E-BC85-A9BDFE8F9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6151" y="3084786"/>
                      <a:ext cx="4154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19</a:t>
                      </a:r>
                    </a:p>
                  </p:txBody>
                </p:sp>
              </p:grpSp>
              <p:cxnSp>
                <p:nvCxnSpPr>
                  <p:cNvPr id="253" name="Straight Arrow Connector 252">
                    <a:extLst>
                      <a:ext uri="{FF2B5EF4-FFF2-40B4-BE49-F238E27FC236}">
                        <a16:creationId xmlns:a16="http://schemas.microsoft.com/office/drawing/2014/main" id="{31B59BDA-9121-4BCD-9FEF-2DFA780224CF}"/>
                      </a:ext>
                    </a:extLst>
                  </p:cNvPr>
                  <p:cNvCxnSpPr>
                    <a:cxnSpLocks/>
                    <a:stCxn id="255" idx="2"/>
                    <a:endCxn id="254" idx="7"/>
                  </p:cNvCxnSpPr>
                  <p:nvPr/>
                </p:nvCxnSpPr>
                <p:spPr>
                  <a:xfrm flipH="1">
                    <a:off x="6980856" y="585899"/>
                    <a:ext cx="312277" cy="3611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4" name="Straight Arrow Connector 243">
                  <a:extLst>
                    <a:ext uri="{FF2B5EF4-FFF2-40B4-BE49-F238E27FC236}">
                      <a16:creationId xmlns:a16="http://schemas.microsoft.com/office/drawing/2014/main" id="{42737A34-80EA-4ED0-B542-B72EEC5FF679}"/>
                    </a:ext>
                  </a:extLst>
                </p:cNvPr>
                <p:cNvCxnSpPr>
                  <a:cxnSpLocks/>
                  <a:stCxn id="259" idx="3"/>
                  <a:endCxn id="258" idx="7"/>
                </p:cNvCxnSpPr>
                <p:nvPr/>
              </p:nvCxnSpPr>
              <p:spPr>
                <a:xfrm flipH="1">
                  <a:off x="8549523" y="2974622"/>
                  <a:ext cx="388073" cy="23158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1ADDCBA4-D635-44EC-B724-BF4BE51AFEB0}"/>
                    </a:ext>
                  </a:extLst>
                </p:cNvPr>
                <p:cNvCxnSpPr>
                  <a:cxnSpLocks/>
                  <a:stCxn id="256" idx="4"/>
                  <a:endCxn id="258" idx="0"/>
                </p:cNvCxnSpPr>
                <p:nvPr/>
              </p:nvCxnSpPr>
              <p:spPr>
                <a:xfrm flipH="1">
                  <a:off x="8404601" y="2523863"/>
                  <a:ext cx="1" cy="62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Arrow Connector 245">
                  <a:extLst>
                    <a:ext uri="{FF2B5EF4-FFF2-40B4-BE49-F238E27FC236}">
                      <a16:creationId xmlns:a16="http://schemas.microsoft.com/office/drawing/2014/main" id="{852F6161-B623-4A4A-B760-09890CB69883}"/>
                    </a:ext>
                  </a:extLst>
                </p:cNvPr>
                <p:cNvCxnSpPr>
                  <a:stCxn id="257" idx="0"/>
                  <a:endCxn id="255" idx="4"/>
                </p:cNvCxnSpPr>
                <p:nvPr/>
              </p:nvCxnSpPr>
              <p:spPr>
                <a:xfrm flipV="1">
                  <a:off x="7490200" y="2523863"/>
                  <a:ext cx="1" cy="62077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A547D9D6-A3BA-44B6-8009-2E33FA21AE48}"/>
                    </a:ext>
                  </a:extLst>
                </p:cNvPr>
                <p:cNvCxnSpPr>
                  <a:stCxn id="254" idx="6"/>
                  <a:endCxn id="255" idx="3"/>
                </p:cNvCxnSpPr>
                <p:nvPr/>
              </p:nvCxnSpPr>
              <p:spPr>
                <a:xfrm flipV="1">
                  <a:off x="7033001" y="2462295"/>
                  <a:ext cx="312277" cy="3611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5EA6867A-AAEF-47EA-A51A-8F6B1D9A984D}"/>
                    </a:ext>
                  </a:extLst>
                </p:cNvPr>
                <p:cNvSpPr txBox="1"/>
                <p:nvPr/>
              </p:nvSpPr>
              <p:spPr>
                <a:xfrm>
                  <a:off x="7111559" y="253512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5FA880EC-5886-4F8A-8F6E-57C82042C0AE}"/>
                    </a:ext>
                  </a:extLst>
                </p:cNvPr>
                <p:cNvSpPr txBox="1"/>
                <p:nvPr/>
              </p:nvSpPr>
              <p:spPr>
                <a:xfrm>
                  <a:off x="7434802" y="262397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5A33F586-B2FE-4120-94FD-3937457B4FFF}"/>
                    </a:ext>
                  </a:extLst>
                </p:cNvPr>
                <p:cNvSpPr txBox="1"/>
                <p:nvPr/>
              </p:nvSpPr>
              <p:spPr>
                <a:xfrm>
                  <a:off x="8634448" y="2985511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A4E81C4-CC2F-41F2-9612-27D560E94E76}"/>
                    </a:ext>
                  </a:extLst>
                </p:cNvPr>
                <p:cNvSpPr txBox="1"/>
                <p:nvPr/>
              </p:nvSpPr>
              <p:spPr>
                <a:xfrm>
                  <a:off x="8162933" y="269225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</a:p>
              </p:txBody>
            </p:sp>
          </p:grpSp>
          <p:cxnSp>
            <p:nvCxnSpPr>
              <p:cNvPr id="239" name="Straight Arrow Connector 238">
                <a:extLst>
                  <a:ext uri="{FF2B5EF4-FFF2-40B4-BE49-F238E27FC236}">
                    <a16:creationId xmlns:a16="http://schemas.microsoft.com/office/drawing/2014/main" id="{1EDA4887-C250-423D-B737-11BEA1ADA9F5}"/>
                  </a:ext>
                </a:extLst>
              </p:cNvPr>
              <p:cNvCxnSpPr>
                <a:stCxn id="257" idx="5"/>
                <a:endCxn id="258" idx="3"/>
              </p:cNvCxnSpPr>
              <p:nvPr/>
            </p:nvCxnSpPr>
            <p:spPr>
              <a:xfrm>
                <a:off x="9495157" y="3577329"/>
                <a:ext cx="6245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D19CC67-654A-494E-A9FC-951C3FD4AF37}"/>
                  </a:ext>
                </a:extLst>
              </p:cNvPr>
              <p:cNvSpPr txBox="1"/>
              <p:nvPr/>
            </p:nvSpPr>
            <p:spPr>
              <a:xfrm>
                <a:off x="9626135" y="348655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ECA53EDB-B18A-42D3-A8A4-0DBAC62869F3}"/>
                  </a:ext>
                </a:extLst>
              </p:cNvPr>
              <p:cNvCxnSpPr>
                <a:stCxn id="254" idx="4"/>
                <a:endCxn id="257" idx="2"/>
              </p:cNvCxnSpPr>
              <p:nvPr/>
            </p:nvCxnSpPr>
            <p:spPr>
              <a:xfrm>
                <a:off x="8688085" y="3107462"/>
                <a:ext cx="457198" cy="3212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2EBC2F2-2BD5-452F-A7BC-061AC6E87F92}"/>
                  </a:ext>
                </a:extLst>
              </p:cNvPr>
              <p:cNvSpPr txBox="1"/>
              <p:nvPr/>
            </p:nvSpPr>
            <p:spPr>
              <a:xfrm>
                <a:off x="8691017" y="316297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0237724D-983C-48B6-9A8A-C5F253675EAA}"/>
                </a:ext>
              </a:extLst>
            </p:cNvPr>
            <p:cNvCxnSpPr>
              <a:stCxn id="256" idx="5"/>
              <a:endCxn id="259" idx="2"/>
            </p:cNvCxnSpPr>
            <p:nvPr/>
          </p:nvCxnSpPr>
          <p:spPr>
            <a:xfrm>
              <a:off x="6631511" y="4325365"/>
              <a:ext cx="328043" cy="363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7708E3C1-3EB3-4103-B39D-0536D11BC697}"/>
                </a:ext>
              </a:extLst>
            </p:cNvPr>
            <p:cNvSpPr txBox="1"/>
            <p:nvPr/>
          </p:nvSpPr>
          <p:spPr>
            <a:xfrm>
              <a:off x="6579667" y="441218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276" name="Title 1">
            <a:extLst>
              <a:ext uri="{FF2B5EF4-FFF2-40B4-BE49-F238E27FC236}">
                <a16:creationId xmlns:a16="http://schemas.microsoft.com/office/drawing/2014/main" id="{09366A83-ACA3-4CA4-9257-36FBCEAA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6463" y="176221"/>
            <a:ext cx="7729728" cy="1188720"/>
          </a:xfrm>
        </p:spPr>
        <p:txBody>
          <a:bodyPr/>
          <a:lstStyle/>
          <a:p>
            <a:r>
              <a:rPr lang="en-US" dirty="0"/>
              <a:t>Capacity-Scaling:</a:t>
            </a:r>
            <a:br>
              <a:rPr lang="en-US" dirty="0"/>
            </a:br>
            <a:r>
              <a:rPr lang="en-US" dirty="0"/>
              <a:t>An Example</a:t>
            </a:r>
          </a:p>
        </p:txBody>
      </p:sp>
    </p:spTree>
    <p:extLst>
      <p:ext uri="{BB962C8B-B14F-4D97-AF65-F5344CB8AC3E}">
        <p14:creationId xmlns:p14="http://schemas.microsoft.com/office/powerpoint/2010/main" val="117670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0" grpId="0"/>
      <p:bldP spid="186" grpId="0"/>
      <p:bldP spid="236" grpId="0"/>
      <p:bldP spid="2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30937-3A3C-4AAB-A605-44DE1AF2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Ford-Fulkerson with</a:t>
            </a:r>
            <a:br>
              <a:rPr lang="en-US" dirty="0"/>
            </a:br>
            <a:r>
              <a:rPr lang="en-US" dirty="0"/>
              <a:t>Capacity-Scaling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EEEB1-FF47-4778-BC27-DE6D446DC7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1500"/>
                  <a:t>Let </a:t>
                </a:r>
                <a:r>
                  <a:rPr lang="en-US" sz="1500">
                    <a:sym typeface="Symbol" panose="05050102010706020507" pitchFamily="18" charset="2"/>
                  </a:rPr>
                  <a:t> = 2</a:t>
                </a:r>
                <a:r>
                  <a:rPr lang="en-US" sz="1500" baseline="30000">
                    <a:sym typeface="Symbol" panose="05050102010706020507" pitchFamily="18" charset="2"/>
                  </a:rPr>
                  <a:t>i</a:t>
                </a:r>
                <a:r>
                  <a:rPr lang="en-US" sz="1500">
                    <a:sym typeface="Symbol" panose="05050102010706020507" pitchFamily="18" charset="2"/>
                  </a:rPr>
                  <a:t>, for max </a:t>
                </a:r>
                <a:r>
                  <a:rPr lang="en-US" sz="1500" err="1">
                    <a:sym typeface="Symbol" panose="05050102010706020507" pitchFamily="18" charset="2"/>
                  </a:rPr>
                  <a:t>i</a:t>
                </a:r>
                <a:r>
                  <a:rPr lang="en-US" sz="1500">
                    <a:sym typeface="Symbol" panose="05050102010706020507" pitchFamily="18" charset="2"/>
                  </a:rPr>
                  <a:t> such that   C</a:t>
                </a:r>
              </a:p>
              <a:p>
                <a:pPr marL="342900" indent="-34290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1500">
                    <a:sym typeface="Symbol" panose="05050102010706020507" pitchFamily="18" charset="2"/>
                  </a:rPr>
                  <a:t>While   1</a:t>
                </a:r>
              </a:p>
              <a:p>
                <a:pPr marL="571500" lvl="1" indent="-342900">
                  <a:lnSpc>
                    <a:spcPct val="110000"/>
                  </a:lnSpc>
                  <a:buFont typeface="+mj-lt"/>
                  <a:buAutoNum type="arabicPeriod" startAt="3"/>
                </a:pPr>
                <a:r>
                  <a:rPr lang="en-US" sz="1500">
                    <a:sym typeface="Symbol" panose="05050102010706020507" pitchFamily="18" charset="2"/>
                  </a:rPr>
                  <a:t>Augment the current max flow using Ford-Fulkerson on G</a:t>
                </a:r>
                <a:r>
                  <a:rPr lang="en-US" sz="1500" baseline="-25000">
                    <a:sym typeface="Symbol" panose="05050102010706020507" pitchFamily="18" charset="2"/>
                  </a:rPr>
                  <a:t>f</a:t>
                </a:r>
                <a:r>
                  <a:rPr lang="en-US" sz="1500">
                    <a:sym typeface="Symbol" panose="05050102010706020507" pitchFamily="18" charset="2"/>
                  </a:rPr>
                  <a:t>()</a:t>
                </a:r>
              </a:p>
              <a:p>
                <a:pPr marL="571500" lvl="1" indent="-342900">
                  <a:lnSpc>
                    <a:spcPct val="110000"/>
                  </a:lnSpc>
                  <a:buFont typeface="+mj-lt"/>
                  <a:buAutoNum type="arabicPeriod" startAt="3"/>
                </a:pPr>
                <a:r>
                  <a:rPr lang="en-US" sz="1500">
                    <a:sym typeface="Symbol" panose="05050102010706020507" pitchFamily="18" charset="2"/>
                  </a:rPr>
                  <a:t>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500">
                            <a:sym typeface="Symbol" panose="05050102010706020507" pitchFamily="18" charset="2"/>
                          </a:rPr>
                          <m:t></m:t>
                        </m:r>
                      </m:num>
                      <m:den>
                        <m:r>
                          <a:rPr lang="en-US" sz="15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50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500">
                    <a:sym typeface="Symbol" panose="05050102010706020507" pitchFamily="18" charset="2"/>
                  </a:rPr>
                  <a:t>We’ll refer to each iteration of the loop as a phase.  We need to figure out: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500">
                    <a:sym typeface="Symbol" panose="05050102010706020507" pitchFamily="18" charset="2"/>
                  </a:rPr>
                  <a:t>The number of phases = log C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500">
                    <a:sym typeface="Symbol" panose="05050102010706020507" pitchFamily="18" charset="2"/>
                  </a:rPr>
                  <a:t>How long it takes to find a path = m + n (simplified to m)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500">
                    <a:sym typeface="Symbol" panose="05050102010706020507" pitchFamily="18" charset="2"/>
                  </a:rPr>
                  <a:t>How many paths we might find per phase = ???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EEEB1-FF47-4778-BC27-DE6D446DC7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  <a:blipFill>
                <a:blip r:embed="rId3"/>
                <a:stretch>
                  <a:fillRect l="-396" t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41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14B3CA-90F3-4EDF-BC5F-C8B35F4CD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29DAE-F361-4683-A31D-2E50A46D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  <a:prstGeom prst="ellipse">
            <a:avLst/>
          </a:prstGeom>
        </p:spPr>
        <p:txBody>
          <a:bodyPr anchor="b">
            <a:normAutofit/>
          </a:bodyPr>
          <a:lstStyle/>
          <a:p>
            <a:pPr algn="r"/>
            <a:r>
              <a:rPr lang="en-US" sz="3200"/>
              <a:t>Paths Per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2597B-7255-4200-B829-FEC57289F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674914"/>
                <a:ext cx="7859545" cy="389708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/>
                  <a:t>Let f be the flow at the end of phase-</a:t>
                </a:r>
                <a:r>
                  <a:rPr lang="en-US" sz="1800">
                    <a:sym typeface="Symbol" panose="05050102010706020507" pitchFamily="18" charset="2"/>
                  </a:rPr>
                  <a:t>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Let P be the set of nodes reachable from s in G</a:t>
                </a:r>
                <a:r>
                  <a:rPr lang="en-US" sz="1800" baseline="-25000">
                    <a:sym typeface="Symbol" panose="05050102010706020507" pitchFamily="18" charset="2"/>
                  </a:rPr>
                  <a:t>f</a:t>
                </a:r>
                <a:r>
                  <a:rPr lang="en-US" sz="1800">
                    <a:sym typeface="Symbol" panose="05050102010706020507" pitchFamily="18" charset="2"/>
                  </a:rPr>
                  <a:t>()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G</a:t>
                </a:r>
                <a:r>
                  <a:rPr lang="en-US" sz="1800" baseline="-25000">
                    <a:sym typeface="Symbol" panose="05050102010706020507" pitchFamily="18" charset="2"/>
                  </a:rPr>
                  <a:t>f</a:t>
                </a:r>
                <a:r>
                  <a:rPr lang="en-US" sz="1800">
                    <a:sym typeface="Symbol" panose="05050102010706020507" pitchFamily="18" charset="2"/>
                  </a:rPr>
                  <a:t> </a:t>
                </a:r>
                <a:r>
                  <a:rPr lang="en-US" sz="1800"/>
                  <a:t>still has some edges with capacity &lt; </a:t>
                </a:r>
                <a:r>
                  <a:rPr lang="en-US" sz="1800">
                    <a:sym typeface="Symbol" panose="05050102010706020507" pitchFamily="18" charset="2"/>
                  </a:rPr>
                  <a:t>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800">
                    <a:sym typeface="Symbol" panose="05050102010706020507" pitchFamily="18" charset="2"/>
                  </a:rPr>
                  <a:t>Consider an arbitrary edge from P to V – P.  It has capacity &lt; 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800">
                    <a:sym typeface="Symbol" panose="05050102010706020507" pitchFamily="18" charset="2"/>
                  </a:rPr>
                  <a:t>In the worst case, all m edges (or a constant fraction of them) span this divide.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800">
                    <a:sym typeface="Symbol" panose="05050102010706020507" pitchFamily="18" charset="2"/>
                  </a:rPr>
                  <a:t>Therefore, we might be able to push up to m more flow.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In phase-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>
                            <a:sym typeface="Symbol" panose="05050102010706020507" pitchFamily="18" charset="2"/>
                          </a:rPr>
                          <m:t>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/>
                  <a:t>, we will push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>
                            <a:sym typeface="Symbol" panose="05050102010706020507" pitchFamily="18" charset="2"/>
                          </a:rPr>
                          <m:t>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1800"/>
                  <a:t>for each path.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800"/>
                  <a:t>Therefore, we will have no more than 2m paths in this phase.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A2597B-7255-4200-B829-FEC57289F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674914"/>
                <a:ext cx="7859545" cy="3897086"/>
              </a:xfrm>
              <a:blipFill>
                <a:blip r:embed="rId3"/>
                <a:stretch>
                  <a:fillRect l="-853" t="-626" r="-155" b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mesh of blue lines and verticies">
            <a:extLst>
              <a:ext uri="{FF2B5EF4-FFF2-40B4-BE49-F238E27FC236}">
                <a16:creationId xmlns:a16="http://schemas.microsoft.com/office/drawing/2014/main" id="{E294EDD3-5E23-45BD-8B87-EDAED90A8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565" r="2852" b="-1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98014-B8C6-413F-99E6-36E2A6C4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Network Flow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B4272-FA78-446C-89B2-EBE9288E62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Ford-Fulkerson with Capacity-Scaling = </a:t>
                </a:r>
                <a:r>
                  <a:rPr lang="en-US" dirty="0">
                    <a:sym typeface="Symbol" panose="05050102010706020507" pitchFamily="18" charset="2"/>
                  </a:rPr>
                  <a:t>(m</a:t>
                </a:r>
                <a:r>
                  <a:rPr lang="en-US" baseline="30000" dirty="0">
                    <a:sym typeface="Symbol" panose="05050102010706020507" pitchFamily="18" charset="2"/>
                  </a:rPr>
                  <a:t>2 </a:t>
                </a:r>
                <a:r>
                  <a:rPr lang="en-US" dirty="0">
                    <a:sym typeface="Symbol" panose="05050102010706020507" pitchFamily="18" charset="2"/>
                  </a:rPr>
                  <a:t>log C)</a:t>
                </a:r>
              </a:p>
              <a:p>
                <a:r>
                  <a:rPr lang="en-US" dirty="0" err="1">
                    <a:sym typeface="Symbol" panose="05050102010706020507" pitchFamily="18" charset="2"/>
                  </a:rPr>
                  <a:t>Preflow</a:t>
                </a:r>
                <a:r>
                  <a:rPr lang="en-US" dirty="0">
                    <a:sym typeface="Symbol" panose="05050102010706020507" pitchFamily="18" charset="2"/>
                  </a:rPr>
                  <a:t>-Push = (n</a:t>
                </a:r>
                <a:r>
                  <a:rPr lang="en-US" baseline="30000" dirty="0">
                    <a:sym typeface="Symbol" panose="05050102010706020507" pitchFamily="18" charset="2"/>
                  </a:rPr>
                  <a:t>3</a:t>
                </a:r>
                <a:r>
                  <a:rPr lang="en-US" dirty="0">
                    <a:sym typeface="Symbol" panose="05050102010706020507" pitchFamily="18" charset="2"/>
                  </a:rPr>
                  <a:t>)</a:t>
                </a:r>
                <a:endParaRPr lang="en-US" dirty="0"/>
              </a:p>
              <a:p>
                <a:r>
                  <a:rPr lang="en-US" dirty="0"/>
                  <a:t>Goldberg-Rao = </a:t>
                </a:r>
                <a:r>
                  <a:rPr lang="en-US" dirty="0">
                    <a:sym typeface="Symbol" panose="05050102010706020507" pitchFamily="18" charset="2"/>
                  </a:rPr>
                  <a:t>(min(n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baseline="1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num>
                      <m:den>
                        <m:r>
                          <a:rPr lang="en-US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, m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baseline="30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baseline="1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num>
                      <m:den>
                        <m:r>
                          <a:rPr lang="en-US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 m log n log C)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If we improve Network-Flow, we simultaneously improve Minimum-Cut.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We wrote Minimum-Cut in such a way that it called Max-Flow as a subroutine.  This is known as a </a:t>
                </a:r>
                <a:r>
                  <a:rPr lang="en-US" b="1" dirty="0">
                    <a:sym typeface="Symbol" panose="05050102010706020507" pitchFamily="18" charset="2"/>
                  </a:rPr>
                  <a:t>reduction</a:t>
                </a:r>
                <a:r>
                  <a:rPr lang="en-US" dirty="0">
                    <a:sym typeface="Symbol" panose="05050102010706020507" pitchFamily="18" charset="2"/>
                  </a:rPr>
                  <a:t>.  We </a:t>
                </a:r>
                <a:r>
                  <a:rPr lang="en-US" b="1" dirty="0">
                    <a:sym typeface="Symbol" panose="05050102010706020507" pitchFamily="18" charset="2"/>
                  </a:rPr>
                  <a:t>reduced</a:t>
                </a:r>
                <a:r>
                  <a:rPr lang="en-US" dirty="0">
                    <a:sym typeface="Symbol" panose="05050102010706020507" pitchFamily="18" charset="2"/>
                  </a:rPr>
                  <a:t> Min-Cut to Max-Flow.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We write this as Min-Cut  Max-Flow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B4272-FA78-446C-89B2-EBE9288E62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3695136"/>
              </a:xfrm>
              <a:blipFill>
                <a:blip r:embed="rId4"/>
                <a:stretch>
                  <a:fillRect l="-707" t="-495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2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FA0D0-D9BE-491D-83EF-9337CFF4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629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Polynomial-Time Reductions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8BC-6926-4B99-8A75-5C53C3FA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2001"/>
            <a:ext cx="6566564" cy="4761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A poly-time reduction is one where all of the work </a:t>
            </a:r>
            <a:r>
              <a:rPr lang="en-US" sz="1600" b="1"/>
              <a:t>except</a:t>
            </a:r>
            <a:r>
              <a:rPr lang="en-US" sz="1600"/>
              <a:t> the subroutine call takes no more than polynomial-time.</a:t>
            </a:r>
          </a:p>
          <a:p>
            <a:r>
              <a:rPr lang="en-US" sz="1600">
                <a:sym typeface="Symbol" panose="05050102010706020507" pitchFamily="18" charset="2"/>
              </a:rPr>
              <a:t>We write this as Min-Cut </a:t>
            </a:r>
            <a:r>
              <a:rPr lang="en-US" sz="1600" baseline="-25000">
                <a:sym typeface="Symbol" panose="05050102010706020507" pitchFamily="18" charset="2"/>
              </a:rPr>
              <a:t>P</a:t>
            </a:r>
            <a:r>
              <a:rPr lang="en-US" sz="1600">
                <a:sym typeface="Symbol" panose="05050102010706020507" pitchFamily="18" charset="2"/>
              </a:rPr>
              <a:t> Max-Flow</a:t>
            </a:r>
          </a:p>
          <a:p>
            <a:r>
              <a:rPr lang="en-US" sz="1600"/>
              <a:t>P is the set of poly-time solvable problems.</a:t>
            </a:r>
          </a:p>
          <a:p>
            <a:r>
              <a:rPr lang="en-US" sz="1600"/>
              <a:t>If A </a:t>
            </a:r>
            <a:r>
              <a:rPr lang="en-US" sz="1600">
                <a:sym typeface="Symbol" panose="05050102010706020507" pitchFamily="18" charset="2"/>
              </a:rPr>
              <a:t></a:t>
            </a:r>
            <a:r>
              <a:rPr lang="en-US" sz="1600" baseline="-25000">
                <a:sym typeface="Symbol" panose="05050102010706020507" pitchFamily="18" charset="2"/>
              </a:rPr>
              <a:t>P</a:t>
            </a:r>
            <a:r>
              <a:rPr lang="en-US" sz="1600"/>
              <a:t> B, and B </a:t>
            </a:r>
            <a:r>
              <a:rPr lang="en-US" sz="1600">
                <a:sym typeface="Symbol" panose="05050102010706020507" pitchFamily="18" charset="2"/>
              </a:rPr>
              <a:t> </a:t>
            </a:r>
            <a:r>
              <a:rPr lang="en-US" sz="1600"/>
              <a:t>P, then A</a:t>
            </a:r>
            <a:r>
              <a:rPr lang="en-US" sz="1600">
                <a:sym typeface="Symbol" panose="05050102010706020507" pitchFamily="18" charset="2"/>
              </a:rPr>
              <a:t>  </a:t>
            </a:r>
            <a:r>
              <a:rPr lang="en-US" sz="1600"/>
              <a:t>P</a:t>
            </a:r>
          </a:p>
          <a:p>
            <a:r>
              <a:rPr lang="en-US" sz="1600"/>
              <a:t>If A </a:t>
            </a:r>
            <a:r>
              <a:rPr lang="en-US" sz="1600">
                <a:sym typeface="Symbol" panose="05050102010706020507" pitchFamily="18" charset="2"/>
              </a:rPr>
              <a:t></a:t>
            </a:r>
            <a:r>
              <a:rPr lang="en-US" sz="1600" baseline="-25000">
                <a:sym typeface="Symbol" panose="05050102010706020507" pitchFamily="18" charset="2"/>
              </a:rPr>
              <a:t>P</a:t>
            </a:r>
            <a:r>
              <a:rPr lang="en-US" sz="1600"/>
              <a:t> B, and A </a:t>
            </a:r>
            <a:r>
              <a:rPr lang="en-US" sz="1600">
                <a:sym typeface="Symbol" panose="05050102010706020507" pitchFamily="18" charset="2"/>
              </a:rPr>
              <a:t> </a:t>
            </a:r>
            <a:r>
              <a:rPr lang="en-US" sz="1600"/>
              <a:t>P, then…?</a:t>
            </a:r>
          </a:p>
          <a:p>
            <a:pPr lvl="1"/>
            <a:r>
              <a:rPr lang="en-US" sz="1600"/>
              <a:t>Nothing.  We can’t infer B is also poly-time solvable.</a:t>
            </a:r>
          </a:p>
          <a:p>
            <a:r>
              <a:rPr lang="en-US" sz="1600"/>
              <a:t>We will be doing many reductions to Max-Flow and Min-Cut in this unit.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69955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E1F4-6C54-406D-BEA8-8278B823C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E544-A3B0-4673-AF83-8275B1D2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b="1" dirty="0"/>
              <a:t>Network Flow</a:t>
            </a:r>
            <a:r>
              <a:rPr lang="en-US" dirty="0"/>
              <a:t> problem, you are given a weighted, directed graph G = </a:t>
            </a:r>
            <a:r>
              <a:rPr lang="en-US" dirty="0">
                <a:sym typeface="Symbol" panose="05050102010706020507" pitchFamily="18" charset="2"/>
              </a:rPr>
              <a:t>V,E, with source node s and sink node t, where the “weights” of edges indicate the capacity of the edge.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These values measure how much data can flow through the edge per time unit.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We want to determine the maximum rate that data can be pushed from s to t in 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Can you find a better flow?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You can achieve a flow of 8.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CD6D7-58F9-4F70-8917-C4EFF544A80A}"/>
              </a:ext>
            </a:extLst>
          </p:cNvPr>
          <p:cNvGrpSpPr/>
          <p:nvPr/>
        </p:nvGrpSpPr>
        <p:grpSpPr>
          <a:xfrm>
            <a:off x="4445249" y="3429000"/>
            <a:ext cx="2868273" cy="1696382"/>
            <a:chOff x="2984938" y="3419528"/>
            <a:chExt cx="2868273" cy="169638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A1E084-A977-444C-A772-1F9ABE92D8A8}"/>
                </a:ext>
              </a:extLst>
            </p:cNvPr>
            <p:cNvSpPr/>
            <p:nvPr/>
          </p:nvSpPr>
          <p:spPr>
            <a:xfrm>
              <a:off x="2984938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C74352-93DA-42DB-8CCA-325EE51B6333}"/>
                </a:ext>
              </a:extLst>
            </p:cNvPr>
            <p:cNvSpPr/>
            <p:nvPr/>
          </p:nvSpPr>
          <p:spPr>
            <a:xfrm>
              <a:off x="3746938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3ECB24-DE96-4E54-B5A1-2C1642AC852A}"/>
                </a:ext>
              </a:extLst>
            </p:cNvPr>
            <p:cNvSpPr/>
            <p:nvPr/>
          </p:nvSpPr>
          <p:spPr>
            <a:xfrm>
              <a:off x="4771697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3E18AE7-C196-4DA6-B0D3-4C9EDBCB9773}"/>
                </a:ext>
              </a:extLst>
            </p:cNvPr>
            <p:cNvSpPr/>
            <p:nvPr/>
          </p:nvSpPr>
          <p:spPr>
            <a:xfrm>
              <a:off x="4771697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49415F-E071-4225-84E5-93C51BBCC76B}"/>
                </a:ext>
              </a:extLst>
            </p:cNvPr>
            <p:cNvSpPr/>
            <p:nvPr/>
          </p:nvSpPr>
          <p:spPr>
            <a:xfrm>
              <a:off x="3746938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F71C8E-65FA-446D-B537-BDD5360D13BA}"/>
                </a:ext>
              </a:extLst>
            </p:cNvPr>
            <p:cNvSpPr/>
            <p:nvPr/>
          </p:nvSpPr>
          <p:spPr>
            <a:xfrm>
              <a:off x="5428593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4B4BBD-025B-403F-9C9E-60D953EFEC8A}"/>
                </a:ext>
              </a:extLst>
            </p:cNvPr>
            <p:cNvCxnSpPr>
              <a:stCxn id="4" idx="7"/>
              <a:endCxn id="5" idx="3"/>
            </p:cNvCxnSpPr>
            <p:nvPr/>
          </p:nvCxnSpPr>
          <p:spPr>
            <a:xfrm flipV="1">
              <a:off x="3347372" y="3868695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B731949-E952-46A5-A9AD-9E90191C9FE5}"/>
                </a:ext>
              </a:extLst>
            </p:cNvPr>
            <p:cNvCxnSpPr>
              <a:stCxn id="4" idx="5"/>
              <a:endCxn id="8" idx="1"/>
            </p:cNvCxnSpPr>
            <p:nvPr/>
          </p:nvCxnSpPr>
          <p:spPr>
            <a:xfrm>
              <a:off x="3347372" y="4487872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96AB9B-8187-4A54-B9AB-D47CDDF335BC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4171556" y="4900448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7DD6CAE-6BAF-4ACC-9AD2-AEC22C84C2AE}"/>
                </a:ext>
              </a:extLst>
            </p:cNvPr>
            <p:cNvCxnSpPr>
              <a:stCxn id="7" idx="7"/>
              <a:endCxn id="9" idx="3"/>
            </p:cNvCxnSpPr>
            <p:nvPr/>
          </p:nvCxnSpPr>
          <p:spPr>
            <a:xfrm flipV="1">
              <a:off x="5134131" y="4487872"/>
              <a:ext cx="356646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B067A1-72BB-4855-9A19-34AD76527AE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4171556" y="3716340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A5A6029-B16E-4751-B3F8-9081E018D328}"/>
                </a:ext>
              </a:extLst>
            </p:cNvPr>
            <p:cNvCxnSpPr>
              <a:stCxn id="6" idx="5"/>
              <a:endCxn id="9" idx="1"/>
            </p:cNvCxnSpPr>
            <p:nvPr/>
          </p:nvCxnSpPr>
          <p:spPr>
            <a:xfrm>
              <a:off x="5134131" y="3868695"/>
              <a:ext cx="356646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039971-4EC0-431F-9597-FFD49274B0B4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4109372" y="3868695"/>
              <a:ext cx="724509" cy="87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34471-C79D-4E2C-BABB-38B72401B71E}"/>
                </a:ext>
              </a:extLst>
            </p:cNvPr>
            <p:cNvSpPr txBox="1"/>
            <p:nvPr/>
          </p:nvSpPr>
          <p:spPr>
            <a:xfrm>
              <a:off x="3378005" y="3696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34CD5D-A5E3-4F84-B196-A3BC068DB4B3}"/>
                </a:ext>
              </a:extLst>
            </p:cNvPr>
            <p:cNvSpPr txBox="1"/>
            <p:nvPr/>
          </p:nvSpPr>
          <p:spPr>
            <a:xfrm>
              <a:off x="5128343" y="43207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4C9487-33FF-4913-A64B-DC0F1A3A83BA}"/>
                </a:ext>
              </a:extLst>
            </p:cNvPr>
            <p:cNvSpPr txBox="1"/>
            <p:nvPr/>
          </p:nvSpPr>
          <p:spPr>
            <a:xfrm>
              <a:off x="3492184" y="4299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E82D1D-E358-4906-8E59-1E3A16353939}"/>
                </a:ext>
              </a:extLst>
            </p:cNvPr>
            <p:cNvSpPr txBox="1"/>
            <p:nvPr/>
          </p:nvSpPr>
          <p:spPr>
            <a:xfrm>
              <a:off x="5266468" y="3712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EA4026-B695-44D7-83FD-12920F4A329C}"/>
                </a:ext>
              </a:extLst>
            </p:cNvPr>
            <p:cNvSpPr txBox="1"/>
            <p:nvPr/>
          </p:nvSpPr>
          <p:spPr>
            <a:xfrm>
              <a:off x="4347938" y="3419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AA7AD7-97A5-4F46-9FD8-09489371CA14}"/>
                </a:ext>
              </a:extLst>
            </p:cNvPr>
            <p:cNvSpPr txBox="1"/>
            <p:nvPr/>
          </p:nvSpPr>
          <p:spPr>
            <a:xfrm>
              <a:off x="4498781" y="412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9AF747E-24CC-4903-8D68-0B182C02153B}"/>
                </a:ext>
              </a:extLst>
            </p:cNvPr>
            <p:cNvSpPr txBox="1"/>
            <p:nvPr/>
          </p:nvSpPr>
          <p:spPr>
            <a:xfrm>
              <a:off x="4270946" y="4591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F048CA-53B4-40B5-B314-DFD36BD13F22}"/>
              </a:ext>
            </a:extLst>
          </p:cNvPr>
          <p:cNvSpPr txBox="1"/>
          <p:nvPr/>
        </p:nvSpPr>
        <p:spPr>
          <a:xfrm>
            <a:off x="4625264" y="370964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6C6449-A731-4853-B5A1-0EE54C232B50}"/>
              </a:ext>
            </a:extLst>
          </p:cNvPr>
          <p:cNvSpPr txBox="1"/>
          <p:nvPr/>
        </p:nvSpPr>
        <p:spPr>
          <a:xfrm>
            <a:off x="5745700" y="413517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5E49E0-677A-4126-9C5A-FFA863EEC8CF}"/>
              </a:ext>
            </a:extLst>
          </p:cNvPr>
          <p:cNvSpPr txBox="1"/>
          <p:nvPr/>
        </p:nvSpPr>
        <p:spPr>
          <a:xfrm>
            <a:off x="6379327" y="432512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DD8675-BA4D-47EA-9F35-76C4F20694DF}"/>
              </a:ext>
            </a:extLst>
          </p:cNvPr>
          <p:cNvSpPr txBox="1"/>
          <p:nvPr/>
        </p:nvSpPr>
        <p:spPr>
          <a:xfrm>
            <a:off x="4618112" y="370964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75ADAF-D003-424E-913A-A18CB7475448}"/>
              </a:ext>
            </a:extLst>
          </p:cNvPr>
          <p:cNvSpPr txBox="1"/>
          <p:nvPr/>
        </p:nvSpPr>
        <p:spPr>
          <a:xfrm>
            <a:off x="5609751" y="343087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63F96-654F-4D81-8127-DEE89C5FCCCA}"/>
              </a:ext>
            </a:extLst>
          </p:cNvPr>
          <p:cNvSpPr txBox="1"/>
          <p:nvPr/>
        </p:nvSpPr>
        <p:spPr>
          <a:xfrm>
            <a:off x="6532258" y="372293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CECF0D-C92B-4425-8A50-6D1A7F76AFC1}"/>
              </a:ext>
            </a:extLst>
          </p:cNvPr>
          <p:cNvSpPr txBox="1"/>
          <p:nvPr/>
        </p:nvSpPr>
        <p:spPr>
          <a:xfrm>
            <a:off x="6376404" y="434498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4CE0B-CDEE-40E8-B269-60D1603DAF53}"/>
              </a:ext>
            </a:extLst>
          </p:cNvPr>
          <p:cNvSpPr txBox="1"/>
          <p:nvPr/>
        </p:nvSpPr>
        <p:spPr>
          <a:xfrm>
            <a:off x="4755047" y="431716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019451-DCF3-4CE4-B37D-EEADA8A583EB}"/>
              </a:ext>
            </a:extLst>
          </p:cNvPr>
          <p:cNvSpPr txBox="1"/>
          <p:nvPr/>
        </p:nvSpPr>
        <p:spPr>
          <a:xfrm>
            <a:off x="5536831" y="460050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2/</a:t>
            </a:r>
          </a:p>
        </p:txBody>
      </p:sp>
    </p:spTree>
    <p:extLst>
      <p:ext uri="{BB962C8B-B14F-4D97-AF65-F5344CB8AC3E}">
        <p14:creationId xmlns:p14="http://schemas.microsoft.com/office/powerpoint/2010/main" val="20745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/>
      <p:bldP spid="32" grpId="1"/>
      <p:bldP spid="33" grpId="0"/>
      <p:bldP spid="34" grpId="0"/>
      <p:bldP spid="34" grpId="1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9A5E449-B95D-46A6-9234-5477BCBAD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A7113-58D1-4B72-96B8-5C52C080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8" y="609600"/>
            <a:ext cx="3408068" cy="132632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Bipartite Matching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B113FE-00ED-4DFD-B853-285DBAE3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20894-C59A-40AC-9EE5-9253ED56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90" y="2421573"/>
            <a:ext cx="5926045" cy="201485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8CC676F-74F1-441D-9B51-42C5B87F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EF39-BB81-4B6C-B240-3DC5EFC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7" y="2096064"/>
            <a:ext cx="3408070" cy="3962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</a:rPr>
              <a:t>You are given an undirected bipartite graph G = </a:t>
            </a:r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 V</a:t>
            </a:r>
            <a:r>
              <a:rPr lang="en-US" sz="1600" baseline="-25000">
                <a:solidFill>
                  <a:srgbClr val="FFFFFF"/>
                </a:solidFill>
                <a:sym typeface="Symbol" panose="05050102010706020507" pitchFamily="18" charset="2"/>
              </a:rPr>
              <a:t>1</a:t>
            </a:r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  V</a:t>
            </a:r>
            <a:r>
              <a:rPr lang="en-US" sz="1600" baseline="-25000">
                <a:solidFill>
                  <a:srgbClr val="FFFFFF"/>
                </a:solidFill>
                <a:sym typeface="Symbol" panose="05050102010706020507" pitchFamily="18" charset="2"/>
              </a:rPr>
              <a:t>2</a:t>
            </a:r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, E .</a:t>
            </a:r>
          </a:p>
          <a:p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You want to find a max-sized matching M  E s.t. no endpoints are repeated.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What is the largest matching in this graph?</a:t>
            </a:r>
          </a:p>
          <a:p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4.  { {1,a}, {2,b}, {3,c}, {5,e} }</a:t>
            </a:r>
          </a:p>
          <a:p>
            <a:pPr marL="0" indent="0">
              <a:buNone/>
            </a:pPr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Why isn’t there a larger matching?</a:t>
            </a:r>
          </a:p>
          <a:p>
            <a:r>
              <a:rPr lang="en-US" sz="1600">
                <a:solidFill>
                  <a:srgbClr val="FFFFFF"/>
                </a:solidFill>
                <a:sym typeface="Symbol" panose="05050102010706020507" pitchFamily="18" charset="2"/>
              </a:rPr>
              <a:t>The nodes {c,d} can’t both be matched.</a:t>
            </a:r>
          </a:p>
        </p:txBody>
      </p:sp>
    </p:spTree>
    <p:extLst>
      <p:ext uri="{BB962C8B-B14F-4D97-AF65-F5344CB8AC3E}">
        <p14:creationId xmlns:p14="http://schemas.microsoft.com/office/powerpoint/2010/main" val="1020143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any question marks on black background">
            <a:extLst>
              <a:ext uri="{FF2B5EF4-FFF2-40B4-BE49-F238E27FC236}">
                <a16:creationId xmlns:a16="http://schemas.microsoft.com/office/drawing/2014/main" id="{6435C239-2255-46BA-942C-554CAEAD14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814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94165-6396-4920-A407-AB59C59A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Lazy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87716-2DA4-440A-88C1-C226DB8D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/>
              <a:t>We could try to come up with an original algorithm to solve Bipartite Matching, but that sounds like too much work.</a:t>
            </a:r>
          </a:p>
          <a:p>
            <a:pPr>
              <a:lnSpc>
                <a:spcPct val="110000"/>
              </a:lnSpc>
            </a:pPr>
            <a:r>
              <a:rPr lang="en-US"/>
              <a:t>Let’s be </a:t>
            </a:r>
            <a:r>
              <a:rPr lang="en-US" b="1"/>
              <a:t>lazy</a:t>
            </a:r>
            <a:r>
              <a:rPr lang="en-US"/>
              <a:t> and use an existing algorithm.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/>
              <a:t>If we can find a poly-time reduction from Bipartite Matching to Max Flow, we’ll have an algorithm for our new problem!</a:t>
            </a:r>
          </a:p>
          <a:p>
            <a:pPr>
              <a:lnSpc>
                <a:spcPct val="110000"/>
              </a:lnSpc>
            </a:pPr>
            <a:r>
              <a:rPr lang="en-US"/>
              <a:t>We need to show how to transform an arbitrary instance of Bipartite Matching into a Max Flow instance (which will be passed into our Max Flow solver).</a:t>
            </a:r>
          </a:p>
          <a:p>
            <a:pPr>
              <a:lnSpc>
                <a:spcPct val="110000"/>
              </a:lnSpc>
            </a:pPr>
            <a:r>
              <a:rPr lang="en-US"/>
              <a:t>Then we need to show how to extract a Bipartite Matching answer from our Max Flow answer.  Both of these steps must take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214733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86B5-9E25-4419-A4BB-3BEC1E21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89238"/>
            <a:ext cx="3361498" cy="488373"/>
          </a:xfrm>
        </p:spPr>
        <p:txBody>
          <a:bodyPr anchor="b">
            <a:normAutofit/>
          </a:bodyPr>
          <a:lstStyle/>
          <a:p>
            <a:pPr algn="l"/>
            <a:r>
              <a:rPr lang="en-US" sz="2400" dirty="0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D596-EE76-4A80-AA31-4AC984A10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1079789"/>
            <a:ext cx="4378500" cy="52889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What components are missing in this graph, which are needed in a Max Flow instance?</a:t>
            </a:r>
          </a:p>
          <a:p>
            <a:pPr marL="0" indent="0">
              <a:buNone/>
            </a:pPr>
            <a:r>
              <a:rPr lang="en-US" sz="1400" dirty="0"/>
              <a:t>What else do we need to add, so that there is a useful Max Flow solution?</a:t>
            </a:r>
          </a:p>
          <a:p>
            <a:pPr marL="0" indent="0">
              <a:buNone/>
            </a:pPr>
            <a:r>
              <a:rPr lang="en-US" sz="1400" dirty="0"/>
              <a:t>How do we extract the Bipartite Matching answer from the Max Flow solution?</a:t>
            </a:r>
          </a:p>
          <a:p>
            <a:r>
              <a:rPr lang="en-US" sz="1400" dirty="0"/>
              <a:t>Choose the original edges that have a unit of flow along them</a:t>
            </a:r>
          </a:p>
          <a:p>
            <a:pPr marL="0" indent="0">
              <a:buNone/>
            </a:pPr>
            <a:r>
              <a:rPr lang="en-US" sz="1400" dirty="0"/>
              <a:t>If there is a Max Flow of x, then those edges would form a valid Bipartite Matching, since we ensure only one unit of flow goes to or from any node.</a:t>
            </a:r>
          </a:p>
          <a:p>
            <a:pPr marL="0" indent="0">
              <a:buNone/>
            </a:pPr>
            <a:r>
              <a:rPr lang="en-US" sz="1400" dirty="0"/>
              <a:t>If there is a Bipartite Matching of x, then those edges would form a Max Flow, since we can route flow to the V</a:t>
            </a:r>
            <a:r>
              <a:rPr lang="en-US" sz="1400" baseline="-25000" dirty="0"/>
              <a:t>1</a:t>
            </a:r>
            <a:r>
              <a:rPr lang="en-US" sz="1400" dirty="0"/>
              <a:t> nodes and from the V</a:t>
            </a:r>
            <a:r>
              <a:rPr lang="en-US" sz="1400" baseline="-25000" dirty="0"/>
              <a:t>2</a:t>
            </a:r>
            <a:r>
              <a:rPr lang="en-US" sz="1400" dirty="0"/>
              <a:t> nodes.</a:t>
            </a:r>
          </a:p>
          <a:p>
            <a:pPr marL="0" indent="0">
              <a:buNone/>
            </a:pPr>
            <a:r>
              <a:rPr lang="en-US" sz="1400" dirty="0"/>
              <a:t>We added a linear number of edges and nodes, so this is a poly-time reduction.</a:t>
            </a:r>
          </a:p>
          <a:p>
            <a:pPr marL="0" indent="0">
              <a:buNone/>
            </a:pPr>
            <a:r>
              <a:rPr lang="en-US" sz="1400" dirty="0"/>
              <a:t>Bipartite Matching </a:t>
            </a:r>
            <a:r>
              <a:rPr lang="en-US" sz="1400" dirty="0">
                <a:sym typeface="Symbol" panose="05050102010706020507" pitchFamily="18" charset="2"/>
              </a:rPr>
              <a:t></a:t>
            </a:r>
            <a:r>
              <a:rPr lang="en-US" sz="1400" baseline="-25000" dirty="0">
                <a:sym typeface="Symbol" panose="05050102010706020507" pitchFamily="18" charset="2"/>
              </a:rPr>
              <a:t>P</a:t>
            </a:r>
            <a:r>
              <a:rPr lang="en-US" sz="1400" dirty="0"/>
              <a:t> Network Flow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clock&#10;&#10;Description automatically generated">
            <a:extLst>
              <a:ext uri="{FF2B5EF4-FFF2-40B4-BE49-F238E27FC236}">
                <a16:creationId xmlns:a16="http://schemas.microsoft.com/office/drawing/2014/main" id="{9FC487D4-B65C-47F8-8547-6A89B0F2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31" y="2441987"/>
            <a:ext cx="5895257" cy="200438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5EB8BE3-645D-41A1-8958-797779DF7412}"/>
              </a:ext>
            </a:extLst>
          </p:cNvPr>
          <p:cNvSpPr/>
          <p:nvPr/>
        </p:nvSpPr>
        <p:spPr>
          <a:xfrm>
            <a:off x="7834746" y="4862945"/>
            <a:ext cx="529936" cy="488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40D70D-6E16-4189-A8AC-21CF0060FE54}"/>
              </a:ext>
            </a:extLst>
          </p:cNvPr>
          <p:cNvSpPr/>
          <p:nvPr/>
        </p:nvSpPr>
        <p:spPr>
          <a:xfrm>
            <a:off x="7834746" y="1422904"/>
            <a:ext cx="529936" cy="48837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35922-A9EA-4131-B35E-0F9377013DA3}"/>
              </a:ext>
            </a:extLst>
          </p:cNvPr>
          <p:cNvSpPr txBox="1"/>
          <p:nvPr/>
        </p:nvSpPr>
        <p:spPr>
          <a:xfrm>
            <a:off x="5247409" y="32443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EEA77-4338-4EC5-8858-B7C09951965B}"/>
              </a:ext>
            </a:extLst>
          </p:cNvPr>
          <p:cNvSpPr txBox="1"/>
          <p:nvPr/>
        </p:nvSpPr>
        <p:spPr>
          <a:xfrm>
            <a:off x="6474515" y="3034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C26E8-8FC2-4E94-B072-426FC9E2181D}"/>
              </a:ext>
            </a:extLst>
          </p:cNvPr>
          <p:cNvSpPr txBox="1"/>
          <p:nvPr/>
        </p:nvSpPr>
        <p:spPr>
          <a:xfrm>
            <a:off x="7137699" y="2847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7DA4F7-FF16-4379-8043-933ECDC9D2EB}"/>
              </a:ext>
            </a:extLst>
          </p:cNvPr>
          <p:cNvSpPr txBox="1"/>
          <p:nvPr/>
        </p:nvSpPr>
        <p:spPr>
          <a:xfrm>
            <a:off x="7843634" y="30265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E51BA-5060-412D-AEC3-4B54511476FD}"/>
              </a:ext>
            </a:extLst>
          </p:cNvPr>
          <p:cNvSpPr txBox="1"/>
          <p:nvPr/>
        </p:nvSpPr>
        <p:spPr>
          <a:xfrm>
            <a:off x="8733188" y="36136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1DF52C-C15D-473D-9339-048C3F449D3D}"/>
              </a:ext>
            </a:extLst>
          </p:cNvPr>
          <p:cNvSpPr txBox="1"/>
          <p:nvPr/>
        </p:nvSpPr>
        <p:spPr>
          <a:xfrm>
            <a:off x="9922586" y="26652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305FB-A7C3-4965-A465-F06875C12DE4}"/>
              </a:ext>
            </a:extLst>
          </p:cNvPr>
          <p:cNvSpPr txBox="1"/>
          <p:nvPr/>
        </p:nvSpPr>
        <p:spPr>
          <a:xfrm>
            <a:off x="10430920" y="30748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95F82-DE9A-4F33-8D69-76A987C8836A}"/>
              </a:ext>
            </a:extLst>
          </p:cNvPr>
          <p:cNvSpPr txBox="1"/>
          <p:nvPr/>
        </p:nvSpPr>
        <p:spPr>
          <a:xfrm>
            <a:off x="8578338" y="2708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6D6EA5-563B-4DD9-8FAA-3558F76B1419}"/>
              </a:ext>
            </a:extLst>
          </p:cNvPr>
          <p:cNvSpPr txBox="1"/>
          <p:nvPr/>
        </p:nvSpPr>
        <p:spPr>
          <a:xfrm>
            <a:off x="9739942" y="32883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FDFF2-4B1D-43E9-8D7D-9CE10B377316}"/>
              </a:ext>
            </a:extLst>
          </p:cNvPr>
          <p:cNvSpPr txBox="1"/>
          <p:nvPr/>
        </p:nvSpPr>
        <p:spPr>
          <a:xfrm>
            <a:off x="5938387" y="303458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54A087-7D73-40B9-915B-014259FED9E1}"/>
              </a:ext>
            </a:extLst>
          </p:cNvPr>
          <p:cNvCxnSpPr>
            <a:stCxn id="8" idx="4"/>
          </p:cNvCxnSpPr>
          <p:nvPr/>
        </p:nvCxnSpPr>
        <p:spPr>
          <a:xfrm flipH="1">
            <a:off x="5557109" y="1911277"/>
            <a:ext cx="2542605" cy="65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580D94-F257-4C40-8791-86AEFD04F02D}"/>
              </a:ext>
            </a:extLst>
          </p:cNvPr>
          <p:cNvCxnSpPr>
            <a:stCxn id="8" idx="4"/>
          </p:cNvCxnSpPr>
          <p:nvPr/>
        </p:nvCxnSpPr>
        <p:spPr>
          <a:xfrm flipH="1">
            <a:off x="6784215" y="1911277"/>
            <a:ext cx="1315499" cy="62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9FA51E-BA48-4170-B4A9-C78B490D7460}"/>
              </a:ext>
            </a:extLst>
          </p:cNvPr>
          <p:cNvCxnSpPr>
            <a:stCxn id="8" idx="4"/>
          </p:cNvCxnSpPr>
          <p:nvPr/>
        </p:nvCxnSpPr>
        <p:spPr>
          <a:xfrm>
            <a:off x="8099714" y="1911277"/>
            <a:ext cx="0" cy="65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BAFB90-FB4F-4153-8FB1-D52BDCDD2772}"/>
              </a:ext>
            </a:extLst>
          </p:cNvPr>
          <p:cNvCxnSpPr>
            <a:stCxn id="8" idx="4"/>
          </p:cNvCxnSpPr>
          <p:nvPr/>
        </p:nvCxnSpPr>
        <p:spPr>
          <a:xfrm>
            <a:off x="8099714" y="1911277"/>
            <a:ext cx="1148195" cy="65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C34A96-972E-4782-AD33-C7074CD429DD}"/>
              </a:ext>
            </a:extLst>
          </p:cNvPr>
          <p:cNvCxnSpPr>
            <a:stCxn id="8" idx="4"/>
          </p:cNvCxnSpPr>
          <p:nvPr/>
        </p:nvCxnSpPr>
        <p:spPr>
          <a:xfrm>
            <a:off x="8099714" y="1911277"/>
            <a:ext cx="2424966" cy="65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4CCAC7-C2DD-48E0-9682-BE838BAE62EC}"/>
              </a:ext>
            </a:extLst>
          </p:cNvPr>
          <p:cNvCxnSpPr>
            <a:endCxn id="5" idx="0"/>
          </p:cNvCxnSpPr>
          <p:nvPr/>
        </p:nvCxnSpPr>
        <p:spPr>
          <a:xfrm>
            <a:off x="5491930" y="4328706"/>
            <a:ext cx="2607784" cy="5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C4DCDB9-9CFC-47FF-B798-401ED86FF77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795822" y="4328706"/>
            <a:ext cx="1303892" cy="5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DF89A1-853A-4652-98D0-BC52AF15C262}"/>
              </a:ext>
            </a:extLst>
          </p:cNvPr>
          <p:cNvCxnSpPr>
            <a:endCxn id="5" idx="0"/>
          </p:cNvCxnSpPr>
          <p:nvPr/>
        </p:nvCxnSpPr>
        <p:spPr>
          <a:xfrm>
            <a:off x="8099714" y="4328706"/>
            <a:ext cx="0" cy="5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F9F8956-30C7-4957-A1EF-41E5EA38F0FF}"/>
              </a:ext>
            </a:extLst>
          </p:cNvPr>
          <p:cNvCxnSpPr>
            <a:endCxn id="5" idx="0"/>
          </p:cNvCxnSpPr>
          <p:nvPr/>
        </p:nvCxnSpPr>
        <p:spPr>
          <a:xfrm flipH="1">
            <a:off x="8099714" y="4328706"/>
            <a:ext cx="1212483" cy="5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8F63E-2CFE-43C7-A561-32194BC5A9D2}"/>
              </a:ext>
            </a:extLst>
          </p:cNvPr>
          <p:cNvCxnSpPr>
            <a:endCxn id="5" idx="0"/>
          </p:cNvCxnSpPr>
          <p:nvPr/>
        </p:nvCxnSpPr>
        <p:spPr>
          <a:xfrm flipH="1">
            <a:off x="8099714" y="4328706"/>
            <a:ext cx="2607784" cy="534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C996CBD-D0FA-4854-B4DA-14E46F09D050}"/>
              </a:ext>
            </a:extLst>
          </p:cNvPr>
          <p:cNvSpPr txBox="1"/>
          <p:nvPr/>
        </p:nvSpPr>
        <p:spPr>
          <a:xfrm>
            <a:off x="5852610" y="24146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17086F-148D-4B5D-968B-C765434C5D79}"/>
              </a:ext>
            </a:extLst>
          </p:cNvPr>
          <p:cNvSpPr txBox="1"/>
          <p:nvPr/>
        </p:nvSpPr>
        <p:spPr>
          <a:xfrm>
            <a:off x="5881496" y="40929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22E277-E28D-40F9-9C77-71F766E90BB7}"/>
              </a:ext>
            </a:extLst>
          </p:cNvPr>
          <p:cNvSpPr txBox="1"/>
          <p:nvPr/>
        </p:nvSpPr>
        <p:spPr>
          <a:xfrm>
            <a:off x="7010004" y="23702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E862B0-B854-49C4-8774-C0FAB9D6CCDC}"/>
              </a:ext>
            </a:extLst>
          </p:cNvPr>
          <p:cNvSpPr txBox="1"/>
          <p:nvPr/>
        </p:nvSpPr>
        <p:spPr>
          <a:xfrm>
            <a:off x="7648389" y="23641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EFB80-A169-4D6B-9BAC-D6DE71390185}"/>
              </a:ext>
            </a:extLst>
          </p:cNvPr>
          <p:cNvSpPr txBox="1"/>
          <p:nvPr/>
        </p:nvSpPr>
        <p:spPr>
          <a:xfrm>
            <a:off x="9879477" y="2347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2ECEC8-8BEC-4A53-A173-F47BC9AC4650}"/>
              </a:ext>
            </a:extLst>
          </p:cNvPr>
          <p:cNvSpPr txBox="1"/>
          <p:nvPr/>
        </p:nvSpPr>
        <p:spPr>
          <a:xfrm>
            <a:off x="8815949" y="23475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04534A-AFBD-413C-8E3C-BB46BA300E7D}"/>
              </a:ext>
            </a:extLst>
          </p:cNvPr>
          <p:cNvSpPr txBox="1"/>
          <p:nvPr/>
        </p:nvSpPr>
        <p:spPr>
          <a:xfrm>
            <a:off x="7028054" y="4132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5C8C4FF-A1DB-4859-8993-E9DEF8901304}"/>
              </a:ext>
            </a:extLst>
          </p:cNvPr>
          <p:cNvSpPr txBox="1"/>
          <p:nvPr/>
        </p:nvSpPr>
        <p:spPr>
          <a:xfrm>
            <a:off x="8188114" y="41846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284937-AC17-4802-A704-AF4C6A374F79}"/>
              </a:ext>
            </a:extLst>
          </p:cNvPr>
          <p:cNvSpPr txBox="1"/>
          <p:nvPr/>
        </p:nvSpPr>
        <p:spPr>
          <a:xfrm>
            <a:off x="10162557" y="413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46D2326-BC28-44EC-9602-EE4A6109BBA4}"/>
              </a:ext>
            </a:extLst>
          </p:cNvPr>
          <p:cNvSpPr txBox="1"/>
          <p:nvPr/>
        </p:nvSpPr>
        <p:spPr>
          <a:xfrm>
            <a:off x="8892271" y="40998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85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6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ose up of ruler">
            <a:extLst>
              <a:ext uri="{FF2B5EF4-FFF2-40B4-BE49-F238E27FC236}">
                <a16:creationId xmlns:a16="http://schemas.microsoft.com/office/drawing/2014/main" id="{6785BF0A-EA9E-4137-B762-99B672EF84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4728" b="1028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BD036-CB6F-4B84-A8C8-295EBBD2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Design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B4F-CA6D-4F9B-B1BC-A00BC640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Identify what components need to be added to the graph to make it a Max Flow instance.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Identify what needs to be added to the graph to make the Max Flow solution useful.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Explain how to extract your solution from the Max Flow solution.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Explain why the reduction takes polynomial-time.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Explain why a size-X solution to Max Flow implies a size-X solution to your problem.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Explain why a size-X solution to your problem implies a size-X solution to Max Flow.</a:t>
            </a:r>
          </a:p>
        </p:txBody>
      </p:sp>
    </p:spTree>
    <p:extLst>
      <p:ext uri="{BB962C8B-B14F-4D97-AF65-F5344CB8AC3E}">
        <p14:creationId xmlns:p14="http://schemas.microsoft.com/office/powerpoint/2010/main" val="72803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92F8-3194-465D-93AB-308AB293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Circulations</a:t>
            </a:r>
          </a:p>
        </p:txBody>
      </p:sp>
      <p:pic>
        <p:nvPicPr>
          <p:cNvPr id="14" name="Picture 13" descr="Cardiogramme">
            <a:extLst>
              <a:ext uri="{FF2B5EF4-FFF2-40B4-BE49-F238E27FC236}">
                <a16:creationId xmlns:a16="http://schemas.microsoft.com/office/drawing/2014/main" id="{0A69A28E-BAF4-4295-A5FF-225F30CCD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849" r="31197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B0FFD-2477-4BF8-81EA-ACB4F8288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7471" y="2096064"/>
                <a:ext cx="6340085" cy="36951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You are given a directed graph G, with edge capacities c(e) for all edges e.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/>
                  <a:t>Each node has an integer </a:t>
                </a:r>
                <a:r>
                  <a:rPr lang="en-US" sz="1600" b="1"/>
                  <a:t>demand</a:t>
                </a:r>
                <a:r>
                  <a:rPr lang="en-US" sz="1600"/>
                  <a:t> d(v).  If d(v) &lt; 0, we say it has a </a:t>
                </a:r>
                <a:r>
                  <a:rPr lang="en-US" sz="1600" b="1"/>
                  <a:t>supply</a:t>
                </a:r>
                <a:r>
                  <a:rPr lang="en-US" sz="1600"/>
                  <a:t>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A circulation is a function f which satisfies: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/>
                  <a:t>0 </a:t>
                </a:r>
                <a:r>
                  <a:rPr lang="en-US" sz="1600">
                    <a:sym typeface="Symbol" panose="05050102010706020507" pitchFamily="18" charset="2"/>
                  </a:rPr>
                  <a:t> f(e)  c(e), for all edges e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</m:t>
                        </m:r>
                      </m:sub>
                      <m:sup/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)</m:t>
                        </m:r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𝑣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,</m:t>
                            </m:r>
                            <m:r>
                              <a:rPr lang="en-US" sz="1600" b="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</m:t>
                            </m:r>
                          </m:e>
                        </m:d>
                      </m:e>
                    </m:nary>
                    <m:r>
                      <a:rPr lang="en-US" sz="16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sz="16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en-US" sz="16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sz="16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𝑣</m:t>
                    </m:r>
                    <m:r>
                      <a:rPr lang="en-US" sz="16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1600"/>
                  <a:t>, for all nodes v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/>
                  <a:t>You want to determine if there is a valid circulation.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1600"/>
                  <a:t>Note that all supply must be used, and all demand must be met, so if the sum of all d(v) values is not 0, there is no solution.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B0FFD-2477-4BF8-81EA-ACB4F8288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7471" y="2096064"/>
                <a:ext cx="6340085" cy="3695136"/>
              </a:xfrm>
              <a:blipFill>
                <a:blip r:embed="rId4"/>
                <a:stretch>
                  <a:fillRect l="-865" t="-660" r="-1058" b="-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2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F0A6-BAD1-485F-8468-FEFE932E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4586-0196-4DF8-B975-498855099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37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needs to be added to the graph?</a:t>
            </a:r>
          </a:p>
          <a:p>
            <a:pPr marL="0" indent="0">
              <a:buNone/>
            </a:pPr>
            <a:r>
              <a:rPr lang="en-US" dirty="0"/>
              <a:t>What needs to be included to produce a useful</a:t>
            </a:r>
            <a:br>
              <a:rPr lang="en-US" dirty="0"/>
            </a:br>
            <a:r>
              <a:rPr lang="en-US" dirty="0"/>
              <a:t>solution for circulations?</a:t>
            </a:r>
          </a:p>
          <a:p>
            <a:pPr marL="0" indent="0">
              <a:buNone/>
            </a:pPr>
            <a:r>
              <a:rPr lang="en-US" dirty="0"/>
              <a:t>To extract the solution, simply look at the flow</a:t>
            </a:r>
            <a:br>
              <a:rPr lang="en-US" dirty="0"/>
            </a:br>
            <a:r>
              <a:rPr lang="en-US" dirty="0"/>
              <a:t>on the original edges.</a:t>
            </a:r>
          </a:p>
          <a:p>
            <a:pPr marL="0" indent="0">
              <a:buNone/>
            </a:pPr>
            <a:r>
              <a:rPr lang="en-US" dirty="0"/>
              <a:t>If there is a max flow equal to the sum of the supplies and the sum of the demands, then this is a valid circulation, since all demands are handled and all supplies are used.</a:t>
            </a:r>
          </a:p>
          <a:p>
            <a:pPr marL="0" indent="0">
              <a:buNone/>
            </a:pPr>
            <a:r>
              <a:rPr lang="en-US" dirty="0"/>
              <a:t>If there is a valid circulation, then there would be a max flow equal to this sum.</a:t>
            </a:r>
          </a:p>
          <a:p>
            <a:pPr marL="0" indent="0">
              <a:buNone/>
            </a:pPr>
            <a:r>
              <a:rPr lang="en-US" dirty="0"/>
              <a:t>We added a linear number of edges and nodes, so this is a poly-time reduction.</a:t>
            </a:r>
          </a:p>
          <a:p>
            <a:pPr marL="0" indent="0">
              <a:buNone/>
            </a:pPr>
            <a:r>
              <a:rPr lang="en-US" dirty="0"/>
              <a:t>Circulations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baseline="-25000" dirty="0">
                <a:sym typeface="Symbol" panose="05050102010706020507" pitchFamily="18" charset="2"/>
              </a:rPr>
              <a:t>P</a:t>
            </a:r>
            <a:r>
              <a:rPr lang="en-US" dirty="0"/>
              <a:t> Network Flow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296025-D92B-401B-97CE-F8A7EDF02399}"/>
              </a:ext>
            </a:extLst>
          </p:cNvPr>
          <p:cNvGrpSpPr/>
          <p:nvPr/>
        </p:nvGrpSpPr>
        <p:grpSpPr>
          <a:xfrm>
            <a:off x="7697932" y="2462191"/>
            <a:ext cx="2092209" cy="1961820"/>
            <a:chOff x="7697932" y="2462191"/>
            <a:chExt cx="2092209" cy="19618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A8189B5-8B0C-4F9F-BAD4-EFC79329CD5C}"/>
                </a:ext>
              </a:extLst>
            </p:cNvPr>
            <p:cNvSpPr/>
            <p:nvPr/>
          </p:nvSpPr>
          <p:spPr>
            <a:xfrm>
              <a:off x="7699664" y="2535382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-5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B4ACF9-1509-4CBF-B44D-A72FB7AE8BC6}"/>
                </a:ext>
              </a:extLst>
            </p:cNvPr>
            <p:cNvSpPr/>
            <p:nvPr/>
          </p:nvSpPr>
          <p:spPr>
            <a:xfrm>
              <a:off x="9177078" y="3733800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4CCFD8-60E8-43DA-8815-CBC9A5688DB1}"/>
                </a:ext>
              </a:extLst>
            </p:cNvPr>
            <p:cNvSpPr/>
            <p:nvPr/>
          </p:nvSpPr>
          <p:spPr>
            <a:xfrm>
              <a:off x="9177078" y="2540578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F57325-8AA7-4113-86B3-01B517F70A15}"/>
                </a:ext>
              </a:extLst>
            </p:cNvPr>
            <p:cNvSpPr/>
            <p:nvPr/>
          </p:nvSpPr>
          <p:spPr>
            <a:xfrm>
              <a:off x="7697932" y="3733800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B98753-D8AE-43D7-A79E-E7D8387088CE}"/>
                </a:ext>
              </a:extLst>
            </p:cNvPr>
            <p:cNvCxnSpPr>
              <a:stCxn id="7" idx="0"/>
              <a:endCxn id="4" idx="4"/>
            </p:cNvCxnSpPr>
            <p:nvPr/>
          </p:nvCxnSpPr>
          <p:spPr>
            <a:xfrm flipV="1">
              <a:off x="8004464" y="3127664"/>
              <a:ext cx="1732" cy="60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32A63B-F0C4-40EF-9A1D-F66621AF3BF9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8310995" y="4029941"/>
              <a:ext cx="866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4CEA1A1-E569-4742-A5E1-42F92AA6F505}"/>
                </a:ext>
              </a:extLst>
            </p:cNvPr>
            <p:cNvCxnSpPr>
              <a:stCxn id="4" idx="5"/>
              <a:endCxn id="5" idx="1"/>
            </p:cNvCxnSpPr>
            <p:nvPr/>
          </p:nvCxnSpPr>
          <p:spPr>
            <a:xfrm>
              <a:off x="8222946" y="3040926"/>
              <a:ext cx="1043913" cy="7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785F1C-B896-41D8-85A2-C9B13F1F29ED}"/>
                </a:ext>
              </a:extLst>
            </p:cNvPr>
            <p:cNvCxnSpPr>
              <a:stCxn id="4" idx="6"/>
              <a:endCxn id="6" idx="2"/>
            </p:cNvCxnSpPr>
            <p:nvPr/>
          </p:nvCxnSpPr>
          <p:spPr>
            <a:xfrm>
              <a:off x="8312727" y="2831523"/>
              <a:ext cx="864351" cy="5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20E983-B264-4280-AF97-11E1EE96C045}"/>
                </a:ext>
              </a:extLst>
            </p:cNvPr>
            <p:cNvCxnSpPr>
              <a:stCxn id="6" idx="4"/>
              <a:endCxn id="5" idx="0"/>
            </p:cNvCxnSpPr>
            <p:nvPr/>
          </p:nvCxnSpPr>
          <p:spPr>
            <a:xfrm>
              <a:off x="9483610" y="3132860"/>
              <a:ext cx="0" cy="60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FC6D98-2F07-4EF2-9BF8-030C57A1B12E}"/>
                </a:ext>
              </a:extLst>
            </p:cNvPr>
            <p:cNvSpPr txBox="1"/>
            <p:nvPr/>
          </p:nvSpPr>
          <p:spPr>
            <a:xfrm>
              <a:off x="7761566" y="32843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E4BD41-4348-4C4A-ABE1-BB8E6994F75B}"/>
                </a:ext>
              </a:extLst>
            </p:cNvPr>
            <p:cNvSpPr txBox="1"/>
            <p:nvPr/>
          </p:nvSpPr>
          <p:spPr>
            <a:xfrm>
              <a:off x="8545162" y="24621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8D5FD3-0C60-400E-8815-605454D2FB24}"/>
                </a:ext>
              </a:extLst>
            </p:cNvPr>
            <p:cNvSpPr txBox="1"/>
            <p:nvPr/>
          </p:nvSpPr>
          <p:spPr>
            <a:xfrm>
              <a:off x="8202511" y="309651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C621EA-9445-45CC-B9FA-CD1495F493E3}"/>
                </a:ext>
              </a:extLst>
            </p:cNvPr>
            <p:cNvSpPr txBox="1"/>
            <p:nvPr/>
          </p:nvSpPr>
          <p:spPr>
            <a:xfrm>
              <a:off x="8538234" y="405467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A60C3D-3BF3-48BC-8123-FD9E06CDB349}"/>
                </a:ext>
              </a:extLst>
            </p:cNvPr>
            <p:cNvSpPr txBox="1"/>
            <p:nvPr/>
          </p:nvSpPr>
          <p:spPr>
            <a:xfrm>
              <a:off x="9476386" y="31415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AB75E4-A781-4219-838D-5983D79BFADF}"/>
                </a:ext>
              </a:extLst>
            </p:cNvPr>
            <p:cNvCxnSpPr>
              <a:stCxn id="6" idx="3"/>
              <a:endCxn id="7" idx="7"/>
            </p:cNvCxnSpPr>
            <p:nvPr/>
          </p:nvCxnSpPr>
          <p:spPr>
            <a:xfrm flipH="1">
              <a:off x="8221214" y="3046122"/>
              <a:ext cx="1045645" cy="77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7AD742-2A8B-4171-804F-A1815400D08C}"/>
                </a:ext>
              </a:extLst>
            </p:cNvPr>
            <p:cNvSpPr txBox="1"/>
            <p:nvPr/>
          </p:nvSpPr>
          <p:spPr>
            <a:xfrm>
              <a:off x="8786369" y="295685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CC63AA77-476F-4A98-8A0F-5DE61A8F73F5}"/>
              </a:ext>
            </a:extLst>
          </p:cNvPr>
          <p:cNvSpPr/>
          <p:nvPr/>
        </p:nvSpPr>
        <p:spPr>
          <a:xfrm>
            <a:off x="10112357" y="3096514"/>
            <a:ext cx="613063" cy="592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91FE00F-602B-47D2-B8AE-C10937C11A0E}"/>
              </a:ext>
            </a:extLst>
          </p:cNvPr>
          <p:cNvSpPr/>
          <p:nvPr/>
        </p:nvSpPr>
        <p:spPr>
          <a:xfrm>
            <a:off x="6756694" y="3096514"/>
            <a:ext cx="613063" cy="59228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6945D5-EDD7-4C04-B898-0F5DCCD58513}"/>
              </a:ext>
            </a:extLst>
          </p:cNvPr>
          <p:cNvCxnSpPr>
            <a:stCxn id="33" idx="7"/>
            <a:endCxn id="4" idx="3"/>
          </p:cNvCxnSpPr>
          <p:nvPr/>
        </p:nvCxnSpPr>
        <p:spPr>
          <a:xfrm flipV="1">
            <a:off x="7279976" y="3040926"/>
            <a:ext cx="509469" cy="14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968C1EE-5990-412F-A788-D9F742035E1A}"/>
              </a:ext>
            </a:extLst>
          </p:cNvPr>
          <p:cNvCxnSpPr>
            <a:stCxn id="33" idx="5"/>
            <a:endCxn id="7" idx="1"/>
          </p:cNvCxnSpPr>
          <p:nvPr/>
        </p:nvCxnSpPr>
        <p:spPr>
          <a:xfrm>
            <a:off x="7279976" y="3602058"/>
            <a:ext cx="507737" cy="21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E44CA0-2AA0-41F0-86AB-32B10D33FE26}"/>
              </a:ext>
            </a:extLst>
          </p:cNvPr>
          <p:cNvCxnSpPr>
            <a:stCxn id="6" idx="5"/>
            <a:endCxn id="32" idx="1"/>
          </p:cNvCxnSpPr>
          <p:nvPr/>
        </p:nvCxnSpPr>
        <p:spPr>
          <a:xfrm>
            <a:off x="9700360" y="3046122"/>
            <a:ext cx="501778" cy="1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3BDA6A-7BA6-491E-B0A3-D85CD1519026}"/>
              </a:ext>
            </a:extLst>
          </p:cNvPr>
          <p:cNvCxnSpPr>
            <a:stCxn id="5" idx="7"/>
            <a:endCxn id="32" idx="3"/>
          </p:cNvCxnSpPr>
          <p:nvPr/>
        </p:nvCxnSpPr>
        <p:spPr>
          <a:xfrm flipV="1">
            <a:off x="9700360" y="3602058"/>
            <a:ext cx="501778" cy="21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4320B4-B782-47C5-B1DD-5E34A1B933B1}"/>
              </a:ext>
            </a:extLst>
          </p:cNvPr>
          <p:cNvSpPr txBox="1"/>
          <p:nvPr/>
        </p:nvSpPr>
        <p:spPr>
          <a:xfrm>
            <a:off x="9805570" y="27826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D51BAE-7C97-4E3A-A38B-B1C978A97915}"/>
              </a:ext>
            </a:extLst>
          </p:cNvPr>
          <p:cNvSpPr txBox="1"/>
          <p:nvPr/>
        </p:nvSpPr>
        <p:spPr>
          <a:xfrm>
            <a:off x="9861743" y="3638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BED3EC-6C1E-4699-9E4F-AC8CABF7168F}"/>
              </a:ext>
            </a:extLst>
          </p:cNvPr>
          <p:cNvSpPr txBox="1"/>
          <p:nvPr/>
        </p:nvSpPr>
        <p:spPr>
          <a:xfrm>
            <a:off x="7314649" y="28300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508012-F7A6-49BF-B4CA-E9168BBE7E75}"/>
              </a:ext>
            </a:extLst>
          </p:cNvPr>
          <p:cNvSpPr txBox="1"/>
          <p:nvPr/>
        </p:nvSpPr>
        <p:spPr>
          <a:xfrm>
            <a:off x="7300903" y="36457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3419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  <p:bldP spid="42" grpId="0"/>
      <p:bldP spid="43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877D-BD57-486D-A0AC-9712AEF8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Circulations with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7E47-7D7F-4958-88B1-6DB10DBD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edges can have lower bounds l(e), </a:t>
            </a:r>
            <a:br>
              <a:rPr lang="en-US" dirty="0"/>
            </a:br>
            <a:r>
              <a:rPr lang="en-US" dirty="0"/>
              <a:t>and the capacity rule is l(e) </a:t>
            </a:r>
            <a:r>
              <a:rPr lang="en-US" dirty="0">
                <a:sym typeface="Symbol" panose="05050102010706020507" pitchFamily="18" charset="2"/>
              </a:rPr>
              <a:t> f(e)  c(e)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What problem should we reduce to?</a:t>
            </a:r>
          </a:p>
          <a:p>
            <a:r>
              <a:rPr lang="en-US" dirty="0">
                <a:sym typeface="Symbol" panose="05050102010706020507" pitchFamily="18" charset="2"/>
              </a:rPr>
              <a:t>Circulations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How should we get rid of the lower bounds?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B0FA96-21DC-4560-85D9-AA36C377FCBE}"/>
              </a:ext>
            </a:extLst>
          </p:cNvPr>
          <p:cNvGrpSpPr/>
          <p:nvPr/>
        </p:nvGrpSpPr>
        <p:grpSpPr>
          <a:xfrm>
            <a:off x="7376508" y="2462498"/>
            <a:ext cx="2775063" cy="1931579"/>
            <a:chOff x="7376508" y="2462498"/>
            <a:chExt cx="2775063" cy="193157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553F75-3277-4E90-9A1A-BF94291FB62C}"/>
                </a:ext>
              </a:extLst>
            </p:cNvPr>
            <p:cNvSpPr/>
            <p:nvPr/>
          </p:nvSpPr>
          <p:spPr>
            <a:xfrm>
              <a:off x="7699664" y="2535382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309EE2-60B6-4693-A7CB-7B3BA93CF11B}"/>
                </a:ext>
              </a:extLst>
            </p:cNvPr>
            <p:cNvSpPr/>
            <p:nvPr/>
          </p:nvSpPr>
          <p:spPr>
            <a:xfrm>
              <a:off x="9177078" y="3733800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0BB356E-2299-46D4-9092-CB8B5E0E3886}"/>
                </a:ext>
              </a:extLst>
            </p:cNvPr>
            <p:cNvSpPr/>
            <p:nvPr/>
          </p:nvSpPr>
          <p:spPr>
            <a:xfrm>
              <a:off x="9177078" y="2540578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AE8491-6738-46F5-B816-BA99BF28A5CB}"/>
                </a:ext>
              </a:extLst>
            </p:cNvPr>
            <p:cNvSpPr/>
            <p:nvPr/>
          </p:nvSpPr>
          <p:spPr>
            <a:xfrm>
              <a:off x="7697932" y="3733800"/>
              <a:ext cx="613063" cy="59228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F775B8-C97C-4712-98C3-EDA3DB29E795}"/>
                </a:ext>
              </a:extLst>
            </p:cNvPr>
            <p:cNvCxnSpPr>
              <a:stCxn id="8" idx="0"/>
              <a:endCxn id="5" idx="4"/>
            </p:cNvCxnSpPr>
            <p:nvPr/>
          </p:nvCxnSpPr>
          <p:spPr>
            <a:xfrm flipV="1">
              <a:off x="8004464" y="3127664"/>
              <a:ext cx="1732" cy="606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C86E5F-545D-49FA-8D38-982EC3B27AAE}"/>
                </a:ext>
              </a:extLst>
            </p:cNvPr>
            <p:cNvCxnSpPr>
              <a:stCxn id="8" idx="6"/>
              <a:endCxn id="6" idx="2"/>
            </p:cNvCxnSpPr>
            <p:nvPr/>
          </p:nvCxnSpPr>
          <p:spPr>
            <a:xfrm>
              <a:off x="8310995" y="4029941"/>
              <a:ext cx="8660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76067CA-351F-488D-8111-B64F60C7D1D8}"/>
                </a:ext>
              </a:extLst>
            </p:cNvPr>
            <p:cNvCxnSpPr>
              <a:stCxn id="5" idx="5"/>
              <a:endCxn id="6" idx="1"/>
            </p:cNvCxnSpPr>
            <p:nvPr/>
          </p:nvCxnSpPr>
          <p:spPr>
            <a:xfrm>
              <a:off x="8222946" y="3040926"/>
              <a:ext cx="1043913" cy="7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CD996A1-EA3A-48A0-A989-4142DCE72C3F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8312727" y="2831523"/>
              <a:ext cx="864351" cy="51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AEB6777-7D6C-4947-850F-241C49D48DE2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>
              <a:off x="9483610" y="3132860"/>
              <a:ext cx="0" cy="6009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E138AB-DDA2-4BB3-9C64-DC25DDFA6183}"/>
                </a:ext>
              </a:extLst>
            </p:cNvPr>
            <p:cNvSpPr txBox="1"/>
            <p:nvPr/>
          </p:nvSpPr>
          <p:spPr>
            <a:xfrm>
              <a:off x="7376508" y="3244334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[0,2]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C7E695-BFE1-463E-8395-755796BF8D7B}"/>
                </a:ext>
              </a:extLst>
            </p:cNvPr>
            <p:cNvSpPr txBox="1"/>
            <p:nvPr/>
          </p:nvSpPr>
          <p:spPr>
            <a:xfrm>
              <a:off x="8407310" y="246249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[2,4]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90D740-DEC4-48AD-8E31-006C6BBC3984}"/>
                </a:ext>
              </a:extLst>
            </p:cNvPr>
            <p:cNvSpPr txBox="1"/>
            <p:nvPr/>
          </p:nvSpPr>
          <p:spPr>
            <a:xfrm>
              <a:off x="8555625" y="305966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[1,3]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C13E43-23C9-4725-B63F-9CEC4B3999B6}"/>
                </a:ext>
              </a:extLst>
            </p:cNvPr>
            <p:cNvSpPr txBox="1"/>
            <p:nvPr/>
          </p:nvSpPr>
          <p:spPr>
            <a:xfrm>
              <a:off x="8407310" y="4024745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[1,2]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9AA604-7591-412E-AFC8-392D2013D14F}"/>
                </a:ext>
              </a:extLst>
            </p:cNvPr>
            <p:cNvSpPr txBox="1"/>
            <p:nvPr/>
          </p:nvSpPr>
          <p:spPr>
            <a:xfrm>
              <a:off x="9476386" y="3141518"/>
              <a:ext cx="675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[0,2]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B49E0-4181-4A6E-9460-87A11230EED2}"/>
              </a:ext>
            </a:extLst>
          </p:cNvPr>
          <p:cNvGrpSpPr/>
          <p:nvPr/>
        </p:nvGrpSpPr>
        <p:grpSpPr>
          <a:xfrm>
            <a:off x="1061797" y="4900898"/>
            <a:ext cx="2807065" cy="1060836"/>
            <a:chOff x="1061797" y="4900898"/>
            <a:chExt cx="2807065" cy="106083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2D97A1B-CDF4-44DF-9C90-28B2CF3D6163}"/>
                </a:ext>
              </a:extLst>
            </p:cNvPr>
            <p:cNvSpPr/>
            <p:nvPr/>
          </p:nvSpPr>
          <p:spPr>
            <a:xfrm>
              <a:off x="1061797" y="4973782"/>
              <a:ext cx="971357" cy="9775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C5D25B8-5AD5-4722-AEAB-52DA2C010B17}"/>
                </a:ext>
              </a:extLst>
            </p:cNvPr>
            <p:cNvSpPr/>
            <p:nvPr/>
          </p:nvSpPr>
          <p:spPr>
            <a:xfrm>
              <a:off x="2897505" y="4978978"/>
              <a:ext cx="971357" cy="982756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7BB94E-6D94-4832-A215-611A8A1B2384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2033154" y="5462562"/>
              <a:ext cx="864351" cy="7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0D707B-B4BE-4047-95BD-41928AEA94DE}"/>
                </a:ext>
              </a:extLst>
            </p:cNvPr>
            <p:cNvSpPr txBox="1"/>
            <p:nvPr/>
          </p:nvSpPr>
          <p:spPr>
            <a:xfrm>
              <a:off x="2127737" y="4900898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[L,C]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F78CF7-F25C-4FC0-94C5-17156CDBD92B}"/>
              </a:ext>
            </a:extLst>
          </p:cNvPr>
          <p:cNvGrpSpPr/>
          <p:nvPr/>
        </p:nvGrpSpPr>
        <p:grpSpPr>
          <a:xfrm>
            <a:off x="4146341" y="4968585"/>
            <a:ext cx="2675722" cy="982757"/>
            <a:chOff x="1313085" y="4973781"/>
            <a:chExt cx="2675722" cy="98275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16C0FF1-FB77-45C2-9297-1134A25AC157}"/>
                </a:ext>
              </a:extLst>
            </p:cNvPr>
            <p:cNvSpPr/>
            <p:nvPr/>
          </p:nvSpPr>
          <p:spPr>
            <a:xfrm>
              <a:off x="1313085" y="4973781"/>
              <a:ext cx="971357" cy="98275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baseline="-25000" dirty="0"/>
                <a:t>1</a:t>
              </a:r>
              <a:r>
                <a:rPr lang="en-US" dirty="0"/>
                <a:t>+L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1C7F17C-CEB6-413C-946D-800428C10B15}"/>
                </a:ext>
              </a:extLst>
            </p:cNvPr>
            <p:cNvSpPr/>
            <p:nvPr/>
          </p:nvSpPr>
          <p:spPr>
            <a:xfrm>
              <a:off x="3017450" y="5001923"/>
              <a:ext cx="971357" cy="92647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US" baseline="-25000" dirty="0"/>
                <a:t>2</a:t>
              </a:r>
              <a:r>
                <a:rPr lang="en-US" dirty="0"/>
                <a:t> -L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E1D5DF-216F-4BC8-A310-EEB16B11F430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 flipV="1">
              <a:off x="2284442" y="5465159"/>
              <a:ext cx="73300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C11376A-113B-49F9-B21D-B9DC86CBADF9}"/>
                </a:ext>
              </a:extLst>
            </p:cNvPr>
            <p:cNvSpPr txBox="1"/>
            <p:nvPr/>
          </p:nvSpPr>
          <p:spPr>
            <a:xfrm>
              <a:off x="2338687" y="5095827"/>
              <a:ext cx="561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C-L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9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8776-0D1B-4B24-9435-582D84D2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472" y="609600"/>
            <a:ext cx="6340084" cy="1326321"/>
          </a:xfrm>
        </p:spPr>
        <p:txBody>
          <a:bodyPr>
            <a:normAutofit/>
          </a:bodyPr>
          <a:lstStyle/>
          <a:p>
            <a:r>
              <a:rPr lang="en-US"/>
              <a:t>Producing the answer</a:t>
            </a:r>
          </a:p>
        </p:txBody>
      </p:sp>
      <p:pic>
        <p:nvPicPr>
          <p:cNvPr id="14" name="Picture 13" descr="Graph on document with pen">
            <a:extLst>
              <a:ext uri="{FF2B5EF4-FFF2-40B4-BE49-F238E27FC236}">
                <a16:creationId xmlns:a16="http://schemas.microsoft.com/office/drawing/2014/main" id="{BB3ECFFC-C25F-49A6-884C-0B738D51F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00" r="20577" b="-1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8CC2-321A-4256-96AA-2A43D6E8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71" y="2096064"/>
            <a:ext cx="6340085" cy="369513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/>
              <a:t>To extract the answer, add the lower-bound of each edge to the flow on that edge.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If there is a valid circulation, then for each edge adding the lower-bound will produce a valid circulation with lower bounds.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If there is a valid circulation with lower-bounds, then subtracting the lower bound will produce a valid circulation on the derived graph.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We do a constant amount of work for each edge, so this is a poly-time reduction.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/>
              <a:t>Circulations with Lower Bounds </a:t>
            </a:r>
            <a:r>
              <a:rPr lang="en-US" sz="1600">
                <a:sym typeface="Symbol" panose="05050102010706020507" pitchFamily="18" charset="2"/>
              </a:rPr>
              <a:t></a:t>
            </a:r>
            <a:r>
              <a:rPr lang="en-US" sz="1600" baseline="-25000">
                <a:sym typeface="Symbol" panose="05050102010706020507" pitchFamily="18" charset="2"/>
              </a:rPr>
              <a:t>P</a:t>
            </a:r>
            <a:r>
              <a:rPr lang="en-US" sz="1600"/>
              <a:t> Circulations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2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820DE-DF7E-4EBC-8981-DDCDB3BD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629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Reductions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5571-A700-4910-9C6B-5147EFD0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2001"/>
            <a:ext cx="6566564" cy="4761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In theory, you could give a poly-time reduction to any poly-time solvable problem.</a:t>
            </a:r>
          </a:p>
          <a:p>
            <a:pPr marL="0" indent="0">
              <a:buNone/>
            </a:pPr>
            <a:r>
              <a:rPr lang="en-US" sz="1600"/>
              <a:t>However, in this unit we are expecting you to reduce to one of these 5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Max 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Min Cut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Bipartite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Circulations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Circulations with Lower Bounds</a:t>
            </a:r>
          </a:p>
        </p:txBody>
      </p:sp>
    </p:spTree>
    <p:extLst>
      <p:ext uri="{BB962C8B-B14F-4D97-AF65-F5344CB8AC3E}">
        <p14:creationId xmlns:p14="http://schemas.microsoft.com/office/powerpoint/2010/main" val="2878148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985A1-1BF7-4E10-84A6-AB757E45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Survey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D41F-D9CA-4CD9-8392-40A5B3B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2463800"/>
            <a:ext cx="9247652" cy="33274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/>
              <a:t>You have n customers {c</a:t>
            </a:r>
            <a:r>
              <a:rPr lang="en-US" sz="1400" baseline="-25000"/>
              <a:t>1</a:t>
            </a:r>
            <a:r>
              <a:rPr lang="en-US" sz="1400"/>
              <a:t>, …, c</a:t>
            </a:r>
            <a:r>
              <a:rPr lang="en-US" sz="1400" baseline="-25000"/>
              <a:t>n</a:t>
            </a:r>
            <a:r>
              <a:rPr lang="en-US" sz="1400"/>
              <a:t>} and m products </a:t>
            </a:r>
            <a:br>
              <a:rPr lang="en-US" sz="1400"/>
            </a:br>
            <a:r>
              <a:rPr lang="en-US" sz="1400"/>
              <a:t>P = {p</a:t>
            </a:r>
            <a:r>
              <a:rPr lang="en-US" sz="1400" baseline="-25000"/>
              <a:t>1</a:t>
            </a:r>
            <a:r>
              <a:rPr lang="en-US" sz="1400"/>
              <a:t>, …, p</a:t>
            </a:r>
            <a:r>
              <a:rPr lang="en-US" sz="1400" baseline="-25000"/>
              <a:t>n</a:t>
            </a:r>
            <a:r>
              <a:rPr lang="en-US" sz="1400"/>
              <a:t>}</a:t>
            </a:r>
          </a:p>
          <a:p>
            <a:pPr>
              <a:lnSpc>
                <a:spcPct val="110000"/>
              </a:lnSpc>
            </a:pPr>
            <a:r>
              <a:rPr lang="en-US" sz="1400"/>
              <a:t>c</a:t>
            </a:r>
            <a:r>
              <a:rPr lang="en-US" sz="1400" baseline="-25000"/>
              <a:t>i</a:t>
            </a:r>
            <a:r>
              <a:rPr lang="en-US" sz="1400"/>
              <a:t> owns a subset of our products S</a:t>
            </a:r>
            <a:r>
              <a:rPr lang="en-US" sz="1400" baseline="-25000"/>
              <a:t>i</a:t>
            </a:r>
            <a:r>
              <a:rPr lang="en-US" sz="1400"/>
              <a:t> </a:t>
            </a:r>
            <a:r>
              <a:rPr lang="en-US" sz="1400">
                <a:sym typeface="Symbol" panose="05050102010706020507" pitchFamily="18" charset="2"/>
              </a:rPr>
              <a:t> </a:t>
            </a:r>
            <a:r>
              <a:rPr lang="en-US" sz="1400"/>
              <a:t>P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We want to design a survey that gets a sufficient amount of feedback about our products.</a:t>
            </a:r>
          </a:p>
          <a:p>
            <a:pPr>
              <a:lnSpc>
                <a:spcPct val="110000"/>
              </a:lnSpc>
            </a:pPr>
            <a:r>
              <a:rPr lang="en-US" sz="1400"/>
              <a:t>We must ask between q</a:t>
            </a:r>
            <a:r>
              <a:rPr lang="en-US" sz="1400" baseline="-25000"/>
              <a:t>i</a:t>
            </a:r>
            <a:r>
              <a:rPr lang="en-US" sz="1400"/>
              <a:t> and q</a:t>
            </a:r>
            <a:r>
              <a:rPr lang="en-US" sz="1400" baseline="-25000"/>
              <a:t>i</a:t>
            </a:r>
            <a:r>
              <a:rPr lang="en-US" sz="1400"/>
              <a:t>’ questions about p</a:t>
            </a:r>
            <a:r>
              <a:rPr lang="en-US" sz="1400" baseline="-25000"/>
              <a:t>i</a:t>
            </a:r>
            <a:r>
              <a:rPr lang="en-US" sz="1400"/>
              <a:t> (too many questions would be redundant).</a:t>
            </a:r>
          </a:p>
          <a:p>
            <a:pPr>
              <a:lnSpc>
                <a:spcPct val="110000"/>
              </a:lnSpc>
            </a:pPr>
            <a:r>
              <a:rPr lang="en-US" sz="1400"/>
              <a:t>We must ask between r</a:t>
            </a:r>
            <a:r>
              <a:rPr lang="en-US" sz="1400" baseline="-25000"/>
              <a:t>i</a:t>
            </a:r>
            <a:r>
              <a:rPr lang="en-US" sz="1400"/>
              <a:t> and r</a:t>
            </a:r>
            <a:r>
              <a:rPr lang="en-US" sz="1400" baseline="-25000"/>
              <a:t>i</a:t>
            </a:r>
            <a:r>
              <a:rPr lang="en-US" sz="1400"/>
              <a:t>’ questions to c</a:t>
            </a:r>
            <a:r>
              <a:rPr lang="en-US" sz="1400" baseline="-25000"/>
              <a:t>i</a:t>
            </a:r>
            <a:r>
              <a:rPr lang="en-US" sz="1400"/>
              <a:t> (too few questions is a waste of their time).</a:t>
            </a:r>
          </a:p>
          <a:p>
            <a:pPr>
              <a:lnSpc>
                <a:spcPct val="110000"/>
              </a:lnSpc>
            </a:pPr>
            <a:r>
              <a:rPr lang="en-US" sz="1400"/>
              <a:t>We can only ask questions to a customer about products they own.</a:t>
            </a:r>
          </a:p>
          <a:p>
            <a:pPr>
              <a:lnSpc>
                <a:spcPct val="110000"/>
              </a:lnSpc>
            </a:pPr>
            <a:r>
              <a:rPr lang="en-US" sz="1400"/>
              <a:t>We are not limited to one question per product per customer: there are lots of questions we can ask about the same product.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/>
              <a:t>Design a survey according to the above constraints.</a:t>
            </a:r>
          </a:p>
        </p:txBody>
      </p:sp>
    </p:spTree>
    <p:extLst>
      <p:ext uri="{BB962C8B-B14F-4D97-AF65-F5344CB8AC3E}">
        <p14:creationId xmlns:p14="http://schemas.microsoft.com/office/powerpoint/2010/main" val="24044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E1C8-3DF2-4C72-BB0B-58E2DEF2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5EFFF-3A18-4A4B-B796-EF13AB05B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Each edge e has a capacity c(e).  An </a:t>
                </a:r>
                <a:r>
                  <a:rPr lang="en-US" b="1" dirty="0"/>
                  <a:t>s-t flow</a:t>
                </a:r>
                <a:r>
                  <a:rPr lang="en-US" dirty="0"/>
                  <a:t> is a function f which satisfies: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/>
                  <a:t> 0 </a:t>
                </a:r>
                <a:r>
                  <a:rPr lang="en-US" dirty="0">
                    <a:sym typeface="Symbol" panose="05050102010706020507" pitchFamily="18" charset="2"/>
                  </a:rPr>
                  <a:t> f(e)  c(e), for all e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∈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)</m:t>
                        </m:r>
                      </m:e>
                    </m:nary>
                  </m:oMath>
                </a14:m>
                <a:r>
                  <a:rPr lang="en-US" dirty="0"/>
                  <a:t>, for all nodes v </a:t>
                </a:r>
                <a:r>
                  <a:rPr lang="en-US" dirty="0">
                    <a:sym typeface="Symbol" panose="05050102010706020507" pitchFamily="18" charset="2"/>
                  </a:rPr>
                  <a:t> </a:t>
                </a:r>
                <a:r>
                  <a:rPr lang="en-US" dirty="0"/>
                  <a:t>V – {</a:t>
                </a:r>
                <a:r>
                  <a:rPr lang="en-US" dirty="0" err="1"/>
                  <a:t>s,t</a:t>
                </a:r>
                <a:r>
                  <a:rPr lang="en-US" dirty="0"/>
                  <a:t>}</a:t>
                </a:r>
              </a:p>
              <a:p>
                <a:pPr marL="0" indent="0">
                  <a:buNone/>
                </a:pPr>
                <a:r>
                  <a:rPr lang="en-US" dirty="0"/>
                  <a:t>The value of a flow is v(f)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 ∈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𝐸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)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D5EFFF-3A18-4A4B-B796-EF13AB05B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03FE609-D65F-4968-8299-8B133ED7277B}"/>
              </a:ext>
            </a:extLst>
          </p:cNvPr>
          <p:cNvGrpSpPr/>
          <p:nvPr/>
        </p:nvGrpSpPr>
        <p:grpSpPr>
          <a:xfrm>
            <a:off x="4088523" y="4251498"/>
            <a:ext cx="2868273" cy="1699845"/>
            <a:chOff x="2984938" y="3416065"/>
            <a:chExt cx="2868273" cy="169984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99C78B-3892-4363-90FC-473A4B17A620}"/>
                </a:ext>
              </a:extLst>
            </p:cNvPr>
            <p:cNvSpPr/>
            <p:nvPr/>
          </p:nvSpPr>
          <p:spPr>
            <a:xfrm>
              <a:off x="2984938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8BF83A-B930-4778-8BF2-F3E0FAC3D047}"/>
                </a:ext>
              </a:extLst>
            </p:cNvPr>
            <p:cNvSpPr/>
            <p:nvPr/>
          </p:nvSpPr>
          <p:spPr>
            <a:xfrm>
              <a:off x="3746938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65BF42-A493-4FB9-A953-44F7BF561DDE}"/>
                </a:ext>
              </a:extLst>
            </p:cNvPr>
            <p:cNvSpPr/>
            <p:nvPr/>
          </p:nvSpPr>
          <p:spPr>
            <a:xfrm>
              <a:off x="4771697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BCF032-6D82-4097-8A5B-ABC77044B058}"/>
                </a:ext>
              </a:extLst>
            </p:cNvPr>
            <p:cNvSpPr/>
            <p:nvPr/>
          </p:nvSpPr>
          <p:spPr>
            <a:xfrm>
              <a:off x="4771697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25E8E5-E9D8-46DF-8131-B273DB365A26}"/>
                </a:ext>
              </a:extLst>
            </p:cNvPr>
            <p:cNvSpPr/>
            <p:nvPr/>
          </p:nvSpPr>
          <p:spPr>
            <a:xfrm>
              <a:off x="3746938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84808D-2E25-440E-BDC3-B4429875AF4C}"/>
                </a:ext>
              </a:extLst>
            </p:cNvPr>
            <p:cNvSpPr/>
            <p:nvPr/>
          </p:nvSpPr>
          <p:spPr>
            <a:xfrm>
              <a:off x="5428593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B2B2894-2663-4D04-81CB-815F8888E240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3347372" y="3868695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1AF8B51-3E30-44C6-B849-7AC96EB3DD61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3347372" y="4487872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D222FE2-8DAD-43D2-ACE9-438E53737D43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4171556" y="4900448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01DB30E-C01B-422D-B2AD-DD06600C75D0}"/>
                </a:ext>
              </a:extLst>
            </p:cNvPr>
            <p:cNvCxnSpPr>
              <a:stCxn id="8" idx="7"/>
              <a:endCxn id="10" idx="3"/>
            </p:cNvCxnSpPr>
            <p:nvPr/>
          </p:nvCxnSpPr>
          <p:spPr>
            <a:xfrm flipV="1">
              <a:off x="5134131" y="4487872"/>
              <a:ext cx="356646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FCED047-3C2F-4357-A581-AE21E52967FC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171556" y="3716340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79ECB1F-2816-4D0C-AB73-6AB9F617C44D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5134131" y="3868695"/>
              <a:ext cx="356646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3A8C443-8F49-4B10-87B0-190D0D29D0B5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4109372" y="3868695"/>
              <a:ext cx="724509" cy="87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9490CD-C22A-459F-A265-D07C889349CF}"/>
                </a:ext>
              </a:extLst>
            </p:cNvPr>
            <p:cNvSpPr txBox="1"/>
            <p:nvPr/>
          </p:nvSpPr>
          <p:spPr>
            <a:xfrm>
              <a:off x="3260423" y="369653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5/5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216CE3-6128-41A0-850E-05F6509BFEED}"/>
                </a:ext>
              </a:extLst>
            </p:cNvPr>
            <p:cNvSpPr txBox="1"/>
            <p:nvPr/>
          </p:nvSpPr>
          <p:spPr>
            <a:xfrm>
              <a:off x="4969720" y="4316587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5/5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E75503-B2C4-434F-976F-DD2A7E3C5E3E}"/>
                </a:ext>
              </a:extLst>
            </p:cNvPr>
            <p:cNvSpPr txBox="1"/>
            <p:nvPr/>
          </p:nvSpPr>
          <p:spPr>
            <a:xfrm>
              <a:off x="3427413" y="4299619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12A818-FB92-44B2-B7C8-3A89D1284629}"/>
                </a:ext>
              </a:extLst>
            </p:cNvPr>
            <p:cNvSpPr txBox="1"/>
            <p:nvPr/>
          </p:nvSpPr>
          <p:spPr>
            <a:xfrm>
              <a:off x="5266468" y="3712572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A96DE7-D232-49FA-AD1C-3D4CD56E9BCC}"/>
                </a:ext>
              </a:extLst>
            </p:cNvPr>
            <p:cNvSpPr txBox="1"/>
            <p:nvPr/>
          </p:nvSpPr>
          <p:spPr>
            <a:xfrm>
              <a:off x="4241823" y="3416065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5C75AA-0C6F-42F0-98C3-73934CB5DB2F}"/>
                </a:ext>
              </a:extLst>
            </p:cNvPr>
            <p:cNvSpPr txBox="1"/>
            <p:nvPr/>
          </p:nvSpPr>
          <p:spPr>
            <a:xfrm>
              <a:off x="4353049" y="3962598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2/3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68EE58-8FDB-469D-B3C5-5418DE7380CF}"/>
                </a:ext>
              </a:extLst>
            </p:cNvPr>
            <p:cNvSpPr txBox="1"/>
            <p:nvPr/>
          </p:nvSpPr>
          <p:spPr>
            <a:xfrm>
              <a:off x="4208688" y="4606622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3/3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8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4292-1D35-404E-8419-C152213D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5" y="2771620"/>
            <a:ext cx="3076314" cy="1326321"/>
          </a:xfrm>
        </p:spPr>
        <p:txBody>
          <a:bodyPr/>
          <a:lstStyle/>
          <a:p>
            <a:r>
              <a:rPr lang="en-US" dirty="0"/>
              <a:t>The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EA784-4A73-4E94-9B6A-58AC698AE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55" y="742072"/>
            <a:ext cx="6281873" cy="55248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Each of the 5 problems we can reduce to are graph problems.  Often you will start constructing a graph before you have decided which problem to reduce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problem are we reducing to?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60FA43-0AF4-4626-BD0C-FCB84361D417}"/>
              </a:ext>
            </a:extLst>
          </p:cNvPr>
          <p:cNvGrpSpPr/>
          <p:nvPr/>
        </p:nvGrpSpPr>
        <p:grpSpPr>
          <a:xfrm>
            <a:off x="6096000" y="2254826"/>
            <a:ext cx="2258292" cy="3185388"/>
            <a:chOff x="6096000" y="2254826"/>
            <a:chExt cx="2258292" cy="31853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42988C-227C-4FBC-A990-1AF45F361CFF}"/>
                </a:ext>
              </a:extLst>
            </p:cNvPr>
            <p:cNvSpPr/>
            <p:nvPr/>
          </p:nvSpPr>
          <p:spPr>
            <a:xfrm>
              <a:off x="6096000" y="2254826"/>
              <a:ext cx="662774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044C19-4385-4F7A-81CB-3AE2B502EFC0}"/>
                </a:ext>
              </a:extLst>
            </p:cNvPr>
            <p:cNvSpPr/>
            <p:nvPr/>
          </p:nvSpPr>
          <p:spPr>
            <a:xfrm>
              <a:off x="6096001" y="3112076"/>
              <a:ext cx="662774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29B1AA-01E3-4153-9942-E743585F4844}"/>
                </a:ext>
              </a:extLst>
            </p:cNvPr>
            <p:cNvSpPr/>
            <p:nvPr/>
          </p:nvSpPr>
          <p:spPr>
            <a:xfrm>
              <a:off x="7686150" y="2254826"/>
              <a:ext cx="662775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4BCB47-4AA9-4A59-9FDE-92B6A1C76B0F}"/>
                </a:ext>
              </a:extLst>
            </p:cNvPr>
            <p:cNvSpPr/>
            <p:nvPr/>
          </p:nvSpPr>
          <p:spPr>
            <a:xfrm>
              <a:off x="6096000" y="4806367"/>
              <a:ext cx="662773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</a:t>
              </a:r>
              <a:r>
                <a:rPr lang="en-US" baseline="-25000" dirty="0" err="1"/>
                <a:t>n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961003-4DFF-48FE-84AA-A060DF3ABF10}"/>
                </a:ext>
              </a:extLst>
            </p:cNvPr>
            <p:cNvSpPr/>
            <p:nvPr/>
          </p:nvSpPr>
          <p:spPr>
            <a:xfrm>
              <a:off x="6096001" y="3969326"/>
              <a:ext cx="662774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A02703-3F42-4D8A-8456-00A965016145}"/>
                </a:ext>
              </a:extLst>
            </p:cNvPr>
            <p:cNvSpPr/>
            <p:nvPr/>
          </p:nvSpPr>
          <p:spPr>
            <a:xfrm>
              <a:off x="7688052" y="3112076"/>
              <a:ext cx="662776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4B37F0-4962-4801-B18B-D99133C8021D}"/>
                </a:ext>
              </a:extLst>
            </p:cNvPr>
            <p:cNvSpPr/>
            <p:nvPr/>
          </p:nvSpPr>
          <p:spPr>
            <a:xfrm>
              <a:off x="7691517" y="3969326"/>
              <a:ext cx="662775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en-US" baseline="-250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675DD3-7CAD-478C-94C9-FBEF271DC0E1}"/>
                </a:ext>
              </a:extLst>
            </p:cNvPr>
            <p:cNvSpPr/>
            <p:nvPr/>
          </p:nvSpPr>
          <p:spPr>
            <a:xfrm>
              <a:off x="7686151" y="4806367"/>
              <a:ext cx="668141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m</a:t>
              </a:r>
            </a:p>
          </p:txBody>
        </p:sp>
      </p:grpSp>
      <p:sp>
        <p:nvSpPr>
          <p:cNvPr id="23" name="Arc 22">
            <a:extLst>
              <a:ext uri="{FF2B5EF4-FFF2-40B4-BE49-F238E27FC236}">
                <a16:creationId xmlns:a16="http://schemas.microsoft.com/office/drawing/2014/main" id="{DB8C06D6-0B55-4D40-9951-DBC4194FDF21}"/>
              </a:ext>
            </a:extLst>
          </p:cNvPr>
          <p:cNvSpPr/>
          <p:nvPr/>
        </p:nvSpPr>
        <p:spPr>
          <a:xfrm>
            <a:off x="6373313" y="3084862"/>
            <a:ext cx="503410" cy="654056"/>
          </a:xfrm>
          <a:prstGeom prst="arc">
            <a:avLst>
              <a:gd name="adj1" fmla="val 21150374"/>
              <a:gd name="adj2" fmla="val 540384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884DBAF-227D-457E-9FE2-A4D55A648932}"/>
              </a:ext>
            </a:extLst>
          </p:cNvPr>
          <p:cNvGrpSpPr/>
          <p:nvPr/>
        </p:nvGrpSpPr>
        <p:grpSpPr>
          <a:xfrm>
            <a:off x="6661712" y="2795848"/>
            <a:ext cx="1126866" cy="2103344"/>
            <a:chOff x="6661712" y="2795848"/>
            <a:chExt cx="1126866" cy="21033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08D9D6E-1E0B-4C0F-AC2C-0A0B9F1C3A84}"/>
                </a:ext>
              </a:extLst>
            </p:cNvPr>
            <p:cNvCxnSpPr>
              <a:stCxn id="5" idx="6"/>
              <a:endCxn id="10" idx="2"/>
            </p:cNvCxnSpPr>
            <p:nvPr/>
          </p:nvCxnSpPr>
          <p:spPr>
            <a:xfrm>
              <a:off x="6758775" y="3429000"/>
              <a:ext cx="929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E49EF3-44E0-4E65-AAF8-912B2513B2CD}"/>
                </a:ext>
              </a:extLst>
            </p:cNvPr>
            <p:cNvCxnSpPr>
              <a:stCxn id="5" idx="5"/>
              <a:endCxn id="12" idx="1"/>
            </p:cNvCxnSpPr>
            <p:nvPr/>
          </p:nvCxnSpPr>
          <p:spPr>
            <a:xfrm>
              <a:off x="6661714" y="3653098"/>
              <a:ext cx="1122284" cy="1246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186AD29-9707-48D3-9114-010F454912EC}"/>
                </a:ext>
              </a:extLst>
            </p:cNvPr>
            <p:cNvCxnSpPr>
              <a:stCxn id="8" idx="7"/>
              <a:endCxn id="11" idx="3"/>
            </p:cNvCxnSpPr>
            <p:nvPr/>
          </p:nvCxnSpPr>
          <p:spPr>
            <a:xfrm flipV="1">
              <a:off x="6661712" y="4510348"/>
              <a:ext cx="1126866" cy="38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9E53F8-1A0E-4334-9805-5F4DFDE45182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6661713" y="2795848"/>
              <a:ext cx="1126865" cy="12663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100754-0B30-4C41-B764-49D8C03F5F58}"/>
                </a:ext>
              </a:extLst>
            </p:cNvPr>
            <p:cNvSpPr txBox="1"/>
            <p:nvPr/>
          </p:nvSpPr>
          <p:spPr>
            <a:xfrm>
              <a:off x="6820421" y="3504511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  <a:r>
                <a:rPr lang="en-US" baseline="-25000" dirty="0"/>
                <a:t>2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FBD8876-1E27-4D79-96BA-1086AEAE625E}"/>
              </a:ext>
            </a:extLst>
          </p:cNvPr>
          <p:cNvSpPr txBox="1"/>
          <p:nvPr/>
        </p:nvSpPr>
        <p:spPr>
          <a:xfrm>
            <a:off x="6836451" y="276295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8C2CC-E319-40DD-9317-183C936771E7}"/>
              </a:ext>
            </a:extLst>
          </p:cNvPr>
          <p:cNvSpPr txBox="1"/>
          <p:nvPr/>
        </p:nvSpPr>
        <p:spPr>
          <a:xfrm>
            <a:off x="7251625" y="309543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17C18F-50ED-46B2-8020-9B34875279C1}"/>
              </a:ext>
            </a:extLst>
          </p:cNvPr>
          <p:cNvSpPr txBox="1"/>
          <p:nvPr/>
        </p:nvSpPr>
        <p:spPr>
          <a:xfrm>
            <a:off x="7031376" y="3896997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98DE3-E18A-4516-8CE6-DD0685FB0FE9}"/>
              </a:ext>
            </a:extLst>
          </p:cNvPr>
          <p:cNvSpPr txBox="1"/>
          <p:nvPr/>
        </p:nvSpPr>
        <p:spPr>
          <a:xfrm>
            <a:off x="6662785" y="452986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37EDEF-0E08-439A-A891-D4182E7E251E}"/>
              </a:ext>
            </a:extLst>
          </p:cNvPr>
          <p:cNvSpPr/>
          <p:nvPr/>
        </p:nvSpPr>
        <p:spPr>
          <a:xfrm>
            <a:off x="4957640" y="3556919"/>
            <a:ext cx="662774" cy="633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U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8A2406D-4C16-45C4-A387-25988907A4F6}"/>
              </a:ext>
            </a:extLst>
          </p:cNvPr>
          <p:cNvCxnSpPr>
            <a:stCxn id="39" idx="0"/>
            <a:endCxn id="4" idx="3"/>
          </p:cNvCxnSpPr>
          <p:nvPr/>
        </p:nvCxnSpPr>
        <p:spPr>
          <a:xfrm flipV="1">
            <a:off x="5289027" y="2795848"/>
            <a:ext cx="904034" cy="76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D17ACC-A6A1-4A7E-9B7D-D42B3D30B68D}"/>
              </a:ext>
            </a:extLst>
          </p:cNvPr>
          <p:cNvCxnSpPr>
            <a:stCxn id="39" idx="7"/>
            <a:endCxn id="5" idx="2"/>
          </p:cNvCxnSpPr>
          <p:nvPr/>
        </p:nvCxnSpPr>
        <p:spPr>
          <a:xfrm flipV="1">
            <a:off x="5523353" y="3429000"/>
            <a:ext cx="572648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06C5BF6-7A72-456A-BEAA-875E41EFEC86}"/>
              </a:ext>
            </a:extLst>
          </p:cNvPr>
          <p:cNvCxnSpPr>
            <a:stCxn id="39" idx="5"/>
            <a:endCxn id="9" idx="2"/>
          </p:cNvCxnSpPr>
          <p:nvPr/>
        </p:nvCxnSpPr>
        <p:spPr>
          <a:xfrm>
            <a:off x="5523353" y="4097941"/>
            <a:ext cx="572648" cy="18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A8CE4F-A1D4-4E8C-910A-DBA2E207B8CA}"/>
              </a:ext>
            </a:extLst>
          </p:cNvPr>
          <p:cNvCxnSpPr>
            <a:stCxn id="39" idx="4"/>
            <a:endCxn id="8" idx="1"/>
          </p:cNvCxnSpPr>
          <p:nvPr/>
        </p:nvCxnSpPr>
        <p:spPr>
          <a:xfrm>
            <a:off x="5289027" y="4190766"/>
            <a:ext cx="904034" cy="7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5343DBC-27CE-4F55-B795-0C954EBCC998}"/>
              </a:ext>
            </a:extLst>
          </p:cNvPr>
          <p:cNvSpPr txBox="1"/>
          <p:nvPr/>
        </p:nvSpPr>
        <p:spPr>
          <a:xfrm>
            <a:off x="5102880" y="2726104"/>
            <a:ext cx="89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[r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r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’]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4819CD-47A0-4459-8DA9-87ADCBDF5BF7}"/>
              </a:ext>
            </a:extLst>
          </p:cNvPr>
          <p:cNvSpPr txBox="1"/>
          <p:nvPr/>
        </p:nvSpPr>
        <p:spPr>
          <a:xfrm>
            <a:off x="5050664" y="4602478"/>
            <a:ext cx="9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r</a:t>
            </a:r>
            <a:r>
              <a:rPr lang="en-US" baseline="-25000" dirty="0" err="1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’]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BBC330-5AF4-4F5E-94FC-5183A220FDA2}"/>
              </a:ext>
            </a:extLst>
          </p:cNvPr>
          <p:cNvSpPr txBox="1"/>
          <p:nvPr/>
        </p:nvSpPr>
        <p:spPr>
          <a:xfrm>
            <a:off x="8513650" y="4550765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[</a:t>
            </a:r>
            <a:r>
              <a:rPr lang="en-US" dirty="0" err="1">
                <a:sym typeface="Symbol" panose="05050102010706020507" pitchFamily="18" charset="2"/>
              </a:rPr>
              <a:t>q</a:t>
            </a:r>
            <a:r>
              <a:rPr lang="en-US" baseline="-25000" dirty="0" err="1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q</a:t>
            </a:r>
            <a:r>
              <a:rPr lang="en-US" baseline="-25000" dirty="0" err="1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’]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A590AE-B88A-4ADF-A75C-B6ABCD29978B}"/>
              </a:ext>
            </a:extLst>
          </p:cNvPr>
          <p:cNvSpPr txBox="1"/>
          <p:nvPr/>
        </p:nvSpPr>
        <p:spPr>
          <a:xfrm>
            <a:off x="8467164" y="2676922"/>
            <a:ext cx="98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[q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, q</a:t>
            </a:r>
            <a:r>
              <a:rPr lang="en-US" baseline="-25000" dirty="0">
                <a:sym typeface="Symbol" panose="05050102010706020507" pitchFamily="18" charset="2"/>
              </a:rPr>
              <a:t>1</a:t>
            </a:r>
            <a:r>
              <a:rPr lang="en-US" dirty="0">
                <a:sym typeface="Symbol" panose="05050102010706020507" pitchFamily="18" charset="2"/>
              </a:rPr>
              <a:t>’]</a:t>
            </a:r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F7B313-F2B5-4CC7-B968-07CE27B2C992}"/>
              </a:ext>
            </a:extLst>
          </p:cNvPr>
          <p:cNvSpPr/>
          <p:nvPr/>
        </p:nvSpPr>
        <p:spPr>
          <a:xfrm>
            <a:off x="8830770" y="3556919"/>
            <a:ext cx="662774" cy="6338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endParaRPr lang="en-US" baseline="-25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CCD479-3E6A-45D0-AFC0-522769671914}"/>
              </a:ext>
            </a:extLst>
          </p:cNvPr>
          <p:cNvCxnSpPr>
            <a:stCxn id="6" idx="5"/>
            <a:endCxn id="52" idx="0"/>
          </p:cNvCxnSpPr>
          <p:nvPr/>
        </p:nvCxnSpPr>
        <p:spPr>
          <a:xfrm>
            <a:off x="8251864" y="2795848"/>
            <a:ext cx="910293" cy="76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C66979-3DD8-4560-8047-E414B3D3877E}"/>
              </a:ext>
            </a:extLst>
          </p:cNvPr>
          <p:cNvCxnSpPr>
            <a:stCxn id="10" idx="6"/>
            <a:endCxn id="52" idx="1"/>
          </p:cNvCxnSpPr>
          <p:nvPr/>
        </p:nvCxnSpPr>
        <p:spPr>
          <a:xfrm>
            <a:off x="8350828" y="3429000"/>
            <a:ext cx="577003" cy="22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8C99C-41FA-4DFC-BA9E-1C480B75AFB0}"/>
              </a:ext>
            </a:extLst>
          </p:cNvPr>
          <p:cNvCxnSpPr>
            <a:stCxn id="11" idx="6"/>
            <a:endCxn id="52" idx="3"/>
          </p:cNvCxnSpPr>
          <p:nvPr/>
        </p:nvCxnSpPr>
        <p:spPr>
          <a:xfrm flipV="1">
            <a:off x="8354292" y="4097941"/>
            <a:ext cx="573539" cy="18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EEDCBD-4015-46BC-8E06-47AFDEC2F951}"/>
              </a:ext>
            </a:extLst>
          </p:cNvPr>
          <p:cNvCxnSpPr>
            <a:stCxn id="12" idx="7"/>
            <a:endCxn id="52" idx="4"/>
          </p:cNvCxnSpPr>
          <p:nvPr/>
        </p:nvCxnSpPr>
        <p:spPr>
          <a:xfrm flipV="1">
            <a:off x="8256445" y="4190766"/>
            <a:ext cx="905712" cy="70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88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  <p:bldP spid="26" grpId="0"/>
      <p:bldP spid="27" grpId="0"/>
      <p:bldP spid="28" grpId="0"/>
      <p:bldP spid="29" grpId="0"/>
      <p:bldP spid="39" grpId="0" animBg="1"/>
      <p:bldP spid="48" grpId="0"/>
      <p:bldP spid="49" grpId="0"/>
      <p:bldP spid="50" grpId="0"/>
      <p:bldP spid="51" grpId="0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E8985B4C-FD36-47FD-B424-8DCB31D2C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7814"/>
          <a:stretch/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A8FF6-8F49-4ED8-B174-40E75E7A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Which problem to reduce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3A490-2BE5-4041-8219-40F50C031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Since we have lower bounds, we have to be reducing to circulations with lower-bounds</a:t>
            </a:r>
          </a:p>
          <a:p>
            <a:r>
              <a:rPr lang="en-US" sz="1900"/>
              <a:t>However, we’re looking for the max flow from s to t, which is an entirely different problem.</a:t>
            </a:r>
          </a:p>
          <a:p>
            <a:r>
              <a:rPr lang="en-US" sz="1900"/>
              <a:t>We need to alter the graph so that the demand and supply of each node is specified.</a:t>
            </a:r>
          </a:p>
          <a:p>
            <a:r>
              <a:rPr lang="en-US" sz="1900"/>
              <a:t>Problem: we don’t know what the supply of s should be!</a:t>
            </a:r>
          </a:p>
          <a:p>
            <a:r>
              <a:rPr lang="en-US" sz="1900"/>
              <a:t>2</a:t>
            </a:r>
            <a:r>
              <a:rPr lang="en-US" sz="1900" baseline="30000"/>
              <a:t>nd</a:t>
            </a:r>
            <a:r>
              <a:rPr lang="en-US" sz="1900"/>
              <a:t> problem: we don’t know what the demand of t should be!</a:t>
            </a:r>
          </a:p>
          <a:p>
            <a:r>
              <a:rPr lang="en-US" sz="1900"/>
              <a:t>1 problem is a problem.</a:t>
            </a:r>
          </a:p>
          <a:p>
            <a:r>
              <a:rPr lang="en-US" sz="1900"/>
              <a:t>2 problems… is an opportunity.  Maybe there is a way to use one problem to solve the other problem?</a:t>
            </a:r>
          </a:p>
        </p:txBody>
      </p:sp>
    </p:spTree>
    <p:extLst>
      <p:ext uri="{BB962C8B-B14F-4D97-AF65-F5344CB8AC3E}">
        <p14:creationId xmlns:p14="http://schemas.microsoft.com/office/powerpoint/2010/main" val="306915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1A5F-6347-422A-9977-BBBF11DE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Fix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56931B-A870-4254-AADC-DB1D193AA7D6}"/>
              </a:ext>
            </a:extLst>
          </p:cNvPr>
          <p:cNvGrpSpPr/>
          <p:nvPr/>
        </p:nvGrpSpPr>
        <p:grpSpPr>
          <a:xfrm>
            <a:off x="5939819" y="1985452"/>
            <a:ext cx="4639127" cy="3185388"/>
            <a:chOff x="4957640" y="2254826"/>
            <a:chExt cx="4639127" cy="3185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24E3F2-C039-490F-8F67-7BD44B71F034}"/>
                </a:ext>
              </a:extLst>
            </p:cNvPr>
            <p:cNvGrpSpPr/>
            <p:nvPr/>
          </p:nvGrpSpPr>
          <p:grpSpPr>
            <a:xfrm>
              <a:off x="6096000" y="2254826"/>
              <a:ext cx="2258292" cy="3185388"/>
              <a:chOff x="6096000" y="2254826"/>
              <a:chExt cx="2258292" cy="318538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84CCD8E-CA32-452B-8D92-385D5D3ED0A5}"/>
                  </a:ext>
                </a:extLst>
              </p:cNvPr>
              <p:cNvSpPr/>
              <p:nvPr/>
            </p:nvSpPr>
            <p:spPr>
              <a:xfrm>
                <a:off x="6096000" y="2254826"/>
                <a:ext cx="662774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271970-9834-460A-81D3-1647DFCAE299}"/>
                  </a:ext>
                </a:extLst>
              </p:cNvPr>
              <p:cNvSpPr/>
              <p:nvPr/>
            </p:nvSpPr>
            <p:spPr>
              <a:xfrm>
                <a:off x="6096001" y="3112076"/>
                <a:ext cx="662774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C60F7C4-35F6-43E1-A2C5-9E1AD8C42746}"/>
                  </a:ext>
                </a:extLst>
              </p:cNvPr>
              <p:cNvSpPr/>
              <p:nvPr/>
            </p:nvSpPr>
            <p:spPr>
              <a:xfrm>
                <a:off x="7686150" y="2254826"/>
                <a:ext cx="662775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6DE5F23-E823-40EC-BC0B-17E9138C79B2}"/>
                  </a:ext>
                </a:extLst>
              </p:cNvPr>
              <p:cNvSpPr/>
              <p:nvPr/>
            </p:nvSpPr>
            <p:spPr>
              <a:xfrm>
                <a:off x="6096000" y="4806367"/>
                <a:ext cx="662773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endParaRPr lang="en-US" baseline="-250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4485382-F4E1-43B5-8397-7933411C3FC8}"/>
                  </a:ext>
                </a:extLst>
              </p:cNvPr>
              <p:cNvSpPr/>
              <p:nvPr/>
            </p:nvSpPr>
            <p:spPr>
              <a:xfrm>
                <a:off x="6096001" y="3969326"/>
                <a:ext cx="662774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US" baseline="-250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41B33C3-2063-4785-AE8A-675A2AB2E783}"/>
                  </a:ext>
                </a:extLst>
              </p:cNvPr>
              <p:cNvSpPr/>
              <p:nvPr/>
            </p:nvSpPr>
            <p:spPr>
              <a:xfrm>
                <a:off x="7688052" y="3112076"/>
                <a:ext cx="662776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550EA9-BA8A-400F-84CC-EEDEDFED504A}"/>
                  </a:ext>
                </a:extLst>
              </p:cNvPr>
              <p:cNvSpPr/>
              <p:nvPr/>
            </p:nvSpPr>
            <p:spPr>
              <a:xfrm>
                <a:off x="7691517" y="3969326"/>
                <a:ext cx="662775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</a:t>
                </a:r>
                <a:endParaRPr lang="en-US" baseline="-250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8E4CDA5-55C3-4687-A288-970E4E9FFE70}"/>
                  </a:ext>
                </a:extLst>
              </p:cNvPr>
              <p:cNvSpPr/>
              <p:nvPr/>
            </p:nvSpPr>
            <p:spPr>
              <a:xfrm>
                <a:off x="7686151" y="4806367"/>
                <a:ext cx="668141" cy="63384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m</a:t>
                </a: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1F3CB0A-374C-4562-A3D4-354C7DE1A832}"/>
                </a:ext>
              </a:extLst>
            </p:cNvPr>
            <p:cNvSpPr/>
            <p:nvPr/>
          </p:nvSpPr>
          <p:spPr>
            <a:xfrm>
              <a:off x="6373313" y="3084862"/>
              <a:ext cx="503410" cy="654056"/>
            </a:xfrm>
            <a:prstGeom prst="arc">
              <a:avLst>
                <a:gd name="adj1" fmla="val 21469355"/>
                <a:gd name="adj2" fmla="val 540384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28F65E-A74B-4875-A8D2-D154E321D516}"/>
                </a:ext>
              </a:extLst>
            </p:cNvPr>
            <p:cNvGrpSpPr/>
            <p:nvPr/>
          </p:nvGrpSpPr>
          <p:grpSpPr>
            <a:xfrm>
              <a:off x="6661712" y="2795848"/>
              <a:ext cx="1126866" cy="2103344"/>
              <a:chOff x="6661712" y="2795848"/>
              <a:chExt cx="1126866" cy="2103344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CADE1CA-DC18-4718-BE7A-777505020E97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6758775" y="3429000"/>
                <a:ext cx="9292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4F6ACA-39AE-476C-9109-054BE9C58D58}"/>
                  </a:ext>
                </a:extLst>
              </p:cNvPr>
              <p:cNvCxnSpPr>
                <a:stCxn id="6" idx="5"/>
                <a:endCxn id="12" idx="1"/>
              </p:cNvCxnSpPr>
              <p:nvPr/>
            </p:nvCxnSpPr>
            <p:spPr>
              <a:xfrm>
                <a:off x="6661714" y="3653098"/>
                <a:ext cx="1122284" cy="12460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A5730CA-19BD-40B4-AB37-6F818E54934E}"/>
                  </a:ext>
                </a:extLst>
              </p:cNvPr>
              <p:cNvCxnSpPr>
                <a:stCxn id="8" idx="7"/>
                <a:endCxn id="11" idx="3"/>
              </p:cNvCxnSpPr>
              <p:nvPr/>
            </p:nvCxnSpPr>
            <p:spPr>
              <a:xfrm flipV="1">
                <a:off x="6661712" y="4510348"/>
                <a:ext cx="1126866" cy="38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51D2688-2131-4D1F-B8C9-E18BAD93C02E}"/>
                  </a:ext>
                </a:extLst>
              </p:cNvPr>
              <p:cNvCxnSpPr>
                <a:stCxn id="5" idx="5"/>
                <a:endCxn id="11" idx="1"/>
              </p:cNvCxnSpPr>
              <p:nvPr/>
            </p:nvCxnSpPr>
            <p:spPr>
              <a:xfrm>
                <a:off x="6661713" y="2795848"/>
                <a:ext cx="1126865" cy="1266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DDCFD5-EC00-4B7F-AE25-8B1E1C9E9950}"/>
                  </a:ext>
                </a:extLst>
              </p:cNvPr>
              <p:cNvSpPr txBox="1"/>
              <p:nvPr/>
            </p:nvSpPr>
            <p:spPr>
              <a:xfrm>
                <a:off x="6820421" y="3504511"/>
                <a:ext cx="3898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65B826-C561-4922-A9BD-F6D88B50A144}"/>
                </a:ext>
              </a:extLst>
            </p:cNvPr>
            <p:cNvSpPr txBox="1"/>
            <p:nvPr/>
          </p:nvSpPr>
          <p:spPr>
            <a:xfrm>
              <a:off x="6836451" y="2762954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6232A0-AF0F-4A88-8043-8645C25F1E11}"/>
                </a:ext>
              </a:extLst>
            </p:cNvPr>
            <p:cNvSpPr txBox="1"/>
            <p:nvPr/>
          </p:nvSpPr>
          <p:spPr>
            <a:xfrm>
              <a:off x="7251625" y="3095436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979CF5-C553-43C8-86F6-C41AFB386E43}"/>
                </a:ext>
              </a:extLst>
            </p:cNvPr>
            <p:cNvSpPr txBox="1"/>
            <p:nvPr/>
          </p:nvSpPr>
          <p:spPr>
            <a:xfrm>
              <a:off x="7031376" y="389699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F362E9-E398-43D6-AE56-BF45377A4B9D}"/>
                </a:ext>
              </a:extLst>
            </p:cNvPr>
            <p:cNvSpPr txBox="1"/>
            <p:nvPr/>
          </p:nvSpPr>
          <p:spPr>
            <a:xfrm>
              <a:off x="6662785" y="452986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D17C0E-62A0-45AD-B480-95BFF4AF71B8}"/>
                </a:ext>
              </a:extLst>
            </p:cNvPr>
            <p:cNvSpPr/>
            <p:nvPr/>
          </p:nvSpPr>
          <p:spPr>
            <a:xfrm>
              <a:off x="4957640" y="3556919"/>
              <a:ext cx="662774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827692-33F3-4CB1-A41D-46CA092E0B27}"/>
                </a:ext>
              </a:extLst>
            </p:cNvPr>
            <p:cNvCxnSpPr>
              <a:stCxn id="24" idx="0"/>
              <a:endCxn id="5" idx="3"/>
            </p:cNvCxnSpPr>
            <p:nvPr/>
          </p:nvCxnSpPr>
          <p:spPr>
            <a:xfrm flipV="1">
              <a:off x="5289027" y="2795848"/>
              <a:ext cx="904034" cy="76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1A37940-CB7E-46F9-9D91-3E5F03130EF8}"/>
                </a:ext>
              </a:extLst>
            </p:cNvPr>
            <p:cNvCxnSpPr>
              <a:stCxn id="24" idx="7"/>
              <a:endCxn id="6" idx="2"/>
            </p:cNvCxnSpPr>
            <p:nvPr/>
          </p:nvCxnSpPr>
          <p:spPr>
            <a:xfrm flipV="1">
              <a:off x="5523353" y="3429000"/>
              <a:ext cx="572648" cy="22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1AAB71-1A83-40C3-81E7-1D025302A769}"/>
                </a:ext>
              </a:extLst>
            </p:cNvPr>
            <p:cNvCxnSpPr>
              <a:stCxn id="24" idx="5"/>
              <a:endCxn id="9" idx="2"/>
            </p:cNvCxnSpPr>
            <p:nvPr/>
          </p:nvCxnSpPr>
          <p:spPr>
            <a:xfrm>
              <a:off x="5523353" y="4097941"/>
              <a:ext cx="572648" cy="188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EB1117C-E731-4A12-9797-3DA3C0E4E5BA}"/>
                </a:ext>
              </a:extLst>
            </p:cNvPr>
            <p:cNvCxnSpPr>
              <a:stCxn id="24" idx="4"/>
              <a:endCxn id="8" idx="1"/>
            </p:cNvCxnSpPr>
            <p:nvPr/>
          </p:nvCxnSpPr>
          <p:spPr>
            <a:xfrm>
              <a:off x="5289027" y="4190766"/>
              <a:ext cx="904034" cy="708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3FCE2D-24CA-45EC-83B1-D7DE21F2E111}"/>
                </a:ext>
              </a:extLst>
            </p:cNvPr>
            <p:cNvSpPr txBox="1"/>
            <p:nvPr/>
          </p:nvSpPr>
          <p:spPr>
            <a:xfrm>
              <a:off x="5102880" y="2726104"/>
              <a:ext cx="890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[r</a:t>
              </a:r>
              <a:r>
                <a:rPr lang="en-US" baseline="-25000" dirty="0">
                  <a:sym typeface="Symbol" panose="05050102010706020507" pitchFamily="18" charset="2"/>
                </a:rPr>
                <a:t>1</a:t>
              </a:r>
              <a:r>
                <a:rPr lang="en-US" dirty="0">
                  <a:sym typeface="Symbol" panose="05050102010706020507" pitchFamily="18" charset="2"/>
                </a:rPr>
                <a:t>, r</a:t>
              </a:r>
              <a:r>
                <a:rPr lang="en-US" baseline="-25000" dirty="0">
                  <a:sym typeface="Symbol" panose="05050102010706020507" pitchFamily="18" charset="2"/>
                </a:rPr>
                <a:t>1</a:t>
              </a:r>
              <a:r>
                <a:rPr lang="en-US" dirty="0">
                  <a:sym typeface="Symbol" panose="05050102010706020507" pitchFamily="18" charset="2"/>
                </a:rPr>
                <a:t>’]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F996BA-730D-4A0F-B5A0-9AF1FE3661D9}"/>
                </a:ext>
              </a:extLst>
            </p:cNvPr>
            <p:cNvSpPr txBox="1"/>
            <p:nvPr/>
          </p:nvSpPr>
          <p:spPr>
            <a:xfrm>
              <a:off x="5050664" y="4602478"/>
              <a:ext cx="914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[</a:t>
              </a:r>
              <a:r>
                <a:rPr lang="en-US" dirty="0" err="1">
                  <a:sym typeface="Symbol" panose="05050102010706020507" pitchFamily="18" charset="2"/>
                </a:rPr>
                <a:t>r</a:t>
              </a:r>
              <a:r>
                <a:rPr lang="en-US" baseline="-25000" dirty="0" err="1">
                  <a:sym typeface="Symbol" panose="05050102010706020507" pitchFamily="18" charset="2"/>
                </a:rPr>
                <a:t>n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dirty="0" err="1">
                  <a:sym typeface="Symbol" panose="05050102010706020507" pitchFamily="18" charset="2"/>
                </a:rPr>
                <a:t>r</a:t>
              </a:r>
              <a:r>
                <a:rPr lang="en-US" baseline="-25000" dirty="0" err="1">
                  <a:sym typeface="Symbol" panose="05050102010706020507" pitchFamily="18" charset="2"/>
                </a:rPr>
                <a:t>n</a:t>
              </a:r>
              <a:r>
                <a:rPr lang="en-US" dirty="0">
                  <a:sym typeface="Symbol" panose="05050102010706020507" pitchFamily="18" charset="2"/>
                </a:rPr>
                <a:t>’]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D3D735C-0804-4845-B889-E7FDB5B14FF7}"/>
                </a:ext>
              </a:extLst>
            </p:cNvPr>
            <p:cNvSpPr txBox="1"/>
            <p:nvPr/>
          </p:nvSpPr>
          <p:spPr>
            <a:xfrm>
              <a:off x="8513650" y="455076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[</a:t>
              </a:r>
              <a:r>
                <a:rPr lang="en-US" dirty="0" err="1">
                  <a:sym typeface="Symbol" panose="05050102010706020507" pitchFamily="18" charset="2"/>
                </a:rPr>
                <a:t>q</a:t>
              </a:r>
              <a:r>
                <a:rPr lang="en-US" baseline="-25000" dirty="0" err="1">
                  <a:sym typeface="Symbol" panose="05050102010706020507" pitchFamily="18" charset="2"/>
                </a:rPr>
                <a:t>m</a:t>
              </a:r>
              <a:r>
                <a:rPr lang="en-US" dirty="0">
                  <a:sym typeface="Symbol" panose="05050102010706020507" pitchFamily="18" charset="2"/>
                </a:rPr>
                <a:t>, </a:t>
              </a:r>
              <a:r>
                <a:rPr lang="en-US" dirty="0" err="1">
                  <a:sym typeface="Symbol" panose="05050102010706020507" pitchFamily="18" charset="2"/>
                </a:rPr>
                <a:t>q</a:t>
              </a:r>
              <a:r>
                <a:rPr lang="en-US" baseline="-25000" dirty="0" err="1">
                  <a:sym typeface="Symbol" panose="05050102010706020507" pitchFamily="18" charset="2"/>
                </a:rPr>
                <a:t>m</a:t>
              </a:r>
              <a:r>
                <a:rPr lang="en-US" dirty="0">
                  <a:sym typeface="Symbol" panose="05050102010706020507" pitchFamily="18" charset="2"/>
                </a:rPr>
                <a:t>’]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9E0033-390C-47D9-8503-738680037F11}"/>
                </a:ext>
              </a:extLst>
            </p:cNvPr>
            <p:cNvSpPr txBox="1"/>
            <p:nvPr/>
          </p:nvSpPr>
          <p:spPr>
            <a:xfrm>
              <a:off x="8467164" y="2676922"/>
              <a:ext cx="983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[q</a:t>
              </a:r>
              <a:r>
                <a:rPr lang="en-US" baseline="-25000" dirty="0">
                  <a:sym typeface="Symbol" panose="05050102010706020507" pitchFamily="18" charset="2"/>
                </a:rPr>
                <a:t>1</a:t>
              </a:r>
              <a:r>
                <a:rPr lang="en-US" dirty="0">
                  <a:sym typeface="Symbol" panose="05050102010706020507" pitchFamily="18" charset="2"/>
                </a:rPr>
                <a:t>, q</a:t>
              </a:r>
              <a:r>
                <a:rPr lang="en-US" baseline="-25000" dirty="0">
                  <a:sym typeface="Symbol" panose="05050102010706020507" pitchFamily="18" charset="2"/>
                </a:rPr>
                <a:t>1</a:t>
              </a:r>
              <a:r>
                <a:rPr lang="en-US" dirty="0">
                  <a:sym typeface="Symbol" panose="05050102010706020507" pitchFamily="18" charset="2"/>
                </a:rPr>
                <a:t>’]</a:t>
              </a:r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5726834-704A-4188-89AF-F949A02335C2}"/>
                </a:ext>
              </a:extLst>
            </p:cNvPr>
            <p:cNvSpPr/>
            <p:nvPr/>
          </p:nvSpPr>
          <p:spPr>
            <a:xfrm>
              <a:off x="8830770" y="3556919"/>
              <a:ext cx="662774" cy="633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786F68-9FB8-476A-A5A9-6E02091FE00D}"/>
                </a:ext>
              </a:extLst>
            </p:cNvPr>
            <p:cNvCxnSpPr>
              <a:stCxn id="7" idx="5"/>
              <a:endCxn id="33" idx="0"/>
            </p:cNvCxnSpPr>
            <p:nvPr/>
          </p:nvCxnSpPr>
          <p:spPr>
            <a:xfrm>
              <a:off x="8251864" y="2795848"/>
              <a:ext cx="910293" cy="76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A3F7C7D-C178-4DEB-99AC-25F73306E6E3}"/>
                </a:ext>
              </a:extLst>
            </p:cNvPr>
            <p:cNvCxnSpPr>
              <a:stCxn id="10" idx="6"/>
              <a:endCxn id="33" idx="1"/>
            </p:cNvCxnSpPr>
            <p:nvPr/>
          </p:nvCxnSpPr>
          <p:spPr>
            <a:xfrm>
              <a:off x="8350828" y="3429000"/>
              <a:ext cx="577003" cy="220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0D4784-1B45-4275-AC49-F882D3F85D57}"/>
                </a:ext>
              </a:extLst>
            </p:cNvPr>
            <p:cNvCxnSpPr>
              <a:stCxn id="11" idx="6"/>
              <a:endCxn id="33" idx="3"/>
            </p:cNvCxnSpPr>
            <p:nvPr/>
          </p:nvCxnSpPr>
          <p:spPr>
            <a:xfrm flipV="1">
              <a:off x="8354292" y="4097941"/>
              <a:ext cx="573539" cy="188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D0856E9-4FEF-4534-A248-C8E295E6B1F0}"/>
                </a:ext>
              </a:extLst>
            </p:cNvPr>
            <p:cNvCxnSpPr>
              <a:stCxn id="12" idx="7"/>
              <a:endCxn id="33" idx="4"/>
            </p:cNvCxnSpPr>
            <p:nvPr/>
          </p:nvCxnSpPr>
          <p:spPr>
            <a:xfrm flipV="1">
              <a:off x="8256445" y="4190766"/>
              <a:ext cx="905712" cy="708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0433DFCD-879F-4F33-AD02-98DCACBBA373}"/>
              </a:ext>
            </a:extLst>
          </p:cNvPr>
          <p:cNvCxnSpPr>
            <a:stCxn id="33" idx="6"/>
            <a:endCxn id="24" idx="2"/>
          </p:cNvCxnSpPr>
          <p:nvPr/>
        </p:nvCxnSpPr>
        <p:spPr>
          <a:xfrm flipH="1">
            <a:off x="5939819" y="3604469"/>
            <a:ext cx="4535904" cy="12700"/>
          </a:xfrm>
          <a:prstGeom prst="curvedConnector5">
            <a:avLst>
              <a:gd name="adj1" fmla="val -5040"/>
              <a:gd name="adj2" fmla="val 16240913"/>
              <a:gd name="adj3" fmla="val 1050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5B961F4-DD8C-48AC-886A-D0700DB6E605}"/>
              </a:ext>
            </a:extLst>
          </p:cNvPr>
          <p:cNvSpPr txBox="1"/>
          <p:nvPr/>
        </p:nvSpPr>
        <p:spPr>
          <a:xfrm>
            <a:off x="7997525" y="528527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3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8859A-4AD9-4310-926C-1C615668C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18FA4-3718-4F21-82FD-2A788D9B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922079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Extraction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2A91-2C13-40DB-B22A-72F5B59B7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1066800"/>
            <a:ext cx="9247652" cy="33274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Check the edges between the customer and product nodes: the amount of flow indicates the number of questions to pose to that customer about that product.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If there is a valid survey, then that will constitute a valid circulation on our graph.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If we have a valid circulation on our graph, that would be a valid survey.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We added a linear number of edges and nodes, so this is a poly-time reduction.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Survey Design </a:t>
            </a:r>
            <a:r>
              <a:rPr lang="en-US" sz="1900">
                <a:sym typeface="Symbol" panose="05050102010706020507" pitchFamily="18" charset="2"/>
              </a:rPr>
              <a:t></a:t>
            </a:r>
            <a:r>
              <a:rPr lang="en-US" sz="1900" baseline="-25000">
                <a:sym typeface="Symbol" panose="05050102010706020507" pitchFamily="18" charset="2"/>
              </a:rPr>
              <a:t>P</a:t>
            </a:r>
            <a:r>
              <a:rPr lang="en-US" sz="1900">
                <a:sym typeface="Symbol" panose="05050102010706020507" pitchFamily="18" charset="2"/>
              </a:rPr>
              <a:t> Circulations with Lower Bounds</a:t>
            </a: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This trick of adding an infinite-capacity edge from t to s works whenever you accidentally turn the problem in to “Max Flow with Lower Bounds”.</a:t>
            </a:r>
          </a:p>
        </p:txBody>
      </p:sp>
    </p:spTree>
    <p:extLst>
      <p:ext uri="{BB962C8B-B14F-4D97-AF65-F5344CB8AC3E}">
        <p14:creationId xmlns:p14="http://schemas.microsoft.com/office/powerpoint/2010/main" val="423419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B54E-CB4F-4DEE-8C90-9FD5704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C699-AC1C-4164-A3FE-3207FD52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want to determine if a team can end up with the most wins at the end of the season (or tied for most wins).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teams are clearly eliminated?</a:t>
            </a:r>
          </a:p>
          <a:p>
            <a:r>
              <a:rPr lang="en-US" dirty="0"/>
              <a:t>Colorado, San Diego</a:t>
            </a:r>
          </a:p>
          <a:p>
            <a:pPr marL="0" indent="0">
              <a:buNone/>
            </a:pPr>
            <a:r>
              <a:rPr lang="en-US" dirty="0"/>
              <a:t>There is another team that is mathematically eliminated.</a:t>
            </a:r>
          </a:p>
          <a:p>
            <a:r>
              <a:rPr lang="en-US" dirty="0"/>
              <a:t>San Francisco.  One of Los Angeles </a:t>
            </a:r>
            <a:r>
              <a:rPr lang="en-US"/>
              <a:t>and Arizona </a:t>
            </a:r>
            <a:r>
              <a:rPr lang="en-US" dirty="0"/>
              <a:t>will end up with 92 wins or more.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CA9740-CEDE-4748-A96D-803058464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61588"/>
              </p:ext>
            </p:extLst>
          </p:nvPr>
        </p:nvGraphicFramePr>
        <p:xfrm>
          <a:off x="6408464" y="2569249"/>
          <a:ext cx="449154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7855">
                  <a:extLst>
                    <a:ext uri="{9D8B030D-6E8A-4147-A177-3AD203B41FA5}">
                      <a16:colId xmlns:a16="http://schemas.microsoft.com/office/drawing/2014/main" val="1921075780"/>
                    </a:ext>
                  </a:extLst>
                </a:gridCol>
                <a:gridCol w="803339">
                  <a:extLst>
                    <a:ext uri="{9D8B030D-6E8A-4147-A177-3AD203B41FA5}">
                      <a16:colId xmlns:a16="http://schemas.microsoft.com/office/drawing/2014/main" val="101399457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3111164353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384781449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897689219"/>
                    </a:ext>
                  </a:extLst>
                </a:gridCol>
                <a:gridCol w="590233">
                  <a:extLst>
                    <a:ext uri="{9D8B030D-6E8A-4147-A177-3AD203B41FA5}">
                      <a16:colId xmlns:a16="http://schemas.microsoft.com/office/drawing/2014/main" val="124596371"/>
                    </a:ext>
                  </a:extLst>
                </a:gridCol>
                <a:gridCol w="543243">
                  <a:extLst>
                    <a:ext uri="{9D8B030D-6E8A-4147-A177-3AD203B41FA5}">
                      <a16:colId xmlns:a16="http://schemas.microsoft.com/office/drawing/2014/main" val="1824306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47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99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90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3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31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07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0D5D-E5BD-4CFE-96A7-F9EDC61C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1498" cy="1267810"/>
          </a:xfrm>
        </p:spPr>
        <p:txBody>
          <a:bodyPr anchor="b">
            <a:normAutofit/>
          </a:bodyPr>
          <a:lstStyle/>
          <a:p>
            <a:pPr algn="l"/>
            <a:r>
              <a:rPr lang="en-US" sz="2400"/>
              <a:t>XKCD #1593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B184A86-5221-4FB2-A2F2-6306AAF7D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096063"/>
            <a:ext cx="3361498" cy="4028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The thrower started hitting the bats too much, so the king of the game told him to leave and brought out another thrower from thrower jail.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007713-5891-46A9-BACA-FAD760FE2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8793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B6AA7-7EAD-4D3B-9335-B6E8BD7E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972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485FEB1-3F2B-41F6-A9C7-0CE095AFC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68" y="1151910"/>
            <a:ext cx="3919783" cy="458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8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6FC6-1A1E-49A7-9CFE-7841ED40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14" y="3068613"/>
            <a:ext cx="3959541" cy="1326321"/>
          </a:xfrm>
        </p:spPr>
        <p:txBody>
          <a:bodyPr/>
          <a:lstStyle/>
          <a:p>
            <a:r>
              <a:rPr lang="en-US" dirty="0"/>
              <a:t>The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04F25-7E26-4AA9-81A8-53FA74461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12230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We want to design a poly-time algorithm that determines whether a specific team has been mathematically eliminated (in this case, San Francisco).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1D8116-E729-42A7-AD71-0E698DF3863B}"/>
              </a:ext>
            </a:extLst>
          </p:cNvPr>
          <p:cNvGrpSpPr/>
          <p:nvPr/>
        </p:nvGrpSpPr>
        <p:grpSpPr>
          <a:xfrm>
            <a:off x="8840018" y="2071255"/>
            <a:ext cx="813137" cy="3688770"/>
            <a:chOff x="8840018" y="2071255"/>
            <a:chExt cx="813137" cy="36887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6AC248-C293-42A9-A18E-E927090530B9}"/>
                </a:ext>
              </a:extLst>
            </p:cNvPr>
            <p:cNvSpPr/>
            <p:nvPr/>
          </p:nvSpPr>
          <p:spPr>
            <a:xfrm>
              <a:off x="8863446" y="2071255"/>
              <a:ext cx="789709" cy="7689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9A49AB-3009-4C57-9854-8988E365092A}"/>
                </a:ext>
              </a:extLst>
            </p:cNvPr>
            <p:cNvSpPr/>
            <p:nvPr/>
          </p:nvSpPr>
          <p:spPr>
            <a:xfrm>
              <a:off x="8857336" y="3044536"/>
              <a:ext cx="789709" cy="7689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D52998A-86EA-4DCC-954F-279A7FA00170}"/>
                </a:ext>
              </a:extLst>
            </p:cNvPr>
            <p:cNvSpPr/>
            <p:nvPr/>
          </p:nvSpPr>
          <p:spPr>
            <a:xfrm>
              <a:off x="8857336" y="4991098"/>
              <a:ext cx="789709" cy="7689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44F9-CF44-4989-A7BE-A8270CD4E980}"/>
                </a:ext>
              </a:extLst>
            </p:cNvPr>
            <p:cNvSpPr/>
            <p:nvPr/>
          </p:nvSpPr>
          <p:spPr>
            <a:xfrm>
              <a:off x="8840018" y="4017817"/>
              <a:ext cx="789709" cy="7689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Ari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DC7F55-46D8-4A71-9171-3BF948E8BDEE}"/>
              </a:ext>
            </a:extLst>
          </p:cNvPr>
          <p:cNvGrpSpPr/>
          <p:nvPr/>
        </p:nvGrpSpPr>
        <p:grpSpPr>
          <a:xfrm>
            <a:off x="5300182" y="2071255"/>
            <a:ext cx="2364846" cy="3688770"/>
            <a:chOff x="5300182" y="2071255"/>
            <a:chExt cx="2364846" cy="368877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C4809E-1325-4FF8-A9B1-0D236786C629}"/>
                </a:ext>
              </a:extLst>
            </p:cNvPr>
            <p:cNvGrpSpPr/>
            <p:nvPr/>
          </p:nvGrpSpPr>
          <p:grpSpPr>
            <a:xfrm>
              <a:off x="6851891" y="2071255"/>
              <a:ext cx="813137" cy="3688770"/>
              <a:chOff x="8840018" y="2071255"/>
              <a:chExt cx="813137" cy="368877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007FBEF-53B5-48BC-9223-121EA26BCE17}"/>
                  </a:ext>
                </a:extLst>
              </p:cNvPr>
              <p:cNvSpPr/>
              <p:nvPr/>
            </p:nvSpPr>
            <p:spPr>
              <a:xfrm>
                <a:off x="8863446" y="2071255"/>
                <a:ext cx="789709" cy="768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 Ari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8D29B82-9A23-437B-8419-D82AF9E4B0C7}"/>
                  </a:ext>
                </a:extLst>
              </p:cNvPr>
              <p:cNvSpPr/>
              <p:nvPr/>
            </p:nvSpPr>
            <p:spPr>
              <a:xfrm>
                <a:off x="8857336" y="3044536"/>
                <a:ext cx="789709" cy="768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 SD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1B10996-CDAB-4351-88AC-62ADBDDD52E8}"/>
                  </a:ext>
                </a:extLst>
              </p:cNvPr>
              <p:cNvSpPr/>
              <p:nvPr/>
            </p:nvSpPr>
            <p:spPr>
              <a:xfrm>
                <a:off x="8857336" y="4991098"/>
                <a:ext cx="789709" cy="768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Ari SD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8C40B31-4DBF-4E7B-A842-4CA9AB32C343}"/>
                  </a:ext>
                </a:extLst>
              </p:cNvPr>
              <p:cNvSpPr/>
              <p:nvPr/>
            </p:nvSpPr>
            <p:spPr>
              <a:xfrm>
                <a:off x="8840018" y="4017817"/>
                <a:ext cx="789709" cy="76892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Col SD</a:t>
                </a: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3E023C-348B-492A-BF56-B89DF512512D}"/>
                </a:ext>
              </a:extLst>
            </p:cNvPr>
            <p:cNvSpPr/>
            <p:nvPr/>
          </p:nvSpPr>
          <p:spPr>
            <a:xfrm>
              <a:off x="5300182" y="3578146"/>
              <a:ext cx="789709" cy="76892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804A54-EF56-48CC-9E20-70DF43815EEA}"/>
                </a:ext>
              </a:extLst>
            </p:cNvPr>
            <p:cNvCxnSpPr>
              <a:stCxn id="14" idx="0"/>
              <a:endCxn id="10" idx="3"/>
            </p:cNvCxnSpPr>
            <p:nvPr/>
          </p:nvCxnSpPr>
          <p:spPr>
            <a:xfrm flipV="1">
              <a:off x="5695037" y="2727575"/>
              <a:ext cx="1295932" cy="850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FDC655-0F2C-412B-B948-69BADE3A4BED}"/>
                </a:ext>
              </a:extLst>
            </p:cNvPr>
            <p:cNvCxnSpPr>
              <a:stCxn id="14" idx="7"/>
              <a:endCxn id="11" idx="2"/>
            </p:cNvCxnSpPr>
            <p:nvPr/>
          </p:nvCxnSpPr>
          <p:spPr>
            <a:xfrm flipV="1">
              <a:off x="5974241" y="3429000"/>
              <a:ext cx="894968" cy="261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F44AAD-38DA-455E-BDA3-7785B0E73819}"/>
                </a:ext>
              </a:extLst>
            </p:cNvPr>
            <p:cNvCxnSpPr>
              <a:stCxn id="14" idx="5"/>
              <a:endCxn id="13" idx="2"/>
            </p:cNvCxnSpPr>
            <p:nvPr/>
          </p:nvCxnSpPr>
          <p:spPr>
            <a:xfrm>
              <a:off x="5974241" y="4234466"/>
              <a:ext cx="877650" cy="167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DCDA43C-FA02-4DDD-AEE1-6AB550631A16}"/>
                </a:ext>
              </a:extLst>
            </p:cNvPr>
            <p:cNvCxnSpPr>
              <a:stCxn id="14" idx="4"/>
              <a:endCxn id="12" idx="1"/>
            </p:cNvCxnSpPr>
            <p:nvPr/>
          </p:nvCxnSpPr>
          <p:spPr>
            <a:xfrm>
              <a:off x="5695037" y="4347073"/>
              <a:ext cx="1289822" cy="756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942D3B-4AD5-4ABE-936F-212594A5BA9D}"/>
                </a:ext>
              </a:extLst>
            </p:cNvPr>
            <p:cNvSpPr txBox="1"/>
            <p:nvPr/>
          </p:nvSpPr>
          <p:spPr>
            <a:xfrm>
              <a:off x="6060646" y="28598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E6C03-0351-43E8-9400-36F9488F70C5}"/>
                </a:ext>
              </a:extLst>
            </p:cNvPr>
            <p:cNvSpPr txBox="1"/>
            <p:nvPr/>
          </p:nvSpPr>
          <p:spPr>
            <a:xfrm>
              <a:off x="6291753" y="32166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3A2F55E-A127-48E9-8FCD-29D96475939D}"/>
                </a:ext>
              </a:extLst>
            </p:cNvPr>
            <p:cNvSpPr txBox="1"/>
            <p:nvPr/>
          </p:nvSpPr>
          <p:spPr>
            <a:xfrm>
              <a:off x="6215694" y="476132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00D920-9764-40E3-BFA8-419FF312C163}"/>
                </a:ext>
              </a:extLst>
            </p:cNvPr>
            <p:cNvSpPr txBox="1"/>
            <p:nvPr/>
          </p:nvSpPr>
          <p:spPr>
            <a:xfrm>
              <a:off x="6339948" y="431727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20D694B3-FC41-4072-882B-C351C178C405}"/>
              </a:ext>
            </a:extLst>
          </p:cNvPr>
          <p:cNvSpPr/>
          <p:nvPr/>
        </p:nvSpPr>
        <p:spPr>
          <a:xfrm>
            <a:off x="10409045" y="3578145"/>
            <a:ext cx="789709" cy="76892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1080EA-7A4C-4FAC-B7EB-F0F467C16354}"/>
              </a:ext>
            </a:extLst>
          </p:cNvPr>
          <p:cNvGrpSpPr/>
          <p:nvPr/>
        </p:nvGrpSpPr>
        <p:grpSpPr>
          <a:xfrm>
            <a:off x="7525950" y="2114997"/>
            <a:ext cx="3277950" cy="3532421"/>
            <a:chOff x="7525950" y="2114997"/>
            <a:chExt cx="3277950" cy="353242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1ADB375-E022-4C8C-8D5A-A96C1B1135D5}"/>
                </a:ext>
              </a:extLst>
            </p:cNvPr>
            <p:cNvGrpSpPr/>
            <p:nvPr/>
          </p:nvGrpSpPr>
          <p:grpSpPr>
            <a:xfrm>
              <a:off x="7525950" y="2114997"/>
              <a:ext cx="1453146" cy="3532421"/>
              <a:chOff x="7525950" y="2114997"/>
              <a:chExt cx="1453146" cy="3532421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85E4CC7-5A48-495B-A209-A64AB3624937}"/>
                  </a:ext>
                </a:extLst>
              </p:cNvPr>
              <p:cNvCxnSpPr>
                <a:stCxn id="10" idx="6"/>
                <a:endCxn id="4" idx="2"/>
              </p:cNvCxnSpPr>
              <p:nvPr/>
            </p:nvCxnSpPr>
            <p:spPr>
              <a:xfrm>
                <a:off x="7665028" y="2455719"/>
                <a:ext cx="11984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CE5ECD19-EB4B-4200-9BD4-9EB133016D0F}"/>
                  </a:ext>
                </a:extLst>
              </p:cNvPr>
              <p:cNvCxnSpPr>
                <a:stCxn id="10" idx="5"/>
                <a:endCxn id="7" idx="1"/>
              </p:cNvCxnSpPr>
              <p:nvPr/>
            </p:nvCxnSpPr>
            <p:spPr>
              <a:xfrm>
                <a:off x="7549378" y="2727575"/>
                <a:ext cx="1406290" cy="1402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1CBB216-5A95-4CF9-B979-8C91FDBFB51D}"/>
                  </a:ext>
                </a:extLst>
              </p:cNvPr>
              <p:cNvCxnSpPr>
                <a:cxnSpLocks/>
                <a:stCxn id="11" idx="7"/>
                <a:endCxn id="4" idx="3"/>
              </p:cNvCxnSpPr>
              <p:nvPr/>
            </p:nvCxnSpPr>
            <p:spPr>
              <a:xfrm flipV="1">
                <a:off x="7543268" y="2727575"/>
                <a:ext cx="1435828" cy="429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D309DB-5521-403E-B227-961E5D2CAF3D}"/>
                  </a:ext>
                </a:extLst>
              </p:cNvPr>
              <p:cNvCxnSpPr>
                <a:stCxn id="11" idx="5"/>
                <a:endCxn id="6" idx="1"/>
              </p:cNvCxnSpPr>
              <p:nvPr/>
            </p:nvCxnSpPr>
            <p:spPr>
              <a:xfrm>
                <a:off x="7543268" y="3700856"/>
                <a:ext cx="1429718" cy="14028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DDC48D71-04FA-4078-9038-0C86EC3397EA}"/>
                  </a:ext>
                </a:extLst>
              </p:cNvPr>
              <p:cNvCxnSpPr>
                <a:stCxn id="13" idx="7"/>
                <a:endCxn id="5" idx="3"/>
              </p:cNvCxnSpPr>
              <p:nvPr/>
            </p:nvCxnSpPr>
            <p:spPr>
              <a:xfrm flipV="1">
                <a:off x="7525950" y="3700856"/>
                <a:ext cx="1447036" cy="429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D1A2B4B-443D-4229-B3D1-30F7B371FD0E}"/>
                  </a:ext>
                </a:extLst>
              </p:cNvPr>
              <p:cNvCxnSpPr>
                <a:stCxn id="13" idx="5"/>
                <a:endCxn id="6" idx="2"/>
              </p:cNvCxnSpPr>
              <p:nvPr/>
            </p:nvCxnSpPr>
            <p:spPr>
              <a:xfrm>
                <a:off x="7525950" y="4674137"/>
                <a:ext cx="1331386" cy="701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275BA2E-09FD-4149-BC93-2011E78930B0}"/>
                  </a:ext>
                </a:extLst>
              </p:cNvPr>
              <p:cNvCxnSpPr>
                <a:stCxn id="12" idx="6"/>
                <a:endCxn id="6" idx="3"/>
              </p:cNvCxnSpPr>
              <p:nvPr/>
            </p:nvCxnSpPr>
            <p:spPr>
              <a:xfrm>
                <a:off x="7658918" y="5375562"/>
                <a:ext cx="1314068" cy="2718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612854F-8CFD-46AA-A082-E277BDEE7D1A}"/>
                  </a:ext>
                </a:extLst>
              </p:cNvPr>
              <p:cNvCxnSpPr>
                <a:stCxn id="12" idx="7"/>
                <a:endCxn id="7" idx="3"/>
              </p:cNvCxnSpPr>
              <p:nvPr/>
            </p:nvCxnSpPr>
            <p:spPr>
              <a:xfrm flipV="1">
                <a:off x="7543268" y="4674137"/>
                <a:ext cx="1412400" cy="42956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7BA0A-2AF0-4238-A072-17D53A209D44}"/>
                  </a:ext>
                </a:extLst>
              </p:cNvPr>
              <p:cNvSpPr txBox="1"/>
              <p:nvPr/>
            </p:nvSpPr>
            <p:spPr>
              <a:xfrm>
                <a:off x="8012748" y="2114997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7550FE8-63FA-4CDB-8ED9-0675464E2EA1}"/>
                  </a:ext>
                </a:extLst>
              </p:cNvPr>
              <p:cNvSpPr txBox="1"/>
              <p:nvPr/>
            </p:nvSpPr>
            <p:spPr>
              <a:xfrm>
                <a:off x="8165959" y="312785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2D596A-80ED-487C-BCDA-324AF183E8E0}"/>
                  </a:ext>
                </a:extLst>
              </p:cNvPr>
              <p:cNvSpPr txBox="1"/>
              <p:nvPr/>
            </p:nvSpPr>
            <p:spPr>
              <a:xfrm>
                <a:off x="8005536" y="262782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F4735E4-4268-4B54-AFF3-CE7E6B631D08}"/>
                  </a:ext>
                </a:extLst>
              </p:cNvPr>
              <p:cNvSpPr txBox="1"/>
              <p:nvPr/>
            </p:nvSpPr>
            <p:spPr>
              <a:xfrm>
                <a:off x="8131869" y="457819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01C9F68-8579-4638-8F64-199D6E9EDD01}"/>
                  </a:ext>
                </a:extLst>
              </p:cNvPr>
              <p:cNvSpPr txBox="1"/>
              <p:nvPr/>
            </p:nvSpPr>
            <p:spPr>
              <a:xfrm>
                <a:off x="8165959" y="4101136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840EE59-8CDF-4FA6-9B3D-71023BC02C66}"/>
                  </a:ext>
                </a:extLst>
              </p:cNvPr>
              <p:cNvSpPr txBox="1"/>
              <p:nvPr/>
            </p:nvSpPr>
            <p:spPr>
              <a:xfrm>
                <a:off x="7590778" y="4498481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A7B1BA0-2B01-45E6-8AA4-D2A858A7D5A8}"/>
                  </a:ext>
                </a:extLst>
              </p:cNvPr>
              <p:cNvSpPr txBox="1"/>
              <p:nvPr/>
            </p:nvSpPr>
            <p:spPr>
              <a:xfrm>
                <a:off x="8041769" y="362252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E965F3B-EF42-4D43-B608-A7DEB72ED6DE}"/>
                  </a:ext>
                </a:extLst>
              </p:cNvPr>
              <p:cNvSpPr txBox="1"/>
              <p:nvPr/>
            </p:nvSpPr>
            <p:spPr>
              <a:xfrm>
                <a:off x="7862874" y="5144513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Symbol" panose="05050102010706020507" pitchFamily="18" charset="2"/>
                  </a:rPr>
                  <a:t></a:t>
                </a:r>
                <a:endParaRPr lang="en-US" dirty="0"/>
              </a:p>
            </p:txBody>
          </p:sp>
        </p:grp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BCD9A0E-4559-4B25-9E57-36709A17EBF4}"/>
                </a:ext>
              </a:extLst>
            </p:cNvPr>
            <p:cNvCxnSpPr>
              <a:stCxn id="6" idx="7"/>
              <a:endCxn id="54" idx="4"/>
            </p:cNvCxnSpPr>
            <p:nvPr/>
          </p:nvCxnSpPr>
          <p:spPr>
            <a:xfrm flipV="1">
              <a:off x="9531395" y="4347072"/>
              <a:ext cx="1272505" cy="7566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D8D6CE0-414A-4CE7-B99F-2BA686C4EBD9}"/>
                </a:ext>
              </a:extLst>
            </p:cNvPr>
            <p:cNvCxnSpPr>
              <a:stCxn id="7" idx="6"/>
              <a:endCxn id="54" idx="3"/>
            </p:cNvCxnSpPr>
            <p:nvPr/>
          </p:nvCxnSpPr>
          <p:spPr>
            <a:xfrm flipV="1">
              <a:off x="9629727" y="4234465"/>
              <a:ext cx="894968" cy="16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5DC2599-AD92-4C6A-983D-DD04D0F70CBA}"/>
                </a:ext>
              </a:extLst>
            </p:cNvPr>
            <p:cNvCxnSpPr>
              <a:stCxn id="5" idx="6"/>
              <a:endCxn id="54" idx="1"/>
            </p:cNvCxnSpPr>
            <p:nvPr/>
          </p:nvCxnSpPr>
          <p:spPr>
            <a:xfrm>
              <a:off x="9647045" y="3429000"/>
              <a:ext cx="877650" cy="26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C0E7C9E-E2C9-45E8-961C-2D5D63794D51}"/>
                </a:ext>
              </a:extLst>
            </p:cNvPr>
            <p:cNvCxnSpPr>
              <a:stCxn id="4" idx="5"/>
              <a:endCxn id="54" idx="0"/>
            </p:cNvCxnSpPr>
            <p:nvPr/>
          </p:nvCxnSpPr>
          <p:spPr>
            <a:xfrm>
              <a:off x="9537505" y="2727575"/>
              <a:ext cx="1266395" cy="85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C425BEC-9DEA-4488-AE49-C91B2F575DF1}"/>
              </a:ext>
            </a:extLst>
          </p:cNvPr>
          <p:cNvGrpSpPr/>
          <p:nvPr/>
        </p:nvGrpSpPr>
        <p:grpSpPr>
          <a:xfrm>
            <a:off x="9825782" y="2725402"/>
            <a:ext cx="763038" cy="2290582"/>
            <a:chOff x="9825782" y="2725402"/>
            <a:chExt cx="763038" cy="229058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20B654F-F531-45A3-A009-70A3C0BBEC74}"/>
                </a:ext>
              </a:extLst>
            </p:cNvPr>
            <p:cNvSpPr txBox="1"/>
            <p:nvPr/>
          </p:nvSpPr>
          <p:spPr>
            <a:xfrm>
              <a:off x="9880550" y="42989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BC0F1A5-87F8-426B-9E01-CED13780CCBC}"/>
                </a:ext>
              </a:extLst>
            </p:cNvPr>
            <p:cNvSpPr txBox="1"/>
            <p:nvPr/>
          </p:nvSpPr>
          <p:spPr>
            <a:xfrm>
              <a:off x="9825782" y="319480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5327273-B17F-4CAA-AD45-8C1A8B3691F6}"/>
                </a:ext>
              </a:extLst>
            </p:cNvPr>
            <p:cNvSpPr txBox="1"/>
            <p:nvPr/>
          </p:nvSpPr>
          <p:spPr>
            <a:xfrm>
              <a:off x="10154086" y="464665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2C24794-9747-43E4-9BF6-0F04B7C9F9D6}"/>
                </a:ext>
              </a:extLst>
            </p:cNvPr>
            <p:cNvSpPr txBox="1"/>
            <p:nvPr/>
          </p:nvSpPr>
          <p:spPr>
            <a:xfrm>
              <a:off x="9949972" y="272540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14B3CA-90F3-4EDF-BC5F-C8B35F4CD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09A9E-3587-418F-811A-F4C5C938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2" cy="987993"/>
          </a:xfrm>
        </p:spPr>
        <p:txBody>
          <a:bodyPr anchor="b">
            <a:normAutofit/>
          </a:bodyPr>
          <a:lstStyle/>
          <a:p>
            <a:pPr algn="r"/>
            <a:r>
              <a:rPr lang="en-US" sz="320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E0BA-E17E-4AB9-B44D-4583725B9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4914"/>
            <a:ext cx="7859545" cy="389708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/>
              <a:t>If the Max Flow equals the number of remaining games, then San Francisco is still in the running.  Otherwise, they are mathematically eliminated.</a:t>
            </a:r>
          </a:p>
          <a:p>
            <a:pPr>
              <a:lnSpc>
                <a:spcPct val="110000"/>
              </a:lnSpc>
            </a:pPr>
            <a:r>
              <a:rPr lang="en-US" sz="1800"/>
              <a:t>If there is a scenario leading to SF making the playoffs, that distribution of games will result in a Max Flow of the number of games.</a:t>
            </a:r>
          </a:p>
          <a:p>
            <a:pPr>
              <a:lnSpc>
                <a:spcPct val="110000"/>
              </a:lnSpc>
            </a:pPr>
            <a:r>
              <a:rPr lang="en-US" sz="1800"/>
              <a:t>If there is a Max Flow equal to the number of remaining games, the flow on the matchup edges indicate who needs to win which games for SF to still be in it.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We added a quadratic number of nodes and edges, so this is a polynomial-time reduction.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/>
              <a:t>Baseball Elimination </a:t>
            </a:r>
            <a:r>
              <a:rPr lang="en-US" sz="1800">
                <a:sym typeface="Symbol" panose="05050102010706020507" pitchFamily="18" charset="2"/>
              </a:rPr>
              <a:t></a:t>
            </a:r>
            <a:r>
              <a:rPr lang="en-US" sz="1800" baseline="-25000">
                <a:sym typeface="Symbol" panose="05050102010706020507" pitchFamily="18" charset="2"/>
              </a:rPr>
              <a:t>P</a:t>
            </a:r>
            <a:r>
              <a:rPr lang="en-US" sz="1800"/>
              <a:t> Network Flow</a:t>
            </a:r>
          </a:p>
        </p:txBody>
      </p:sp>
    </p:spTree>
    <p:extLst>
      <p:ext uri="{BB962C8B-B14F-4D97-AF65-F5344CB8AC3E}">
        <p14:creationId xmlns:p14="http://schemas.microsoft.com/office/powerpoint/2010/main" val="5165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1F5C-8FE2-4F42-83AE-813ABE85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1964-78D3-4811-B0F5-C8C81DF2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You are given a set of projects P = {p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p</a:t>
            </a:r>
            <a:r>
              <a:rPr lang="en-US" baseline="-25000" dirty="0" err="1"/>
              <a:t>n</a:t>
            </a:r>
            <a:r>
              <a:rPr lang="en-US" dirty="0"/>
              <a:t>}, where p</a:t>
            </a:r>
            <a:r>
              <a:rPr lang="en-US" baseline="-25000" dirty="0"/>
              <a:t>i</a:t>
            </a:r>
            <a:r>
              <a:rPr lang="en-US" dirty="0"/>
              <a:t> has value v</a:t>
            </a:r>
            <a:r>
              <a:rPr lang="en-US" baseline="-25000" dirty="0"/>
              <a:t>i</a:t>
            </a:r>
            <a:r>
              <a:rPr lang="en-US" dirty="0"/>
              <a:t> (possibly negative), and has prerequisites S</a:t>
            </a:r>
            <a:r>
              <a:rPr lang="en-US" baseline="-25000" dirty="0"/>
              <a:t>i </a:t>
            </a:r>
            <a:r>
              <a:rPr lang="en-US" dirty="0">
                <a:sym typeface="Symbol" panose="05050102010706020507" pitchFamily="18" charset="2"/>
              </a:rPr>
              <a:t> P.</a:t>
            </a:r>
          </a:p>
          <a:p>
            <a:r>
              <a:rPr lang="en-US" dirty="0">
                <a:sym typeface="Symbol" panose="05050102010706020507" pitchFamily="18" charset="2"/>
              </a:rPr>
              <a:t>If you decide to do p</a:t>
            </a:r>
            <a:r>
              <a:rPr lang="en-US" baseline="-25000" dirty="0"/>
              <a:t>i</a:t>
            </a:r>
            <a:r>
              <a:rPr lang="en-US" dirty="0">
                <a:sym typeface="Symbol" panose="05050102010706020507" pitchFamily="18" charset="2"/>
              </a:rPr>
              <a:t>, you must also do all the projects in S</a:t>
            </a:r>
            <a:r>
              <a:rPr lang="en-US" baseline="-25000" dirty="0"/>
              <a:t>i</a:t>
            </a:r>
            <a:r>
              <a:rPr lang="en-US" dirty="0">
                <a:sym typeface="Symbol" panose="05050102010706020507" pitchFamily="18" charset="2"/>
              </a:rPr>
              <a:t> (there is no order in this problem, you do them or you don’t do them).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You want to find the max-valued subset of projects to do.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What value do we get for doing all the projects?</a:t>
            </a:r>
          </a:p>
          <a:p>
            <a:r>
              <a:rPr lang="en-US" dirty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What value do we get for doing none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of the projects?</a:t>
            </a:r>
          </a:p>
          <a:p>
            <a:r>
              <a:rPr lang="en-US" dirty="0">
                <a:sym typeface="Symbol" panose="05050102010706020507" pitchFamily="18" charset="2"/>
              </a:rPr>
              <a:t>0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Can you do better?</a:t>
            </a:r>
          </a:p>
          <a:p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p</a:t>
            </a:r>
            <a:r>
              <a:rPr lang="en-US" baseline="-25000" dirty="0"/>
              <a:t>4</a:t>
            </a:r>
            <a:r>
              <a:rPr lang="en-US" dirty="0"/>
              <a:t> has value 1.  This is</a:t>
            </a:r>
            <a:br>
              <a:rPr lang="en-US" dirty="0"/>
            </a:br>
            <a:r>
              <a:rPr lang="en-US" dirty="0"/>
              <a:t>the best possible.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52781E-48E7-48E5-851D-29042F667670}"/>
              </a:ext>
            </a:extLst>
          </p:cNvPr>
          <p:cNvGraphicFramePr>
            <a:graphicFrameLocks noGrp="1"/>
          </p:cNvGraphicFramePr>
          <p:nvPr/>
        </p:nvGraphicFramePr>
        <p:xfrm>
          <a:off x="9111017" y="3427497"/>
          <a:ext cx="228930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8068">
                  <a:extLst>
                    <a:ext uri="{9D8B030D-6E8A-4147-A177-3AD203B41FA5}">
                      <a16:colId xmlns:a16="http://schemas.microsoft.com/office/drawing/2014/main" val="469082775"/>
                    </a:ext>
                  </a:extLst>
                </a:gridCol>
                <a:gridCol w="444818">
                  <a:extLst>
                    <a:ext uri="{9D8B030D-6E8A-4147-A177-3AD203B41FA5}">
                      <a16:colId xmlns:a16="http://schemas.microsoft.com/office/drawing/2014/main" val="3171933314"/>
                    </a:ext>
                  </a:extLst>
                </a:gridCol>
                <a:gridCol w="796417">
                  <a:extLst>
                    <a:ext uri="{9D8B030D-6E8A-4147-A177-3AD203B41FA5}">
                      <a16:colId xmlns:a16="http://schemas.microsoft.com/office/drawing/2014/main" val="2326493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9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8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, p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9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3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, p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0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64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FB9A-79E9-4576-8953-821D190D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8A5AD-62BD-481C-AEBB-726E61226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493818"/>
            <a:ext cx="6281873" cy="39216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It’s not clear where to go from here, so let’s consider which problem we’re reducing to.</a:t>
            </a:r>
          </a:p>
          <a:p>
            <a:pPr marL="0" indent="0">
              <a:buNone/>
            </a:pPr>
            <a:r>
              <a:rPr lang="en-US" dirty="0"/>
              <a:t>Would Bipartite Matching work?</a:t>
            </a:r>
          </a:p>
          <a:p>
            <a:r>
              <a:rPr lang="en-US" dirty="0"/>
              <a:t>No, it’s not a bipartite graph.</a:t>
            </a:r>
          </a:p>
          <a:p>
            <a:pPr marL="0" indent="0">
              <a:buNone/>
            </a:pPr>
            <a:r>
              <a:rPr lang="en-US" dirty="0"/>
              <a:t>How about Max Flow or Circulations?</a:t>
            </a:r>
          </a:p>
          <a:p>
            <a:r>
              <a:rPr lang="en-US" dirty="0"/>
              <a:t>We can’t force flow through the prerequisite edges.</a:t>
            </a:r>
          </a:p>
          <a:p>
            <a:pPr marL="0" indent="0">
              <a:buNone/>
            </a:pPr>
            <a:r>
              <a:rPr lang="en-US" dirty="0"/>
              <a:t>How about Circulations with Lower Bounds?</a:t>
            </a:r>
          </a:p>
          <a:p>
            <a:r>
              <a:rPr lang="en-US" dirty="0"/>
              <a:t>That forces us to do all the projects, rather than giving us a choice.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F3C8BA-378D-4E5A-B317-A7D163A426C2}"/>
              </a:ext>
            </a:extLst>
          </p:cNvPr>
          <p:cNvGrpSpPr/>
          <p:nvPr/>
        </p:nvGrpSpPr>
        <p:grpSpPr>
          <a:xfrm>
            <a:off x="1922319" y="3081801"/>
            <a:ext cx="1672935" cy="2100278"/>
            <a:chOff x="6494319" y="442510"/>
            <a:chExt cx="1672935" cy="21002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947A97-A514-4C81-8F0E-CA1E27E7306F}"/>
                </a:ext>
              </a:extLst>
            </p:cNvPr>
            <p:cNvSpPr/>
            <p:nvPr/>
          </p:nvSpPr>
          <p:spPr>
            <a:xfrm>
              <a:off x="6494319" y="442510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477A4B-4B6E-45A1-9F75-8326DC05F90E}"/>
                </a:ext>
              </a:extLst>
            </p:cNvPr>
            <p:cNvSpPr/>
            <p:nvPr/>
          </p:nvSpPr>
          <p:spPr>
            <a:xfrm>
              <a:off x="7585364" y="443406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A92F34-1F19-4D55-A8F7-6C6A3E5E6FF7}"/>
                </a:ext>
              </a:extLst>
            </p:cNvPr>
            <p:cNvSpPr/>
            <p:nvPr/>
          </p:nvSpPr>
          <p:spPr>
            <a:xfrm>
              <a:off x="6494319" y="1204510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6F278C-34C7-4DCC-B011-E31721966B03}"/>
                </a:ext>
              </a:extLst>
            </p:cNvPr>
            <p:cNvSpPr/>
            <p:nvPr/>
          </p:nvSpPr>
          <p:spPr>
            <a:xfrm>
              <a:off x="7585364" y="1971288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6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36D9956-0986-4B72-82B3-0A719B6FE057}"/>
                </a:ext>
              </a:extLst>
            </p:cNvPr>
            <p:cNvSpPr/>
            <p:nvPr/>
          </p:nvSpPr>
          <p:spPr>
            <a:xfrm>
              <a:off x="6494319" y="1966510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A051E8F-4276-4E44-96FC-59FFB4F578CC}"/>
                </a:ext>
              </a:extLst>
            </p:cNvPr>
            <p:cNvSpPr/>
            <p:nvPr/>
          </p:nvSpPr>
          <p:spPr>
            <a:xfrm>
              <a:off x="7585364" y="1204510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F4DAE0-DB3C-4389-BC50-FC4450DDEEBB}"/>
              </a:ext>
            </a:extLst>
          </p:cNvPr>
          <p:cNvGrpSpPr/>
          <p:nvPr/>
        </p:nvGrpSpPr>
        <p:grpSpPr>
          <a:xfrm>
            <a:off x="2418993" y="3367551"/>
            <a:ext cx="885316" cy="1528778"/>
            <a:chOff x="2418993" y="3367551"/>
            <a:chExt cx="885316" cy="152877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F799EB0-1BB7-40CB-A453-634226221B3B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2504209" y="3367551"/>
              <a:ext cx="509155" cy="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203BEA-1366-45C1-B9C0-0727F14976D8}"/>
                </a:ext>
              </a:extLst>
            </p:cNvPr>
            <p:cNvCxnSpPr>
              <a:stCxn id="5" idx="4"/>
              <a:endCxn id="9" idx="0"/>
            </p:cNvCxnSpPr>
            <p:nvPr/>
          </p:nvCxnSpPr>
          <p:spPr>
            <a:xfrm>
              <a:off x="3304309" y="3654197"/>
              <a:ext cx="0" cy="189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F1BD7E-BB5A-4671-9314-1870C3CD25B4}"/>
                </a:ext>
              </a:extLst>
            </p:cNvPr>
            <p:cNvCxnSpPr>
              <a:stCxn id="6" idx="7"/>
              <a:endCxn id="5" idx="3"/>
            </p:cNvCxnSpPr>
            <p:nvPr/>
          </p:nvCxnSpPr>
          <p:spPr>
            <a:xfrm flipV="1">
              <a:off x="2418993" y="3570503"/>
              <a:ext cx="679587" cy="3569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839640-0F5D-4201-B633-3C788F402769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504209" y="4129551"/>
              <a:ext cx="5091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5AD3E6-E1EA-45B0-ADF8-DB1AC42F5779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2418993" y="4331607"/>
              <a:ext cx="679587" cy="357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7E4EFA-2678-42DB-BA50-DA48DE5FC8CD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>
              <a:off x="2504209" y="4891551"/>
              <a:ext cx="509155" cy="47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25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360E-4583-4F3B-B9CE-E138B492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25E8-B083-4C9F-BA24-C2F2AEDAD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weighted, directed graph G = </a:t>
            </a:r>
            <a:r>
              <a:rPr lang="en-US" dirty="0">
                <a:sym typeface="Symbol" panose="05050102010706020507" pitchFamily="18" charset="2"/>
              </a:rPr>
              <a:t>V, E, with source node s and sink node t, an </a:t>
            </a:r>
            <a:r>
              <a:rPr lang="en-US" b="1" dirty="0">
                <a:sym typeface="Symbol" panose="05050102010706020507" pitchFamily="18" charset="2"/>
              </a:rPr>
              <a:t>s-t cut</a:t>
            </a:r>
            <a:r>
              <a:rPr lang="en-US" dirty="0">
                <a:sym typeface="Symbol" panose="05050102010706020507" pitchFamily="18" charset="2"/>
              </a:rPr>
              <a:t> is a partition of the nodes P, V – P where s  P and t  V –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b="1" dirty="0" err="1"/>
              <a:t>cutset</a:t>
            </a:r>
            <a:r>
              <a:rPr lang="en-US" dirty="0"/>
              <a:t> is the set of edges whose origin is in P and destination is in V –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value of an s-t cut is the sum of the weights of the edges in the </a:t>
            </a:r>
            <a:r>
              <a:rPr lang="en-US" dirty="0" err="1"/>
              <a:t>cutset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Your goal is to find the min-cost s-t cut.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Anyone think the value of the</a:t>
            </a:r>
            <a:br>
              <a:rPr lang="en-US" dirty="0"/>
            </a:br>
            <a:r>
              <a:rPr lang="en-US" dirty="0"/>
              <a:t>min-cut is a coincidence?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D2CDC6-587D-44BD-AA5D-CA24DFADBB4B}"/>
              </a:ext>
            </a:extLst>
          </p:cNvPr>
          <p:cNvGrpSpPr/>
          <p:nvPr/>
        </p:nvGrpSpPr>
        <p:grpSpPr>
          <a:xfrm>
            <a:off x="5508024" y="4347696"/>
            <a:ext cx="2868273" cy="1696382"/>
            <a:chOff x="2984938" y="3419528"/>
            <a:chExt cx="2868273" cy="16963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884F4F6-4831-4679-AB62-07C1B64613B9}"/>
                </a:ext>
              </a:extLst>
            </p:cNvPr>
            <p:cNvSpPr/>
            <p:nvPr/>
          </p:nvSpPr>
          <p:spPr>
            <a:xfrm>
              <a:off x="2984938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F57FEA4-6A05-48D0-86CC-4231161958F7}"/>
                </a:ext>
              </a:extLst>
            </p:cNvPr>
            <p:cNvSpPr/>
            <p:nvPr/>
          </p:nvSpPr>
          <p:spPr>
            <a:xfrm>
              <a:off x="3746938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C8176E-E0C4-45B5-93D0-C0CAAE0FBB5B}"/>
                </a:ext>
              </a:extLst>
            </p:cNvPr>
            <p:cNvSpPr/>
            <p:nvPr/>
          </p:nvSpPr>
          <p:spPr>
            <a:xfrm>
              <a:off x="4771697" y="3500878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212EA2-755D-4CCF-A099-C6577ECF2239}"/>
                </a:ext>
              </a:extLst>
            </p:cNvPr>
            <p:cNvSpPr/>
            <p:nvPr/>
          </p:nvSpPr>
          <p:spPr>
            <a:xfrm>
              <a:off x="4771697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FE4A51-D7BE-45DC-A879-3366E3826CBA}"/>
                </a:ext>
              </a:extLst>
            </p:cNvPr>
            <p:cNvSpPr/>
            <p:nvPr/>
          </p:nvSpPr>
          <p:spPr>
            <a:xfrm>
              <a:off x="3746938" y="4684986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500D715-8508-4812-9B2E-CABB825190F0}"/>
                </a:ext>
              </a:extLst>
            </p:cNvPr>
            <p:cNvSpPr/>
            <p:nvPr/>
          </p:nvSpPr>
          <p:spPr>
            <a:xfrm>
              <a:off x="5428593" y="412005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9B9336-4D04-4E98-AE65-6115D5C37293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3347372" y="3868695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E26D6-CA93-4621-8A71-C399D72C9124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3347372" y="4487872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074532-DE66-414C-9E24-12D32038F844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4171556" y="4900448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1F6DB7-22D6-4572-B9C8-9E8E1445463B}"/>
                </a:ext>
              </a:extLst>
            </p:cNvPr>
            <p:cNvCxnSpPr>
              <a:stCxn id="8" idx="7"/>
              <a:endCxn id="10" idx="3"/>
            </p:cNvCxnSpPr>
            <p:nvPr/>
          </p:nvCxnSpPr>
          <p:spPr>
            <a:xfrm flipV="1">
              <a:off x="5134131" y="4487872"/>
              <a:ext cx="356646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43CD02-C7F2-426C-8A4F-CF1F741045C3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4171556" y="3716340"/>
              <a:ext cx="6001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7A4DE05-459F-47AE-B06C-F83E020E7EC5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5134131" y="3868695"/>
              <a:ext cx="356646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D8F308-5DF7-44EB-BE83-849D7390704D}"/>
                </a:ext>
              </a:extLst>
            </p:cNvPr>
            <p:cNvCxnSpPr>
              <a:stCxn id="6" idx="5"/>
              <a:endCxn id="8" idx="1"/>
            </p:cNvCxnSpPr>
            <p:nvPr/>
          </p:nvCxnSpPr>
          <p:spPr>
            <a:xfrm>
              <a:off x="4109372" y="3868695"/>
              <a:ext cx="724509" cy="8793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E4A616-272E-4488-B026-6A9E40B4E08B}"/>
                </a:ext>
              </a:extLst>
            </p:cNvPr>
            <p:cNvSpPr txBox="1"/>
            <p:nvPr/>
          </p:nvSpPr>
          <p:spPr>
            <a:xfrm>
              <a:off x="3378005" y="36965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C2E6E-1E88-45E6-9EA7-032B9142384D}"/>
                </a:ext>
              </a:extLst>
            </p:cNvPr>
            <p:cNvSpPr txBox="1"/>
            <p:nvPr/>
          </p:nvSpPr>
          <p:spPr>
            <a:xfrm>
              <a:off x="5128343" y="43207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A900BF-B159-4113-9760-AF6FFFB38CB5}"/>
                </a:ext>
              </a:extLst>
            </p:cNvPr>
            <p:cNvSpPr txBox="1"/>
            <p:nvPr/>
          </p:nvSpPr>
          <p:spPr>
            <a:xfrm>
              <a:off x="3492184" y="4299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2439A9-F6AA-4A7B-8A73-0D225A41BD83}"/>
                </a:ext>
              </a:extLst>
            </p:cNvPr>
            <p:cNvSpPr txBox="1"/>
            <p:nvPr/>
          </p:nvSpPr>
          <p:spPr>
            <a:xfrm>
              <a:off x="5266468" y="371257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8DF80F-820B-4C50-BC5C-29BC88B5140A}"/>
                </a:ext>
              </a:extLst>
            </p:cNvPr>
            <p:cNvSpPr txBox="1"/>
            <p:nvPr/>
          </p:nvSpPr>
          <p:spPr>
            <a:xfrm>
              <a:off x="4347938" y="341952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88ADA6-4742-4FD1-A8A0-53CC08A747E1}"/>
                </a:ext>
              </a:extLst>
            </p:cNvPr>
            <p:cNvSpPr txBox="1"/>
            <p:nvPr/>
          </p:nvSpPr>
          <p:spPr>
            <a:xfrm>
              <a:off x="4498781" y="412891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C9CEBE-974B-4C4D-9F41-4F8A2FA07AC6}"/>
                </a:ext>
              </a:extLst>
            </p:cNvPr>
            <p:cNvSpPr txBox="1"/>
            <p:nvPr/>
          </p:nvSpPr>
          <p:spPr>
            <a:xfrm>
              <a:off x="4270946" y="4591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AA1227-2B64-4544-9696-F2791E4E47E1}"/>
              </a:ext>
            </a:extLst>
          </p:cNvPr>
          <p:cNvCxnSpPr/>
          <p:nvPr/>
        </p:nvCxnSpPr>
        <p:spPr>
          <a:xfrm>
            <a:off x="6871024" y="4274006"/>
            <a:ext cx="224694" cy="19654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A9C156-522A-47DC-8BBD-7BB6B5563968}"/>
              </a:ext>
            </a:extLst>
          </p:cNvPr>
          <p:cNvSpPr txBox="1"/>
          <p:nvPr/>
        </p:nvSpPr>
        <p:spPr>
          <a:xfrm>
            <a:off x="6720180" y="396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846A252-22DA-4606-A5D2-6C3987B0E8E9}"/>
              </a:ext>
            </a:extLst>
          </p:cNvPr>
          <p:cNvCxnSpPr/>
          <p:nvPr/>
        </p:nvCxnSpPr>
        <p:spPr>
          <a:xfrm>
            <a:off x="7728005" y="4245186"/>
            <a:ext cx="224694" cy="19654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9CD6850-6E89-44E4-A28A-B33926336DF3}"/>
              </a:ext>
            </a:extLst>
          </p:cNvPr>
          <p:cNvSpPr txBox="1"/>
          <p:nvPr/>
        </p:nvSpPr>
        <p:spPr>
          <a:xfrm>
            <a:off x="7577577" y="3918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4BC806-AB07-4C63-9D43-B7AE89763CEE}"/>
              </a:ext>
            </a:extLst>
          </p:cNvPr>
          <p:cNvCxnSpPr>
            <a:cxnSpLocks/>
          </p:cNvCxnSpPr>
          <p:nvPr/>
        </p:nvCxnSpPr>
        <p:spPr>
          <a:xfrm>
            <a:off x="5700553" y="4640740"/>
            <a:ext cx="1580404" cy="160766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49DF85-4030-4DBB-B4E8-A806D1EE50A2}"/>
              </a:ext>
            </a:extLst>
          </p:cNvPr>
          <p:cNvSpPr txBox="1"/>
          <p:nvPr/>
        </p:nvSpPr>
        <p:spPr>
          <a:xfrm>
            <a:off x="5520874" y="433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586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29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245A6-56F9-47B8-B384-5BCA3550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/>
              <a:t>Try Min Cut!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A902-5507-4057-B060-16350488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Min Cut is the oddest problem in our set of problems to reduce to.</a:t>
            </a:r>
          </a:p>
          <a:p>
            <a:pPr>
              <a:lnSpc>
                <a:spcPct val="110000"/>
              </a:lnSpc>
            </a:pPr>
            <a:r>
              <a:rPr lang="en-US" sz="1700"/>
              <a:t>It is less intuitive and harder to use</a:t>
            </a:r>
          </a:p>
          <a:p>
            <a:pPr>
              <a:lnSpc>
                <a:spcPct val="110000"/>
              </a:lnSpc>
            </a:pPr>
            <a:r>
              <a:rPr lang="en-US" sz="1700"/>
              <a:t>When all else fails, try Min Cut!</a:t>
            </a:r>
          </a:p>
          <a:p>
            <a:pPr>
              <a:lnSpc>
                <a:spcPct val="110000"/>
              </a:lnSpc>
            </a:pPr>
            <a:r>
              <a:rPr lang="en-US" sz="1700"/>
              <a:t>If you are trying to minimize something, try Min Cut!</a:t>
            </a:r>
          </a:p>
          <a:p>
            <a:pPr>
              <a:lnSpc>
                <a:spcPct val="110000"/>
              </a:lnSpc>
            </a:pPr>
            <a:r>
              <a:rPr lang="en-US" sz="1700"/>
              <a:t>If you are trying to partition a set, try Min Cut!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All our other problems failed, and we are trying to partition the projects into the subset of projects we do, and the subset we don’t.</a:t>
            </a:r>
          </a:p>
          <a:p>
            <a:pPr>
              <a:lnSpc>
                <a:spcPct val="110000"/>
              </a:lnSpc>
            </a:pPr>
            <a:r>
              <a:rPr lang="en-US" sz="1700"/>
              <a:t>Let’s try Min Cut!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We need to make sure we don’t do a project without doing it’s pre-requisite.  How can we ensure this?</a:t>
            </a:r>
          </a:p>
        </p:txBody>
      </p:sp>
    </p:spTree>
    <p:extLst>
      <p:ext uri="{BB962C8B-B14F-4D97-AF65-F5344CB8AC3E}">
        <p14:creationId xmlns:p14="http://schemas.microsoft.com/office/powerpoint/2010/main" val="285631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AA72-DA93-405A-8736-896364A1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82E0A-69B9-4EF6-A0D8-356B372E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Doing a project without doing its </a:t>
            </a:r>
            <a:br>
              <a:rPr lang="en-US" dirty="0"/>
            </a:br>
            <a:r>
              <a:rPr lang="en-US" dirty="0"/>
              <a:t>prerequisite should be </a:t>
            </a:r>
            <a:br>
              <a:rPr lang="en-US" dirty="0"/>
            </a:br>
            <a:r>
              <a:rPr lang="en-US" dirty="0"/>
              <a:t>impossible.</a:t>
            </a:r>
          </a:p>
          <a:p>
            <a:r>
              <a:rPr lang="en-US" dirty="0"/>
              <a:t>Cutting an infinity-edge </a:t>
            </a:r>
            <a:br>
              <a:rPr lang="en-US" dirty="0"/>
            </a:br>
            <a:r>
              <a:rPr lang="en-US" dirty="0"/>
              <a:t>results in the pre-requisite being </a:t>
            </a:r>
            <a:br>
              <a:rPr lang="en-US" dirty="0"/>
            </a:br>
            <a:r>
              <a:rPr lang="en-US" dirty="0"/>
              <a:t>in the t-set, and the dependent </a:t>
            </a:r>
            <a:br>
              <a:rPr lang="en-US" dirty="0"/>
            </a:br>
            <a:r>
              <a:rPr lang="en-US" dirty="0"/>
              <a:t>project being in the s-set.</a:t>
            </a:r>
          </a:p>
          <a:p>
            <a:r>
              <a:rPr lang="en-US" dirty="0"/>
              <a:t>Therefore, the s-set is the projects we do.</a:t>
            </a:r>
          </a:p>
          <a:p>
            <a:pPr marL="0" indent="0">
              <a:buNone/>
            </a:pPr>
            <a:r>
              <a:rPr lang="en-US" dirty="0"/>
              <a:t>If we cut an edge from s to a project, we are not doing that project, and cutting an edge is bad.</a:t>
            </a:r>
          </a:p>
          <a:p>
            <a:r>
              <a:rPr lang="en-US" dirty="0"/>
              <a:t>Therefore, add edges from s to the positive valued projects.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32914E-1D33-4119-85CA-941D0E5F7B81}"/>
              </a:ext>
            </a:extLst>
          </p:cNvPr>
          <p:cNvGrpSpPr/>
          <p:nvPr/>
        </p:nvGrpSpPr>
        <p:grpSpPr>
          <a:xfrm>
            <a:off x="9179787" y="815686"/>
            <a:ext cx="1672935" cy="2100278"/>
            <a:chOff x="6494319" y="442510"/>
            <a:chExt cx="1672935" cy="21002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721F644-E40D-4C69-80D1-121480520BAE}"/>
                </a:ext>
              </a:extLst>
            </p:cNvPr>
            <p:cNvGrpSpPr/>
            <p:nvPr/>
          </p:nvGrpSpPr>
          <p:grpSpPr>
            <a:xfrm>
              <a:off x="6494319" y="442510"/>
              <a:ext cx="1672935" cy="2100278"/>
              <a:chOff x="6494319" y="442510"/>
              <a:chExt cx="1672935" cy="21002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CB93C93-208A-4F82-8B44-4B38F4B35ABD}"/>
                  </a:ext>
                </a:extLst>
              </p:cNvPr>
              <p:cNvSpPr/>
              <p:nvPr/>
            </p:nvSpPr>
            <p:spPr>
              <a:xfrm>
                <a:off x="6494319" y="442510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507284-1E7F-4CE3-882F-8BB15B2335CC}"/>
                  </a:ext>
                </a:extLst>
              </p:cNvPr>
              <p:cNvSpPr/>
              <p:nvPr/>
            </p:nvSpPr>
            <p:spPr>
              <a:xfrm>
                <a:off x="7585364" y="443406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C98FBE-7A9F-4E42-9CEE-93DDB9E53F44}"/>
                  </a:ext>
                </a:extLst>
              </p:cNvPr>
              <p:cNvSpPr/>
              <p:nvPr/>
            </p:nvSpPr>
            <p:spPr>
              <a:xfrm>
                <a:off x="6494319" y="1204510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3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616D143-62CB-4046-B3A8-C2A6B18D8324}"/>
                  </a:ext>
                </a:extLst>
              </p:cNvPr>
              <p:cNvSpPr/>
              <p:nvPr/>
            </p:nvSpPr>
            <p:spPr>
              <a:xfrm>
                <a:off x="7585364" y="1971288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6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87581F2-F13D-4F05-870D-04A128FD3F77}"/>
                  </a:ext>
                </a:extLst>
              </p:cNvPr>
              <p:cNvSpPr/>
              <p:nvPr/>
            </p:nvSpPr>
            <p:spPr>
              <a:xfrm>
                <a:off x="6494319" y="1966510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5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94EFD45-47F5-4DA9-8CD6-6F5DACBFC92C}"/>
                  </a:ext>
                </a:extLst>
              </p:cNvPr>
              <p:cNvSpPr/>
              <p:nvPr/>
            </p:nvSpPr>
            <p:spPr>
              <a:xfrm>
                <a:off x="7585364" y="1204510"/>
                <a:ext cx="581890" cy="5715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  <a:r>
                  <a:rPr lang="en-US" baseline="-25000" dirty="0"/>
                  <a:t>4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2FF6ED2-F60E-498B-8D7C-05A914A4F9C0}"/>
                </a:ext>
              </a:extLst>
            </p:cNvPr>
            <p:cNvGrpSpPr/>
            <p:nvPr/>
          </p:nvGrpSpPr>
          <p:grpSpPr>
            <a:xfrm>
              <a:off x="6990993" y="728260"/>
              <a:ext cx="885316" cy="1528778"/>
              <a:chOff x="6990993" y="728260"/>
              <a:chExt cx="885316" cy="152877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A502E49-791B-4D4D-943B-508EAB23206B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7076209" y="728260"/>
                <a:ext cx="509155" cy="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071C277-AD12-45A1-9099-D330FF594ACB}"/>
                  </a:ext>
                </a:extLst>
              </p:cNvPr>
              <p:cNvCxnSpPr>
                <a:stCxn id="6" idx="4"/>
                <a:endCxn id="10" idx="0"/>
              </p:cNvCxnSpPr>
              <p:nvPr/>
            </p:nvCxnSpPr>
            <p:spPr>
              <a:xfrm>
                <a:off x="7876309" y="1014906"/>
                <a:ext cx="0" cy="189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E1E0BA2-308F-4171-818C-782AAA3B61A8}"/>
                  </a:ext>
                </a:extLst>
              </p:cNvPr>
              <p:cNvCxnSpPr>
                <a:stCxn id="7" idx="7"/>
                <a:endCxn id="6" idx="3"/>
              </p:cNvCxnSpPr>
              <p:nvPr/>
            </p:nvCxnSpPr>
            <p:spPr>
              <a:xfrm flipV="1">
                <a:off x="6990993" y="931212"/>
                <a:ext cx="679587" cy="3569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EB952B5-AFDB-4029-A43B-BACB6BE0735F}"/>
                  </a:ext>
                </a:extLst>
              </p:cNvPr>
              <p:cNvCxnSpPr>
                <a:stCxn id="7" idx="6"/>
                <a:endCxn id="10" idx="2"/>
              </p:cNvCxnSpPr>
              <p:nvPr/>
            </p:nvCxnSpPr>
            <p:spPr>
              <a:xfrm>
                <a:off x="7076209" y="1490260"/>
                <a:ext cx="5091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537659D-A1AA-4877-89B2-C92E25B7BCE0}"/>
                  </a:ext>
                </a:extLst>
              </p:cNvPr>
              <p:cNvCxnSpPr>
                <a:stCxn id="9" idx="7"/>
                <a:endCxn id="10" idx="3"/>
              </p:cNvCxnSpPr>
              <p:nvPr/>
            </p:nvCxnSpPr>
            <p:spPr>
              <a:xfrm flipV="1">
                <a:off x="6990993" y="1692316"/>
                <a:ext cx="679587" cy="357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4967150-12CF-49B1-995F-440EC1175331}"/>
                  </a:ext>
                </a:extLst>
              </p:cNvPr>
              <p:cNvCxnSpPr>
                <a:stCxn id="9" idx="6"/>
                <a:endCxn id="8" idx="2"/>
              </p:cNvCxnSpPr>
              <p:nvPr/>
            </p:nvCxnSpPr>
            <p:spPr>
              <a:xfrm>
                <a:off x="7076209" y="2252260"/>
                <a:ext cx="509155" cy="4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806E17-8274-4281-8A51-1C3EC9BFF8C0}"/>
              </a:ext>
            </a:extLst>
          </p:cNvPr>
          <p:cNvGrpSpPr/>
          <p:nvPr/>
        </p:nvGrpSpPr>
        <p:grpSpPr>
          <a:xfrm>
            <a:off x="9793804" y="803186"/>
            <a:ext cx="1099525" cy="1907010"/>
            <a:chOff x="7940565" y="2363680"/>
            <a:chExt cx="1099525" cy="19070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11AE94-72D8-43F6-9FB5-0286ED1A2320}"/>
                </a:ext>
              </a:extLst>
            </p:cNvPr>
            <p:cNvSpPr txBox="1"/>
            <p:nvPr/>
          </p:nvSpPr>
          <p:spPr>
            <a:xfrm>
              <a:off x="7993555" y="2363680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A3743E-555B-45E5-AC4B-839893FAB6DC}"/>
                </a:ext>
              </a:extLst>
            </p:cNvPr>
            <p:cNvSpPr txBox="1"/>
            <p:nvPr/>
          </p:nvSpPr>
          <p:spPr>
            <a:xfrm>
              <a:off x="7999796" y="2700759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92C471-EE1A-4D5F-A8BF-30BF5C52B572}"/>
                </a:ext>
              </a:extLst>
            </p:cNvPr>
            <p:cNvSpPr txBox="1"/>
            <p:nvPr/>
          </p:nvSpPr>
          <p:spPr>
            <a:xfrm>
              <a:off x="7975371" y="314714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E4B163A-BCC6-4028-9DCE-CBCBFDAEEE1F}"/>
                </a:ext>
              </a:extLst>
            </p:cNvPr>
            <p:cNvSpPr txBox="1"/>
            <p:nvPr/>
          </p:nvSpPr>
          <p:spPr>
            <a:xfrm>
              <a:off x="8682300" y="2809117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2F81C3-AA54-4FEA-AB71-FA6C0ED2DFE5}"/>
                </a:ext>
              </a:extLst>
            </p:cNvPr>
            <p:cNvSpPr txBox="1"/>
            <p:nvPr/>
          </p:nvSpPr>
          <p:spPr>
            <a:xfrm>
              <a:off x="7940565" y="35261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113CA-6E66-4F4A-8B3E-5F88BF0ADF4B}"/>
                </a:ext>
              </a:extLst>
            </p:cNvPr>
            <p:cNvSpPr txBox="1"/>
            <p:nvPr/>
          </p:nvSpPr>
          <p:spPr>
            <a:xfrm>
              <a:off x="7999796" y="390135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</a:t>
              </a:r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595F79-BE1B-4877-A5D3-760F26E749FA}"/>
              </a:ext>
            </a:extLst>
          </p:cNvPr>
          <p:cNvGrpSpPr/>
          <p:nvPr/>
        </p:nvGrpSpPr>
        <p:grpSpPr>
          <a:xfrm>
            <a:off x="8095445" y="1190964"/>
            <a:ext cx="1169558" cy="1232416"/>
            <a:chOff x="8095445" y="1190964"/>
            <a:chExt cx="1169558" cy="123241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4D12409-D394-422B-9BE6-D334E921EB90}"/>
                </a:ext>
              </a:extLst>
            </p:cNvPr>
            <p:cNvSpPr/>
            <p:nvPr/>
          </p:nvSpPr>
          <p:spPr>
            <a:xfrm>
              <a:off x="8095445" y="1582959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US" baseline="-250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FDDD3D-419F-4C41-BC27-AE5316EED384}"/>
                </a:ext>
              </a:extLst>
            </p:cNvPr>
            <p:cNvCxnSpPr>
              <a:stCxn id="26" idx="7"/>
              <a:endCxn id="5" idx="3"/>
            </p:cNvCxnSpPr>
            <p:nvPr/>
          </p:nvCxnSpPr>
          <p:spPr>
            <a:xfrm flipV="1">
              <a:off x="8592119" y="1303492"/>
              <a:ext cx="672884" cy="363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7C9088-B098-4940-9F31-16A714F48F13}"/>
                </a:ext>
              </a:extLst>
            </p:cNvPr>
            <p:cNvCxnSpPr>
              <a:stCxn id="26" idx="6"/>
              <a:endCxn id="7" idx="2"/>
            </p:cNvCxnSpPr>
            <p:nvPr/>
          </p:nvCxnSpPr>
          <p:spPr>
            <a:xfrm flipV="1">
              <a:off x="8677335" y="1863436"/>
              <a:ext cx="502452" cy="52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9C19E0A-2372-4E6F-B996-1781844BFFB7}"/>
                </a:ext>
              </a:extLst>
            </p:cNvPr>
            <p:cNvCxnSpPr>
              <a:stCxn id="26" idx="5"/>
              <a:endCxn id="9" idx="1"/>
            </p:cNvCxnSpPr>
            <p:nvPr/>
          </p:nvCxnSpPr>
          <p:spPr>
            <a:xfrm>
              <a:off x="8592119" y="2070765"/>
              <a:ext cx="672884" cy="352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B176AA-9DB8-4B48-B19F-5E2A090328B4}"/>
                </a:ext>
              </a:extLst>
            </p:cNvPr>
            <p:cNvSpPr txBox="1"/>
            <p:nvPr/>
          </p:nvSpPr>
          <p:spPr>
            <a:xfrm>
              <a:off x="8742641" y="190348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2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B40B2B-16A0-4E1E-8438-8F4B8D2624F2}"/>
                </a:ext>
              </a:extLst>
            </p:cNvPr>
            <p:cNvSpPr txBox="1"/>
            <p:nvPr/>
          </p:nvSpPr>
          <p:spPr>
            <a:xfrm>
              <a:off x="8748632" y="157519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5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6EF2D1C-A488-40FE-9725-38D065113AF2}"/>
                </a:ext>
              </a:extLst>
            </p:cNvPr>
            <p:cNvSpPr txBox="1"/>
            <p:nvPr/>
          </p:nvSpPr>
          <p:spPr>
            <a:xfrm>
              <a:off x="8672796" y="11909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2</a:t>
              </a:r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1FA39B-82D1-4C1E-89A6-83776DEA0002}"/>
              </a:ext>
            </a:extLst>
          </p:cNvPr>
          <p:cNvGrpSpPr/>
          <p:nvPr/>
        </p:nvGrpSpPr>
        <p:grpSpPr>
          <a:xfrm>
            <a:off x="10767506" y="1140265"/>
            <a:ext cx="1172096" cy="1287893"/>
            <a:chOff x="10767506" y="1140265"/>
            <a:chExt cx="1172096" cy="128789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79F6F8-B631-45E3-B45F-36C02C589ED4}"/>
                </a:ext>
              </a:extLst>
            </p:cNvPr>
            <p:cNvSpPr/>
            <p:nvPr/>
          </p:nvSpPr>
          <p:spPr>
            <a:xfrm>
              <a:off x="11357712" y="1578228"/>
              <a:ext cx="581890" cy="5715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en-US" baseline="-250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52FE14-D663-4159-9882-F5D84DA73ED4}"/>
                </a:ext>
              </a:extLst>
            </p:cNvPr>
            <p:cNvCxnSpPr>
              <a:stCxn id="6" idx="5"/>
              <a:endCxn id="37" idx="1"/>
            </p:cNvCxnSpPr>
            <p:nvPr/>
          </p:nvCxnSpPr>
          <p:spPr>
            <a:xfrm>
              <a:off x="10767506" y="1304388"/>
              <a:ext cx="675422" cy="3575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C8558FC-8C02-4198-8065-88CCF8F7AF25}"/>
                </a:ext>
              </a:extLst>
            </p:cNvPr>
            <p:cNvCxnSpPr>
              <a:stCxn id="10" idx="6"/>
              <a:endCxn id="37" idx="2"/>
            </p:cNvCxnSpPr>
            <p:nvPr/>
          </p:nvCxnSpPr>
          <p:spPr>
            <a:xfrm>
              <a:off x="10852722" y="1863436"/>
              <a:ext cx="504990" cy="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7EDFA4-4D6D-43F6-BAA1-5B70582BCDDF}"/>
                </a:ext>
              </a:extLst>
            </p:cNvPr>
            <p:cNvCxnSpPr>
              <a:stCxn id="8" idx="7"/>
              <a:endCxn id="37" idx="3"/>
            </p:cNvCxnSpPr>
            <p:nvPr/>
          </p:nvCxnSpPr>
          <p:spPr>
            <a:xfrm flipV="1">
              <a:off x="10767506" y="2066034"/>
              <a:ext cx="675422" cy="36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405846-279D-456D-AA0D-4A73C374CC77}"/>
                </a:ext>
              </a:extLst>
            </p:cNvPr>
            <p:cNvSpPr txBox="1"/>
            <p:nvPr/>
          </p:nvSpPr>
          <p:spPr>
            <a:xfrm>
              <a:off x="10955393" y="193618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3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8A9762-3777-434D-BD32-6A2D1E513896}"/>
                </a:ext>
              </a:extLst>
            </p:cNvPr>
            <p:cNvSpPr txBox="1"/>
            <p:nvPr/>
          </p:nvSpPr>
          <p:spPr>
            <a:xfrm>
              <a:off x="10938766" y="1575190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3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53B7FC-217C-4EE8-821B-2EE8333610B2}"/>
                </a:ext>
              </a:extLst>
            </p:cNvPr>
            <p:cNvSpPr txBox="1"/>
            <p:nvPr/>
          </p:nvSpPr>
          <p:spPr>
            <a:xfrm>
              <a:off x="10927468" y="11402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 pitchFamily="18" charset="2"/>
                </a:rPr>
                <a:t>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093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A08BD-D98A-4878-AFAE-1A3521F1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Proof of Correctness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12192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2D09-61FB-455D-AEE9-C7CFF75603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For the project with negative value in S (the set we do), we increase the value of the cut by: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sub>
                        <m:sup/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For every project with positive value in V – S, we increase the value of the cut by: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400" dirty="0"/>
                  <a:t>The value of the cut we find is therefore: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400" b="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sub>
                        <m:sup/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A62D09-61FB-455D-AEE9-C7CFF7560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0" y="2463800"/>
                <a:ext cx="9247652" cy="3327400"/>
              </a:xfrm>
              <a:blipFill>
                <a:blip r:embed="rId3"/>
                <a:stretch>
                  <a:fillRect l="-330" t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28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2F233C-123F-466C-8459-BE8E1DB54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FDF1-2B96-486B-B82F-880843DF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867969" cy="1023257"/>
          </a:xfrm>
        </p:spPr>
        <p:txBody>
          <a:bodyPr anchor="b">
            <a:normAutofit/>
          </a:bodyPr>
          <a:lstStyle/>
          <a:p>
            <a:pPr algn="l"/>
            <a:r>
              <a:rPr lang="en-US" sz="3600"/>
              <a:t>Proof, part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118B8-BF79-44D2-B48C-A94BA27E3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35629"/>
                <a:ext cx="7867969" cy="375557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/>
                  <a:t>Let C be the sum of the capacities of the edges outgoing from the source: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30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3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3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3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/>
                  <a:t>So the value of the cut is: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13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30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130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300"/>
                  <a:t>That is, if we maximize the value of the projects we do, we minimize the value of the cut.  Proven!  Project Selection </a:t>
                </a:r>
                <a:r>
                  <a:rPr lang="en-US" sz="1300">
                    <a:sym typeface="Symbol" panose="05050102010706020507" pitchFamily="18" charset="2"/>
                  </a:rPr>
                  <a:t></a:t>
                </a:r>
                <a:r>
                  <a:rPr lang="en-US" sz="1300" baseline="-25000">
                    <a:sym typeface="Symbol" panose="05050102010706020507" pitchFamily="18" charset="2"/>
                  </a:rPr>
                  <a:t>P</a:t>
                </a:r>
                <a:r>
                  <a:rPr lang="en-US" sz="1300"/>
                  <a:t> Min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118B8-BF79-44D2-B48C-A94BA27E3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35629"/>
                <a:ext cx="7867969" cy="3755570"/>
              </a:xfrm>
              <a:blipFill>
                <a:blip r:embed="rId2"/>
                <a:stretch>
                  <a:fillRect l="-232" t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4C11-14AD-4600-91C6-87E88A4D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Extra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3D0BA1-4029-44C4-A35F-84D97306A9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10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3E24-4EAB-4F9C-BF1F-E76B9131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32B8-7A09-4BB8-82A6-B0D63C66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84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Given a flow f and a cut </a:t>
            </a:r>
            <a:r>
              <a:rPr lang="en-US" dirty="0">
                <a:sym typeface="Symbol" panose="05050102010706020507" pitchFamily="18" charset="2"/>
              </a:rPr>
              <a:t>P, V – P, v(f)  v(P, V – P)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b="1" dirty="0">
                <a:sym typeface="Symbol" panose="05050102010706020507" pitchFamily="18" charset="2"/>
              </a:rPr>
              <a:t>Corollary to Weak Duality</a:t>
            </a:r>
            <a:r>
              <a:rPr lang="en-US" dirty="0">
                <a:sym typeface="Symbol" panose="05050102010706020507" pitchFamily="18" charset="2"/>
              </a:rPr>
              <a:t>:</a:t>
            </a:r>
            <a:r>
              <a:rPr lang="en-US" dirty="0"/>
              <a:t> If v(f) = v(</a:t>
            </a:r>
            <a:r>
              <a:rPr lang="en-US" dirty="0">
                <a:sym typeface="Symbol" panose="05050102010706020507" pitchFamily="18" charset="2"/>
              </a:rPr>
              <a:t>P, V – P), then f is a max-flow, and P, V – P is a min-cut.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Is the converse true?  Is there always a flow and cut with equal values?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As usual, we’ll arrive at the answer by trying to construct an algorithm for the problem.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We’ll start with a basic greedy algorithm: choose an arbitrary s-t path, and route as much flow as possible along this path.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6039C2-6C3C-47C6-BFA2-45D70BD21767}"/>
              </a:ext>
            </a:extLst>
          </p:cNvPr>
          <p:cNvGrpSpPr/>
          <p:nvPr/>
        </p:nvGrpSpPr>
        <p:grpSpPr>
          <a:xfrm>
            <a:off x="4692343" y="4257537"/>
            <a:ext cx="1999068" cy="1615032"/>
            <a:chOff x="4692343" y="4257537"/>
            <a:chExt cx="1999068" cy="1615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874681-DB8C-4877-856A-C88A9E827806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1B4BCA-D7E1-4643-B88B-62BC58FD5880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29DFAA5-CCA6-4052-AD8D-7F6771F3DD0D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2A6C500-5049-44BF-A8E6-B9D43FEE4F49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AA0F2FB-2A15-4304-A236-ACC33B118BB1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97CB3C-D105-4A0F-BEB8-FE2E0990A37C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5054777" y="5244531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759890D-3E0D-45F8-A1C3-A8222929544F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BD38C0-B841-40F2-9E9C-25B0F3DD7638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816777" y="4625354"/>
              <a:ext cx="512200" cy="26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4937ED-60DD-4D19-A7EB-40205C3D95B8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A9C3BD-9836-4E60-B132-107152A116B6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C416BE-3016-436D-9A14-43D1FB1F649D}"/>
                </a:ext>
              </a:extLst>
            </p:cNvPr>
            <p:cNvSpPr txBox="1"/>
            <p:nvPr/>
          </p:nvSpPr>
          <p:spPr>
            <a:xfrm>
              <a:off x="5190170" y="5058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764B09-107E-4ACC-B70E-723CD48C0A85}"/>
                </a:ext>
              </a:extLst>
            </p:cNvPr>
            <p:cNvSpPr txBox="1"/>
            <p:nvPr/>
          </p:nvSpPr>
          <p:spPr>
            <a:xfrm>
              <a:off x="5991969" y="4485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6F046B-14B6-4DA1-93CC-678D36D6B9D4}"/>
                </a:ext>
              </a:extLst>
            </p:cNvPr>
            <p:cNvSpPr txBox="1"/>
            <p:nvPr/>
          </p:nvSpPr>
          <p:spPr>
            <a:xfrm>
              <a:off x="5420704" y="4865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BF8CA9-9033-42E2-94EE-0676722907F8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4B7F5A7-D644-443E-BCD2-C14F8F69077A}"/>
              </a:ext>
            </a:extLst>
          </p:cNvPr>
          <p:cNvSpPr txBox="1"/>
          <p:nvPr/>
        </p:nvSpPr>
        <p:spPr>
          <a:xfrm>
            <a:off x="5000331" y="50566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7E70D6-925F-4243-A4EF-782227119FF1}"/>
              </a:ext>
            </a:extLst>
          </p:cNvPr>
          <p:cNvSpPr txBox="1"/>
          <p:nvPr/>
        </p:nvSpPr>
        <p:spPr>
          <a:xfrm>
            <a:off x="5217910" y="482957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EA9576-FC64-4693-A0F0-ADB6553E3B85}"/>
              </a:ext>
            </a:extLst>
          </p:cNvPr>
          <p:cNvSpPr txBox="1"/>
          <p:nvPr/>
        </p:nvSpPr>
        <p:spPr>
          <a:xfrm>
            <a:off x="5798865" y="447450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</p:spTree>
    <p:extLst>
      <p:ext uri="{BB962C8B-B14F-4D97-AF65-F5344CB8AC3E}">
        <p14:creationId xmlns:p14="http://schemas.microsoft.com/office/powerpoint/2010/main" val="383780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846C-DFA5-4909-B134-DC74E4F9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5AA2-2E4B-4999-BC25-71AD21855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a graph G, and the flow so far f, the residual graph G</a:t>
            </a:r>
            <a:r>
              <a:rPr lang="en-US" baseline="-25000" dirty="0"/>
              <a:t>f</a:t>
            </a:r>
            <a:r>
              <a:rPr lang="en-US" dirty="0"/>
              <a:t> indicates which edges can still support more flow, and how much.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Forwards edges: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u,v</a:t>
            </a:r>
            <a:r>
              <a:rPr lang="en-US" dirty="0"/>
              <a:t>) = c(</a:t>
            </a:r>
            <a:r>
              <a:rPr lang="en-US" dirty="0" err="1"/>
              <a:t>u,v</a:t>
            </a:r>
            <a:r>
              <a:rPr lang="en-US" dirty="0"/>
              <a:t>) – f(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Forwards edges indicate you can still augment the flow along that edge.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Backwards edges: </a:t>
            </a:r>
            <a:r>
              <a:rPr lang="en-US" dirty="0" err="1"/>
              <a:t>c</a:t>
            </a:r>
            <a:r>
              <a:rPr lang="en-US" baseline="-25000" dirty="0" err="1"/>
              <a:t>f</a:t>
            </a:r>
            <a:r>
              <a:rPr lang="en-US" dirty="0"/>
              <a:t>(</a:t>
            </a:r>
            <a:r>
              <a:rPr lang="en-US" dirty="0" err="1"/>
              <a:t>v,u</a:t>
            </a:r>
            <a:r>
              <a:rPr lang="en-US" dirty="0"/>
              <a:t>) = f(</a:t>
            </a:r>
            <a:r>
              <a:rPr lang="en-US" dirty="0" err="1"/>
              <a:t>u,v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Backwards edges indicate that you can “take back” your choice </a:t>
            </a:r>
            <a:br>
              <a:rPr lang="en-US" dirty="0"/>
            </a:br>
            <a:r>
              <a:rPr lang="en-US" dirty="0"/>
              <a:t>to push flow along that edge and find a better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Will these backwards edges actually find valid paths?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494603-8E13-404E-9FC7-F54A7E99587F}"/>
              </a:ext>
            </a:extLst>
          </p:cNvPr>
          <p:cNvGrpSpPr/>
          <p:nvPr/>
        </p:nvGrpSpPr>
        <p:grpSpPr>
          <a:xfrm>
            <a:off x="9597210" y="2568319"/>
            <a:ext cx="1999068" cy="1615032"/>
            <a:chOff x="4692343" y="4257537"/>
            <a:chExt cx="1999068" cy="1615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A74FF1-3B23-4470-A4AF-533FA5BB93F0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8A3EEE-ADF3-4C4B-B36A-47BE709D81A5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D54EA0-097B-4F0E-B7B7-AEE8C885867C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BC0E35-5A16-4301-B6ED-D5A899C9C920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40F247-24F0-4005-A06D-4C8D899EE179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515CEA-B198-4A7E-9C08-4829AD4156D3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5054777" y="5244531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919E2A-EDD2-4BD4-86C0-F0136AEF53D6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D6F806-4AD1-4290-8A0D-113114CCF986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5816777" y="4625354"/>
              <a:ext cx="512200" cy="26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9AA5731-5BAF-40BE-913F-DE47C878F1F0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C691AB-21EE-4029-A571-A166EE17F870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EC3E4-11F9-4732-A33E-F6351EA67714}"/>
                </a:ext>
              </a:extLst>
            </p:cNvPr>
            <p:cNvSpPr txBox="1"/>
            <p:nvPr/>
          </p:nvSpPr>
          <p:spPr>
            <a:xfrm>
              <a:off x="5190170" y="5058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F03852-9C5B-46AA-89E3-CBDA7D6554DB}"/>
                </a:ext>
              </a:extLst>
            </p:cNvPr>
            <p:cNvSpPr txBox="1"/>
            <p:nvPr/>
          </p:nvSpPr>
          <p:spPr>
            <a:xfrm>
              <a:off x="5991969" y="4485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1B327C-918A-43AD-BED9-4C6688008B0D}"/>
                </a:ext>
              </a:extLst>
            </p:cNvPr>
            <p:cNvSpPr txBox="1"/>
            <p:nvPr/>
          </p:nvSpPr>
          <p:spPr>
            <a:xfrm>
              <a:off x="5420704" y="4865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B147BF-8950-4BAD-8882-32594C5E2D19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3032256-1D39-480C-84BB-AECD130E7161}"/>
              </a:ext>
            </a:extLst>
          </p:cNvPr>
          <p:cNvSpPr txBox="1"/>
          <p:nvPr/>
        </p:nvSpPr>
        <p:spPr>
          <a:xfrm>
            <a:off x="9905198" y="336742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A123CE-E4C8-41F4-82CD-55AA5E94BE5C}"/>
              </a:ext>
            </a:extLst>
          </p:cNvPr>
          <p:cNvSpPr txBox="1"/>
          <p:nvPr/>
        </p:nvSpPr>
        <p:spPr>
          <a:xfrm>
            <a:off x="10122777" y="314035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7D57E1-2D0C-42BB-932F-27DB35B194A2}"/>
              </a:ext>
            </a:extLst>
          </p:cNvPr>
          <p:cNvSpPr txBox="1"/>
          <p:nvPr/>
        </p:nvSpPr>
        <p:spPr>
          <a:xfrm>
            <a:off x="10703732" y="278529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F502C-5E2F-46F9-9D1C-6CBC7573A14C}"/>
              </a:ext>
            </a:extLst>
          </p:cNvPr>
          <p:cNvGrpSpPr/>
          <p:nvPr/>
        </p:nvGrpSpPr>
        <p:grpSpPr>
          <a:xfrm>
            <a:off x="9597210" y="4336311"/>
            <a:ext cx="1999068" cy="1615032"/>
            <a:chOff x="4692343" y="4257537"/>
            <a:chExt cx="1999068" cy="16150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C6E17D-A396-40BE-88E0-61D340C1BDF3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F35309-7917-473D-AB5C-3CC90AF159C0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B82130-4AB4-4084-91AB-D21C5803F6A0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87A364-07CB-4DD1-B5AA-4597DE7B976B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98226-02EF-49B6-860C-37D24B510DDF}"/>
                </a:ext>
              </a:extLst>
            </p:cNvPr>
            <p:cNvCxnSpPr>
              <a:stCxn id="23" idx="7"/>
              <a:endCxn id="24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EF566DF-1D28-4382-BCFD-C17ED377F030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91C4D7-EF6A-4115-9A09-C8A0A8DA7D59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V="1">
              <a:off x="5516527" y="4688461"/>
              <a:ext cx="150125" cy="816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1ABB0C-F533-4BF9-81B8-E100246215C3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3A7CE3-BF79-4AAF-BBF8-9761FDBF5E38}"/>
                </a:ext>
              </a:extLst>
            </p:cNvPr>
            <p:cNvSpPr txBox="1"/>
            <p:nvPr/>
          </p:nvSpPr>
          <p:spPr>
            <a:xfrm>
              <a:off x="5326427" y="4907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A96107-CBF9-436E-9829-8F73C4844CA9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E29B266-B258-468F-B477-B2CEAB5C26D8}"/>
              </a:ext>
            </a:extLst>
          </p:cNvPr>
          <p:cNvSpPr txBox="1"/>
          <p:nvPr/>
        </p:nvSpPr>
        <p:spPr>
          <a:xfrm>
            <a:off x="9109155" y="321289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BE61AF-39EC-4F35-9E14-3F3C4B7ED746}"/>
              </a:ext>
            </a:extLst>
          </p:cNvPr>
          <p:cNvSpPr txBox="1"/>
          <p:nvPr/>
        </p:nvSpPr>
        <p:spPr>
          <a:xfrm>
            <a:off x="9173437" y="50126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E6B9F95-35A4-45FE-8DF2-C542BF96519D}"/>
              </a:ext>
            </a:extLst>
          </p:cNvPr>
          <p:cNvCxnSpPr>
            <a:cxnSpLocks/>
            <a:stCxn id="25" idx="1"/>
            <a:endCxn id="23" idx="5"/>
          </p:cNvCxnSpPr>
          <p:nvPr/>
        </p:nvCxnSpPr>
        <p:spPr>
          <a:xfrm flipH="1" flipV="1">
            <a:off x="9959644" y="5323305"/>
            <a:ext cx="461750" cy="2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3F85AE6-4E56-4121-AF0A-97A3017CB061}"/>
              </a:ext>
            </a:extLst>
          </p:cNvPr>
          <p:cNvCxnSpPr>
            <a:stCxn id="26" idx="1"/>
            <a:endCxn id="24" idx="5"/>
          </p:cNvCxnSpPr>
          <p:nvPr/>
        </p:nvCxnSpPr>
        <p:spPr>
          <a:xfrm flipH="1" flipV="1">
            <a:off x="10721644" y="4704128"/>
            <a:ext cx="512200" cy="2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722F80-D4DD-4A07-A6E7-4C5D46AFFBE1}"/>
              </a:ext>
            </a:extLst>
          </p:cNvPr>
          <p:cNvCxnSpPr>
            <a:cxnSpLocks/>
            <a:stCxn id="24" idx="5"/>
            <a:endCxn id="25" idx="0"/>
          </p:cNvCxnSpPr>
          <p:nvPr/>
        </p:nvCxnSpPr>
        <p:spPr>
          <a:xfrm flipH="1">
            <a:off x="10571519" y="4704128"/>
            <a:ext cx="150125" cy="81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8F4D73-F41E-4DFE-88B4-DCC54E14D554}"/>
              </a:ext>
            </a:extLst>
          </p:cNvPr>
          <p:cNvSpPr txBox="1"/>
          <p:nvPr/>
        </p:nvSpPr>
        <p:spPr>
          <a:xfrm>
            <a:off x="10617457" y="49075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F1E86F-3396-4A43-851D-67356CEC981A}"/>
              </a:ext>
            </a:extLst>
          </p:cNvPr>
          <p:cNvSpPr txBox="1"/>
          <p:nvPr/>
        </p:nvSpPr>
        <p:spPr>
          <a:xfrm>
            <a:off x="10011586" y="537025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500A9B-E803-4DED-83B5-D1B2332678FE}"/>
              </a:ext>
            </a:extLst>
          </p:cNvPr>
          <p:cNvSpPr txBox="1"/>
          <p:nvPr/>
        </p:nvSpPr>
        <p:spPr>
          <a:xfrm>
            <a:off x="10837780" y="45093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341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  <p:bldP spid="20" grpId="0"/>
      <p:bldP spid="21" grpId="0"/>
      <p:bldP spid="37" grpId="0"/>
      <p:bldP spid="38" grpId="0"/>
      <p:bldP spid="68" grpId="0"/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7BF2-8013-4436-917E-1FA41F7A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Residual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DC31-026C-4CD8-9504-578A532E9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14" y="1845734"/>
            <a:ext cx="4194165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we transition from forwards edge to backwards edge, we are redirecting where the flow came from</a:t>
            </a:r>
          </a:p>
          <a:p>
            <a:r>
              <a:rPr lang="en-US" dirty="0"/>
              <a:t>When we transition from backwards edge to forwards edge, we are redirecting where the flow goes.</a:t>
            </a:r>
          </a:p>
          <a:p>
            <a:r>
              <a:rPr lang="en-US" dirty="0"/>
              <a:t>When we transition from backwards edge to backwards edge, we are removing both outgoing and incoming flow.</a:t>
            </a:r>
          </a:p>
          <a:p>
            <a:r>
              <a:rPr lang="en-US" dirty="0"/>
              <a:t>We always maintain conservation of flow!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EC9062-7BBA-4129-9D33-893FDBA7CD63}"/>
              </a:ext>
            </a:extLst>
          </p:cNvPr>
          <p:cNvGrpSpPr/>
          <p:nvPr/>
        </p:nvGrpSpPr>
        <p:grpSpPr>
          <a:xfrm>
            <a:off x="1707405" y="2260571"/>
            <a:ext cx="1999068" cy="1615032"/>
            <a:chOff x="4692343" y="4257537"/>
            <a:chExt cx="1999068" cy="16150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94C0AAB-35B9-49FD-AE2A-EC5503E0DC9C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B4FC709-6D40-449B-9214-4E1F8CB3E00C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0A2384-AF04-4363-A055-A4E13439C01B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F48000-E614-4F62-860A-81BF77313B91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E0D4824-5407-4530-A805-63BEE86FB4C7}"/>
                </a:ext>
              </a:extLst>
            </p:cNvPr>
            <p:cNvCxnSpPr>
              <a:stCxn id="5" idx="7"/>
              <a:endCxn id="6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B2B5A9-03EA-4FAE-94EB-9857FC4B3F28}"/>
                </a:ext>
              </a:extLst>
            </p:cNvPr>
            <p:cNvCxnSpPr>
              <a:stCxn id="5" idx="5"/>
              <a:endCxn id="7" idx="1"/>
            </p:cNvCxnSpPr>
            <p:nvPr/>
          </p:nvCxnSpPr>
          <p:spPr>
            <a:xfrm>
              <a:off x="5054777" y="5244531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85D4FD8-B011-4531-8B48-91F5ECF9DF7A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9090F7-B907-45CE-956A-93E41AC5B591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5816777" y="4625354"/>
              <a:ext cx="512200" cy="26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35B16F-66A6-4B4A-A308-AB94604305E5}"/>
                </a:ext>
              </a:extLst>
            </p:cNvPr>
            <p:cNvCxnSpPr>
              <a:cxnSpLocks/>
              <a:stCxn id="7" idx="0"/>
              <a:endCxn id="6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A1E81F-BC39-4543-B63C-633F39094D58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EAC0CF-CC2C-42B3-91DB-F286EE36F868}"/>
                </a:ext>
              </a:extLst>
            </p:cNvPr>
            <p:cNvSpPr txBox="1"/>
            <p:nvPr/>
          </p:nvSpPr>
          <p:spPr>
            <a:xfrm>
              <a:off x="5190170" y="5058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C184A3-2DE3-48C9-9430-1A06EE53071F}"/>
                </a:ext>
              </a:extLst>
            </p:cNvPr>
            <p:cNvSpPr txBox="1"/>
            <p:nvPr/>
          </p:nvSpPr>
          <p:spPr>
            <a:xfrm>
              <a:off x="5991969" y="4485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2520465-D40E-4689-B5A0-572F22832774}"/>
                </a:ext>
              </a:extLst>
            </p:cNvPr>
            <p:cNvSpPr txBox="1"/>
            <p:nvPr/>
          </p:nvSpPr>
          <p:spPr>
            <a:xfrm>
              <a:off x="5420704" y="4865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844020-290A-4354-8164-B329E568AF6D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7915D1-7E40-41D3-871A-A8E4C8F07238}"/>
              </a:ext>
            </a:extLst>
          </p:cNvPr>
          <p:cNvSpPr txBox="1"/>
          <p:nvPr/>
        </p:nvSpPr>
        <p:spPr>
          <a:xfrm>
            <a:off x="2015393" y="30596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72CFE2-9A0C-4F95-9E14-E8099A07791A}"/>
              </a:ext>
            </a:extLst>
          </p:cNvPr>
          <p:cNvSpPr txBox="1"/>
          <p:nvPr/>
        </p:nvSpPr>
        <p:spPr>
          <a:xfrm>
            <a:off x="2232972" y="283260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24F61E-AA99-4055-8A41-4BF0388F9615}"/>
              </a:ext>
            </a:extLst>
          </p:cNvPr>
          <p:cNvSpPr txBox="1"/>
          <p:nvPr/>
        </p:nvSpPr>
        <p:spPr>
          <a:xfrm>
            <a:off x="2813927" y="247754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CAD188-1667-4D17-A3E8-D7E4F4C10E11}"/>
              </a:ext>
            </a:extLst>
          </p:cNvPr>
          <p:cNvGrpSpPr/>
          <p:nvPr/>
        </p:nvGrpSpPr>
        <p:grpSpPr>
          <a:xfrm>
            <a:off x="1707405" y="4028563"/>
            <a:ext cx="1999068" cy="1615032"/>
            <a:chOff x="4692343" y="4257537"/>
            <a:chExt cx="1999068" cy="161503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B19C86-5665-446E-80DB-B513429DADF2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D2D634-1E8E-4779-8F9C-9C29C6B98789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F558990-9640-4795-B011-D943D4C719A5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E75068-C704-4E80-8797-1AF5101C2584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B685A0-1B7B-41E8-9496-59E49CAF41DB}"/>
                </a:ext>
              </a:extLst>
            </p:cNvPr>
            <p:cNvCxnSpPr>
              <a:stCxn id="23" idx="7"/>
              <a:endCxn id="24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17CEB72-4243-413D-953D-663A26C8B605}"/>
                </a:ext>
              </a:extLst>
            </p:cNvPr>
            <p:cNvCxnSpPr>
              <a:cxnSpLocks/>
              <a:stCxn id="25" idx="7"/>
              <a:endCxn id="26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E7FAAF-DB14-4328-B756-B10C431C9792}"/>
                </a:ext>
              </a:extLst>
            </p:cNvPr>
            <p:cNvCxnSpPr>
              <a:cxnSpLocks/>
              <a:stCxn id="25" idx="1"/>
              <a:endCxn id="24" idx="4"/>
            </p:cNvCxnSpPr>
            <p:nvPr/>
          </p:nvCxnSpPr>
          <p:spPr>
            <a:xfrm flipV="1">
              <a:off x="5516527" y="4688461"/>
              <a:ext cx="150125" cy="816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27D682E-4A50-4962-AF40-D36592D0EB0F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94E681-4991-42D8-9127-C57A08E4B483}"/>
                </a:ext>
              </a:extLst>
            </p:cNvPr>
            <p:cNvSpPr txBox="1"/>
            <p:nvPr/>
          </p:nvSpPr>
          <p:spPr>
            <a:xfrm>
              <a:off x="5326427" y="4907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EA9D06-46CC-4AEE-B815-1B90F1362DD3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C33195F-6D9D-4886-BBDB-0A321F7827D6}"/>
              </a:ext>
            </a:extLst>
          </p:cNvPr>
          <p:cNvSpPr txBox="1"/>
          <p:nvPr/>
        </p:nvSpPr>
        <p:spPr>
          <a:xfrm>
            <a:off x="1219350" y="290514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BDD4F5-5119-46CB-B249-0BD1903F8FAA}"/>
              </a:ext>
            </a:extLst>
          </p:cNvPr>
          <p:cNvSpPr txBox="1"/>
          <p:nvPr/>
        </p:nvSpPr>
        <p:spPr>
          <a:xfrm>
            <a:off x="1283632" y="47049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C348A76-B634-4FF2-A623-186479BC155D}"/>
              </a:ext>
            </a:extLst>
          </p:cNvPr>
          <p:cNvCxnSpPr>
            <a:stCxn id="25" idx="1"/>
            <a:endCxn id="23" idx="5"/>
          </p:cNvCxnSpPr>
          <p:nvPr/>
        </p:nvCxnSpPr>
        <p:spPr>
          <a:xfrm flipH="1" flipV="1">
            <a:off x="2069839" y="5015557"/>
            <a:ext cx="461750" cy="2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34A75C-AA4E-422B-8391-F3C0CFA4F781}"/>
              </a:ext>
            </a:extLst>
          </p:cNvPr>
          <p:cNvCxnSpPr>
            <a:cxnSpLocks/>
          </p:cNvCxnSpPr>
          <p:nvPr/>
        </p:nvCxnSpPr>
        <p:spPr>
          <a:xfrm flipH="1" flipV="1">
            <a:off x="2831558" y="4396380"/>
            <a:ext cx="512200" cy="2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9642AE-B2A7-44FD-A3DE-1D342C6AD3BC}"/>
              </a:ext>
            </a:extLst>
          </p:cNvPr>
          <p:cNvCxnSpPr>
            <a:cxnSpLocks/>
          </p:cNvCxnSpPr>
          <p:nvPr/>
        </p:nvCxnSpPr>
        <p:spPr>
          <a:xfrm flipH="1">
            <a:off x="2681433" y="4396380"/>
            <a:ext cx="150125" cy="816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3158CAB-0F3C-4AE3-895A-FE6A0B2C7E9D}"/>
              </a:ext>
            </a:extLst>
          </p:cNvPr>
          <p:cNvSpPr txBox="1"/>
          <p:nvPr/>
        </p:nvSpPr>
        <p:spPr>
          <a:xfrm>
            <a:off x="2727652" y="45998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755DB4-D891-4EE7-87BA-9CF162FB724E}"/>
              </a:ext>
            </a:extLst>
          </p:cNvPr>
          <p:cNvSpPr txBox="1"/>
          <p:nvPr/>
        </p:nvSpPr>
        <p:spPr>
          <a:xfrm>
            <a:off x="2121781" y="5063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1673A-B3DF-4A23-A7B0-CE26BD539526}"/>
              </a:ext>
            </a:extLst>
          </p:cNvPr>
          <p:cNvSpPr txBox="1"/>
          <p:nvPr/>
        </p:nvSpPr>
        <p:spPr>
          <a:xfrm>
            <a:off x="2947975" y="42015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7EF60B-BEFA-4727-8341-A934F13CEE8E}"/>
              </a:ext>
            </a:extLst>
          </p:cNvPr>
          <p:cNvGrpSpPr/>
          <p:nvPr/>
        </p:nvGrpSpPr>
        <p:grpSpPr>
          <a:xfrm>
            <a:off x="4494564" y="2252159"/>
            <a:ext cx="1999068" cy="1615032"/>
            <a:chOff x="4692343" y="4257537"/>
            <a:chExt cx="1999068" cy="161503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8D1777-44E3-49CA-B503-55C9398860C0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7E55731-CC23-49DF-8974-2F753A6916D5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952F25C-F1DB-4AB0-B3B3-2CAD1BE80F01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AE89E9-66F2-4549-AE70-A5A7A5D5CD03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A446F2D-9658-4629-9F28-9A92A01169EC}"/>
                </a:ext>
              </a:extLst>
            </p:cNvPr>
            <p:cNvCxnSpPr>
              <a:stCxn id="42" idx="7"/>
              <a:endCxn id="43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CFC9547-B786-4F7B-953B-F3FAC4943FA5}"/>
                </a:ext>
              </a:extLst>
            </p:cNvPr>
            <p:cNvCxnSpPr>
              <a:stCxn id="42" idx="5"/>
              <a:endCxn id="44" idx="1"/>
            </p:cNvCxnSpPr>
            <p:nvPr/>
          </p:nvCxnSpPr>
          <p:spPr>
            <a:xfrm>
              <a:off x="5054777" y="5244531"/>
              <a:ext cx="461750" cy="260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220C30B-1403-4028-BB21-BC5034D99140}"/>
                </a:ext>
              </a:extLst>
            </p:cNvPr>
            <p:cNvCxnSpPr>
              <a:cxnSpLocks/>
              <a:stCxn id="44" idx="7"/>
              <a:endCxn id="45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A428DA6-A573-40ED-9C86-C3D4D8848C68}"/>
                </a:ext>
              </a:extLst>
            </p:cNvPr>
            <p:cNvCxnSpPr>
              <a:cxnSpLocks/>
              <a:stCxn id="43" idx="5"/>
              <a:endCxn id="45" idx="1"/>
            </p:cNvCxnSpPr>
            <p:nvPr/>
          </p:nvCxnSpPr>
          <p:spPr>
            <a:xfrm>
              <a:off x="5816777" y="4625354"/>
              <a:ext cx="512200" cy="2619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D9F1392-B368-4063-8186-1E014E2E5A8C}"/>
                </a:ext>
              </a:extLst>
            </p:cNvPr>
            <p:cNvCxnSpPr>
              <a:cxnSpLocks/>
              <a:stCxn id="44" idx="0"/>
              <a:endCxn id="43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13B0DA2-89DB-42EF-902C-48C8A06576CE}"/>
                </a:ext>
              </a:extLst>
            </p:cNvPr>
            <p:cNvSpPr txBox="1"/>
            <p:nvPr/>
          </p:nvSpPr>
          <p:spPr>
            <a:xfrm>
              <a:off x="4967828" y="44531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954FB4-89D3-4610-A993-D372A108C669}"/>
                </a:ext>
              </a:extLst>
            </p:cNvPr>
            <p:cNvSpPr txBox="1"/>
            <p:nvPr/>
          </p:nvSpPr>
          <p:spPr>
            <a:xfrm>
              <a:off x="5190170" y="5058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1695E0D-C80E-4B96-B4BC-AC9BC93E5B34}"/>
                </a:ext>
              </a:extLst>
            </p:cNvPr>
            <p:cNvSpPr txBox="1"/>
            <p:nvPr/>
          </p:nvSpPr>
          <p:spPr>
            <a:xfrm>
              <a:off x="5991969" y="44856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28E3F0-FCC6-4655-A6A3-8CAB7A452597}"/>
                </a:ext>
              </a:extLst>
            </p:cNvPr>
            <p:cNvSpPr txBox="1"/>
            <p:nvPr/>
          </p:nvSpPr>
          <p:spPr>
            <a:xfrm>
              <a:off x="5420704" y="486558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FF0A55-C322-48BA-A9F6-D283E365B402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3E4F526-7AA2-4F89-889A-264735F92CDA}"/>
              </a:ext>
            </a:extLst>
          </p:cNvPr>
          <p:cNvSpPr txBox="1"/>
          <p:nvPr/>
        </p:nvSpPr>
        <p:spPr>
          <a:xfrm>
            <a:off x="4802552" y="305126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1CC316-CEFA-4317-8B1C-7E52D9AB32D2}"/>
              </a:ext>
            </a:extLst>
          </p:cNvPr>
          <p:cNvSpPr txBox="1"/>
          <p:nvPr/>
        </p:nvSpPr>
        <p:spPr>
          <a:xfrm>
            <a:off x="5601086" y="246913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484F2B5-2E53-4B90-A2E3-0391DA7F9AA7}"/>
              </a:ext>
            </a:extLst>
          </p:cNvPr>
          <p:cNvGrpSpPr/>
          <p:nvPr/>
        </p:nvGrpSpPr>
        <p:grpSpPr>
          <a:xfrm>
            <a:off x="4494564" y="4020151"/>
            <a:ext cx="1999068" cy="1615032"/>
            <a:chOff x="4692343" y="4257537"/>
            <a:chExt cx="1999068" cy="161503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579256-5D5B-41D3-917C-78749703B69A}"/>
                </a:ext>
              </a:extLst>
            </p:cNvPr>
            <p:cNvSpPr/>
            <p:nvPr/>
          </p:nvSpPr>
          <p:spPr>
            <a:xfrm>
              <a:off x="4692343" y="4876714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BB8FE6B-DBAB-473A-8186-E3BD05B74D2B}"/>
                </a:ext>
              </a:extLst>
            </p:cNvPr>
            <p:cNvSpPr/>
            <p:nvPr/>
          </p:nvSpPr>
          <p:spPr>
            <a:xfrm>
              <a:off x="5454343" y="425753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00B5C08-C6E3-4B9F-BC2E-56FBA51672F3}"/>
                </a:ext>
              </a:extLst>
            </p:cNvPr>
            <p:cNvSpPr/>
            <p:nvPr/>
          </p:nvSpPr>
          <p:spPr>
            <a:xfrm>
              <a:off x="5454343" y="5441645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1CF095D-B163-4CD7-B139-64A88E794457}"/>
                </a:ext>
              </a:extLst>
            </p:cNvPr>
            <p:cNvSpPr/>
            <p:nvPr/>
          </p:nvSpPr>
          <p:spPr>
            <a:xfrm>
              <a:off x="6266793" y="4824177"/>
              <a:ext cx="424618" cy="430924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DF59881-2F30-4C3E-AF94-905198DF2C83}"/>
                </a:ext>
              </a:extLst>
            </p:cNvPr>
            <p:cNvCxnSpPr>
              <a:stCxn id="60" idx="7"/>
              <a:endCxn id="61" idx="3"/>
            </p:cNvCxnSpPr>
            <p:nvPr/>
          </p:nvCxnSpPr>
          <p:spPr>
            <a:xfrm flipV="1">
              <a:off x="5054777" y="4625354"/>
              <a:ext cx="461750" cy="3144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D9AB6DB-D39A-4B82-8518-28B98C420B76}"/>
                </a:ext>
              </a:extLst>
            </p:cNvPr>
            <p:cNvCxnSpPr>
              <a:cxnSpLocks/>
              <a:stCxn id="62" idx="7"/>
              <a:endCxn id="63" idx="3"/>
            </p:cNvCxnSpPr>
            <p:nvPr/>
          </p:nvCxnSpPr>
          <p:spPr>
            <a:xfrm flipV="1">
              <a:off x="5816777" y="5191994"/>
              <a:ext cx="512200" cy="312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A194B66-D7E9-4B05-97B8-B77DDA6C4E4E}"/>
                </a:ext>
              </a:extLst>
            </p:cNvPr>
            <p:cNvCxnSpPr>
              <a:cxnSpLocks/>
              <a:stCxn id="62" idx="0"/>
              <a:endCxn id="61" idx="4"/>
            </p:cNvCxnSpPr>
            <p:nvPr/>
          </p:nvCxnSpPr>
          <p:spPr>
            <a:xfrm flipV="1">
              <a:off x="5666652" y="4688461"/>
              <a:ext cx="0" cy="75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6F1D7D-64E5-4499-9BB0-30BF1EA51247}"/>
                </a:ext>
              </a:extLst>
            </p:cNvPr>
            <p:cNvSpPr txBox="1"/>
            <p:nvPr/>
          </p:nvSpPr>
          <p:spPr>
            <a:xfrm>
              <a:off x="5137237" y="47427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3D1FBB-3EA1-42AF-8FD2-1B153154AECD}"/>
                </a:ext>
              </a:extLst>
            </p:cNvPr>
            <p:cNvSpPr txBox="1"/>
            <p:nvPr/>
          </p:nvSpPr>
          <p:spPr>
            <a:xfrm>
              <a:off x="5377734" y="49075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45BF4C-2F2F-4AE7-9039-7CE1000E0819}"/>
                </a:ext>
              </a:extLst>
            </p:cNvPr>
            <p:cNvSpPr txBox="1"/>
            <p:nvPr/>
          </p:nvSpPr>
          <p:spPr>
            <a:xfrm>
              <a:off x="5843748" y="50723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4E1870F-04A5-4D24-B938-272CE79A9AB0}"/>
              </a:ext>
            </a:extLst>
          </p:cNvPr>
          <p:cNvCxnSpPr>
            <a:stCxn id="62" idx="1"/>
            <a:endCxn id="60" idx="5"/>
          </p:cNvCxnSpPr>
          <p:nvPr/>
        </p:nvCxnSpPr>
        <p:spPr>
          <a:xfrm flipH="1" flipV="1">
            <a:off x="4856998" y="5007145"/>
            <a:ext cx="461750" cy="260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1A0D5F-B7E8-42C4-9BEB-C435982EE67A}"/>
              </a:ext>
            </a:extLst>
          </p:cNvPr>
          <p:cNvCxnSpPr>
            <a:cxnSpLocks/>
          </p:cNvCxnSpPr>
          <p:nvPr/>
        </p:nvCxnSpPr>
        <p:spPr>
          <a:xfrm flipH="1" flipV="1">
            <a:off x="5618998" y="4386210"/>
            <a:ext cx="512200" cy="26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86F624-EF84-4F46-B410-4620C2FE86A1}"/>
              </a:ext>
            </a:extLst>
          </p:cNvPr>
          <p:cNvSpPr txBox="1"/>
          <p:nvPr/>
        </p:nvSpPr>
        <p:spPr>
          <a:xfrm>
            <a:off x="4908940" y="50540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A714A0B-47D1-4214-96F2-985258AC1E95}"/>
              </a:ext>
            </a:extLst>
          </p:cNvPr>
          <p:cNvSpPr txBox="1"/>
          <p:nvPr/>
        </p:nvSpPr>
        <p:spPr>
          <a:xfrm>
            <a:off x="5735134" y="4193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2C336E-977F-4F94-840D-4D0954EFFC98}"/>
              </a:ext>
            </a:extLst>
          </p:cNvPr>
          <p:cNvSpPr txBox="1"/>
          <p:nvPr/>
        </p:nvSpPr>
        <p:spPr>
          <a:xfrm>
            <a:off x="5437843" y="307534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859219-547B-4272-9566-94471AD2D62A}"/>
              </a:ext>
            </a:extLst>
          </p:cNvPr>
          <p:cNvSpPr txBox="1"/>
          <p:nvPr/>
        </p:nvSpPr>
        <p:spPr>
          <a:xfrm>
            <a:off x="4555144" y="244706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1/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8D2E62-B23B-4C11-81C3-C7FC84DBF05E}"/>
              </a:ext>
            </a:extLst>
          </p:cNvPr>
          <p:cNvCxnSpPr>
            <a:stCxn id="61" idx="2"/>
            <a:endCxn id="60" idx="0"/>
          </p:cNvCxnSpPr>
          <p:nvPr/>
        </p:nvCxnSpPr>
        <p:spPr>
          <a:xfrm flipH="1">
            <a:off x="4706873" y="4235613"/>
            <a:ext cx="549691" cy="403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4939F0-D4BC-4529-A566-F2601FCBFF69}"/>
              </a:ext>
            </a:extLst>
          </p:cNvPr>
          <p:cNvCxnSpPr>
            <a:cxnSpLocks/>
          </p:cNvCxnSpPr>
          <p:nvPr/>
        </p:nvCxnSpPr>
        <p:spPr>
          <a:xfrm flipH="1">
            <a:off x="5681181" y="5017715"/>
            <a:ext cx="600141" cy="40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86E5DB7-64F3-4F23-8ECE-EE0123E35574}"/>
              </a:ext>
            </a:extLst>
          </p:cNvPr>
          <p:cNvSpPr txBox="1"/>
          <p:nvPr/>
        </p:nvSpPr>
        <p:spPr>
          <a:xfrm>
            <a:off x="4805133" y="40832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E712B8-5402-4BBD-A0A7-4CF02E0DB5D0}"/>
              </a:ext>
            </a:extLst>
          </p:cNvPr>
          <p:cNvSpPr txBox="1"/>
          <p:nvPr/>
        </p:nvSpPr>
        <p:spPr>
          <a:xfrm>
            <a:off x="5930445" y="51588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87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  <p:bldP spid="33" grpId="0"/>
      <p:bldP spid="34" grpId="0"/>
      <p:bldP spid="38" grpId="0"/>
      <p:bldP spid="39" grpId="0"/>
      <p:bldP spid="40" grpId="0"/>
      <p:bldP spid="56" grpId="0"/>
      <p:bldP spid="58" grpId="0"/>
      <p:bldP spid="76" grpId="0"/>
      <p:bldP spid="77" grpId="0"/>
      <p:bldP spid="78" grpId="0"/>
      <p:bldP spid="79" grpId="0"/>
      <p:bldP spid="85" grpId="0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6186F-C3CB-438A-A924-E709583F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122001"/>
            <a:ext cx="3040685" cy="4613999"/>
          </a:xfrm>
        </p:spPr>
        <p:txBody>
          <a:bodyPr anchor="ctr">
            <a:norm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</a:rPr>
              <a:t>Ford-Fulkerson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B5B9-3923-41C1-BDAE-DCEA73B0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1641" y="1122001"/>
            <a:ext cx="6566564" cy="47612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The </a:t>
            </a:r>
            <a:r>
              <a:rPr lang="en-US" sz="1600" b="1"/>
              <a:t>Ford-Fulkerson Algorithm</a:t>
            </a:r>
            <a:r>
              <a:rPr lang="en-US" sz="1600"/>
              <a:t> looks for an </a:t>
            </a:r>
            <a:r>
              <a:rPr lang="en-US" sz="1600" b="1"/>
              <a:t>augmenting path</a:t>
            </a:r>
            <a:r>
              <a:rPr lang="en-US" sz="1600"/>
              <a:t> on the residual graph, pushes the maximum possible flow along that path, and repeats until there are no more s-t paths.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/>
              <a:t> The </a:t>
            </a:r>
            <a:r>
              <a:rPr lang="en-US" sz="1600" b="1"/>
              <a:t>Augmenting Path Theorem</a:t>
            </a:r>
            <a:r>
              <a:rPr lang="en-US" sz="1600"/>
              <a:t> states that f is a max flow iff there are no s-t paths in G</a:t>
            </a:r>
            <a:r>
              <a:rPr lang="en-US" sz="1600" baseline="-25000"/>
              <a:t>f</a:t>
            </a:r>
            <a:r>
              <a:rPr lang="en-US" sz="160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/>
              <a:t> The </a:t>
            </a:r>
            <a:r>
              <a:rPr lang="en-US" sz="1600" b="1"/>
              <a:t>Max-flow Min-cut Theorem</a:t>
            </a:r>
            <a:r>
              <a:rPr lang="en-US" sz="1600"/>
              <a:t> states that the value of the max flow always equals the value of the min cut.</a:t>
            </a:r>
          </a:p>
          <a:p>
            <a:pPr marL="0" indent="0">
              <a:buNone/>
            </a:pPr>
            <a:r>
              <a:rPr lang="en-US" sz="1600"/>
              <a:t>We will prove these theorems by showing that, given G and f, the following three statements are equivalent: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/>
              <a:t>There is a cut </a:t>
            </a:r>
            <a:r>
              <a:rPr lang="en-US" sz="1600">
                <a:sym typeface="Symbol" panose="05050102010706020507" pitchFamily="18" charset="2"/>
              </a:rPr>
              <a:t>P, V – P with value equal to v(f)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>
                <a:sym typeface="Symbol" panose="05050102010706020507" pitchFamily="18" charset="2"/>
              </a:rPr>
              <a:t>f is a max 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>
                <a:sym typeface="Symbol" panose="05050102010706020507" pitchFamily="18" charset="2"/>
              </a:rPr>
              <a:t>There is no s-t path in G</a:t>
            </a:r>
            <a:r>
              <a:rPr lang="en-US" sz="1600" baseline="-25000">
                <a:sym typeface="Symbol" panose="05050102010706020507" pitchFamily="18" charset="2"/>
              </a:rPr>
              <a:t>f</a:t>
            </a:r>
            <a:r>
              <a:rPr lang="en-US" sz="1600">
                <a:sym typeface="Symbol" panose="05050102010706020507" pitchFamily="18" charset="2"/>
              </a:rPr>
              <a:t>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573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9211-20F3-4D5E-8DA5-777A2779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322C-6F0E-468C-9CE1-0BAD75CB4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 2: Already proven (the Corollary to Weak Duality).</a:t>
            </a:r>
          </a:p>
          <a:p>
            <a:pPr marL="0" indent="0">
              <a:buNone/>
            </a:pPr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 3: Proof by contraposition.  If there is an s-t path in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G</a:t>
            </a:r>
            <a:r>
              <a:rPr lang="en-US" baseline="-25000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, then we can augment the flow, which means f is not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a max flow.</a:t>
            </a:r>
          </a:p>
          <a:p>
            <a:pPr marL="0" indent="0">
              <a:buNone/>
            </a:pPr>
            <a:r>
              <a:rPr lang="en-US" dirty="0"/>
              <a:t>3 </a:t>
            </a:r>
            <a:r>
              <a:rPr lang="en-US" dirty="0">
                <a:sym typeface="Symbol" panose="05050102010706020507" pitchFamily="18" charset="2"/>
              </a:rPr>
              <a:t> 1: Let f be a flow with no augmenting path.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Let P be the set of vertices reachable in G</a:t>
            </a:r>
            <a:r>
              <a:rPr lang="en-US" baseline="-25000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 from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Note that s  P and t  V – 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All edges from P to V – P in G are full to capacity (otherwise we chose P incorrectly)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 All edges from V – P to P in G are empty (otherwise there would be a backwards edge from P to V – P in G</a:t>
            </a:r>
            <a:r>
              <a:rPr lang="en-US" baseline="-25000" dirty="0">
                <a:sym typeface="Symbol" panose="05050102010706020507" pitchFamily="18" charset="2"/>
              </a:rPr>
              <a:t>f</a:t>
            </a:r>
            <a:r>
              <a:rPr lang="en-US" dirty="0">
                <a:sym typeface="Symbol" panose="05050102010706020507" pitchFamily="18" charset="2"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All flow approaches the divide, crosses, and never crosses back.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ym typeface="Symbol" panose="05050102010706020507" pitchFamily="18" charset="2"/>
              </a:rPr>
              <a:t>Therefore, the value of the cut equals the value of the flow.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33274-398B-4A13-8941-9F0698195431}"/>
              </a:ext>
            </a:extLst>
          </p:cNvPr>
          <p:cNvSpPr txBox="1"/>
          <p:nvPr/>
        </p:nvSpPr>
        <p:spPr>
          <a:xfrm>
            <a:off x="6284722" y="2228671"/>
            <a:ext cx="49934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There is a cut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P, V – P with value equal to v(f)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f is a max flow.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There is no s-t path in G</a:t>
            </a:r>
            <a:r>
              <a:rPr lang="en-US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f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1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137</TotalTime>
  <Words>4353</Words>
  <Application>Microsoft Office PowerPoint</Application>
  <PresentationFormat>Widescreen</PresentationFormat>
  <Paragraphs>816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Bookman Old Style</vt:lpstr>
      <vt:lpstr>Calibri</vt:lpstr>
      <vt:lpstr>Cambria Math</vt:lpstr>
      <vt:lpstr>Rockwell</vt:lpstr>
      <vt:lpstr>Wingdings</vt:lpstr>
      <vt:lpstr>Damask</vt:lpstr>
      <vt:lpstr>Network Flow  </vt:lpstr>
      <vt:lpstr>Network Flow</vt:lpstr>
      <vt:lpstr>Formal Definition</vt:lpstr>
      <vt:lpstr>Minimum Cut</vt:lpstr>
      <vt:lpstr>Weak Duality</vt:lpstr>
      <vt:lpstr>Residual Graphs</vt:lpstr>
      <vt:lpstr>Using the Residual Graph</vt:lpstr>
      <vt:lpstr>Ford-Fulkerson</vt:lpstr>
      <vt:lpstr>The Proof</vt:lpstr>
      <vt:lpstr>Minimum Cut: The Algorithm</vt:lpstr>
      <vt:lpstr>Runtime Analysis</vt:lpstr>
      <vt:lpstr>The worst-case graph</vt:lpstr>
      <vt:lpstr>Improving Ford-Fulkerson</vt:lpstr>
      <vt:lpstr>Capacity-Scaling</vt:lpstr>
      <vt:lpstr>Capacity-Scaling: An Example</vt:lpstr>
      <vt:lpstr>Ford-Fulkerson with Capacity-Scaling</vt:lpstr>
      <vt:lpstr>Paths Per Phase</vt:lpstr>
      <vt:lpstr>Network Flow Algorithms</vt:lpstr>
      <vt:lpstr>Polynomial-Time Reductions</vt:lpstr>
      <vt:lpstr>Bipartite Matching</vt:lpstr>
      <vt:lpstr>Lazy Programming</vt:lpstr>
      <vt:lpstr>Reduction</vt:lpstr>
      <vt:lpstr>Design Template</vt:lpstr>
      <vt:lpstr>Circulations</vt:lpstr>
      <vt:lpstr>Reduction</vt:lpstr>
      <vt:lpstr>Circulations with Lower Bounds</vt:lpstr>
      <vt:lpstr>Producing the answer</vt:lpstr>
      <vt:lpstr>Reductions</vt:lpstr>
      <vt:lpstr>Survey Design</vt:lpstr>
      <vt:lpstr>The Reduction</vt:lpstr>
      <vt:lpstr>Which problem to reduce to?</vt:lpstr>
      <vt:lpstr>The Fix</vt:lpstr>
      <vt:lpstr>Extraction</vt:lpstr>
      <vt:lpstr>Baseball Elimination</vt:lpstr>
      <vt:lpstr>XKCD #1593</vt:lpstr>
      <vt:lpstr>The Reduction</vt:lpstr>
      <vt:lpstr>Extraction</vt:lpstr>
      <vt:lpstr>Project Selection</vt:lpstr>
      <vt:lpstr>Starting the Reduction</vt:lpstr>
      <vt:lpstr>Try Min Cut!</vt:lpstr>
      <vt:lpstr>The Reduction</vt:lpstr>
      <vt:lpstr>Proof of Correctness</vt:lpstr>
      <vt:lpstr>Proof, part 2</vt:lpstr>
      <vt:lpstr>Extra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Max-Flow Problems</dc:title>
  <dc:creator>Aaron Cote</dc:creator>
  <cp:lastModifiedBy>Aaron Daniel Cote</cp:lastModifiedBy>
  <cp:revision>10</cp:revision>
  <dcterms:created xsi:type="dcterms:W3CDTF">2020-06-21T20:40:07Z</dcterms:created>
  <dcterms:modified xsi:type="dcterms:W3CDTF">2021-06-24T20:32:08Z</dcterms:modified>
</cp:coreProperties>
</file>