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33" r:id="rId1"/>
  </p:sldMasterIdLst>
  <p:sldIdLst>
    <p:sldId id="295" r:id="rId2"/>
    <p:sldId id="285" r:id="rId3"/>
    <p:sldId id="286" r:id="rId4"/>
    <p:sldId id="287"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288" r:id="rId29"/>
    <p:sldId id="289" r:id="rId30"/>
    <p:sldId id="290" r:id="rId31"/>
    <p:sldId id="291" r:id="rId32"/>
    <p:sldId id="319" r:id="rId33"/>
    <p:sldId id="320" r:id="rId34"/>
    <p:sldId id="292" r:id="rId35"/>
    <p:sldId id="293" r:id="rId36"/>
    <p:sldId id="294" r:id="rId37"/>
    <p:sldId id="321" r:id="rId38"/>
    <p:sldId id="322" r:id="rId39"/>
    <p:sldId id="323" r:id="rId40"/>
    <p:sldId id="324" r:id="rId41"/>
    <p:sldId id="325" r:id="rId42"/>
    <p:sldId id="326" r:id="rId43"/>
    <p:sldId id="327" r:id="rId44"/>
    <p:sldId id="328"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ron Cote" initials="AC" lastIdx="1" clrIdx="0">
    <p:extLst>
      <p:ext uri="{19B8F6BF-5375-455C-9EA6-DF929625EA0E}">
        <p15:presenceInfo xmlns:p15="http://schemas.microsoft.com/office/powerpoint/2012/main" userId="804adaa3e8bc56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4" d="100"/>
          <a:sy n="74" d="100"/>
        </p:scale>
        <p:origin x="101"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406D8B-BDFD-4583-97FC-7DF27122AE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5E8ABD4-6A76-4CBB-9070-472CBA67DA7C}">
      <dgm:prSet/>
      <dgm:spPr/>
      <dgm:t>
        <a:bodyPr/>
        <a:lstStyle/>
        <a:p>
          <a:pPr>
            <a:defRPr cap="all"/>
          </a:pPr>
          <a:r>
            <a:rPr lang="en-US"/>
            <a:t>Chapter 28</a:t>
          </a:r>
        </a:p>
      </dgm:t>
    </dgm:pt>
    <dgm:pt modelId="{9F05C684-EA7B-4EAE-91D8-3D508412698E}" type="parTrans" cxnId="{E73FEC82-DF78-4893-88EE-B54E9B7C9F25}">
      <dgm:prSet/>
      <dgm:spPr/>
      <dgm:t>
        <a:bodyPr/>
        <a:lstStyle/>
        <a:p>
          <a:endParaRPr lang="en-US"/>
        </a:p>
      </dgm:t>
    </dgm:pt>
    <dgm:pt modelId="{57AAF4F1-3F0C-44B0-89D0-148266DF3DE6}" type="sibTrans" cxnId="{E73FEC82-DF78-4893-88EE-B54E9B7C9F25}">
      <dgm:prSet/>
      <dgm:spPr/>
      <dgm:t>
        <a:bodyPr/>
        <a:lstStyle/>
        <a:p>
          <a:endParaRPr lang="en-US"/>
        </a:p>
      </dgm:t>
    </dgm:pt>
    <dgm:pt modelId="{FCEFA4C1-C006-4DA0-84AF-B00AE5F880C2}">
      <dgm:prSet/>
      <dgm:spPr/>
      <dgm:t>
        <a:bodyPr/>
        <a:lstStyle/>
        <a:p>
          <a:pPr>
            <a:defRPr cap="all"/>
          </a:pPr>
          <a:r>
            <a:rPr lang="en-US"/>
            <a:t>Exercises 5, 6, 7, 8, 12, 14, 17, 26, 28, 29, 36</a:t>
          </a:r>
        </a:p>
      </dgm:t>
    </dgm:pt>
    <dgm:pt modelId="{538BE86B-6D0F-4896-AC65-33E972CB8836}" type="parTrans" cxnId="{DE56A66A-ED35-4C18-96DD-0D55A135F81B}">
      <dgm:prSet/>
      <dgm:spPr/>
      <dgm:t>
        <a:bodyPr/>
        <a:lstStyle/>
        <a:p>
          <a:endParaRPr lang="en-US"/>
        </a:p>
      </dgm:t>
    </dgm:pt>
    <dgm:pt modelId="{23A1D154-3264-4433-A663-A4F2AF72938B}" type="sibTrans" cxnId="{DE56A66A-ED35-4C18-96DD-0D55A135F81B}">
      <dgm:prSet/>
      <dgm:spPr/>
      <dgm:t>
        <a:bodyPr/>
        <a:lstStyle/>
        <a:p>
          <a:endParaRPr lang="en-US"/>
        </a:p>
      </dgm:t>
    </dgm:pt>
    <dgm:pt modelId="{7E03C65A-5741-4423-8618-96DD95CBA2E0}" type="pres">
      <dgm:prSet presAssocID="{61406D8B-BDFD-4583-97FC-7DF27122AE94}" presName="root" presStyleCnt="0">
        <dgm:presLayoutVars>
          <dgm:dir/>
          <dgm:resizeHandles val="exact"/>
        </dgm:presLayoutVars>
      </dgm:prSet>
      <dgm:spPr/>
    </dgm:pt>
    <dgm:pt modelId="{996F68F0-E777-423F-B5D8-89307862C407}" type="pres">
      <dgm:prSet presAssocID="{35E8ABD4-6A76-4CBB-9070-472CBA67DA7C}" presName="compNode" presStyleCnt="0"/>
      <dgm:spPr/>
    </dgm:pt>
    <dgm:pt modelId="{9FA630E5-1038-47B0-95AF-5340CBE60E1E}" type="pres">
      <dgm:prSet presAssocID="{35E8ABD4-6A76-4CBB-9070-472CBA67DA7C}" presName="iconBgRect" presStyleLbl="bgShp" presStyleIdx="0" presStyleCnt="2"/>
      <dgm:spPr/>
    </dgm:pt>
    <dgm:pt modelId="{68444B68-BD57-4738-B85E-666284F49E5C}" type="pres">
      <dgm:prSet presAssocID="{35E8ABD4-6A76-4CBB-9070-472CBA67DA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uzzle"/>
        </a:ext>
      </dgm:extLst>
    </dgm:pt>
    <dgm:pt modelId="{71D0A680-14BD-41E4-86E7-ABD5D1D11115}" type="pres">
      <dgm:prSet presAssocID="{35E8ABD4-6A76-4CBB-9070-472CBA67DA7C}" presName="spaceRect" presStyleCnt="0"/>
      <dgm:spPr/>
    </dgm:pt>
    <dgm:pt modelId="{9321F8FC-9090-4AE0-BC57-E152C47CCD7F}" type="pres">
      <dgm:prSet presAssocID="{35E8ABD4-6A76-4CBB-9070-472CBA67DA7C}" presName="textRect" presStyleLbl="revTx" presStyleIdx="0" presStyleCnt="2">
        <dgm:presLayoutVars>
          <dgm:chMax val="1"/>
          <dgm:chPref val="1"/>
        </dgm:presLayoutVars>
      </dgm:prSet>
      <dgm:spPr/>
    </dgm:pt>
    <dgm:pt modelId="{7973937D-1803-466B-9C6D-5577700B9F49}" type="pres">
      <dgm:prSet presAssocID="{57AAF4F1-3F0C-44B0-89D0-148266DF3DE6}" presName="sibTrans" presStyleCnt="0"/>
      <dgm:spPr/>
    </dgm:pt>
    <dgm:pt modelId="{AAA19778-4E51-43FF-9C1E-7F2D4CAE1B15}" type="pres">
      <dgm:prSet presAssocID="{FCEFA4C1-C006-4DA0-84AF-B00AE5F880C2}" presName="compNode" presStyleCnt="0"/>
      <dgm:spPr/>
    </dgm:pt>
    <dgm:pt modelId="{13162263-7939-4B7D-B4FE-212C394E8ED2}" type="pres">
      <dgm:prSet presAssocID="{FCEFA4C1-C006-4DA0-84AF-B00AE5F880C2}" presName="iconBgRect" presStyleLbl="bgShp" presStyleIdx="1" presStyleCnt="2"/>
      <dgm:spPr/>
    </dgm:pt>
    <dgm:pt modelId="{E66B2185-5A84-408B-B32F-04C099CA323C}" type="pres">
      <dgm:prSet presAssocID="{FCEFA4C1-C006-4DA0-84AF-B00AE5F880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rror"/>
        </a:ext>
      </dgm:extLst>
    </dgm:pt>
    <dgm:pt modelId="{9A37BB88-0BCD-40D0-B1DC-3CF0D4F0C26A}" type="pres">
      <dgm:prSet presAssocID="{FCEFA4C1-C006-4DA0-84AF-B00AE5F880C2}" presName="spaceRect" presStyleCnt="0"/>
      <dgm:spPr/>
    </dgm:pt>
    <dgm:pt modelId="{A9C725CF-81EF-4510-AA90-1860575163BB}" type="pres">
      <dgm:prSet presAssocID="{FCEFA4C1-C006-4DA0-84AF-B00AE5F880C2}" presName="textRect" presStyleLbl="revTx" presStyleIdx="1" presStyleCnt="2">
        <dgm:presLayoutVars>
          <dgm:chMax val="1"/>
          <dgm:chPref val="1"/>
        </dgm:presLayoutVars>
      </dgm:prSet>
      <dgm:spPr/>
    </dgm:pt>
  </dgm:ptLst>
  <dgm:cxnLst>
    <dgm:cxn modelId="{9F74FE12-4806-42EA-8D9B-D855FA881AB6}" type="presOf" srcId="{35E8ABD4-6A76-4CBB-9070-472CBA67DA7C}" destId="{9321F8FC-9090-4AE0-BC57-E152C47CCD7F}" srcOrd="0" destOrd="0" presId="urn:microsoft.com/office/officeart/2018/5/layout/IconCircleLabelList"/>
    <dgm:cxn modelId="{F6A96947-FCEA-4AAE-A78A-6C30BC704849}" type="presOf" srcId="{FCEFA4C1-C006-4DA0-84AF-B00AE5F880C2}" destId="{A9C725CF-81EF-4510-AA90-1860575163BB}" srcOrd="0" destOrd="0" presId="urn:microsoft.com/office/officeart/2018/5/layout/IconCircleLabelList"/>
    <dgm:cxn modelId="{DE56A66A-ED35-4C18-96DD-0D55A135F81B}" srcId="{61406D8B-BDFD-4583-97FC-7DF27122AE94}" destId="{FCEFA4C1-C006-4DA0-84AF-B00AE5F880C2}" srcOrd="1" destOrd="0" parTransId="{538BE86B-6D0F-4896-AC65-33E972CB8836}" sibTransId="{23A1D154-3264-4433-A663-A4F2AF72938B}"/>
    <dgm:cxn modelId="{E73FEC82-DF78-4893-88EE-B54E9B7C9F25}" srcId="{61406D8B-BDFD-4583-97FC-7DF27122AE94}" destId="{35E8ABD4-6A76-4CBB-9070-472CBA67DA7C}" srcOrd="0" destOrd="0" parTransId="{9F05C684-EA7B-4EAE-91D8-3D508412698E}" sibTransId="{57AAF4F1-3F0C-44B0-89D0-148266DF3DE6}"/>
    <dgm:cxn modelId="{AF3028C9-33B2-468F-B9ED-77EE83EE3431}" type="presOf" srcId="{61406D8B-BDFD-4583-97FC-7DF27122AE94}" destId="{7E03C65A-5741-4423-8618-96DD95CBA2E0}" srcOrd="0" destOrd="0" presId="urn:microsoft.com/office/officeart/2018/5/layout/IconCircleLabelList"/>
    <dgm:cxn modelId="{D3F11CB2-74D1-405B-ACEA-AF9B3D0817D1}" type="presParOf" srcId="{7E03C65A-5741-4423-8618-96DD95CBA2E0}" destId="{996F68F0-E777-423F-B5D8-89307862C407}" srcOrd="0" destOrd="0" presId="urn:microsoft.com/office/officeart/2018/5/layout/IconCircleLabelList"/>
    <dgm:cxn modelId="{1BC7C65F-5817-467C-A377-6D12FB5804B4}" type="presParOf" srcId="{996F68F0-E777-423F-B5D8-89307862C407}" destId="{9FA630E5-1038-47B0-95AF-5340CBE60E1E}" srcOrd="0" destOrd="0" presId="urn:microsoft.com/office/officeart/2018/5/layout/IconCircleLabelList"/>
    <dgm:cxn modelId="{A9BAFBBB-3EF0-4ADD-873C-3A82085D09BB}" type="presParOf" srcId="{996F68F0-E777-423F-B5D8-89307862C407}" destId="{68444B68-BD57-4738-B85E-666284F49E5C}" srcOrd="1" destOrd="0" presId="urn:microsoft.com/office/officeart/2018/5/layout/IconCircleLabelList"/>
    <dgm:cxn modelId="{8B61EB5D-39D8-416C-8282-EF56FAA389C8}" type="presParOf" srcId="{996F68F0-E777-423F-B5D8-89307862C407}" destId="{71D0A680-14BD-41E4-86E7-ABD5D1D11115}" srcOrd="2" destOrd="0" presId="urn:microsoft.com/office/officeart/2018/5/layout/IconCircleLabelList"/>
    <dgm:cxn modelId="{A8520028-0238-4DC2-9921-EC0D9B45B280}" type="presParOf" srcId="{996F68F0-E777-423F-B5D8-89307862C407}" destId="{9321F8FC-9090-4AE0-BC57-E152C47CCD7F}" srcOrd="3" destOrd="0" presId="urn:microsoft.com/office/officeart/2018/5/layout/IconCircleLabelList"/>
    <dgm:cxn modelId="{F5F8DD47-660D-4FB0-9ED4-2343DC7E70F4}" type="presParOf" srcId="{7E03C65A-5741-4423-8618-96DD95CBA2E0}" destId="{7973937D-1803-466B-9C6D-5577700B9F49}" srcOrd="1" destOrd="0" presId="urn:microsoft.com/office/officeart/2018/5/layout/IconCircleLabelList"/>
    <dgm:cxn modelId="{30C9C8A4-7FF5-407A-9904-E926C4CA3B0D}" type="presParOf" srcId="{7E03C65A-5741-4423-8618-96DD95CBA2E0}" destId="{AAA19778-4E51-43FF-9C1E-7F2D4CAE1B15}" srcOrd="2" destOrd="0" presId="urn:microsoft.com/office/officeart/2018/5/layout/IconCircleLabelList"/>
    <dgm:cxn modelId="{76125103-AE83-4BC0-9173-6F74C71C5C16}" type="presParOf" srcId="{AAA19778-4E51-43FF-9C1E-7F2D4CAE1B15}" destId="{13162263-7939-4B7D-B4FE-212C394E8ED2}" srcOrd="0" destOrd="0" presId="urn:microsoft.com/office/officeart/2018/5/layout/IconCircleLabelList"/>
    <dgm:cxn modelId="{BFDB6874-2957-47DD-B50C-4B30796844A5}" type="presParOf" srcId="{AAA19778-4E51-43FF-9C1E-7F2D4CAE1B15}" destId="{E66B2185-5A84-408B-B32F-04C099CA323C}" srcOrd="1" destOrd="0" presId="urn:microsoft.com/office/officeart/2018/5/layout/IconCircleLabelList"/>
    <dgm:cxn modelId="{0CD5F9BF-84F3-4546-A7CB-920920063F80}" type="presParOf" srcId="{AAA19778-4E51-43FF-9C1E-7F2D4CAE1B15}" destId="{9A37BB88-0BCD-40D0-B1DC-3CF0D4F0C26A}" srcOrd="2" destOrd="0" presId="urn:microsoft.com/office/officeart/2018/5/layout/IconCircleLabelList"/>
    <dgm:cxn modelId="{7C190429-DC74-471A-AFDF-32D05747EF6D}" type="presParOf" srcId="{AAA19778-4E51-43FF-9C1E-7F2D4CAE1B15}" destId="{A9C725CF-81EF-4510-AA90-1860575163B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A630E5-1038-47B0-95AF-5340CBE60E1E}">
      <dsp:nvSpPr>
        <dsp:cNvPr id="0" name=""/>
        <dsp:cNvSpPr/>
      </dsp:nvSpPr>
      <dsp:spPr>
        <a:xfrm>
          <a:off x="2260596" y="18318"/>
          <a:ext cx="1784250" cy="178425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444B68-BD57-4738-B85E-666284F49E5C}">
      <dsp:nvSpPr>
        <dsp:cNvPr id="0" name=""/>
        <dsp:cNvSpPr/>
      </dsp:nvSpPr>
      <dsp:spPr>
        <a:xfrm>
          <a:off x="2640846" y="398568"/>
          <a:ext cx="1023750" cy="1023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21F8FC-9090-4AE0-BC57-E152C47CCD7F}">
      <dsp:nvSpPr>
        <dsp:cNvPr id="0" name=""/>
        <dsp:cNvSpPr/>
      </dsp:nvSpPr>
      <dsp:spPr>
        <a:xfrm>
          <a:off x="1690221" y="235831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Chapter 28</a:t>
          </a:r>
        </a:p>
      </dsp:txBody>
      <dsp:txXfrm>
        <a:off x="1690221" y="2358319"/>
        <a:ext cx="2925000" cy="720000"/>
      </dsp:txXfrm>
    </dsp:sp>
    <dsp:sp modelId="{13162263-7939-4B7D-B4FE-212C394E8ED2}">
      <dsp:nvSpPr>
        <dsp:cNvPr id="0" name=""/>
        <dsp:cNvSpPr/>
      </dsp:nvSpPr>
      <dsp:spPr>
        <a:xfrm>
          <a:off x="5697472" y="18318"/>
          <a:ext cx="1784250" cy="178425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2185-5A84-408B-B32F-04C099CA323C}">
      <dsp:nvSpPr>
        <dsp:cNvPr id="0" name=""/>
        <dsp:cNvSpPr/>
      </dsp:nvSpPr>
      <dsp:spPr>
        <a:xfrm>
          <a:off x="6077722" y="398568"/>
          <a:ext cx="1023750" cy="1023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C725CF-81EF-4510-AA90-1860575163BB}">
      <dsp:nvSpPr>
        <dsp:cNvPr id="0" name=""/>
        <dsp:cNvSpPr/>
      </dsp:nvSpPr>
      <dsp:spPr>
        <a:xfrm>
          <a:off x="5127097" y="2358319"/>
          <a:ext cx="292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cap="all"/>
          </a:pPr>
          <a:r>
            <a:rPr lang="en-US" sz="2100" kern="1200"/>
            <a:t>Exercises 5, 6, 7, 8, 12, 14, 17, 26, 28, 29, 36</a:t>
          </a:r>
        </a:p>
      </dsp:txBody>
      <dsp:txXfrm>
        <a:off x="5127097" y="2358319"/>
        <a:ext cx="2925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8E4DD9-7B97-4EA6-99E6-F4DE8642929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75321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AE8E4DD9-7B97-4EA6-99E6-F4DE86429294}"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15900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606036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82140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35352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06108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360725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4DD9-7B97-4EA6-99E6-F4DE8642929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152028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4DD9-7B97-4EA6-99E6-F4DE8642929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144822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E4DD9-7B97-4EA6-99E6-F4DE8642929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159341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E4DD9-7B97-4EA6-99E6-F4DE86429294}" type="datetimeFigureOut">
              <a:rPr lang="en-US" smtClean="0"/>
              <a:t>7/6/2021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06507843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8E4DD9-7B97-4EA6-99E6-F4DE86429294}"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703234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8E4DD9-7B97-4EA6-99E6-F4DE86429294}" type="datetimeFigureOut">
              <a:rPr lang="en-US" smtClean="0"/>
              <a:t>7/6/2021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412853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8E4DD9-7B97-4EA6-99E6-F4DE86429294}" type="datetimeFigureOut">
              <a:rPr lang="en-US" smtClean="0"/>
              <a:t>7/6/2021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1653354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E4DD9-7B97-4EA6-99E6-F4DE86429294}" type="datetimeFigureOut">
              <a:rPr lang="en-US" smtClean="0"/>
              <a:t>7/6/2021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404553523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E4DD9-7B97-4EA6-99E6-F4DE86429294}"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3660110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E4DD9-7B97-4EA6-99E6-F4DE86429294}" type="datetimeFigureOut">
              <a:rPr lang="en-US" smtClean="0"/>
              <a:t>7/6/2021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82FA9-741D-44D3-9447-25603FD1C4F9}" type="slidenum">
              <a:rPr lang="en-US" smtClean="0"/>
              <a:t>‹#›</a:t>
            </a:fld>
            <a:endParaRPr lang="en-US"/>
          </a:p>
        </p:txBody>
      </p:sp>
    </p:spTree>
    <p:extLst>
      <p:ext uri="{BB962C8B-B14F-4D97-AF65-F5344CB8AC3E}">
        <p14:creationId xmlns:p14="http://schemas.microsoft.com/office/powerpoint/2010/main" val="456118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AE8E4DD9-7B97-4EA6-99E6-F4DE86429294}" type="datetimeFigureOut">
              <a:rPr lang="en-US" smtClean="0"/>
              <a:t>7/6/2021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D282FA9-741D-44D3-9447-25603FD1C4F9}" type="slidenum">
              <a:rPr lang="en-US" smtClean="0"/>
              <a:t>‹#›</a:t>
            </a:fld>
            <a:endParaRPr lang="en-US"/>
          </a:p>
        </p:txBody>
      </p:sp>
    </p:spTree>
    <p:extLst>
      <p:ext uri="{BB962C8B-B14F-4D97-AF65-F5344CB8AC3E}">
        <p14:creationId xmlns:p14="http://schemas.microsoft.com/office/powerpoint/2010/main" val="966547526"/>
      </p:ext>
    </p:extLst>
  </p:cSld>
  <p:clrMap bg1="dk1" tx1="lt1" bg2="dk2" tx2="lt2" accent1="accent1" accent2="accent2" accent3="accent3" accent4="accent4" accent5="accent5" accent6="accent6" hlink="hlink" folHlink="folHlink"/>
  <p:sldLayoutIdLst>
    <p:sldLayoutId id="2147484734" r:id="rId1"/>
    <p:sldLayoutId id="2147484735" r:id="rId2"/>
    <p:sldLayoutId id="2147484736" r:id="rId3"/>
    <p:sldLayoutId id="2147484737" r:id="rId4"/>
    <p:sldLayoutId id="2147484738" r:id="rId5"/>
    <p:sldLayoutId id="2147484739" r:id="rId6"/>
    <p:sldLayoutId id="2147484740" r:id="rId7"/>
    <p:sldLayoutId id="2147484741" r:id="rId8"/>
    <p:sldLayoutId id="2147484742" r:id="rId9"/>
    <p:sldLayoutId id="2147484743" r:id="rId10"/>
    <p:sldLayoutId id="2147484744" r:id="rId11"/>
    <p:sldLayoutId id="2147484745" r:id="rId12"/>
    <p:sldLayoutId id="2147484746" r:id="rId13"/>
    <p:sldLayoutId id="2147484747" r:id="rId14"/>
    <p:sldLayoutId id="2147484748" r:id="rId15"/>
    <p:sldLayoutId id="2147484749" r:id="rId16"/>
    <p:sldLayoutId id="214748475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3BE87B-D7FD-4BF3-A7BC-511F52252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5" name="Group 14">
            <a:extLst>
              <a:ext uri="{FF2B5EF4-FFF2-40B4-BE49-F238E27FC236}">
                <a16:creationId xmlns:a16="http://schemas.microsoft.com/office/drawing/2014/main" id="{AE589C21-CEDE-4D90-AC85-6E43B68D13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16" name="Straight Connector 15">
              <a:extLst>
                <a:ext uri="{FF2B5EF4-FFF2-40B4-BE49-F238E27FC236}">
                  <a16:creationId xmlns:a16="http://schemas.microsoft.com/office/drawing/2014/main" id="{1F4121EC-0ADD-45C0-85F0-D49F67A3ED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22F012F-0680-4AEC-9884-BA712ED2B9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A5CEDFE-9EC8-436B-AE10-F85A847783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9C70031-55D8-483B-8452-A6B809D0AC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E24F1E16-B0BE-4400-9A10-95BB1D52CC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C3F40F5E-457E-4B58-A3F3-A4AE810B316C}"/>
              </a:ext>
            </a:extLst>
          </p:cNvPr>
          <p:cNvSpPr>
            <a:spLocks noGrp="1"/>
          </p:cNvSpPr>
          <p:nvPr>
            <p:ph type="ctrTitle"/>
          </p:nvPr>
        </p:nvSpPr>
        <p:spPr>
          <a:xfrm>
            <a:off x="5116738" y="685798"/>
            <a:ext cx="6159273" cy="4495801"/>
          </a:xfrm>
        </p:spPr>
        <p:txBody>
          <a:bodyPr anchor="ctr">
            <a:normAutofit/>
          </a:bodyPr>
          <a:lstStyle/>
          <a:p>
            <a:r>
              <a:rPr lang="en-US" sz="5400">
                <a:solidFill>
                  <a:srgbClr val="FFFFFF"/>
                </a:solidFill>
              </a:rPr>
              <a:t>The Limits of Knowledge</a:t>
            </a:r>
          </a:p>
        </p:txBody>
      </p:sp>
      <p:sp>
        <p:nvSpPr>
          <p:cNvPr id="4" name="Subtitle 3">
            <a:extLst>
              <a:ext uri="{FF2B5EF4-FFF2-40B4-BE49-F238E27FC236}">
                <a16:creationId xmlns:a16="http://schemas.microsoft.com/office/drawing/2014/main" id="{391FF23D-1F4F-4B7A-A37B-D5CE770C9380}"/>
              </a:ext>
            </a:extLst>
          </p:cNvPr>
          <p:cNvSpPr>
            <a:spLocks noGrp="1"/>
          </p:cNvSpPr>
          <p:nvPr>
            <p:ph type="subTitle" idx="1"/>
          </p:nvPr>
        </p:nvSpPr>
        <p:spPr>
          <a:xfrm>
            <a:off x="1698171" y="685798"/>
            <a:ext cx="2502578" cy="4495801"/>
          </a:xfrm>
        </p:spPr>
        <p:txBody>
          <a:bodyPr anchor="ctr">
            <a:normAutofit/>
          </a:bodyPr>
          <a:lstStyle/>
          <a:p>
            <a:pPr algn="r"/>
            <a:endParaRPr lang="en-US">
              <a:solidFill>
                <a:srgbClr val="FFFFFF"/>
              </a:solidFill>
            </a:endParaRPr>
          </a:p>
        </p:txBody>
      </p:sp>
    </p:spTree>
    <p:extLst>
      <p:ext uri="{BB962C8B-B14F-4D97-AF65-F5344CB8AC3E}">
        <p14:creationId xmlns:p14="http://schemas.microsoft.com/office/powerpoint/2010/main" val="2276535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49E5C5-EC9B-4615-96F8-043E66A4DC09}"/>
              </a:ext>
            </a:extLst>
          </p:cNvPr>
          <p:cNvSpPr>
            <a:spLocks noGrp="1"/>
          </p:cNvSpPr>
          <p:nvPr>
            <p:ph type="title"/>
          </p:nvPr>
        </p:nvSpPr>
        <p:spPr>
          <a:xfrm>
            <a:off x="684212" y="4487332"/>
            <a:ext cx="8534400" cy="1507067"/>
          </a:xfrm>
        </p:spPr>
        <p:txBody>
          <a:bodyPr>
            <a:normAutofit/>
          </a:bodyPr>
          <a:lstStyle/>
          <a:p>
            <a:r>
              <a:rPr lang="en-US">
                <a:solidFill>
                  <a:schemeClr val="tx2"/>
                </a:solidFill>
              </a:rPr>
              <a:t>The Class NP</a:t>
            </a:r>
          </a:p>
        </p:txBody>
      </p:sp>
      <p:sp>
        <p:nvSpPr>
          <p:cNvPr id="3" name="Content Placeholder 2">
            <a:extLst>
              <a:ext uri="{FF2B5EF4-FFF2-40B4-BE49-F238E27FC236}">
                <a16:creationId xmlns:a16="http://schemas.microsoft.com/office/drawing/2014/main" id="{6A539CD8-936C-4DCF-A345-BE1530DDB5BD}"/>
              </a:ext>
            </a:extLst>
          </p:cNvPr>
          <p:cNvSpPr>
            <a:spLocks noGrp="1"/>
          </p:cNvSpPr>
          <p:nvPr>
            <p:ph idx="1"/>
          </p:nvPr>
        </p:nvSpPr>
        <p:spPr>
          <a:xfrm>
            <a:off x="684212" y="685800"/>
            <a:ext cx="8534400" cy="3615267"/>
          </a:xfrm>
        </p:spPr>
        <p:txBody>
          <a:bodyPr>
            <a:normAutofit/>
          </a:bodyPr>
          <a:lstStyle/>
          <a:p>
            <a:pPr marL="0" indent="0">
              <a:buNone/>
            </a:pPr>
            <a:r>
              <a:rPr lang="en-US">
                <a:solidFill>
                  <a:schemeClr val="tx1"/>
                </a:solidFill>
              </a:rPr>
              <a:t>Suppose you have a difficult IS instance you cannot solve.</a:t>
            </a:r>
          </a:p>
          <a:p>
            <a:r>
              <a:rPr lang="en-US">
                <a:solidFill>
                  <a:schemeClr val="tx1"/>
                </a:solidFill>
              </a:rPr>
              <a:t>Albert Einstein walks in, looks at it, and says “Yes!  There is an Independent Set of size k,” and then he points out the correct nodes.</a:t>
            </a:r>
          </a:p>
          <a:p>
            <a:r>
              <a:rPr lang="en-US">
                <a:solidFill>
                  <a:schemeClr val="tx1"/>
                </a:solidFill>
              </a:rPr>
              <a:t>How long would it take you to </a:t>
            </a:r>
            <a:r>
              <a:rPr lang="en-US" b="1">
                <a:solidFill>
                  <a:schemeClr val="tx1"/>
                </a:solidFill>
              </a:rPr>
              <a:t>verify</a:t>
            </a:r>
            <a:r>
              <a:rPr lang="en-US">
                <a:solidFill>
                  <a:schemeClr val="tx1"/>
                </a:solidFill>
              </a:rPr>
              <a:t> his solution is a valid Independent Set of size k?</a:t>
            </a:r>
          </a:p>
          <a:p>
            <a:r>
              <a:rPr lang="en-US">
                <a:solidFill>
                  <a:schemeClr val="tx1"/>
                </a:solidFill>
                <a:sym typeface="Symbol" panose="05050102010706020507" pitchFamily="18" charset="2"/>
              </a:rPr>
              <a:t>(n+m): count up the nodes in the Independent Set, and verify each edge has at most one endpoint in the set.</a:t>
            </a:r>
          </a:p>
          <a:p>
            <a:pPr marL="0" indent="0">
              <a:buNone/>
            </a:pPr>
            <a:r>
              <a:rPr lang="en-US">
                <a:solidFill>
                  <a:schemeClr val="tx1"/>
                </a:solidFill>
                <a:sym typeface="Symbol" panose="05050102010706020507" pitchFamily="18" charset="2"/>
              </a:rPr>
              <a:t>The class </a:t>
            </a:r>
            <a:r>
              <a:rPr lang="en-US" b="1">
                <a:solidFill>
                  <a:schemeClr val="tx1"/>
                </a:solidFill>
                <a:sym typeface="Symbol" panose="05050102010706020507" pitchFamily="18" charset="2"/>
              </a:rPr>
              <a:t>NP</a:t>
            </a:r>
            <a:r>
              <a:rPr lang="en-US">
                <a:solidFill>
                  <a:schemeClr val="tx1"/>
                </a:solidFill>
                <a:sym typeface="Symbol" panose="05050102010706020507" pitchFamily="18" charset="2"/>
              </a:rPr>
              <a:t> is the set of problems with polynomial-time </a:t>
            </a:r>
            <a:r>
              <a:rPr lang="en-US" b="1">
                <a:solidFill>
                  <a:schemeClr val="tx1"/>
                </a:solidFill>
                <a:sym typeface="Symbol" panose="05050102010706020507" pitchFamily="18" charset="2"/>
              </a:rPr>
              <a:t>verifiers</a:t>
            </a:r>
            <a:r>
              <a:rPr lang="en-US">
                <a:solidFill>
                  <a:schemeClr val="tx1"/>
                </a:solidFill>
                <a:sym typeface="Symbol" panose="05050102010706020507" pitchFamily="18" charset="2"/>
              </a:rPr>
              <a:t>.</a:t>
            </a:r>
            <a:endParaRPr lang="en-US">
              <a:solidFill>
                <a:schemeClr val="tx1"/>
              </a:solidFill>
            </a:endParaRPr>
          </a:p>
        </p:txBody>
      </p:sp>
    </p:spTree>
    <p:extLst>
      <p:ext uri="{BB962C8B-B14F-4D97-AF65-F5344CB8AC3E}">
        <p14:creationId xmlns:p14="http://schemas.microsoft.com/office/powerpoint/2010/main" val="113682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427593-219C-4665-86F2-63AD42AD412F}"/>
              </a:ext>
            </a:extLst>
          </p:cNvPr>
          <p:cNvSpPr>
            <a:spLocks noGrp="1"/>
          </p:cNvSpPr>
          <p:nvPr>
            <p:ph idx="1"/>
          </p:nvPr>
        </p:nvSpPr>
        <p:spPr>
          <a:xfrm>
            <a:off x="684212" y="685800"/>
            <a:ext cx="4754563" cy="5410200"/>
          </a:xfrm>
        </p:spPr>
        <p:txBody>
          <a:bodyPr>
            <a:normAutofit/>
          </a:bodyPr>
          <a:lstStyle/>
          <a:p>
            <a:pPr marL="0" indent="0">
              <a:buNone/>
            </a:pPr>
            <a:r>
              <a:rPr lang="en-US" sz="1800">
                <a:solidFill>
                  <a:schemeClr val="tx1"/>
                </a:solidFill>
              </a:rPr>
              <a:t>It is much easier to verify an answer is correct than to come up with that solution on your own.</a:t>
            </a:r>
          </a:p>
          <a:p>
            <a:r>
              <a:rPr lang="en-US" sz="1800">
                <a:solidFill>
                  <a:schemeClr val="tx1"/>
                </a:solidFill>
              </a:rPr>
              <a:t>NP stands for </a:t>
            </a:r>
            <a:r>
              <a:rPr lang="en-US" sz="1800" b="1">
                <a:solidFill>
                  <a:schemeClr val="tx1"/>
                </a:solidFill>
              </a:rPr>
              <a:t>Nondeterministic Polynomial-Time</a:t>
            </a:r>
          </a:p>
          <a:p>
            <a:r>
              <a:rPr lang="en-US" sz="1800">
                <a:solidFill>
                  <a:schemeClr val="tx1"/>
                </a:solidFill>
              </a:rPr>
              <a:t>Formally, a problem is in NP if every instance that is supposed to return “yes” has a polynomial-length “solution” or “hint” that will convince a grader the answer is “yes” in polynomial-time.</a:t>
            </a:r>
          </a:p>
          <a:p>
            <a:pPr marL="0" indent="0">
              <a:buNone/>
            </a:pPr>
            <a:r>
              <a:rPr lang="en-US" sz="1800">
                <a:solidFill>
                  <a:schemeClr val="tx1"/>
                </a:solidFill>
              </a:rPr>
              <a:t>Which of the problems that we have seen are in NP?</a:t>
            </a:r>
          </a:p>
          <a:p>
            <a:r>
              <a:rPr lang="en-US" sz="1800">
                <a:solidFill>
                  <a:schemeClr val="tx1"/>
                </a:solidFill>
              </a:rPr>
              <a:t>All of them (IS, VC, SC, Sorting, Shortest Path, Array Search, etc)</a:t>
            </a:r>
          </a:p>
        </p:txBody>
      </p:sp>
      <p:sp>
        <p:nvSpPr>
          <p:cNvPr id="10" name="Rectangle 9">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4657345" cy="6858000"/>
          </a:xfrm>
          <a:prstGeom prst="rect">
            <a:avLst/>
          </a:prstGeom>
          <a:solidFill>
            <a:schemeClr val="bg2">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490D8-7D5B-4B76-B514-75FCF64C6483}"/>
              </a:ext>
            </a:extLst>
          </p:cNvPr>
          <p:cNvSpPr>
            <a:spLocks noGrp="1"/>
          </p:cNvSpPr>
          <p:nvPr>
            <p:ph type="title"/>
          </p:nvPr>
        </p:nvSpPr>
        <p:spPr>
          <a:xfrm>
            <a:off x="6662057" y="685800"/>
            <a:ext cx="3592286" cy="5308599"/>
          </a:xfrm>
        </p:spPr>
        <p:txBody>
          <a:bodyPr>
            <a:normAutofit/>
          </a:bodyPr>
          <a:lstStyle/>
          <a:p>
            <a:r>
              <a:rPr lang="en-US" sz="3200"/>
              <a:t>NP, Continued</a:t>
            </a:r>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543190CD-45FC-4DE0-B596-17D4DE53E9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69288" y="3770390"/>
            <a:ext cx="1419541" cy="1660354"/>
            <a:chOff x="10292292" y="2963333"/>
            <a:chExt cx="1896535" cy="2218267"/>
          </a:xfrm>
        </p:grpSpPr>
        <p:cxnSp>
          <p:nvCxnSpPr>
            <p:cNvPr id="15" name="Straight Connector 14">
              <a:extLst>
                <a:ext uri="{FF2B5EF4-FFF2-40B4-BE49-F238E27FC236}">
                  <a16:creationId xmlns:a16="http://schemas.microsoft.com/office/drawing/2014/main" id="{3BD4334C-2554-4361-8CFF-394E624CF4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FC3CBA7-AF68-4075-BAC7-623C34B4F4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A6C7307-1C78-4C8A-BF3D-FA420F177A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4CD1F94-6C7C-4E8F-9336-E312E9F5C7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5B11C2A-D791-46E1-B954-1184FB0802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4631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0FE681-1E05-478A-89DC-5F7AB37C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D0A60B-8810-4220-9CFB-60FB3CFBF1B3}"/>
              </a:ext>
            </a:extLst>
          </p:cNvPr>
          <p:cNvSpPr>
            <a:spLocks noGrp="1"/>
          </p:cNvSpPr>
          <p:nvPr>
            <p:ph type="title"/>
          </p:nvPr>
        </p:nvSpPr>
        <p:spPr>
          <a:xfrm>
            <a:off x="684212" y="685799"/>
            <a:ext cx="3747111" cy="4892040"/>
          </a:xfrm>
        </p:spPr>
        <p:txBody>
          <a:bodyPr>
            <a:normAutofit/>
          </a:bodyPr>
          <a:lstStyle/>
          <a:p>
            <a:pPr algn="r"/>
            <a:r>
              <a:rPr lang="en-US"/>
              <a:t>Properties of NP</a:t>
            </a:r>
          </a:p>
        </p:txBody>
      </p:sp>
      <p:cxnSp>
        <p:nvCxnSpPr>
          <p:cNvPr id="10" name="Straight Connector 9">
            <a:extLst>
              <a:ext uri="{FF2B5EF4-FFF2-40B4-BE49-F238E27FC236}">
                <a16:creationId xmlns:a16="http://schemas.microsoft.com/office/drawing/2014/main" id="{2E2F21DC-5F0E-42CF-B89C-C1E25E175C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0783" y="1532373"/>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69D61F-9876-4605-A0DB-F3758E30A3A9}"/>
              </a:ext>
            </a:extLst>
          </p:cNvPr>
          <p:cNvSpPr>
            <a:spLocks noGrp="1"/>
          </p:cNvSpPr>
          <p:nvPr>
            <p:ph idx="1"/>
          </p:nvPr>
        </p:nvSpPr>
        <p:spPr>
          <a:xfrm>
            <a:off x="4979962" y="685799"/>
            <a:ext cx="6288260" cy="4892040"/>
          </a:xfrm>
        </p:spPr>
        <p:txBody>
          <a:bodyPr>
            <a:normAutofit/>
          </a:bodyPr>
          <a:lstStyle/>
          <a:p>
            <a:pPr marL="0" indent="0">
              <a:buNone/>
            </a:pPr>
            <a:r>
              <a:rPr lang="en-US">
                <a:solidFill>
                  <a:schemeClr val="tx1"/>
                </a:solidFill>
              </a:rPr>
              <a:t>Is P </a:t>
            </a:r>
            <a:r>
              <a:rPr lang="en-US">
                <a:solidFill>
                  <a:schemeClr val="tx1"/>
                </a:solidFill>
                <a:sym typeface="Symbol" panose="05050102010706020507" pitchFamily="18" charset="2"/>
              </a:rPr>
              <a:t> NP?</a:t>
            </a:r>
          </a:p>
          <a:p>
            <a:r>
              <a:rPr lang="en-US">
                <a:solidFill>
                  <a:schemeClr val="tx1"/>
                </a:solidFill>
                <a:sym typeface="Symbol" panose="05050102010706020507" pitchFamily="18" charset="2"/>
              </a:rPr>
              <a:t>Yes.  If a problem is poly-time solvable, you can simply ignore the solution/hint and solve it yourself in the given time limit.</a:t>
            </a:r>
          </a:p>
          <a:p>
            <a:pPr marL="0" indent="0">
              <a:buNone/>
            </a:pPr>
            <a:r>
              <a:rPr lang="en-US">
                <a:solidFill>
                  <a:schemeClr val="tx1"/>
                </a:solidFill>
                <a:sym typeface="Symbol" panose="05050102010706020507" pitchFamily="18" charset="2"/>
              </a:rPr>
              <a:t>Is P </a:t>
            </a:r>
            <a:r>
              <a:rPr lang="en-US">
                <a:solidFill>
                  <a:schemeClr val="tx1"/>
                </a:solidFill>
              </a:rPr>
              <a:t>⊊ </a:t>
            </a:r>
            <a:r>
              <a:rPr lang="en-US">
                <a:solidFill>
                  <a:schemeClr val="tx1"/>
                </a:solidFill>
                <a:sym typeface="Symbol" panose="05050102010706020507" pitchFamily="18" charset="2"/>
              </a:rPr>
              <a:t>NP?</a:t>
            </a:r>
          </a:p>
          <a:p>
            <a:r>
              <a:rPr lang="en-US">
                <a:solidFill>
                  <a:schemeClr val="tx1"/>
                </a:solidFill>
                <a:sym typeface="Symbol" panose="05050102010706020507" pitchFamily="18" charset="2"/>
              </a:rPr>
              <a:t>That’s the million dollar question!</a:t>
            </a:r>
          </a:p>
          <a:p>
            <a:pPr marL="0" indent="0">
              <a:buNone/>
            </a:pPr>
            <a:r>
              <a:rPr lang="en-US">
                <a:solidFill>
                  <a:schemeClr val="tx1"/>
                </a:solidFill>
                <a:sym typeface="Symbol" panose="05050102010706020507" pitchFamily="18" charset="2"/>
              </a:rPr>
              <a:t>Are there problems that are definitely not in NP?</a:t>
            </a:r>
          </a:p>
          <a:p>
            <a:r>
              <a:rPr lang="en-US">
                <a:solidFill>
                  <a:schemeClr val="tx1"/>
                </a:solidFill>
                <a:sym typeface="Symbol" panose="05050102010706020507" pitchFamily="18" charset="2"/>
              </a:rPr>
              <a:t>Yes: list all permutations of an input string of length n (the length of the answer is longer than polynomial, so you can’t even read it, much less verify it, in time).</a:t>
            </a:r>
            <a:endParaRPr lang="en-US">
              <a:solidFill>
                <a:schemeClr val="tx1"/>
              </a:solidFill>
            </a:endParaRPr>
          </a:p>
        </p:txBody>
      </p:sp>
    </p:spTree>
    <p:extLst>
      <p:ext uri="{BB962C8B-B14F-4D97-AF65-F5344CB8AC3E}">
        <p14:creationId xmlns:p14="http://schemas.microsoft.com/office/powerpoint/2010/main" val="125769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CDF1-F0BF-4FF2-923C-DB74F84FAE0A}"/>
              </a:ext>
            </a:extLst>
          </p:cNvPr>
          <p:cNvSpPr>
            <a:spLocks noGrp="1"/>
          </p:cNvSpPr>
          <p:nvPr>
            <p:ph type="title"/>
          </p:nvPr>
        </p:nvSpPr>
        <p:spPr/>
        <p:txBody>
          <a:bodyPr/>
          <a:lstStyle/>
          <a:p>
            <a:r>
              <a:rPr lang="en-US" dirty="0"/>
              <a:t>P = NP?</a:t>
            </a:r>
          </a:p>
        </p:txBody>
      </p:sp>
      <p:pic>
        <p:nvPicPr>
          <p:cNvPr id="5" name="Content Placeholder 4" descr="A picture containing indoor, girl, toy, bear&#10;&#10;Description automatically generated">
            <a:extLst>
              <a:ext uri="{FF2B5EF4-FFF2-40B4-BE49-F238E27FC236}">
                <a16:creationId xmlns:a16="http://schemas.microsoft.com/office/drawing/2014/main" id="{2C363C72-63C2-4ED9-BF1C-EC1158F64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2764" y="918105"/>
            <a:ext cx="3838575" cy="2905125"/>
          </a:xfrm>
        </p:spPr>
      </p:pic>
      <p:pic>
        <p:nvPicPr>
          <p:cNvPr id="7" name="Picture 6" descr="A picture containing sitting, small, front, table&#10;&#10;Description automatically generated">
            <a:extLst>
              <a:ext uri="{FF2B5EF4-FFF2-40B4-BE49-F238E27FC236}">
                <a16:creationId xmlns:a16="http://schemas.microsoft.com/office/drawing/2014/main" id="{C493DD78-5E40-4301-B4B8-8DF6DBC8F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8705" y="1137179"/>
            <a:ext cx="3333750" cy="2466975"/>
          </a:xfrm>
          <a:prstGeom prst="rect">
            <a:avLst/>
          </a:prstGeom>
        </p:spPr>
      </p:pic>
      <p:sp>
        <p:nvSpPr>
          <p:cNvPr id="8" name="Oval 7">
            <a:extLst>
              <a:ext uri="{FF2B5EF4-FFF2-40B4-BE49-F238E27FC236}">
                <a16:creationId xmlns:a16="http://schemas.microsoft.com/office/drawing/2014/main" id="{BC41E225-FE24-44A8-A385-DD63057F1EE7}"/>
              </a:ext>
            </a:extLst>
          </p:cNvPr>
          <p:cNvSpPr/>
          <p:nvPr/>
        </p:nvSpPr>
        <p:spPr>
          <a:xfrm>
            <a:off x="6866384" y="2656218"/>
            <a:ext cx="508000" cy="325120"/>
          </a:xfrm>
          <a:prstGeom prst="ellipse">
            <a:avLst/>
          </a:prstGeom>
          <a:noFill/>
          <a:ln w="76200">
            <a:solidFill>
              <a:srgbClr val="C0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DC246208-BE60-499C-8460-887D14265623}"/>
              </a:ext>
            </a:extLst>
          </p:cNvPr>
          <p:cNvSpPr/>
          <p:nvPr/>
        </p:nvSpPr>
        <p:spPr>
          <a:xfrm>
            <a:off x="2649984" y="2524138"/>
            <a:ext cx="508000" cy="365760"/>
          </a:xfrm>
          <a:prstGeom prst="ellipse">
            <a:avLst/>
          </a:prstGeom>
          <a:noFill/>
          <a:ln w="76200">
            <a:solidFill>
              <a:srgbClr val="C0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2190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09B08A-C1EC-478C-86AF-60ADE06D9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85C5C-9BDF-4499-93C3-33C4EB6D05E5}"/>
              </a:ext>
            </a:extLst>
          </p:cNvPr>
          <p:cNvSpPr>
            <a:spLocks noGrp="1"/>
          </p:cNvSpPr>
          <p:nvPr>
            <p:ph type="title"/>
          </p:nvPr>
        </p:nvSpPr>
        <p:spPr>
          <a:xfrm>
            <a:off x="640290" y="685800"/>
            <a:ext cx="4818656" cy="4603749"/>
          </a:xfrm>
        </p:spPr>
        <p:txBody>
          <a:bodyPr>
            <a:normAutofit/>
          </a:bodyPr>
          <a:lstStyle/>
          <a:p>
            <a:pPr algn="r"/>
            <a:r>
              <a:rPr lang="en-US" sz="5200"/>
              <a:t>The Hardest Problem in NP</a:t>
            </a:r>
          </a:p>
        </p:txBody>
      </p:sp>
      <p:sp>
        <p:nvSpPr>
          <p:cNvPr id="10" name="Rectangle 9">
            <a:extLst>
              <a:ext uri="{FF2B5EF4-FFF2-40B4-BE49-F238E27FC236}">
                <a16:creationId xmlns:a16="http://schemas.microsoft.com/office/drawing/2014/main" id="{221CC330-4259-4C32-BF8B-5FE13FFAB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18CD21-2839-4F49-B9FE-397DAEA333AE}"/>
              </a:ext>
            </a:extLst>
          </p:cNvPr>
          <p:cNvSpPr>
            <a:spLocks noGrp="1"/>
          </p:cNvSpPr>
          <p:nvPr>
            <p:ph idx="1"/>
          </p:nvPr>
        </p:nvSpPr>
        <p:spPr>
          <a:xfrm>
            <a:off x="6625651" y="685800"/>
            <a:ext cx="4878959" cy="4603750"/>
          </a:xfrm>
        </p:spPr>
        <p:txBody>
          <a:bodyPr>
            <a:normAutofit/>
          </a:bodyPr>
          <a:lstStyle/>
          <a:p>
            <a:pPr marL="0" indent="0">
              <a:lnSpc>
                <a:spcPct val="90000"/>
              </a:lnSpc>
              <a:buNone/>
            </a:pPr>
            <a:r>
              <a:rPr lang="en-US" sz="1900">
                <a:solidFill>
                  <a:schemeClr val="tx1"/>
                </a:solidFill>
              </a:rPr>
              <a:t>If we want to claim the million dollar prize, here is a strategy:</a:t>
            </a:r>
          </a:p>
          <a:p>
            <a:pPr marL="457200" indent="-457200">
              <a:lnSpc>
                <a:spcPct val="90000"/>
              </a:lnSpc>
              <a:buFont typeface="+mj-lt"/>
              <a:buAutoNum type="arabicPeriod"/>
            </a:pPr>
            <a:r>
              <a:rPr lang="en-US" sz="1900">
                <a:solidFill>
                  <a:schemeClr val="tx1"/>
                </a:solidFill>
              </a:rPr>
              <a:t>Identify the “hardest” problem in NP.</a:t>
            </a:r>
          </a:p>
          <a:p>
            <a:pPr marL="457200" indent="-457200">
              <a:lnSpc>
                <a:spcPct val="90000"/>
              </a:lnSpc>
              <a:buFont typeface="+mj-lt"/>
              <a:buAutoNum type="arabicPeriod"/>
            </a:pPr>
            <a:r>
              <a:rPr lang="en-US" sz="1900">
                <a:solidFill>
                  <a:schemeClr val="tx1"/>
                </a:solidFill>
              </a:rPr>
              <a:t>Either give a poly-time algorithm for it, or prove no such algorithm is possible.</a:t>
            </a:r>
          </a:p>
          <a:p>
            <a:pPr marL="0" indent="0">
              <a:lnSpc>
                <a:spcPct val="90000"/>
              </a:lnSpc>
              <a:buNone/>
            </a:pPr>
            <a:r>
              <a:rPr lang="en-US" sz="1900">
                <a:solidFill>
                  <a:schemeClr val="tx1"/>
                </a:solidFill>
              </a:rPr>
              <a:t>It is not clear what it would even </a:t>
            </a:r>
            <a:r>
              <a:rPr lang="en-US" sz="1900" b="1">
                <a:solidFill>
                  <a:schemeClr val="tx1"/>
                </a:solidFill>
              </a:rPr>
              <a:t>mean</a:t>
            </a:r>
            <a:r>
              <a:rPr lang="en-US" sz="1900">
                <a:solidFill>
                  <a:schemeClr val="tx1"/>
                </a:solidFill>
              </a:rPr>
              <a:t> to be the hardest problem in NP.  What kind of traits would such a problem have?</a:t>
            </a:r>
          </a:p>
          <a:p>
            <a:pPr>
              <a:lnSpc>
                <a:spcPct val="90000"/>
              </a:lnSpc>
            </a:pPr>
            <a:r>
              <a:rPr lang="en-US" sz="1900">
                <a:solidFill>
                  <a:schemeClr val="tx1"/>
                </a:solidFill>
                <a:sym typeface="Symbol" panose="05050102010706020507" pitchFamily="18" charset="2"/>
              </a:rPr>
              <a:t>xNP, x </a:t>
            </a:r>
            <a:r>
              <a:rPr lang="en-US" sz="1900" baseline="-25000">
                <a:solidFill>
                  <a:schemeClr val="tx1"/>
                </a:solidFill>
                <a:sym typeface="Symbol" panose="05050102010706020507" pitchFamily="18" charset="2"/>
              </a:rPr>
              <a:t>P</a:t>
            </a:r>
            <a:r>
              <a:rPr lang="en-US" sz="1900">
                <a:solidFill>
                  <a:schemeClr val="tx1"/>
                </a:solidFill>
                <a:sym typeface="Symbol" panose="05050102010706020507" pitchFamily="18" charset="2"/>
              </a:rPr>
              <a:t> “hardest problem”</a:t>
            </a:r>
          </a:p>
          <a:p>
            <a:pPr marL="0" indent="0">
              <a:lnSpc>
                <a:spcPct val="90000"/>
              </a:lnSpc>
              <a:buNone/>
            </a:pPr>
            <a:r>
              <a:rPr lang="en-US" sz="1900">
                <a:solidFill>
                  <a:schemeClr val="tx1"/>
                </a:solidFill>
                <a:sym typeface="Symbol" panose="05050102010706020507" pitchFamily="18" charset="2"/>
              </a:rPr>
              <a:t>The “hardest problem” in NP is a problem called </a:t>
            </a:r>
            <a:r>
              <a:rPr lang="en-US" sz="1900" b="1">
                <a:solidFill>
                  <a:schemeClr val="tx1"/>
                </a:solidFill>
                <a:sym typeface="Symbol" panose="05050102010706020507" pitchFamily="18" charset="2"/>
              </a:rPr>
              <a:t>circuit-SAT</a:t>
            </a:r>
            <a:r>
              <a:rPr lang="en-US" sz="1900">
                <a:solidFill>
                  <a:schemeClr val="tx1"/>
                </a:solidFill>
                <a:sym typeface="Symbol" panose="05050102010706020507" pitchFamily="18" charset="2"/>
              </a:rPr>
              <a:t>.</a:t>
            </a:r>
            <a:endParaRPr lang="en-US" sz="1900">
              <a:solidFill>
                <a:schemeClr val="tx1"/>
              </a:solidFill>
            </a:endParaRPr>
          </a:p>
        </p:txBody>
      </p:sp>
    </p:spTree>
    <p:extLst>
      <p:ext uri="{BB962C8B-B14F-4D97-AF65-F5344CB8AC3E}">
        <p14:creationId xmlns:p14="http://schemas.microsoft.com/office/powerpoint/2010/main" val="414194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A19049-4FE8-4A2F-AEED-CF53C86D9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A41180-A9A1-4B10-81FA-22934690851C}"/>
              </a:ext>
            </a:extLst>
          </p:cNvPr>
          <p:cNvSpPr>
            <a:spLocks noGrp="1"/>
          </p:cNvSpPr>
          <p:nvPr>
            <p:ph type="title"/>
          </p:nvPr>
        </p:nvSpPr>
        <p:spPr>
          <a:xfrm>
            <a:off x="4661860" y="4487332"/>
            <a:ext cx="5627258" cy="1507067"/>
          </a:xfrm>
        </p:spPr>
        <p:txBody>
          <a:bodyPr>
            <a:normAutofit/>
          </a:bodyPr>
          <a:lstStyle/>
          <a:p>
            <a:r>
              <a:rPr lang="en-US">
                <a:solidFill>
                  <a:srgbClr val="FFFFFF"/>
                </a:solidFill>
              </a:rPr>
              <a:t>Circuit-SAT</a:t>
            </a:r>
          </a:p>
        </p:txBody>
      </p:sp>
      <p:sp useBgFill="1">
        <p:nvSpPr>
          <p:cNvPr id="12" name="Snip Diagonal Corner Rectangle 15">
            <a:extLst>
              <a:ext uri="{FF2B5EF4-FFF2-40B4-BE49-F238E27FC236}">
                <a16:creationId xmlns:a16="http://schemas.microsoft.com/office/drawing/2014/main" id="{0EDFFA12-494E-4803-98D4-7815E65B9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5804"/>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rawing of a person&#10;&#10;Description automatically generated">
            <a:extLst>
              <a:ext uri="{FF2B5EF4-FFF2-40B4-BE49-F238E27FC236}">
                <a16:creationId xmlns:a16="http://schemas.microsoft.com/office/drawing/2014/main" id="{4DA89A23-F4D4-4F46-A4DF-F7A76C0C7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712" y="2599146"/>
            <a:ext cx="2709870" cy="1334467"/>
          </a:xfrm>
          <a:prstGeom prst="rect">
            <a:avLst/>
          </a:prstGeom>
        </p:spPr>
      </p:pic>
      <p:sp>
        <p:nvSpPr>
          <p:cNvPr id="3" name="Content Placeholder 2">
            <a:extLst>
              <a:ext uri="{FF2B5EF4-FFF2-40B4-BE49-F238E27FC236}">
                <a16:creationId xmlns:a16="http://schemas.microsoft.com/office/drawing/2014/main" id="{76255A98-5E63-422B-85D4-EF22C428A8EC}"/>
              </a:ext>
            </a:extLst>
          </p:cNvPr>
          <p:cNvSpPr>
            <a:spLocks noGrp="1"/>
          </p:cNvSpPr>
          <p:nvPr>
            <p:ph idx="1"/>
          </p:nvPr>
        </p:nvSpPr>
        <p:spPr>
          <a:xfrm>
            <a:off x="4661860" y="685800"/>
            <a:ext cx="6253792" cy="3615267"/>
          </a:xfrm>
        </p:spPr>
        <p:txBody>
          <a:bodyPr>
            <a:normAutofit/>
          </a:bodyPr>
          <a:lstStyle/>
          <a:p>
            <a:pPr marL="0" indent="0">
              <a:lnSpc>
                <a:spcPct val="90000"/>
              </a:lnSpc>
              <a:buNone/>
            </a:pPr>
            <a:r>
              <a:rPr lang="en-US" sz="1700">
                <a:solidFill>
                  <a:srgbClr val="0F496F"/>
                </a:solidFill>
              </a:rPr>
              <a:t>Given a digital circuit of AND, OR, and NOT gates, is there a way to set the inputs s.t. the output will be 1?</a:t>
            </a:r>
          </a:p>
          <a:p>
            <a:pPr>
              <a:lnSpc>
                <a:spcPct val="90000"/>
              </a:lnSpc>
            </a:pPr>
            <a:r>
              <a:rPr lang="en-US" sz="1700">
                <a:solidFill>
                  <a:srgbClr val="0F496F"/>
                </a:solidFill>
              </a:rPr>
              <a:t>Is circuit-SAT </a:t>
            </a:r>
            <a:r>
              <a:rPr lang="en-US" sz="1700">
                <a:solidFill>
                  <a:srgbClr val="0F496F"/>
                </a:solidFill>
                <a:sym typeface="Symbol" panose="05050102010706020507" pitchFamily="18" charset="2"/>
              </a:rPr>
              <a:t> NP?</a:t>
            </a:r>
          </a:p>
          <a:p>
            <a:pPr>
              <a:lnSpc>
                <a:spcPct val="90000"/>
              </a:lnSpc>
            </a:pPr>
            <a:r>
              <a:rPr lang="en-US" sz="1700">
                <a:solidFill>
                  <a:srgbClr val="0F496F"/>
                </a:solidFill>
                <a:sym typeface="Symbol" panose="05050102010706020507" pitchFamily="18" charset="2"/>
              </a:rPr>
              <a:t>Yes, given the inputs, we can trace outputs through the circuit and calculate the answer in linear time.</a:t>
            </a:r>
          </a:p>
          <a:p>
            <a:pPr marL="0" indent="0">
              <a:lnSpc>
                <a:spcPct val="90000"/>
              </a:lnSpc>
              <a:buNone/>
            </a:pPr>
            <a:r>
              <a:rPr lang="en-US" sz="1700">
                <a:solidFill>
                  <a:srgbClr val="0F496F"/>
                </a:solidFill>
                <a:sym typeface="Symbol" panose="05050102010706020507" pitchFamily="18" charset="2"/>
              </a:rPr>
              <a:t>The Cook-Levin Theorem asserts that all problems in NP are poly-time reducible to circuit-SAT.</a:t>
            </a:r>
          </a:p>
          <a:p>
            <a:pPr>
              <a:lnSpc>
                <a:spcPct val="90000"/>
              </a:lnSpc>
            </a:pPr>
            <a:r>
              <a:rPr lang="en-US" sz="1700">
                <a:solidFill>
                  <a:srgbClr val="0F496F"/>
                </a:solidFill>
                <a:sym typeface="Symbol" panose="05050102010706020507" pitchFamily="18" charset="2"/>
              </a:rPr>
              <a:t>The proof is beyond the scope of this course.  If you really want to know, you can take CSCI 475 with me at some point in the future.</a:t>
            </a:r>
            <a:endParaRPr lang="en-US" sz="1700">
              <a:solidFill>
                <a:srgbClr val="0F496F"/>
              </a:solidFill>
            </a:endParaRPr>
          </a:p>
        </p:txBody>
      </p:sp>
      <p:grpSp>
        <p:nvGrpSpPr>
          <p:cNvPr id="14" name="Group 13">
            <a:extLst>
              <a:ext uri="{FF2B5EF4-FFF2-40B4-BE49-F238E27FC236}">
                <a16:creationId xmlns:a16="http://schemas.microsoft.com/office/drawing/2014/main" id="{4989EFA4-96C5-4503-8017-D2CE662EB8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25584CC7-A97D-40E0-A760-FDBBBB7A62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2DB1AE3-1E93-4048-BB83-757A3C7940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4E88C92-A5AB-4421-B94D-85AA003BAA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57D1F43-6875-443D-A459-65454B3D81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289146B-3F32-4783-8CDB-4DAB8A800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77889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4E5D790-EF7E-4E52-B208-793079B49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5" y="2"/>
            <a:ext cx="12192000" cy="6858000"/>
          </a:xfrm>
          <a:prstGeom prst="rect">
            <a:avLst/>
          </a:prstGeom>
          <a:solidFill>
            <a:schemeClr val="bg2">
              <a:alpha val="6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Snip Diagonal Corner Rectangle 6">
            <a:extLst>
              <a:ext uri="{FF2B5EF4-FFF2-40B4-BE49-F238E27FC236}">
                <a16:creationId xmlns:a16="http://schemas.microsoft.com/office/drawing/2014/main" id="{479F3ED9-A242-463F-84AE-C4B05016B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snip2DiagRect">
            <a:avLst>
              <a:gd name="adj1" fmla="val 0"/>
              <a:gd name="adj2" fmla="val 37605"/>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34EC60-6A65-4433-9A85-206B196AFABD}"/>
              </a:ext>
            </a:extLst>
          </p:cNvPr>
          <p:cNvSpPr>
            <a:spLocks noGrp="1"/>
          </p:cNvSpPr>
          <p:nvPr>
            <p:ph type="title"/>
          </p:nvPr>
        </p:nvSpPr>
        <p:spPr>
          <a:xfrm>
            <a:off x="1663927" y="4692614"/>
            <a:ext cx="8534400" cy="1507067"/>
          </a:xfrm>
        </p:spPr>
        <p:txBody>
          <a:bodyPr>
            <a:normAutofit/>
          </a:bodyPr>
          <a:lstStyle/>
          <a:p>
            <a:r>
              <a:rPr lang="en-US" dirty="0"/>
              <a:t>NP-Complete Problems</a:t>
            </a:r>
          </a:p>
        </p:txBody>
      </p:sp>
      <p:sp>
        <p:nvSpPr>
          <p:cNvPr id="3" name="Content Placeholder 2">
            <a:extLst>
              <a:ext uri="{FF2B5EF4-FFF2-40B4-BE49-F238E27FC236}">
                <a16:creationId xmlns:a16="http://schemas.microsoft.com/office/drawing/2014/main" id="{F1905605-3A83-4049-A8CA-5EBB19D332CB}"/>
              </a:ext>
            </a:extLst>
          </p:cNvPr>
          <p:cNvSpPr>
            <a:spLocks noGrp="1"/>
          </p:cNvSpPr>
          <p:nvPr>
            <p:ph idx="1"/>
          </p:nvPr>
        </p:nvSpPr>
        <p:spPr>
          <a:xfrm>
            <a:off x="1663927" y="891082"/>
            <a:ext cx="8534400" cy="3615267"/>
          </a:xfrm>
        </p:spPr>
        <p:txBody>
          <a:bodyPr>
            <a:normAutofit/>
          </a:bodyPr>
          <a:lstStyle/>
          <a:p>
            <a:pPr marL="0" indent="0">
              <a:lnSpc>
                <a:spcPct val="90000"/>
              </a:lnSpc>
              <a:buNone/>
            </a:pPr>
            <a:r>
              <a:rPr lang="en-US"/>
              <a:t>The Cook-Levin Theorem established Circuit-SAT as an </a:t>
            </a:r>
            <a:r>
              <a:rPr lang="en-US" b="1"/>
              <a:t>NP-Complete </a:t>
            </a:r>
            <a:r>
              <a:rPr lang="en-US"/>
              <a:t>problem:</a:t>
            </a:r>
          </a:p>
          <a:p>
            <a:pPr marL="457200" indent="-457200">
              <a:lnSpc>
                <a:spcPct val="90000"/>
              </a:lnSpc>
              <a:buFont typeface="+mj-lt"/>
              <a:buAutoNum type="arabicPeriod"/>
            </a:pPr>
            <a:r>
              <a:rPr lang="en-US"/>
              <a:t>Circuit-SAT </a:t>
            </a:r>
            <a:r>
              <a:rPr lang="en-US">
                <a:sym typeface="Symbol" panose="05050102010706020507" pitchFamily="18" charset="2"/>
              </a:rPr>
              <a:t> NP</a:t>
            </a:r>
          </a:p>
          <a:p>
            <a:pPr marL="457200" indent="-457200">
              <a:lnSpc>
                <a:spcPct val="90000"/>
              </a:lnSpc>
              <a:buFont typeface="+mj-lt"/>
              <a:buAutoNum type="arabicPeriod"/>
            </a:pPr>
            <a:r>
              <a:rPr lang="en-US">
                <a:sym typeface="Symbol" panose="05050102010706020507" pitchFamily="18" charset="2"/>
              </a:rPr>
              <a:t>xNP, x </a:t>
            </a:r>
            <a:r>
              <a:rPr lang="en-US" baseline="-25000">
                <a:sym typeface="Symbol" panose="05050102010706020507" pitchFamily="18" charset="2"/>
              </a:rPr>
              <a:t>P</a:t>
            </a:r>
            <a:r>
              <a:rPr lang="en-US">
                <a:sym typeface="Symbol" panose="05050102010706020507" pitchFamily="18" charset="2"/>
              </a:rPr>
              <a:t> Circuit-SAT</a:t>
            </a:r>
          </a:p>
          <a:p>
            <a:pPr marL="0" indent="0">
              <a:lnSpc>
                <a:spcPct val="90000"/>
              </a:lnSpc>
              <a:buNone/>
            </a:pPr>
            <a:r>
              <a:rPr lang="en-US">
                <a:sym typeface="Symbol" panose="05050102010706020507" pitchFamily="18" charset="2"/>
              </a:rPr>
              <a:t>If you have a new problem Z, and you show:</a:t>
            </a:r>
          </a:p>
          <a:p>
            <a:pPr marL="457200" indent="-457200">
              <a:lnSpc>
                <a:spcPct val="90000"/>
              </a:lnSpc>
              <a:buFont typeface="+mj-lt"/>
              <a:buAutoNum type="arabicPeriod"/>
            </a:pPr>
            <a:r>
              <a:rPr lang="en-US"/>
              <a:t>Z </a:t>
            </a:r>
            <a:r>
              <a:rPr lang="en-US">
                <a:sym typeface="Symbol" panose="05050102010706020507" pitchFamily="18" charset="2"/>
              </a:rPr>
              <a:t> NP</a:t>
            </a:r>
          </a:p>
          <a:p>
            <a:pPr marL="457200" indent="-457200">
              <a:lnSpc>
                <a:spcPct val="90000"/>
              </a:lnSpc>
              <a:buFont typeface="+mj-lt"/>
              <a:buAutoNum type="arabicPeriod"/>
            </a:pPr>
            <a:r>
              <a:rPr lang="en-US">
                <a:sym typeface="Symbol" panose="05050102010706020507" pitchFamily="18" charset="2"/>
              </a:rPr>
              <a:t>Circuit-SAT </a:t>
            </a:r>
            <a:r>
              <a:rPr lang="en-US" baseline="-25000">
                <a:sym typeface="Symbol" panose="05050102010706020507" pitchFamily="18" charset="2"/>
              </a:rPr>
              <a:t>P</a:t>
            </a:r>
            <a:r>
              <a:rPr lang="en-US">
                <a:sym typeface="Symbol" panose="05050102010706020507" pitchFamily="18" charset="2"/>
              </a:rPr>
              <a:t> Z</a:t>
            </a:r>
          </a:p>
          <a:p>
            <a:pPr marL="0" indent="0">
              <a:lnSpc>
                <a:spcPct val="90000"/>
              </a:lnSpc>
              <a:buNone/>
            </a:pPr>
            <a:r>
              <a:rPr lang="en-US">
                <a:sym typeface="Symbol" panose="05050102010706020507" pitchFamily="18" charset="2"/>
              </a:rPr>
              <a:t>Then what does this imply?</a:t>
            </a:r>
          </a:p>
          <a:p>
            <a:pPr>
              <a:lnSpc>
                <a:spcPct val="90000"/>
              </a:lnSpc>
            </a:pPr>
            <a:r>
              <a:rPr lang="en-US">
                <a:sym typeface="Symbol" panose="05050102010706020507" pitchFamily="18" charset="2"/>
              </a:rPr>
              <a:t>Z is also NP-Complete!</a:t>
            </a:r>
          </a:p>
        </p:txBody>
      </p:sp>
    </p:spTree>
    <p:extLst>
      <p:ext uri="{BB962C8B-B14F-4D97-AF65-F5344CB8AC3E}">
        <p14:creationId xmlns:p14="http://schemas.microsoft.com/office/powerpoint/2010/main" val="170209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AA055D-2EDC-471E-A0DC-C39F0872A9C5}"/>
              </a:ext>
            </a:extLst>
          </p:cNvPr>
          <p:cNvSpPr>
            <a:spLocks noGrp="1"/>
          </p:cNvSpPr>
          <p:nvPr>
            <p:ph type="title"/>
          </p:nvPr>
        </p:nvSpPr>
        <p:spPr>
          <a:xfrm>
            <a:off x="684212" y="4487332"/>
            <a:ext cx="8534400" cy="1507067"/>
          </a:xfrm>
        </p:spPr>
        <p:txBody>
          <a:bodyPr>
            <a:normAutofit/>
          </a:bodyPr>
          <a:lstStyle/>
          <a:p>
            <a:r>
              <a:rPr lang="en-US" sz="4000">
                <a:solidFill>
                  <a:schemeClr val="tx2"/>
                </a:solidFill>
              </a:rPr>
              <a:t>Properties of NP-Complete Problems</a:t>
            </a:r>
          </a:p>
        </p:txBody>
      </p:sp>
      <p:sp>
        <p:nvSpPr>
          <p:cNvPr id="3" name="Content Placeholder 2">
            <a:extLst>
              <a:ext uri="{FF2B5EF4-FFF2-40B4-BE49-F238E27FC236}">
                <a16:creationId xmlns:a16="http://schemas.microsoft.com/office/drawing/2014/main" id="{62C8C771-7D14-4D42-8077-F4C0836D22CA}"/>
              </a:ext>
            </a:extLst>
          </p:cNvPr>
          <p:cNvSpPr>
            <a:spLocks noGrp="1"/>
          </p:cNvSpPr>
          <p:nvPr>
            <p:ph idx="1"/>
          </p:nvPr>
        </p:nvSpPr>
        <p:spPr>
          <a:xfrm>
            <a:off x="684212" y="685800"/>
            <a:ext cx="8534400" cy="3615267"/>
          </a:xfrm>
        </p:spPr>
        <p:txBody>
          <a:bodyPr>
            <a:normAutofit/>
          </a:bodyPr>
          <a:lstStyle/>
          <a:p>
            <a:pPr marL="0" indent="0">
              <a:buNone/>
            </a:pPr>
            <a:r>
              <a:rPr lang="en-US">
                <a:solidFill>
                  <a:schemeClr val="tx1"/>
                </a:solidFill>
              </a:rPr>
              <a:t>If you have another problem Y, and you show:</a:t>
            </a:r>
          </a:p>
          <a:p>
            <a:pPr marL="457200" indent="-457200">
              <a:buFont typeface="+mj-lt"/>
              <a:buAutoNum type="arabicPeriod"/>
            </a:pPr>
            <a:r>
              <a:rPr lang="en-US">
                <a:solidFill>
                  <a:schemeClr val="tx1"/>
                </a:solidFill>
              </a:rPr>
              <a:t>Y </a:t>
            </a:r>
            <a:r>
              <a:rPr lang="en-US">
                <a:solidFill>
                  <a:schemeClr val="tx1"/>
                </a:solidFill>
                <a:sym typeface="Symbol" panose="05050102010706020507" pitchFamily="18" charset="2"/>
              </a:rPr>
              <a:t> NP</a:t>
            </a:r>
          </a:p>
          <a:p>
            <a:pPr marL="457200" indent="-457200">
              <a:buFont typeface="+mj-lt"/>
              <a:buAutoNum type="arabicPeriod"/>
            </a:pPr>
            <a:r>
              <a:rPr lang="en-US">
                <a:solidFill>
                  <a:schemeClr val="tx1"/>
                </a:solidFill>
                <a:sym typeface="Symbol" panose="05050102010706020507" pitchFamily="18" charset="2"/>
              </a:rPr>
              <a:t>Y </a:t>
            </a:r>
            <a:r>
              <a:rPr lang="en-US" baseline="-25000">
                <a:solidFill>
                  <a:schemeClr val="tx1"/>
                </a:solidFill>
                <a:sym typeface="Symbol" panose="05050102010706020507" pitchFamily="18" charset="2"/>
              </a:rPr>
              <a:t>P</a:t>
            </a:r>
            <a:r>
              <a:rPr lang="en-US">
                <a:solidFill>
                  <a:schemeClr val="tx1"/>
                </a:solidFill>
                <a:sym typeface="Symbol" panose="05050102010706020507" pitchFamily="18" charset="2"/>
              </a:rPr>
              <a:t> Circuit-SAT</a:t>
            </a:r>
          </a:p>
          <a:p>
            <a:pPr marL="0" indent="0">
              <a:buNone/>
            </a:pPr>
            <a:r>
              <a:rPr lang="en-US">
                <a:solidFill>
                  <a:schemeClr val="tx1"/>
                </a:solidFill>
                <a:sym typeface="Symbol" panose="05050102010706020507" pitchFamily="18" charset="2"/>
              </a:rPr>
              <a:t>What does this imply?</a:t>
            </a:r>
          </a:p>
          <a:p>
            <a:r>
              <a:rPr lang="en-US">
                <a:solidFill>
                  <a:schemeClr val="tx1"/>
                </a:solidFill>
                <a:sym typeface="Symbol" panose="05050102010706020507" pitchFamily="18" charset="2"/>
              </a:rPr>
              <a:t>Nothing other than that Y  NP.  We already knew all problems in NP could be reduced to Circuit-SAT, and we reinvented the wheel.</a:t>
            </a:r>
          </a:p>
          <a:p>
            <a:r>
              <a:rPr lang="en-US">
                <a:solidFill>
                  <a:schemeClr val="tx1"/>
                </a:solidFill>
                <a:sym typeface="Symbol" panose="05050102010706020507" pitchFamily="18" charset="2"/>
              </a:rPr>
              <a:t>This simply gives a </a:t>
            </a:r>
            <a:r>
              <a:rPr lang="en-US" b="1">
                <a:solidFill>
                  <a:schemeClr val="tx1"/>
                </a:solidFill>
                <a:sym typeface="Symbol" panose="05050102010706020507" pitchFamily="18" charset="2"/>
              </a:rPr>
              <a:t>bad</a:t>
            </a:r>
            <a:r>
              <a:rPr lang="en-US">
                <a:solidFill>
                  <a:schemeClr val="tx1"/>
                </a:solidFill>
                <a:sym typeface="Symbol" panose="05050102010706020507" pitchFamily="18" charset="2"/>
              </a:rPr>
              <a:t> solution to Y.  There might be a much better one!</a:t>
            </a:r>
          </a:p>
          <a:p>
            <a:pPr marL="0" indent="0">
              <a:buNone/>
            </a:pPr>
            <a:endParaRPr lang="en-US">
              <a:solidFill>
                <a:schemeClr val="tx1"/>
              </a:solidFill>
            </a:endParaRPr>
          </a:p>
        </p:txBody>
      </p:sp>
    </p:spTree>
    <p:extLst>
      <p:ext uri="{BB962C8B-B14F-4D97-AF65-F5344CB8AC3E}">
        <p14:creationId xmlns:p14="http://schemas.microsoft.com/office/powerpoint/2010/main" val="2400672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F6A9D16-E4FD-44BA-AF84-04457D3FC151}"/>
              </a:ext>
            </a:extLst>
          </p:cNvPr>
          <p:cNvPicPr>
            <a:picLocks noChangeAspect="1"/>
          </p:cNvPicPr>
          <p:nvPr/>
        </p:nvPicPr>
        <p:blipFill rotWithShape="1">
          <a:blip r:embed="rId2">
            <a:alphaModFix amt="25000"/>
          </a:blip>
          <a:srcRect t="19212" b="5789"/>
          <a:stretch/>
        </p:blipFill>
        <p:spPr>
          <a:xfrm>
            <a:off x="20" y="10"/>
            <a:ext cx="12191980" cy="6857990"/>
          </a:xfrm>
          <a:prstGeom prst="rect">
            <a:avLst/>
          </a:prstGeom>
        </p:spPr>
      </p:pic>
      <p:sp>
        <p:nvSpPr>
          <p:cNvPr id="2" name="Title 1">
            <a:extLst>
              <a:ext uri="{FF2B5EF4-FFF2-40B4-BE49-F238E27FC236}">
                <a16:creationId xmlns:a16="http://schemas.microsoft.com/office/drawing/2014/main" id="{02423313-9CFA-4419-B735-84AA46CBCB16}"/>
              </a:ext>
            </a:extLst>
          </p:cNvPr>
          <p:cNvSpPr>
            <a:spLocks noGrp="1"/>
          </p:cNvSpPr>
          <p:nvPr>
            <p:ph type="title"/>
          </p:nvPr>
        </p:nvSpPr>
        <p:spPr>
          <a:xfrm>
            <a:off x="684212" y="4487332"/>
            <a:ext cx="8534400" cy="1507067"/>
          </a:xfrm>
        </p:spPr>
        <p:txBody>
          <a:bodyPr>
            <a:normAutofit/>
          </a:bodyPr>
          <a:lstStyle/>
          <a:p>
            <a:r>
              <a:rPr lang="en-US" dirty="0"/>
              <a:t>3-SAT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F77CC5-9F2F-4EEF-B765-9CFB313BA2A7}"/>
                  </a:ext>
                </a:extLst>
              </p:cNvPr>
              <p:cNvSpPr>
                <a:spLocks noGrp="1"/>
              </p:cNvSpPr>
              <p:nvPr>
                <p:ph idx="1"/>
              </p:nvPr>
            </p:nvSpPr>
            <p:spPr>
              <a:xfrm>
                <a:off x="684212" y="685800"/>
                <a:ext cx="8534400" cy="3615267"/>
              </a:xfrm>
            </p:spPr>
            <p:txBody>
              <a:bodyPr>
                <a:normAutofit/>
              </a:bodyPr>
              <a:lstStyle/>
              <a:p>
                <a:pPr marL="0" indent="0">
                  <a:lnSpc>
                    <a:spcPct val="90000"/>
                  </a:lnSpc>
                  <a:buNone/>
                </a:pPr>
                <a:r>
                  <a:rPr lang="en-US" sz="1700">
                    <a:solidFill>
                      <a:schemeClr val="tx1"/>
                    </a:solidFill>
                  </a:rPr>
                  <a:t>You are given a CNF formula with n variables x</a:t>
                </a:r>
                <a:r>
                  <a:rPr lang="en-US" sz="1700" baseline="-25000">
                    <a:solidFill>
                      <a:schemeClr val="tx1"/>
                    </a:solidFill>
                  </a:rPr>
                  <a:t>1</a:t>
                </a:r>
                <a:r>
                  <a:rPr lang="en-US" sz="1700">
                    <a:solidFill>
                      <a:schemeClr val="tx1"/>
                    </a:solidFill>
                  </a:rPr>
                  <a:t>, …, x</a:t>
                </a:r>
                <a:r>
                  <a:rPr lang="en-US" sz="1700" baseline="-25000">
                    <a:solidFill>
                      <a:schemeClr val="tx1"/>
                    </a:solidFill>
                  </a:rPr>
                  <a:t>n</a:t>
                </a:r>
                <a:r>
                  <a:rPr lang="en-US" sz="1700">
                    <a:solidFill>
                      <a:schemeClr val="tx1"/>
                    </a:solidFill>
                  </a:rPr>
                  <a:t>, and m clauses C</a:t>
                </a:r>
                <a:r>
                  <a:rPr lang="en-US" sz="1700" baseline="-25000">
                    <a:solidFill>
                      <a:schemeClr val="tx1"/>
                    </a:solidFill>
                  </a:rPr>
                  <a:t>1</a:t>
                </a:r>
                <a:r>
                  <a:rPr lang="en-US" sz="1700">
                    <a:solidFill>
                      <a:schemeClr val="tx1"/>
                    </a:solidFill>
                  </a:rPr>
                  <a:t>, …, C</a:t>
                </a:r>
                <a:r>
                  <a:rPr lang="en-US" sz="1700" baseline="-25000">
                    <a:solidFill>
                      <a:schemeClr val="tx1"/>
                    </a:solidFill>
                  </a:rPr>
                  <a:t>m</a:t>
                </a:r>
                <a:r>
                  <a:rPr lang="en-US" sz="1700">
                    <a:solidFill>
                      <a:schemeClr val="tx1"/>
                    </a:solidFill>
                  </a:rPr>
                  <a:t>, where each clause is a disjunction of exactly 3 literals.</a:t>
                </a:r>
              </a:p>
              <a:p>
                <a:pPr>
                  <a:lnSpc>
                    <a:spcPct val="90000"/>
                  </a:lnSpc>
                </a:pPr>
                <a:r>
                  <a:rPr lang="en-US" sz="1700">
                    <a:solidFill>
                      <a:schemeClr val="tx1"/>
                    </a:solidFill>
                  </a:rPr>
                  <a:t>A CNF formula is a conjunction of the clauses.</a:t>
                </a:r>
              </a:p>
              <a:p>
                <a:pPr>
                  <a:lnSpc>
                    <a:spcPct val="90000"/>
                  </a:lnSpc>
                </a:pPr>
                <a:r>
                  <a:rPr lang="en-US" sz="1700">
                    <a:solidFill>
                      <a:schemeClr val="tx1"/>
                    </a:solidFill>
                  </a:rPr>
                  <a:t>A CNF clause is a disjunction of variables and negations of variables.</a:t>
                </a:r>
              </a:p>
              <a:p>
                <a:pPr>
                  <a:lnSpc>
                    <a:spcPct val="90000"/>
                  </a:lnSpc>
                </a:pPr>
                <a14:m>
                  <m:oMath xmlns:m="http://schemas.openxmlformats.org/officeDocument/2006/math">
                    <m:d>
                      <m:dPr>
                        <m:ctrlPr>
                          <a:rPr lang="en-US" sz="1700" b="0" i="1">
                            <a:solidFill>
                              <a:schemeClr val="tx1"/>
                            </a:solidFill>
                            <a:latin typeface="Cambria Math" panose="02040503050406030204" pitchFamily="18" charset="0"/>
                          </a:rPr>
                        </m:ctrlPr>
                      </m:dPr>
                      <m:e>
                        <m:r>
                          <m:rPr>
                            <m:nor/>
                          </m:rPr>
                          <a:rPr lang="en-US" sz="1700">
                            <a:solidFill>
                              <a:schemeClr val="tx1"/>
                            </a:solidFill>
                          </a:rPr>
                          <m:t>x</m:t>
                        </m:r>
                        <m:r>
                          <a:rPr lang="en-US" sz="1700" b="0" i="1" baseline="-25000">
                            <a:solidFill>
                              <a:schemeClr val="tx1"/>
                            </a:solidFill>
                            <a:latin typeface="Cambria Math" panose="02040503050406030204" pitchFamily="18" charset="0"/>
                          </a:rPr>
                          <m:t>1 </m:t>
                        </m:r>
                        <m:r>
                          <a:rPr lang="en-US" sz="1700" i="1">
                            <a:solidFill>
                              <a:schemeClr val="tx1"/>
                            </a:solidFill>
                            <a:latin typeface="Cambria Math" panose="02040503050406030204" pitchFamily="18" charset="0"/>
                          </a:rPr>
                          <m:t>˅</m:t>
                        </m:r>
                        <m:r>
                          <a:rPr lang="en-US" sz="1700" b="0" i="1">
                            <a:solidFill>
                              <a:schemeClr val="tx1"/>
                            </a:solidFill>
                            <a:latin typeface="Cambria Math" panose="02040503050406030204" pitchFamily="18" charset="0"/>
                          </a:rPr>
                          <m:t> </m:t>
                        </m:r>
                        <m:r>
                          <a:rPr lang="en-US" sz="1700" i="1">
                            <a:solidFill>
                              <a:schemeClr val="tx1"/>
                            </a:solidFill>
                            <a:latin typeface="Cambria Math" panose="02040503050406030204" pitchFamily="18" charset="0"/>
                            <a:ea typeface="Cambria Math" panose="02040503050406030204" pitchFamily="18" charset="0"/>
                          </a:rPr>
                          <m:t>¬</m:t>
                        </m:r>
                        <m:r>
                          <m:rPr>
                            <m:nor/>
                          </m:rPr>
                          <a:rPr lang="en-US" sz="1700">
                            <a:solidFill>
                              <a:schemeClr val="tx1"/>
                            </a:solidFill>
                          </a:rPr>
                          <m:t>x</m:t>
                        </m:r>
                        <m:r>
                          <a:rPr lang="en-US" sz="1700" b="0" i="1" baseline="-25000">
                            <a:solidFill>
                              <a:schemeClr val="tx1"/>
                            </a:solidFill>
                            <a:latin typeface="Cambria Math" panose="02040503050406030204" pitchFamily="18" charset="0"/>
                          </a:rPr>
                          <m:t>2 </m:t>
                        </m:r>
                        <m:r>
                          <a:rPr lang="en-US" sz="1700" i="1">
                            <a:solidFill>
                              <a:schemeClr val="tx1"/>
                            </a:solidFill>
                            <a:latin typeface="Cambria Math" panose="02040503050406030204" pitchFamily="18" charset="0"/>
                          </a:rPr>
                          <m:t>˅</m:t>
                        </m:r>
                        <m:r>
                          <m:rPr>
                            <m:nor/>
                          </m:rPr>
                          <a:rPr lang="en-US" sz="1700" b="0" i="0">
                            <a:solidFill>
                              <a:schemeClr val="tx1"/>
                            </a:solidFill>
                            <a:latin typeface="Cambria Math" panose="02040503050406030204" pitchFamily="18" charset="0"/>
                          </a:rPr>
                          <m:t> </m:t>
                        </m:r>
                        <m:r>
                          <m:rPr>
                            <m:nor/>
                          </m:rPr>
                          <a:rPr lang="en-US" sz="1700">
                            <a:solidFill>
                              <a:schemeClr val="tx1"/>
                            </a:solidFill>
                          </a:rPr>
                          <m:t>x</m:t>
                        </m:r>
                        <m:r>
                          <a:rPr lang="en-US" sz="1700" b="0" i="1" baseline="-25000">
                            <a:solidFill>
                              <a:schemeClr val="tx1"/>
                            </a:solidFill>
                            <a:latin typeface="Cambria Math" panose="02040503050406030204" pitchFamily="18" charset="0"/>
                          </a:rPr>
                          <m:t>4</m:t>
                        </m:r>
                      </m:e>
                    </m:d>
                    <m:r>
                      <a:rPr lang="en-US" sz="1700" b="0" i="1" baseline="-25000">
                        <a:solidFill>
                          <a:schemeClr val="tx1"/>
                        </a:solidFill>
                        <a:latin typeface="Cambria Math" panose="02040503050406030204" pitchFamily="18" charset="0"/>
                      </a:rPr>
                      <m:t> </m:t>
                    </m:r>
                    <m:r>
                      <a:rPr lang="en-US" sz="1700" i="1">
                        <a:solidFill>
                          <a:schemeClr val="tx1"/>
                        </a:solidFill>
                        <a:latin typeface="Cambria Math" panose="02040503050406030204" pitchFamily="18" charset="0"/>
                      </a:rPr>
                      <m:t>˄</m:t>
                    </m:r>
                    <m:r>
                      <a:rPr lang="en-US" sz="1700" b="0" i="1">
                        <a:solidFill>
                          <a:schemeClr val="tx1"/>
                        </a:solidFill>
                        <a:latin typeface="Cambria Math" panose="02040503050406030204" pitchFamily="18" charset="0"/>
                      </a:rPr>
                      <m:t> </m:t>
                    </m:r>
                    <m:d>
                      <m:dPr>
                        <m:ctrlPr>
                          <a:rPr lang="en-US" sz="1700" b="0" i="1">
                            <a:solidFill>
                              <a:schemeClr val="tx1"/>
                            </a:solidFill>
                            <a:latin typeface="Cambria Math" panose="02040503050406030204" pitchFamily="18" charset="0"/>
                          </a:rPr>
                        </m:ctrlPr>
                      </m:dPr>
                      <m:e>
                        <m:r>
                          <m:rPr>
                            <m:nor/>
                          </m:rPr>
                          <a:rPr lang="en-US" sz="1700">
                            <a:solidFill>
                              <a:schemeClr val="tx1"/>
                            </a:solidFill>
                          </a:rPr>
                          <m:t>x</m:t>
                        </m:r>
                        <m:r>
                          <a:rPr lang="en-US" sz="1700" b="0" i="1" baseline="-25000">
                            <a:solidFill>
                              <a:schemeClr val="tx1"/>
                            </a:solidFill>
                            <a:latin typeface="Cambria Math" panose="02040503050406030204" pitchFamily="18" charset="0"/>
                          </a:rPr>
                          <m:t>2 </m:t>
                        </m:r>
                        <m:r>
                          <a:rPr lang="en-US" sz="1700" i="1">
                            <a:solidFill>
                              <a:schemeClr val="tx1"/>
                            </a:solidFill>
                            <a:latin typeface="Cambria Math" panose="02040503050406030204" pitchFamily="18" charset="0"/>
                          </a:rPr>
                          <m:t>˅</m:t>
                        </m:r>
                        <m:r>
                          <m:rPr>
                            <m:nor/>
                          </m:rPr>
                          <a:rPr lang="en-US" sz="1700" b="0" i="0">
                            <a:solidFill>
                              <a:schemeClr val="tx1"/>
                            </a:solidFill>
                            <a:latin typeface="Cambria Math" panose="02040503050406030204" pitchFamily="18" charset="0"/>
                          </a:rPr>
                          <m:t> </m:t>
                        </m:r>
                        <m:r>
                          <m:rPr>
                            <m:nor/>
                          </m:rPr>
                          <a:rPr lang="en-US" sz="1700">
                            <a:solidFill>
                              <a:schemeClr val="tx1"/>
                            </a:solidFill>
                          </a:rPr>
                          <m:t>x</m:t>
                        </m:r>
                        <m:r>
                          <a:rPr lang="en-US" sz="1700" b="0" i="1" baseline="-25000">
                            <a:solidFill>
                              <a:schemeClr val="tx1"/>
                            </a:solidFill>
                            <a:latin typeface="Cambria Math" panose="02040503050406030204" pitchFamily="18" charset="0"/>
                          </a:rPr>
                          <m:t>3 </m:t>
                        </m:r>
                        <m:r>
                          <a:rPr lang="en-US" sz="1700" i="1">
                            <a:solidFill>
                              <a:schemeClr val="tx1"/>
                            </a:solidFill>
                            <a:latin typeface="Cambria Math" panose="02040503050406030204" pitchFamily="18" charset="0"/>
                          </a:rPr>
                          <m:t>˅</m:t>
                        </m:r>
                        <m:r>
                          <a:rPr lang="en-US" sz="1700" b="0" i="1">
                            <a:solidFill>
                              <a:schemeClr val="tx1"/>
                            </a:solidFill>
                            <a:latin typeface="Cambria Math" panose="02040503050406030204" pitchFamily="18" charset="0"/>
                          </a:rPr>
                          <m:t> </m:t>
                        </m:r>
                        <m:r>
                          <a:rPr lang="en-US" sz="1700" i="1">
                            <a:solidFill>
                              <a:schemeClr val="tx1"/>
                            </a:solidFill>
                            <a:latin typeface="Cambria Math" panose="02040503050406030204" pitchFamily="18" charset="0"/>
                            <a:ea typeface="Cambria Math" panose="02040503050406030204" pitchFamily="18" charset="0"/>
                          </a:rPr>
                          <m:t>¬</m:t>
                        </m:r>
                        <m:r>
                          <m:rPr>
                            <m:nor/>
                          </m:rPr>
                          <a:rPr lang="en-US" sz="1700">
                            <a:solidFill>
                              <a:schemeClr val="tx1"/>
                            </a:solidFill>
                          </a:rPr>
                          <m:t>x</m:t>
                        </m:r>
                        <m:r>
                          <a:rPr lang="en-US" sz="1700" b="0" i="1" baseline="-25000">
                            <a:solidFill>
                              <a:schemeClr val="tx1"/>
                            </a:solidFill>
                            <a:latin typeface="Cambria Math" panose="02040503050406030204" pitchFamily="18" charset="0"/>
                          </a:rPr>
                          <m:t>4</m:t>
                        </m:r>
                      </m:e>
                    </m:d>
                    <m:r>
                      <a:rPr lang="en-US" sz="1700" b="0" i="1" baseline="-25000">
                        <a:solidFill>
                          <a:schemeClr val="tx1"/>
                        </a:solidFill>
                        <a:latin typeface="Cambria Math" panose="02040503050406030204" pitchFamily="18" charset="0"/>
                        <a:ea typeface="Cambria Math" panose="02040503050406030204" pitchFamily="18" charset="0"/>
                      </a:rPr>
                      <m:t> </m:t>
                    </m:r>
                    <m:r>
                      <a:rPr lang="en-US" sz="1700" i="1">
                        <a:solidFill>
                          <a:schemeClr val="tx1"/>
                        </a:solidFill>
                        <a:latin typeface="Cambria Math" panose="02040503050406030204" pitchFamily="18" charset="0"/>
                      </a:rPr>
                      <m:t>˄</m:t>
                    </m:r>
                    <m:r>
                      <a:rPr lang="en-US" sz="1700" b="0" i="1">
                        <a:solidFill>
                          <a:schemeClr val="tx1"/>
                        </a:solidFill>
                        <a:latin typeface="Cambria Math" panose="02040503050406030204" pitchFamily="18" charset="0"/>
                      </a:rPr>
                      <m:t> </m:t>
                    </m:r>
                    <m:d>
                      <m:dPr>
                        <m:ctrlPr>
                          <a:rPr lang="en-US" sz="1700" b="0" i="1">
                            <a:solidFill>
                              <a:schemeClr val="tx1"/>
                            </a:solidFill>
                            <a:latin typeface="Cambria Math" panose="02040503050406030204" pitchFamily="18" charset="0"/>
                            <a:ea typeface="Cambria Math" panose="02040503050406030204" pitchFamily="18" charset="0"/>
                          </a:rPr>
                        </m:ctrlPr>
                      </m:dPr>
                      <m:e>
                        <m:r>
                          <a:rPr lang="en-US" sz="1700" i="1">
                            <a:solidFill>
                              <a:schemeClr val="tx1"/>
                            </a:solidFill>
                            <a:latin typeface="Cambria Math" panose="02040503050406030204" pitchFamily="18" charset="0"/>
                            <a:ea typeface="Cambria Math" panose="02040503050406030204" pitchFamily="18" charset="0"/>
                          </a:rPr>
                          <m:t>¬</m:t>
                        </m:r>
                        <m:r>
                          <m:rPr>
                            <m:nor/>
                          </m:rPr>
                          <a:rPr lang="en-US" sz="1700">
                            <a:solidFill>
                              <a:schemeClr val="tx1"/>
                            </a:solidFill>
                          </a:rPr>
                          <m:t>x</m:t>
                        </m:r>
                        <m:r>
                          <a:rPr lang="en-US" sz="1700" b="0" i="1" baseline="-25000">
                            <a:solidFill>
                              <a:schemeClr val="tx1"/>
                            </a:solidFill>
                            <a:latin typeface="Cambria Math" panose="02040503050406030204" pitchFamily="18" charset="0"/>
                          </a:rPr>
                          <m:t>1 </m:t>
                        </m:r>
                        <m:r>
                          <a:rPr lang="en-US" sz="1700" i="1">
                            <a:solidFill>
                              <a:schemeClr val="tx1"/>
                            </a:solidFill>
                            <a:latin typeface="Cambria Math" panose="02040503050406030204" pitchFamily="18" charset="0"/>
                          </a:rPr>
                          <m:t>˅</m:t>
                        </m:r>
                        <m:r>
                          <a:rPr lang="en-US" sz="1700" b="0" i="1">
                            <a:solidFill>
                              <a:schemeClr val="tx1"/>
                            </a:solidFill>
                            <a:latin typeface="Cambria Math" panose="02040503050406030204" pitchFamily="18" charset="0"/>
                          </a:rPr>
                          <m:t> </m:t>
                        </m:r>
                        <m:r>
                          <a:rPr lang="en-US" sz="1700" i="1">
                            <a:solidFill>
                              <a:schemeClr val="tx1"/>
                            </a:solidFill>
                            <a:latin typeface="Cambria Math" panose="02040503050406030204" pitchFamily="18" charset="0"/>
                            <a:ea typeface="Cambria Math" panose="02040503050406030204" pitchFamily="18" charset="0"/>
                          </a:rPr>
                          <m:t>¬</m:t>
                        </m:r>
                        <m:r>
                          <m:rPr>
                            <m:nor/>
                          </m:rPr>
                          <a:rPr lang="en-US" sz="1700">
                            <a:solidFill>
                              <a:schemeClr val="tx1"/>
                            </a:solidFill>
                          </a:rPr>
                          <m:t>x</m:t>
                        </m:r>
                        <m:r>
                          <a:rPr lang="en-US" sz="1700" b="0" i="1" baseline="-25000">
                            <a:solidFill>
                              <a:schemeClr val="tx1"/>
                            </a:solidFill>
                            <a:latin typeface="Cambria Math" panose="02040503050406030204" pitchFamily="18" charset="0"/>
                          </a:rPr>
                          <m:t>3 </m:t>
                        </m:r>
                        <m:r>
                          <a:rPr lang="en-US" sz="1700" i="1">
                            <a:solidFill>
                              <a:schemeClr val="tx1"/>
                            </a:solidFill>
                            <a:latin typeface="Cambria Math" panose="02040503050406030204" pitchFamily="18" charset="0"/>
                          </a:rPr>
                          <m:t>˅</m:t>
                        </m:r>
                        <m:r>
                          <a:rPr lang="en-US" sz="1700" b="0" i="1">
                            <a:solidFill>
                              <a:schemeClr val="tx1"/>
                            </a:solidFill>
                            <a:latin typeface="Cambria Math" panose="02040503050406030204" pitchFamily="18" charset="0"/>
                          </a:rPr>
                          <m:t> </m:t>
                        </m:r>
                        <m:r>
                          <m:rPr>
                            <m:nor/>
                          </m:rPr>
                          <a:rPr lang="en-US" sz="1700">
                            <a:solidFill>
                              <a:schemeClr val="tx1"/>
                            </a:solidFill>
                          </a:rPr>
                          <m:t>x</m:t>
                        </m:r>
                        <m:r>
                          <a:rPr lang="en-US" sz="1700" b="0" i="1" baseline="-25000">
                            <a:solidFill>
                              <a:schemeClr val="tx1"/>
                            </a:solidFill>
                            <a:latin typeface="Cambria Math" panose="02040503050406030204" pitchFamily="18" charset="0"/>
                          </a:rPr>
                          <m:t>4</m:t>
                        </m:r>
                      </m:e>
                    </m:d>
                    <m:r>
                      <a:rPr lang="en-US" sz="1700" b="0" i="1" baseline="-25000">
                        <a:solidFill>
                          <a:schemeClr val="tx1"/>
                        </a:solidFill>
                        <a:latin typeface="Cambria Math" panose="02040503050406030204" pitchFamily="18" charset="0"/>
                      </a:rPr>
                      <m:t> </m:t>
                    </m:r>
                    <m:r>
                      <a:rPr lang="en-US" sz="1700" i="1">
                        <a:solidFill>
                          <a:schemeClr val="tx1"/>
                        </a:solidFill>
                        <a:latin typeface="Cambria Math" panose="02040503050406030204" pitchFamily="18" charset="0"/>
                      </a:rPr>
                      <m:t>˄</m:t>
                    </m:r>
                    <m:r>
                      <a:rPr lang="en-US" sz="1700" b="0" i="1">
                        <a:solidFill>
                          <a:schemeClr val="tx1"/>
                        </a:solidFill>
                        <a:latin typeface="Cambria Math" panose="02040503050406030204" pitchFamily="18" charset="0"/>
                      </a:rPr>
                      <m:t> </m:t>
                    </m:r>
                    <m:d>
                      <m:dPr>
                        <m:ctrlPr>
                          <a:rPr lang="en-US" sz="1700" b="0" i="1">
                            <a:solidFill>
                              <a:schemeClr val="tx1"/>
                            </a:solidFill>
                            <a:latin typeface="Cambria Math" panose="02040503050406030204" pitchFamily="18" charset="0"/>
                            <a:ea typeface="Cambria Math" panose="02040503050406030204" pitchFamily="18" charset="0"/>
                          </a:rPr>
                        </m:ctrlPr>
                      </m:dPr>
                      <m:e>
                        <m:r>
                          <a:rPr lang="en-US" sz="1700" i="1">
                            <a:solidFill>
                              <a:schemeClr val="tx1"/>
                            </a:solidFill>
                            <a:latin typeface="Cambria Math" panose="02040503050406030204" pitchFamily="18" charset="0"/>
                            <a:ea typeface="Cambria Math" panose="02040503050406030204" pitchFamily="18" charset="0"/>
                          </a:rPr>
                          <m:t>¬</m:t>
                        </m:r>
                        <m:r>
                          <m:rPr>
                            <m:nor/>
                          </m:rPr>
                          <a:rPr lang="en-US" sz="1700">
                            <a:solidFill>
                              <a:schemeClr val="tx1"/>
                            </a:solidFill>
                          </a:rPr>
                          <m:t>x</m:t>
                        </m:r>
                        <m:r>
                          <a:rPr lang="en-US" sz="1700" b="0" i="1" baseline="-25000">
                            <a:solidFill>
                              <a:schemeClr val="tx1"/>
                            </a:solidFill>
                            <a:latin typeface="Cambria Math" panose="02040503050406030204" pitchFamily="18" charset="0"/>
                          </a:rPr>
                          <m:t>1 </m:t>
                        </m:r>
                        <m:r>
                          <a:rPr lang="en-US" sz="1700" i="1">
                            <a:solidFill>
                              <a:schemeClr val="tx1"/>
                            </a:solidFill>
                            <a:latin typeface="Cambria Math" panose="02040503050406030204" pitchFamily="18" charset="0"/>
                          </a:rPr>
                          <m:t>˅</m:t>
                        </m:r>
                        <m:r>
                          <a:rPr lang="en-US" sz="1700" b="0" i="1">
                            <a:solidFill>
                              <a:schemeClr val="tx1"/>
                            </a:solidFill>
                            <a:latin typeface="Cambria Math" panose="02040503050406030204" pitchFamily="18" charset="0"/>
                          </a:rPr>
                          <m:t> </m:t>
                        </m:r>
                        <m:r>
                          <m:rPr>
                            <m:nor/>
                          </m:rPr>
                          <a:rPr lang="en-US" sz="1700">
                            <a:solidFill>
                              <a:schemeClr val="tx1"/>
                            </a:solidFill>
                          </a:rPr>
                          <m:t>x</m:t>
                        </m:r>
                        <m:r>
                          <a:rPr lang="en-US" sz="1700" b="0" i="1" baseline="-25000">
                            <a:solidFill>
                              <a:schemeClr val="tx1"/>
                            </a:solidFill>
                            <a:latin typeface="Cambria Math" panose="02040503050406030204" pitchFamily="18" charset="0"/>
                          </a:rPr>
                          <m:t>2 </m:t>
                        </m:r>
                        <m:r>
                          <a:rPr lang="en-US" sz="1700" i="1">
                            <a:solidFill>
                              <a:schemeClr val="tx1"/>
                            </a:solidFill>
                            <a:latin typeface="Cambria Math" panose="02040503050406030204" pitchFamily="18" charset="0"/>
                          </a:rPr>
                          <m:t>˅</m:t>
                        </m:r>
                        <m:r>
                          <a:rPr lang="en-US" sz="1700" b="0" i="1">
                            <a:solidFill>
                              <a:schemeClr val="tx1"/>
                            </a:solidFill>
                            <a:latin typeface="Cambria Math" panose="02040503050406030204" pitchFamily="18" charset="0"/>
                          </a:rPr>
                          <m:t> </m:t>
                        </m:r>
                        <m:r>
                          <a:rPr lang="en-US" sz="1700" i="1">
                            <a:solidFill>
                              <a:schemeClr val="tx1"/>
                            </a:solidFill>
                            <a:latin typeface="Cambria Math" panose="02040503050406030204" pitchFamily="18" charset="0"/>
                            <a:ea typeface="Cambria Math" panose="02040503050406030204" pitchFamily="18" charset="0"/>
                          </a:rPr>
                          <m:t>¬</m:t>
                        </m:r>
                        <m:r>
                          <m:rPr>
                            <m:nor/>
                          </m:rPr>
                          <a:rPr lang="en-US" sz="1700">
                            <a:solidFill>
                              <a:schemeClr val="tx1"/>
                            </a:solidFill>
                          </a:rPr>
                          <m:t>x</m:t>
                        </m:r>
                        <m:r>
                          <a:rPr lang="en-US" sz="1700" b="0" i="1" baseline="-25000">
                            <a:solidFill>
                              <a:schemeClr val="tx1"/>
                            </a:solidFill>
                            <a:latin typeface="Cambria Math" panose="02040503050406030204" pitchFamily="18" charset="0"/>
                          </a:rPr>
                          <m:t>4</m:t>
                        </m:r>
                      </m:e>
                    </m:d>
                  </m:oMath>
                </a14:m>
                <a:endParaRPr lang="en-US" sz="1700" b="0">
                  <a:solidFill>
                    <a:schemeClr val="tx1"/>
                  </a:solidFill>
                  <a:ea typeface="Cambria Math" panose="02040503050406030204" pitchFamily="18" charset="0"/>
                </a:endParaRPr>
              </a:p>
              <a:p>
                <a:pPr>
                  <a:lnSpc>
                    <a:spcPct val="90000"/>
                  </a:lnSpc>
                </a:pPr>
                <a:r>
                  <a:rPr lang="en-US" sz="1700">
                    <a:solidFill>
                      <a:schemeClr val="tx1"/>
                    </a:solidFill>
                  </a:rPr>
                  <a:t>Setting all variables to true works here.</a:t>
                </a:r>
              </a:p>
              <a:p>
                <a:pPr>
                  <a:lnSpc>
                    <a:spcPct val="90000"/>
                  </a:lnSpc>
                </a:pPr>
                <a:r>
                  <a:rPr lang="en-US" sz="1700">
                    <a:solidFill>
                      <a:schemeClr val="tx1"/>
                    </a:solidFill>
                  </a:rPr>
                  <a:t>Is 3-SAT </a:t>
                </a:r>
                <a:r>
                  <a:rPr lang="en-US" sz="1700">
                    <a:solidFill>
                      <a:schemeClr val="tx1"/>
                    </a:solidFill>
                    <a:sym typeface="Symbol" panose="05050102010706020507" pitchFamily="18" charset="2"/>
                  </a:rPr>
                  <a:t> NP?</a:t>
                </a:r>
              </a:p>
              <a:p>
                <a:pPr>
                  <a:lnSpc>
                    <a:spcPct val="90000"/>
                  </a:lnSpc>
                </a:pPr>
                <a:r>
                  <a:rPr lang="en-US" sz="1700">
                    <a:solidFill>
                      <a:schemeClr val="tx1"/>
                    </a:solidFill>
                    <a:sym typeface="Symbol" panose="05050102010706020507" pitchFamily="18" charset="2"/>
                  </a:rPr>
                  <a:t>Walk through the clauses, evaluating if each one is true: takes linear time.</a:t>
                </a:r>
              </a:p>
              <a:p>
                <a:pPr>
                  <a:lnSpc>
                    <a:spcPct val="90000"/>
                  </a:lnSpc>
                </a:pPr>
                <a:r>
                  <a:rPr lang="en-US" sz="1700">
                    <a:solidFill>
                      <a:schemeClr val="tx1"/>
                    </a:solidFill>
                    <a:sym typeface="Symbol" panose="05050102010706020507" pitchFamily="18" charset="2"/>
                  </a:rPr>
                  <a:t>We will show Circuit-SAT </a:t>
                </a:r>
                <a:r>
                  <a:rPr lang="en-US" sz="1700" baseline="-25000">
                    <a:solidFill>
                      <a:schemeClr val="tx1"/>
                    </a:solidFill>
                    <a:sym typeface="Symbol" panose="05050102010706020507" pitchFamily="18" charset="2"/>
                  </a:rPr>
                  <a:t>P</a:t>
                </a:r>
                <a:r>
                  <a:rPr lang="en-US" sz="1700">
                    <a:solidFill>
                      <a:schemeClr val="tx1"/>
                    </a:solidFill>
                    <a:sym typeface="Symbol" panose="05050102010706020507" pitchFamily="18" charset="2"/>
                  </a:rPr>
                  <a:t> 3-SAT (verify this is the correct direction!)</a:t>
                </a:r>
                <a:endParaRPr lang="en-US" sz="1700">
                  <a:solidFill>
                    <a:schemeClr val="tx1"/>
                  </a:solidFill>
                </a:endParaRPr>
              </a:p>
            </p:txBody>
          </p:sp>
        </mc:Choice>
        <mc:Fallback xmlns="">
          <p:sp>
            <p:nvSpPr>
              <p:cNvPr id="3" name="Content Placeholder 2">
                <a:extLst>
                  <a:ext uri="{FF2B5EF4-FFF2-40B4-BE49-F238E27FC236}">
                    <a16:creationId xmlns:a16="http://schemas.microsoft.com/office/drawing/2014/main" id="{80F77CC5-9F2F-4EEF-B765-9CFB313BA2A7}"/>
                  </a:ext>
                </a:extLst>
              </p:cNvPr>
              <p:cNvSpPr>
                <a:spLocks noGrp="1" noRot="1" noChangeAspect="1" noMove="1" noResize="1" noEditPoints="1" noAdjustHandles="1" noChangeArrowheads="1" noChangeShapeType="1" noTextEdit="1"/>
              </p:cNvSpPr>
              <p:nvPr>
                <p:ph idx="1"/>
              </p:nvPr>
            </p:nvSpPr>
            <p:spPr>
              <a:xfrm>
                <a:off x="684212" y="685800"/>
                <a:ext cx="8534400" cy="3615267"/>
              </a:xfrm>
              <a:blipFill>
                <a:blip r:embed="rId3"/>
                <a:stretch>
                  <a:fillRect l="-42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3" name="Straight Connector 12">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6169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B3E9AD-3F3B-44BD-8DF7-CF6E8AFDC297}"/>
              </a:ext>
            </a:extLst>
          </p:cNvPr>
          <p:cNvSpPr>
            <a:spLocks noGrp="1"/>
          </p:cNvSpPr>
          <p:nvPr>
            <p:ph type="title"/>
          </p:nvPr>
        </p:nvSpPr>
        <p:spPr>
          <a:xfrm>
            <a:off x="684212" y="4487332"/>
            <a:ext cx="8534400" cy="1507067"/>
          </a:xfrm>
        </p:spPr>
        <p:txBody>
          <a:bodyPr>
            <a:normAutofit/>
          </a:bodyPr>
          <a:lstStyle/>
          <a:p>
            <a:r>
              <a:rPr lang="en-US">
                <a:solidFill>
                  <a:schemeClr val="tx2"/>
                </a:solidFill>
              </a:rPr>
              <a:t>A Reduction?</a:t>
            </a:r>
          </a:p>
        </p:txBody>
      </p:sp>
      <p:sp>
        <p:nvSpPr>
          <p:cNvPr id="3" name="Content Placeholder 2">
            <a:extLst>
              <a:ext uri="{FF2B5EF4-FFF2-40B4-BE49-F238E27FC236}">
                <a16:creationId xmlns:a16="http://schemas.microsoft.com/office/drawing/2014/main" id="{A28A3350-7DB6-4513-A8CF-8C1639665842}"/>
              </a:ext>
            </a:extLst>
          </p:cNvPr>
          <p:cNvSpPr>
            <a:spLocks noGrp="1"/>
          </p:cNvSpPr>
          <p:nvPr>
            <p:ph idx="1"/>
          </p:nvPr>
        </p:nvSpPr>
        <p:spPr>
          <a:xfrm>
            <a:off x="684212" y="685800"/>
            <a:ext cx="8534400" cy="3615267"/>
          </a:xfrm>
        </p:spPr>
        <p:txBody>
          <a:bodyPr>
            <a:normAutofit/>
          </a:bodyPr>
          <a:lstStyle/>
          <a:p>
            <a:pPr marL="0" indent="0">
              <a:buNone/>
            </a:pPr>
            <a:r>
              <a:rPr lang="en-US">
                <a:solidFill>
                  <a:schemeClr val="tx1"/>
                </a:solidFill>
              </a:rPr>
              <a:t>What do you think of this reduction?</a:t>
            </a:r>
          </a:p>
          <a:p>
            <a:r>
              <a:rPr lang="en-US">
                <a:solidFill>
                  <a:schemeClr val="tx1"/>
                </a:solidFill>
              </a:rPr>
              <a:t>Given a 3-SAT formula, connect the 3 literals in each clause with an OR-gate, and all the clauses with an AND-gate.  Put NOT-gates in front of negated variables.</a:t>
            </a:r>
          </a:p>
          <a:p>
            <a:pPr marL="0" indent="0">
              <a:buNone/>
            </a:pPr>
            <a:r>
              <a:rPr lang="en-US">
                <a:solidFill>
                  <a:schemeClr val="tx1"/>
                </a:solidFill>
              </a:rPr>
              <a:t>This reduction goes the </a:t>
            </a:r>
            <a:r>
              <a:rPr lang="en-US" i="1">
                <a:solidFill>
                  <a:schemeClr val="tx1"/>
                </a:solidFill>
              </a:rPr>
              <a:t>wrong way</a:t>
            </a:r>
            <a:r>
              <a:rPr lang="en-US">
                <a:solidFill>
                  <a:schemeClr val="tx1"/>
                </a:solidFill>
              </a:rPr>
              <a:t>.  Circuit-SAT is a more generalized version of 3-SAT, and is thus the harder problem.  Getting a poly-time reduction in the correct direction will be much trickier.</a:t>
            </a:r>
          </a:p>
          <a:p>
            <a:r>
              <a:rPr lang="en-US">
                <a:solidFill>
                  <a:schemeClr val="tx1"/>
                </a:solidFill>
              </a:rPr>
              <a:t>We are given a circuit-SAT circuit, and we need to show how to transform it into a 3-SAT formula in polynomial time!</a:t>
            </a:r>
          </a:p>
        </p:txBody>
      </p:sp>
    </p:spTree>
    <p:extLst>
      <p:ext uri="{BB962C8B-B14F-4D97-AF65-F5344CB8AC3E}">
        <p14:creationId xmlns:p14="http://schemas.microsoft.com/office/powerpoint/2010/main" val="48915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37000"/>
                <a:lumOff val="63000"/>
                <a:alpha val="93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0C8F-9231-4A25-830D-C2114290B43B}"/>
              </a:ext>
            </a:extLst>
          </p:cNvPr>
          <p:cNvSpPr>
            <a:spLocks noGrp="1"/>
          </p:cNvSpPr>
          <p:nvPr>
            <p:ph type="title"/>
          </p:nvPr>
        </p:nvSpPr>
        <p:spPr/>
        <p:txBody>
          <a:bodyPr/>
          <a:lstStyle/>
          <a:p>
            <a:r>
              <a:rPr lang="en-US" dirty="0"/>
              <a:t>Independent Set</a:t>
            </a:r>
          </a:p>
        </p:txBody>
      </p:sp>
      <p:sp>
        <p:nvSpPr>
          <p:cNvPr id="3" name="Content Placeholder 2">
            <a:extLst>
              <a:ext uri="{FF2B5EF4-FFF2-40B4-BE49-F238E27FC236}">
                <a16:creationId xmlns:a16="http://schemas.microsoft.com/office/drawing/2014/main" id="{5E24AF9C-3BA5-4E63-9FAA-5D4CF3B718FA}"/>
              </a:ext>
            </a:extLst>
          </p:cNvPr>
          <p:cNvSpPr>
            <a:spLocks noGrp="1"/>
          </p:cNvSpPr>
          <p:nvPr>
            <p:ph idx="1"/>
          </p:nvPr>
        </p:nvSpPr>
        <p:spPr/>
        <p:txBody>
          <a:bodyPr/>
          <a:lstStyle/>
          <a:p>
            <a:pPr marL="0" indent="0">
              <a:buNone/>
            </a:pPr>
            <a:r>
              <a:rPr lang="en-US" dirty="0"/>
              <a:t>Given an undirected graph G = </a:t>
            </a:r>
            <a:r>
              <a:rPr lang="en-US" dirty="0">
                <a:sym typeface="Symbol" panose="05050102010706020507" pitchFamily="18" charset="2"/>
              </a:rPr>
              <a:t>V, E</a:t>
            </a:r>
            <a:r>
              <a:rPr lang="en-US" dirty="0"/>
              <a:t> and integer k, you want to find a set of nodes S </a:t>
            </a:r>
            <a:r>
              <a:rPr lang="en-US" dirty="0">
                <a:sym typeface="Symbol" panose="05050102010706020507" pitchFamily="18" charset="2"/>
              </a:rPr>
              <a:t> V such that |S|  k, and there are no edges with both endpoints in S.</a:t>
            </a:r>
            <a:endParaRPr lang="en-US" dirty="0"/>
          </a:p>
        </p:txBody>
      </p:sp>
      <p:sp>
        <p:nvSpPr>
          <p:cNvPr id="4" name="Oval 3">
            <a:extLst>
              <a:ext uri="{FF2B5EF4-FFF2-40B4-BE49-F238E27FC236}">
                <a16:creationId xmlns:a16="http://schemas.microsoft.com/office/drawing/2014/main" id="{4C7F8731-CF9C-4997-94FF-92AD1D579E2E}"/>
              </a:ext>
            </a:extLst>
          </p:cNvPr>
          <p:cNvSpPr/>
          <p:nvPr/>
        </p:nvSpPr>
        <p:spPr>
          <a:xfrm>
            <a:off x="2878282" y="3574473"/>
            <a:ext cx="457200" cy="4364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521CBF6-36B3-4B01-86F9-FC4131908BC1}"/>
              </a:ext>
            </a:extLst>
          </p:cNvPr>
          <p:cNvSpPr/>
          <p:nvPr/>
        </p:nvSpPr>
        <p:spPr>
          <a:xfrm>
            <a:off x="5114343" y="3571010"/>
            <a:ext cx="457200" cy="4364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CCC1C4F-6DFC-4E0A-868E-9A1DBD391123}"/>
              </a:ext>
            </a:extLst>
          </p:cNvPr>
          <p:cNvSpPr/>
          <p:nvPr/>
        </p:nvSpPr>
        <p:spPr>
          <a:xfrm>
            <a:off x="2878282" y="4510135"/>
            <a:ext cx="457200" cy="4364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8DE80156-A5CA-49B1-A9A9-059151EDB2B0}"/>
              </a:ext>
            </a:extLst>
          </p:cNvPr>
          <p:cNvSpPr/>
          <p:nvPr/>
        </p:nvSpPr>
        <p:spPr>
          <a:xfrm>
            <a:off x="4059382" y="4510135"/>
            <a:ext cx="457200" cy="43641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B573F78-DADA-4E10-98CF-241B4CC1888F}"/>
              </a:ext>
            </a:extLst>
          </p:cNvPr>
          <p:cNvSpPr/>
          <p:nvPr/>
        </p:nvSpPr>
        <p:spPr>
          <a:xfrm>
            <a:off x="4059382" y="3571010"/>
            <a:ext cx="457200" cy="4364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569D4FF-9403-4486-B9B4-6C8E08B89A03}"/>
              </a:ext>
            </a:extLst>
          </p:cNvPr>
          <p:cNvCxnSpPr>
            <a:stCxn id="4" idx="6"/>
            <a:endCxn id="8" idx="2"/>
          </p:cNvCxnSpPr>
          <p:nvPr/>
        </p:nvCxnSpPr>
        <p:spPr>
          <a:xfrm flipV="1">
            <a:off x="3335482" y="3789219"/>
            <a:ext cx="723900" cy="3463"/>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Connector 11">
            <a:extLst>
              <a:ext uri="{FF2B5EF4-FFF2-40B4-BE49-F238E27FC236}">
                <a16:creationId xmlns:a16="http://schemas.microsoft.com/office/drawing/2014/main" id="{6C257D13-10FB-4D6B-A5FA-5D01FCE0858B}"/>
              </a:ext>
            </a:extLst>
          </p:cNvPr>
          <p:cNvCxnSpPr>
            <a:stCxn id="4" idx="4"/>
            <a:endCxn id="6" idx="0"/>
          </p:cNvCxnSpPr>
          <p:nvPr/>
        </p:nvCxnSpPr>
        <p:spPr>
          <a:xfrm>
            <a:off x="3106882" y="4010891"/>
            <a:ext cx="0" cy="499244"/>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Straight Connector 15">
            <a:extLst>
              <a:ext uri="{FF2B5EF4-FFF2-40B4-BE49-F238E27FC236}">
                <a16:creationId xmlns:a16="http://schemas.microsoft.com/office/drawing/2014/main" id="{6D4B7D7B-CA31-459A-ABF0-E9542E5474FF}"/>
              </a:ext>
            </a:extLst>
          </p:cNvPr>
          <p:cNvCxnSpPr>
            <a:stCxn id="6" idx="6"/>
            <a:endCxn id="7" idx="2"/>
          </p:cNvCxnSpPr>
          <p:nvPr/>
        </p:nvCxnSpPr>
        <p:spPr>
          <a:xfrm>
            <a:off x="3335482" y="4728344"/>
            <a:ext cx="72390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8" name="Straight Connector 17">
            <a:extLst>
              <a:ext uri="{FF2B5EF4-FFF2-40B4-BE49-F238E27FC236}">
                <a16:creationId xmlns:a16="http://schemas.microsoft.com/office/drawing/2014/main" id="{7F34F113-810B-4F1B-AD0B-1EAC8EEF3995}"/>
              </a:ext>
            </a:extLst>
          </p:cNvPr>
          <p:cNvCxnSpPr>
            <a:stCxn id="7" idx="0"/>
            <a:endCxn id="8" idx="4"/>
          </p:cNvCxnSpPr>
          <p:nvPr/>
        </p:nvCxnSpPr>
        <p:spPr>
          <a:xfrm flipV="1">
            <a:off x="4287982" y="4007428"/>
            <a:ext cx="0" cy="502707"/>
          </a:xfrm>
          <a:prstGeom prst="line">
            <a:avLst/>
          </a:prstGeom>
        </p:spPr>
        <p:style>
          <a:lnRef idx="2">
            <a:schemeClr val="accent6"/>
          </a:lnRef>
          <a:fillRef idx="0">
            <a:schemeClr val="accent6"/>
          </a:fillRef>
          <a:effectRef idx="1">
            <a:schemeClr val="accent6"/>
          </a:effectRef>
          <a:fontRef idx="minor">
            <a:schemeClr val="tx1"/>
          </a:fontRef>
        </p:style>
      </p:cxnSp>
      <p:cxnSp>
        <p:nvCxnSpPr>
          <p:cNvPr id="20" name="Straight Connector 19">
            <a:extLst>
              <a:ext uri="{FF2B5EF4-FFF2-40B4-BE49-F238E27FC236}">
                <a16:creationId xmlns:a16="http://schemas.microsoft.com/office/drawing/2014/main" id="{E88510A8-CD51-4F5B-B16A-BBD409ED6504}"/>
              </a:ext>
            </a:extLst>
          </p:cNvPr>
          <p:cNvCxnSpPr>
            <a:stCxn id="8" idx="6"/>
            <a:endCxn id="5" idx="2"/>
          </p:cNvCxnSpPr>
          <p:nvPr/>
        </p:nvCxnSpPr>
        <p:spPr>
          <a:xfrm>
            <a:off x="4516582" y="3789219"/>
            <a:ext cx="597761"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4810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A19049-4FE8-4A2F-AEED-CF53C86D9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A6EBC-6A43-4D98-AC66-E10BF7CD6116}"/>
              </a:ext>
            </a:extLst>
          </p:cNvPr>
          <p:cNvSpPr>
            <a:spLocks noGrp="1"/>
          </p:cNvSpPr>
          <p:nvPr>
            <p:ph type="title"/>
          </p:nvPr>
        </p:nvSpPr>
        <p:spPr>
          <a:xfrm>
            <a:off x="4661860" y="4487332"/>
            <a:ext cx="5627258" cy="1507067"/>
          </a:xfrm>
        </p:spPr>
        <p:txBody>
          <a:bodyPr>
            <a:normAutofit/>
          </a:bodyPr>
          <a:lstStyle/>
          <a:p>
            <a:r>
              <a:rPr lang="en-US">
                <a:solidFill>
                  <a:srgbClr val="FFFFFF"/>
                </a:solidFill>
              </a:rPr>
              <a:t>A Reduction!</a:t>
            </a:r>
          </a:p>
        </p:txBody>
      </p:sp>
      <p:sp useBgFill="1">
        <p:nvSpPr>
          <p:cNvPr id="12" name="Snip Diagonal Corner Rectangle 15">
            <a:extLst>
              <a:ext uri="{FF2B5EF4-FFF2-40B4-BE49-F238E27FC236}">
                <a16:creationId xmlns:a16="http://schemas.microsoft.com/office/drawing/2014/main" id="{0EDFFA12-494E-4803-98D4-7815E65B9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1" y="620722"/>
            <a:ext cx="3670674" cy="5286838"/>
          </a:xfrm>
          <a:prstGeom prst="snip2DiagRect">
            <a:avLst>
              <a:gd name="adj1" fmla="val 15804"/>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rawing of a person&#10;&#10;Description automatically generated">
            <a:extLst>
              <a:ext uri="{FF2B5EF4-FFF2-40B4-BE49-F238E27FC236}">
                <a16:creationId xmlns:a16="http://schemas.microsoft.com/office/drawing/2014/main" id="{BDCC8E1B-C7E6-4B4B-A0A5-10D81BB4E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712" y="2599146"/>
            <a:ext cx="2709870" cy="1334467"/>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1C8C83-0144-4892-89F0-CB8B150A3C6E}"/>
                  </a:ext>
                </a:extLst>
              </p:cNvPr>
              <p:cNvSpPr>
                <a:spLocks noGrp="1"/>
              </p:cNvSpPr>
              <p:nvPr>
                <p:ph idx="1"/>
              </p:nvPr>
            </p:nvSpPr>
            <p:spPr>
              <a:xfrm>
                <a:off x="4661860" y="685800"/>
                <a:ext cx="6253792" cy="3615267"/>
              </a:xfrm>
            </p:spPr>
            <p:txBody>
              <a:bodyPr>
                <a:normAutofit/>
              </a:bodyPr>
              <a:lstStyle/>
              <a:p>
                <a:pPr marL="457200" indent="-457200">
                  <a:lnSpc>
                    <a:spcPct val="90000"/>
                  </a:lnSpc>
                  <a:buFont typeface="+mj-lt"/>
                  <a:buAutoNum type="arabicPeriod"/>
                </a:pPr>
                <a:r>
                  <a:rPr lang="en-US" sz="1400" dirty="0">
                    <a:solidFill>
                      <a:srgbClr val="0F496F"/>
                    </a:solidFill>
                  </a:rPr>
                  <a:t>Add variable names to every intermediate wire in the circuit.</a:t>
                </a:r>
              </a:p>
              <a:p>
                <a:pPr marL="457200" indent="-457200">
                  <a:lnSpc>
                    <a:spcPct val="90000"/>
                  </a:lnSpc>
                  <a:buFont typeface="+mj-lt"/>
                  <a:buAutoNum type="arabicPeriod"/>
                </a:pPr>
                <a:r>
                  <a:rPr lang="en-US" sz="1400" dirty="0">
                    <a:solidFill>
                      <a:srgbClr val="0F496F"/>
                    </a:solidFill>
                  </a:rPr>
                  <a:t>Hard-code the output: C</a:t>
                </a:r>
                <a:r>
                  <a:rPr lang="en-US" sz="1400" baseline="-25000" dirty="0">
                    <a:solidFill>
                      <a:srgbClr val="0F496F"/>
                    </a:solidFill>
                  </a:rPr>
                  <a:t>1</a:t>
                </a:r>
                <a:r>
                  <a:rPr lang="en-US" sz="1400" dirty="0">
                    <a:solidFill>
                      <a:srgbClr val="0F496F"/>
                    </a:solidFill>
                  </a:rPr>
                  <a:t> = (x</a:t>
                </a:r>
                <a:r>
                  <a:rPr lang="en-US" sz="1400" baseline="-25000" dirty="0">
                    <a:solidFill>
                      <a:srgbClr val="0F496F"/>
                    </a:solidFill>
                  </a:rPr>
                  <a:t>6</a:t>
                </a:r>
                <a:r>
                  <a:rPr lang="en-US" sz="1400" dirty="0">
                    <a:solidFill>
                      <a:srgbClr val="0F496F"/>
                    </a:solidFill>
                  </a:rPr>
                  <a:t>)</a:t>
                </a:r>
              </a:p>
              <a:p>
                <a:pPr marL="457200" indent="-457200">
                  <a:lnSpc>
                    <a:spcPct val="90000"/>
                  </a:lnSpc>
                  <a:buFont typeface="+mj-lt"/>
                  <a:buAutoNum type="arabicPeriod"/>
                </a:pPr>
                <a:r>
                  <a:rPr lang="en-US" sz="1400" dirty="0">
                    <a:solidFill>
                      <a:srgbClr val="0F496F"/>
                    </a:solidFill>
                  </a:rPr>
                  <a:t>Transform the NOT-gates: C</a:t>
                </a:r>
                <a:r>
                  <a:rPr lang="en-US" sz="1400" baseline="-25000" dirty="0">
                    <a:solidFill>
                      <a:srgbClr val="0F496F"/>
                    </a:solidFill>
                  </a:rPr>
                  <a:t>2</a:t>
                </a:r>
                <a:r>
                  <a:rPr lang="en-US" sz="1400" dirty="0">
                    <a:solidFill>
                      <a:srgbClr val="0F496F"/>
                    </a:solidFill>
                  </a:rPr>
                  <a:t> = (x</a:t>
                </a:r>
                <a:r>
                  <a:rPr lang="en-US" sz="1400" baseline="-25000" dirty="0">
                    <a:solidFill>
                      <a:srgbClr val="0F496F"/>
                    </a:solidFill>
                  </a:rPr>
                  <a:t>3 </a:t>
                </a:r>
                <a14:m>
                  <m:oMath xmlns:m="http://schemas.openxmlformats.org/officeDocument/2006/math">
                    <m:r>
                      <a:rPr lang="en-US" sz="1400" i="1">
                        <a:solidFill>
                          <a:srgbClr val="0F496F"/>
                        </a:solidFill>
                        <a:latin typeface="Cambria Math" panose="02040503050406030204" pitchFamily="18" charset="0"/>
                      </a:rPr>
                      <m:t>˅</m:t>
                    </m:r>
                    <m:r>
                      <m:rPr>
                        <m:nor/>
                      </m:rPr>
                      <a:rPr lang="en-US" sz="1400" b="0" i="0">
                        <a:solidFill>
                          <a:srgbClr val="0F496F"/>
                        </a:solidFill>
                        <a:latin typeface="Cambria Math" panose="02040503050406030204" pitchFamily="18" charset="0"/>
                      </a:rPr>
                      <m:t> </m:t>
                    </m:r>
                    <m:r>
                      <m:rPr>
                        <m:nor/>
                      </m:rPr>
                      <a:rPr lang="en-US" sz="1400">
                        <a:solidFill>
                          <a:srgbClr val="0F496F"/>
                        </a:solidFill>
                      </a:rPr>
                      <m:t>x</m:t>
                    </m:r>
                    <m:r>
                      <m:rPr>
                        <m:nor/>
                      </m:rPr>
                      <a:rPr lang="en-US" sz="1400" b="0" i="0" baseline="-25000">
                        <a:solidFill>
                          <a:srgbClr val="0F496F"/>
                        </a:solidFill>
                      </a:rPr>
                      <m:t>5</m:t>
                    </m:r>
                  </m:oMath>
                </a14:m>
                <a:r>
                  <a:rPr lang="en-US" sz="1400" dirty="0">
                    <a:solidFill>
                      <a:srgbClr val="0F496F"/>
                    </a:solidFill>
                  </a:rPr>
                  <a:t>) and </a:t>
                </a:r>
                <a:br>
                  <a:rPr lang="en-US" sz="1400" dirty="0">
                    <a:solidFill>
                      <a:srgbClr val="0F496F"/>
                    </a:solidFill>
                  </a:rPr>
                </a:br>
                <a:r>
                  <a:rPr lang="en-US" sz="1400" dirty="0">
                    <a:solidFill>
                      <a:srgbClr val="0F496F"/>
                    </a:solidFill>
                  </a:rPr>
                  <a:t>C</a:t>
                </a:r>
                <a:r>
                  <a:rPr lang="en-US" sz="1400" baseline="-25000" dirty="0">
                    <a:solidFill>
                      <a:srgbClr val="0F496F"/>
                    </a:solidFill>
                  </a:rPr>
                  <a:t>3 </a:t>
                </a:r>
                <a:r>
                  <a:rPr lang="en-US" sz="1400" dirty="0">
                    <a:solidFill>
                      <a:srgbClr val="0F496F"/>
                    </a:solidFill>
                  </a:rPr>
                  <a:t>= (</a:t>
                </a:r>
                <a14:m>
                  <m:oMath xmlns:m="http://schemas.openxmlformats.org/officeDocument/2006/math">
                    <m:r>
                      <a:rPr lang="en-US" sz="1400" i="1">
                        <a:solidFill>
                          <a:srgbClr val="0F496F"/>
                        </a:solidFill>
                        <a:latin typeface="Cambria Math" panose="02040503050406030204" pitchFamily="18" charset="0"/>
                        <a:ea typeface="Cambria Math" panose="02040503050406030204" pitchFamily="18" charset="0"/>
                      </a:rPr>
                      <m:t>¬</m:t>
                    </m:r>
                    <m:r>
                      <m:rPr>
                        <m:nor/>
                      </m:rPr>
                      <a:rPr lang="en-US" sz="1400">
                        <a:solidFill>
                          <a:srgbClr val="0F496F"/>
                        </a:solidFill>
                      </a:rPr>
                      <m:t>x</m:t>
                    </m:r>
                    <m:r>
                      <m:rPr>
                        <m:nor/>
                      </m:rPr>
                      <a:rPr lang="en-US" sz="1400" baseline="-25000">
                        <a:solidFill>
                          <a:srgbClr val="0F496F"/>
                        </a:solidFill>
                      </a:rPr>
                      <m:t>3 </m:t>
                    </m:r>
                    <m:r>
                      <a:rPr lang="en-US" sz="1400" i="1">
                        <a:solidFill>
                          <a:srgbClr val="0F496F"/>
                        </a:solidFill>
                        <a:latin typeface="Cambria Math" panose="02040503050406030204" pitchFamily="18" charset="0"/>
                      </a:rPr>
                      <m:t>˅</m:t>
                    </m:r>
                    <m:r>
                      <m:rPr>
                        <m:nor/>
                      </m:rPr>
                      <a:rPr lang="en-US" sz="1400">
                        <a:solidFill>
                          <a:srgbClr val="0F496F"/>
                        </a:solidFill>
                        <a:latin typeface="Cambria Math" panose="02040503050406030204" pitchFamily="18" charset="0"/>
                      </a:rPr>
                      <m:t> </m:t>
                    </m:r>
                    <m:r>
                      <a:rPr lang="en-US" sz="1400" i="1">
                        <a:solidFill>
                          <a:srgbClr val="0F496F"/>
                        </a:solidFill>
                        <a:latin typeface="Cambria Math" panose="02040503050406030204" pitchFamily="18" charset="0"/>
                        <a:ea typeface="Cambria Math" panose="02040503050406030204" pitchFamily="18" charset="0"/>
                      </a:rPr>
                      <m:t>¬</m:t>
                    </m:r>
                    <m:r>
                      <m:rPr>
                        <m:nor/>
                      </m:rPr>
                      <a:rPr lang="en-US" sz="1400">
                        <a:solidFill>
                          <a:srgbClr val="0F496F"/>
                        </a:solidFill>
                      </a:rPr>
                      <m:t>x</m:t>
                    </m:r>
                    <m:r>
                      <m:rPr>
                        <m:nor/>
                      </m:rPr>
                      <a:rPr lang="en-US" sz="1400" baseline="-25000">
                        <a:solidFill>
                          <a:srgbClr val="0F496F"/>
                        </a:solidFill>
                      </a:rPr>
                      <m:t>5</m:t>
                    </m:r>
                  </m:oMath>
                </a14:m>
                <a:r>
                  <a:rPr lang="en-US" sz="1400" dirty="0">
                    <a:solidFill>
                      <a:srgbClr val="0F496F"/>
                    </a:solidFill>
                  </a:rPr>
                  <a:t>)</a:t>
                </a:r>
              </a:p>
              <a:p>
                <a:pPr marL="457200" indent="-457200">
                  <a:lnSpc>
                    <a:spcPct val="90000"/>
                  </a:lnSpc>
                  <a:buFont typeface="+mj-lt"/>
                  <a:buAutoNum type="arabicPeriod"/>
                </a:pPr>
                <a:r>
                  <a:rPr lang="en-US" sz="1400" dirty="0">
                    <a:solidFill>
                      <a:srgbClr val="0F496F"/>
                    </a:solidFill>
                  </a:rPr>
                  <a:t>Transform the OR-gates: C</a:t>
                </a:r>
                <a:r>
                  <a:rPr lang="en-US" sz="1400" baseline="-25000" dirty="0">
                    <a:solidFill>
                      <a:srgbClr val="0F496F"/>
                    </a:solidFill>
                  </a:rPr>
                  <a:t>4</a:t>
                </a:r>
                <a:r>
                  <a:rPr lang="en-US" sz="1400" dirty="0">
                    <a:solidFill>
                      <a:srgbClr val="0F496F"/>
                    </a:solidFill>
                  </a:rPr>
                  <a:t> = (x</a:t>
                </a:r>
                <a:r>
                  <a:rPr lang="en-US" sz="1400" baseline="-25000" dirty="0">
                    <a:solidFill>
                      <a:srgbClr val="0F496F"/>
                    </a:solidFill>
                  </a:rPr>
                  <a:t>6 </a:t>
                </a:r>
                <a14:m>
                  <m:oMath xmlns:m="http://schemas.openxmlformats.org/officeDocument/2006/math">
                    <m:r>
                      <a:rPr lang="en-US" sz="1400" i="1">
                        <a:solidFill>
                          <a:srgbClr val="0F496F"/>
                        </a:solidFill>
                        <a:latin typeface="Cambria Math" panose="02040503050406030204" pitchFamily="18" charset="0"/>
                      </a:rPr>
                      <m:t>˅</m:t>
                    </m:r>
                    <m:r>
                      <a:rPr lang="en-US" sz="1400" b="0" i="1">
                        <a:solidFill>
                          <a:srgbClr val="0F496F"/>
                        </a:solidFill>
                        <a:latin typeface="Cambria Math" panose="02040503050406030204" pitchFamily="18" charset="0"/>
                      </a:rPr>
                      <m:t> </m:t>
                    </m:r>
                    <m:r>
                      <a:rPr lang="en-US" sz="1400" i="1">
                        <a:solidFill>
                          <a:srgbClr val="0F496F"/>
                        </a:solidFill>
                        <a:latin typeface="Cambria Math" panose="02040503050406030204" pitchFamily="18" charset="0"/>
                        <a:ea typeface="Cambria Math" panose="02040503050406030204" pitchFamily="18" charset="0"/>
                      </a:rPr>
                      <m:t>¬</m:t>
                    </m:r>
                    <m:r>
                      <m:rPr>
                        <m:nor/>
                      </m:rPr>
                      <a:rPr lang="en-US" sz="1400">
                        <a:solidFill>
                          <a:srgbClr val="0F496F"/>
                        </a:solidFill>
                      </a:rPr>
                      <m:t>x</m:t>
                    </m:r>
                    <m:r>
                      <m:rPr>
                        <m:nor/>
                      </m:rPr>
                      <a:rPr lang="en-US" sz="1400" b="0" i="0" baseline="-25000">
                        <a:solidFill>
                          <a:srgbClr val="0F496F"/>
                        </a:solidFill>
                      </a:rPr>
                      <m:t>4</m:t>
                    </m:r>
                  </m:oMath>
                </a14:m>
                <a:r>
                  <a:rPr lang="en-US" sz="1400" dirty="0">
                    <a:solidFill>
                      <a:srgbClr val="0F496F"/>
                    </a:solidFill>
                  </a:rPr>
                  <a:t>), </a:t>
                </a:r>
                <a:br>
                  <a:rPr lang="en-US" sz="1400" dirty="0">
                    <a:solidFill>
                      <a:srgbClr val="0F496F"/>
                    </a:solidFill>
                  </a:rPr>
                </a:br>
                <a:r>
                  <a:rPr lang="en-US" sz="1400" dirty="0">
                    <a:solidFill>
                      <a:srgbClr val="0F496F"/>
                    </a:solidFill>
                  </a:rPr>
                  <a:t>C</a:t>
                </a:r>
                <a:r>
                  <a:rPr lang="en-US" sz="1400" baseline="-25000" dirty="0">
                    <a:solidFill>
                      <a:srgbClr val="0F496F"/>
                    </a:solidFill>
                  </a:rPr>
                  <a:t>5 </a:t>
                </a:r>
                <a:r>
                  <a:rPr lang="en-US" sz="1400" dirty="0">
                    <a:solidFill>
                      <a:srgbClr val="0F496F"/>
                    </a:solidFill>
                  </a:rPr>
                  <a:t>= (</a:t>
                </a:r>
                <a14:m>
                  <m:oMath xmlns:m="http://schemas.openxmlformats.org/officeDocument/2006/math">
                    <m:r>
                      <m:rPr>
                        <m:nor/>
                      </m:rPr>
                      <a:rPr lang="en-US" sz="1400">
                        <a:solidFill>
                          <a:srgbClr val="0F496F"/>
                        </a:solidFill>
                      </a:rPr>
                      <m:t>x</m:t>
                    </m:r>
                    <m:r>
                      <m:rPr>
                        <m:nor/>
                      </m:rPr>
                      <a:rPr lang="en-US" sz="1400" b="0" i="0" baseline="-25000">
                        <a:solidFill>
                          <a:srgbClr val="0F496F"/>
                        </a:solidFill>
                      </a:rPr>
                      <m:t>6</m:t>
                    </m:r>
                    <m:r>
                      <m:rPr>
                        <m:nor/>
                      </m:rPr>
                      <a:rPr lang="en-US" sz="1400" baseline="-25000">
                        <a:solidFill>
                          <a:srgbClr val="0F496F"/>
                        </a:solidFill>
                      </a:rPr>
                      <m:t> </m:t>
                    </m:r>
                    <m:r>
                      <a:rPr lang="en-US" sz="1400" i="1">
                        <a:solidFill>
                          <a:srgbClr val="0F496F"/>
                        </a:solidFill>
                        <a:latin typeface="Cambria Math" panose="02040503050406030204" pitchFamily="18" charset="0"/>
                      </a:rPr>
                      <m:t>˅</m:t>
                    </m:r>
                    <m:r>
                      <m:rPr>
                        <m:nor/>
                      </m:rPr>
                      <a:rPr lang="en-US" sz="1400">
                        <a:solidFill>
                          <a:srgbClr val="0F496F"/>
                        </a:solidFill>
                        <a:latin typeface="Cambria Math" panose="02040503050406030204" pitchFamily="18" charset="0"/>
                      </a:rPr>
                      <m:t> </m:t>
                    </m:r>
                    <m:r>
                      <a:rPr lang="en-US" sz="1400" i="1">
                        <a:solidFill>
                          <a:srgbClr val="0F496F"/>
                        </a:solidFill>
                        <a:latin typeface="Cambria Math" panose="02040503050406030204" pitchFamily="18" charset="0"/>
                        <a:ea typeface="Cambria Math" panose="02040503050406030204" pitchFamily="18" charset="0"/>
                      </a:rPr>
                      <m:t>¬</m:t>
                    </m:r>
                    <m:r>
                      <m:rPr>
                        <m:nor/>
                      </m:rPr>
                      <a:rPr lang="en-US" sz="1400">
                        <a:solidFill>
                          <a:srgbClr val="0F496F"/>
                        </a:solidFill>
                      </a:rPr>
                      <m:t>x</m:t>
                    </m:r>
                    <m:r>
                      <m:rPr>
                        <m:nor/>
                      </m:rPr>
                      <a:rPr lang="en-US" sz="1400" baseline="-25000">
                        <a:solidFill>
                          <a:srgbClr val="0F496F"/>
                        </a:solidFill>
                      </a:rPr>
                      <m:t>5</m:t>
                    </m:r>
                  </m:oMath>
                </a14:m>
                <a:r>
                  <a:rPr lang="en-US" sz="1400" dirty="0">
                    <a:solidFill>
                      <a:srgbClr val="0F496F"/>
                    </a:solidFill>
                  </a:rPr>
                  <a:t>) and C</a:t>
                </a:r>
                <a:r>
                  <a:rPr lang="en-US" sz="1400" baseline="-25000" dirty="0">
                    <a:solidFill>
                      <a:srgbClr val="0F496F"/>
                    </a:solidFill>
                  </a:rPr>
                  <a:t>6 </a:t>
                </a:r>
                <a:r>
                  <a:rPr lang="en-US" sz="1400" dirty="0">
                    <a:solidFill>
                      <a:srgbClr val="0F496F"/>
                    </a:solidFill>
                  </a:rPr>
                  <a:t>= (</a:t>
                </a:r>
                <a14:m>
                  <m:oMath xmlns:m="http://schemas.openxmlformats.org/officeDocument/2006/math">
                    <m:r>
                      <a:rPr lang="en-US" sz="1400" i="1">
                        <a:solidFill>
                          <a:srgbClr val="0F496F"/>
                        </a:solidFill>
                        <a:latin typeface="Cambria Math" panose="02040503050406030204" pitchFamily="18" charset="0"/>
                        <a:ea typeface="Cambria Math" panose="02040503050406030204" pitchFamily="18" charset="0"/>
                      </a:rPr>
                      <m:t>¬</m:t>
                    </m:r>
                    <m:r>
                      <m:rPr>
                        <m:nor/>
                      </m:rPr>
                      <a:rPr lang="en-US" sz="1400">
                        <a:solidFill>
                          <a:srgbClr val="0F496F"/>
                        </a:solidFill>
                      </a:rPr>
                      <m:t>x</m:t>
                    </m:r>
                    <m:r>
                      <m:rPr>
                        <m:nor/>
                      </m:rPr>
                      <a:rPr lang="en-US" sz="1400" baseline="-25000">
                        <a:solidFill>
                          <a:srgbClr val="0F496F"/>
                        </a:solidFill>
                      </a:rPr>
                      <m:t>6</m:t>
                    </m:r>
                    <m:r>
                      <a:rPr lang="en-US" sz="1400" b="0" i="1" baseline="-25000">
                        <a:solidFill>
                          <a:srgbClr val="0F496F"/>
                        </a:solidFill>
                        <a:latin typeface="Cambria Math" panose="02040503050406030204" pitchFamily="18" charset="0"/>
                      </a:rPr>
                      <m:t> </m:t>
                    </m:r>
                    <m:r>
                      <a:rPr lang="en-US" sz="1400" i="1">
                        <a:solidFill>
                          <a:srgbClr val="0F496F"/>
                        </a:solidFill>
                        <a:latin typeface="Cambria Math" panose="02040503050406030204" pitchFamily="18" charset="0"/>
                      </a:rPr>
                      <m:t>˅</m:t>
                    </m:r>
                    <m:r>
                      <m:rPr>
                        <m:nor/>
                      </m:rPr>
                      <a:rPr lang="en-US" sz="1400">
                        <a:solidFill>
                          <a:srgbClr val="0F496F"/>
                        </a:solidFill>
                        <a:latin typeface="Cambria Math" panose="02040503050406030204" pitchFamily="18" charset="0"/>
                      </a:rPr>
                      <m:t> </m:t>
                    </m:r>
                    <m:r>
                      <m:rPr>
                        <m:nor/>
                      </m:rPr>
                      <a:rPr lang="en-US" sz="1400">
                        <a:solidFill>
                          <a:srgbClr val="0F496F"/>
                        </a:solidFill>
                      </a:rPr>
                      <m:t>x</m:t>
                    </m:r>
                    <m:r>
                      <m:rPr>
                        <m:nor/>
                      </m:rPr>
                      <a:rPr lang="en-US" sz="1400" b="0" i="0" baseline="-25000">
                        <a:solidFill>
                          <a:srgbClr val="0F496F"/>
                        </a:solidFill>
                      </a:rPr>
                      <m:t>4</m:t>
                    </m:r>
                  </m:oMath>
                </a14:m>
                <a:r>
                  <a:rPr lang="en-US" sz="1400" dirty="0">
                    <a:solidFill>
                      <a:srgbClr val="0F496F"/>
                    </a:solidFill>
                  </a:rPr>
                  <a:t> </a:t>
                </a:r>
                <a14:m>
                  <m:oMath xmlns:m="http://schemas.openxmlformats.org/officeDocument/2006/math">
                    <m:r>
                      <a:rPr lang="en-US" sz="1400" i="1">
                        <a:solidFill>
                          <a:srgbClr val="0F496F"/>
                        </a:solidFill>
                        <a:latin typeface="Cambria Math" panose="02040503050406030204" pitchFamily="18" charset="0"/>
                      </a:rPr>
                      <m:t>˅</m:t>
                    </m:r>
                    <m:r>
                      <m:rPr>
                        <m:nor/>
                      </m:rPr>
                      <a:rPr lang="en-US" sz="1400">
                        <a:solidFill>
                          <a:srgbClr val="0F496F"/>
                        </a:solidFill>
                        <a:latin typeface="Cambria Math" panose="02040503050406030204" pitchFamily="18" charset="0"/>
                      </a:rPr>
                      <m:t> </m:t>
                    </m:r>
                    <m:r>
                      <m:rPr>
                        <m:nor/>
                      </m:rPr>
                      <a:rPr lang="en-US" sz="1400">
                        <a:solidFill>
                          <a:srgbClr val="0F496F"/>
                        </a:solidFill>
                      </a:rPr>
                      <m:t>x</m:t>
                    </m:r>
                    <m:r>
                      <m:rPr>
                        <m:nor/>
                      </m:rPr>
                      <a:rPr lang="en-US" sz="1400" baseline="-25000">
                        <a:solidFill>
                          <a:srgbClr val="0F496F"/>
                        </a:solidFill>
                      </a:rPr>
                      <m:t>5</m:t>
                    </m:r>
                  </m:oMath>
                </a14:m>
                <a:r>
                  <a:rPr lang="en-US" sz="1400" dirty="0">
                    <a:solidFill>
                      <a:srgbClr val="0F496F"/>
                    </a:solidFill>
                  </a:rPr>
                  <a:t>)</a:t>
                </a:r>
              </a:p>
              <a:p>
                <a:pPr marL="457200" indent="-457200">
                  <a:lnSpc>
                    <a:spcPct val="90000"/>
                  </a:lnSpc>
                  <a:buFont typeface="+mj-lt"/>
                  <a:buAutoNum type="arabicPeriod"/>
                </a:pPr>
                <a:r>
                  <a:rPr lang="en-US" sz="1400" dirty="0">
                    <a:solidFill>
                      <a:srgbClr val="0F496F"/>
                    </a:solidFill>
                  </a:rPr>
                  <a:t>Transform the AND-gates: C</a:t>
                </a:r>
                <a:r>
                  <a:rPr lang="en-US" sz="1400" baseline="-25000" dirty="0">
                    <a:solidFill>
                      <a:srgbClr val="0F496F"/>
                    </a:solidFill>
                  </a:rPr>
                  <a:t>7</a:t>
                </a:r>
                <a:r>
                  <a:rPr lang="en-US" sz="1400" dirty="0">
                    <a:solidFill>
                      <a:srgbClr val="0F496F"/>
                    </a:solidFill>
                  </a:rPr>
                  <a:t> = (x</a:t>
                </a:r>
                <a:r>
                  <a:rPr lang="en-US" sz="1400" baseline="-25000" dirty="0">
                    <a:solidFill>
                      <a:srgbClr val="0F496F"/>
                    </a:solidFill>
                  </a:rPr>
                  <a:t>1 </a:t>
                </a:r>
                <a14:m>
                  <m:oMath xmlns:m="http://schemas.openxmlformats.org/officeDocument/2006/math">
                    <m:r>
                      <a:rPr lang="en-US" sz="1400" i="1">
                        <a:solidFill>
                          <a:srgbClr val="0F496F"/>
                        </a:solidFill>
                        <a:latin typeface="Cambria Math" panose="02040503050406030204" pitchFamily="18" charset="0"/>
                      </a:rPr>
                      <m:t>˅</m:t>
                    </m:r>
                    <m:r>
                      <a:rPr lang="en-US" sz="1400" b="0" i="1">
                        <a:solidFill>
                          <a:srgbClr val="0F496F"/>
                        </a:solidFill>
                        <a:latin typeface="Cambria Math" panose="02040503050406030204" pitchFamily="18" charset="0"/>
                      </a:rPr>
                      <m:t> </m:t>
                    </m:r>
                    <m:r>
                      <a:rPr lang="en-US" sz="1400" i="1">
                        <a:solidFill>
                          <a:srgbClr val="0F496F"/>
                        </a:solidFill>
                        <a:latin typeface="Cambria Math" panose="02040503050406030204" pitchFamily="18" charset="0"/>
                        <a:ea typeface="Cambria Math" panose="02040503050406030204" pitchFamily="18" charset="0"/>
                      </a:rPr>
                      <m:t>¬</m:t>
                    </m:r>
                    <m:r>
                      <m:rPr>
                        <m:nor/>
                      </m:rPr>
                      <a:rPr lang="en-US" sz="1400">
                        <a:solidFill>
                          <a:srgbClr val="0F496F"/>
                        </a:solidFill>
                      </a:rPr>
                      <m:t>x</m:t>
                    </m:r>
                    <m:r>
                      <m:rPr>
                        <m:nor/>
                      </m:rPr>
                      <a:rPr lang="en-US" sz="1400" baseline="-25000">
                        <a:solidFill>
                          <a:srgbClr val="0F496F"/>
                        </a:solidFill>
                      </a:rPr>
                      <m:t>4</m:t>
                    </m:r>
                  </m:oMath>
                </a14:m>
                <a:r>
                  <a:rPr lang="en-US" sz="1400" dirty="0">
                    <a:solidFill>
                      <a:srgbClr val="0F496F"/>
                    </a:solidFill>
                  </a:rPr>
                  <a:t>), </a:t>
                </a:r>
                <a:br>
                  <a:rPr lang="en-US" sz="1400" dirty="0">
                    <a:solidFill>
                      <a:srgbClr val="0F496F"/>
                    </a:solidFill>
                  </a:rPr>
                </a:br>
                <a:r>
                  <a:rPr lang="en-US" sz="1400" dirty="0">
                    <a:solidFill>
                      <a:srgbClr val="0F496F"/>
                    </a:solidFill>
                  </a:rPr>
                  <a:t>C</a:t>
                </a:r>
                <a:r>
                  <a:rPr lang="en-US" sz="1400" baseline="-25000" dirty="0">
                    <a:solidFill>
                      <a:srgbClr val="0F496F"/>
                    </a:solidFill>
                  </a:rPr>
                  <a:t>8 </a:t>
                </a:r>
                <a:r>
                  <a:rPr lang="en-US" sz="1400" dirty="0">
                    <a:solidFill>
                      <a:srgbClr val="0F496F"/>
                    </a:solidFill>
                  </a:rPr>
                  <a:t>= (</a:t>
                </a:r>
                <a14:m>
                  <m:oMath xmlns:m="http://schemas.openxmlformats.org/officeDocument/2006/math">
                    <m:r>
                      <m:rPr>
                        <m:nor/>
                      </m:rPr>
                      <a:rPr lang="en-US" sz="1400">
                        <a:solidFill>
                          <a:srgbClr val="0F496F"/>
                        </a:solidFill>
                      </a:rPr>
                      <m:t>x</m:t>
                    </m:r>
                    <m:r>
                      <m:rPr>
                        <m:nor/>
                      </m:rPr>
                      <a:rPr lang="en-US" sz="1400" b="0" i="0" baseline="-25000">
                        <a:solidFill>
                          <a:srgbClr val="0F496F"/>
                        </a:solidFill>
                      </a:rPr>
                      <m:t>2</m:t>
                    </m:r>
                    <m:r>
                      <m:rPr>
                        <m:nor/>
                      </m:rPr>
                      <a:rPr lang="en-US" sz="1400" baseline="-25000">
                        <a:solidFill>
                          <a:srgbClr val="0F496F"/>
                        </a:solidFill>
                      </a:rPr>
                      <m:t> </m:t>
                    </m:r>
                    <m:r>
                      <a:rPr lang="en-US" sz="1400" i="1">
                        <a:solidFill>
                          <a:srgbClr val="0F496F"/>
                        </a:solidFill>
                        <a:latin typeface="Cambria Math" panose="02040503050406030204" pitchFamily="18" charset="0"/>
                      </a:rPr>
                      <m:t>˅</m:t>
                    </m:r>
                    <m:r>
                      <m:rPr>
                        <m:nor/>
                      </m:rPr>
                      <a:rPr lang="en-US" sz="1400">
                        <a:solidFill>
                          <a:srgbClr val="0F496F"/>
                        </a:solidFill>
                        <a:latin typeface="Cambria Math" panose="02040503050406030204" pitchFamily="18" charset="0"/>
                      </a:rPr>
                      <m:t> </m:t>
                    </m:r>
                    <m:r>
                      <a:rPr lang="en-US" sz="1400" i="1">
                        <a:solidFill>
                          <a:srgbClr val="0F496F"/>
                        </a:solidFill>
                        <a:latin typeface="Cambria Math" panose="02040503050406030204" pitchFamily="18" charset="0"/>
                        <a:ea typeface="Cambria Math" panose="02040503050406030204" pitchFamily="18" charset="0"/>
                      </a:rPr>
                      <m:t>¬</m:t>
                    </m:r>
                    <m:r>
                      <m:rPr>
                        <m:nor/>
                      </m:rPr>
                      <a:rPr lang="en-US" sz="1400">
                        <a:solidFill>
                          <a:srgbClr val="0F496F"/>
                        </a:solidFill>
                      </a:rPr>
                      <m:t>x</m:t>
                    </m:r>
                    <m:r>
                      <m:rPr>
                        <m:nor/>
                      </m:rPr>
                      <a:rPr lang="en-US" sz="1400" b="0" i="0" baseline="-25000">
                        <a:solidFill>
                          <a:srgbClr val="0F496F"/>
                        </a:solidFill>
                      </a:rPr>
                      <m:t>4</m:t>
                    </m:r>
                  </m:oMath>
                </a14:m>
                <a:r>
                  <a:rPr lang="en-US" sz="1400" dirty="0">
                    <a:solidFill>
                      <a:srgbClr val="0F496F"/>
                    </a:solidFill>
                  </a:rPr>
                  <a:t>) and C</a:t>
                </a:r>
                <a:r>
                  <a:rPr lang="en-US" sz="1400" baseline="-25000" dirty="0">
                    <a:solidFill>
                      <a:srgbClr val="0F496F"/>
                    </a:solidFill>
                  </a:rPr>
                  <a:t>9 </a:t>
                </a:r>
                <a:r>
                  <a:rPr lang="en-US" sz="1400" dirty="0">
                    <a:solidFill>
                      <a:srgbClr val="0F496F"/>
                    </a:solidFill>
                  </a:rPr>
                  <a:t>= (</a:t>
                </a:r>
                <a14:m>
                  <m:oMath xmlns:m="http://schemas.openxmlformats.org/officeDocument/2006/math">
                    <m:r>
                      <a:rPr lang="en-US" sz="1400" i="1">
                        <a:solidFill>
                          <a:srgbClr val="0F496F"/>
                        </a:solidFill>
                        <a:latin typeface="Cambria Math" panose="02040503050406030204" pitchFamily="18" charset="0"/>
                        <a:ea typeface="Cambria Math" panose="02040503050406030204" pitchFamily="18" charset="0"/>
                      </a:rPr>
                      <m:t>¬</m:t>
                    </m:r>
                    <m:r>
                      <m:rPr>
                        <m:nor/>
                      </m:rPr>
                      <a:rPr lang="en-US" sz="1400">
                        <a:solidFill>
                          <a:srgbClr val="0F496F"/>
                        </a:solidFill>
                      </a:rPr>
                      <m:t>x</m:t>
                    </m:r>
                    <m:r>
                      <m:rPr>
                        <m:nor/>
                      </m:rPr>
                      <a:rPr lang="en-US" sz="1400" b="0" i="0" baseline="-25000">
                        <a:solidFill>
                          <a:srgbClr val="0F496F"/>
                        </a:solidFill>
                      </a:rPr>
                      <m:t>1</m:t>
                    </m:r>
                    <m:r>
                      <a:rPr lang="en-US" sz="1400" i="1" baseline="-25000">
                        <a:solidFill>
                          <a:srgbClr val="0F496F"/>
                        </a:solidFill>
                        <a:latin typeface="Cambria Math" panose="02040503050406030204" pitchFamily="18" charset="0"/>
                      </a:rPr>
                      <m:t> </m:t>
                    </m:r>
                    <m:r>
                      <a:rPr lang="en-US" sz="1400" i="1">
                        <a:solidFill>
                          <a:srgbClr val="0F496F"/>
                        </a:solidFill>
                        <a:latin typeface="Cambria Math" panose="02040503050406030204" pitchFamily="18" charset="0"/>
                      </a:rPr>
                      <m:t>˅</m:t>
                    </m:r>
                    <m:r>
                      <a:rPr lang="en-US" sz="1400" b="0" i="1">
                        <a:solidFill>
                          <a:srgbClr val="0F496F"/>
                        </a:solidFill>
                        <a:latin typeface="Cambria Math" panose="02040503050406030204" pitchFamily="18" charset="0"/>
                      </a:rPr>
                      <m:t> </m:t>
                    </m:r>
                    <m:r>
                      <a:rPr lang="en-US" sz="1400" i="1">
                        <a:solidFill>
                          <a:srgbClr val="0F496F"/>
                        </a:solidFill>
                        <a:latin typeface="Cambria Math" panose="02040503050406030204" pitchFamily="18" charset="0"/>
                        <a:ea typeface="Cambria Math" panose="02040503050406030204" pitchFamily="18" charset="0"/>
                      </a:rPr>
                      <m:t>¬</m:t>
                    </m:r>
                    <m:r>
                      <m:rPr>
                        <m:nor/>
                      </m:rPr>
                      <a:rPr lang="en-US" sz="1400">
                        <a:solidFill>
                          <a:srgbClr val="0F496F"/>
                        </a:solidFill>
                      </a:rPr>
                      <m:t>x</m:t>
                    </m:r>
                    <m:r>
                      <m:rPr>
                        <m:nor/>
                      </m:rPr>
                      <a:rPr lang="en-US" sz="1400" b="0" i="0" baseline="-25000">
                        <a:solidFill>
                          <a:srgbClr val="0F496F"/>
                        </a:solidFill>
                      </a:rPr>
                      <m:t>2</m:t>
                    </m:r>
                  </m:oMath>
                </a14:m>
                <a:r>
                  <a:rPr lang="en-US" sz="1400" dirty="0">
                    <a:solidFill>
                      <a:srgbClr val="0F496F"/>
                    </a:solidFill>
                  </a:rPr>
                  <a:t> </a:t>
                </a:r>
                <a14:m>
                  <m:oMath xmlns:m="http://schemas.openxmlformats.org/officeDocument/2006/math">
                    <m:r>
                      <a:rPr lang="en-US" sz="1400" i="1">
                        <a:solidFill>
                          <a:srgbClr val="0F496F"/>
                        </a:solidFill>
                        <a:latin typeface="Cambria Math" panose="02040503050406030204" pitchFamily="18" charset="0"/>
                      </a:rPr>
                      <m:t>˅</m:t>
                    </m:r>
                    <m:r>
                      <m:rPr>
                        <m:nor/>
                      </m:rPr>
                      <a:rPr lang="en-US" sz="1400">
                        <a:solidFill>
                          <a:srgbClr val="0F496F"/>
                        </a:solidFill>
                        <a:latin typeface="Cambria Math" panose="02040503050406030204" pitchFamily="18" charset="0"/>
                      </a:rPr>
                      <m:t> </m:t>
                    </m:r>
                    <m:r>
                      <m:rPr>
                        <m:nor/>
                      </m:rPr>
                      <a:rPr lang="en-US" sz="1400">
                        <a:solidFill>
                          <a:srgbClr val="0F496F"/>
                        </a:solidFill>
                      </a:rPr>
                      <m:t>x</m:t>
                    </m:r>
                    <m:r>
                      <m:rPr>
                        <m:nor/>
                      </m:rPr>
                      <a:rPr lang="en-US" sz="1400" b="0" i="0" baseline="-25000">
                        <a:solidFill>
                          <a:srgbClr val="0F496F"/>
                        </a:solidFill>
                      </a:rPr>
                      <m:t>4</m:t>
                    </m:r>
                  </m:oMath>
                </a14:m>
                <a:r>
                  <a:rPr lang="en-US" sz="1400" dirty="0">
                    <a:solidFill>
                      <a:srgbClr val="0F496F"/>
                    </a:solidFill>
                  </a:rPr>
                  <a:t>)</a:t>
                </a:r>
              </a:p>
              <a:p>
                <a:pPr marL="457200" indent="-457200">
                  <a:lnSpc>
                    <a:spcPct val="90000"/>
                  </a:lnSpc>
                  <a:buFont typeface="+mj-lt"/>
                  <a:buAutoNum type="arabicPeriod"/>
                </a:pPr>
                <a:r>
                  <a:rPr lang="en-US" sz="1400" dirty="0">
                    <a:solidFill>
                      <a:srgbClr val="0F496F"/>
                    </a:solidFill>
                  </a:rPr>
                  <a:t>Add repeat literals to make every clause length-three: C</a:t>
                </a:r>
                <a:r>
                  <a:rPr lang="en-US" sz="1400" baseline="-25000" dirty="0">
                    <a:solidFill>
                      <a:srgbClr val="0F496F"/>
                    </a:solidFill>
                  </a:rPr>
                  <a:t>1</a:t>
                </a:r>
                <a:r>
                  <a:rPr lang="en-US" sz="1400" dirty="0">
                    <a:solidFill>
                      <a:srgbClr val="0F496F"/>
                    </a:solidFill>
                  </a:rPr>
                  <a:t> = (x</a:t>
                </a:r>
                <a:r>
                  <a:rPr lang="en-US" sz="1400" baseline="-25000" dirty="0">
                    <a:solidFill>
                      <a:srgbClr val="0F496F"/>
                    </a:solidFill>
                  </a:rPr>
                  <a:t>6</a:t>
                </a:r>
                <a:r>
                  <a:rPr lang="en-US" sz="1400" dirty="0">
                    <a:solidFill>
                      <a:srgbClr val="0F496F"/>
                    </a:solidFill>
                  </a:rPr>
                  <a:t> </a:t>
                </a:r>
                <a14:m>
                  <m:oMath xmlns:m="http://schemas.openxmlformats.org/officeDocument/2006/math">
                    <m:r>
                      <a:rPr lang="en-US" sz="1400" i="1">
                        <a:solidFill>
                          <a:srgbClr val="0F496F"/>
                        </a:solidFill>
                        <a:latin typeface="Cambria Math" panose="02040503050406030204" pitchFamily="18" charset="0"/>
                      </a:rPr>
                      <m:t>˅</m:t>
                    </m:r>
                  </m:oMath>
                </a14:m>
                <a:r>
                  <a:rPr lang="en-US" sz="1400" dirty="0">
                    <a:solidFill>
                      <a:srgbClr val="0F496F"/>
                    </a:solidFill>
                  </a:rPr>
                  <a:t> x</a:t>
                </a:r>
                <a:r>
                  <a:rPr lang="en-US" sz="1400" baseline="-25000" dirty="0">
                    <a:solidFill>
                      <a:srgbClr val="0F496F"/>
                    </a:solidFill>
                  </a:rPr>
                  <a:t>6</a:t>
                </a:r>
                <a:r>
                  <a:rPr lang="en-US" sz="1400" dirty="0">
                    <a:solidFill>
                      <a:srgbClr val="0F496F"/>
                    </a:solidFill>
                  </a:rPr>
                  <a:t> </a:t>
                </a:r>
                <a14:m>
                  <m:oMath xmlns:m="http://schemas.openxmlformats.org/officeDocument/2006/math">
                    <m:r>
                      <a:rPr lang="en-US" sz="1400" i="1">
                        <a:solidFill>
                          <a:srgbClr val="0F496F"/>
                        </a:solidFill>
                        <a:latin typeface="Cambria Math" panose="02040503050406030204" pitchFamily="18" charset="0"/>
                      </a:rPr>
                      <m:t>˅</m:t>
                    </m:r>
                  </m:oMath>
                </a14:m>
                <a:r>
                  <a:rPr lang="en-US" sz="1400" dirty="0">
                    <a:solidFill>
                      <a:srgbClr val="0F496F"/>
                    </a:solidFill>
                  </a:rPr>
                  <a:t> x</a:t>
                </a:r>
                <a:r>
                  <a:rPr lang="en-US" sz="1400" baseline="-25000" dirty="0">
                    <a:solidFill>
                      <a:srgbClr val="0F496F"/>
                    </a:solidFill>
                  </a:rPr>
                  <a:t>6</a:t>
                </a:r>
                <a:r>
                  <a:rPr lang="en-US" sz="1400" dirty="0">
                    <a:solidFill>
                      <a:srgbClr val="0F496F"/>
                    </a:solidFill>
                  </a:rPr>
                  <a:t>)</a:t>
                </a:r>
              </a:p>
              <a:p>
                <a:pPr marL="0" indent="0">
                  <a:lnSpc>
                    <a:spcPct val="90000"/>
                  </a:lnSpc>
                  <a:buNone/>
                </a:pPr>
                <a:r>
                  <a:rPr lang="en-US" sz="1400" i="1" dirty="0">
                    <a:solidFill>
                      <a:srgbClr val="0F496F"/>
                    </a:solidFill>
                  </a:rPr>
                  <a:t>This was only an example!  The above reduction works regardless of the input circuit!</a:t>
                </a:r>
              </a:p>
            </p:txBody>
          </p:sp>
        </mc:Choice>
        <mc:Fallback xmlns="">
          <p:sp>
            <p:nvSpPr>
              <p:cNvPr id="3" name="Content Placeholder 2">
                <a:extLst>
                  <a:ext uri="{FF2B5EF4-FFF2-40B4-BE49-F238E27FC236}">
                    <a16:creationId xmlns:a16="http://schemas.microsoft.com/office/drawing/2014/main" id="{311C8C83-0144-4892-89F0-CB8B150A3C6E}"/>
                  </a:ext>
                </a:extLst>
              </p:cNvPr>
              <p:cNvSpPr>
                <a:spLocks noGrp="1" noRot="1" noChangeAspect="1" noMove="1" noResize="1" noEditPoints="1" noAdjustHandles="1" noChangeArrowheads="1" noChangeShapeType="1" noTextEdit="1"/>
              </p:cNvSpPr>
              <p:nvPr>
                <p:ph idx="1"/>
              </p:nvPr>
            </p:nvSpPr>
            <p:spPr>
              <a:xfrm>
                <a:off x="4661860" y="685800"/>
                <a:ext cx="6253792" cy="3615267"/>
              </a:xfrm>
              <a:blipFill>
                <a:blip r:embed="rId3"/>
                <a:stretch>
                  <a:fillRect l="-292"/>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4989EFA4-96C5-4503-8017-D2CE662EB8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5" name="Straight Connector 14">
              <a:extLst>
                <a:ext uri="{FF2B5EF4-FFF2-40B4-BE49-F238E27FC236}">
                  <a16:creationId xmlns:a16="http://schemas.microsoft.com/office/drawing/2014/main" id="{25584CC7-A97D-40E0-A760-FDBBBB7A62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2DB1AE3-1E93-4048-BB83-757A3C7940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44E88C92-A5AB-4421-B94D-85AA003BAA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57D1F43-6875-443D-A459-65454B3D81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9289146B-3F32-4783-8CDB-4DAB8A8005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959218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tx1"/>
            </a:gs>
            <a:gs pos="91810">
              <a:srgbClr val="0F6397"/>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BE6D-4263-4A1E-9A05-6827B1E63ECE}"/>
              </a:ext>
            </a:extLst>
          </p:cNvPr>
          <p:cNvSpPr>
            <a:spLocks noGrp="1"/>
          </p:cNvSpPr>
          <p:nvPr>
            <p:ph type="title"/>
          </p:nvPr>
        </p:nvSpPr>
        <p:spPr/>
        <p:txBody>
          <a:bodyPr/>
          <a:lstStyle/>
          <a:p>
            <a:r>
              <a:rPr lang="en-US" dirty="0"/>
              <a:t>Independent Set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5586D5-8601-47D3-B52B-F3FC52EEA27C}"/>
                  </a:ext>
                </a:extLst>
              </p:cNvPr>
              <p:cNvSpPr>
                <a:spLocks noGrp="1"/>
              </p:cNvSpPr>
              <p:nvPr>
                <p:ph idx="1"/>
              </p:nvPr>
            </p:nvSpPr>
            <p:spPr>
              <a:xfrm>
                <a:off x="1202919" y="2011680"/>
                <a:ext cx="9784080" cy="2622665"/>
              </a:xfrm>
            </p:spPr>
            <p:txBody>
              <a:bodyPr/>
              <a:lstStyle/>
              <a:p>
                <a:pPr marL="0" indent="0">
                  <a:buNone/>
                </a:pPr>
                <a:r>
                  <a:rPr lang="en-US" dirty="0"/>
                  <a:t>3-SAT </a:t>
                </a:r>
                <a:r>
                  <a:rPr lang="en-US" dirty="0">
                    <a:sym typeface="Symbol" panose="05050102010706020507" pitchFamily="18" charset="2"/>
                  </a:rPr>
                  <a:t> </a:t>
                </a:r>
                <a:r>
                  <a:rPr lang="en-US" baseline="-25000" dirty="0">
                    <a:sym typeface="Symbol" panose="05050102010706020507" pitchFamily="18" charset="2"/>
                  </a:rPr>
                  <a:t>P</a:t>
                </a:r>
                <a:r>
                  <a:rPr lang="en-US" dirty="0">
                    <a:sym typeface="Symbol" panose="05050102010706020507" pitchFamily="18" charset="2"/>
                  </a:rPr>
                  <a:t> IS:</a:t>
                </a:r>
              </a:p>
              <a:p>
                <a:r>
                  <a:rPr lang="en-US" dirty="0">
                    <a:sym typeface="Symbol" panose="05050102010706020507" pitchFamily="18" charset="2"/>
                  </a:rPr>
                  <a:t>You are given a 3-SAT instance such as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m:rPr>
                            <m:nor/>
                          </m:rPr>
                          <a:rPr lang="en-US" dirty="0"/>
                          <m:t>x</m:t>
                        </m:r>
                        <m:r>
                          <a:rPr lang="en-US" i="1" baseline="-25000" dirty="0">
                            <a:latin typeface="Cambria Math" panose="02040503050406030204" pitchFamily="18" charset="0"/>
                          </a:rPr>
                          <m:t>1 </m:t>
                        </m:r>
                        <m:r>
                          <a:rPr lang="en-US" i="1">
                            <a:latin typeface="Cambria Math" panose="02040503050406030204" pitchFamily="18" charset="0"/>
                          </a:rPr>
                          <m:t>˅ </m:t>
                        </m:r>
                        <m:r>
                          <m:rPr>
                            <m:nor/>
                          </m:rPr>
                          <a:rPr lang="en-US" dirty="0"/>
                          <m:t>x</m:t>
                        </m:r>
                        <m:r>
                          <a:rPr lang="en-US" i="1" baseline="-25000" dirty="0">
                            <a:latin typeface="Cambria Math" panose="02040503050406030204" pitchFamily="18" charset="0"/>
                          </a:rPr>
                          <m:t>2 </m:t>
                        </m:r>
                        <m:r>
                          <a:rPr lang="en-US" i="1">
                            <a:latin typeface="Cambria Math" panose="02040503050406030204" pitchFamily="18" charset="0"/>
                          </a:rPr>
                          <m:t>˅</m:t>
                        </m:r>
                        <m:r>
                          <m:rPr>
                            <m:nor/>
                          </m:rPr>
                          <a:rPr lang="en-US">
                            <a:latin typeface="Cambria Math" panose="02040503050406030204" pitchFamily="18" charset="0"/>
                          </a:rPr>
                          <m:t> </m:t>
                        </m:r>
                        <m:r>
                          <m:rPr>
                            <m:nor/>
                          </m:rPr>
                          <a:rPr lang="en-US" dirty="0"/>
                          <m:t>x</m:t>
                        </m:r>
                        <m:r>
                          <a:rPr lang="en-US" b="0" i="1" baseline="-25000" dirty="0" smtClean="0">
                            <a:latin typeface="Cambria Math" panose="02040503050406030204" pitchFamily="18" charset="0"/>
                          </a:rPr>
                          <m:t>3</m:t>
                        </m:r>
                      </m:e>
                    </m:d>
                    <m:r>
                      <a:rPr lang="en-US" i="1" baseline="-25000">
                        <a:latin typeface="Cambria Math" panose="02040503050406030204" pitchFamily="18" charset="0"/>
                      </a:rPr>
                      <m:t> </m:t>
                    </m:r>
                    <m:r>
                      <a:rPr lang="en-US" i="1">
                        <a:latin typeface="Cambria Math" panose="02040503050406030204" pitchFamily="18" charset="0"/>
                      </a:rPr>
                      <m:t>˄ </m:t>
                    </m:r>
                    <m:d>
                      <m:dPr>
                        <m:ctrlPr>
                          <a:rPr lang="en-US" i="1">
                            <a:latin typeface="Cambria Math" panose="02040503050406030204" pitchFamily="18" charset="0"/>
                          </a:rPr>
                        </m:ctrlPr>
                      </m:dPr>
                      <m:e>
                        <m:r>
                          <m:rPr>
                            <m:nor/>
                          </m:rPr>
                          <a:rPr lang="en-US" dirty="0"/>
                          <m:t>x</m:t>
                        </m:r>
                        <m:r>
                          <a:rPr lang="en-US" b="0" i="1" baseline="-25000" dirty="0" smtClean="0">
                            <a:latin typeface="Cambria Math" panose="02040503050406030204" pitchFamily="18" charset="0"/>
                          </a:rPr>
                          <m:t>1</m:t>
                        </m:r>
                        <m:r>
                          <a:rPr lang="en-US" i="1" baseline="-25000" dirty="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m:rPr>
                            <m:nor/>
                          </m:rPr>
                          <a:rPr lang="en-US" dirty="0"/>
                          <m:t>x</m:t>
                        </m:r>
                        <m:r>
                          <a:rPr lang="en-US" b="0" i="1" baseline="-25000" dirty="0" smtClean="0">
                            <a:latin typeface="Cambria Math" panose="02040503050406030204" pitchFamily="18" charset="0"/>
                          </a:rPr>
                          <m:t>2</m:t>
                        </m:r>
                        <m:r>
                          <a:rPr lang="en-US" i="1" baseline="-25000" dirty="0">
                            <a:latin typeface="Cambria Math" panose="02040503050406030204" pitchFamily="18" charset="0"/>
                          </a:rPr>
                          <m:t> </m:t>
                        </m:r>
                        <m:r>
                          <a:rPr lang="en-US" i="1">
                            <a:latin typeface="Cambria Math" panose="02040503050406030204" pitchFamily="18" charset="0"/>
                          </a:rPr>
                          <m:t>˅ </m:t>
                        </m:r>
                        <m:r>
                          <m:rPr>
                            <m:nor/>
                          </m:rPr>
                          <a:rPr lang="en-US" dirty="0"/>
                          <m:t>x</m:t>
                        </m:r>
                        <m:r>
                          <a:rPr lang="en-US" b="0" i="1" baseline="-25000" dirty="0" smtClean="0">
                            <a:latin typeface="Cambria Math" panose="02040503050406030204" pitchFamily="18" charset="0"/>
                          </a:rPr>
                          <m:t>3</m:t>
                        </m:r>
                      </m:e>
                    </m:d>
                    <m:r>
                      <a:rPr lang="en-US" i="1" baseline="-25000">
                        <a:latin typeface="Cambria Math" panose="02040503050406030204" pitchFamily="18" charset="0"/>
                        <a:ea typeface="Cambria Math" panose="02040503050406030204" pitchFamily="18" charset="0"/>
                      </a:rPr>
                      <m:t> </m:t>
                    </m:r>
                    <m:r>
                      <a:rPr lang="en-US" i="1">
                        <a:latin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m:rPr>
                            <m:nor/>
                          </m:rPr>
                          <a:rPr lang="en-US" dirty="0"/>
                          <m:t>x</m:t>
                        </m:r>
                        <m:r>
                          <a:rPr lang="en-US" i="1" baseline="-25000" dirty="0">
                            <a:latin typeface="Cambria Math" panose="02040503050406030204" pitchFamily="18" charset="0"/>
                          </a:rPr>
                          <m:t>1 </m:t>
                        </m:r>
                        <m:r>
                          <a:rPr lang="en-US" i="1">
                            <a:latin typeface="Cambria Math" panose="02040503050406030204" pitchFamily="18" charset="0"/>
                          </a:rPr>
                          <m:t>˅ </m:t>
                        </m:r>
                        <m:r>
                          <m:rPr>
                            <m:nor/>
                          </m:rPr>
                          <a:rPr lang="en-US" dirty="0"/>
                          <m:t>x</m:t>
                        </m:r>
                        <m:r>
                          <a:rPr lang="en-US" b="0" i="1" baseline="-25000" dirty="0" smtClean="0">
                            <a:latin typeface="Cambria Math" panose="02040503050406030204" pitchFamily="18" charset="0"/>
                          </a:rPr>
                          <m:t>2</m:t>
                        </m:r>
                        <m:r>
                          <a:rPr lang="en-US" i="1" baseline="-25000" dirty="0">
                            <a:latin typeface="Cambria Math" panose="02040503050406030204" pitchFamily="18" charset="0"/>
                          </a:rPr>
                          <m:t> </m:t>
                        </m:r>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m:rPr>
                            <m:nor/>
                          </m:rPr>
                          <a:rPr lang="en-US" dirty="0"/>
                          <m:t>x</m:t>
                        </m:r>
                        <m:r>
                          <a:rPr lang="en-US" b="0" i="1" baseline="-25000" dirty="0" smtClean="0">
                            <a:latin typeface="Cambria Math" panose="02040503050406030204" pitchFamily="18" charset="0"/>
                          </a:rPr>
                          <m:t>3</m:t>
                        </m:r>
                      </m:e>
                    </m:d>
                  </m:oMath>
                </a14:m>
                <a:endParaRPr lang="en-US" baseline="-25000" dirty="0"/>
              </a:p>
              <a:p>
                <a:r>
                  <a:rPr lang="en-US" dirty="0"/>
                  <a:t>Add 3 nodes in a triangle for each clause.</a:t>
                </a:r>
              </a:p>
              <a:p>
                <a:r>
                  <a:rPr lang="en-US" dirty="0"/>
                  <a:t>Add edges between inconsistent variable assignments.</a:t>
                </a:r>
              </a:p>
              <a:p>
                <a:r>
                  <a:rPr lang="en-US" dirty="0"/>
                  <a:t>Find an IS of size m, which is the variable to satisfy each clause.</a:t>
                </a:r>
              </a:p>
            </p:txBody>
          </p:sp>
        </mc:Choice>
        <mc:Fallback xmlns="">
          <p:sp>
            <p:nvSpPr>
              <p:cNvPr id="3" name="Content Placeholder 2">
                <a:extLst>
                  <a:ext uri="{FF2B5EF4-FFF2-40B4-BE49-F238E27FC236}">
                    <a16:creationId xmlns:a16="http://schemas.microsoft.com/office/drawing/2014/main" id="{6A5586D5-8601-47D3-B52B-F3FC52EEA27C}"/>
                  </a:ext>
                </a:extLst>
              </p:cNvPr>
              <p:cNvSpPr>
                <a:spLocks noGrp="1" noRot="1" noChangeAspect="1" noMove="1" noResize="1" noEditPoints="1" noAdjustHandles="1" noChangeArrowheads="1" noChangeShapeType="1" noTextEdit="1"/>
              </p:cNvSpPr>
              <p:nvPr>
                <p:ph idx="1"/>
              </p:nvPr>
            </p:nvSpPr>
            <p:spPr>
              <a:xfrm>
                <a:off x="1202919" y="2011680"/>
                <a:ext cx="9784080" cy="2622665"/>
              </a:xfrm>
              <a:blipFill>
                <a:blip r:embed="rId2"/>
                <a:stretch>
                  <a:fillRect l="-810" t="-3256" b="-3953"/>
                </a:stretch>
              </a:blipFill>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4B8BB8A2-C184-4C90-A497-C7D9C8E6C2BA}"/>
              </a:ext>
            </a:extLst>
          </p:cNvPr>
          <p:cNvGrpSpPr/>
          <p:nvPr/>
        </p:nvGrpSpPr>
        <p:grpSpPr>
          <a:xfrm>
            <a:off x="2919509" y="417776"/>
            <a:ext cx="5327065" cy="1269419"/>
            <a:chOff x="1596736" y="4937417"/>
            <a:chExt cx="5327065" cy="1269419"/>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FD36A320-7C42-4B8B-A24D-B79D336F23B1}"/>
                    </a:ext>
                  </a:extLst>
                </p:cNvPr>
                <p:cNvSpPr/>
                <p:nvPr/>
              </p:nvSpPr>
              <p:spPr>
                <a:xfrm>
                  <a:off x="2088572" y="4937417"/>
                  <a:ext cx="384463" cy="4052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m:rPr>
                            <m:nor/>
                          </m:rPr>
                          <a:rPr lang="en-US" dirty="0"/>
                          <m:t>x</m:t>
                        </m:r>
                        <m:r>
                          <m:rPr>
                            <m:nor/>
                          </m:rPr>
                          <a:rPr lang="en-US" b="0" i="0" baseline="-25000" dirty="0" smtClean="0"/>
                          <m:t>1</m:t>
                        </m:r>
                      </m:oMath>
                    </m:oMathPara>
                  </a14:m>
                  <a:endParaRPr lang="en-US" dirty="0"/>
                </a:p>
              </p:txBody>
            </p:sp>
          </mc:Choice>
          <mc:Fallback xmlns="">
            <p:sp>
              <p:nvSpPr>
                <p:cNvPr id="4" name="Oval 3">
                  <a:extLst>
                    <a:ext uri="{FF2B5EF4-FFF2-40B4-BE49-F238E27FC236}">
                      <a16:creationId xmlns:a16="http://schemas.microsoft.com/office/drawing/2014/main" id="{FD36A320-7C42-4B8B-A24D-B79D336F23B1}"/>
                    </a:ext>
                  </a:extLst>
                </p:cNvPr>
                <p:cNvSpPr>
                  <a:spLocks noRot="1" noChangeAspect="1" noMove="1" noResize="1" noEditPoints="1" noAdjustHandles="1" noChangeArrowheads="1" noChangeShapeType="1" noTextEdit="1"/>
                </p:cNvSpPr>
                <p:nvPr/>
              </p:nvSpPr>
              <p:spPr>
                <a:xfrm>
                  <a:off x="2088572" y="4937417"/>
                  <a:ext cx="384463" cy="405244"/>
                </a:xfrm>
                <a:prstGeom prst="ellipse">
                  <a:avLst/>
                </a:prstGeom>
                <a:blipFill>
                  <a:blip r:embed="rId3"/>
                  <a:stretch>
                    <a:fillRect l="-1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F778F844-393D-4D1A-A518-9D6F34D53CB4}"/>
                    </a:ext>
                  </a:extLst>
                </p:cNvPr>
                <p:cNvSpPr/>
                <p:nvPr/>
              </p:nvSpPr>
              <p:spPr>
                <a:xfrm>
                  <a:off x="1596736" y="5801592"/>
                  <a:ext cx="384463" cy="4052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x</m:t>
                        </m:r>
                        <m:r>
                          <m:rPr>
                            <m:nor/>
                          </m:rPr>
                          <a:rPr lang="en-US" b="0" i="0" baseline="-25000" dirty="0" smtClean="0"/>
                          <m:t>2</m:t>
                        </m:r>
                      </m:oMath>
                    </m:oMathPara>
                  </a14:m>
                  <a:endParaRPr lang="en-US" dirty="0"/>
                </a:p>
              </p:txBody>
            </p:sp>
          </mc:Choice>
          <mc:Fallback xmlns="">
            <p:sp>
              <p:nvSpPr>
                <p:cNvPr id="7" name="Oval 6">
                  <a:extLst>
                    <a:ext uri="{FF2B5EF4-FFF2-40B4-BE49-F238E27FC236}">
                      <a16:creationId xmlns:a16="http://schemas.microsoft.com/office/drawing/2014/main" id="{F778F844-393D-4D1A-A518-9D6F34D53CB4}"/>
                    </a:ext>
                  </a:extLst>
                </p:cNvPr>
                <p:cNvSpPr>
                  <a:spLocks noRot="1" noChangeAspect="1" noMove="1" noResize="1" noEditPoints="1" noAdjustHandles="1" noChangeArrowheads="1" noChangeShapeType="1" noTextEdit="1"/>
                </p:cNvSpPr>
                <p:nvPr/>
              </p:nvSpPr>
              <p:spPr>
                <a:xfrm>
                  <a:off x="1596736" y="5801592"/>
                  <a:ext cx="384463" cy="40524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003AA1D1-3FE0-448C-AA04-9C502A5C2621}"/>
                    </a:ext>
                  </a:extLst>
                </p:cNvPr>
                <p:cNvSpPr/>
                <p:nvPr/>
              </p:nvSpPr>
              <p:spPr>
                <a:xfrm>
                  <a:off x="2580408" y="5801592"/>
                  <a:ext cx="384463" cy="4052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x</m:t>
                        </m:r>
                        <m:r>
                          <m:rPr>
                            <m:nor/>
                          </m:rPr>
                          <a:rPr lang="en-US" b="0" i="0" baseline="-25000" dirty="0" smtClean="0"/>
                          <m:t>3</m:t>
                        </m:r>
                      </m:oMath>
                    </m:oMathPara>
                  </a14:m>
                  <a:endParaRPr lang="en-US" dirty="0"/>
                </a:p>
              </p:txBody>
            </p:sp>
          </mc:Choice>
          <mc:Fallback xmlns="">
            <p:sp>
              <p:nvSpPr>
                <p:cNvPr id="8" name="Oval 7">
                  <a:extLst>
                    <a:ext uri="{FF2B5EF4-FFF2-40B4-BE49-F238E27FC236}">
                      <a16:creationId xmlns:a16="http://schemas.microsoft.com/office/drawing/2014/main" id="{003AA1D1-3FE0-448C-AA04-9C502A5C2621}"/>
                    </a:ext>
                  </a:extLst>
                </p:cNvPr>
                <p:cNvSpPr>
                  <a:spLocks noRot="1" noChangeAspect="1" noMove="1" noResize="1" noEditPoints="1" noAdjustHandles="1" noChangeArrowheads="1" noChangeShapeType="1" noTextEdit="1"/>
                </p:cNvSpPr>
                <p:nvPr/>
              </p:nvSpPr>
              <p:spPr>
                <a:xfrm>
                  <a:off x="2580408" y="5801592"/>
                  <a:ext cx="384463" cy="405244"/>
                </a:xfrm>
                <a:prstGeom prst="ellipse">
                  <a:avLst/>
                </a:prstGeom>
                <a:blipFill>
                  <a:blip r:embed="rId5"/>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19452346-EC30-4776-9915-BA3903A84B3E}"/>
                </a:ext>
              </a:extLst>
            </p:cNvPr>
            <p:cNvCxnSpPr>
              <a:stCxn id="7" idx="7"/>
              <a:endCxn id="4" idx="3"/>
            </p:cNvCxnSpPr>
            <p:nvPr/>
          </p:nvCxnSpPr>
          <p:spPr>
            <a:xfrm flipV="1">
              <a:off x="1924896" y="5283314"/>
              <a:ext cx="219979" cy="57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7A0B96-7366-46D3-9205-9172E7BB5DAA}"/>
                </a:ext>
              </a:extLst>
            </p:cNvPr>
            <p:cNvCxnSpPr>
              <a:stCxn id="4" idx="5"/>
              <a:endCxn id="8" idx="1"/>
            </p:cNvCxnSpPr>
            <p:nvPr/>
          </p:nvCxnSpPr>
          <p:spPr>
            <a:xfrm>
              <a:off x="2416732" y="5283314"/>
              <a:ext cx="219979" cy="57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BCB8BC-24AC-4AC2-A2AB-583A99A9CFF3}"/>
                </a:ext>
              </a:extLst>
            </p:cNvPr>
            <p:cNvCxnSpPr>
              <a:stCxn id="7" idx="6"/>
              <a:endCxn id="8" idx="2"/>
            </p:cNvCxnSpPr>
            <p:nvPr/>
          </p:nvCxnSpPr>
          <p:spPr>
            <a:xfrm>
              <a:off x="1981199" y="6004214"/>
              <a:ext cx="59920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8C19A91-C103-4521-9002-103CA0E4486C}"/>
                    </a:ext>
                  </a:extLst>
                </p:cNvPr>
                <p:cNvSpPr/>
                <p:nvPr/>
              </p:nvSpPr>
              <p:spPr>
                <a:xfrm>
                  <a:off x="4068037" y="4937417"/>
                  <a:ext cx="384463" cy="4052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m:rPr>
                            <m:nor/>
                          </m:rPr>
                          <a:rPr lang="en-US" dirty="0"/>
                          <m:t>x</m:t>
                        </m:r>
                        <m:r>
                          <m:rPr>
                            <m:nor/>
                          </m:rPr>
                          <a:rPr lang="en-US" b="0" i="0" baseline="-25000" dirty="0" smtClean="0"/>
                          <m:t>2</m:t>
                        </m:r>
                      </m:oMath>
                    </m:oMathPara>
                  </a14:m>
                  <a:endParaRPr lang="en-US" dirty="0"/>
                </a:p>
              </p:txBody>
            </p:sp>
          </mc:Choice>
          <mc:Fallback xmlns="">
            <p:sp>
              <p:nvSpPr>
                <p:cNvPr id="15" name="Oval 14">
                  <a:extLst>
                    <a:ext uri="{FF2B5EF4-FFF2-40B4-BE49-F238E27FC236}">
                      <a16:creationId xmlns:a16="http://schemas.microsoft.com/office/drawing/2014/main" id="{F8C19A91-C103-4521-9002-103CA0E4486C}"/>
                    </a:ext>
                  </a:extLst>
                </p:cNvPr>
                <p:cNvSpPr>
                  <a:spLocks noRot="1" noChangeAspect="1" noMove="1" noResize="1" noEditPoints="1" noAdjustHandles="1" noChangeArrowheads="1" noChangeShapeType="1" noTextEdit="1"/>
                </p:cNvSpPr>
                <p:nvPr/>
              </p:nvSpPr>
              <p:spPr>
                <a:xfrm>
                  <a:off x="4068037" y="4937417"/>
                  <a:ext cx="384463" cy="405244"/>
                </a:xfrm>
                <a:prstGeom prst="ellipse">
                  <a:avLst/>
                </a:prstGeom>
                <a:blipFill>
                  <a:blip r:embed="rId6"/>
                  <a:stretch>
                    <a:fillRect l="-1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3E6071D-A37D-417C-8DC1-A3783E617A2A}"/>
                    </a:ext>
                  </a:extLst>
                </p:cNvPr>
                <p:cNvSpPr/>
                <p:nvPr/>
              </p:nvSpPr>
              <p:spPr>
                <a:xfrm>
                  <a:off x="3576201" y="5801592"/>
                  <a:ext cx="384463" cy="4052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x</m:t>
                        </m:r>
                        <m:r>
                          <m:rPr>
                            <m:nor/>
                          </m:rPr>
                          <a:rPr lang="en-US" b="0" i="0" baseline="-25000" dirty="0" smtClean="0"/>
                          <m:t>1</m:t>
                        </m:r>
                      </m:oMath>
                    </m:oMathPara>
                  </a14:m>
                  <a:endParaRPr lang="en-US" dirty="0"/>
                </a:p>
              </p:txBody>
            </p:sp>
          </mc:Choice>
          <mc:Fallback xmlns="">
            <p:sp>
              <p:nvSpPr>
                <p:cNvPr id="16" name="Oval 15">
                  <a:extLst>
                    <a:ext uri="{FF2B5EF4-FFF2-40B4-BE49-F238E27FC236}">
                      <a16:creationId xmlns:a16="http://schemas.microsoft.com/office/drawing/2014/main" id="{C3E6071D-A37D-417C-8DC1-A3783E617A2A}"/>
                    </a:ext>
                  </a:extLst>
                </p:cNvPr>
                <p:cNvSpPr>
                  <a:spLocks noRot="1" noChangeAspect="1" noMove="1" noResize="1" noEditPoints="1" noAdjustHandles="1" noChangeArrowheads="1" noChangeShapeType="1" noTextEdit="1"/>
                </p:cNvSpPr>
                <p:nvPr/>
              </p:nvSpPr>
              <p:spPr>
                <a:xfrm>
                  <a:off x="3576201" y="5801592"/>
                  <a:ext cx="384463" cy="405244"/>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FEC249C-6FB7-4A40-8090-B9F86E6C0B97}"/>
                    </a:ext>
                  </a:extLst>
                </p:cNvPr>
                <p:cNvSpPr/>
                <p:nvPr/>
              </p:nvSpPr>
              <p:spPr>
                <a:xfrm>
                  <a:off x="4559873" y="5801592"/>
                  <a:ext cx="384463" cy="4052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x</m:t>
                        </m:r>
                        <m:r>
                          <m:rPr>
                            <m:nor/>
                          </m:rPr>
                          <a:rPr lang="en-US" b="0" i="0" baseline="-25000" dirty="0" smtClean="0"/>
                          <m:t>3</m:t>
                        </m:r>
                      </m:oMath>
                    </m:oMathPara>
                  </a14:m>
                  <a:endParaRPr lang="en-US" dirty="0"/>
                </a:p>
              </p:txBody>
            </p:sp>
          </mc:Choice>
          <mc:Fallback xmlns="">
            <p:sp>
              <p:nvSpPr>
                <p:cNvPr id="17" name="Oval 16">
                  <a:extLst>
                    <a:ext uri="{FF2B5EF4-FFF2-40B4-BE49-F238E27FC236}">
                      <a16:creationId xmlns:a16="http://schemas.microsoft.com/office/drawing/2014/main" id="{6FEC249C-6FB7-4A40-8090-B9F86E6C0B97}"/>
                    </a:ext>
                  </a:extLst>
                </p:cNvPr>
                <p:cNvSpPr>
                  <a:spLocks noRot="1" noChangeAspect="1" noMove="1" noResize="1" noEditPoints="1" noAdjustHandles="1" noChangeArrowheads="1" noChangeShapeType="1" noTextEdit="1"/>
                </p:cNvSpPr>
                <p:nvPr/>
              </p:nvSpPr>
              <p:spPr>
                <a:xfrm>
                  <a:off x="4559873" y="5801592"/>
                  <a:ext cx="384463" cy="405244"/>
                </a:xfrm>
                <a:prstGeom prst="ellipse">
                  <a:avLst/>
                </a:prstGeom>
                <a:blipFill>
                  <a:blip r:embed="rId8"/>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D01FE66C-6C74-4242-A3DF-FA2EAC3754D1}"/>
                </a:ext>
              </a:extLst>
            </p:cNvPr>
            <p:cNvCxnSpPr>
              <a:stCxn id="16" idx="7"/>
              <a:endCxn id="15" idx="3"/>
            </p:cNvCxnSpPr>
            <p:nvPr/>
          </p:nvCxnSpPr>
          <p:spPr>
            <a:xfrm flipV="1">
              <a:off x="3904361" y="5283314"/>
              <a:ext cx="219979" cy="57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D0456A4-1EB0-4A0C-8B60-A2B59187FA96}"/>
                </a:ext>
              </a:extLst>
            </p:cNvPr>
            <p:cNvCxnSpPr>
              <a:stCxn id="15" idx="5"/>
              <a:endCxn id="17" idx="1"/>
            </p:cNvCxnSpPr>
            <p:nvPr/>
          </p:nvCxnSpPr>
          <p:spPr>
            <a:xfrm>
              <a:off x="4396197" y="5283314"/>
              <a:ext cx="219979" cy="57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23C3F9F-445E-455A-84DD-033849AAA967}"/>
                </a:ext>
              </a:extLst>
            </p:cNvPr>
            <p:cNvCxnSpPr>
              <a:stCxn id="16" idx="6"/>
              <a:endCxn id="17" idx="2"/>
            </p:cNvCxnSpPr>
            <p:nvPr/>
          </p:nvCxnSpPr>
          <p:spPr>
            <a:xfrm>
              <a:off x="3960664" y="6004214"/>
              <a:ext cx="59920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F61C6F5E-1020-41F1-A598-BE21234686BF}"/>
                    </a:ext>
                  </a:extLst>
                </p:cNvPr>
                <p:cNvSpPr/>
                <p:nvPr/>
              </p:nvSpPr>
              <p:spPr>
                <a:xfrm>
                  <a:off x="6047502" y="4937417"/>
                  <a:ext cx="384463" cy="4052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m:rPr>
                            <m:nor/>
                          </m:rPr>
                          <a:rPr lang="en-US" dirty="0"/>
                          <m:t>x</m:t>
                        </m:r>
                        <m:r>
                          <m:rPr>
                            <m:nor/>
                          </m:rPr>
                          <a:rPr lang="en-US" b="0" i="0" baseline="-25000" dirty="0" smtClean="0"/>
                          <m:t>3</m:t>
                        </m:r>
                      </m:oMath>
                    </m:oMathPara>
                  </a14:m>
                  <a:endParaRPr lang="en-US" dirty="0"/>
                </a:p>
              </p:txBody>
            </p:sp>
          </mc:Choice>
          <mc:Fallback xmlns="">
            <p:sp>
              <p:nvSpPr>
                <p:cNvPr id="27" name="Oval 26">
                  <a:extLst>
                    <a:ext uri="{FF2B5EF4-FFF2-40B4-BE49-F238E27FC236}">
                      <a16:creationId xmlns:a16="http://schemas.microsoft.com/office/drawing/2014/main" id="{F61C6F5E-1020-41F1-A598-BE21234686BF}"/>
                    </a:ext>
                  </a:extLst>
                </p:cNvPr>
                <p:cNvSpPr>
                  <a:spLocks noRot="1" noChangeAspect="1" noMove="1" noResize="1" noEditPoints="1" noAdjustHandles="1" noChangeArrowheads="1" noChangeShapeType="1" noTextEdit="1"/>
                </p:cNvSpPr>
                <p:nvPr/>
              </p:nvSpPr>
              <p:spPr>
                <a:xfrm>
                  <a:off x="6047502" y="4937417"/>
                  <a:ext cx="384463" cy="405244"/>
                </a:xfrm>
                <a:prstGeom prst="ellipse">
                  <a:avLst/>
                </a:prstGeom>
                <a:blipFill>
                  <a:blip r:embed="rId9"/>
                  <a:stretch>
                    <a:fillRect l="-10769" b="-1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A9146B4E-B344-456A-851C-964B77876189}"/>
                    </a:ext>
                  </a:extLst>
                </p:cNvPr>
                <p:cNvSpPr/>
                <p:nvPr/>
              </p:nvSpPr>
              <p:spPr>
                <a:xfrm>
                  <a:off x="5555666" y="5801592"/>
                  <a:ext cx="384463" cy="4052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x</m:t>
                        </m:r>
                        <m:r>
                          <m:rPr>
                            <m:nor/>
                          </m:rPr>
                          <a:rPr lang="en-US" b="0" i="0" baseline="-25000" dirty="0" smtClean="0"/>
                          <m:t>2</m:t>
                        </m:r>
                      </m:oMath>
                    </m:oMathPara>
                  </a14:m>
                  <a:endParaRPr lang="en-US" dirty="0"/>
                </a:p>
              </p:txBody>
            </p:sp>
          </mc:Choice>
          <mc:Fallback xmlns="">
            <p:sp>
              <p:nvSpPr>
                <p:cNvPr id="28" name="Oval 27">
                  <a:extLst>
                    <a:ext uri="{FF2B5EF4-FFF2-40B4-BE49-F238E27FC236}">
                      <a16:creationId xmlns:a16="http://schemas.microsoft.com/office/drawing/2014/main" id="{A9146B4E-B344-456A-851C-964B77876189}"/>
                    </a:ext>
                  </a:extLst>
                </p:cNvPr>
                <p:cNvSpPr>
                  <a:spLocks noRot="1" noChangeAspect="1" noMove="1" noResize="1" noEditPoints="1" noAdjustHandles="1" noChangeArrowheads="1" noChangeShapeType="1" noTextEdit="1"/>
                </p:cNvSpPr>
                <p:nvPr/>
              </p:nvSpPr>
              <p:spPr>
                <a:xfrm>
                  <a:off x="5555666" y="5801592"/>
                  <a:ext cx="384463" cy="40524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0A98A11-ADFE-4239-A0A5-AA188C8CFC35}"/>
                    </a:ext>
                  </a:extLst>
                </p:cNvPr>
                <p:cNvSpPr/>
                <p:nvPr/>
              </p:nvSpPr>
              <p:spPr>
                <a:xfrm>
                  <a:off x="6539338" y="5801592"/>
                  <a:ext cx="384463" cy="4052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x</m:t>
                        </m:r>
                        <m:r>
                          <m:rPr>
                            <m:nor/>
                          </m:rPr>
                          <a:rPr lang="en-US" b="0" i="0" baseline="-25000" dirty="0" smtClean="0"/>
                          <m:t>1</m:t>
                        </m:r>
                      </m:oMath>
                    </m:oMathPara>
                  </a14:m>
                  <a:endParaRPr lang="en-US" dirty="0"/>
                </a:p>
              </p:txBody>
            </p:sp>
          </mc:Choice>
          <mc:Fallback xmlns="">
            <p:sp>
              <p:nvSpPr>
                <p:cNvPr id="29" name="Oval 28">
                  <a:extLst>
                    <a:ext uri="{FF2B5EF4-FFF2-40B4-BE49-F238E27FC236}">
                      <a16:creationId xmlns:a16="http://schemas.microsoft.com/office/drawing/2014/main" id="{00A98A11-ADFE-4239-A0A5-AA188C8CFC35}"/>
                    </a:ext>
                  </a:extLst>
                </p:cNvPr>
                <p:cNvSpPr>
                  <a:spLocks noRot="1" noChangeAspect="1" noMove="1" noResize="1" noEditPoints="1" noAdjustHandles="1" noChangeArrowheads="1" noChangeShapeType="1" noTextEdit="1"/>
                </p:cNvSpPr>
                <p:nvPr/>
              </p:nvSpPr>
              <p:spPr>
                <a:xfrm>
                  <a:off x="6539338" y="5801592"/>
                  <a:ext cx="384463" cy="405244"/>
                </a:xfrm>
                <a:prstGeom prst="ellipse">
                  <a:avLst/>
                </a:prstGeom>
                <a:blipFill>
                  <a:blip r:embed="rId11"/>
                  <a:stretch>
                    <a:fillRect/>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427241C0-1F2E-4F7D-8571-995F768F8EA9}"/>
                </a:ext>
              </a:extLst>
            </p:cNvPr>
            <p:cNvCxnSpPr>
              <a:stCxn id="28" idx="7"/>
              <a:endCxn id="27" idx="3"/>
            </p:cNvCxnSpPr>
            <p:nvPr/>
          </p:nvCxnSpPr>
          <p:spPr>
            <a:xfrm flipV="1">
              <a:off x="5883826" y="5283314"/>
              <a:ext cx="219979" cy="57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3964DD-558F-4F1A-868B-932DD6276D8A}"/>
                </a:ext>
              </a:extLst>
            </p:cNvPr>
            <p:cNvCxnSpPr>
              <a:stCxn id="27" idx="5"/>
              <a:endCxn id="29" idx="1"/>
            </p:cNvCxnSpPr>
            <p:nvPr/>
          </p:nvCxnSpPr>
          <p:spPr>
            <a:xfrm>
              <a:off x="6375662" y="5283314"/>
              <a:ext cx="219979" cy="57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975C987-1A36-48D4-8561-1118D2C1AE77}"/>
                </a:ext>
              </a:extLst>
            </p:cNvPr>
            <p:cNvCxnSpPr>
              <a:stCxn id="28" idx="6"/>
              <a:endCxn id="29" idx="2"/>
            </p:cNvCxnSpPr>
            <p:nvPr/>
          </p:nvCxnSpPr>
          <p:spPr>
            <a:xfrm>
              <a:off x="5940129" y="6004214"/>
              <a:ext cx="59920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E1A10932-904F-4C1B-ADE3-D1DD71A8D651}"/>
              </a:ext>
            </a:extLst>
          </p:cNvPr>
          <p:cNvGrpSpPr/>
          <p:nvPr/>
        </p:nvGrpSpPr>
        <p:grpSpPr>
          <a:xfrm>
            <a:off x="3247669" y="620398"/>
            <a:ext cx="4670745" cy="720900"/>
            <a:chOff x="3247669" y="620398"/>
            <a:chExt cx="4670745" cy="720900"/>
          </a:xfrm>
        </p:grpSpPr>
        <p:cxnSp>
          <p:nvCxnSpPr>
            <p:cNvPr id="35" name="Straight Connector 34">
              <a:extLst>
                <a:ext uri="{FF2B5EF4-FFF2-40B4-BE49-F238E27FC236}">
                  <a16:creationId xmlns:a16="http://schemas.microsoft.com/office/drawing/2014/main" id="{9F288CEA-E2F5-4EDA-91C7-276DB6EDE6BD}"/>
                </a:ext>
              </a:extLst>
            </p:cNvPr>
            <p:cNvCxnSpPr>
              <a:stCxn id="15" idx="2"/>
              <a:endCxn id="7" idx="7"/>
            </p:cNvCxnSpPr>
            <p:nvPr/>
          </p:nvCxnSpPr>
          <p:spPr>
            <a:xfrm flipH="1">
              <a:off x="3247669" y="620398"/>
              <a:ext cx="2143141" cy="720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6531F2B-5D0E-4329-B86A-ADEE328D56DC}"/>
                </a:ext>
              </a:extLst>
            </p:cNvPr>
            <p:cNvCxnSpPr>
              <a:stCxn id="15" idx="6"/>
              <a:endCxn id="28" idx="1"/>
            </p:cNvCxnSpPr>
            <p:nvPr/>
          </p:nvCxnSpPr>
          <p:spPr>
            <a:xfrm>
              <a:off x="5775273" y="620398"/>
              <a:ext cx="1159469" cy="720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3097574-DCC4-41B0-A091-012B380B738B}"/>
                </a:ext>
              </a:extLst>
            </p:cNvPr>
            <p:cNvCxnSpPr>
              <a:stCxn id="27" idx="2"/>
              <a:endCxn id="17" idx="7"/>
            </p:cNvCxnSpPr>
            <p:nvPr/>
          </p:nvCxnSpPr>
          <p:spPr>
            <a:xfrm flipH="1">
              <a:off x="6210806" y="620398"/>
              <a:ext cx="1159469" cy="720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C7B22D1-B4A5-4E14-9F33-715F0A955867}"/>
                </a:ext>
              </a:extLst>
            </p:cNvPr>
            <p:cNvCxnSpPr>
              <a:stCxn id="27" idx="2"/>
              <a:endCxn id="8" idx="7"/>
            </p:cNvCxnSpPr>
            <p:nvPr/>
          </p:nvCxnSpPr>
          <p:spPr>
            <a:xfrm flipH="1">
              <a:off x="4231341" y="620398"/>
              <a:ext cx="3138934" cy="720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A1AB427-951D-4839-8D97-1E661A75E2E4}"/>
                </a:ext>
              </a:extLst>
            </p:cNvPr>
            <p:cNvCxnSpPr>
              <a:stCxn id="4" idx="6"/>
              <a:endCxn id="16" idx="1"/>
            </p:cNvCxnSpPr>
            <p:nvPr/>
          </p:nvCxnSpPr>
          <p:spPr>
            <a:xfrm>
              <a:off x="3795808" y="620398"/>
              <a:ext cx="1159469" cy="720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B9F21E0-756A-453F-893B-F392B576C9B8}"/>
                </a:ext>
              </a:extLst>
            </p:cNvPr>
            <p:cNvCxnSpPr>
              <a:stCxn id="4" idx="6"/>
              <a:endCxn id="29" idx="1"/>
            </p:cNvCxnSpPr>
            <p:nvPr/>
          </p:nvCxnSpPr>
          <p:spPr>
            <a:xfrm>
              <a:off x="3795808" y="620398"/>
              <a:ext cx="4122606" cy="7209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844AC07D-6571-4F4E-803F-6A187F6CF794}"/>
              </a:ext>
            </a:extLst>
          </p:cNvPr>
          <p:cNvSpPr txBox="1"/>
          <p:nvPr/>
        </p:nvSpPr>
        <p:spPr>
          <a:xfrm>
            <a:off x="7637318" y="5283314"/>
            <a:ext cx="2951449" cy="646331"/>
          </a:xfrm>
          <a:prstGeom prst="rect">
            <a:avLst/>
          </a:prstGeom>
          <a:noFill/>
        </p:spPr>
        <p:txBody>
          <a:bodyPr wrap="none" rtlCol="0">
            <a:spAutoFit/>
          </a:bodyPr>
          <a:lstStyle/>
          <a:p>
            <a:r>
              <a:rPr lang="en-US" dirty="0"/>
              <a:t>That means we have 5 </a:t>
            </a:r>
            <a:br>
              <a:rPr lang="en-US" dirty="0"/>
            </a:br>
            <a:r>
              <a:rPr lang="en-US" dirty="0"/>
              <a:t>NP-Complete problems now!</a:t>
            </a:r>
          </a:p>
        </p:txBody>
      </p:sp>
    </p:spTree>
    <p:extLst>
      <p:ext uri="{BB962C8B-B14F-4D97-AF65-F5344CB8AC3E}">
        <p14:creationId xmlns:p14="http://schemas.microsoft.com/office/powerpoint/2010/main" val="414488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F041-DC5F-45F4-B4C7-2CF366EFE4A3}"/>
              </a:ext>
            </a:extLst>
          </p:cNvPr>
          <p:cNvSpPr>
            <a:spLocks noGrp="1"/>
          </p:cNvSpPr>
          <p:nvPr>
            <p:ph type="title"/>
          </p:nvPr>
        </p:nvSpPr>
        <p:spPr/>
        <p:txBody>
          <a:bodyPr/>
          <a:lstStyle/>
          <a:p>
            <a:r>
              <a:rPr lang="en-US" dirty="0"/>
              <a:t>Set Packing</a:t>
            </a:r>
          </a:p>
        </p:txBody>
      </p:sp>
      <p:sp>
        <p:nvSpPr>
          <p:cNvPr id="3" name="Content Placeholder 2">
            <a:extLst>
              <a:ext uri="{FF2B5EF4-FFF2-40B4-BE49-F238E27FC236}">
                <a16:creationId xmlns:a16="http://schemas.microsoft.com/office/drawing/2014/main" id="{CD5E490C-02B7-46B0-B591-6D699B0DBA95}"/>
              </a:ext>
            </a:extLst>
          </p:cNvPr>
          <p:cNvSpPr>
            <a:spLocks noGrp="1"/>
          </p:cNvSpPr>
          <p:nvPr>
            <p:ph idx="1"/>
          </p:nvPr>
        </p:nvSpPr>
        <p:spPr/>
        <p:txBody>
          <a:bodyPr>
            <a:normAutofit fontScale="92500"/>
          </a:bodyPr>
          <a:lstStyle/>
          <a:p>
            <a:pPr marL="0" indent="0">
              <a:buNone/>
            </a:pPr>
            <a:r>
              <a:rPr lang="en-US" dirty="0"/>
              <a:t>Given a set U of n elements, m subsets S</a:t>
            </a:r>
            <a:r>
              <a:rPr lang="en-US" baseline="-25000" dirty="0"/>
              <a:t>1</a:t>
            </a:r>
            <a:r>
              <a:rPr lang="en-US" dirty="0"/>
              <a:t>, …, </a:t>
            </a:r>
            <a:r>
              <a:rPr lang="en-US" dirty="0" err="1"/>
              <a:t>S</a:t>
            </a:r>
            <a:r>
              <a:rPr lang="en-US" baseline="-25000" dirty="0" err="1"/>
              <a:t>m</a:t>
            </a:r>
            <a:r>
              <a:rPr lang="en-US" dirty="0"/>
              <a:t> </a:t>
            </a:r>
            <a:r>
              <a:rPr lang="en-US" dirty="0">
                <a:sym typeface="Symbol" panose="05050102010706020507" pitchFamily="18" charset="2"/>
              </a:rPr>
              <a:t> U, and an integer k.  You want to find a collection of k subsets which have no overlap.</a:t>
            </a:r>
          </a:p>
          <a:p>
            <a:pPr marL="0" indent="0">
              <a:buNone/>
            </a:pPr>
            <a:r>
              <a:rPr lang="en-US" dirty="0"/>
              <a:t>IS </a:t>
            </a:r>
            <a:r>
              <a:rPr lang="en-US" dirty="0">
                <a:sym typeface="Symbol" panose="05050102010706020507" pitchFamily="18" charset="2"/>
              </a:rPr>
              <a:t> </a:t>
            </a:r>
            <a:r>
              <a:rPr lang="en-US" baseline="-25000" dirty="0">
                <a:sym typeface="Symbol" panose="05050102010706020507" pitchFamily="18" charset="2"/>
              </a:rPr>
              <a:t>P</a:t>
            </a:r>
            <a:r>
              <a:rPr lang="en-US" dirty="0">
                <a:sym typeface="Symbol" panose="05050102010706020507" pitchFamily="18" charset="2"/>
              </a:rPr>
              <a:t> SP:</a:t>
            </a:r>
          </a:p>
          <a:p>
            <a:r>
              <a:rPr lang="en-US" dirty="0">
                <a:sym typeface="Symbol" panose="05050102010706020507" pitchFamily="18" charset="2"/>
              </a:rPr>
              <a:t>In IS we choose nodes, and in SP we choose subsets.</a:t>
            </a:r>
            <a:br>
              <a:rPr lang="en-US" dirty="0">
                <a:sym typeface="Symbol" panose="05050102010706020507" pitchFamily="18" charset="2"/>
              </a:rPr>
            </a:br>
            <a:r>
              <a:rPr lang="en-US" dirty="0">
                <a:sym typeface="Symbol" panose="05050102010706020507" pitchFamily="18" charset="2"/>
              </a:rPr>
              <a:t>Each node becomes a subset.</a:t>
            </a:r>
          </a:p>
          <a:p>
            <a:r>
              <a:rPr lang="en-US" dirty="0">
                <a:sym typeface="Symbol" panose="05050102010706020507" pitchFamily="18" charset="2"/>
              </a:rPr>
              <a:t>In IS we conflict if there is an edge in common, and in SP we conflict</a:t>
            </a:r>
            <a:br>
              <a:rPr lang="en-US" dirty="0">
                <a:sym typeface="Symbol" panose="05050102010706020507" pitchFamily="18" charset="2"/>
              </a:rPr>
            </a:br>
            <a:r>
              <a:rPr lang="en-US" dirty="0">
                <a:sym typeface="Symbol" panose="05050102010706020507" pitchFamily="18" charset="2"/>
              </a:rPr>
              <a:t>if there is an element in common.  Each edge becomes an element.</a:t>
            </a:r>
          </a:p>
          <a:p>
            <a:r>
              <a:rPr lang="en-US" dirty="0">
                <a:sym typeface="Symbol" panose="05050102010706020507" pitchFamily="18" charset="2"/>
              </a:rPr>
              <a:t>In IS, a node conflicts with the edges incident to it, and in SP, a </a:t>
            </a:r>
            <a:br>
              <a:rPr lang="en-US" dirty="0">
                <a:sym typeface="Symbol" panose="05050102010706020507" pitchFamily="18" charset="2"/>
              </a:rPr>
            </a:br>
            <a:r>
              <a:rPr lang="en-US" dirty="0">
                <a:sym typeface="Symbol" panose="05050102010706020507" pitchFamily="18" charset="2"/>
              </a:rPr>
              <a:t>subset conflicts with the elements in it.  So, each node becomes a </a:t>
            </a:r>
            <a:br>
              <a:rPr lang="en-US" dirty="0">
                <a:sym typeface="Symbol" panose="05050102010706020507" pitchFamily="18" charset="2"/>
              </a:rPr>
            </a:br>
            <a:r>
              <a:rPr lang="en-US" dirty="0">
                <a:sym typeface="Symbol" panose="05050102010706020507" pitchFamily="18" charset="2"/>
              </a:rPr>
              <a:t>set containing the edges incident to it.</a:t>
            </a:r>
          </a:p>
        </p:txBody>
      </p:sp>
      <p:graphicFrame>
        <p:nvGraphicFramePr>
          <p:cNvPr id="13" name="Table 13">
            <a:extLst>
              <a:ext uri="{FF2B5EF4-FFF2-40B4-BE49-F238E27FC236}">
                <a16:creationId xmlns:a16="http://schemas.microsoft.com/office/drawing/2014/main" id="{C231B6CD-EA14-4839-A965-AD73D0B8AA0D}"/>
              </a:ext>
            </a:extLst>
          </p:cNvPr>
          <p:cNvGraphicFramePr>
            <a:graphicFrameLocks noGrp="1"/>
          </p:cNvGraphicFramePr>
          <p:nvPr/>
        </p:nvGraphicFramePr>
        <p:xfrm>
          <a:off x="9419501" y="3045460"/>
          <a:ext cx="1567498" cy="2865120"/>
        </p:xfrm>
        <a:graphic>
          <a:graphicData uri="http://schemas.openxmlformats.org/drawingml/2006/table">
            <a:tbl>
              <a:tblPr firstRow="1" bandRow="1">
                <a:tableStyleId>{073A0DAA-6AF3-43AB-8588-CEC1D06C72B9}</a:tableStyleId>
              </a:tblPr>
              <a:tblGrid>
                <a:gridCol w="433705">
                  <a:extLst>
                    <a:ext uri="{9D8B030D-6E8A-4147-A177-3AD203B41FA5}">
                      <a16:colId xmlns:a16="http://schemas.microsoft.com/office/drawing/2014/main" val="3163035208"/>
                    </a:ext>
                  </a:extLst>
                </a:gridCol>
                <a:gridCol w="1133793">
                  <a:extLst>
                    <a:ext uri="{9D8B030D-6E8A-4147-A177-3AD203B41FA5}">
                      <a16:colId xmlns:a16="http://schemas.microsoft.com/office/drawing/2014/main" val="937592150"/>
                    </a:ext>
                  </a:extLst>
                </a:gridCol>
              </a:tblGrid>
              <a:tr h="370840">
                <a:tc>
                  <a:txBody>
                    <a:bodyPr/>
                    <a:lstStyle/>
                    <a:p>
                      <a:endParaRPr lang="en-US" dirty="0"/>
                    </a:p>
                  </a:txBody>
                  <a:tcPr/>
                </a:tc>
                <a:tc>
                  <a:txBody>
                    <a:bodyPr/>
                    <a:lstStyle/>
                    <a:p>
                      <a:r>
                        <a:rPr lang="en-US" dirty="0"/>
                        <a:t>Contents</a:t>
                      </a:r>
                    </a:p>
                  </a:txBody>
                  <a:tcPr/>
                </a:tc>
                <a:extLst>
                  <a:ext uri="{0D108BD9-81ED-4DB2-BD59-A6C34878D82A}">
                    <a16:rowId xmlns:a16="http://schemas.microsoft.com/office/drawing/2014/main" val="3927918442"/>
                  </a:ext>
                </a:extLst>
              </a:tr>
              <a:tr h="370840">
                <a:tc>
                  <a:txBody>
                    <a:bodyPr/>
                    <a:lstStyle/>
                    <a:p>
                      <a:pPr algn="ctr"/>
                      <a:r>
                        <a:rPr lang="en-US" dirty="0"/>
                        <a:t>S</a:t>
                      </a:r>
                      <a:r>
                        <a:rPr lang="en-US" baseline="-25000" dirty="0"/>
                        <a:t>1</a:t>
                      </a:r>
                    </a:p>
                  </a:txBody>
                  <a:tcPr>
                    <a:solidFill>
                      <a:srgbClr val="FF0000"/>
                    </a:solidFill>
                  </a:tcPr>
                </a:tc>
                <a:tc>
                  <a:txBody>
                    <a:bodyPr/>
                    <a:lstStyle/>
                    <a:p>
                      <a:pPr algn="ctr"/>
                      <a:r>
                        <a:rPr lang="en-US" dirty="0"/>
                        <a:t>{1,2}</a:t>
                      </a:r>
                    </a:p>
                  </a:txBody>
                  <a:tcPr>
                    <a:solidFill>
                      <a:srgbClr val="FF0000"/>
                    </a:solidFill>
                  </a:tcPr>
                </a:tc>
                <a:extLst>
                  <a:ext uri="{0D108BD9-81ED-4DB2-BD59-A6C34878D82A}">
                    <a16:rowId xmlns:a16="http://schemas.microsoft.com/office/drawing/2014/main" val="114253950"/>
                  </a:ext>
                </a:extLst>
              </a:tr>
              <a:tr h="370840">
                <a:tc>
                  <a:txBody>
                    <a:bodyPr/>
                    <a:lstStyle/>
                    <a:p>
                      <a:pPr algn="ctr"/>
                      <a:r>
                        <a:rPr lang="en-US" dirty="0"/>
                        <a:t>S</a:t>
                      </a:r>
                      <a:r>
                        <a:rPr lang="en-US" baseline="-25000" dirty="0"/>
                        <a:t>2</a:t>
                      </a:r>
                      <a:endParaRPr lang="en-US" dirty="0"/>
                    </a:p>
                  </a:txBody>
                  <a:tcPr/>
                </a:tc>
                <a:tc>
                  <a:txBody>
                    <a:bodyPr/>
                    <a:lstStyle/>
                    <a:p>
                      <a:pPr algn="ctr"/>
                      <a:r>
                        <a:rPr lang="en-US" dirty="0"/>
                        <a:t>{2,3,5}</a:t>
                      </a:r>
                    </a:p>
                  </a:txBody>
                  <a:tcPr/>
                </a:tc>
                <a:extLst>
                  <a:ext uri="{0D108BD9-81ED-4DB2-BD59-A6C34878D82A}">
                    <a16:rowId xmlns:a16="http://schemas.microsoft.com/office/drawing/2014/main" val="2037531786"/>
                  </a:ext>
                </a:extLst>
              </a:tr>
              <a:tr h="370840">
                <a:tc>
                  <a:txBody>
                    <a:bodyPr/>
                    <a:lstStyle/>
                    <a:p>
                      <a:pPr algn="ctr"/>
                      <a:r>
                        <a:rPr lang="en-US" dirty="0"/>
                        <a:t>S</a:t>
                      </a:r>
                      <a:r>
                        <a:rPr lang="en-US" baseline="-25000" dirty="0"/>
                        <a:t>3</a:t>
                      </a:r>
                      <a:endParaRPr lang="en-US" dirty="0"/>
                    </a:p>
                  </a:txBody>
                  <a:tcPr/>
                </a:tc>
                <a:tc>
                  <a:txBody>
                    <a:bodyPr/>
                    <a:lstStyle/>
                    <a:p>
                      <a:pPr algn="ctr"/>
                      <a:r>
                        <a:rPr lang="en-US" dirty="0"/>
                        <a:t>{2,6}</a:t>
                      </a:r>
                    </a:p>
                  </a:txBody>
                  <a:tcPr/>
                </a:tc>
                <a:extLst>
                  <a:ext uri="{0D108BD9-81ED-4DB2-BD59-A6C34878D82A}">
                    <a16:rowId xmlns:a16="http://schemas.microsoft.com/office/drawing/2014/main" val="177052476"/>
                  </a:ext>
                </a:extLst>
              </a:tr>
              <a:tr h="370840">
                <a:tc>
                  <a:txBody>
                    <a:bodyPr/>
                    <a:lstStyle/>
                    <a:p>
                      <a:pPr algn="ctr"/>
                      <a:r>
                        <a:rPr lang="en-US" dirty="0"/>
                        <a:t>S</a:t>
                      </a:r>
                      <a:r>
                        <a:rPr lang="en-US" baseline="-25000" dirty="0"/>
                        <a:t>4</a:t>
                      </a:r>
                      <a:endParaRPr lang="en-US" dirty="0"/>
                    </a:p>
                  </a:txBody>
                  <a:tcPr/>
                </a:tc>
                <a:tc>
                  <a:txBody>
                    <a:bodyPr/>
                    <a:lstStyle/>
                    <a:p>
                      <a:pPr algn="ctr"/>
                      <a:r>
                        <a:rPr lang="en-US" dirty="0"/>
                        <a:t>{2,4,5}</a:t>
                      </a:r>
                    </a:p>
                  </a:txBody>
                  <a:tcPr/>
                </a:tc>
                <a:extLst>
                  <a:ext uri="{0D108BD9-81ED-4DB2-BD59-A6C34878D82A}">
                    <a16:rowId xmlns:a16="http://schemas.microsoft.com/office/drawing/2014/main" val="2894404905"/>
                  </a:ext>
                </a:extLst>
              </a:tr>
              <a:tr h="370840">
                <a:tc>
                  <a:txBody>
                    <a:bodyPr/>
                    <a:lstStyle/>
                    <a:p>
                      <a:pPr algn="ctr"/>
                      <a:r>
                        <a:rPr lang="en-US" dirty="0"/>
                        <a:t>S</a:t>
                      </a:r>
                      <a:r>
                        <a:rPr lang="en-US" baseline="-25000" dirty="0"/>
                        <a:t>5</a:t>
                      </a:r>
                      <a:endParaRPr lang="en-US" dirty="0"/>
                    </a:p>
                  </a:txBody>
                  <a:tcPr>
                    <a:solidFill>
                      <a:srgbClr val="FF0000"/>
                    </a:solidFill>
                  </a:tcPr>
                </a:tc>
                <a:tc>
                  <a:txBody>
                    <a:bodyPr/>
                    <a:lstStyle/>
                    <a:p>
                      <a:pPr algn="ctr"/>
                      <a:r>
                        <a:rPr lang="en-US" dirty="0"/>
                        <a:t>{3,6}</a:t>
                      </a:r>
                    </a:p>
                  </a:txBody>
                  <a:tcPr>
                    <a:solidFill>
                      <a:srgbClr val="FF0000"/>
                    </a:solidFill>
                  </a:tcPr>
                </a:tc>
                <a:extLst>
                  <a:ext uri="{0D108BD9-81ED-4DB2-BD59-A6C34878D82A}">
                    <a16:rowId xmlns:a16="http://schemas.microsoft.com/office/drawing/2014/main" val="2026868260"/>
                  </a:ext>
                </a:extLst>
              </a:tr>
              <a:tr h="370840">
                <a:tc>
                  <a:txBody>
                    <a:bodyPr/>
                    <a:lstStyle/>
                    <a:p>
                      <a:pPr algn="ctr"/>
                      <a:r>
                        <a:rPr lang="en-US" dirty="0"/>
                        <a:t>S</a:t>
                      </a:r>
                      <a:r>
                        <a:rPr lang="en-US" baseline="-25000" dirty="0"/>
                        <a:t>6</a:t>
                      </a:r>
                      <a:endParaRPr lang="en-US" dirty="0"/>
                    </a:p>
                  </a:txBody>
                  <a:tcPr/>
                </a:tc>
                <a:tc>
                  <a:txBody>
                    <a:bodyPr/>
                    <a:lstStyle/>
                    <a:p>
                      <a:pPr algn="ctr"/>
                      <a:r>
                        <a:rPr lang="en-US" dirty="0"/>
                        <a:t>{1,5}</a:t>
                      </a:r>
                    </a:p>
                  </a:txBody>
                  <a:tcPr/>
                </a:tc>
                <a:extLst>
                  <a:ext uri="{0D108BD9-81ED-4DB2-BD59-A6C34878D82A}">
                    <a16:rowId xmlns:a16="http://schemas.microsoft.com/office/drawing/2014/main" val="517336885"/>
                  </a:ext>
                </a:extLst>
              </a:tr>
            </a:tbl>
          </a:graphicData>
        </a:graphic>
      </p:graphicFrame>
    </p:spTree>
    <p:extLst>
      <p:ext uri="{BB962C8B-B14F-4D97-AF65-F5344CB8AC3E}">
        <p14:creationId xmlns:p14="http://schemas.microsoft.com/office/powerpoint/2010/main" val="13792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1907-6787-44B5-BF3C-E33EA1B83062}"/>
              </a:ext>
            </a:extLst>
          </p:cNvPr>
          <p:cNvSpPr>
            <a:spLocks noGrp="1"/>
          </p:cNvSpPr>
          <p:nvPr>
            <p:ph type="title"/>
          </p:nvPr>
        </p:nvSpPr>
        <p:spPr/>
        <p:txBody>
          <a:bodyPr/>
          <a:lstStyle/>
          <a:p>
            <a:r>
              <a:rPr lang="en-US" dirty="0"/>
              <a:t>K-Clique</a:t>
            </a:r>
          </a:p>
        </p:txBody>
      </p:sp>
      <p:sp>
        <p:nvSpPr>
          <p:cNvPr id="3" name="Content Placeholder 2">
            <a:extLst>
              <a:ext uri="{FF2B5EF4-FFF2-40B4-BE49-F238E27FC236}">
                <a16:creationId xmlns:a16="http://schemas.microsoft.com/office/drawing/2014/main" id="{15A5DA3F-4437-47B4-ABA4-B286F9E020B1}"/>
              </a:ext>
            </a:extLst>
          </p:cNvPr>
          <p:cNvSpPr>
            <a:spLocks noGrp="1"/>
          </p:cNvSpPr>
          <p:nvPr>
            <p:ph idx="1"/>
          </p:nvPr>
        </p:nvSpPr>
        <p:spPr/>
        <p:txBody>
          <a:bodyPr/>
          <a:lstStyle/>
          <a:p>
            <a:pPr marL="0" indent="0">
              <a:buNone/>
            </a:pPr>
            <a:r>
              <a:rPr lang="en-US" dirty="0"/>
              <a:t>Given an undirected graph G and integer k, is there a set S of k nodes such that there is an edge between every pair of nodes in S?</a:t>
            </a:r>
          </a:p>
          <a:p>
            <a:pPr marL="0" indent="0">
              <a:buNone/>
            </a:pPr>
            <a:r>
              <a:rPr lang="en-US" dirty="0"/>
              <a:t>K-Clique is in NP: given a clique, verify every pair</a:t>
            </a:r>
            <a:br>
              <a:rPr lang="en-US" dirty="0"/>
            </a:br>
            <a:r>
              <a:rPr lang="en-US" dirty="0"/>
              <a:t>of edges exists in O(m</a:t>
            </a:r>
            <a:r>
              <a:rPr lang="en-US"/>
              <a:t>) time.</a:t>
            </a:r>
            <a:endParaRPr lang="en-US" dirty="0"/>
          </a:p>
          <a:p>
            <a:pPr marL="0" indent="0">
              <a:buNone/>
            </a:pPr>
            <a:r>
              <a:rPr lang="en-US" dirty="0"/>
              <a:t>IS </a:t>
            </a:r>
            <a:r>
              <a:rPr lang="en-US" dirty="0">
                <a:sym typeface="Symbol" panose="05050102010706020507" pitchFamily="18" charset="2"/>
              </a:rPr>
              <a:t> </a:t>
            </a:r>
            <a:r>
              <a:rPr lang="en-US" baseline="-25000" dirty="0">
                <a:sym typeface="Symbol" panose="05050102010706020507" pitchFamily="18" charset="2"/>
              </a:rPr>
              <a:t>P</a:t>
            </a:r>
            <a:r>
              <a:rPr lang="en-US" dirty="0">
                <a:sym typeface="Symbol" panose="05050102010706020507" pitchFamily="18" charset="2"/>
              </a:rPr>
              <a:t> k-Clique:</a:t>
            </a:r>
          </a:p>
          <a:p>
            <a:r>
              <a:rPr lang="en-US" dirty="0"/>
              <a:t>Create G’ = </a:t>
            </a:r>
            <a:r>
              <a:rPr lang="en-US" dirty="0">
                <a:sym typeface="Symbol" panose="05050102010706020507" pitchFamily="18" charset="2"/>
              </a:rPr>
              <a:t>V,E’, where </a:t>
            </a:r>
            <a:r>
              <a:rPr lang="en-US" dirty="0" err="1">
                <a:sym typeface="Symbol" panose="05050102010706020507" pitchFamily="18" charset="2"/>
              </a:rPr>
              <a:t>u,v</a:t>
            </a:r>
            <a:r>
              <a:rPr lang="en-US" dirty="0">
                <a:sym typeface="Symbol" panose="05050102010706020507" pitchFamily="18" charset="2"/>
              </a:rPr>
              <a:t>E’ </a:t>
            </a:r>
            <a:r>
              <a:rPr lang="en-US" dirty="0" err="1">
                <a:sym typeface="Symbol" panose="05050102010706020507" pitchFamily="18" charset="2"/>
              </a:rPr>
              <a:t>iff</a:t>
            </a:r>
            <a:r>
              <a:rPr lang="en-US" dirty="0">
                <a:sym typeface="Symbol" panose="05050102010706020507" pitchFamily="18" charset="2"/>
              </a:rPr>
              <a:t> </a:t>
            </a:r>
            <a:r>
              <a:rPr lang="en-US" dirty="0" err="1">
                <a:sym typeface="Symbol" panose="05050102010706020507" pitchFamily="18" charset="2"/>
              </a:rPr>
              <a:t>u,v</a:t>
            </a:r>
            <a:r>
              <a:rPr lang="en-US" dirty="0">
                <a:sym typeface="Symbol" panose="05050102010706020507" pitchFamily="18" charset="2"/>
              </a:rPr>
              <a:t>E</a:t>
            </a:r>
          </a:p>
          <a:p>
            <a:r>
              <a:rPr lang="en-US" dirty="0">
                <a:sym typeface="Symbol" panose="05050102010706020507" pitchFamily="18" charset="2"/>
              </a:rPr>
              <a:t>Find a clique of size k.</a:t>
            </a:r>
          </a:p>
          <a:p>
            <a:r>
              <a:rPr lang="en-US" dirty="0">
                <a:sym typeface="Symbol" panose="05050102010706020507" pitchFamily="18" charset="2"/>
              </a:rPr>
              <a:t>These nodes form an independent set on G.</a:t>
            </a:r>
            <a:endParaRPr lang="en-US" dirty="0"/>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507E813A-4024-40EE-8DF8-1BFA7FE62CA2}"/>
                  </a:ext>
                </a:extLst>
              </p:cNvPr>
              <p:cNvSpPr/>
              <p:nvPr/>
            </p:nvSpPr>
            <p:spPr>
              <a:xfrm>
                <a:off x="7391399" y="3877539"/>
                <a:ext cx="384463" cy="4052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x</m:t>
                      </m:r>
                      <m:r>
                        <m:rPr>
                          <m:nor/>
                        </m:rPr>
                        <a:rPr lang="en-US" b="0" i="0" baseline="-25000" dirty="0" smtClean="0"/>
                        <m:t>3</m:t>
                      </m:r>
                    </m:oMath>
                  </m:oMathPara>
                </a14:m>
                <a:endParaRPr lang="en-US" dirty="0"/>
              </a:p>
            </p:txBody>
          </p:sp>
        </mc:Choice>
        <mc:Fallback xmlns="">
          <p:sp>
            <p:nvSpPr>
              <p:cNvPr id="7" name="Oval 6">
                <a:extLst>
                  <a:ext uri="{FF2B5EF4-FFF2-40B4-BE49-F238E27FC236}">
                    <a16:creationId xmlns:a16="http://schemas.microsoft.com/office/drawing/2014/main" id="{507E813A-4024-40EE-8DF8-1BFA7FE62CA2}"/>
                  </a:ext>
                </a:extLst>
              </p:cNvPr>
              <p:cNvSpPr>
                <a:spLocks noRot="1" noChangeAspect="1" noMove="1" noResize="1" noEditPoints="1" noAdjustHandles="1" noChangeArrowheads="1" noChangeShapeType="1" noTextEdit="1"/>
              </p:cNvSpPr>
              <p:nvPr/>
            </p:nvSpPr>
            <p:spPr>
              <a:xfrm>
                <a:off x="7391399" y="3877539"/>
                <a:ext cx="384463" cy="405244"/>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43A8B650-01EC-4E6B-A4C9-C2C0F427351D}"/>
                  </a:ext>
                </a:extLst>
              </p:cNvPr>
              <p:cNvSpPr/>
              <p:nvPr/>
            </p:nvSpPr>
            <p:spPr>
              <a:xfrm>
                <a:off x="8879028" y="3013364"/>
                <a:ext cx="384463" cy="405244"/>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m:rPr>
                          <m:nor/>
                        </m:rPr>
                        <a:rPr lang="en-US" dirty="0"/>
                        <m:t>x</m:t>
                      </m:r>
                      <m:r>
                        <m:rPr>
                          <m:nor/>
                        </m:rPr>
                        <a:rPr lang="en-US" b="0" i="0" baseline="-25000" dirty="0" smtClean="0"/>
                        <m:t>2</m:t>
                      </m:r>
                    </m:oMath>
                  </m:oMathPara>
                </a14:m>
                <a:endParaRPr lang="en-US" dirty="0"/>
              </a:p>
            </p:txBody>
          </p:sp>
        </mc:Choice>
        <mc:Fallback xmlns="">
          <p:sp>
            <p:nvSpPr>
              <p:cNvPr id="11" name="Oval 10">
                <a:extLst>
                  <a:ext uri="{FF2B5EF4-FFF2-40B4-BE49-F238E27FC236}">
                    <a16:creationId xmlns:a16="http://schemas.microsoft.com/office/drawing/2014/main" id="{43A8B650-01EC-4E6B-A4C9-C2C0F427351D}"/>
                  </a:ext>
                </a:extLst>
              </p:cNvPr>
              <p:cNvSpPr>
                <a:spLocks noRot="1" noChangeAspect="1" noMove="1" noResize="1" noEditPoints="1" noAdjustHandles="1" noChangeArrowheads="1" noChangeShapeType="1" noTextEdit="1"/>
              </p:cNvSpPr>
              <p:nvPr/>
            </p:nvSpPr>
            <p:spPr>
              <a:xfrm>
                <a:off x="8879028" y="3013364"/>
                <a:ext cx="384463" cy="405244"/>
              </a:xfrm>
              <a:prstGeom prst="ellipse">
                <a:avLst/>
              </a:prstGeom>
              <a:blipFill>
                <a:blip r:embed="rId3"/>
                <a:stretch>
                  <a:fillRect l="-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914547C-9C04-421E-844A-ABE23BC69AE9}"/>
                  </a:ext>
                </a:extLst>
              </p:cNvPr>
              <p:cNvSpPr/>
              <p:nvPr/>
            </p:nvSpPr>
            <p:spPr>
              <a:xfrm>
                <a:off x="8387192" y="3877539"/>
                <a:ext cx="384463" cy="405244"/>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x</m:t>
                      </m:r>
                      <m:r>
                        <m:rPr>
                          <m:nor/>
                        </m:rPr>
                        <a:rPr lang="en-US" b="0" i="0" baseline="-25000" dirty="0" smtClean="0"/>
                        <m:t>1</m:t>
                      </m:r>
                    </m:oMath>
                  </m:oMathPara>
                </a14:m>
                <a:endParaRPr lang="en-US" dirty="0"/>
              </a:p>
            </p:txBody>
          </p:sp>
        </mc:Choice>
        <mc:Fallback xmlns="">
          <p:sp>
            <p:nvSpPr>
              <p:cNvPr id="12" name="Oval 11">
                <a:extLst>
                  <a:ext uri="{FF2B5EF4-FFF2-40B4-BE49-F238E27FC236}">
                    <a16:creationId xmlns:a16="http://schemas.microsoft.com/office/drawing/2014/main" id="{3914547C-9C04-421E-844A-ABE23BC69AE9}"/>
                  </a:ext>
                </a:extLst>
              </p:cNvPr>
              <p:cNvSpPr>
                <a:spLocks noRot="1" noChangeAspect="1" noMove="1" noResize="1" noEditPoints="1" noAdjustHandles="1" noChangeArrowheads="1" noChangeShapeType="1" noTextEdit="1"/>
              </p:cNvSpPr>
              <p:nvPr/>
            </p:nvSpPr>
            <p:spPr>
              <a:xfrm>
                <a:off x="8387192" y="3877539"/>
                <a:ext cx="384463" cy="40524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70FFB363-15B3-44AC-ACB6-03667478F580}"/>
                  </a:ext>
                </a:extLst>
              </p:cNvPr>
              <p:cNvSpPr/>
              <p:nvPr/>
            </p:nvSpPr>
            <p:spPr>
              <a:xfrm>
                <a:off x="9370864" y="3877539"/>
                <a:ext cx="384463" cy="405244"/>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x</m:t>
                      </m:r>
                      <m:r>
                        <m:rPr>
                          <m:nor/>
                        </m:rPr>
                        <a:rPr lang="en-US" b="0" i="0" baseline="-25000" dirty="0" smtClean="0"/>
                        <m:t>3</m:t>
                      </m:r>
                    </m:oMath>
                  </m:oMathPara>
                </a14:m>
                <a:endParaRPr lang="en-US" dirty="0"/>
              </a:p>
            </p:txBody>
          </p:sp>
        </mc:Choice>
        <mc:Fallback xmlns="">
          <p:sp>
            <p:nvSpPr>
              <p:cNvPr id="13" name="Oval 12">
                <a:extLst>
                  <a:ext uri="{FF2B5EF4-FFF2-40B4-BE49-F238E27FC236}">
                    <a16:creationId xmlns:a16="http://schemas.microsoft.com/office/drawing/2014/main" id="{70FFB363-15B3-44AC-ACB6-03667478F580}"/>
                  </a:ext>
                </a:extLst>
              </p:cNvPr>
              <p:cNvSpPr>
                <a:spLocks noRot="1" noChangeAspect="1" noMove="1" noResize="1" noEditPoints="1" noAdjustHandles="1" noChangeArrowheads="1" noChangeShapeType="1" noTextEdit="1"/>
              </p:cNvSpPr>
              <p:nvPr/>
            </p:nvSpPr>
            <p:spPr>
              <a:xfrm>
                <a:off x="9370864" y="3877539"/>
                <a:ext cx="384463" cy="405244"/>
              </a:xfrm>
              <a:prstGeom prst="ellipse">
                <a:avLst/>
              </a:prstGeom>
              <a:blipFill>
                <a:blip r:embed="rId5"/>
                <a:stretch>
                  <a:fillRect/>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AD1DE1F4-CDCF-4782-A385-461693F6F9CF}"/>
              </a:ext>
            </a:extLst>
          </p:cNvPr>
          <p:cNvCxnSpPr>
            <a:stCxn id="12" idx="7"/>
            <a:endCxn id="11" idx="3"/>
          </p:cNvCxnSpPr>
          <p:nvPr/>
        </p:nvCxnSpPr>
        <p:spPr>
          <a:xfrm flipV="1">
            <a:off x="8715352" y="3359261"/>
            <a:ext cx="219979" cy="577625"/>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a:extLst>
              <a:ext uri="{FF2B5EF4-FFF2-40B4-BE49-F238E27FC236}">
                <a16:creationId xmlns:a16="http://schemas.microsoft.com/office/drawing/2014/main" id="{0F668188-4CEB-4354-B686-AA7ABAF69CA9}"/>
              </a:ext>
            </a:extLst>
          </p:cNvPr>
          <p:cNvCxnSpPr>
            <a:stCxn id="11" idx="5"/>
            <a:endCxn id="13" idx="1"/>
          </p:cNvCxnSpPr>
          <p:nvPr/>
        </p:nvCxnSpPr>
        <p:spPr>
          <a:xfrm>
            <a:off x="9207188" y="3359261"/>
            <a:ext cx="219979" cy="577625"/>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Straight Connector 15">
            <a:extLst>
              <a:ext uri="{FF2B5EF4-FFF2-40B4-BE49-F238E27FC236}">
                <a16:creationId xmlns:a16="http://schemas.microsoft.com/office/drawing/2014/main" id="{FA0F04CC-6725-4517-B8D1-3EF23F0E0FB8}"/>
              </a:ext>
            </a:extLst>
          </p:cNvPr>
          <p:cNvCxnSpPr>
            <a:stCxn id="12" idx="6"/>
            <a:endCxn id="13" idx="2"/>
          </p:cNvCxnSpPr>
          <p:nvPr/>
        </p:nvCxnSpPr>
        <p:spPr>
          <a:xfrm>
            <a:off x="8771655" y="4080161"/>
            <a:ext cx="599209" cy="0"/>
          </a:xfrm>
          <a:prstGeom prst="line">
            <a:avLst/>
          </a:prstGeom>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FDBFE44C-4878-41E0-9649-2253587C74A5}"/>
                  </a:ext>
                </a:extLst>
              </p:cNvPr>
              <p:cNvSpPr/>
              <p:nvPr/>
            </p:nvSpPr>
            <p:spPr>
              <a:xfrm>
                <a:off x="10366657" y="3877539"/>
                <a:ext cx="384463" cy="40524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x</m:t>
                      </m:r>
                      <m:r>
                        <m:rPr>
                          <m:nor/>
                        </m:rPr>
                        <a:rPr lang="en-US" b="0" i="0" baseline="-25000" dirty="0" smtClean="0"/>
                        <m:t>2</m:t>
                      </m:r>
                    </m:oMath>
                  </m:oMathPara>
                </a14:m>
                <a:endParaRPr lang="en-US" dirty="0"/>
              </a:p>
            </p:txBody>
          </p:sp>
        </mc:Choice>
        <mc:Fallback xmlns="">
          <p:sp>
            <p:nvSpPr>
              <p:cNvPr id="18" name="Oval 17">
                <a:extLst>
                  <a:ext uri="{FF2B5EF4-FFF2-40B4-BE49-F238E27FC236}">
                    <a16:creationId xmlns:a16="http://schemas.microsoft.com/office/drawing/2014/main" id="{FDBFE44C-4878-41E0-9649-2253587C74A5}"/>
                  </a:ext>
                </a:extLst>
              </p:cNvPr>
              <p:cNvSpPr>
                <a:spLocks noRot="1" noChangeAspect="1" noMove="1" noResize="1" noEditPoints="1" noAdjustHandles="1" noChangeArrowheads="1" noChangeShapeType="1" noTextEdit="1"/>
              </p:cNvSpPr>
              <p:nvPr/>
            </p:nvSpPr>
            <p:spPr>
              <a:xfrm>
                <a:off x="10366657" y="3877539"/>
                <a:ext cx="384463" cy="405244"/>
              </a:xfrm>
              <a:prstGeom prst="ellipse">
                <a:avLst/>
              </a:prstGeom>
              <a:blipFill>
                <a:blip r:embed="rId6"/>
                <a:stretch>
                  <a:fillRect/>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B8753BC8-08E9-4038-B41B-3D03CD966910}"/>
              </a:ext>
            </a:extLst>
          </p:cNvPr>
          <p:cNvCxnSpPr>
            <a:stCxn id="11" idx="6"/>
            <a:endCxn id="18" idx="1"/>
          </p:cNvCxnSpPr>
          <p:nvPr/>
        </p:nvCxnSpPr>
        <p:spPr>
          <a:xfrm>
            <a:off x="9263491" y="3215986"/>
            <a:ext cx="1159469" cy="720900"/>
          </a:xfrm>
          <a:prstGeom prst="line">
            <a:avLst/>
          </a:prstGeom>
        </p:spPr>
        <p:style>
          <a:lnRef idx="2">
            <a:schemeClr val="accent6"/>
          </a:lnRef>
          <a:fillRef idx="0">
            <a:schemeClr val="accent6"/>
          </a:fillRef>
          <a:effectRef idx="1">
            <a:schemeClr val="accent6"/>
          </a:effectRef>
          <a:fontRef idx="minor">
            <a:schemeClr val="tx1"/>
          </a:fontRef>
        </p:style>
      </p:cxnSp>
      <p:cxnSp>
        <p:nvCxnSpPr>
          <p:cNvPr id="31" name="Straight Connector 30">
            <a:extLst>
              <a:ext uri="{FF2B5EF4-FFF2-40B4-BE49-F238E27FC236}">
                <a16:creationId xmlns:a16="http://schemas.microsoft.com/office/drawing/2014/main" id="{79348776-568F-4E5D-844F-7DF21A47BDC0}"/>
              </a:ext>
            </a:extLst>
          </p:cNvPr>
          <p:cNvCxnSpPr>
            <a:stCxn id="11" idx="2"/>
            <a:endCxn id="7" idx="7"/>
          </p:cNvCxnSpPr>
          <p:nvPr/>
        </p:nvCxnSpPr>
        <p:spPr>
          <a:xfrm flipH="1">
            <a:off x="7719559" y="3215986"/>
            <a:ext cx="1159469" cy="72090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1903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5739E-61C9-429F-BC44-9D35B2301E19}"/>
              </a:ext>
            </a:extLst>
          </p:cNvPr>
          <p:cNvSpPr>
            <a:spLocks noGrp="1"/>
          </p:cNvSpPr>
          <p:nvPr>
            <p:ph type="title"/>
          </p:nvPr>
        </p:nvSpPr>
        <p:spPr>
          <a:xfrm>
            <a:off x="1834919" y="685800"/>
            <a:ext cx="3705269" cy="5308599"/>
          </a:xfrm>
        </p:spPr>
        <p:txBody>
          <a:bodyPr>
            <a:normAutofit/>
          </a:bodyPr>
          <a:lstStyle/>
          <a:p>
            <a:r>
              <a:rPr lang="en-US" sz="3200">
                <a:solidFill>
                  <a:srgbClr val="FFFFFF"/>
                </a:solidFill>
              </a:rPr>
              <a:t>Does P = NP?</a:t>
            </a:r>
          </a:p>
        </p:txBody>
      </p:sp>
      <p:sp>
        <p:nvSpPr>
          <p:cNvPr id="3" name="Content Placeholder 2">
            <a:extLst>
              <a:ext uri="{FF2B5EF4-FFF2-40B4-BE49-F238E27FC236}">
                <a16:creationId xmlns:a16="http://schemas.microsoft.com/office/drawing/2014/main" id="{633DAE99-9BA2-4035-A411-CBAB3E4E143B}"/>
              </a:ext>
            </a:extLst>
          </p:cNvPr>
          <p:cNvSpPr>
            <a:spLocks noGrp="1"/>
          </p:cNvSpPr>
          <p:nvPr>
            <p:ph idx="1"/>
          </p:nvPr>
        </p:nvSpPr>
        <p:spPr>
          <a:xfrm>
            <a:off x="6516553" y="685800"/>
            <a:ext cx="4754563" cy="5410200"/>
          </a:xfrm>
        </p:spPr>
        <p:txBody>
          <a:bodyPr>
            <a:normAutofit/>
          </a:bodyPr>
          <a:lstStyle/>
          <a:p>
            <a:pPr marL="0" indent="0">
              <a:buNone/>
            </a:pPr>
            <a:r>
              <a:rPr lang="en-US" sz="1800">
                <a:solidFill>
                  <a:srgbClr val="FFFFFF"/>
                </a:solidFill>
              </a:rPr>
              <a:t>There are a lot of NP-Complete problems.  That’s why we’re pretty sure P </a:t>
            </a:r>
            <a:r>
              <a:rPr lang="en-US" sz="1800">
                <a:solidFill>
                  <a:srgbClr val="FFFFFF"/>
                </a:solidFill>
                <a:sym typeface="Symbol" panose="05050102010706020507" pitchFamily="18" charset="2"/>
              </a:rPr>
              <a:t> NP</a:t>
            </a:r>
          </a:p>
          <a:p>
            <a:r>
              <a:rPr lang="en-US" sz="1800">
                <a:solidFill>
                  <a:srgbClr val="FFFFFF"/>
                </a:solidFill>
                <a:sym typeface="Symbol" panose="05050102010706020507" pitchFamily="18" charset="2"/>
              </a:rPr>
              <a:t>To prove P = NP, all we need to do is find a poly-time solution for any one of these problems.</a:t>
            </a:r>
          </a:p>
          <a:p>
            <a:r>
              <a:rPr lang="en-US" sz="1800">
                <a:solidFill>
                  <a:srgbClr val="FFFFFF"/>
                </a:solidFill>
                <a:sym typeface="Symbol" panose="05050102010706020507" pitchFamily="18" charset="2"/>
              </a:rPr>
              <a:t>Given how much effort we’ve put into this, we would have expected to solve the problem by now if P = NP.</a:t>
            </a:r>
          </a:p>
          <a:p>
            <a:r>
              <a:rPr lang="en-US" sz="1800">
                <a:solidFill>
                  <a:srgbClr val="FFFFFF"/>
                </a:solidFill>
                <a:sym typeface="Symbol" panose="05050102010706020507" pitchFamily="18" charset="2"/>
              </a:rPr>
              <a:t>Showing a problem </a:t>
            </a:r>
            <a:r>
              <a:rPr lang="en-US" sz="1800" i="1">
                <a:solidFill>
                  <a:srgbClr val="FFFFFF"/>
                </a:solidFill>
                <a:sym typeface="Symbol" panose="05050102010706020507" pitchFamily="18" charset="2"/>
              </a:rPr>
              <a:t>doesn’t</a:t>
            </a:r>
            <a:r>
              <a:rPr lang="en-US" sz="1800">
                <a:solidFill>
                  <a:srgbClr val="FFFFFF"/>
                </a:solidFill>
                <a:sym typeface="Symbol" panose="05050102010706020507" pitchFamily="18" charset="2"/>
              </a:rPr>
              <a:t> have a polytime solution is much harder, so we think that this reflects reality.</a:t>
            </a:r>
            <a:endParaRPr lang="en-US" sz="1800">
              <a:solidFill>
                <a:srgbClr val="FFFFFF"/>
              </a:solidFill>
            </a:endParaRPr>
          </a:p>
        </p:txBody>
      </p:sp>
    </p:spTree>
    <p:extLst>
      <p:ext uri="{BB962C8B-B14F-4D97-AF65-F5344CB8AC3E}">
        <p14:creationId xmlns:p14="http://schemas.microsoft.com/office/powerpoint/2010/main" val="128077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CF7A-D272-4A1B-B85A-1DE2565F97C3}"/>
              </a:ext>
            </a:extLst>
          </p:cNvPr>
          <p:cNvSpPr>
            <a:spLocks noGrp="1"/>
          </p:cNvSpPr>
          <p:nvPr>
            <p:ph type="title"/>
          </p:nvPr>
        </p:nvSpPr>
        <p:spPr>
          <a:xfrm>
            <a:off x="684212" y="485244"/>
            <a:ext cx="8534400" cy="1507067"/>
          </a:xfrm>
        </p:spPr>
        <p:txBody>
          <a:bodyPr>
            <a:normAutofit/>
          </a:bodyPr>
          <a:lstStyle/>
          <a:p>
            <a:r>
              <a:rPr lang="en-US" dirty="0"/>
              <a:t>Directed Hamiltonian Cycle</a:t>
            </a:r>
          </a:p>
        </p:txBody>
      </p:sp>
      <p:sp>
        <p:nvSpPr>
          <p:cNvPr id="3" name="Content Placeholder 2">
            <a:extLst>
              <a:ext uri="{FF2B5EF4-FFF2-40B4-BE49-F238E27FC236}">
                <a16:creationId xmlns:a16="http://schemas.microsoft.com/office/drawing/2014/main" id="{94AE8D95-B934-4F11-9B21-92D83A9B7428}"/>
              </a:ext>
            </a:extLst>
          </p:cNvPr>
          <p:cNvSpPr>
            <a:spLocks noGrp="1"/>
          </p:cNvSpPr>
          <p:nvPr>
            <p:ph idx="1"/>
          </p:nvPr>
        </p:nvSpPr>
        <p:spPr>
          <a:xfrm>
            <a:off x="684212" y="2068511"/>
            <a:ext cx="8534400" cy="3615267"/>
          </a:xfrm>
        </p:spPr>
        <p:txBody>
          <a:bodyPr>
            <a:normAutofit/>
          </a:bodyPr>
          <a:lstStyle/>
          <a:p>
            <a:pPr marL="0" indent="0">
              <a:lnSpc>
                <a:spcPct val="90000"/>
              </a:lnSpc>
              <a:buNone/>
            </a:pPr>
            <a:r>
              <a:rPr lang="en-US" sz="1700" dirty="0">
                <a:solidFill>
                  <a:schemeClr val="tx1"/>
                </a:solidFill>
              </a:rPr>
              <a:t>Given a directed graph G, find a cycle that visits every node.</a:t>
            </a:r>
          </a:p>
          <a:p>
            <a:pPr>
              <a:lnSpc>
                <a:spcPct val="90000"/>
              </a:lnSpc>
            </a:pPr>
            <a:r>
              <a:rPr lang="en-US" sz="1700" dirty="0">
                <a:solidFill>
                  <a:schemeClr val="tx1"/>
                </a:solidFill>
              </a:rPr>
              <a:t>Given a cycle, check off each node to ensure you visit every node exactly once and end where you started, and verify there is an edge between each adjacent pair of nodes in the cycle.  This can be done in linear time, so </a:t>
            </a:r>
            <a:br>
              <a:rPr lang="en-US" sz="1700" dirty="0">
                <a:solidFill>
                  <a:schemeClr val="tx1"/>
                </a:solidFill>
              </a:rPr>
            </a:br>
            <a:r>
              <a:rPr lang="en-US" sz="1700" dirty="0">
                <a:solidFill>
                  <a:schemeClr val="tx1"/>
                </a:solidFill>
              </a:rPr>
              <a:t>DHC </a:t>
            </a:r>
            <a:r>
              <a:rPr lang="en-US" sz="1700" dirty="0">
                <a:solidFill>
                  <a:schemeClr val="tx1"/>
                </a:solidFill>
                <a:sym typeface="Symbol" panose="05050102010706020507" pitchFamily="18" charset="2"/>
              </a:rPr>
              <a:t></a:t>
            </a:r>
            <a:r>
              <a:rPr lang="en-US" sz="1700" dirty="0">
                <a:solidFill>
                  <a:schemeClr val="tx1"/>
                </a:solidFill>
              </a:rPr>
              <a:t> NP</a:t>
            </a:r>
          </a:p>
          <a:p>
            <a:pPr>
              <a:lnSpc>
                <a:spcPct val="90000"/>
              </a:lnSpc>
            </a:pPr>
            <a:r>
              <a:rPr lang="en-US" sz="1700" dirty="0">
                <a:solidFill>
                  <a:schemeClr val="tx1"/>
                </a:solidFill>
              </a:rPr>
              <a:t>We will show 3-SAT </a:t>
            </a:r>
            <a:r>
              <a:rPr lang="en-US" sz="1700" dirty="0">
                <a:solidFill>
                  <a:schemeClr val="tx1"/>
                </a:solidFill>
                <a:sym typeface="Symbol" panose="05050102010706020507" pitchFamily="18" charset="2"/>
              </a:rPr>
              <a:t></a:t>
            </a:r>
            <a:r>
              <a:rPr lang="en-US" sz="1700" baseline="-25000" dirty="0">
                <a:solidFill>
                  <a:schemeClr val="tx1"/>
                </a:solidFill>
                <a:sym typeface="Symbol" panose="05050102010706020507" pitchFamily="18" charset="2"/>
              </a:rPr>
              <a:t>P</a:t>
            </a:r>
            <a:r>
              <a:rPr lang="en-US" sz="1700" dirty="0">
                <a:solidFill>
                  <a:schemeClr val="tx1"/>
                </a:solidFill>
              </a:rPr>
              <a:t> DHC</a:t>
            </a:r>
          </a:p>
          <a:p>
            <a:pPr>
              <a:lnSpc>
                <a:spcPct val="90000"/>
              </a:lnSpc>
            </a:pPr>
            <a:r>
              <a:rPr lang="en-US" sz="1700" dirty="0">
                <a:solidFill>
                  <a:schemeClr val="tx1"/>
                </a:solidFill>
              </a:rPr>
              <a:t>We will make a bi-directional chain of nodes for </a:t>
            </a:r>
            <a:r>
              <a:rPr lang="en-US" sz="1700">
                <a:solidFill>
                  <a:schemeClr val="tx1"/>
                </a:solidFill>
              </a:rPr>
              <a:t>each variable.  </a:t>
            </a:r>
            <a:r>
              <a:rPr lang="en-US" sz="1700" dirty="0">
                <a:solidFill>
                  <a:schemeClr val="tx1"/>
                </a:solidFill>
              </a:rPr>
              <a:t>You can traverse the chain either left-to-right, or right-to-left, corresponding to whether that variable is true or false.</a:t>
            </a:r>
          </a:p>
          <a:p>
            <a:pPr>
              <a:lnSpc>
                <a:spcPct val="90000"/>
              </a:lnSpc>
            </a:pPr>
            <a:r>
              <a:rPr lang="en-US" sz="1700" dirty="0">
                <a:solidFill>
                  <a:schemeClr val="tx1"/>
                </a:solidFill>
              </a:rPr>
              <a:t>We will add clause nodes that can only be visited if you are traversing the chain of nodes in the correct direction.</a:t>
            </a:r>
          </a:p>
        </p:txBody>
      </p:sp>
    </p:spTree>
    <p:extLst>
      <p:ext uri="{BB962C8B-B14F-4D97-AF65-F5344CB8AC3E}">
        <p14:creationId xmlns:p14="http://schemas.microsoft.com/office/powerpoint/2010/main" val="365631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rgbClr val="FFC000"/>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3E49-9F4F-4C8D-A195-86A6CD1A6317}"/>
              </a:ext>
            </a:extLst>
          </p:cNvPr>
          <p:cNvSpPr>
            <a:spLocks noGrp="1"/>
          </p:cNvSpPr>
          <p:nvPr>
            <p:ph type="title"/>
          </p:nvPr>
        </p:nvSpPr>
        <p:spPr>
          <a:xfrm>
            <a:off x="1437408" y="216233"/>
            <a:ext cx="8534400" cy="1507067"/>
          </a:xfrm>
        </p:spPr>
        <p:txBody>
          <a:bodyPr/>
          <a:lstStyle/>
          <a:p>
            <a:r>
              <a:rPr lang="en-US" dirty="0"/>
              <a:t>The Reduction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1010BB-146C-4436-ABD0-43A89CC73488}"/>
                  </a:ext>
                </a:extLst>
              </p:cNvPr>
              <p:cNvSpPr>
                <a:spLocks noGrp="1"/>
              </p:cNvSpPr>
              <p:nvPr>
                <p:ph idx="1"/>
              </p:nvPr>
            </p:nvSpPr>
            <p:spPr>
              <a:xfrm>
                <a:off x="1261872" y="1828800"/>
                <a:ext cx="8595360" cy="413241"/>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1</m:t>
                          </m:r>
                          <m:r>
                            <a:rPr lang="en-US" b="0" i="1" smtClean="0">
                              <a:latin typeface="Cambria Math" panose="02040503050406030204" pitchFamily="18" charset="0"/>
                            </a:rPr>
                            <m:t> ˅ </m:t>
                          </m:r>
                          <m:r>
                            <a:rPr lang="en-US" i="1">
                              <a:latin typeface="Cambria Math" panose="02040503050406030204" pitchFamily="18" charset="0"/>
                            </a:rPr>
                            <m:t>𝑥</m:t>
                          </m:r>
                          <m:r>
                            <a:rPr lang="en-US" b="0" i="1" baseline="-25000" smtClean="0">
                              <a:latin typeface="Cambria Math" panose="02040503050406030204" pitchFamily="18" charset="0"/>
                            </a:rPr>
                            <m:t>2 </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r>
                            <a:rPr lang="en-US" b="0" i="1" baseline="-25000" smtClean="0">
                              <a:latin typeface="Cambria Math" panose="02040503050406030204" pitchFamily="18" charset="0"/>
                            </a:rPr>
                            <m:t>3</m:t>
                          </m:r>
                        </m:e>
                      </m:d>
                      <m:r>
                        <a:rPr lang="en-US" b="0" i="1" baseline="-25000" smtClean="0">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r>
                        <a:rPr lang="en-US" i="1" baseline="-25000">
                          <a:latin typeface="Cambria Math" panose="02040503050406030204" pitchFamily="18" charset="0"/>
                        </a:rPr>
                        <m:t>1</m:t>
                      </m:r>
                      <m:r>
                        <a:rPr lang="en-US" b="0" i="1" baseline="-25000" smtClean="0">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𝑥</m:t>
                      </m:r>
                      <m:r>
                        <a:rPr lang="en-US" b="0" i="1" baseline="-25000" smtClean="0">
                          <a:latin typeface="Cambria Math" panose="02040503050406030204" pitchFamily="18" charset="0"/>
                        </a:rPr>
                        <m:t>2 </m:t>
                      </m:r>
                      <m:r>
                        <a:rPr lang="en-US" b="0" i="1" smtClean="0">
                          <a:latin typeface="Cambria Math" panose="02040503050406030204" pitchFamily="18" charset="0"/>
                        </a:rPr>
                        <m:t>˅ </m:t>
                      </m:r>
                      <m:r>
                        <a:rPr lang="en-US" i="1">
                          <a:latin typeface="Cambria Math" panose="02040503050406030204" pitchFamily="18" charset="0"/>
                        </a:rPr>
                        <m:t>𝑥</m:t>
                      </m:r>
                      <m:r>
                        <a:rPr lang="en-US" b="0" i="1" baseline="-25000" smtClean="0">
                          <a:latin typeface="Cambria Math" panose="02040503050406030204" pitchFamily="18" charset="0"/>
                        </a:rPr>
                        <m:t>3</m:t>
                      </m:r>
                      <m:r>
                        <a:rPr lang="en-US" b="0" i="1" smtClean="0">
                          <a:latin typeface="Cambria Math" panose="02040503050406030204" pitchFamily="18" charset="0"/>
                        </a:rPr>
                        <m:t>) </m:t>
                      </m:r>
                    </m:oMath>
                  </m:oMathPara>
                </a14:m>
                <a:endParaRPr lang="en-US" dirty="0"/>
              </a:p>
            </p:txBody>
          </p:sp>
        </mc:Choice>
        <mc:Fallback xmlns="">
          <p:sp>
            <p:nvSpPr>
              <p:cNvPr id="3" name="Content Placeholder 2">
                <a:extLst>
                  <a:ext uri="{FF2B5EF4-FFF2-40B4-BE49-F238E27FC236}">
                    <a16:creationId xmlns:a16="http://schemas.microsoft.com/office/drawing/2014/main" id="{081010BB-146C-4436-ABD0-43A89CC73488}"/>
                  </a:ext>
                </a:extLst>
              </p:cNvPr>
              <p:cNvSpPr>
                <a:spLocks noGrp="1" noRot="1" noChangeAspect="1" noMove="1" noResize="1" noEditPoints="1" noAdjustHandles="1" noChangeArrowheads="1" noChangeShapeType="1" noTextEdit="1"/>
              </p:cNvSpPr>
              <p:nvPr>
                <p:ph idx="1"/>
              </p:nvPr>
            </p:nvSpPr>
            <p:spPr>
              <a:xfrm>
                <a:off x="1261872" y="1828800"/>
                <a:ext cx="8595360" cy="413241"/>
              </a:xfrm>
              <a:blipFill>
                <a:blip r:embed="rId2"/>
                <a:stretch>
                  <a:fillRect/>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8633AE1D-4F57-4B5F-A63C-36E77C870D9A}"/>
              </a:ext>
            </a:extLst>
          </p:cNvPr>
          <p:cNvGrpSpPr/>
          <p:nvPr/>
        </p:nvGrpSpPr>
        <p:grpSpPr>
          <a:xfrm>
            <a:off x="3460173" y="2878282"/>
            <a:ext cx="4156363" cy="345296"/>
            <a:chOff x="3460173" y="2878282"/>
            <a:chExt cx="4156363" cy="345296"/>
          </a:xfrm>
        </p:grpSpPr>
        <p:sp>
          <p:nvSpPr>
            <p:cNvPr id="4" name="Oval 3">
              <a:extLst>
                <a:ext uri="{FF2B5EF4-FFF2-40B4-BE49-F238E27FC236}">
                  <a16:creationId xmlns:a16="http://schemas.microsoft.com/office/drawing/2014/main" id="{B2113E4A-166C-4A7D-A089-26720D2E630B}"/>
                </a:ext>
              </a:extLst>
            </p:cNvPr>
            <p:cNvSpPr/>
            <p:nvPr/>
          </p:nvSpPr>
          <p:spPr>
            <a:xfrm>
              <a:off x="3460173"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ADF59075-C85C-4811-854F-0679059670EE}"/>
                </a:ext>
              </a:extLst>
            </p:cNvPr>
            <p:cNvSpPr/>
            <p:nvPr/>
          </p:nvSpPr>
          <p:spPr>
            <a:xfrm>
              <a:off x="4097482"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DC651CA5-A068-4129-B8F2-1105AC92B7AB}"/>
                </a:ext>
              </a:extLst>
            </p:cNvPr>
            <p:cNvSpPr/>
            <p:nvPr/>
          </p:nvSpPr>
          <p:spPr>
            <a:xfrm>
              <a:off x="4734791"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71F7B2B7-9329-4C98-B8D6-31FFFCC6593C}"/>
                </a:ext>
              </a:extLst>
            </p:cNvPr>
            <p:cNvSpPr/>
            <p:nvPr/>
          </p:nvSpPr>
          <p:spPr>
            <a:xfrm>
              <a:off x="5372100" y="2880678"/>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FDE0C8BF-2208-41E1-969D-A0B6405680D1}"/>
                </a:ext>
              </a:extLst>
            </p:cNvPr>
            <p:cNvSpPr/>
            <p:nvPr/>
          </p:nvSpPr>
          <p:spPr>
            <a:xfrm>
              <a:off x="6009409"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05E86D10-DEB6-4D24-B3CA-A67BFD9424E5}"/>
                </a:ext>
              </a:extLst>
            </p:cNvPr>
            <p:cNvSpPr/>
            <p:nvPr/>
          </p:nvSpPr>
          <p:spPr>
            <a:xfrm>
              <a:off x="6646718"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7797900-0E74-4175-BC32-743EEA1AE867}"/>
                </a:ext>
              </a:extLst>
            </p:cNvPr>
            <p:cNvSpPr/>
            <p:nvPr/>
          </p:nvSpPr>
          <p:spPr>
            <a:xfrm>
              <a:off x="7284027"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4225292-7E2B-4212-9F8F-B160DD3257F9}"/>
                </a:ext>
              </a:extLst>
            </p:cNvPr>
            <p:cNvCxnSpPr>
              <a:stCxn id="4" idx="6"/>
              <a:endCxn id="5" idx="2"/>
            </p:cNvCxnSpPr>
            <p:nvPr/>
          </p:nvCxnSpPr>
          <p:spPr>
            <a:xfrm>
              <a:off x="3792682"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75CDC5-0A8C-427A-BB9C-BC7E0613CD17}"/>
                </a:ext>
              </a:extLst>
            </p:cNvPr>
            <p:cNvCxnSpPr>
              <a:stCxn id="5" idx="6"/>
              <a:endCxn id="6" idx="2"/>
            </p:cNvCxnSpPr>
            <p:nvPr/>
          </p:nvCxnSpPr>
          <p:spPr>
            <a:xfrm>
              <a:off x="4429991"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00CF000-3A17-4015-A948-AA3CA28312E0}"/>
                </a:ext>
              </a:extLst>
            </p:cNvPr>
            <p:cNvCxnSpPr>
              <a:stCxn id="6" idx="6"/>
              <a:endCxn id="7" idx="2"/>
            </p:cNvCxnSpPr>
            <p:nvPr/>
          </p:nvCxnSpPr>
          <p:spPr>
            <a:xfrm>
              <a:off x="5067300" y="3049732"/>
              <a:ext cx="304800" cy="2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FA4D7F7-652B-42EF-9CEE-2DDB5BFD20DD}"/>
                </a:ext>
              </a:extLst>
            </p:cNvPr>
            <p:cNvCxnSpPr>
              <a:stCxn id="7" idx="6"/>
              <a:endCxn id="8" idx="2"/>
            </p:cNvCxnSpPr>
            <p:nvPr/>
          </p:nvCxnSpPr>
          <p:spPr>
            <a:xfrm flipV="1">
              <a:off x="5704609" y="3049732"/>
              <a:ext cx="304800" cy="2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D087CE-921C-478C-86F8-3DBACF59F95E}"/>
                </a:ext>
              </a:extLst>
            </p:cNvPr>
            <p:cNvCxnSpPr>
              <a:stCxn id="8" idx="6"/>
              <a:endCxn id="9" idx="2"/>
            </p:cNvCxnSpPr>
            <p:nvPr/>
          </p:nvCxnSpPr>
          <p:spPr>
            <a:xfrm>
              <a:off x="6341918"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B17CAB-87B6-4C27-A44A-94D0C04BA8A6}"/>
                </a:ext>
              </a:extLst>
            </p:cNvPr>
            <p:cNvCxnSpPr>
              <a:stCxn id="9" idx="6"/>
              <a:endCxn id="10" idx="2"/>
            </p:cNvCxnSpPr>
            <p:nvPr/>
          </p:nvCxnSpPr>
          <p:spPr>
            <a:xfrm>
              <a:off x="6979227"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760924D-CE4A-444F-95B8-1AFB24E73108}"/>
                  </a:ext>
                </a:extLst>
              </p:cNvPr>
              <p:cNvSpPr txBox="1"/>
              <p:nvPr/>
            </p:nvSpPr>
            <p:spPr>
              <a:xfrm>
                <a:off x="1164122" y="2851850"/>
                <a:ext cx="1991251" cy="369332"/>
              </a:xfrm>
              <a:prstGeom prst="rect">
                <a:avLst/>
              </a:prstGeom>
              <a:noFill/>
            </p:spPr>
            <p:txBody>
              <a:bodyPr wrap="none" rtlCol="0">
                <a:spAutoFit/>
              </a:bodyPr>
              <a:lstStyle/>
              <a:p>
                <a14:m>
                  <m:oMath xmlns:m="http://schemas.openxmlformats.org/officeDocument/2006/math">
                    <m:r>
                      <a:rPr lang="en-US" i="1">
                        <a:latin typeface="Cambria Math" panose="02040503050406030204" pitchFamily="18" charset="0"/>
                      </a:rPr>
                      <m:t>𝑥</m:t>
                    </m:r>
                    <m:r>
                      <a:rPr lang="en-US" i="1" baseline="-25000">
                        <a:latin typeface="Cambria Math" panose="02040503050406030204" pitchFamily="18" charset="0"/>
                      </a:rPr>
                      <m:t>1</m:t>
                    </m:r>
                  </m:oMath>
                </a14:m>
                <a:r>
                  <a:rPr lang="en-US" dirty="0"/>
                  <a:t> left-to-right </a:t>
                </a:r>
                <a:r>
                  <a:rPr lang="en-US" dirty="0">
                    <a:sym typeface="Symbol" panose="05050102010706020507" pitchFamily="18" charset="2"/>
                  </a:rPr>
                  <a:t></a:t>
                </a:r>
                <a:endParaRPr lang="en-US" dirty="0"/>
              </a:p>
            </p:txBody>
          </p:sp>
        </mc:Choice>
        <mc:Fallback xmlns="">
          <p:sp>
            <p:nvSpPr>
              <p:cNvPr id="24" name="TextBox 23">
                <a:extLst>
                  <a:ext uri="{FF2B5EF4-FFF2-40B4-BE49-F238E27FC236}">
                    <a16:creationId xmlns:a16="http://schemas.microsoft.com/office/drawing/2014/main" id="{4760924D-CE4A-444F-95B8-1AFB24E73108}"/>
                  </a:ext>
                </a:extLst>
              </p:cNvPr>
              <p:cNvSpPr txBox="1">
                <a:spLocks noRot="1" noChangeAspect="1" noMove="1" noResize="1" noEditPoints="1" noAdjustHandles="1" noChangeArrowheads="1" noChangeShapeType="1" noTextEdit="1"/>
              </p:cNvSpPr>
              <p:nvPr/>
            </p:nvSpPr>
            <p:spPr>
              <a:xfrm>
                <a:off x="1164122" y="2851850"/>
                <a:ext cx="1991251" cy="369332"/>
              </a:xfrm>
              <a:prstGeom prst="rect">
                <a:avLst/>
              </a:prstGeom>
              <a:blipFill>
                <a:blip r:embed="rId3"/>
                <a:stretch>
                  <a:fillRect t="-10000" r="-1529"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928D1E1-9DFC-4C79-964D-BA18D616BC50}"/>
                  </a:ext>
                </a:extLst>
              </p:cNvPr>
              <p:cNvSpPr txBox="1"/>
              <p:nvPr/>
            </p:nvSpPr>
            <p:spPr>
              <a:xfrm>
                <a:off x="7921336" y="2851850"/>
                <a:ext cx="2164375" cy="369332"/>
              </a:xfrm>
              <a:prstGeom prst="rect">
                <a:avLst/>
              </a:prstGeom>
              <a:noFill/>
            </p:spPr>
            <p:txBody>
              <a:bodyPr wrap="none" rtlCol="0">
                <a:spAutoFit/>
              </a:bodyPr>
              <a:lstStyle/>
              <a:p>
                <a:r>
                  <a:rPr lang="en-US" dirty="0">
                    <a:sym typeface="Symbol" panose="05050102010706020507" pitchFamily="18" charset="2"/>
                  </a:rPr>
                  <a:t> </a:t>
                </a:r>
                <a:r>
                  <a:rPr lang="en-US" dirty="0"/>
                  <a:t>right-to-left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r>
                      <a:rPr lang="en-US" i="1" baseline="-25000">
                        <a:latin typeface="Cambria Math" panose="02040503050406030204" pitchFamily="18" charset="0"/>
                      </a:rPr>
                      <m:t>1</m:t>
                    </m:r>
                  </m:oMath>
                </a14:m>
                <a:endParaRPr lang="en-US" dirty="0"/>
              </a:p>
            </p:txBody>
          </p:sp>
        </mc:Choice>
        <mc:Fallback xmlns="">
          <p:sp>
            <p:nvSpPr>
              <p:cNvPr id="25" name="TextBox 24">
                <a:extLst>
                  <a:ext uri="{FF2B5EF4-FFF2-40B4-BE49-F238E27FC236}">
                    <a16:creationId xmlns:a16="http://schemas.microsoft.com/office/drawing/2014/main" id="{3928D1E1-9DFC-4C79-964D-BA18D616BC50}"/>
                  </a:ext>
                </a:extLst>
              </p:cNvPr>
              <p:cNvSpPr txBox="1">
                <a:spLocks noRot="1" noChangeAspect="1" noMove="1" noResize="1" noEditPoints="1" noAdjustHandles="1" noChangeArrowheads="1" noChangeShapeType="1" noTextEdit="1"/>
              </p:cNvSpPr>
              <p:nvPr/>
            </p:nvSpPr>
            <p:spPr>
              <a:xfrm>
                <a:off x="7921336" y="2851850"/>
                <a:ext cx="2164375" cy="369332"/>
              </a:xfrm>
              <a:prstGeom prst="rect">
                <a:avLst/>
              </a:prstGeom>
              <a:blipFill>
                <a:blip r:embed="rId4"/>
                <a:stretch>
                  <a:fillRect l="-2254" t="-10000" b="-26667"/>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B8DC5477-1ED9-4821-A86B-E6B2A42A910A}"/>
              </a:ext>
            </a:extLst>
          </p:cNvPr>
          <p:cNvGrpSpPr/>
          <p:nvPr/>
        </p:nvGrpSpPr>
        <p:grpSpPr>
          <a:xfrm>
            <a:off x="3743987" y="2305383"/>
            <a:ext cx="3588735" cy="623116"/>
            <a:chOff x="3743987" y="2305383"/>
            <a:chExt cx="3588735" cy="623116"/>
          </a:xfrm>
        </p:grpSpPr>
        <p:sp>
          <p:nvSpPr>
            <p:cNvPr id="26" name="Oval 25">
              <a:extLst>
                <a:ext uri="{FF2B5EF4-FFF2-40B4-BE49-F238E27FC236}">
                  <a16:creationId xmlns:a16="http://schemas.microsoft.com/office/drawing/2014/main" id="{5E5E3902-EA53-48B7-9536-5029BDA468D1}"/>
                </a:ext>
              </a:extLst>
            </p:cNvPr>
            <p:cNvSpPr/>
            <p:nvPr/>
          </p:nvSpPr>
          <p:spPr>
            <a:xfrm>
              <a:off x="5372099" y="2305383"/>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F3946FD-83BB-4CC8-A0E4-AD5DC5C91CE3}"/>
                </a:ext>
              </a:extLst>
            </p:cNvPr>
            <p:cNvCxnSpPr>
              <a:stCxn id="26" idx="3"/>
              <a:endCxn id="4" idx="7"/>
            </p:cNvCxnSpPr>
            <p:nvPr/>
          </p:nvCxnSpPr>
          <p:spPr>
            <a:xfrm flipH="1">
              <a:off x="3743987" y="2598066"/>
              <a:ext cx="1676807" cy="330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37DE0B2-2FE0-4643-9750-1AAFEC157B3F}"/>
                </a:ext>
              </a:extLst>
            </p:cNvPr>
            <p:cNvCxnSpPr>
              <a:stCxn id="26" idx="5"/>
              <a:endCxn id="10" idx="1"/>
            </p:cNvCxnSpPr>
            <p:nvPr/>
          </p:nvCxnSpPr>
          <p:spPr>
            <a:xfrm>
              <a:off x="5655913" y="2598066"/>
              <a:ext cx="1676809" cy="330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1B3DC555-A140-426E-A9AA-F102BF626967}"/>
              </a:ext>
            </a:extLst>
          </p:cNvPr>
          <p:cNvGrpSpPr/>
          <p:nvPr/>
        </p:nvGrpSpPr>
        <p:grpSpPr>
          <a:xfrm>
            <a:off x="3460173" y="4110468"/>
            <a:ext cx="4156363" cy="345296"/>
            <a:chOff x="3460173" y="2878282"/>
            <a:chExt cx="4156363" cy="345296"/>
          </a:xfrm>
        </p:grpSpPr>
        <p:sp>
          <p:nvSpPr>
            <p:cNvPr id="33" name="Oval 32">
              <a:extLst>
                <a:ext uri="{FF2B5EF4-FFF2-40B4-BE49-F238E27FC236}">
                  <a16:creationId xmlns:a16="http://schemas.microsoft.com/office/drawing/2014/main" id="{4EC29ABB-C6C7-4DA2-B305-083FDF4C2485}"/>
                </a:ext>
              </a:extLst>
            </p:cNvPr>
            <p:cNvSpPr/>
            <p:nvPr/>
          </p:nvSpPr>
          <p:spPr>
            <a:xfrm>
              <a:off x="3460173"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3B593B79-1D0F-468A-8AA4-34173FA694E7}"/>
                </a:ext>
              </a:extLst>
            </p:cNvPr>
            <p:cNvSpPr/>
            <p:nvPr/>
          </p:nvSpPr>
          <p:spPr>
            <a:xfrm>
              <a:off x="4097482"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0F9DD024-07BF-4DA7-A846-956D9ECC3C68}"/>
                </a:ext>
              </a:extLst>
            </p:cNvPr>
            <p:cNvSpPr/>
            <p:nvPr/>
          </p:nvSpPr>
          <p:spPr>
            <a:xfrm>
              <a:off x="4734791"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Oval 35">
              <a:extLst>
                <a:ext uri="{FF2B5EF4-FFF2-40B4-BE49-F238E27FC236}">
                  <a16:creationId xmlns:a16="http://schemas.microsoft.com/office/drawing/2014/main" id="{82DF31E4-E781-46DA-80C5-C57BEB6DEB85}"/>
                </a:ext>
              </a:extLst>
            </p:cNvPr>
            <p:cNvSpPr/>
            <p:nvPr/>
          </p:nvSpPr>
          <p:spPr>
            <a:xfrm>
              <a:off x="5372100" y="2880678"/>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Oval 36">
              <a:extLst>
                <a:ext uri="{FF2B5EF4-FFF2-40B4-BE49-F238E27FC236}">
                  <a16:creationId xmlns:a16="http://schemas.microsoft.com/office/drawing/2014/main" id="{340C53AC-C98F-49C5-ACE7-88A60769C02B}"/>
                </a:ext>
              </a:extLst>
            </p:cNvPr>
            <p:cNvSpPr/>
            <p:nvPr/>
          </p:nvSpPr>
          <p:spPr>
            <a:xfrm>
              <a:off x="6009409"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Oval 37">
              <a:extLst>
                <a:ext uri="{FF2B5EF4-FFF2-40B4-BE49-F238E27FC236}">
                  <a16:creationId xmlns:a16="http://schemas.microsoft.com/office/drawing/2014/main" id="{4C6E24E2-68E1-4D57-A552-0BFBE280EBFC}"/>
                </a:ext>
              </a:extLst>
            </p:cNvPr>
            <p:cNvSpPr/>
            <p:nvPr/>
          </p:nvSpPr>
          <p:spPr>
            <a:xfrm>
              <a:off x="6646718"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Oval 38">
              <a:extLst>
                <a:ext uri="{FF2B5EF4-FFF2-40B4-BE49-F238E27FC236}">
                  <a16:creationId xmlns:a16="http://schemas.microsoft.com/office/drawing/2014/main" id="{4E668EC9-635F-4334-AA1D-A449CD78C9CB}"/>
                </a:ext>
              </a:extLst>
            </p:cNvPr>
            <p:cNvSpPr/>
            <p:nvPr/>
          </p:nvSpPr>
          <p:spPr>
            <a:xfrm>
              <a:off x="7284027"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7724B98A-E59A-4D34-8FB7-0008E9A182C9}"/>
                </a:ext>
              </a:extLst>
            </p:cNvPr>
            <p:cNvCxnSpPr>
              <a:stCxn id="33" idx="6"/>
              <a:endCxn id="34" idx="2"/>
            </p:cNvCxnSpPr>
            <p:nvPr/>
          </p:nvCxnSpPr>
          <p:spPr>
            <a:xfrm>
              <a:off x="3792682"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9DC440-E717-46F3-BB08-8851E216A426}"/>
                </a:ext>
              </a:extLst>
            </p:cNvPr>
            <p:cNvCxnSpPr>
              <a:stCxn id="34" idx="6"/>
              <a:endCxn id="35" idx="2"/>
            </p:cNvCxnSpPr>
            <p:nvPr/>
          </p:nvCxnSpPr>
          <p:spPr>
            <a:xfrm>
              <a:off x="4429991"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582546E-0515-4E75-A39A-8843036BD0B2}"/>
                </a:ext>
              </a:extLst>
            </p:cNvPr>
            <p:cNvCxnSpPr>
              <a:stCxn id="35" idx="6"/>
              <a:endCxn id="36" idx="2"/>
            </p:cNvCxnSpPr>
            <p:nvPr/>
          </p:nvCxnSpPr>
          <p:spPr>
            <a:xfrm>
              <a:off x="5067300" y="3049732"/>
              <a:ext cx="304800" cy="2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B1814F7-BFAD-4573-B523-C51625BE206B}"/>
                </a:ext>
              </a:extLst>
            </p:cNvPr>
            <p:cNvCxnSpPr>
              <a:stCxn id="36" idx="6"/>
              <a:endCxn id="37" idx="2"/>
            </p:cNvCxnSpPr>
            <p:nvPr/>
          </p:nvCxnSpPr>
          <p:spPr>
            <a:xfrm flipV="1">
              <a:off x="5704609" y="3049732"/>
              <a:ext cx="304800" cy="2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916FFF5-BE8C-4B26-ABEB-99A6ABD2F16D}"/>
                </a:ext>
              </a:extLst>
            </p:cNvPr>
            <p:cNvCxnSpPr>
              <a:stCxn id="37" idx="6"/>
              <a:endCxn id="38" idx="2"/>
            </p:cNvCxnSpPr>
            <p:nvPr/>
          </p:nvCxnSpPr>
          <p:spPr>
            <a:xfrm>
              <a:off x="6341918"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39A2845-D19A-4124-99F6-A178470BF7F0}"/>
                </a:ext>
              </a:extLst>
            </p:cNvPr>
            <p:cNvCxnSpPr>
              <a:stCxn id="38" idx="6"/>
              <a:endCxn id="39" idx="2"/>
            </p:cNvCxnSpPr>
            <p:nvPr/>
          </p:nvCxnSpPr>
          <p:spPr>
            <a:xfrm>
              <a:off x="6979227"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7845421-C308-4042-ADCA-6E069D6DC07D}"/>
                  </a:ext>
                </a:extLst>
              </p:cNvPr>
              <p:cNvSpPr txBox="1"/>
              <p:nvPr/>
            </p:nvSpPr>
            <p:spPr>
              <a:xfrm>
                <a:off x="1164122" y="4084036"/>
                <a:ext cx="1991251"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𝑥</m:t>
                    </m:r>
                    <m:r>
                      <a:rPr lang="en-US" b="0" i="1" baseline="-25000" smtClean="0">
                        <a:latin typeface="Cambria Math" panose="02040503050406030204" pitchFamily="18" charset="0"/>
                      </a:rPr>
                      <m:t>2</m:t>
                    </m:r>
                  </m:oMath>
                </a14:m>
                <a:r>
                  <a:rPr lang="en-US" dirty="0"/>
                  <a:t> left-to-right </a:t>
                </a:r>
                <a:r>
                  <a:rPr lang="en-US" dirty="0">
                    <a:sym typeface="Symbol" panose="05050102010706020507" pitchFamily="18" charset="2"/>
                  </a:rPr>
                  <a:t></a:t>
                </a:r>
                <a:endParaRPr lang="en-US" dirty="0"/>
              </a:p>
            </p:txBody>
          </p:sp>
        </mc:Choice>
        <mc:Fallback xmlns="">
          <p:sp>
            <p:nvSpPr>
              <p:cNvPr id="46" name="TextBox 45">
                <a:extLst>
                  <a:ext uri="{FF2B5EF4-FFF2-40B4-BE49-F238E27FC236}">
                    <a16:creationId xmlns:a16="http://schemas.microsoft.com/office/drawing/2014/main" id="{47845421-C308-4042-ADCA-6E069D6DC07D}"/>
                  </a:ext>
                </a:extLst>
              </p:cNvPr>
              <p:cNvSpPr txBox="1">
                <a:spLocks noRot="1" noChangeAspect="1" noMove="1" noResize="1" noEditPoints="1" noAdjustHandles="1" noChangeArrowheads="1" noChangeShapeType="1" noTextEdit="1"/>
              </p:cNvSpPr>
              <p:nvPr/>
            </p:nvSpPr>
            <p:spPr>
              <a:xfrm>
                <a:off x="1164122" y="4084036"/>
                <a:ext cx="1991251" cy="369332"/>
              </a:xfrm>
              <a:prstGeom prst="rect">
                <a:avLst/>
              </a:prstGeom>
              <a:blipFill>
                <a:blip r:embed="rId5"/>
                <a:stretch>
                  <a:fillRect t="-9836" r="-15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44DD210-B904-4E86-926B-02666F3AA19F}"/>
                  </a:ext>
                </a:extLst>
              </p:cNvPr>
              <p:cNvSpPr txBox="1"/>
              <p:nvPr/>
            </p:nvSpPr>
            <p:spPr>
              <a:xfrm>
                <a:off x="7921336" y="4084036"/>
                <a:ext cx="2164375" cy="369332"/>
              </a:xfrm>
              <a:prstGeom prst="rect">
                <a:avLst/>
              </a:prstGeom>
              <a:noFill/>
            </p:spPr>
            <p:txBody>
              <a:bodyPr wrap="none" rtlCol="0">
                <a:spAutoFit/>
              </a:bodyPr>
              <a:lstStyle/>
              <a:p>
                <a:r>
                  <a:rPr lang="en-US" dirty="0">
                    <a:sym typeface="Symbol" panose="05050102010706020507" pitchFamily="18" charset="2"/>
                  </a:rPr>
                  <a:t> </a:t>
                </a:r>
                <a:r>
                  <a:rPr lang="en-US" dirty="0"/>
                  <a:t>right-to-left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r>
                      <a:rPr lang="en-US" b="0" i="1" baseline="-25000" smtClean="0">
                        <a:latin typeface="Cambria Math" panose="02040503050406030204" pitchFamily="18" charset="0"/>
                      </a:rPr>
                      <m:t>2</m:t>
                    </m:r>
                  </m:oMath>
                </a14:m>
                <a:endParaRPr lang="en-US" dirty="0"/>
              </a:p>
            </p:txBody>
          </p:sp>
        </mc:Choice>
        <mc:Fallback xmlns="">
          <p:sp>
            <p:nvSpPr>
              <p:cNvPr id="47" name="TextBox 46">
                <a:extLst>
                  <a:ext uri="{FF2B5EF4-FFF2-40B4-BE49-F238E27FC236}">
                    <a16:creationId xmlns:a16="http://schemas.microsoft.com/office/drawing/2014/main" id="{044DD210-B904-4E86-926B-02666F3AA19F}"/>
                  </a:ext>
                </a:extLst>
              </p:cNvPr>
              <p:cNvSpPr txBox="1">
                <a:spLocks noRot="1" noChangeAspect="1" noMove="1" noResize="1" noEditPoints="1" noAdjustHandles="1" noChangeArrowheads="1" noChangeShapeType="1" noTextEdit="1"/>
              </p:cNvSpPr>
              <p:nvPr/>
            </p:nvSpPr>
            <p:spPr>
              <a:xfrm>
                <a:off x="7921336" y="4084036"/>
                <a:ext cx="2164375" cy="369332"/>
              </a:xfrm>
              <a:prstGeom prst="rect">
                <a:avLst/>
              </a:prstGeom>
              <a:blipFill>
                <a:blip r:embed="rId6"/>
                <a:stretch>
                  <a:fillRect l="-2254" t="-9836" b="-24590"/>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C5FD819B-CAE3-4CF6-B7CA-770A0C7908AB}"/>
              </a:ext>
            </a:extLst>
          </p:cNvPr>
          <p:cNvGrpSpPr/>
          <p:nvPr/>
        </p:nvGrpSpPr>
        <p:grpSpPr>
          <a:xfrm>
            <a:off x="3626428" y="3170965"/>
            <a:ext cx="3823854" cy="989720"/>
            <a:chOff x="3626428" y="3170965"/>
            <a:chExt cx="3823854" cy="989720"/>
          </a:xfrm>
        </p:grpSpPr>
        <p:cxnSp>
          <p:nvCxnSpPr>
            <p:cNvPr id="49" name="Straight Arrow Connector 48">
              <a:extLst>
                <a:ext uri="{FF2B5EF4-FFF2-40B4-BE49-F238E27FC236}">
                  <a16:creationId xmlns:a16="http://schemas.microsoft.com/office/drawing/2014/main" id="{C61D45F0-39D8-4859-B977-AE8AA32A11DF}"/>
                </a:ext>
              </a:extLst>
            </p:cNvPr>
            <p:cNvCxnSpPr>
              <a:cxnSpLocks/>
              <a:stCxn id="4" idx="4"/>
              <a:endCxn id="33" idx="0"/>
            </p:cNvCxnSpPr>
            <p:nvPr/>
          </p:nvCxnSpPr>
          <p:spPr>
            <a:xfrm>
              <a:off x="3626428" y="3221182"/>
              <a:ext cx="0" cy="88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5BCACBF-DD74-4026-93B4-8497B47B729E}"/>
                </a:ext>
              </a:extLst>
            </p:cNvPr>
            <p:cNvCxnSpPr>
              <a:stCxn id="10" idx="4"/>
              <a:endCxn id="39" idx="0"/>
            </p:cNvCxnSpPr>
            <p:nvPr/>
          </p:nvCxnSpPr>
          <p:spPr>
            <a:xfrm>
              <a:off x="7450282" y="3221182"/>
              <a:ext cx="0" cy="889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A68BC43-20C0-4A3D-8500-06CD1970E786}"/>
                </a:ext>
              </a:extLst>
            </p:cNvPr>
            <p:cNvCxnSpPr>
              <a:stCxn id="4" idx="5"/>
              <a:endCxn id="39" idx="1"/>
            </p:cNvCxnSpPr>
            <p:nvPr/>
          </p:nvCxnSpPr>
          <p:spPr>
            <a:xfrm>
              <a:off x="3743987" y="3170965"/>
              <a:ext cx="3588735" cy="989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DDA098-6388-4C02-B159-00B931DB5BD2}"/>
                </a:ext>
              </a:extLst>
            </p:cNvPr>
            <p:cNvCxnSpPr>
              <a:stCxn id="10" idx="3"/>
              <a:endCxn id="33" idx="7"/>
            </p:cNvCxnSpPr>
            <p:nvPr/>
          </p:nvCxnSpPr>
          <p:spPr>
            <a:xfrm flipH="1">
              <a:off x="3743987" y="3170965"/>
              <a:ext cx="3588735" cy="989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EC623FC6-05E1-44E4-B7F7-B0192E08F1EB}"/>
              </a:ext>
            </a:extLst>
          </p:cNvPr>
          <p:cNvGrpSpPr/>
          <p:nvPr/>
        </p:nvGrpSpPr>
        <p:grpSpPr>
          <a:xfrm>
            <a:off x="3460173" y="4951871"/>
            <a:ext cx="4156363" cy="345296"/>
            <a:chOff x="3460173" y="2878282"/>
            <a:chExt cx="4156363" cy="345296"/>
          </a:xfrm>
        </p:grpSpPr>
        <p:sp>
          <p:nvSpPr>
            <p:cNvPr id="79" name="Oval 78">
              <a:extLst>
                <a:ext uri="{FF2B5EF4-FFF2-40B4-BE49-F238E27FC236}">
                  <a16:creationId xmlns:a16="http://schemas.microsoft.com/office/drawing/2014/main" id="{D9AC9D56-0293-425B-83F4-538928421154}"/>
                </a:ext>
              </a:extLst>
            </p:cNvPr>
            <p:cNvSpPr/>
            <p:nvPr/>
          </p:nvSpPr>
          <p:spPr>
            <a:xfrm>
              <a:off x="3460173"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0" name="Oval 79">
              <a:extLst>
                <a:ext uri="{FF2B5EF4-FFF2-40B4-BE49-F238E27FC236}">
                  <a16:creationId xmlns:a16="http://schemas.microsoft.com/office/drawing/2014/main" id="{C59E67BF-E86D-499C-9720-2E30A2B0A8C5}"/>
                </a:ext>
              </a:extLst>
            </p:cNvPr>
            <p:cNvSpPr/>
            <p:nvPr/>
          </p:nvSpPr>
          <p:spPr>
            <a:xfrm>
              <a:off x="4097482"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FC224752-3898-4479-9744-E8C4E566E675}"/>
                </a:ext>
              </a:extLst>
            </p:cNvPr>
            <p:cNvSpPr/>
            <p:nvPr/>
          </p:nvSpPr>
          <p:spPr>
            <a:xfrm>
              <a:off x="4734791"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2" name="Oval 81">
              <a:extLst>
                <a:ext uri="{FF2B5EF4-FFF2-40B4-BE49-F238E27FC236}">
                  <a16:creationId xmlns:a16="http://schemas.microsoft.com/office/drawing/2014/main" id="{925BAC72-6AFF-46D8-9538-4A28E3765856}"/>
                </a:ext>
              </a:extLst>
            </p:cNvPr>
            <p:cNvSpPr/>
            <p:nvPr/>
          </p:nvSpPr>
          <p:spPr>
            <a:xfrm>
              <a:off x="5372100" y="2880678"/>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3" name="Oval 82">
              <a:extLst>
                <a:ext uri="{FF2B5EF4-FFF2-40B4-BE49-F238E27FC236}">
                  <a16:creationId xmlns:a16="http://schemas.microsoft.com/office/drawing/2014/main" id="{399838B2-840B-4F25-8E54-02C34C9FFA85}"/>
                </a:ext>
              </a:extLst>
            </p:cNvPr>
            <p:cNvSpPr/>
            <p:nvPr/>
          </p:nvSpPr>
          <p:spPr>
            <a:xfrm>
              <a:off x="6009409"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4" name="Oval 83">
              <a:extLst>
                <a:ext uri="{FF2B5EF4-FFF2-40B4-BE49-F238E27FC236}">
                  <a16:creationId xmlns:a16="http://schemas.microsoft.com/office/drawing/2014/main" id="{A4D972CB-A61A-4269-80DA-F5CC07E013E6}"/>
                </a:ext>
              </a:extLst>
            </p:cNvPr>
            <p:cNvSpPr/>
            <p:nvPr/>
          </p:nvSpPr>
          <p:spPr>
            <a:xfrm>
              <a:off x="6646718"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6C2B781D-A7C8-441E-8383-161CAF1345B1}"/>
                </a:ext>
              </a:extLst>
            </p:cNvPr>
            <p:cNvSpPr/>
            <p:nvPr/>
          </p:nvSpPr>
          <p:spPr>
            <a:xfrm>
              <a:off x="7284027" y="2878282"/>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76F24BEF-EC50-406D-B68F-82BFDA41EF14}"/>
                </a:ext>
              </a:extLst>
            </p:cNvPr>
            <p:cNvCxnSpPr>
              <a:stCxn id="79" idx="6"/>
              <a:endCxn id="80" idx="2"/>
            </p:cNvCxnSpPr>
            <p:nvPr/>
          </p:nvCxnSpPr>
          <p:spPr>
            <a:xfrm>
              <a:off x="3792682"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1C6DE190-9D12-4CBA-99E5-5C84AC527B43}"/>
                </a:ext>
              </a:extLst>
            </p:cNvPr>
            <p:cNvCxnSpPr>
              <a:stCxn id="80" idx="6"/>
              <a:endCxn id="81" idx="2"/>
            </p:cNvCxnSpPr>
            <p:nvPr/>
          </p:nvCxnSpPr>
          <p:spPr>
            <a:xfrm>
              <a:off x="4429991"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681C57E-2D54-4E9D-93E5-81540908A398}"/>
                </a:ext>
              </a:extLst>
            </p:cNvPr>
            <p:cNvCxnSpPr>
              <a:stCxn id="81" idx="6"/>
              <a:endCxn id="82" idx="2"/>
            </p:cNvCxnSpPr>
            <p:nvPr/>
          </p:nvCxnSpPr>
          <p:spPr>
            <a:xfrm>
              <a:off x="5067300" y="3049732"/>
              <a:ext cx="304800" cy="2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9B30979-489C-4BA2-A24C-6B426AFAB219}"/>
                </a:ext>
              </a:extLst>
            </p:cNvPr>
            <p:cNvCxnSpPr>
              <a:stCxn id="82" idx="6"/>
              <a:endCxn id="83" idx="2"/>
            </p:cNvCxnSpPr>
            <p:nvPr/>
          </p:nvCxnSpPr>
          <p:spPr>
            <a:xfrm flipV="1">
              <a:off x="5704609" y="3049732"/>
              <a:ext cx="304800" cy="23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C283DD9-8E5A-4579-8DA7-9FD77DC8D0C3}"/>
                </a:ext>
              </a:extLst>
            </p:cNvPr>
            <p:cNvCxnSpPr>
              <a:stCxn id="83" idx="6"/>
              <a:endCxn id="84" idx="2"/>
            </p:cNvCxnSpPr>
            <p:nvPr/>
          </p:nvCxnSpPr>
          <p:spPr>
            <a:xfrm>
              <a:off x="6341918"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3557016-2D59-41F8-BA49-5D42E80A1393}"/>
                </a:ext>
              </a:extLst>
            </p:cNvPr>
            <p:cNvCxnSpPr>
              <a:stCxn id="84" idx="6"/>
              <a:endCxn id="85" idx="2"/>
            </p:cNvCxnSpPr>
            <p:nvPr/>
          </p:nvCxnSpPr>
          <p:spPr>
            <a:xfrm>
              <a:off x="6979227" y="3049732"/>
              <a:ext cx="3048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F79A045D-5AF4-478F-8E55-6BD4F3C5BEF4}"/>
                  </a:ext>
                </a:extLst>
              </p:cNvPr>
              <p:cNvSpPr txBox="1"/>
              <p:nvPr/>
            </p:nvSpPr>
            <p:spPr>
              <a:xfrm>
                <a:off x="1164122" y="4925439"/>
                <a:ext cx="1991251"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𝑥</m:t>
                    </m:r>
                    <m:r>
                      <a:rPr lang="en-US" b="0" i="1" baseline="-25000" smtClean="0">
                        <a:latin typeface="Cambria Math" panose="02040503050406030204" pitchFamily="18" charset="0"/>
                      </a:rPr>
                      <m:t>3</m:t>
                    </m:r>
                  </m:oMath>
                </a14:m>
                <a:r>
                  <a:rPr lang="en-US" dirty="0"/>
                  <a:t> left-to-right </a:t>
                </a:r>
                <a:r>
                  <a:rPr lang="en-US" dirty="0">
                    <a:sym typeface="Symbol" panose="05050102010706020507" pitchFamily="18" charset="2"/>
                  </a:rPr>
                  <a:t></a:t>
                </a:r>
                <a:endParaRPr lang="en-US" dirty="0"/>
              </a:p>
            </p:txBody>
          </p:sp>
        </mc:Choice>
        <mc:Fallback xmlns="">
          <p:sp>
            <p:nvSpPr>
              <p:cNvPr id="92" name="TextBox 91">
                <a:extLst>
                  <a:ext uri="{FF2B5EF4-FFF2-40B4-BE49-F238E27FC236}">
                    <a16:creationId xmlns:a16="http://schemas.microsoft.com/office/drawing/2014/main" id="{F79A045D-5AF4-478F-8E55-6BD4F3C5BEF4}"/>
                  </a:ext>
                </a:extLst>
              </p:cNvPr>
              <p:cNvSpPr txBox="1">
                <a:spLocks noRot="1" noChangeAspect="1" noMove="1" noResize="1" noEditPoints="1" noAdjustHandles="1" noChangeArrowheads="1" noChangeShapeType="1" noTextEdit="1"/>
              </p:cNvSpPr>
              <p:nvPr/>
            </p:nvSpPr>
            <p:spPr>
              <a:xfrm>
                <a:off x="1164122" y="4925439"/>
                <a:ext cx="1991251" cy="369332"/>
              </a:xfrm>
              <a:prstGeom prst="rect">
                <a:avLst/>
              </a:prstGeom>
              <a:blipFill>
                <a:blip r:embed="rId7"/>
                <a:stretch>
                  <a:fillRect t="-9836" r="-15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C0662658-EFA6-4FA6-A83F-5812593A8F4F}"/>
                  </a:ext>
                </a:extLst>
              </p:cNvPr>
              <p:cNvSpPr txBox="1"/>
              <p:nvPr/>
            </p:nvSpPr>
            <p:spPr>
              <a:xfrm>
                <a:off x="7921336" y="4925439"/>
                <a:ext cx="2164375" cy="369332"/>
              </a:xfrm>
              <a:prstGeom prst="rect">
                <a:avLst/>
              </a:prstGeom>
              <a:noFill/>
            </p:spPr>
            <p:txBody>
              <a:bodyPr wrap="none" rtlCol="0">
                <a:spAutoFit/>
              </a:bodyPr>
              <a:lstStyle/>
              <a:p>
                <a:r>
                  <a:rPr lang="en-US" dirty="0">
                    <a:sym typeface="Symbol" panose="05050102010706020507" pitchFamily="18" charset="2"/>
                  </a:rPr>
                  <a:t> </a:t>
                </a:r>
                <a:r>
                  <a:rPr lang="en-US" dirty="0"/>
                  <a:t>right-to-left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𝑥</m:t>
                    </m:r>
                    <m:r>
                      <a:rPr lang="en-US" b="0" i="1" baseline="-25000" smtClean="0">
                        <a:latin typeface="Cambria Math" panose="02040503050406030204" pitchFamily="18" charset="0"/>
                      </a:rPr>
                      <m:t>3</m:t>
                    </m:r>
                  </m:oMath>
                </a14:m>
                <a:endParaRPr lang="en-US" dirty="0"/>
              </a:p>
            </p:txBody>
          </p:sp>
        </mc:Choice>
        <mc:Fallback xmlns="">
          <p:sp>
            <p:nvSpPr>
              <p:cNvPr id="93" name="TextBox 92">
                <a:extLst>
                  <a:ext uri="{FF2B5EF4-FFF2-40B4-BE49-F238E27FC236}">
                    <a16:creationId xmlns:a16="http://schemas.microsoft.com/office/drawing/2014/main" id="{C0662658-EFA6-4FA6-A83F-5812593A8F4F}"/>
                  </a:ext>
                </a:extLst>
              </p:cNvPr>
              <p:cNvSpPr txBox="1">
                <a:spLocks noRot="1" noChangeAspect="1" noMove="1" noResize="1" noEditPoints="1" noAdjustHandles="1" noChangeArrowheads="1" noChangeShapeType="1" noTextEdit="1"/>
              </p:cNvSpPr>
              <p:nvPr/>
            </p:nvSpPr>
            <p:spPr>
              <a:xfrm>
                <a:off x="7921336" y="4925439"/>
                <a:ext cx="2164375" cy="369332"/>
              </a:xfrm>
              <a:prstGeom prst="rect">
                <a:avLst/>
              </a:prstGeom>
              <a:blipFill>
                <a:blip r:embed="rId8"/>
                <a:stretch>
                  <a:fillRect l="-2254" t="-9836" b="-24590"/>
                </a:stretch>
              </a:blipFill>
            </p:spPr>
            <p:txBody>
              <a:bodyPr/>
              <a:lstStyle/>
              <a:p>
                <a:r>
                  <a:rPr lang="en-US">
                    <a:noFill/>
                  </a:rPr>
                  <a:t> </a:t>
                </a:r>
              </a:p>
            </p:txBody>
          </p:sp>
        </mc:Fallback>
      </mc:AlternateContent>
      <p:grpSp>
        <p:nvGrpSpPr>
          <p:cNvPr id="102" name="Group 101">
            <a:extLst>
              <a:ext uri="{FF2B5EF4-FFF2-40B4-BE49-F238E27FC236}">
                <a16:creationId xmlns:a16="http://schemas.microsoft.com/office/drawing/2014/main" id="{1433FD80-18C4-4178-BC3B-4E0D10033417}"/>
              </a:ext>
            </a:extLst>
          </p:cNvPr>
          <p:cNvGrpSpPr/>
          <p:nvPr/>
        </p:nvGrpSpPr>
        <p:grpSpPr>
          <a:xfrm>
            <a:off x="3626428" y="4403151"/>
            <a:ext cx="3823854" cy="598937"/>
            <a:chOff x="3626428" y="4403151"/>
            <a:chExt cx="3823854" cy="598937"/>
          </a:xfrm>
        </p:grpSpPr>
        <p:cxnSp>
          <p:nvCxnSpPr>
            <p:cNvPr id="95" name="Straight Arrow Connector 94">
              <a:extLst>
                <a:ext uri="{FF2B5EF4-FFF2-40B4-BE49-F238E27FC236}">
                  <a16:creationId xmlns:a16="http://schemas.microsoft.com/office/drawing/2014/main" id="{341A69F1-E6D1-4431-929B-1F94E7EC21AA}"/>
                </a:ext>
              </a:extLst>
            </p:cNvPr>
            <p:cNvCxnSpPr>
              <a:stCxn id="33" idx="4"/>
              <a:endCxn id="79" idx="0"/>
            </p:cNvCxnSpPr>
            <p:nvPr/>
          </p:nvCxnSpPr>
          <p:spPr>
            <a:xfrm>
              <a:off x="3626428" y="4453368"/>
              <a:ext cx="0" cy="498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0B408738-C7B2-4F40-80FA-43A70BCA66CC}"/>
                </a:ext>
              </a:extLst>
            </p:cNvPr>
            <p:cNvCxnSpPr>
              <a:stCxn id="39" idx="4"/>
              <a:endCxn id="85" idx="0"/>
            </p:cNvCxnSpPr>
            <p:nvPr/>
          </p:nvCxnSpPr>
          <p:spPr>
            <a:xfrm>
              <a:off x="7450282" y="4453368"/>
              <a:ext cx="0" cy="498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3815105-F8D9-4393-83EF-D483A5473130}"/>
                </a:ext>
              </a:extLst>
            </p:cNvPr>
            <p:cNvCxnSpPr>
              <a:stCxn id="33" idx="5"/>
              <a:endCxn id="85" idx="1"/>
            </p:cNvCxnSpPr>
            <p:nvPr/>
          </p:nvCxnSpPr>
          <p:spPr>
            <a:xfrm>
              <a:off x="3743987" y="4403151"/>
              <a:ext cx="3588735" cy="59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3DD3BE5-2546-46A7-833A-2160619E15FA}"/>
                </a:ext>
              </a:extLst>
            </p:cNvPr>
            <p:cNvCxnSpPr>
              <a:stCxn id="39" idx="3"/>
              <a:endCxn id="79" idx="7"/>
            </p:cNvCxnSpPr>
            <p:nvPr/>
          </p:nvCxnSpPr>
          <p:spPr>
            <a:xfrm flipH="1">
              <a:off x="3743987" y="4403151"/>
              <a:ext cx="3588735" cy="598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EDC7DE57-2CC2-4476-B612-6A8AE73AA1FD}"/>
              </a:ext>
            </a:extLst>
          </p:cNvPr>
          <p:cNvGrpSpPr/>
          <p:nvPr/>
        </p:nvGrpSpPr>
        <p:grpSpPr>
          <a:xfrm>
            <a:off x="3743987" y="5244554"/>
            <a:ext cx="3588735" cy="598937"/>
            <a:chOff x="3743987" y="5244554"/>
            <a:chExt cx="3588735" cy="598937"/>
          </a:xfrm>
        </p:grpSpPr>
        <p:sp>
          <p:nvSpPr>
            <p:cNvPr id="103" name="Oval 102">
              <a:extLst>
                <a:ext uri="{FF2B5EF4-FFF2-40B4-BE49-F238E27FC236}">
                  <a16:creationId xmlns:a16="http://schemas.microsoft.com/office/drawing/2014/main" id="{890A6557-DECF-49B0-9132-54D7A75FD724}"/>
                </a:ext>
              </a:extLst>
            </p:cNvPr>
            <p:cNvSpPr/>
            <p:nvPr/>
          </p:nvSpPr>
          <p:spPr>
            <a:xfrm>
              <a:off x="5393297" y="5500591"/>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5" name="Straight Arrow Connector 104">
              <a:extLst>
                <a:ext uri="{FF2B5EF4-FFF2-40B4-BE49-F238E27FC236}">
                  <a16:creationId xmlns:a16="http://schemas.microsoft.com/office/drawing/2014/main" id="{1C37901B-3828-446B-9409-FA7A956FF50C}"/>
                </a:ext>
              </a:extLst>
            </p:cNvPr>
            <p:cNvCxnSpPr>
              <a:stCxn id="79" idx="5"/>
              <a:endCxn id="103" idx="1"/>
            </p:cNvCxnSpPr>
            <p:nvPr/>
          </p:nvCxnSpPr>
          <p:spPr>
            <a:xfrm>
              <a:off x="3743987" y="5244554"/>
              <a:ext cx="1698005" cy="30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6C688E8-FF22-4C16-8345-31624B93DA16}"/>
                </a:ext>
              </a:extLst>
            </p:cNvPr>
            <p:cNvCxnSpPr>
              <a:stCxn id="85" idx="3"/>
              <a:endCxn id="103" idx="7"/>
            </p:cNvCxnSpPr>
            <p:nvPr/>
          </p:nvCxnSpPr>
          <p:spPr>
            <a:xfrm flipH="1">
              <a:off x="5677111" y="5244554"/>
              <a:ext cx="1655611" cy="306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0" name="Connector: Curved 109">
            <a:extLst>
              <a:ext uri="{FF2B5EF4-FFF2-40B4-BE49-F238E27FC236}">
                <a16:creationId xmlns:a16="http://schemas.microsoft.com/office/drawing/2014/main" id="{50F13270-5D47-48FA-B3AD-20C3FBB72E36}"/>
              </a:ext>
            </a:extLst>
          </p:cNvPr>
          <p:cNvCxnSpPr>
            <a:stCxn id="103" idx="2"/>
            <a:endCxn id="26" idx="2"/>
          </p:cNvCxnSpPr>
          <p:nvPr/>
        </p:nvCxnSpPr>
        <p:spPr>
          <a:xfrm rot="10800000">
            <a:off x="5372099" y="2476833"/>
            <a:ext cx="21198" cy="3195208"/>
          </a:xfrm>
          <a:prstGeom prst="curvedConnector3">
            <a:avLst>
              <a:gd name="adj1" fmla="val 16325073"/>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E96A1CAB-5C98-4A28-B1BD-E23F7F7AE1D1}"/>
              </a:ext>
            </a:extLst>
          </p:cNvPr>
          <p:cNvSpPr/>
          <p:nvPr/>
        </p:nvSpPr>
        <p:spPr>
          <a:xfrm>
            <a:off x="4416135" y="3495455"/>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baseline="-25000" dirty="0"/>
          </a:p>
        </p:txBody>
      </p:sp>
      <p:sp>
        <p:nvSpPr>
          <p:cNvPr id="113" name="Oval 112">
            <a:extLst>
              <a:ext uri="{FF2B5EF4-FFF2-40B4-BE49-F238E27FC236}">
                <a16:creationId xmlns:a16="http://schemas.microsoft.com/office/drawing/2014/main" id="{C1D32657-768D-4C09-942F-842BA95D719C}"/>
              </a:ext>
            </a:extLst>
          </p:cNvPr>
          <p:cNvSpPr/>
          <p:nvPr/>
        </p:nvSpPr>
        <p:spPr>
          <a:xfrm>
            <a:off x="6328060" y="3494375"/>
            <a:ext cx="332509" cy="342900"/>
          </a:xfrm>
          <a:prstGeom prst="ellipse">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18" name="Group 117">
            <a:extLst>
              <a:ext uri="{FF2B5EF4-FFF2-40B4-BE49-F238E27FC236}">
                <a16:creationId xmlns:a16="http://schemas.microsoft.com/office/drawing/2014/main" id="{DED44CDE-8D8B-4E13-A65B-8A2860316738}"/>
              </a:ext>
            </a:extLst>
          </p:cNvPr>
          <p:cNvGrpSpPr/>
          <p:nvPr/>
        </p:nvGrpSpPr>
        <p:grpSpPr>
          <a:xfrm>
            <a:off x="4263737" y="3221182"/>
            <a:ext cx="637309" cy="324490"/>
            <a:chOff x="4263737" y="3221182"/>
            <a:chExt cx="637309" cy="324490"/>
          </a:xfrm>
        </p:grpSpPr>
        <p:cxnSp>
          <p:nvCxnSpPr>
            <p:cNvPr id="115" name="Straight Arrow Connector 114">
              <a:extLst>
                <a:ext uri="{FF2B5EF4-FFF2-40B4-BE49-F238E27FC236}">
                  <a16:creationId xmlns:a16="http://schemas.microsoft.com/office/drawing/2014/main" id="{D1A08B42-5688-4117-9A6D-4004599CA91D}"/>
                </a:ext>
              </a:extLst>
            </p:cNvPr>
            <p:cNvCxnSpPr>
              <a:stCxn id="5" idx="4"/>
              <a:endCxn id="112" idx="1"/>
            </p:cNvCxnSpPr>
            <p:nvPr/>
          </p:nvCxnSpPr>
          <p:spPr>
            <a:xfrm>
              <a:off x="4263737" y="3221182"/>
              <a:ext cx="201093" cy="32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D84B8B68-17E4-4431-B9B2-59E454988ED6}"/>
                </a:ext>
              </a:extLst>
            </p:cNvPr>
            <p:cNvCxnSpPr>
              <a:stCxn id="112" idx="7"/>
              <a:endCxn id="6" idx="4"/>
            </p:cNvCxnSpPr>
            <p:nvPr/>
          </p:nvCxnSpPr>
          <p:spPr>
            <a:xfrm flipV="1">
              <a:off x="4699949" y="3221182"/>
              <a:ext cx="201097" cy="324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50F4C44D-03D9-4EA3-A867-9F5E50B64F4E}"/>
              </a:ext>
            </a:extLst>
          </p:cNvPr>
          <p:cNvGrpSpPr/>
          <p:nvPr/>
        </p:nvGrpSpPr>
        <p:grpSpPr>
          <a:xfrm>
            <a:off x="4263737" y="3788138"/>
            <a:ext cx="637309" cy="322330"/>
            <a:chOff x="4263737" y="3788138"/>
            <a:chExt cx="637309" cy="322330"/>
          </a:xfrm>
        </p:grpSpPr>
        <p:cxnSp>
          <p:nvCxnSpPr>
            <p:cNvPr id="120" name="Straight Arrow Connector 119">
              <a:extLst>
                <a:ext uri="{FF2B5EF4-FFF2-40B4-BE49-F238E27FC236}">
                  <a16:creationId xmlns:a16="http://schemas.microsoft.com/office/drawing/2014/main" id="{404E19D1-0842-440E-A602-1874A3612FCC}"/>
                </a:ext>
              </a:extLst>
            </p:cNvPr>
            <p:cNvCxnSpPr>
              <a:stCxn id="34" idx="0"/>
              <a:endCxn id="112" idx="3"/>
            </p:cNvCxnSpPr>
            <p:nvPr/>
          </p:nvCxnSpPr>
          <p:spPr>
            <a:xfrm flipV="1">
              <a:off x="4263737" y="3788138"/>
              <a:ext cx="201093" cy="322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B716E20-6E96-493C-A9D4-4AF70066C069}"/>
                </a:ext>
              </a:extLst>
            </p:cNvPr>
            <p:cNvCxnSpPr>
              <a:stCxn id="112" idx="5"/>
              <a:endCxn id="35" idx="0"/>
            </p:cNvCxnSpPr>
            <p:nvPr/>
          </p:nvCxnSpPr>
          <p:spPr>
            <a:xfrm>
              <a:off x="4699949" y="3788138"/>
              <a:ext cx="201097" cy="322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2A17B5FE-DE7F-4B06-A98B-21617A0517B2}"/>
              </a:ext>
            </a:extLst>
          </p:cNvPr>
          <p:cNvGrpSpPr/>
          <p:nvPr/>
        </p:nvGrpSpPr>
        <p:grpSpPr>
          <a:xfrm>
            <a:off x="4381296" y="3838355"/>
            <a:ext cx="402190" cy="1163733"/>
            <a:chOff x="4381296" y="3838355"/>
            <a:chExt cx="402190" cy="1163733"/>
          </a:xfrm>
        </p:grpSpPr>
        <p:cxnSp>
          <p:nvCxnSpPr>
            <p:cNvPr id="131" name="Straight Arrow Connector 130">
              <a:extLst>
                <a:ext uri="{FF2B5EF4-FFF2-40B4-BE49-F238E27FC236}">
                  <a16:creationId xmlns:a16="http://schemas.microsoft.com/office/drawing/2014/main" id="{79213DFC-E609-4942-87DB-820B4F7B842D}"/>
                </a:ext>
              </a:extLst>
            </p:cNvPr>
            <p:cNvCxnSpPr>
              <a:cxnSpLocks/>
              <a:stCxn id="81" idx="1"/>
              <a:endCxn id="112" idx="4"/>
            </p:cNvCxnSpPr>
            <p:nvPr/>
          </p:nvCxnSpPr>
          <p:spPr>
            <a:xfrm flipH="1" flipV="1">
              <a:off x="4582390" y="3838355"/>
              <a:ext cx="201096" cy="116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88DF8CB-14D2-4F9F-8EB1-F3EEC1684BC2}"/>
                </a:ext>
              </a:extLst>
            </p:cNvPr>
            <p:cNvCxnSpPr>
              <a:stCxn id="112" idx="4"/>
              <a:endCxn id="80" idx="7"/>
            </p:cNvCxnSpPr>
            <p:nvPr/>
          </p:nvCxnSpPr>
          <p:spPr>
            <a:xfrm flipH="1">
              <a:off x="4381296" y="3838355"/>
              <a:ext cx="201094" cy="1163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479F0E49-D67A-4DB6-A7AF-9783144B309C}"/>
              </a:ext>
            </a:extLst>
          </p:cNvPr>
          <p:cNvGrpSpPr/>
          <p:nvPr/>
        </p:nvGrpSpPr>
        <p:grpSpPr>
          <a:xfrm>
            <a:off x="6175664" y="3221182"/>
            <a:ext cx="637309" cy="1780906"/>
            <a:chOff x="6175664" y="3221182"/>
            <a:chExt cx="637309" cy="1780906"/>
          </a:xfrm>
        </p:grpSpPr>
        <p:cxnSp>
          <p:nvCxnSpPr>
            <p:cNvPr id="137" name="Straight Arrow Connector 136">
              <a:extLst>
                <a:ext uri="{FF2B5EF4-FFF2-40B4-BE49-F238E27FC236}">
                  <a16:creationId xmlns:a16="http://schemas.microsoft.com/office/drawing/2014/main" id="{27A4FE7B-B4F9-4507-88D0-ADEEEF24D7E1}"/>
                </a:ext>
              </a:extLst>
            </p:cNvPr>
            <p:cNvCxnSpPr>
              <a:stCxn id="9" idx="4"/>
              <a:endCxn id="113" idx="7"/>
            </p:cNvCxnSpPr>
            <p:nvPr/>
          </p:nvCxnSpPr>
          <p:spPr>
            <a:xfrm flipH="1">
              <a:off x="6611874" y="3221182"/>
              <a:ext cx="201099" cy="32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DE3314A-5E25-4525-88FD-9F20B198A9D8}"/>
                </a:ext>
              </a:extLst>
            </p:cNvPr>
            <p:cNvCxnSpPr>
              <a:stCxn id="113" idx="1"/>
              <a:endCxn id="8" idx="4"/>
            </p:cNvCxnSpPr>
            <p:nvPr/>
          </p:nvCxnSpPr>
          <p:spPr>
            <a:xfrm flipH="1" flipV="1">
              <a:off x="6175664" y="3221182"/>
              <a:ext cx="201091" cy="32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0CA7CFF-E383-4317-847D-2F331EA2770E}"/>
                </a:ext>
              </a:extLst>
            </p:cNvPr>
            <p:cNvCxnSpPr>
              <a:cxnSpLocks/>
              <a:stCxn id="37" idx="0"/>
              <a:endCxn id="113" idx="3"/>
            </p:cNvCxnSpPr>
            <p:nvPr/>
          </p:nvCxnSpPr>
          <p:spPr>
            <a:xfrm flipV="1">
              <a:off x="6175664" y="3787058"/>
              <a:ext cx="201091" cy="32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350D11A-3392-4502-9438-CAFA467900E7}"/>
                </a:ext>
              </a:extLst>
            </p:cNvPr>
            <p:cNvCxnSpPr>
              <a:stCxn id="113" idx="5"/>
              <a:endCxn id="38" idx="0"/>
            </p:cNvCxnSpPr>
            <p:nvPr/>
          </p:nvCxnSpPr>
          <p:spPr>
            <a:xfrm>
              <a:off x="6611874" y="3787058"/>
              <a:ext cx="201099" cy="32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FDF5B5B1-6EB1-40C5-AF2A-D2207FCC2907}"/>
                </a:ext>
              </a:extLst>
            </p:cNvPr>
            <p:cNvCxnSpPr>
              <a:stCxn id="83" idx="7"/>
              <a:endCxn id="113" idx="4"/>
            </p:cNvCxnSpPr>
            <p:nvPr/>
          </p:nvCxnSpPr>
          <p:spPr>
            <a:xfrm flipV="1">
              <a:off x="6293223" y="3837275"/>
              <a:ext cx="201092" cy="116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FD364CC6-2692-46E2-8295-90BDE8A15C9E}"/>
                </a:ext>
              </a:extLst>
            </p:cNvPr>
            <p:cNvCxnSpPr>
              <a:stCxn id="113" idx="4"/>
              <a:endCxn id="84" idx="1"/>
            </p:cNvCxnSpPr>
            <p:nvPr/>
          </p:nvCxnSpPr>
          <p:spPr>
            <a:xfrm>
              <a:off x="6494315" y="3837275"/>
              <a:ext cx="201098" cy="1164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9" name="TextBox 148">
            <a:extLst>
              <a:ext uri="{FF2B5EF4-FFF2-40B4-BE49-F238E27FC236}">
                <a16:creationId xmlns:a16="http://schemas.microsoft.com/office/drawing/2014/main" id="{21263DB9-5676-4C17-8D44-106EF9D31281}"/>
              </a:ext>
            </a:extLst>
          </p:cNvPr>
          <p:cNvSpPr txBox="1"/>
          <p:nvPr/>
        </p:nvSpPr>
        <p:spPr>
          <a:xfrm>
            <a:off x="3580634" y="3523031"/>
            <a:ext cx="901209" cy="307777"/>
          </a:xfrm>
          <a:prstGeom prst="rect">
            <a:avLst/>
          </a:prstGeom>
          <a:noFill/>
        </p:spPr>
        <p:txBody>
          <a:bodyPr wrap="none" rtlCol="0">
            <a:spAutoFit/>
          </a:bodyPr>
          <a:lstStyle/>
          <a:p>
            <a:r>
              <a:rPr lang="en-US" sz="1400" dirty="0"/>
              <a:t>Clause 1</a:t>
            </a:r>
          </a:p>
        </p:txBody>
      </p:sp>
      <p:sp>
        <p:nvSpPr>
          <p:cNvPr id="150" name="TextBox 149">
            <a:extLst>
              <a:ext uri="{FF2B5EF4-FFF2-40B4-BE49-F238E27FC236}">
                <a16:creationId xmlns:a16="http://schemas.microsoft.com/office/drawing/2014/main" id="{9C2BBC36-CA94-4E4D-A83D-022F5DF543C0}"/>
              </a:ext>
            </a:extLst>
          </p:cNvPr>
          <p:cNvSpPr txBox="1"/>
          <p:nvPr/>
        </p:nvSpPr>
        <p:spPr>
          <a:xfrm>
            <a:off x="6625294" y="3519753"/>
            <a:ext cx="901209" cy="307777"/>
          </a:xfrm>
          <a:prstGeom prst="rect">
            <a:avLst/>
          </a:prstGeom>
          <a:noFill/>
        </p:spPr>
        <p:txBody>
          <a:bodyPr wrap="none" rtlCol="0">
            <a:spAutoFit/>
          </a:bodyPr>
          <a:lstStyle/>
          <a:p>
            <a:r>
              <a:rPr lang="en-US" sz="1400" dirty="0"/>
              <a:t>Clause 2</a:t>
            </a:r>
          </a:p>
        </p:txBody>
      </p:sp>
    </p:spTree>
    <p:extLst>
      <p:ext uri="{BB962C8B-B14F-4D97-AF65-F5344CB8AC3E}">
        <p14:creationId xmlns:p14="http://schemas.microsoft.com/office/powerpoint/2010/main" val="78010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4" grpId="0"/>
      <p:bldP spid="25" grpId="0"/>
      <p:bldP spid="46" grpId="0"/>
      <p:bldP spid="47" grpId="0"/>
      <p:bldP spid="92" grpId="0"/>
      <p:bldP spid="93" grpId="0"/>
      <p:bldP spid="112" grpId="0" animBg="1"/>
      <p:bldP spid="113" grpId="0" animBg="1"/>
      <p:bldP spid="149" grpId="0"/>
      <p:bldP spid="1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B609-6AB9-447F-A99B-3B37E7A8F592}"/>
              </a:ext>
            </a:extLst>
          </p:cNvPr>
          <p:cNvSpPr>
            <a:spLocks noGrp="1"/>
          </p:cNvSpPr>
          <p:nvPr>
            <p:ph type="title"/>
          </p:nvPr>
        </p:nvSpPr>
        <p:spPr>
          <a:xfrm>
            <a:off x="1497762" y="334752"/>
            <a:ext cx="8534400" cy="1507067"/>
          </a:xfrm>
        </p:spPr>
        <p:txBody>
          <a:bodyPr/>
          <a:lstStyle/>
          <a:p>
            <a:r>
              <a:rPr lang="en-US" dirty="0"/>
              <a:t>Undirected Hamiltonian Cycle</a:t>
            </a:r>
          </a:p>
        </p:txBody>
      </p:sp>
      <p:sp>
        <p:nvSpPr>
          <p:cNvPr id="3" name="Content Placeholder 2">
            <a:extLst>
              <a:ext uri="{FF2B5EF4-FFF2-40B4-BE49-F238E27FC236}">
                <a16:creationId xmlns:a16="http://schemas.microsoft.com/office/drawing/2014/main" id="{08BE7018-F518-458C-9F0B-A8AB6036FAAC}"/>
              </a:ext>
            </a:extLst>
          </p:cNvPr>
          <p:cNvSpPr>
            <a:spLocks noGrp="1"/>
          </p:cNvSpPr>
          <p:nvPr>
            <p:ph idx="1"/>
          </p:nvPr>
        </p:nvSpPr>
        <p:spPr>
          <a:xfrm>
            <a:off x="1261872" y="1828801"/>
            <a:ext cx="8595360" cy="2130136"/>
          </a:xfrm>
        </p:spPr>
        <p:txBody>
          <a:bodyPr>
            <a:normAutofit fontScale="92500"/>
          </a:bodyPr>
          <a:lstStyle/>
          <a:p>
            <a:pPr marL="0" indent="0">
              <a:buNone/>
            </a:pPr>
            <a:r>
              <a:rPr lang="en-US" dirty="0"/>
              <a:t>Given an </a:t>
            </a:r>
            <a:r>
              <a:rPr lang="en-US" b="1" dirty="0"/>
              <a:t>undirected</a:t>
            </a:r>
            <a:r>
              <a:rPr lang="en-US" dirty="0"/>
              <a:t> graph G, is there a cycle that visits every node?</a:t>
            </a:r>
          </a:p>
          <a:p>
            <a:r>
              <a:rPr lang="en-US" dirty="0"/>
              <a:t>In NP for the same reason as DHC.</a:t>
            </a:r>
          </a:p>
          <a:p>
            <a:r>
              <a:rPr lang="en-US" dirty="0"/>
              <a:t>We will show DHC </a:t>
            </a:r>
            <a:r>
              <a:rPr lang="en-US" dirty="0">
                <a:sym typeface="Symbol" panose="05050102010706020507" pitchFamily="18" charset="2"/>
              </a:rPr>
              <a:t></a:t>
            </a:r>
            <a:r>
              <a:rPr lang="en-US" baseline="-25000" dirty="0">
                <a:sym typeface="Symbol" panose="05050102010706020507" pitchFamily="18" charset="2"/>
              </a:rPr>
              <a:t>P</a:t>
            </a:r>
            <a:r>
              <a:rPr lang="en-US" dirty="0"/>
              <a:t> UHC</a:t>
            </a:r>
          </a:p>
          <a:p>
            <a:r>
              <a:rPr lang="en-US" dirty="0"/>
              <a:t>This problem is potentially easier than DHC, as any undirected graph can be represented as a directed graph.</a:t>
            </a:r>
          </a:p>
        </p:txBody>
      </p:sp>
      <p:sp>
        <p:nvSpPr>
          <p:cNvPr id="4" name="Oval 3">
            <a:extLst>
              <a:ext uri="{FF2B5EF4-FFF2-40B4-BE49-F238E27FC236}">
                <a16:creationId xmlns:a16="http://schemas.microsoft.com/office/drawing/2014/main" id="{64C06405-090A-4E36-B4BE-F7E5A465A7DB}"/>
              </a:ext>
            </a:extLst>
          </p:cNvPr>
          <p:cNvSpPr/>
          <p:nvPr/>
        </p:nvSpPr>
        <p:spPr>
          <a:xfrm>
            <a:off x="1859972" y="4696690"/>
            <a:ext cx="789709" cy="8208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t>
            </a:r>
            <a:endParaRPr lang="en-US" baseline="-25000" dirty="0"/>
          </a:p>
        </p:txBody>
      </p:sp>
      <p:cxnSp>
        <p:nvCxnSpPr>
          <p:cNvPr id="6" name="Straight Arrow Connector 5">
            <a:extLst>
              <a:ext uri="{FF2B5EF4-FFF2-40B4-BE49-F238E27FC236}">
                <a16:creationId xmlns:a16="http://schemas.microsoft.com/office/drawing/2014/main" id="{F571AE67-BAD8-4DFF-BA3A-DFA58D3C774C}"/>
              </a:ext>
            </a:extLst>
          </p:cNvPr>
          <p:cNvCxnSpPr>
            <a:endCxn id="4" idx="1"/>
          </p:cNvCxnSpPr>
          <p:nvPr/>
        </p:nvCxnSpPr>
        <p:spPr>
          <a:xfrm>
            <a:off x="852055" y="4187536"/>
            <a:ext cx="1123567" cy="629369"/>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8" name="Straight Arrow Connector 7">
            <a:extLst>
              <a:ext uri="{FF2B5EF4-FFF2-40B4-BE49-F238E27FC236}">
                <a16:creationId xmlns:a16="http://schemas.microsoft.com/office/drawing/2014/main" id="{B506CF0F-07C8-4BA7-A2A1-3041D943C171}"/>
              </a:ext>
            </a:extLst>
          </p:cNvPr>
          <p:cNvCxnSpPr>
            <a:endCxn id="4" idx="2"/>
          </p:cNvCxnSpPr>
          <p:nvPr/>
        </p:nvCxnSpPr>
        <p:spPr>
          <a:xfrm>
            <a:off x="883227" y="5107131"/>
            <a:ext cx="976745"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a:extLst>
              <a:ext uri="{FF2B5EF4-FFF2-40B4-BE49-F238E27FC236}">
                <a16:creationId xmlns:a16="http://schemas.microsoft.com/office/drawing/2014/main" id="{EBEE4A89-60F0-4CFA-B29D-DCE38B9D3FCB}"/>
              </a:ext>
            </a:extLst>
          </p:cNvPr>
          <p:cNvCxnSpPr>
            <a:endCxn id="4" idx="3"/>
          </p:cNvCxnSpPr>
          <p:nvPr/>
        </p:nvCxnSpPr>
        <p:spPr>
          <a:xfrm flipV="1">
            <a:off x="852055" y="5397357"/>
            <a:ext cx="1123567" cy="55663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2" name="Straight Arrow Connector 11">
            <a:extLst>
              <a:ext uri="{FF2B5EF4-FFF2-40B4-BE49-F238E27FC236}">
                <a16:creationId xmlns:a16="http://schemas.microsoft.com/office/drawing/2014/main" id="{42B54814-784D-4D83-9330-26930D60E9ED}"/>
              </a:ext>
            </a:extLst>
          </p:cNvPr>
          <p:cNvCxnSpPr>
            <a:stCxn id="4" idx="7"/>
          </p:cNvCxnSpPr>
          <p:nvPr/>
        </p:nvCxnSpPr>
        <p:spPr>
          <a:xfrm flipV="1">
            <a:off x="2534031" y="4286250"/>
            <a:ext cx="946924" cy="53065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837D1E81-B569-45D4-9674-6631B367D477}"/>
              </a:ext>
            </a:extLst>
          </p:cNvPr>
          <p:cNvCxnSpPr>
            <a:stCxn id="4" idx="6"/>
          </p:cNvCxnSpPr>
          <p:nvPr/>
        </p:nvCxnSpPr>
        <p:spPr>
          <a:xfrm>
            <a:off x="2649681" y="5107131"/>
            <a:ext cx="86244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6" name="Straight Arrow Connector 15">
            <a:extLst>
              <a:ext uri="{FF2B5EF4-FFF2-40B4-BE49-F238E27FC236}">
                <a16:creationId xmlns:a16="http://schemas.microsoft.com/office/drawing/2014/main" id="{9BB2FBB1-6423-4914-8550-15724D851913}"/>
              </a:ext>
            </a:extLst>
          </p:cNvPr>
          <p:cNvCxnSpPr>
            <a:stCxn id="4" idx="5"/>
          </p:cNvCxnSpPr>
          <p:nvPr/>
        </p:nvCxnSpPr>
        <p:spPr>
          <a:xfrm>
            <a:off x="2534031" y="5397357"/>
            <a:ext cx="946924" cy="556634"/>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7" name="TextBox 16">
            <a:extLst>
              <a:ext uri="{FF2B5EF4-FFF2-40B4-BE49-F238E27FC236}">
                <a16:creationId xmlns:a16="http://schemas.microsoft.com/office/drawing/2014/main" id="{E9BAFBFC-5898-4F5A-8D35-C870F646A4FC}"/>
              </a:ext>
            </a:extLst>
          </p:cNvPr>
          <p:cNvSpPr txBox="1"/>
          <p:nvPr/>
        </p:nvSpPr>
        <p:spPr>
          <a:xfrm>
            <a:off x="570321" y="3958937"/>
            <a:ext cx="312906" cy="369332"/>
          </a:xfrm>
          <a:prstGeom prst="rect">
            <a:avLst/>
          </a:prstGeom>
          <a:noFill/>
        </p:spPr>
        <p:txBody>
          <a:bodyPr wrap="none" rtlCol="0">
            <a:spAutoFit/>
          </a:bodyPr>
          <a:lstStyle/>
          <a:p>
            <a:r>
              <a:rPr lang="en-US" dirty="0"/>
              <a:t>a</a:t>
            </a:r>
          </a:p>
        </p:txBody>
      </p:sp>
      <p:sp>
        <p:nvSpPr>
          <p:cNvPr id="18" name="TextBox 17">
            <a:extLst>
              <a:ext uri="{FF2B5EF4-FFF2-40B4-BE49-F238E27FC236}">
                <a16:creationId xmlns:a16="http://schemas.microsoft.com/office/drawing/2014/main" id="{0A11E6DE-F62C-41E8-9657-A4F7E8F702D0}"/>
              </a:ext>
            </a:extLst>
          </p:cNvPr>
          <p:cNvSpPr txBox="1"/>
          <p:nvPr/>
        </p:nvSpPr>
        <p:spPr>
          <a:xfrm>
            <a:off x="3489109" y="4895502"/>
            <a:ext cx="300082" cy="369332"/>
          </a:xfrm>
          <a:prstGeom prst="rect">
            <a:avLst/>
          </a:prstGeom>
          <a:noFill/>
        </p:spPr>
        <p:txBody>
          <a:bodyPr wrap="none" rtlCol="0">
            <a:spAutoFit/>
          </a:bodyPr>
          <a:lstStyle/>
          <a:p>
            <a:r>
              <a:rPr lang="en-US" dirty="0"/>
              <a:t>e</a:t>
            </a:r>
          </a:p>
        </p:txBody>
      </p:sp>
      <p:sp>
        <p:nvSpPr>
          <p:cNvPr id="19" name="TextBox 18">
            <a:extLst>
              <a:ext uri="{FF2B5EF4-FFF2-40B4-BE49-F238E27FC236}">
                <a16:creationId xmlns:a16="http://schemas.microsoft.com/office/drawing/2014/main" id="{829780AF-870E-4C1C-90AC-6B94C5B37A33}"/>
              </a:ext>
            </a:extLst>
          </p:cNvPr>
          <p:cNvSpPr txBox="1"/>
          <p:nvPr/>
        </p:nvSpPr>
        <p:spPr>
          <a:xfrm>
            <a:off x="570321" y="5769325"/>
            <a:ext cx="287258" cy="369332"/>
          </a:xfrm>
          <a:prstGeom prst="rect">
            <a:avLst/>
          </a:prstGeom>
          <a:noFill/>
        </p:spPr>
        <p:txBody>
          <a:bodyPr wrap="none" rtlCol="0">
            <a:spAutoFit/>
          </a:bodyPr>
          <a:lstStyle/>
          <a:p>
            <a:r>
              <a:rPr lang="en-US" dirty="0"/>
              <a:t>c</a:t>
            </a:r>
          </a:p>
        </p:txBody>
      </p:sp>
      <p:sp>
        <p:nvSpPr>
          <p:cNvPr id="20" name="TextBox 19">
            <a:extLst>
              <a:ext uri="{FF2B5EF4-FFF2-40B4-BE49-F238E27FC236}">
                <a16:creationId xmlns:a16="http://schemas.microsoft.com/office/drawing/2014/main" id="{01D0646D-AD07-49D8-8931-A36E0E2CD3B6}"/>
              </a:ext>
            </a:extLst>
          </p:cNvPr>
          <p:cNvSpPr txBox="1"/>
          <p:nvPr/>
        </p:nvSpPr>
        <p:spPr>
          <a:xfrm>
            <a:off x="3486704" y="4096416"/>
            <a:ext cx="317716" cy="369332"/>
          </a:xfrm>
          <a:prstGeom prst="rect">
            <a:avLst/>
          </a:prstGeom>
          <a:noFill/>
        </p:spPr>
        <p:txBody>
          <a:bodyPr wrap="none" rtlCol="0">
            <a:spAutoFit/>
          </a:bodyPr>
          <a:lstStyle/>
          <a:p>
            <a:r>
              <a:rPr lang="en-US" dirty="0"/>
              <a:t>d</a:t>
            </a:r>
          </a:p>
        </p:txBody>
      </p:sp>
      <p:sp>
        <p:nvSpPr>
          <p:cNvPr id="21" name="TextBox 20">
            <a:extLst>
              <a:ext uri="{FF2B5EF4-FFF2-40B4-BE49-F238E27FC236}">
                <a16:creationId xmlns:a16="http://schemas.microsoft.com/office/drawing/2014/main" id="{DA50A906-9E70-4A7E-9F0B-BD8713A2E471}"/>
              </a:ext>
            </a:extLst>
          </p:cNvPr>
          <p:cNvSpPr txBox="1"/>
          <p:nvPr/>
        </p:nvSpPr>
        <p:spPr>
          <a:xfrm>
            <a:off x="3489109" y="5769325"/>
            <a:ext cx="261610" cy="369332"/>
          </a:xfrm>
          <a:prstGeom prst="rect">
            <a:avLst/>
          </a:prstGeom>
          <a:noFill/>
        </p:spPr>
        <p:txBody>
          <a:bodyPr wrap="none" rtlCol="0">
            <a:spAutoFit/>
          </a:bodyPr>
          <a:lstStyle/>
          <a:p>
            <a:r>
              <a:rPr lang="en-US" dirty="0"/>
              <a:t>f</a:t>
            </a:r>
          </a:p>
        </p:txBody>
      </p:sp>
      <p:sp>
        <p:nvSpPr>
          <p:cNvPr id="22" name="TextBox 21">
            <a:extLst>
              <a:ext uri="{FF2B5EF4-FFF2-40B4-BE49-F238E27FC236}">
                <a16:creationId xmlns:a16="http://schemas.microsoft.com/office/drawing/2014/main" id="{71AC56C1-C384-4E67-B7CC-6F70C9AC33DC}"/>
              </a:ext>
            </a:extLst>
          </p:cNvPr>
          <p:cNvSpPr txBox="1"/>
          <p:nvPr/>
        </p:nvSpPr>
        <p:spPr>
          <a:xfrm>
            <a:off x="562215" y="4893104"/>
            <a:ext cx="312906" cy="369332"/>
          </a:xfrm>
          <a:prstGeom prst="rect">
            <a:avLst/>
          </a:prstGeom>
          <a:noFill/>
        </p:spPr>
        <p:txBody>
          <a:bodyPr wrap="none" rtlCol="0">
            <a:spAutoFit/>
          </a:bodyPr>
          <a:lstStyle/>
          <a:p>
            <a:r>
              <a:rPr lang="en-US" dirty="0"/>
              <a:t>b</a:t>
            </a:r>
          </a:p>
        </p:txBody>
      </p:sp>
      <p:cxnSp>
        <p:nvCxnSpPr>
          <p:cNvPr id="49" name="Straight Connector 48">
            <a:extLst>
              <a:ext uri="{FF2B5EF4-FFF2-40B4-BE49-F238E27FC236}">
                <a16:creationId xmlns:a16="http://schemas.microsoft.com/office/drawing/2014/main" id="{7207FB32-133C-4514-AA79-222FF84E0A76}"/>
              </a:ext>
            </a:extLst>
          </p:cNvPr>
          <p:cNvCxnSpPr>
            <a:stCxn id="25" idx="6"/>
            <a:endCxn id="47" idx="2"/>
          </p:cNvCxnSpPr>
          <p:nvPr/>
        </p:nvCxnSpPr>
        <p:spPr>
          <a:xfrm flipV="1">
            <a:off x="6439021" y="5078069"/>
            <a:ext cx="1773502" cy="29361"/>
          </a:xfrm>
          <a:prstGeom prst="line">
            <a:avLst/>
          </a:prstGeom>
        </p:spPr>
        <p:style>
          <a:lnRef idx="2">
            <a:schemeClr val="accent6"/>
          </a:lnRef>
          <a:fillRef idx="0">
            <a:schemeClr val="accent6"/>
          </a:fillRef>
          <a:effectRef idx="1">
            <a:schemeClr val="accent6"/>
          </a:effectRef>
          <a:fontRef idx="minor">
            <a:schemeClr val="tx1"/>
          </a:fontRef>
        </p:style>
      </p:cxnSp>
      <p:grpSp>
        <p:nvGrpSpPr>
          <p:cNvPr id="38" name="Group 37">
            <a:extLst>
              <a:ext uri="{FF2B5EF4-FFF2-40B4-BE49-F238E27FC236}">
                <a16:creationId xmlns:a16="http://schemas.microsoft.com/office/drawing/2014/main" id="{E3C9ACF8-7367-48D2-B971-CDA42743FC34}"/>
              </a:ext>
            </a:extLst>
          </p:cNvPr>
          <p:cNvGrpSpPr/>
          <p:nvPr/>
        </p:nvGrpSpPr>
        <p:grpSpPr>
          <a:xfrm>
            <a:off x="4351555" y="3959236"/>
            <a:ext cx="5964748" cy="2179720"/>
            <a:chOff x="4351555" y="3959236"/>
            <a:chExt cx="5964748" cy="2179720"/>
          </a:xfrm>
        </p:grpSpPr>
        <p:sp>
          <p:nvSpPr>
            <p:cNvPr id="25" name="Oval 24">
              <a:extLst>
                <a:ext uri="{FF2B5EF4-FFF2-40B4-BE49-F238E27FC236}">
                  <a16:creationId xmlns:a16="http://schemas.microsoft.com/office/drawing/2014/main" id="{F28AB3D0-7BB7-4E02-A8E7-13C33F8D60F0}"/>
                </a:ext>
              </a:extLst>
            </p:cNvPr>
            <p:cNvSpPr/>
            <p:nvPr/>
          </p:nvSpPr>
          <p:spPr>
            <a:xfrm>
              <a:off x="5649312" y="4696989"/>
              <a:ext cx="789709" cy="8208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t>
              </a:r>
              <a:r>
                <a:rPr lang="en-US" baseline="-25000" dirty="0"/>
                <a:t>in</a:t>
              </a:r>
            </a:p>
          </p:txBody>
        </p:sp>
        <p:sp>
          <p:nvSpPr>
            <p:cNvPr id="32" name="TextBox 31">
              <a:extLst>
                <a:ext uri="{FF2B5EF4-FFF2-40B4-BE49-F238E27FC236}">
                  <a16:creationId xmlns:a16="http://schemas.microsoft.com/office/drawing/2014/main" id="{CD1F555B-706C-45E0-A3B9-A2B430803D3F}"/>
                </a:ext>
              </a:extLst>
            </p:cNvPr>
            <p:cNvSpPr txBox="1"/>
            <p:nvPr/>
          </p:nvSpPr>
          <p:spPr>
            <a:xfrm>
              <a:off x="4359661" y="3959236"/>
              <a:ext cx="312906" cy="369332"/>
            </a:xfrm>
            <a:prstGeom prst="rect">
              <a:avLst/>
            </a:prstGeom>
            <a:noFill/>
          </p:spPr>
          <p:txBody>
            <a:bodyPr wrap="none" rtlCol="0">
              <a:spAutoFit/>
            </a:bodyPr>
            <a:lstStyle/>
            <a:p>
              <a:r>
                <a:rPr lang="en-US" dirty="0"/>
                <a:t>a</a:t>
              </a:r>
            </a:p>
          </p:txBody>
        </p:sp>
        <p:sp>
          <p:nvSpPr>
            <p:cNvPr id="33" name="TextBox 32">
              <a:extLst>
                <a:ext uri="{FF2B5EF4-FFF2-40B4-BE49-F238E27FC236}">
                  <a16:creationId xmlns:a16="http://schemas.microsoft.com/office/drawing/2014/main" id="{5AB534AA-5015-45AF-A4C9-A00A894F1C5C}"/>
                </a:ext>
              </a:extLst>
            </p:cNvPr>
            <p:cNvSpPr txBox="1"/>
            <p:nvPr/>
          </p:nvSpPr>
          <p:spPr>
            <a:xfrm>
              <a:off x="10000992" y="4895502"/>
              <a:ext cx="300082" cy="369332"/>
            </a:xfrm>
            <a:prstGeom prst="rect">
              <a:avLst/>
            </a:prstGeom>
            <a:noFill/>
          </p:spPr>
          <p:txBody>
            <a:bodyPr wrap="none" rtlCol="0">
              <a:spAutoFit/>
            </a:bodyPr>
            <a:lstStyle/>
            <a:p>
              <a:r>
                <a:rPr lang="en-US" dirty="0"/>
                <a:t>e</a:t>
              </a:r>
            </a:p>
          </p:txBody>
        </p:sp>
        <p:sp>
          <p:nvSpPr>
            <p:cNvPr id="34" name="TextBox 33">
              <a:extLst>
                <a:ext uri="{FF2B5EF4-FFF2-40B4-BE49-F238E27FC236}">
                  <a16:creationId xmlns:a16="http://schemas.microsoft.com/office/drawing/2014/main" id="{87077F11-23DB-4496-9A7E-8FDC89EDE7F8}"/>
                </a:ext>
              </a:extLst>
            </p:cNvPr>
            <p:cNvSpPr txBox="1"/>
            <p:nvPr/>
          </p:nvSpPr>
          <p:spPr>
            <a:xfrm>
              <a:off x="4359661" y="5769624"/>
              <a:ext cx="287258" cy="369332"/>
            </a:xfrm>
            <a:prstGeom prst="rect">
              <a:avLst/>
            </a:prstGeom>
            <a:noFill/>
          </p:spPr>
          <p:txBody>
            <a:bodyPr wrap="none" rtlCol="0">
              <a:spAutoFit/>
            </a:bodyPr>
            <a:lstStyle/>
            <a:p>
              <a:r>
                <a:rPr lang="en-US" dirty="0"/>
                <a:t>c</a:t>
              </a:r>
            </a:p>
          </p:txBody>
        </p:sp>
        <p:sp>
          <p:nvSpPr>
            <p:cNvPr id="35" name="TextBox 34">
              <a:extLst>
                <a:ext uri="{FF2B5EF4-FFF2-40B4-BE49-F238E27FC236}">
                  <a16:creationId xmlns:a16="http://schemas.microsoft.com/office/drawing/2014/main" id="{8B3D1C6B-E95A-4F5F-B8B4-CD29D3D34CD5}"/>
                </a:ext>
              </a:extLst>
            </p:cNvPr>
            <p:cNvSpPr txBox="1"/>
            <p:nvPr/>
          </p:nvSpPr>
          <p:spPr>
            <a:xfrm>
              <a:off x="9998587" y="4096416"/>
              <a:ext cx="317716" cy="369332"/>
            </a:xfrm>
            <a:prstGeom prst="rect">
              <a:avLst/>
            </a:prstGeom>
            <a:noFill/>
          </p:spPr>
          <p:txBody>
            <a:bodyPr wrap="none" rtlCol="0">
              <a:spAutoFit/>
            </a:bodyPr>
            <a:lstStyle/>
            <a:p>
              <a:r>
                <a:rPr lang="en-US" dirty="0"/>
                <a:t>d</a:t>
              </a:r>
            </a:p>
          </p:txBody>
        </p:sp>
        <p:sp>
          <p:nvSpPr>
            <p:cNvPr id="36" name="TextBox 35">
              <a:extLst>
                <a:ext uri="{FF2B5EF4-FFF2-40B4-BE49-F238E27FC236}">
                  <a16:creationId xmlns:a16="http://schemas.microsoft.com/office/drawing/2014/main" id="{E55976C8-41D6-4345-88D8-CB8A7D78C567}"/>
                </a:ext>
              </a:extLst>
            </p:cNvPr>
            <p:cNvSpPr txBox="1"/>
            <p:nvPr/>
          </p:nvSpPr>
          <p:spPr>
            <a:xfrm>
              <a:off x="10000992" y="5769325"/>
              <a:ext cx="261610" cy="369332"/>
            </a:xfrm>
            <a:prstGeom prst="rect">
              <a:avLst/>
            </a:prstGeom>
            <a:noFill/>
          </p:spPr>
          <p:txBody>
            <a:bodyPr wrap="none" rtlCol="0">
              <a:spAutoFit/>
            </a:bodyPr>
            <a:lstStyle/>
            <a:p>
              <a:r>
                <a:rPr lang="en-US" dirty="0"/>
                <a:t>f</a:t>
              </a:r>
            </a:p>
          </p:txBody>
        </p:sp>
        <p:sp>
          <p:nvSpPr>
            <p:cNvPr id="37" name="TextBox 36">
              <a:extLst>
                <a:ext uri="{FF2B5EF4-FFF2-40B4-BE49-F238E27FC236}">
                  <a16:creationId xmlns:a16="http://schemas.microsoft.com/office/drawing/2014/main" id="{42FEB3CB-B569-4B97-9B25-5E4ACD60EC88}"/>
                </a:ext>
              </a:extLst>
            </p:cNvPr>
            <p:cNvSpPr txBox="1"/>
            <p:nvPr/>
          </p:nvSpPr>
          <p:spPr>
            <a:xfrm>
              <a:off x="4351555" y="4893403"/>
              <a:ext cx="312906" cy="369332"/>
            </a:xfrm>
            <a:prstGeom prst="rect">
              <a:avLst/>
            </a:prstGeom>
            <a:noFill/>
          </p:spPr>
          <p:txBody>
            <a:bodyPr wrap="none" rtlCol="0">
              <a:spAutoFit/>
            </a:bodyPr>
            <a:lstStyle/>
            <a:p>
              <a:r>
                <a:rPr lang="en-US" dirty="0"/>
                <a:t>b</a:t>
              </a:r>
            </a:p>
          </p:txBody>
        </p:sp>
        <p:cxnSp>
          <p:nvCxnSpPr>
            <p:cNvPr id="41" name="Straight Connector 40">
              <a:extLst>
                <a:ext uri="{FF2B5EF4-FFF2-40B4-BE49-F238E27FC236}">
                  <a16:creationId xmlns:a16="http://schemas.microsoft.com/office/drawing/2014/main" id="{87B69234-7FC6-48C6-BA77-F86E3C35BAF7}"/>
                </a:ext>
              </a:extLst>
            </p:cNvPr>
            <p:cNvCxnSpPr>
              <a:stCxn id="32" idx="3"/>
              <a:endCxn id="25" idx="1"/>
            </p:cNvCxnSpPr>
            <p:nvPr/>
          </p:nvCxnSpPr>
          <p:spPr>
            <a:xfrm>
              <a:off x="4672567" y="4143902"/>
              <a:ext cx="1092395" cy="673302"/>
            </a:xfrm>
            <a:prstGeom prst="line">
              <a:avLst/>
            </a:prstGeom>
          </p:spPr>
          <p:style>
            <a:lnRef idx="2">
              <a:schemeClr val="accent6"/>
            </a:lnRef>
            <a:fillRef idx="0">
              <a:schemeClr val="accent6"/>
            </a:fillRef>
            <a:effectRef idx="1">
              <a:schemeClr val="accent6"/>
            </a:effectRef>
            <a:fontRef idx="minor">
              <a:schemeClr val="tx1"/>
            </a:fontRef>
          </p:style>
        </p:cxnSp>
        <p:cxnSp>
          <p:nvCxnSpPr>
            <p:cNvPr id="43" name="Straight Connector 42">
              <a:extLst>
                <a:ext uri="{FF2B5EF4-FFF2-40B4-BE49-F238E27FC236}">
                  <a16:creationId xmlns:a16="http://schemas.microsoft.com/office/drawing/2014/main" id="{8887D7F8-90D1-414A-940B-7F8262254D51}"/>
                </a:ext>
              </a:extLst>
            </p:cNvPr>
            <p:cNvCxnSpPr>
              <a:cxnSpLocks/>
              <a:endCxn id="25" idx="2"/>
            </p:cNvCxnSpPr>
            <p:nvPr/>
          </p:nvCxnSpPr>
          <p:spPr>
            <a:xfrm flipV="1">
              <a:off x="4613564" y="5107430"/>
              <a:ext cx="1035748" cy="5196"/>
            </a:xfrm>
            <a:prstGeom prst="line">
              <a:avLst/>
            </a:prstGeom>
          </p:spPr>
          <p:style>
            <a:lnRef idx="2">
              <a:schemeClr val="accent6"/>
            </a:lnRef>
            <a:fillRef idx="0">
              <a:schemeClr val="accent6"/>
            </a:fillRef>
            <a:effectRef idx="1">
              <a:schemeClr val="accent6"/>
            </a:effectRef>
            <a:fontRef idx="minor">
              <a:schemeClr val="tx1"/>
            </a:fontRef>
          </p:style>
        </p:cxnSp>
        <p:cxnSp>
          <p:nvCxnSpPr>
            <p:cNvPr id="46" name="Straight Connector 45">
              <a:extLst>
                <a:ext uri="{FF2B5EF4-FFF2-40B4-BE49-F238E27FC236}">
                  <a16:creationId xmlns:a16="http://schemas.microsoft.com/office/drawing/2014/main" id="{6EBD57F9-7136-4733-809C-20A4B5252C95}"/>
                </a:ext>
              </a:extLst>
            </p:cNvPr>
            <p:cNvCxnSpPr>
              <a:stCxn id="34" idx="3"/>
              <a:endCxn id="25" idx="3"/>
            </p:cNvCxnSpPr>
            <p:nvPr/>
          </p:nvCxnSpPr>
          <p:spPr>
            <a:xfrm flipV="1">
              <a:off x="4646919" y="5397656"/>
              <a:ext cx="1118043" cy="556634"/>
            </a:xfrm>
            <a:prstGeom prst="line">
              <a:avLst/>
            </a:prstGeom>
          </p:spPr>
          <p:style>
            <a:lnRef idx="2">
              <a:schemeClr val="accent6"/>
            </a:lnRef>
            <a:fillRef idx="0">
              <a:schemeClr val="accent6"/>
            </a:fillRef>
            <a:effectRef idx="1">
              <a:schemeClr val="accent6"/>
            </a:effectRef>
            <a:fontRef idx="minor">
              <a:schemeClr val="tx1"/>
            </a:fontRef>
          </p:style>
        </p:cxnSp>
        <p:sp>
          <p:nvSpPr>
            <p:cNvPr id="47" name="Oval 46">
              <a:extLst>
                <a:ext uri="{FF2B5EF4-FFF2-40B4-BE49-F238E27FC236}">
                  <a16:creationId xmlns:a16="http://schemas.microsoft.com/office/drawing/2014/main" id="{4555BD2C-044F-44B3-A220-0F0F43736029}"/>
                </a:ext>
              </a:extLst>
            </p:cNvPr>
            <p:cNvSpPr/>
            <p:nvPr/>
          </p:nvSpPr>
          <p:spPr>
            <a:xfrm>
              <a:off x="8212523" y="4667628"/>
              <a:ext cx="789709" cy="8208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v</a:t>
              </a:r>
              <a:r>
                <a:rPr lang="en-US" baseline="-25000" dirty="0" err="1"/>
                <a:t>out</a:t>
              </a:r>
              <a:endParaRPr lang="en-US" baseline="-25000" dirty="0"/>
            </a:p>
          </p:txBody>
        </p:sp>
        <p:cxnSp>
          <p:nvCxnSpPr>
            <p:cNvPr id="51" name="Straight Connector 50">
              <a:extLst>
                <a:ext uri="{FF2B5EF4-FFF2-40B4-BE49-F238E27FC236}">
                  <a16:creationId xmlns:a16="http://schemas.microsoft.com/office/drawing/2014/main" id="{1F87CC3A-86BB-44ED-B50B-F5099544F0E0}"/>
                </a:ext>
              </a:extLst>
            </p:cNvPr>
            <p:cNvCxnSpPr>
              <a:cxnSpLocks/>
              <a:stCxn id="47" idx="7"/>
            </p:cNvCxnSpPr>
            <p:nvPr/>
          </p:nvCxnSpPr>
          <p:spPr>
            <a:xfrm flipV="1">
              <a:off x="8886582" y="4281381"/>
              <a:ext cx="1112005" cy="506462"/>
            </a:xfrm>
            <a:prstGeom prst="line">
              <a:avLst/>
            </a:prstGeom>
          </p:spPr>
          <p:style>
            <a:lnRef idx="2">
              <a:schemeClr val="accent6"/>
            </a:lnRef>
            <a:fillRef idx="0">
              <a:schemeClr val="accent6"/>
            </a:fillRef>
            <a:effectRef idx="1">
              <a:schemeClr val="accent6"/>
            </a:effectRef>
            <a:fontRef idx="minor">
              <a:schemeClr val="tx1"/>
            </a:fontRef>
          </p:style>
        </p:cxnSp>
        <p:cxnSp>
          <p:nvCxnSpPr>
            <p:cNvPr id="53" name="Straight Connector 52">
              <a:extLst>
                <a:ext uri="{FF2B5EF4-FFF2-40B4-BE49-F238E27FC236}">
                  <a16:creationId xmlns:a16="http://schemas.microsoft.com/office/drawing/2014/main" id="{3EB25802-5B5C-4BED-9A91-78A4892F04F0}"/>
                </a:ext>
              </a:extLst>
            </p:cNvPr>
            <p:cNvCxnSpPr>
              <a:cxnSpLocks/>
              <a:stCxn id="47" idx="6"/>
            </p:cNvCxnSpPr>
            <p:nvPr/>
          </p:nvCxnSpPr>
          <p:spPr>
            <a:xfrm>
              <a:off x="9002232" y="5078069"/>
              <a:ext cx="998760" cy="2398"/>
            </a:xfrm>
            <a:prstGeom prst="line">
              <a:avLst/>
            </a:prstGeom>
          </p:spPr>
          <p:style>
            <a:lnRef idx="2">
              <a:schemeClr val="accent6"/>
            </a:lnRef>
            <a:fillRef idx="0">
              <a:schemeClr val="accent6"/>
            </a:fillRef>
            <a:effectRef idx="1">
              <a:schemeClr val="accent6"/>
            </a:effectRef>
            <a:fontRef idx="minor">
              <a:schemeClr val="tx1"/>
            </a:fontRef>
          </p:style>
        </p:cxnSp>
        <p:cxnSp>
          <p:nvCxnSpPr>
            <p:cNvPr id="55" name="Straight Connector 54">
              <a:extLst>
                <a:ext uri="{FF2B5EF4-FFF2-40B4-BE49-F238E27FC236}">
                  <a16:creationId xmlns:a16="http://schemas.microsoft.com/office/drawing/2014/main" id="{40099AD4-9357-4A8A-A42A-61F56038AACC}"/>
                </a:ext>
              </a:extLst>
            </p:cNvPr>
            <p:cNvCxnSpPr>
              <a:stCxn id="47" idx="5"/>
              <a:endCxn id="36" idx="1"/>
            </p:cNvCxnSpPr>
            <p:nvPr/>
          </p:nvCxnSpPr>
          <p:spPr>
            <a:xfrm>
              <a:off x="8886582" y="5368295"/>
              <a:ext cx="1114410" cy="585696"/>
            </a:xfrm>
            <a:prstGeom prst="line">
              <a:avLst/>
            </a:prstGeom>
          </p:spPr>
          <p:style>
            <a:lnRef idx="2">
              <a:schemeClr val="accent6"/>
            </a:lnRef>
            <a:fillRef idx="0">
              <a:schemeClr val="accent6"/>
            </a:fillRef>
            <a:effectRef idx="1">
              <a:schemeClr val="accent6"/>
            </a:effectRef>
            <a:fontRef idx="minor">
              <a:schemeClr val="tx1"/>
            </a:fontRef>
          </p:style>
        </p:cxnSp>
      </p:grpSp>
      <p:sp>
        <p:nvSpPr>
          <p:cNvPr id="62" name="Oval 61">
            <a:extLst>
              <a:ext uri="{FF2B5EF4-FFF2-40B4-BE49-F238E27FC236}">
                <a16:creationId xmlns:a16="http://schemas.microsoft.com/office/drawing/2014/main" id="{520B2AD9-5D4D-404B-8EA3-0783B809F8F8}"/>
              </a:ext>
            </a:extLst>
          </p:cNvPr>
          <p:cNvSpPr/>
          <p:nvPr/>
        </p:nvSpPr>
        <p:spPr>
          <a:xfrm>
            <a:off x="6930917" y="4696690"/>
            <a:ext cx="789709" cy="8208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t>
            </a:r>
            <a:endParaRPr lang="en-US" baseline="-25000" dirty="0"/>
          </a:p>
        </p:txBody>
      </p:sp>
    </p:spTree>
    <p:extLst>
      <p:ext uri="{BB962C8B-B14F-4D97-AF65-F5344CB8AC3E}">
        <p14:creationId xmlns:p14="http://schemas.microsoft.com/office/powerpoint/2010/main" val="191527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830219-4439-4CC5-A92C-454552A08D58}"/>
              </a:ext>
            </a:extLst>
          </p:cNvPr>
          <p:cNvPicPr>
            <a:picLocks noChangeAspect="1"/>
          </p:cNvPicPr>
          <p:nvPr/>
        </p:nvPicPr>
        <p:blipFill rotWithShape="1">
          <a:blip r:embed="rId2">
            <a:alphaModFix amt="35000"/>
          </a:blip>
          <a:srcRect t="6330" b="9400"/>
          <a:stretch/>
        </p:blipFill>
        <p:spPr>
          <a:xfrm>
            <a:off x="3174" y="10"/>
            <a:ext cx="12192000" cy="6857990"/>
          </a:xfrm>
          <a:prstGeom prst="rect">
            <a:avLst/>
          </a:prstGeom>
        </p:spPr>
      </p:pic>
      <p:sp>
        <p:nvSpPr>
          <p:cNvPr id="2" name="Title 1">
            <a:extLst>
              <a:ext uri="{FF2B5EF4-FFF2-40B4-BE49-F238E27FC236}">
                <a16:creationId xmlns:a16="http://schemas.microsoft.com/office/drawing/2014/main" id="{8B184090-968D-4F7D-AE5E-B72550112E95}"/>
              </a:ext>
            </a:extLst>
          </p:cNvPr>
          <p:cNvSpPr>
            <a:spLocks noGrp="1"/>
          </p:cNvSpPr>
          <p:nvPr>
            <p:ph type="title"/>
          </p:nvPr>
        </p:nvSpPr>
        <p:spPr>
          <a:xfrm>
            <a:off x="684212" y="4487332"/>
            <a:ext cx="8534400" cy="1507067"/>
          </a:xfrm>
        </p:spPr>
        <p:txBody>
          <a:bodyPr>
            <a:normAutofit/>
          </a:bodyPr>
          <a:lstStyle/>
          <a:p>
            <a:r>
              <a:rPr lang="en-US" dirty="0"/>
              <a:t>Directed Longest Path &amp;</a:t>
            </a:r>
            <a:br>
              <a:rPr lang="en-US" dirty="0"/>
            </a:br>
            <a:r>
              <a:rPr lang="en-US" dirty="0"/>
              <a:t>Directed Hamiltonian Path</a:t>
            </a:r>
          </a:p>
        </p:txBody>
      </p:sp>
      <p:sp>
        <p:nvSpPr>
          <p:cNvPr id="3" name="Content Placeholder 2">
            <a:extLst>
              <a:ext uri="{FF2B5EF4-FFF2-40B4-BE49-F238E27FC236}">
                <a16:creationId xmlns:a16="http://schemas.microsoft.com/office/drawing/2014/main" id="{B5AEBA94-9922-4032-9C6B-D3251E1F2E0E}"/>
              </a:ext>
            </a:extLst>
          </p:cNvPr>
          <p:cNvSpPr>
            <a:spLocks noGrp="1"/>
          </p:cNvSpPr>
          <p:nvPr>
            <p:ph idx="1"/>
          </p:nvPr>
        </p:nvSpPr>
        <p:spPr>
          <a:xfrm>
            <a:off x="684212" y="685800"/>
            <a:ext cx="8534400" cy="3615267"/>
          </a:xfrm>
        </p:spPr>
        <p:txBody>
          <a:bodyPr>
            <a:normAutofit/>
          </a:bodyPr>
          <a:lstStyle/>
          <a:p>
            <a:pPr marL="0" indent="0">
              <a:buNone/>
            </a:pPr>
            <a:r>
              <a:rPr lang="en-US">
                <a:solidFill>
                  <a:schemeClr val="tx1"/>
                </a:solidFill>
              </a:rPr>
              <a:t>Given a directed graph G and integer k, is there a path in G of length </a:t>
            </a:r>
            <a:r>
              <a:rPr lang="en-US">
                <a:solidFill>
                  <a:schemeClr val="tx1"/>
                </a:solidFill>
                <a:sym typeface="Symbol" panose="05050102010706020507" pitchFamily="18" charset="2"/>
              </a:rPr>
              <a:t> k?</a:t>
            </a:r>
          </a:p>
          <a:p>
            <a:r>
              <a:rPr lang="en-US">
                <a:solidFill>
                  <a:schemeClr val="tx1"/>
                </a:solidFill>
                <a:sym typeface="Symbol" panose="05050102010706020507" pitchFamily="18" charset="2"/>
              </a:rPr>
              <a:t>Directed Longest Path is in NP, because given a path you can check off the nodes to ensure there are no repeats, and you can verify that every required edge exists, all in linear time.</a:t>
            </a:r>
          </a:p>
          <a:p>
            <a:r>
              <a:rPr lang="en-US">
                <a:solidFill>
                  <a:schemeClr val="tx1"/>
                </a:solidFill>
                <a:sym typeface="Symbol" panose="05050102010706020507" pitchFamily="18" charset="2"/>
              </a:rPr>
              <a:t>We will show DHC </a:t>
            </a:r>
            <a:r>
              <a:rPr lang="en-US" baseline="-25000">
                <a:solidFill>
                  <a:schemeClr val="tx1"/>
                </a:solidFill>
                <a:sym typeface="Symbol" panose="05050102010706020507" pitchFamily="18" charset="2"/>
              </a:rPr>
              <a:t>P</a:t>
            </a:r>
            <a:r>
              <a:rPr lang="en-US">
                <a:solidFill>
                  <a:schemeClr val="tx1"/>
                </a:solidFill>
                <a:sym typeface="Symbol" panose="05050102010706020507" pitchFamily="18" charset="2"/>
              </a:rPr>
              <a:t> DLP</a:t>
            </a:r>
            <a:endParaRPr lang="en-US">
              <a:solidFill>
                <a:schemeClr val="tx1"/>
              </a:solidFill>
            </a:endParaRPr>
          </a:p>
        </p:txBody>
      </p:sp>
    </p:spTree>
    <p:extLst>
      <p:ext uri="{BB962C8B-B14F-4D97-AF65-F5344CB8AC3E}">
        <p14:creationId xmlns:p14="http://schemas.microsoft.com/office/powerpoint/2010/main" val="261713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74E9-E903-4217-86BB-74446A16A188}"/>
              </a:ext>
            </a:extLst>
          </p:cNvPr>
          <p:cNvSpPr>
            <a:spLocks noGrp="1"/>
          </p:cNvSpPr>
          <p:nvPr>
            <p:ph type="title"/>
          </p:nvPr>
        </p:nvSpPr>
        <p:spPr/>
        <p:txBody>
          <a:bodyPr/>
          <a:lstStyle/>
          <a:p>
            <a:r>
              <a:rPr lang="en-US" dirty="0"/>
              <a:t>The Reduction</a:t>
            </a:r>
          </a:p>
        </p:txBody>
      </p:sp>
      <p:sp>
        <p:nvSpPr>
          <p:cNvPr id="3" name="Content Placeholder 2">
            <a:extLst>
              <a:ext uri="{FF2B5EF4-FFF2-40B4-BE49-F238E27FC236}">
                <a16:creationId xmlns:a16="http://schemas.microsoft.com/office/drawing/2014/main" id="{951F386E-537F-4190-8C46-0AAF8BA01E31}"/>
              </a:ext>
            </a:extLst>
          </p:cNvPr>
          <p:cNvSpPr>
            <a:spLocks noGrp="1"/>
          </p:cNvSpPr>
          <p:nvPr>
            <p:ph idx="1"/>
          </p:nvPr>
        </p:nvSpPr>
        <p:spPr/>
        <p:txBody>
          <a:bodyPr/>
          <a:lstStyle/>
          <a:p>
            <a:r>
              <a:rPr lang="en-US" dirty="0"/>
              <a:t>Add a node s, connected to an arbitrary node u.</a:t>
            </a:r>
          </a:p>
          <a:p>
            <a:r>
              <a:rPr lang="en-US" dirty="0"/>
              <a:t>Add a node t, connected from all nodes </a:t>
            </a:r>
            <a:br>
              <a:rPr lang="en-US" dirty="0"/>
            </a:br>
            <a:r>
              <a:rPr lang="en-US" dirty="0"/>
              <a:t>with an edge to u.</a:t>
            </a:r>
          </a:p>
          <a:p>
            <a:r>
              <a:rPr lang="en-US" dirty="0"/>
              <a:t>Find a path of length n+2, or a Hamiltonian </a:t>
            </a:r>
            <a:br>
              <a:rPr lang="en-US" dirty="0"/>
            </a:br>
            <a:r>
              <a:rPr lang="en-US" dirty="0"/>
              <a:t>Path, on the new graph.</a:t>
            </a:r>
          </a:p>
          <a:p>
            <a:r>
              <a:rPr lang="en-US" dirty="0"/>
              <a:t>This reduction takes linear time.</a:t>
            </a:r>
          </a:p>
          <a:p>
            <a:r>
              <a:rPr lang="en-US" dirty="0"/>
              <a:t>This reduction works for both Directed Longest Path, </a:t>
            </a:r>
            <a:br>
              <a:rPr lang="en-US" dirty="0"/>
            </a:br>
            <a:r>
              <a:rPr lang="en-US" dirty="0"/>
              <a:t>and Directed Hamiltonian Path.</a:t>
            </a:r>
          </a:p>
        </p:txBody>
      </p:sp>
      <p:grpSp>
        <p:nvGrpSpPr>
          <p:cNvPr id="28" name="Group 27">
            <a:extLst>
              <a:ext uri="{FF2B5EF4-FFF2-40B4-BE49-F238E27FC236}">
                <a16:creationId xmlns:a16="http://schemas.microsoft.com/office/drawing/2014/main" id="{00B19AB1-DD4E-4187-8928-89FBE125D5AD}"/>
              </a:ext>
            </a:extLst>
          </p:cNvPr>
          <p:cNvGrpSpPr/>
          <p:nvPr/>
        </p:nvGrpSpPr>
        <p:grpSpPr>
          <a:xfrm>
            <a:off x="7474527" y="1167245"/>
            <a:ext cx="1236517" cy="1774728"/>
            <a:chOff x="4772891" y="1375064"/>
            <a:chExt cx="1236517" cy="1774728"/>
          </a:xfrm>
        </p:grpSpPr>
        <p:sp>
          <p:nvSpPr>
            <p:cNvPr id="4" name="Oval 3">
              <a:extLst>
                <a:ext uri="{FF2B5EF4-FFF2-40B4-BE49-F238E27FC236}">
                  <a16:creationId xmlns:a16="http://schemas.microsoft.com/office/drawing/2014/main" id="{F33D3D97-3A28-42E8-9665-5C434A86E376}"/>
                </a:ext>
              </a:extLst>
            </p:cNvPr>
            <p:cNvSpPr/>
            <p:nvPr/>
          </p:nvSpPr>
          <p:spPr>
            <a:xfrm>
              <a:off x="4779818" y="1766455"/>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9DAD1D4F-CB53-4A89-AE28-82370237B072}"/>
                </a:ext>
              </a:extLst>
            </p:cNvPr>
            <p:cNvSpPr/>
            <p:nvPr/>
          </p:nvSpPr>
          <p:spPr>
            <a:xfrm>
              <a:off x="4772891" y="2382982"/>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076E9FCC-40EC-4EB7-9947-FC5FA059B500}"/>
                </a:ext>
              </a:extLst>
            </p:cNvPr>
            <p:cNvSpPr/>
            <p:nvPr/>
          </p:nvSpPr>
          <p:spPr>
            <a:xfrm>
              <a:off x="5237018" y="1375064"/>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02C0F9F4-6E81-4E84-B7FD-50ECD9F368E8}"/>
                </a:ext>
              </a:extLst>
            </p:cNvPr>
            <p:cNvSpPr/>
            <p:nvPr/>
          </p:nvSpPr>
          <p:spPr>
            <a:xfrm>
              <a:off x="5237018" y="2838065"/>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5D7E2092-7AC6-4553-9595-8D17913D51DE}"/>
                </a:ext>
              </a:extLst>
            </p:cNvPr>
            <p:cNvSpPr/>
            <p:nvPr/>
          </p:nvSpPr>
          <p:spPr>
            <a:xfrm>
              <a:off x="5697681" y="1766454"/>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DCE6FE7-BCE1-48D5-A645-34CB94AFE9A7}"/>
                </a:ext>
              </a:extLst>
            </p:cNvPr>
            <p:cNvSpPr/>
            <p:nvPr/>
          </p:nvSpPr>
          <p:spPr>
            <a:xfrm>
              <a:off x="5697680" y="2382982"/>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0B2970AC-EDD8-4B9B-9698-B806B0F19830}"/>
                </a:ext>
              </a:extLst>
            </p:cNvPr>
            <p:cNvCxnSpPr>
              <a:cxnSpLocks/>
              <a:stCxn id="4" idx="7"/>
              <a:endCxn id="6" idx="3"/>
            </p:cNvCxnSpPr>
            <p:nvPr/>
          </p:nvCxnSpPr>
          <p:spPr>
            <a:xfrm flipV="1">
              <a:off x="5045894" y="1641140"/>
              <a:ext cx="236775" cy="1709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CD488889-CA9D-4312-A998-6C56339617A0}"/>
                </a:ext>
              </a:extLst>
            </p:cNvPr>
            <p:cNvCxnSpPr>
              <a:cxnSpLocks/>
              <a:stCxn id="6" idx="5"/>
              <a:endCxn id="8" idx="1"/>
            </p:cNvCxnSpPr>
            <p:nvPr/>
          </p:nvCxnSpPr>
          <p:spPr>
            <a:xfrm>
              <a:off x="5503094" y="1641140"/>
              <a:ext cx="240238" cy="1709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6D2D817B-073F-44E8-B55D-26812006CF2D}"/>
                </a:ext>
              </a:extLst>
            </p:cNvPr>
            <p:cNvCxnSpPr>
              <a:stCxn id="8" idx="4"/>
              <a:endCxn id="9" idx="0"/>
            </p:cNvCxnSpPr>
            <p:nvPr/>
          </p:nvCxnSpPr>
          <p:spPr>
            <a:xfrm flipH="1">
              <a:off x="5853544" y="2078181"/>
              <a:ext cx="1" cy="3048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5BF9FE9-25DC-4EC7-86E9-89325D7D0282}"/>
                </a:ext>
              </a:extLst>
            </p:cNvPr>
            <p:cNvCxnSpPr>
              <a:stCxn id="9" idx="3"/>
              <a:endCxn id="7" idx="7"/>
            </p:cNvCxnSpPr>
            <p:nvPr/>
          </p:nvCxnSpPr>
          <p:spPr>
            <a:xfrm flipH="1">
              <a:off x="5503094" y="2649058"/>
              <a:ext cx="240237" cy="234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8540426-5617-4CD1-8DD0-C72924A15174}"/>
                </a:ext>
              </a:extLst>
            </p:cNvPr>
            <p:cNvCxnSpPr>
              <a:stCxn id="7" idx="1"/>
              <a:endCxn id="5" idx="5"/>
            </p:cNvCxnSpPr>
            <p:nvPr/>
          </p:nvCxnSpPr>
          <p:spPr>
            <a:xfrm flipH="1" flipV="1">
              <a:off x="5038967" y="2649058"/>
              <a:ext cx="243702" cy="2346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3ADF674C-EAE0-4365-8B0A-C23BBED88431}"/>
                </a:ext>
              </a:extLst>
            </p:cNvPr>
            <p:cNvCxnSpPr>
              <a:stCxn id="5" idx="0"/>
              <a:endCxn id="4" idx="4"/>
            </p:cNvCxnSpPr>
            <p:nvPr/>
          </p:nvCxnSpPr>
          <p:spPr>
            <a:xfrm flipV="1">
              <a:off x="4928755" y="2078182"/>
              <a:ext cx="6927" cy="3048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C299FB8A-A53D-4183-BDC4-0D18D0943644}"/>
                </a:ext>
              </a:extLst>
            </p:cNvPr>
            <p:cNvCxnSpPr>
              <a:stCxn id="7" idx="0"/>
              <a:endCxn id="4" idx="5"/>
            </p:cNvCxnSpPr>
            <p:nvPr/>
          </p:nvCxnSpPr>
          <p:spPr>
            <a:xfrm flipH="1" flipV="1">
              <a:off x="5045894" y="2032531"/>
              <a:ext cx="346988" cy="8055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98A2183-E59F-44D1-9501-861DCB4E4868}"/>
                </a:ext>
              </a:extLst>
            </p:cNvPr>
            <p:cNvCxnSpPr>
              <a:stCxn id="8" idx="2"/>
              <a:endCxn id="4" idx="6"/>
            </p:cNvCxnSpPr>
            <p:nvPr/>
          </p:nvCxnSpPr>
          <p:spPr>
            <a:xfrm flipH="1">
              <a:off x="5091545" y="1922318"/>
              <a:ext cx="60613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32" name="Group 31">
            <a:extLst>
              <a:ext uri="{FF2B5EF4-FFF2-40B4-BE49-F238E27FC236}">
                <a16:creationId xmlns:a16="http://schemas.microsoft.com/office/drawing/2014/main" id="{8182B151-782E-4967-ADF9-51DB0845250F}"/>
              </a:ext>
            </a:extLst>
          </p:cNvPr>
          <p:cNvGrpSpPr/>
          <p:nvPr/>
        </p:nvGrpSpPr>
        <p:grpSpPr>
          <a:xfrm>
            <a:off x="6722917" y="1558634"/>
            <a:ext cx="758537" cy="311727"/>
            <a:chOff x="4017818" y="1766454"/>
            <a:chExt cx="758537" cy="311727"/>
          </a:xfrm>
        </p:grpSpPr>
        <p:sp>
          <p:nvSpPr>
            <p:cNvPr id="29" name="Oval 28">
              <a:extLst>
                <a:ext uri="{FF2B5EF4-FFF2-40B4-BE49-F238E27FC236}">
                  <a16:creationId xmlns:a16="http://schemas.microsoft.com/office/drawing/2014/main" id="{79EEAC3C-3B80-440F-9E6A-23B4EDB2382D}"/>
                </a:ext>
              </a:extLst>
            </p:cNvPr>
            <p:cNvSpPr/>
            <p:nvPr/>
          </p:nvSpPr>
          <p:spPr>
            <a:xfrm>
              <a:off x="4017818" y="1766454"/>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t>
              </a:r>
            </a:p>
          </p:txBody>
        </p:sp>
        <p:cxnSp>
          <p:nvCxnSpPr>
            <p:cNvPr id="31" name="Straight Arrow Connector 30">
              <a:extLst>
                <a:ext uri="{FF2B5EF4-FFF2-40B4-BE49-F238E27FC236}">
                  <a16:creationId xmlns:a16="http://schemas.microsoft.com/office/drawing/2014/main" id="{B6D9C6C4-8F4F-4CCA-BBAA-B8FE065DF387}"/>
                </a:ext>
              </a:extLst>
            </p:cNvPr>
            <p:cNvCxnSpPr>
              <a:cxnSpLocks/>
              <a:stCxn id="29" idx="6"/>
              <a:endCxn id="4" idx="2"/>
            </p:cNvCxnSpPr>
            <p:nvPr/>
          </p:nvCxnSpPr>
          <p:spPr>
            <a:xfrm>
              <a:off x="4329545" y="1922318"/>
              <a:ext cx="446810"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44" name="Group 43">
            <a:extLst>
              <a:ext uri="{FF2B5EF4-FFF2-40B4-BE49-F238E27FC236}">
                <a16:creationId xmlns:a16="http://schemas.microsoft.com/office/drawing/2014/main" id="{47D66D3C-F89A-45FB-9891-7E3F50F7E7E2}"/>
              </a:ext>
            </a:extLst>
          </p:cNvPr>
          <p:cNvGrpSpPr/>
          <p:nvPr/>
        </p:nvGrpSpPr>
        <p:grpSpPr>
          <a:xfrm>
            <a:off x="7630391" y="1714499"/>
            <a:ext cx="1080653" cy="1877144"/>
            <a:chOff x="4928755" y="1922318"/>
            <a:chExt cx="1080653" cy="1877144"/>
          </a:xfrm>
        </p:grpSpPr>
        <p:sp>
          <p:nvSpPr>
            <p:cNvPr id="33" name="Oval 32">
              <a:extLst>
                <a:ext uri="{FF2B5EF4-FFF2-40B4-BE49-F238E27FC236}">
                  <a16:creationId xmlns:a16="http://schemas.microsoft.com/office/drawing/2014/main" id="{27499A30-D4D3-4EB3-AD21-64614ED6A0BD}"/>
                </a:ext>
              </a:extLst>
            </p:cNvPr>
            <p:cNvSpPr/>
            <p:nvPr/>
          </p:nvSpPr>
          <p:spPr>
            <a:xfrm>
              <a:off x="5237017" y="3487735"/>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t>
              </a:r>
            </a:p>
          </p:txBody>
        </p:sp>
        <p:cxnSp>
          <p:nvCxnSpPr>
            <p:cNvPr id="35" name="Straight Arrow Connector 34">
              <a:extLst>
                <a:ext uri="{FF2B5EF4-FFF2-40B4-BE49-F238E27FC236}">
                  <a16:creationId xmlns:a16="http://schemas.microsoft.com/office/drawing/2014/main" id="{513C4505-C3AF-44F2-A935-23C546C68BEE}"/>
                </a:ext>
              </a:extLst>
            </p:cNvPr>
            <p:cNvCxnSpPr>
              <a:stCxn id="5" idx="4"/>
              <a:endCxn id="33" idx="1"/>
            </p:cNvCxnSpPr>
            <p:nvPr/>
          </p:nvCxnSpPr>
          <p:spPr>
            <a:xfrm>
              <a:off x="4928755" y="2694709"/>
              <a:ext cx="353913" cy="8386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401A220C-B10F-4B38-8807-5FE1E27242D0}"/>
                </a:ext>
              </a:extLst>
            </p:cNvPr>
            <p:cNvCxnSpPr>
              <a:stCxn id="7" idx="4"/>
              <a:endCxn id="33" idx="0"/>
            </p:cNvCxnSpPr>
            <p:nvPr/>
          </p:nvCxnSpPr>
          <p:spPr>
            <a:xfrm flipH="1">
              <a:off x="5392881" y="3149792"/>
              <a:ext cx="1" cy="3379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Connector: Curved 38">
              <a:extLst>
                <a:ext uri="{FF2B5EF4-FFF2-40B4-BE49-F238E27FC236}">
                  <a16:creationId xmlns:a16="http://schemas.microsoft.com/office/drawing/2014/main" id="{69BA0037-F494-4244-80CA-FC99034249C9}"/>
                </a:ext>
              </a:extLst>
            </p:cNvPr>
            <p:cNvCxnSpPr>
              <a:cxnSpLocks/>
              <a:stCxn id="8" idx="6"/>
              <a:endCxn id="33" idx="6"/>
            </p:cNvCxnSpPr>
            <p:nvPr/>
          </p:nvCxnSpPr>
          <p:spPr>
            <a:xfrm flipH="1">
              <a:off x="5548744" y="1922318"/>
              <a:ext cx="460664" cy="1721281"/>
            </a:xfrm>
            <a:prstGeom prst="curvedConnector3">
              <a:avLst>
                <a:gd name="adj1" fmla="val -49624"/>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8672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1058-5B98-4454-B3C5-AC0C6F561F44}"/>
              </a:ext>
            </a:extLst>
          </p:cNvPr>
          <p:cNvSpPr>
            <a:spLocks noGrp="1"/>
          </p:cNvSpPr>
          <p:nvPr>
            <p:ph type="title"/>
          </p:nvPr>
        </p:nvSpPr>
        <p:spPr/>
        <p:txBody>
          <a:bodyPr/>
          <a:lstStyle/>
          <a:p>
            <a:r>
              <a:rPr lang="en-US" dirty="0"/>
              <a:t>Greedy?</a:t>
            </a:r>
          </a:p>
        </p:txBody>
      </p:sp>
      <p:sp>
        <p:nvSpPr>
          <p:cNvPr id="3" name="Content Placeholder 2">
            <a:extLst>
              <a:ext uri="{FF2B5EF4-FFF2-40B4-BE49-F238E27FC236}">
                <a16:creationId xmlns:a16="http://schemas.microsoft.com/office/drawing/2014/main" id="{8A5A3D44-F513-495B-A1DF-AD3200C2E271}"/>
              </a:ext>
            </a:extLst>
          </p:cNvPr>
          <p:cNvSpPr>
            <a:spLocks noGrp="1"/>
          </p:cNvSpPr>
          <p:nvPr>
            <p:ph idx="1"/>
          </p:nvPr>
        </p:nvSpPr>
        <p:spPr/>
        <p:txBody>
          <a:bodyPr/>
          <a:lstStyle/>
          <a:p>
            <a:pPr marL="0" indent="0">
              <a:buNone/>
            </a:pPr>
            <a:r>
              <a:rPr lang="en-US" dirty="0"/>
              <a:t>Always choose the node with smallest degree?</a:t>
            </a:r>
          </a:p>
        </p:txBody>
      </p:sp>
      <p:grpSp>
        <p:nvGrpSpPr>
          <p:cNvPr id="11" name="Group 10">
            <a:extLst>
              <a:ext uri="{FF2B5EF4-FFF2-40B4-BE49-F238E27FC236}">
                <a16:creationId xmlns:a16="http://schemas.microsoft.com/office/drawing/2014/main" id="{F0504B6A-00F4-4D8D-A564-D8172952543F}"/>
              </a:ext>
            </a:extLst>
          </p:cNvPr>
          <p:cNvGrpSpPr/>
          <p:nvPr/>
        </p:nvGrpSpPr>
        <p:grpSpPr>
          <a:xfrm>
            <a:off x="2130136" y="3381472"/>
            <a:ext cx="3357115" cy="1571528"/>
            <a:chOff x="2130136" y="3381472"/>
            <a:chExt cx="3357115" cy="1571528"/>
          </a:xfrm>
        </p:grpSpPr>
        <p:sp>
          <p:nvSpPr>
            <p:cNvPr id="4" name="Oval 3">
              <a:extLst>
                <a:ext uri="{FF2B5EF4-FFF2-40B4-BE49-F238E27FC236}">
                  <a16:creationId xmlns:a16="http://schemas.microsoft.com/office/drawing/2014/main" id="{47CC32F9-1FC4-4698-A8DC-D3821F667945}"/>
                </a:ext>
              </a:extLst>
            </p:cNvPr>
            <p:cNvSpPr/>
            <p:nvPr/>
          </p:nvSpPr>
          <p:spPr>
            <a:xfrm>
              <a:off x="2130136" y="3917373"/>
              <a:ext cx="415637" cy="4260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1A82B886-AC38-4450-B004-49A609F591FE}"/>
                </a:ext>
              </a:extLst>
            </p:cNvPr>
            <p:cNvSpPr/>
            <p:nvPr/>
          </p:nvSpPr>
          <p:spPr>
            <a:xfrm>
              <a:off x="5071614" y="3917372"/>
              <a:ext cx="415637" cy="42602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97FD30-222A-4DBA-AF9E-B4AF81F0040A}"/>
                </a:ext>
              </a:extLst>
            </p:cNvPr>
            <p:cNvSpPr/>
            <p:nvPr/>
          </p:nvSpPr>
          <p:spPr>
            <a:xfrm>
              <a:off x="4322618" y="3381472"/>
              <a:ext cx="415637" cy="4260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CEF97A5F-A079-4563-AB93-FBC7A48FEF04}"/>
                </a:ext>
              </a:extLst>
            </p:cNvPr>
            <p:cNvSpPr/>
            <p:nvPr/>
          </p:nvSpPr>
          <p:spPr>
            <a:xfrm>
              <a:off x="4322618" y="4526973"/>
              <a:ext cx="415637" cy="4260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AD040160-F82D-449C-B9CF-5BC2FED94C5E}"/>
                </a:ext>
              </a:extLst>
            </p:cNvPr>
            <p:cNvSpPr/>
            <p:nvPr/>
          </p:nvSpPr>
          <p:spPr>
            <a:xfrm>
              <a:off x="2850572" y="4526973"/>
              <a:ext cx="415637" cy="4260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CB798013-4A79-4FCF-BCC3-A2A92EE2B404}"/>
                </a:ext>
              </a:extLst>
            </p:cNvPr>
            <p:cNvSpPr/>
            <p:nvPr/>
          </p:nvSpPr>
          <p:spPr>
            <a:xfrm>
              <a:off x="3579951" y="3917373"/>
              <a:ext cx="415637" cy="4260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FBA59C90-0630-4E8A-AAC5-18B3D19F8911}"/>
                </a:ext>
              </a:extLst>
            </p:cNvPr>
            <p:cNvSpPr/>
            <p:nvPr/>
          </p:nvSpPr>
          <p:spPr>
            <a:xfrm>
              <a:off x="2850573" y="3381473"/>
              <a:ext cx="415637" cy="4260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7445BD6-531F-4D2C-8A0F-6AC0547A1CBA}"/>
                </a:ext>
              </a:extLst>
            </p:cNvPr>
            <p:cNvCxnSpPr>
              <a:stCxn id="4" idx="7"/>
              <a:endCxn id="10" idx="3"/>
            </p:cNvCxnSpPr>
            <p:nvPr/>
          </p:nvCxnSpPr>
          <p:spPr>
            <a:xfrm flipV="1">
              <a:off x="2484904" y="3745110"/>
              <a:ext cx="426538" cy="234653"/>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a16="http://schemas.microsoft.com/office/drawing/2014/main" id="{F4560005-FB4D-421B-8F2E-563B1DBF5D34}"/>
                </a:ext>
              </a:extLst>
            </p:cNvPr>
            <p:cNvCxnSpPr>
              <a:stCxn id="4" idx="5"/>
              <a:endCxn id="8" idx="1"/>
            </p:cNvCxnSpPr>
            <p:nvPr/>
          </p:nvCxnSpPr>
          <p:spPr>
            <a:xfrm>
              <a:off x="2484904" y="4281010"/>
              <a:ext cx="426537" cy="308353"/>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Straight Connector 15">
              <a:extLst>
                <a:ext uri="{FF2B5EF4-FFF2-40B4-BE49-F238E27FC236}">
                  <a16:creationId xmlns:a16="http://schemas.microsoft.com/office/drawing/2014/main" id="{A2D295D7-1182-42F3-8C9C-F7AD3C38D822}"/>
                </a:ext>
              </a:extLst>
            </p:cNvPr>
            <p:cNvCxnSpPr>
              <a:stCxn id="10" idx="5"/>
              <a:endCxn id="9" idx="1"/>
            </p:cNvCxnSpPr>
            <p:nvPr/>
          </p:nvCxnSpPr>
          <p:spPr>
            <a:xfrm>
              <a:off x="3205341" y="3745110"/>
              <a:ext cx="435479" cy="234653"/>
            </a:xfrm>
            <a:prstGeom prst="line">
              <a:avLst/>
            </a:prstGeom>
          </p:spPr>
          <p:style>
            <a:lnRef idx="2">
              <a:schemeClr val="accent6"/>
            </a:lnRef>
            <a:fillRef idx="0">
              <a:schemeClr val="accent6"/>
            </a:fillRef>
            <a:effectRef idx="1">
              <a:schemeClr val="accent6"/>
            </a:effectRef>
            <a:fontRef idx="minor">
              <a:schemeClr val="tx1"/>
            </a:fontRef>
          </p:style>
        </p:cxnSp>
        <p:cxnSp>
          <p:nvCxnSpPr>
            <p:cNvPr id="18" name="Straight Connector 17">
              <a:extLst>
                <a:ext uri="{FF2B5EF4-FFF2-40B4-BE49-F238E27FC236}">
                  <a16:creationId xmlns:a16="http://schemas.microsoft.com/office/drawing/2014/main" id="{4FB274F3-78CC-4E45-B64A-06D2CE9BF7F5}"/>
                </a:ext>
              </a:extLst>
            </p:cNvPr>
            <p:cNvCxnSpPr>
              <a:stCxn id="8" idx="7"/>
              <a:endCxn id="9" idx="3"/>
            </p:cNvCxnSpPr>
            <p:nvPr/>
          </p:nvCxnSpPr>
          <p:spPr>
            <a:xfrm flipV="1">
              <a:off x="3205340" y="4281010"/>
              <a:ext cx="435480" cy="308353"/>
            </a:xfrm>
            <a:prstGeom prst="line">
              <a:avLst/>
            </a:prstGeom>
          </p:spPr>
          <p:style>
            <a:lnRef idx="2">
              <a:schemeClr val="accent6"/>
            </a:lnRef>
            <a:fillRef idx="0">
              <a:schemeClr val="accent6"/>
            </a:fillRef>
            <a:effectRef idx="1">
              <a:schemeClr val="accent6"/>
            </a:effectRef>
            <a:fontRef idx="minor">
              <a:schemeClr val="tx1"/>
            </a:fontRef>
          </p:style>
        </p:cxnSp>
        <p:cxnSp>
          <p:nvCxnSpPr>
            <p:cNvPr id="20" name="Straight Connector 19">
              <a:extLst>
                <a:ext uri="{FF2B5EF4-FFF2-40B4-BE49-F238E27FC236}">
                  <a16:creationId xmlns:a16="http://schemas.microsoft.com/office/drawing/2014/main" id="{D0F07156-ED0B-4E15-9EF1-40DF26F7CCEB}"/>
                </a:ext>
              </a:extLst>
            </p:cNvPr>
            <p:cNvCxnSpPr>
              <a:stCxn id="9" idx="7"/>
              <a:endCxn id="6" idx="3"/>
            </p:cNvCxnSpPr>
            <p:nvPr/>
          </p:nvCxnSpPr>
          <p:spPr>
            <a:xfrm flipV="1">
              <a:off x="3934719" y="3745109"/>
              <a:ext cx="448768" cy="23465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Straight Connector 21">
              <a:extLst>
                <a:ext uri="{FF2B5EF4-FFF2-40B4-BE49-F238E27FC236}">
                  <a16:creationId xmlns:a16="http://schemas.microsoft.com/office/drawing/2014/main" id="{128A035C-11EA-4441-ADAC-7DB505700288}"/>
                </a:ext>
              </a:extLst>
            </p:cNvPr>
            <p:cNvCxnSpPr>
              <a:stCxn id="9" idx="5"/>
              <a:endCxn id="7" idx="1"/>
            </p:cNvCxnSpPr>
            <p:nvPr/>
          </p:nvCxnSpPr>
          <p:spPr>
            <a:xfrm>
              <a:off x="3934719" y="4281010"/>
              <a:ext cx="448768" cy="308353"/>
            </a:xfrm>
            <a:prstGeom prst="line">
              <a:avLst/>
            </a:prstGeom>
          </p:spPr>
          <p:style>
            <a:lnRef idx="2">
              <a:schemeClr val="accent6"/>
            </a:lnRef>
            <a:fillRef idx="0">
              <a:schemeClr val="accent6"/>
            </a:fillRef>
            <a:effectRef idx="1">
              <a:schemeClr val="accent6"/>
            </a:effectRef>
            <a:fontRef idx="minor">
              <a:schemeClr val="tx1"/>
            </a:fontRef>
          </p:style>
        </p:cxnSp>
        <p:cxnSp>
          <p:nvCxnSpPr>
            <p:cNvPr id="24" name="Straight Connector 23">
              <a:extLst>
                <a:ext uri="{FF2B5EF4-FFF2-40B4-BE49-F238E27FC236}">
                  <a16:creationId xmlns:a16="http://schemas.microsoft.com/office/drawing/2014/main" id="{94ABE583-E5D1-4F7D-9E72-27DC1719B12C}"/>
                </a:ext>
              </a:extLst>
            </p:cNvPr>
            <p:cNvCxnSpPr>
              <a:stCxn id="7" idx="7"/>
              <a:endCxn id="5" idx="3"/>
            </p:cNvCxnSpPr>
            <p:nvPr/>
          </p:nvCxnSpPr>
          <p:spPr>
            <a:xfrm flipV="1">
              <a:off x="4677386" y="4281009"/>
              <a:ext cx="455097" cy="308354"/>
            </a:xfrm>
            <a:prstGeom prst="line">
              <a:avLst/>
            </a:prstGeom>
          </p:spPr>
          <p:style>
            <a:lnRef idx="2">
              <a:schemeClr val="accent6"/>
            </a:lnRef>
            <a:fillRef idx="0">
              <a:schemeClr val="accent6"/>
            </a:fillRef>
            <a:effectRef idx="1">
              <a:schemeClr val="accent6"/>
            </a:effectRef>
            <a:fontRef idx="minor">
              <a:schemeClr val="tx1"/>
            </a:fontRef>
          </p:style>
        </p:cxnSp>
        <p:cxnSp>
          <p:nvCxnSpPr>
            <p:cNvPr id="26" name="Straight Connector 25">
              <a:extLst>
                <a:ext uri="{FF2B5EF4-FFF2-40B4-BE49-F238E27FC236}">
                  <a16:creationId xmlns:a16="http://schemas.microsoft.com/office/drawing/2014/main" id="{73F455A5-F89E-460E-9527-FEBDEE4B3F57}"/>
                </a:ext>
              </a:extLst>
            </p:cNvPr>
            <p:cNvCxnSpPr>
              <a:stCxn id="6" idx="5"/>
              <a:endCxn id="5" idx="1"/>
            </p:cNvCxnSpPr>
            <p:nvPr/>
          </p:nvCxnSpPr>
          <p:spPr>
            <a:xfrm>
              <a:off x="4677386" y="3745109"/>
              <a:ext cx="455097" cy="234653"/>
            </a:xfrm>
            <a:prstGeom prst="line">
              <a:avLst/>
            </a:prstGeom>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61611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64EFE2-8FA8-455D-A211-A7D98C67B37F}"/>
              </a:ext>
            </a:extLst>
          </p:cNvPr>
          <p:cNvSpPr>
            <a:spLocks noGrp="1"/>
          </p:cNvSpPr>
          <p:nvPr>
            <p:ph type="title"/>
          </p:nvPr>
        </p:nvSpPr>
        <p:spPr>
          <a:xfrm>
            <a:off x="1834919" y="685800"/>
            <a:ext cx="3705269" cy="5308599"/>
          </a:xfrm>
        </p:spPr>
        <p:txBody>
          <a:bodyPr>
            <a:normAutofit/>
          </a:bodyPr>
          <a:lstStyle/>
          <a:p>
            <a:r>
              <a:rPr lang="en-US" sz="3200">
                <a:solidFill>
                  <a:srgbClr val="FFFFFF"/>
                </a:solidFill>
              </a:rPr>
              <a:t>Undirected Longest Path &amp; Undirected Hamiltonian Path</a:t>
            </a:r>
          </a:p>
        </p:txBody>
      </p:sp>
      <p:sp>
        <p:nvSpPr>
          <p:cNvPr id="3" name="Content Placeholder 2">
            <a:extLst>
              <a:ext uri="{FF2B5EF4-FFF2-40B4-BE49-F238E27FC236}">
                <a16:creationId xmlns:a16="http://schemas.microsoft.com/office/drawing/2014/main" id="{96F3DDBC-4564-4971-B226-B070BDC41D05}"/>
              </a:ext>
            </a:extLst>
          </p:cNvPr>
          <p:cNvSpPr>
            <a:spLocks noGrp="1"/>
          </p:cNvSpPr>
          <p:nvPr>
            <p:ph idx="1"/>
          </p:nvPr>
        </p:nvSpPr>
        <p:spPr>
          <a:xfrm>
            <a:off x="6516553" y="685800"/>
            <a:ext cx="4754563" cy="5410200"/>
          </a:xfrm>
        </p:spPr>
        <p:txBody>
          <a:bodyPr>
            <a:normAutofit/>
          </a:bodyPr>
          <a:lstStyle/>
          <a:p>
            <a:pPr marL="0" indent="0">
              <a:buNone/>
            </a:pPr>
            <a:r>
              <a:rPr lang="en-US" sz="1800">
                <a:solidFill>
                  <a:srgbClr val="FFFFFF"/>
                </a:solidFill>
              </a:rPr>
              <a:t>Given an undirected graph G and integer k, is there a path in G of length </a:t>
            </a:r>
            <a:r>
              <a:rPr lang="en-US" sz="1800">
                <a:solidFill>
                  <a:srgbClr val="FFFFFF"/>
                </a:solidFill>
                <a:sym typeface="Symbol" panose="05050102010706020507" pitchFamily="18" charset="2"/>
              </a:rPr>
              <a:t> k?</a:t>
            </a:r>
          </a:p>
          <a:p>
            <a:r>
              <a:rPr lang="en-US" sz="1800">
                <a:solidFill>
                  <a:srgbClr val="FFFFFF"/>
                </a:solidFill>
                <a:sym typeface="Symbol" panose="05050102010706020507" pitchFamily="18" charset="2"/>
              </a:rPr>
              <a:t>Undirected Longest Path is in NP, because given a path you can check off the nodes to ensure there are no repeats, and you can verify that every required edge exists, all in linear time.</a:t>
            </a:r>
          </a:p>
          <a:p>
            <a:r>
              <a:rPr lang="en-US" sz="1800">
                <a:solidFill>
                  <a:srgbClr val="FFFFFF"/>
                </a:solidFill>
                <a:sym typeface="Symbol" panose="05050102010706020507" pitchFamily="18" charset="2"/>
              </a:rPr>
              <a:t>We will show UHC </a:t>
            </a:r>
            <a:r>
              <a:rPr lang="en-US" sz="1800" baseline="-25000">
                <a:solidFill>
                  <a:srgbClr val="FFFFFF"/>
                </a:solidFill>
                <a:sym typeface="Symbol" panose="05050102010706020507" pitchFamily="18" charset="2"/>
              </a:rPr>
              <a:t>P</a:t>
            </a:r>
            <a:r>
              <a:rPr lang="en-US" sz="1800">
                <a:solidFill>
                  <a:srgbClr val="FFFFFF"/>
                </a:solidFill>
                <a:sym typeface="Symbol" panose="05050102010706020507" pitchFamily="18" charset="2"/>
              </a:rPr>
              <a:t> ULP</a:t>
            </a:r>
            <a:endParaRPr lang="en-US" sz="1800">
              <a:solidFill>
                <a:srgbClr val="FFFFFF"/>
              </a:solidFill>
            </a:endParaRPr>
          </a:p>
        </p:txBody>
      </p:sp>
    </p:spTree>
    <p:extLst>
      <p:ext uri="{BB962C8B-B14F-4D97-AF65-F5344CB8AC3E}">
        <p14:creationId xmlns:p14="http://schemas.microsoft.com/office/powerpoint/2010/main" val="95877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8A51-CE6D-4247-9C82-F02BC8C1D3AB}"/>
              </a:ext>
            </a:extLst>
          </p:cNvPr>
          <p:cNvSpPr>
            <a:spLocks noGrp="1"/>
          </p:cNvSpPr>
          <p:nvPr>
            <p:ph type="title"/>
          </p:nvPr>
        </p:nvSpPr>
        <p:spPr/>
        <p:txBody>
          <a:bodyPr/>
          <a:lstStyle/>
          <a:p>
            <a:r>
              <a:rPr lang="en-US" dirty="0"/>
              <a:t>The Reduction</a:t>
            </a:r>
          </a:p>
        </p:txBody>
      </p:sp>
      <p:sp>
        <p:nvSpPr>
          <p:cNvPr id="3" name="Content Placeholder 2">
            <a:extLst>
              <a:ext uri="{FF2B5EF4-FFF2-40B4-BE49-F238E27FC236}">
                <a16:creationId xmlns:a16="http://schemas.microsoft.com/office/drawing/2014/main" id="{C9331782-BE65-45F5-811D-2E1B8719A4F6}"/>
              </a:ext>
            </a:extLst>
          </p:cNvPr>
          <p:cNvSpPr>
            <a:spLocks noGrp="1"/>
          </p:cNvSpPr>
          <p:nvPr>
            <p:ph idx="1"/>
          </p:nvPr>
        </p:nvSpPr>
        <p:spPr/>
        <p:txBody>
          <a:bodyPr>
            <a:normAutofit/>
          </a:bodyPr>
          <a:lstStyle/>
          <a:p>
            <a:r>
              <a:rPr lang="en-US" dirty="0"/>
              <a:t>Add a node s with an edge to an arbitrary node u</a:t>
            </a:r>
          </a:p>
          <a:p>
            <a:r>
              <a:rPr lang="en-US" dirty="0"/>
              <a:t>Add a node v with edges from all nodes</a:t>
            </a:r>
            <a:br>
              <a:rPr lang="en-US" dirty="0"/>
            </a:br>
            <a:r>
              <a:rPr lang="en-US" dirty="0"/>
              <a:t>that have edges to u.</a:t>
            </a:r>
          </a:p>
          <a:p>
            <a:r>
              <a:rPr lang="en-US" dirty="0"/>
              <a:t>Add a node t with an edge to v.</a:t>
            </a:r>
          </a:p>
          <a:p>
            <a:r>
              <a:rPr lang="en-US" dirty="0"/>
              <a:t>Find a path of length n+3, or a Hamiltonian </a:t>
            </a:r>
            <a:br>
              <a:rPr lang="en-US" dirty="0"/>
            </a:br>
            <a:r>
              <a:rPr lang="en-US" dirty="0"/>
              <a:t>Path, on the new graph.</a:t>
            </a:r>
          </a:p>
          <a:p>
            <a:r>
              <a:rPr lang="en-US" dirty="0"/>
              <a:t>This reduction takes linear time.</a:t>
            </a:r>
          </a:p>
          <a:p>
            <a:r>
              <a:rPr lang="en-US" dirty="0"/>
              <a:t>This reduction works for both Undirected </a:t>
            </a:r>
            <a:br>
              <a:rPr lang="en-US" dirty="0"/>
            </a:br>
            <a:r>
              <a:rPr lang="en-US" dirty="0"/>
              <a:t>Longest Path, </a:t>
            </a:r>
            <a:r>
              <a:rPr lang="en-US"/>
              <a:t>and Undirected </a:t>
            </a:r>
            <a:r>
              <a:rPr lang="en-US" dirty="0"/>
              <a:t>Hamiltonian Path.</a:t>
            </a:r>
          </a:p>
        </p:txBody>
      </p:sp>
      <p:grpSp>
        <p:nvGrpSpPr>
          <p:cNvPr id="28" name="Group 27">
            <a:extLst>
              <a:ext uri="{FF2B5EF4-FFF2-40B4-BE49-F238E27FC236}">
                <a16:creationId xmlns:a16="http://schemas.microsoft.com/office/drawing/2014/main" id="{B0DEBC62-5176-42EA-B566-2246D93D7A8F}"/>
              </a:ext>
            </a:extLst>
          </p:cNvPr>
          <p:cNvGrpSpPr/>
          <p:nvPr/>
        </p:nvGrpSpPr>
        <p:grpSpPr>
          <a:xfrm>
            <a:off x="7474527" y="1167245"/>
            <a:ext cx="1236517" cy="1774728"/>
            <a:chOff x="7474527" y="1167245"/>
            <a:chExt cx="1236517" cy="1774728"/>
          </a:xfrm>
        </p:grpSpPr>
        <p:sp>
          <p:nvSpPr>
            <p:cNvPr id="5" name="Oval 4">
              <a:extLst>
                <a:ext uri="{FF2B5EF4-FFF2-40B4-BE49-F238E27FC236}">
                  <a16:creationId xmlns:a16="http://schemas.microsoft.com/office/drawing/2014/main" id="{E55CBE5D-2098-4B16-BE7F-DE6E21B8E7AB}"/>
                </a:ext>
              </a:extLst>
            </p:cNvPr>
            <p:cNvSpPr/>
            <p:nvPr/>
          </p:nvSpPr>
          <p:spPr>
            <a:xfrm>
              <a:off x="7481454" y="1558636"/>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D56921BB-9FE2-485B-BB29-44048F3DC694}"/>
                </a:ext>
              </a:extLst>
            </p:cNvPr>
            <p:cNvSpPr/>
            <p:nvPr/>
          </p:nvSpPr>
          <p:spPr>
            <a:xfrm>
              <a:off x="7474527" y="2175163"/>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39FC54FD-9570-4450-B16D-4C7BAF66D7E0}"/>
                </a:ext>
              </a:extLst>
            </p:cNvPr>
            <p:cNvSpPr/>
            <p:nvPr/>
          </p:nvSpPr>
          <p:spPr>
            <a:xfrm>
              <a:off x="7938654" y="1167245"/>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5C47EBBC-AFDF-424E-942D-C0769DE1E076}"/>
                </a:ext>
              </a:extLst>
            </p:cNvPr>
            <p:cNvSpPr/>
            <p:nvPr/>
          </p:nvSpPr>
          <p:spPr>
            <a:xfrm>
              <a:off x="7938654" y="2630246"/>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09898333-FF3E-4810-9450-14A6AC5B838F}"/>
                </a:ext>
              </a:extLst>
            </p:cNvPr>
            <p:cNvSpPr/>
            <p:nvPr/>
          </p:nvSpPr>
          <p:spPr>
            <a:xfrm>
              <a:off x="8399317" y="1558635"/>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3E5CAA32-E015-46AD-B497-214FA05C7C7F}"/>
                </a:ext>
              </a:extLst>
            </p:cNvPr>
            <p:cNvSpPr/>
            <p:nvPr/>
          </p:nvSpPr>
          <p:spPr>
            <a:xfrm>
              <a:off x="8399316" y="2175163"/>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33EA5F5-0863-461C-A27D-EC1CB58EDB4F}"/>
                </a:ext>
              </a:extLst>
            </p:cNvPr>
            <p:cNvCxnSpPr>
              <a:stCxn id="7" idx="5"/>
              <a:endCxn id="9" idx="1"/>
            </p:cNvCxnSpPr>
            <p:nvPr/>
          </p:nvCxnSpPr>
          <p:spPr>
            <a:xfrm>
              <a:off x="8204730" y="1433321"/>
              <a:ext cx="240238" cy="170965"/>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95E48952-CB70-4E7E-9067-951F725F8DD9}"/>
                </a:ext>
              </a:extLst>
            </p:cNvPr>
            <p:cNvCxnSpPr>
              <a:stCxn id="9" idx="4"/>
              <a:endCxn id="10" idx="0"/>
            </p:cNvCxnSpPr>
            <p:nvPr/>
          </p:nvCxnSpPr>
          <p:spPr>
            <a:xfrm flipH="1">
              <a:off x="8555180" y="1870362"/>
              <a:ext cx="1" cy="304801"/>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E8607773-29A9-4D41-82CA-7963256126F5}"/>
                </a:ext>
              </a:extLst>
            </p:cNvPr>
            <p:cNvCxnSpPr>
              <a:stCxn id="10" idx="3"/>
              <a:endCxn id="8" idx="7"/>
            </p:cNvCxnSpPr>
            <p:nvPr/>
          </p:nvCxnSpPr>
          <p:spPr>
            <a:xfrm flipH="1">
              <a:off x="8204730" y="2441239"/>
              <a:ext cx="240237" cy="234658"/>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E035E255-59C7-4191-AF51-6BEF92184CD4}"/>
                </a:ext>
              </a:extLst>
            </p:cNvPr>
            <p:cNvCxnSpPr>
              <a:cxnSpLocks/>
              <a:stCxn id="8" idx="1"/>
              <a:endCxn id="6" idx="5"/>
            </p:cNvCxnSpPr>
            <p:nvPr/>
          </p:nvCxnSpPr>
          <p:spPr>
            <a:xfrm flipH="1" flipV="1">
              <a:off x="7740603" y="2441239"/>
              <a:ext cx="243702" cy="23465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95DD868B-7615-4E16-8DDA-E5F05BA965F0}"/>
                </a:ext>
              </a:extLst>
            </p:cNvPr>
            <p:cNvCxnSpPr>
              <a:stCxn id="6" idx="0"/>
              <a:endCxn id="5" idx="4"/>
            </p:cNvCxnSpPr>
            <p:nvPr/>
          </p:nvCxnSpPr>
          <p:spPr>
            <a:xfrm flipV="1">
              <a:off x="7630391" y="1870363"/>
              <a:ext cx="6927" cy="30480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AC2E301-6C39-46D6-BEEA-A88F7BE5E022}"/>
                </a:ext>
              </a:extLst>
            </p:cNvPr>
            <p:cNvCxnSpPr>
              <a:stCxn id="5" idx="7"/>
              <a:endCxn id="7" idx="3"/>
            </p:cNvCxnSpPr>
            <p:nvPr/>
          </p:nvCxnSpPr>
          <p:spPr>
            <a:xfrm flipV="1">
              <a:off x="7747530" y="1433321"/>
              <a:ext cx="236775" cy="170966"/>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1854B23B-A641-4577-BDEC-90C5A03A7A22}"/>
                </a:ext>
              </a:extLst>
            </p:cNvPr>
            <p:cNvCxnSpPr>
              <a:stCxn id="5" idx="5"/>
              <a:endCxn id="8" idx="0"/>
            </p:cNvCxnSpPr>
            <p:nvPr/>
          </p:nvCxnSpPr>
          <p:spPr>
            <a:xfrm>
              <a:off x="7747530" y="1824712"/>
              <a:ext cx="346988" cy="805534"/>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FA762F79-22A9-4367-8C3B-EEB050A7AC1A}"/>
                </a:ext>
              </a:extLst>
            </p:cNvPr>
            <p:cNvCxnSpPr>
              <a:stCxn id="5" idx="6"/>
              <a:endCxn id="10" idx="1"/>
            </p:cNvCxnSpPr>
            <p:nvPr/>
          </p:nvCxnSpPr>
          <p:spPr>
            <a:xfrm>
              <a:off x="7793181" y="1714500"/>
              <a:ext cx="651786" cy="506314"/>
            </a:xfrm>
            <a:prstGeom prst="line">
              <a:avLst/>
            </a:prstGeom>
          </p:spPr>
          <p:style>
            <a:lnRef idx="2">
              <a:schemeClr val="dk1"/>
            </a:lnRef>
            <a:fillRef idx="0">
              <a:schemeClr val="dk1"/>
            </a:fillRef>
            <a:effectRef idx="1">
              <a:schemeClr val="dk1"/>
            </a:effectRef>
            <a:fontRef idx="minor">
              <a:schemeClr val="tx1"/>
            </a:fontRef>
          </p:style>
        </p:cxnSp>
      </p:grpSp>
      <p:grpSp>
        <p:nvGrpSpPr>
          <p:cNvPr id="32" name="Group 31">
            <a:extLst>
              <a:ext uri="{FF2B5EF4-FFF2-40B4-BE49-F238E27FC236}">
                <a16:creationId xmlns:a16="http://schemas.microsoft.com/office/drawing/2014/main" id="{0C0723CB-68B7-47C1-B296-4896F5C994B3}"/>
              </a:ext>
            </a:extLst>
          </p:cNvPr>
          <p:cNvGrpSpPr/>
          <p:nvPr/>
        </p:nvGrpSpPr>
        <p:grpSpPr>
          <a:xfrm>
            <a:off x="6722917" y="1558634"/>
            <a:ext cx="758537" cy="311727"/>
            <a:chOff x="6722917" y="1558634"/>
            <a:chExt cx="758537" cy="311727"/>
          </a:xfrm>
        </p:grpSpPr>
        <p:sp>
          <p:nvSpPr>
            <p:cNvPr id="29" name="Oval 28">
              <a:extLst>
                <a:ext uri="{FF2B5EF4-FFF2-40B4-BE49-F238E27FC236}">
                  <a16:creationId xmlns:a16="http://schemas.microsoft.com/office/drawing/2014/main" id="{218FFE5B-C4EE-40D5-98AE-6AD58E43C136}"/>
                </a:ext>
              </a:extLst>
            </p:cNvPr>
            <p:cNvSpPr/>
            <p:nvPr/>
          </p:nvSpPr>
          <p:spPr>
            <a:xfrm>
              <a:off x="6722917" y="1558634"/>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t>
              </a:r>
            </a:p>
          </p:txBody>
        </p:sp>
        <p:cxnSp>
          <p:nvCxnSpPr>
            <p:cNvPr id="31" name="Straight Connector 30">
              <a:extLst>
                <a:ext uri="{FF2B5EF4-FFF2-40B4-BE49-F238E27FC236}">
                  <a16:creationId xmlns:a16="http://schemas.microsoft.com/office/drawing/2014/main" id="{CC5F0940-5A7D-45CB-BCF0-89A8E5342181}"/>
                </a:ext>
              </a:extLst>
            </p:cNvPr>
            <p:cNvCxnSpPr>
              <a:stCxn id="29" idx="6"/>
              <a:endCxn id="5" idx="2"/>
            </p:cNvCxnSpPr>
            <p:nvPr/>
          </p:nvCxnSpPr>
          <p:spPr>
            <a:xfrm>
              <a:off x="7034644" y="1714498"/>
              <a:ext cx="446810" cy="2"/>
            </a:xfrm>
            <a:prstGeom prst="line">
              <a:avLst/>
            </a:prstGeom>
          </p:spPr>
          <p:style>
            <a:lnRef idx="2">
              <a:schemeClr val="dk1"/>
            </a:lnRef>
            <a:fillRef idx="0">
              <a:schemeClr val="dk1"/>
            </a:fillRef>
            <a:effectRef idx="1">
              <a:schemeClr val="dk1"/>
            </a:effectRef>
            <a:fontRef idx="minor">
              <a:schemeClr val="tx1"/>
            </a:fontRef>
          </p:style>
        </p:cxnSp>
      </p:grpSp>
      <p:grpSp>
        <p:nvGrpSpPr>
          <p:cNvPr id="44" name="Group 43">
            <a:extLst>
              <a:ext uri="{FF2B5EF4-FFF2-40B4-BE49-F238E27FC236}">
                <a16:creationId xmlns:a16="http://schemas.microsoft.com/office/drawing/2014/main" id="{E2931332-E741-4D75-BADA-A0076FC7727C}"/>
              </a:ext>
            </a:extLst>
          </p:cNvPr>
          <p:cNvGrpSpPr/>
          <p:nvPr/>
        </p:nvGrpSpPr>
        <p:grpSpPr>
          <a:xfrm>
            <a:off x="7630391" y="2486890"/>
            <a:ext cx="924789" cy="1014024"/>
            <a:chOff x="7630391" y="2486890"/>
            <a:chExt cx="924789" cy="1014024"/>
          </a:xfrm>
        </p:grpSpPr>
        <p:sp>
          <p:nvSpPr>
            <p:cNvPr id="33" name="Oval 32">
              <a:extLst>
                <a:ext uri="{FF2B5EF4-FFF2-40B4-BE49-F238E27FC236}">
                  <a16:creationId xmlns:a16="http://schemas.microsoft.com/office/drawing/2014/main" id="{7CF2C205-473A-4759-BE55-4633907592F6}"/>
                </a:ext>
              </a:extLst>
            </p:cNvPr>
            <p:cNvSpPr/>
            <p:nvPr/>
          </p:nvSpPr>
          <p:spPr>
            <a:xfrm>
              <a:off x="7938653" y="3189187"/>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t>
              </a:r>
            </a:p>
          </p:txBody>
        </p:sp>
        <p:cxnSp>
          <p:nvCxnSpPr>
            <p:cNvPr id="35" name="Straight Connector 34">
              <a:extLst>
                <a:ext uri="{FF2B5EF4-FFF2-40B4-BE49-F238E27FC236}">
                  <a16:creationId xmlns:a16="http://schemas.microsoft.com/office/drawing/2014/main" id="{A7DDF332-3CCD-40AB-9FAB-600C474D8DF4}"/>
                </a:ext>
              </a:extLst>
            </p:cNvPr>
            <p:cNvCxnSpPr>
              <a:stCxn id="6" idx="4"/>
              <a:endCxn id="33" idx="1"/>
            </p:cNvCxnSpPr>
            <p:nvPr/>
          </p:nvCxnSpPr>
          <p:spPr>
            <a:xfrm>
              <a:off x="7630391" y="2486890"/>
              <a:ext cx="353913" cy="747948"/>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7F106F2C-DECE-4B58-82DA-C6F531F743C9}"/>
                </a:ext>
              </a:extLst>
            </p:cNvPr>
            <p:cNvCxnSpPr>
              <a:stCxn id="8" idx="4"/>
              <a:endCxn id="33" idx="0"/>
            </p:cNvCxnSpPr>
            <p:nvPr/>
          </p:nvCxnSpPr>
          <p:spPr>
            <a:xfrm flipH="1">
              <a:off x="8094517" y="2941973"/>
              <a:ext cx="1" cy="247214"/>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0E58C34E-5CCE-4A84-9DC3-1A80010306B4}"/>
                </a:ext>
              </a:extLst>
            </p:cNvPr>
            <p:cNvCxnSpPr>
              <a:stCxn id="10" idx="4"/>
              <a:endCxn id="33" idx="7"/>
            </p:cNvCxnSpPr>
            <p:nvPr/>
          </p:nvCxnSpPr>
          <p:spPr>
            <a:xfrm flipH="1">
              <a:off x="8204729" y="2486890"/>
              <a:ext cx="350451" cy="747948"/>
            </a:xfrm>
            <a:prstGeom prst="line">
              <a:avLst/>
            </a:prstGeom>
          </p:spPr>
          <p:style>
            <a:lnRef idx="2">
              <a:schemeClr val="dk1"/>
            </a:lnRef>
            <a:fillRef idx="0">
              <a:schemeClr val="dk1"/>
            </a:fillRef>
            <a:effectRef idx="1">
              <a:schemeClr val="dk1"/>
            </a:effectRef>
            <a:fontRef idx="minor">
              <a:schemeClr val="tx1"/>
            </a:fontRef>
          </p:style>
        </p:cxnSp>
      </p:grpSp>
      <p:grpSp>
        <p:nvGrpSpPr>
          <p:cNvPr id="50" name="Group 49">
            <a:extLst>
              <a:ext uri="{FF2B5EF4-FFF2-40B4-BE49-F238E27FC236}">
                <a16:creationId xmlns:a16="http://schemas.microsoft.com/office/drawing/2014/main" id="{49CDC804-9517-44D5-B6DA-CDE5FB2B9FC2}"/>
              </a:ext>
            </a:extLst>
          </p:cNvPr>
          <p:cNvGrpSpPr/>
          <p:nvPr/>
        </p:nvGrpSpPr>
        <p:grpSpPr>
          <a:xfrm>
            <a:off x="6722916" y="3189186"/>
            <a:ext cx="1215737" cy="311727"/>
            <a:chOff x="6722916" y="3189186"/>
            <a:chExt cx="1215737" cy="311727"/>
          </a:xfrm>
        </p:grpSpPr>
        <p:sp>
          <p:nvSpPr>
            <p:cNvPr id="45" name="Oval 44">
              <a:extLst>
                <a:ext uri="{FF2B5EF4-FFF2-40B4-BE49-F238E27FC236}">
                  <a16:creationId xmlns:a16="http://schemas.microsoft.com/office/drawing/2014/main" id="{397E85BD-B828-4D01-BFF1-ABF35EFA2D09}"/>
                </a:ext>
              </a:extLst>
            </p:cNvPr>
            <p:cNvSpPr/>
            <p:nvPr/>
          </p:nvSpPr>
          <p:spPr>
            <a:xfrm>
              <a:off x="6722916" y="3189186"/>
              <a:ext cx="311727" cy="3117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t>
              </a:r>
            </a:p>
          </p:txBody>
        </p:sp>
        <p:cxnSp>
          <p:nvCxnSpPr>
            <p:cNvPr id="47" name="Straight Connector 46">
              <a:extLst>
                <a:ext uri="{FF2B5EF4-FFF2-40B4-BE49-F238E27FC236}">
                  <a16:creationId xmlns:a16="http://schemas.microsoft.com/office/drawing/2014/main" id="{889DF56C-F3C9-4592-BAE1-30566E87A915}"/>
                </a:ext>
              </a:extLst>
            </p:cNvPr>
            <p:cNvCxnSpPr>
              <a:cxnSpLocks/>
              <a:stCxn id="45" idx="6"/>
              <a:endCxn id="33" idx="2"/>
            </p:cNvCxnSpPr>
            <p:nvPr/>
          </p:nvCxnSpPr>
          <p:spPr>
            <a:xfrm>
              <a:off x="7034643" y="3345050"/>
              <a:ext cx="904010" cy="1"/>
            </a:xfrm>
            <a:prstGeom prst="line">
              <a:avLst/>
            </a:prstGeom>
          </p:spPr>
          <p:style>
            <a:lnRef idx="2">
              <a:schemeClr val="dk1"/>
            </a:lnRef>
            <a:fillRef idx="0">
              <a:schemeClr val="dk1"/>
            </a:fillRef>
            <a:effectRef idx="1">
              <a:schemeClr val="dk1"/>
            </a:effectRef>
            <a:fontRef idx="minor">
              <a:schemeClr val="tx1"/>
            </a:fontRef>
          </p:style>
        </p:cxnSp>
      </p:grpSp>
      <p:sp>
        <p:nvSpPr>
          <p:cNvPr id="11" name="Freeform: Shape 10">
            <a:extLst>
              <a:ext uri="{FF2B5EF4-FFF2-40B4-BE49-F238E27FC236}">
                <a16:creationId xmlns:a16="http://schemas.microsoft.com/office/drawing/2014/main" id="{FA327D86-5D00-4F04-BD01-21F9468873C0}"/>
              </a:ext>
            </a:extLst>
          </p:cNvPr>
          <p:cNvSpPr/>
          <p:nvPr/>
        </p:nvSpPr>
        <p:spPr>
          <a:xfrm>
            <a:off x="8192747" y="1294777"/>
            <a:ext cx="1004453" cy="1940061"/>
          </a:xfrm>
          <a:custGeom>
            <a:avLst/>
            <a:gdLst>
              <a:gd name="connsiteX0" fmla="*/ 70521 w 1068048"/>
              <a:gd name="connsiteY0" fmla="*/ 4999 h 2148318"/>
              <a:gd name="connsiteX1" fmla="*/ 1068048 w 1068048"/>
              <a:gd name="connsiteY1" fmla="*/ 316726 h 2148318"/>
              <a:gd name="connsiteX2" fmla="*/ 70521 w 1068048"/>
              <a:gd name="connsiteY2" fmla="*/ 2031226 h 2148318"/>
              <a:gd name="connsiteX3" fmla="*/ 80912 w 1068048"/>
              <a:gd name="connsiteY3" fmla="*/ 2000053 h 2148318"/>
              <a:gd name="connsiteX4" fmla="*/ 80912 w 1068048"/>
              <a:gd name="connsiteY4" fmla="*/ 2000053 h 2148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048" h="2148318">
                <a:moveTo>
                  <a:pt x="70521" y="4999"/>
                </a:moveTo>
                <a:cubicBezTo>
                  <a:pt x="569284" y="-7990"/>
                  <a:pt x="1068048" y="-20978"/>
                  <a:pt x="1068048" y="316726"/>
                </a:cubicBezTo>
                <a:cubicBezTo>
                  <a:pt x="1068048" y="654430"/>
                  <a:pt x="235044" y="1750672"/>
                  <a:pt x="70521" y="2031226"/>
                </a:cubicBezTo>
                <a:cubicBezTo>
                  <a:pt x="-94002" y="2311780"/>
                  <a:pt x="80912" y="2000053"/>
                  <a:pt x="80912" y="2000053"/>
                </a:cubicBezTo>
                <a:lnTo>
                  <a:pt x="80912" y="200005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50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E213-6465-4F50-B649-20757509B83E}"/>
              </a:ext>
            </a:extLst>
          </p:cNvPr>
          <p:cNvSpPr>
            <a:spLocks noGrp="1"/>
          </p:cNvSpPr>
          <p:nvPr>
            <p:ph type="title"/>
          </p:nvPr>
        </p:nvSpPr>
        <p:spPr>
          <a:xfrm>
            <a:off x="684212" y="4487332"/>
            <a:ext cx="8534400" cy="1507067"/>
          </a:xfrm>
        </p:spPr>
        <p:txBody>
          <a:bodyPr>
            <a:normAutofit/>
          </a:bodyPr>
          <a:lstStyle/>
          <a:p>
            <a:r>
              <a:rPr lang="en-US" sz="4000">
                <a:solidFill>
                  <a:schemeClr val="tx2"/>
                </a:solidFill>
              </a:rPr>
              <a:t>Travelling Salesperson Problem</a:t>
            </a:r>
          </a:p>
        </p:txBody>
      </p:sp>
      <p:sp>
        <p:nvSpPr>
          <p:cNvPr id="3" name="Content Placeholder 2">
            <a:extLst>
              <a:ext uri="{FF2B5EF4-FFF2-40B4-BE49-F238E27FC236}">
                <a16:creationId xmlns:a16="http://schemas.microsoft.com/office/drawing/2014/main" id="{A5364F30-DE3F-4284-99F3-7BC79760A83E}"/>
              </a:ext>
            </a:extLst>
          </p:cNvPr>
          <p:cNvSpPr>
            <a:spLocks noGrp="1"/>
          </p:cNvSpPr>
          <p:nvPr>
            <p:ph idx="1"/>
          </p:nvPr>
        </p:nvSpPr>
        <p:spPr>
          <a:xfrm>
            <a:off x="684212" y="685800"/>
            <a:ext cx="8534400" cy="3615267"/>
          </a:xfrm>
        </p:spPr>
        <p:txBody>
          <a:bodyPr>
            <a:normAutofit/>
          </a:bodyPr>
          <a:lstStyle/>
          <a:p>
            <a:pPr marL="0" indent="0">
              <a:lnSpc>
                <a:spcPct val="90000"/>
              </a:lnSpc>
              <a:buNone/>
            </a:pPr>
            <a:r>
              <a:rPr lang="en-US" sz="1600">
                <a:solidFill>
                  <a:schemeClr val="tx1"/>
                </a:solidFill>
              </a:rPr>
              <a:t>Given a set of n cities, where the distance between cities u and v is specified by d(u,v) which satisfies triangle inequality, and a value D, find a tour of length </a:t>
            </a:r>
            <a:r>
              <a:rPr lang="en-US" sz="1600">
                <a:solidFill>
                  <a:schemeClr val="tx1"/>
                </a:solidFill>
                <a:sym typeface="Symbol" panose="05050102010706020507" pitchFamily="18" charset="2"/>
              </a:rPr>
              <a:t> D.</a:t>
            </a:r>
          </a:p>
          <a:p>
            <a:pPr>
              <a:lnSpc>
                <a:spcPct val="90000"/>
              </a:lnSpc>
            </a:pPr>
            <a:r>
              <a:rPr lang="en-US" sz="1600">
                <a:solidFill>
                  <a:schemeClr val="tx1"/>
                </a:solidFill>
              </a:rPr>
              <a:t>TSP </a:t>
            </a:r>
            <a:r>
              <a:rPr lang="en-US" sz="1600">
                <a:solidFill>
                  <a:schemeClr val="tx1"/>
                </a:solidFill>
                <a:sym typeface="Symbol" panose="05050102010706020507" pitchFamily="18" charset="2"/>
              </a:rPr>
              <a:t> NP: Check off cities when visited to ensure everything is covered, and sum up the total distance traveled to ensure it is bounded by D.  Takes linear time.</a:t>
            </a:r>
          </a:p>
          <a:p>
            <a:pPr>
              <a:lnSpc>
                <a:spcPct val="90000"/>
              </a:lnSpc>
            </a:pPr>
            <a:r>
              <a:rPr lang="en-US" sz="1600">
                <a:solidFill>
                  <a:schemeClr val="tx1"/>
                </a:solidFill>
                <a:sym typeface="Symbol" panose="05050102010706020507" pitchFamily="18" charset="2"/>
              </a:rPr>
              <a:t>UHC </a:t>
            </a:r>
            <a:r>
              <a:rPr lang="en-US" sz="1600" baseline="-25000">
                <a:solidFill>
                  <a:schemeClr val="tx1"/>
                </a:solidFill>
                <a:sym typeface="Symbol" panose="05050102010706020507" pitchFamily="18" charset="2"/>
              </a:rPr>
              <a:t>P</a:t>
            </a:r>
            <a:r>
              <a:rPr lang="en-US" sz="1600">
                <a:solidFill>
                  <a:schemeClr val="tx1"/>
                </a:solidFill>
                <a:sym typeface="Symbol" panose="05050102010706020507" pitchFamily="18" charset="2"/>
              </a:rPr>
              <a:t> TSP</a:t>
            </a:r>
          </a:p>
          <a:p>
            <a:pPr>
              <a:lnSpc>
                <a:spcPct val="90000"/>
              </a:lnSpc>
            </a:pPr>
            <a:r>
              <a:rPr lang="en-US" sz="1600">
                <a:solidFill>
                  <a:schemeClr val="tx1"/>
                </a:solidFill>
                <a:sym typeface="Symbol" panose="05050102010706020507" pitchFamily="18" charset="2"/>
              </a:rPr>
              <a:t>Add edge weight 1 to all existing edges.</a:t>
            </a:r>
          </a:p>
          <a:p>
            <a:pPr>
              <a:lnSpc>
                <a:spcPct val="90000"/>
              </a:lnSpc>
            </a:pPr>
            <a:r>
              <a:rPr lang="en-US" sz="1600">
                <a:solidFill>
                  <a:schemeClr val="tx1"/>
                </a:solidFill>
                <a:sym typeface="Symbol" panose="05050102010706020507" pitchFamily="18" charset="2"/>
              </a:rPr>
              <a:t>Add all missing edges with weight 2.</a:t>
            </a:r>
          </a:p>
          <a:p>
            <a:pPr>
              <a:lnSpc>
                <a:spcPct val="90000"/>
              </a:lnSpc>
            </a:pPr>
            <a:r>
              <a:rPr lang="en-US" sz="1600">
                <a:solidFill>
                  <a:schemeClr val="tx1"/>
                </a:solidFill>
                <a:sym typeface="Symbol" panose="05050102010706020507" pitchFamily="18" charset="2"/>
              </a:rPr>
              <a:t>Find a tour with D=n.</a:t>
            </a:r>
          </a:p>
          <a:p>
            <a:pPr>
              <a:lnSpc>
                <a:spcPct val="90000"/>
              </a:lnSpc>
            </a:pPr>
            <a:r>
              <a:rPr lang="en-US" sz="1600">
                <a:solidFill>
                  <a:schemeClr val="tx1"/>
                </a:solidFill>
                <a:sym typeface="Symbol" panose="05050102010706020507" pitchFamily="18" charset="2"/>
              </a:rPr>
              <a:t>Ensures that we never use the missing edges, while also maintaining triangle inequality.</a:t>
            </a:r>
            <a:endParaRPr lang="en-US" sz="1600">
              <a:solidFill>
                <a:schemeClr val="tx1"/>
              </a:solidFill>
            </a:endParaRPr>
          </a:p>
        </p:txBody>
      </p:sp>
    </p:spTree>
    <p:extLst>
      <p:ext uri="{BB962C8B-B14F-4D97-AF65-F5344CB8AC3E}">
        <p14:creationId xmlns:p14="http://schemas.microsoft.com/office/powerpoint/2010/main" val="31795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304A-6DDF-4600-B30D-1A26C0502F7F}"/>
              </a:ext>
            </a:extLst>
          </p:cNvPr>
          <p:cNvSpPr>
            <a:spLocks noGrp="1"/>
          </p:cNvSpPr>
          <p:nvPr>
            <p:ph type="title"/>
          </p:nvPr>
        </p:nvSpPr>
        <p:spPr>
          <a:xfrm>
            <a:off x="7532710" y="620722"/>
            <a:ext cx="3382941" cy="1142462"/>
          </a:xfrm>
        </p:spPr>
        <p:txBody>
          <a:bodyPr vert="horz" lIns="91440" tIns="45720" rIns="91440" bIns="45720" rtlCol="0" anchor="b">
            <a:normAutofit/>
          </a:bodyPr>
          <a:lstStyle/>
          <a:p>
            <a:r>
              <a:rPr lang="en-US" sz="2400">
                <a:solidFill>
                  <a:srgbClr val="FFFFFF"/>
                </a:solidFill>
              </a:rPr>
              <a:t>XKCD #399</a:t>
            </a:r>
          </a:p>
        </p:txBody>
      </p:sp>
      <p:pic>
        <p:nvPicPr>
          <p:cNvPr id="5" name="Content Placeholder 4" descr="A close up of text on a white background&#10;&#10;Description automatically generated">
            <a:extLst>
              <a:ext uri="{FF2B5EF4-FFF2-40B4-BE49-F238E27FC236}">
                <a16:creationId xmlns:a16="http://schemas.microsoft.com/office/drawing/2014/main" id="{BF984439-ADD8-4778-81B7-E05A1493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7" y="2009004"/>
            <a:ext cx="5641063" cy="2510273"/>
          </a:xfrm>
          <a:prstGeom prst="rect">
            <a:avLst/>
          </a:prstGeom>
        </p:spPr>
      </p:pic>
      <p:sp>
        <p:nvSpPr>
          <p:cNvPr id="9" name="Content Placeholder 8">
            <a:extLst>
              <a:ext uri="{FF2B5EF4-FFF2-40B4-BE49-F238E27FC236}">
                <a16:creationId xmlns:a16="http://schemas.microsoft.com/office/drawing/2014/main" id="{6AEFABC1-4351-476B-8EFE-491C2B03CC67}"/>
              </a:ext>
            </a:extLst>
          </p:cNvPr>
          <p:cNvSpPr>
            <a:spLocks noGrp="1"/>
          </p:cNvSpPr>
          <p:nvPr>
            <p:ph idx="1"/>
          </p:nvPr>
        </p:nvSpPr>
        <p:spPr>
          <a:xfrm>
            <a:off x="7532710" y="1822449"/>
            <a:ext cx="3479419" cy="2922591"/>
          </a:xfrm>
        </p:spPr>
        <p:txBody>
          <a:bodyPr anchor="t">
            <a:normAutofit/>
          </a:bodyPr>
          <a:lstStyle/>
          <a:p>
            <a:endParaRPr lang="en-US" sz="1200">
              <a:solidFill>
                <a:srgbClr val="0F496F"/>
              </a:solidFill>
            </a:endParaRPr>
          </a:p>
        </p:txBody>
      </p:sp>
    </p:spTree>
    <p:extLst>
      <p:ext uri="{BB962C8B-B14F-4D97-AF65-F5344CB8AC3E}">
        <p14:creationId xmlns:p14="http://schemas.microsoft.com/office/powerpoint/2010/main" val="3072904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BB02A4-7735-48BE-9829-86A74538B717}"/>
              </a:ext>
            </a:extLst>
          </p:cNvPr>
          <p:cNvSpPr>
            <a:spLocks noGrp="1"/>
          </p:cNvSpPr>
          <p:nvPr>
            <p:ph type="title"/>
          </p:nvPr>
        </p:nvSpPr>
        <p:spPr>
          <a:xfrm>
            <a:off x="684212" y="485244"/>
            <a:ext cx="8534400" cy="1507067"/>
          </a:xfrm>
        </p:spPr>
        <p:txBody>
          <a:bodyPr>
            <a:normAutofit/>
          </a:bodyPr>
          <a:lstStyle/>
          <a:p>
            <a:r>
              <a:rPr lang="en-US" dirty="0"/>
              <a:t>Subset Sum</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454CE288-69CB-43E5-B4CB-692E331AF4F7}"/>
              </a:ext>
            </a:extLst>
          </p:cNvPr>
          <p:cNvSpPr>
            <a:spLocks noGrp="1"/>
          </p:cNvSpPr>
          <p:nvPr>
            <p:ph idx="1"/>
          </p:nvPr>
        </p:nvSpPr>
        <p:spPr>
          <a:xfrm>
            <a:off x="684212" y="2068511"/>
            <a:ext cx="8534400" cy="3615267"/>
          </a:xfrm>
        </p:spPr>
        <p:txBody>
          <a:bodyPr>
            <a:normAutofit/>
          </a:bodyPr>
          <a:lstStyle/>
          <a:p>
            <a:pPr marL="0" indent="0">
              <a:buNone/>
            </a:pPr>
            <a:r>
              <a:rPr lang="en-US">
                <a:solidFill>
                  <a:schemeClr val="tx1"/>
                </a:solidFill>
              </a:rPr>
              <a:t>In the Subset Sum problem, you are given a set of integers w</a:t>
            </a:r>
            <a:r>
              <a:rPr lang="en-US" baseline="-25000">
                <a:solidFill>
                  <a:schemeClr val="tx1"/>
                </a:solidFill>
              </a:rPr>
              <a:t>1</a:t>
            </a:r>
            <a:r>
              <a:rPr lang="en-US">
                <a:solidFill>
                  <a:schemeClr val="tx1"/>
                </a:solidFill>
              </a:rPr>
              <a:t>, …, w</a:t>
            </a:r>
            <a:r>
              <a:rPr lang="en-US" baseline="-25000">
                <a:solidFill>
                  <a:schemeClr val="tx1"/>
                </a:solidFill>
              </a:rPr>
              <a:t>n</a:t>
            </a:r>
            <a:r>
              <a:rPr lang="en-US">
                <a:solidFill>
                  <a:schemeClr val="tx1"/>
                </a:solidFill>
              </a:rPr>
              <a:t> and an integer W, and you want to determine if there is a subset of the integers that add up exactly to W.</a:t>
            </a:r>
          </a:p>
          <a:p>
            <a:r>
              <a:rPr lang="en-US">
                <a:solidFill>
                  <a:schemeClr val="tx1"/>
                </a:solidFill>
              </a:rPr>
              <a:t>Subset Sum is in NP, because you can add up the provided integers in linear time to determine if they equal the target.</a:t>
            </a:r>
          </a:p>
          <a:p>
            <a:r>
              <a:rPr lang="en-US">
                <a:solidFill>
                  <a:schemeClr val="tx1"/>
                </a:solidFill>
              </a:rPr>
              <a:t>We will show 3-SAT </a:t>
            </a:r>
            <a:r>
              <a:rPr lang="en-US">
                <a:solidFill>
                  <a:schemeClr val="tx1"/>
                </a:solidFill>
                <a:sym typeface="Symbol" panose="05050102010706020507" pitchFamily="18" charset="2"/>
              </a:rPr>
              <a:t></a:t>
            </a:r>
            <a:r>
              <a:rPr lang="en-US" baseline="-25000">
                <a:solidFill>
                  <a:schemeClr val="tx1"/>
                </a:solidFill>
                <a:sym typeface="Symbol" panose="05050102010706020507" pitchFamily="18" charset="2"/>
              </a:rPr>
              <a:t>P</a:t>
            </a:r>
            <a:r>
              <a:rPr lang="en-US">
                <a:solidFill>
                  <a:schemeClr val="tx1"/>
                </a:solidFill>
              </a:rPr>
              <a:t> SS</a:t>
            </a:r>
          </a:p>
        </p:txBody>
      </p:sp>
    </p:spTree>
    <p:extLst>
      <p:ext uri="{BB962C8B-B14F-4D97-AF65-F5344CB8AC3E}">
        <p14:creationId xmlns:p14="http://schemas.microsoft.com/office/powerpoint/2010/main" val="216480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539F-3354-401C-8147-06AFD856B507}"/>
              </a:ext>
            </a:extLst>
          </p:cNvPr>
          <p:cNvSpPr>
            <a:spLocks noGrp="1"/>
          </p:cNvSpPr>
          <p:nvPr>
            <p:ph type="title"/>
          </p:nvPr>
        </p:nvSpPr>
        <p:spPr/>
        <p:txBody>
          <a:bodyPr/>
          <a:lstStyle/>
          <a:p>
            <a:r>
              <a:rPr lang="en-US" dirty="0"/>
              <a:t>The Reduction</a:t>
            </a:r>
          </a:p>
        </p:txBody>
      </p:sp>
      <p:sp>
        <p:nvSpPr>
          <p:cNvPr id="3" name="Content Placeholder 2">
            <a:extLst>
              <a:ext uri="{FF2B5EF4-FFF2-40B4-BE49-F238E27FC236}">
                <a16:creationId xmlns:a16="http://schemas.microsoft.com/office/drawing/2014/main" id="{18CF8326-EF49-44FE-94FB-0471F08AFD54}"/>
              </a:ext>
            </a:extLst>
          </p:cNvPr>
          <p:cNvSpPr>
            <a:spLocks noGrp="1"/>
          </p:cNvSpPr>
          <p:nvPr>
            <p:ph idx="1"/>
          </p:nvPr>
        </p:nvSpPr>
        <p:spPr>
          <a:xfrm>
            <a:off x="684212" y="685800"/>
            <a:ext cx="8534400" cy="810491"/>
          </a:xfrm>
        </p:spPr>
        <p:txBody>
          <a:bodyPr/>
          <a:lstStyle/>
          <a:p>
            <a:pPr marL="0" indent="0">
              <a:buNone/>
            </a:pPr>
            <a:r>
              <a:rPr lang="en-US" dirty="0"/>
              <a:t>As an example, consider: </a:t>
            </a:r>
            <a:br>
              <a:rPr lang="en-US" dirty="0"/>
            </a:br>
            <a:r>
              <a:rPr lang="en-US" dirty="0"/>
              <a:t>(x</a:t>
            </a:r>
            <a:r>
              <a:rPr lang="en-US" baseline="-25000" dirty="0"/>
              <a:t>1</a:t>
            </a:r>
            <a:r>
              <a:rPr lang="en-US" dirty="0"/>
              <a:t> </a:t>
            </a:r>
            <a:r>
              <a:rPr lang="en-US" dirty="0">
                <a:latin typeface="Cambria Math" panose="02040503050406030204" pitchFamily="18" charset="0"/>
                <a:ea typeface="Cambria Math" panose="02040503050406030204" pitchFamily="18" charset="0"/>
              </a:rPr>
              <a:t>˅ </a:t>
            </a:r>
            <a:r>
              <a:rPr lang="en-US" dirty="0">
                <a:sym typeface="Symbol" panose="05050102010706020507" pitchFamily="18" charset="2"/>
              </a:rPr>
              <a:t></a:t>
            </a:r>
            <a:r>
              <a:rPr lang="en-US" dirty="0"/>
              <a:t>x</a:t>
            </a:r>
            <a:r>
              <a:rPr lang="en-US" baseline="-25000" dirty="0"/>
              <a:t>2 </a:t>
            </a:r>
            <a:r>
              <a:rPr lang="en-US" dirty="0">
                <a:latin typeface="Cambria Math" panose="02040503050406030204" pitchFamily="18" charset="0"/>
                <a:ea typeface="Cambria Math" panose="02040503050406030204" pitchFamily="18" charset="0"/>
              </a:rPr>
              <a:t>˅ </a:t>
            </a:r>
            <a:r>
              <a:rPr lang="en-US" dirty="0">
                <a:sym typeface="Symbol" panose="05050102010706020507" pitchFamily="18" charset="2"/>
              </a:rPr>
              <a:t></a:t>
            </a:r>
            <a:r>
              <a:rPr lang="en-US" dirty="0"/>
              <a:t>x</a:t>
            </a:r>
            <a:r>
              <a:rPr lang="en-US" baseline="-25000" dirty="0"/>
              <a:t>3</a:t>
            </a:r>
            <a:r>
              <a:rPr lang="en-US" dirty="0">
                <a:latin typeface="Cambria Math" panose="02040503050406030204" pitchFamily="18" charset="0"/>
                <a:ea typeface="Cambria Math" panose="02040503050406030204" pitchFamily="18" charset="0"/>
              </a:rPr>
              <a:t>) ˄ </a:t>
            </a:r>
            <a:r>
              <a:rPr lang="en-US" dirty="0"/>
              <a:t>(</a:t>
            </a:r>
            <a:r>
              <a:rPr lang="en-US" dirty="0">
                <a:sym typeface="Symbol" panose="05050102010706020507" pitchFamily="18" charset="2"/>
              </a:rPr>
              <a:t></a:t>
            </a:r>
            <a:r>
              <a:rPr lang="en-US" dirty="0"/>
              <a:t>x</a:t>
            </a:r>
            <a:r>
              <a:rPr lang="en-US" baseline="-25000" dirty="0"/>
              <a:t>1</a:t>
            </a:r>
            <a:r>
              <a:rPr lang="en-US" dirty="0"/>
              <a:t> </a:t>
            </a:r>
            <a:r>
              <a:rPr lang="en-US" dirty="0">
                <a:latin typeface="Cambria Math" panose="02040503050406030204" pitchFamily="18" charset="0"/>
                <a:ea typeface="Cambria Math" panose="02040503050406030204" pitchFamily="18" charset="0"/>
              </a:rPr>
              <a:t>˅ </a:t>
            </a:r>
            <a:r>
              <a:rPr lang="en-US" dirty="0">
                <a:sym typeface="Symbol" panose="05050102010706020507" pitchFamily="18" charset="2"/>
              </a:rPr>
              <a:t></a:t>
            </a:r>
            <a:r>
              <a:rPr lang="en-US" dirty="0"/>
              <a:t>x</a:t>
            </a:r>
            <a:r>
              <a:rPr lang="en-US" baseline="-25000" dirty="0"/>
              <a:t>2 </a:t>
            </a:r>
            <a:r>
              <a:rPr lang="en-US" dirty="0">
                <a:latin typeface="Cambria Math" panose="02040503050406030204" pitchFamily="18" charset="0"/>
                <a:ea typeface="Cambria Math" panose="02040503050406030204" pitchFamily="18" charset="0"/>
              </a:rPr>
              <a:t>˅ </a:t>
            </a:r>
            <a:r>
              <a:rPr lang="en-US" dirty="0">
                <a:sym typeface="Symbol" panose="05050102010706020507" pitchFamily="18" charset="2"/>
              </a:rPr>
              <a:t></a:t>
            </a:r>
            <a:r>
              <a:rPr lang="en-US" dirty="0"/>
              <a:t>x</a:t>
            </a:r>
            <a:r>
              <a:rPr lang="en-US" baseline="-25000" dirty="0"/>
              <a:t>3</a:t>
            </a:r>
            <a:r>
              <a:rPr lang="en-US" dirty="0">
                <a:latin typeface="Cambria Math" panose="02040503050406030204" pitchFamily="18" charset="0"/>
                <a:ea typeface="Cambria Math" panose="02040503050406030204" pitchFamily="18" charset="0"/>
              </a:rPr>
              <a:t>) ˄ </a:t>
            </a:r>
            <a:r>
              <a:rPr lang="en-US" dirty="0"/>
              <a:t>(</a:t>
            </a:r>
            <a:r>
              <a:rPr lang="en-US" dirty="0">
                <a:sym typeface="Symbol" panose="05050102010706020507" pitchFamily="18" charset="2"/>
              </a:rPr>
              <a:t></a:t>
            </a:r>
            <a:r>
              <a:rPr lang="en-US" dirty="0"/>
              <a:t>x</a:t>
            </a:r>
            <a:r>
              <a:rPr lang="en-US" baseline="-25000" dirty="0"/>
              <a:t>1</a:t>
            </a:r>
            <a:r>
              <a:rPr lang="en-US" dirty="0"/>
              <a:t> </a:t>
            </a:r>
            <a:r>
              <a:rPr lang="en-US" dirty="0">
                <a:latin typeface="Cambria Math" panose="02040503050406030204" pitchFamily="18" charset="0"/>
                <a:ea typeface="Cambria Math" panose="02040503050406030204" pitchFamily="18" charset="0"/>
              </a:rPr>
              <a:t>˅ </a:t>
            </a:r>
            <a:r>
              <a:rPr lang="en-US" dirty="0">
                <a:sym typeface="Symbol" panose="05050102010706020507" pitchFamily="18" charset="2"/>
              </a:rPr>
              <a:t></a:t>
            </a:r>
            <a:r>
              <a:rPr lang="en-US" dirty="0"/>
              <a:t>x</a:t>
            </a:r>
            <a:r>
              <a:rPr lang="en-US" baseline="-25000" dirty="0"/>
              <a:t>2 </a:t>
            </a:r>
            <a:r>
              <a:rPr lang="en-US" dirty="0">
                <a:latin typeface="Cambria Math" panose="02040503050406030204" pitchFamily="18" charset="0"/>
                <a:ea typeface="Cambria Math" panose="02040503050406030204" pitchFamily="18" charset="0"/>
              </a:rPr>
              <a:t>˅ </a:t>
            </a:r>
            <a:r>
              <a:rPr lang="en-US" dirty="0"/>
              <a:t>x</a:t>
            </a:r>
            <a:r>
              <a:rPr lang="en-US" baseline="-25000" dirty="0"/>
              <a:t>3</a:t>
            </a:r>
            <a:r>
              <a:rPr lang="en-US" dirty="0">
                <a:latin typeface="Cambria Math" panose="02040503050406030204" pitchFamily="18" charset="0"/>
                <a:ea typeface="Cambria Math" panose="02040503050406030204" pitchFamily="18" charset="0"/>
              </a:rPr>
              <a:t>) ˄ </a:t>
            </a:r>
            <a:r>
              <a:rPr lang="en-US" dirty="0"/>
              <a:t>(x</a:t>
            </a:r>
            <a:r>
              <a:rPr lang="en-US" baseline="-25000" dirty="0"/>
              <a:t>1</a:t>
            </a:r>
            <a:r>
              <a:rPr lang="en-US" dirty="0"/>
              <a:t> </a:t>
            </a:r>
            <a:r>
              <a:rPr lang="en-US" dirty="0">
                <a:latin typeface="Cambria Math" panose="02040503050406030204" pitchFamily="18" charset="0"/>
                <a:ea typeface="Cambria Math" panose="02040503050406030204" pitchFamily="18" charset="0"/>
              </a:rPr>
              <a:t>˅ </a:t>
            </a:r>
            <a:r>
              <a:rPr lang="en-US" dirty="0"/>
              <a:t>x</a:t>
            </a:r>
            <a:r>
              <a:rPr lang="en-US" baseline="-25000" dirty="0"/>
              <a:t>2 </a:t>
            </a:r>
            <a:r>
              <a:rPr lang="en-US" dirty="0">
                <a:latin typeface="Cambria Math" panose="02040503050406030204" pitchFamily="18" charset="0"/>
                <a:ea typeface="Cambria Math" panose="02040503050406030204" pitchFamily="18" charset="0"/>
              </a:rPr>
              <a:t>˅ </a:t>
            </a:r>
            <a:r>
              <a:rPr lang="en-US" dirty="0"/>
              <a:t>x</a:t>
            </a:r>
            <a:r>
              <a:rPr lang="en-US" baseline="-25000" dirty="0"/>
              <a:t>3</a:t>
            </a:r>
            <a:r>
              <a:rPr lang="en-US" dirty="0">
                <a:latin typeface="Cambria Math" panose="02040503050406030204" pitchFamily="18" charset="0"/>
                <a:ea typeface="Cambria Math" panose="02040503050406030204" pitchFamily="18" charset="0"/>
              </a:rPr>
              <a:t>)</a:t>
            </a:r>
            <a:endParaRPr lang="en-US" dirty="0"/>
          </a:p>
        </p:txBody>
      </p:sp>
      <p:graphicFrame>
        <p:nvGraphicFramePr>
          <p:cNvPr id="4" name="Table 4">
            <a:extLst>
              <a:ext uri="{FF2B5EF4-FFF2-40B4-BE49-F238E27FC236}">
                <a16:creationId xmlns:a16="http://schemas.microsoft.com/office/drawing/2014/main" id="{C69B9A02-EE19-489C-930F-9D78E809FD82}"/>
              </a:ext>
            </a:extLst>
          </p:cNvPr>
          <p:cNvGraphicFramePr>
            <a:graphicFrameLocks noGrp="1"/>
          </p:cNvGraphicFramePr>
          <p:nvPr>
            <p:extLst>
              <p:ext uri="{D42A27DB-BD31-4B8C-83A1-F6EECF244321}">
                <p14:modId xmlns:p14="http://schemas.microsoft.com/office/powerpoint/2010/main" val="2624696065"/>
              </p:ext>
            </p:extLst>
          </p:nvPr>
        </p:nvGraphicFramePr>
        <p:xfrm>
          <a:off x="845183" y="1860432"/>
          <a:ext cx="2066609" cy="2966720"/>
        </p:xfrm>
        <a:graphic>
          <a:graphicData uri="http://schemas.openxmlformats.org/drawingml/2006/table">
            <a:tbl>
              <a:tblPr firstRow="1" bandRow="1">
                <a:tableStyleId>{073A0DAA-6AF3-43AB-8588-CEC1D06C72B9}</a:tableStyleId>
              </a:tblPr>
              <a:tblGrid>
                <a:gridCol w="684530">
                  <a:extLst>
                    <a:ext uri="{9D8B030D-6E8A-4147-A177-3AD203B41FA5}">
                      <a16:colId xmlns:a16="http://schemas.microsoft.com/office/drawing/2014/main" val="3020010213"/>
                    </a:ext>
                  </a:extLst>
                </a:gridCol>
                <a:gridCol w="460693">
                  <a:extLst>
                    <a:ext uri="{9D8B030D-6E8A-4147-A177-3AD203B41FA5}">
                      <a16:colId xmlns:a16="http://schemas.microsoft.com/office/drawing/2014/main" val="1939101509"/>
                    </a:ext>
                  </a:extLst>
                </a:gridCol>
                <a:gridCol w="460693">
                  <a:extLst>
                    <a:ext uri="{9D8B030D-6E8A-4147-A177-3AD203B41FA5}">
                      <a16:colId xmlns:a16="http://schemas.microsoft.com/office/drawing/2014/main" val="4131086413"/>
                    </a:ext>
                  </a:extLst>
                </a:gridCol>
                <a:gridCol w="460693">
                  <a:extLst>
                    <a:ext uri="{9D8B030D-6E8A-4147-A177-3AD203B41FA5}">
                      <a16:colId xmlns:a16="http://schemas.microsoft.com/office/drawing/2014/main" val="3022531171"/>
                    </a:ext>
                  </a:extLst>
                </a:gridCol>
              </a:tblGrid>
              <a:tr h="370840">
                <a:tc>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x</a:t>
                      </a:r>
                      <a:r>
                        <a:rPr lang="en-US" baseline="-25000" dirty="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x</a:t>
                      </a:r>
                      <a:r>
                        <a:rPr lang="en-US" baseline="-25000" dirty="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x</a:t>
                      </a:r>
                      <a:r>
                        <a:rPr lang="en-US" baseline="-25000" dirty="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099931553"/>
                  </a:ext>
                </a:extLst>
              </a:tr>
              <a:tr h="370840">
                <a:tc>
                  <a:txBody>
                    <a:bodyPr/>
                    <a:lstStyle/>
                    <a:p>
                      <a:pPr algn="ctr"/>
                      <a:r>
                        <a:rPr lang="en-US" dirty="0"/>
                        <a:t>w</a:t>
                      </a:r>
                      <a:r>
                        <a:rPr lang="en-US" baseline="-25000" dirty="0"/>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58054042"/>
                  </a:ext>
                </a:extLst>
              </a:tr>
              <a:tr h="370840">
                <a:tc>
                  <a:txBody>
                    <a:bodyPr/>
                    <a:lstStyle/>
                    <a:p>
                      <a:pPr algn="ctr"/>
                      <a:r>
                        <a:rPr lang="en-US" dirty="0">
                          <a:sym typeface="Symbol" panose="05050102010706020507" pitchFamily="18" charset="2"/>
                        </a:rPr>
                        <a:t></a:t>
                      </a:r>
                      <a:r>
                        <a:rPr lang="en-US" dirty="0"/>
                        <a:t>w</a:t>
                      </a:r>
                      <a:r>
                        <a:rPr lang="en-US" baseline="-25000" dirty="0"/>
                        <a:t>1</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82973221"/>
                  </a:ext>
                </a:extLst>
              </a:tr>
              <a:tr h="370840">
                <a:tc>
                  <a:txBody>
                    <a:bodyPr/>
                    <a:lstStyle/>
                    <a:p>
                      <a:pPr algn="ctr"/>
                      <a:r>
                        <a:rPr lang="en-US" dirty="0"/>
                        <a:t>w</a:t>
                      </a:r>
                      <a:r>
                        <a:rPr lang="en-US" baseline="-25000" dirty="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0901642"/>
                  </a:ext>
                </a:extLst>
              </a:tr>
              <a:tr h="370840">
                <a:tc>
                  <a:txBody>
                    <a:bodyPr/>
                    <a:lstStyle/>
                    <a:p>
                      <a:pPr algn="ctr"/>
                      <a:r>
                        <a:rPr lang="en-US" dirty="0">
                          <a:sym typeface="Symbol" panose="05050102010706020507" pitchFamily="18" charset="2"/>
                        </a:rPr>
                        <a:t></a:t>
                      </a:r>
                      <a:r>
                        <a:rPr lang="en-US" dirty="0"/>
                        <a:t>w</a:t>
                      </a:r>
                      <a:r>
                        <a:rPr lang="en-US" baseline="-25000" dirty="0"/>
                        <a:t>2</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8809645"/>
                  </a:ext>
                </a:extLst>
              </a:tr>
              <a:tr h="370840">
                <a:tc>
                  <a:txBody>
                    <a:bodyPr/>
                    <a:lstStyle/>
                    <a:p>
                      <a:pPr algn="ctr"/>
                      <a:r>
                        <a:rPr lang="en-US" dirty="0"/>
                        <a:t>w</a:t>
                      </a:r>
                      <a:r>
                        <a:rPr lang="en-US" baseline="-25000" dirty="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25532"/>
                  </a:ext>
                </a:extLst>
              </a:tr>
              <a:tr h="370840">
                <a:tc>
                  <a:txBody>
                    <a:bodyPr/>
                    <a:lstStyle/>
                    <a:p>
                      <a:pPr algn="ctr"/>
                      <a:r>
                        <a:rPr lang="en-US" dirty="0">
                          <a:sym typeface="Symbol" panose="05050102010706020507" pitchFamily="18" charset="2"/>
                        </a:rPr>
                        <a:t></a:t>
                      </a:r>
                      <a:r>
                        <a:rPr lang="en-US" dirty="0"/>
                        <a:t>w</a:t>
                      </a:r>
                      <a:r>
                        <a:rPr lang="en-US" baseline="-25000" dirty="0"/>
                        <a:t>3</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5473121"/>
                  </a:ext>
                </a:extLst>
              </a:tr>
              <a:tr h="370840">
                <a:tc>
                  <a:txBody>
                    <a:bodyPr/>
                    <a:lstStyle/>
                    <a:p>
                      <a:pPr algn="ctr"/>
                      <a:r>
                        <a:rPr lang="en-US" dirty="0"/>
                        <a:t>W</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10490122"/>
                  </a:ext>
                </a:extLst>
              </a:tr>
            </a:tbl>
          </a:graphicData>
        </a:graphic>
      </p:graphicFrame>
      <p:graphicFrame>
        <p:nvGraphicFramePr>
          <p:cNvPr id="6" name="Table 4">
            <a:extLst>
              <a:ext uri="{FF2B5EF4-FFF2-40B4-BE49-F238E27FC236}">
                <a16:creationId xmlns:a16="http://schemas.microsoft.com/office/drawing/2014/main" id="{2C9CFA38-5AF7-4948-8A33-E5CA55A8CC02}"/>
              </a:ext>
            </a:extLst>
          </p:cNvPr>
          <p:cNvGraphicFramePr>
            <a:graphicFrameLocks noGrp="1"/>
          </p:cNvGraphicFramePr>
          <p:nvPr>
            <p:extLst>
              <p:ext uri="{D42A27DB-BD31-4B8C-83A1-F6EECF244321}">
                <p14:modId xmlns:p14="http://schemas.microsoft.com/office/powerpoint/2010/main" val="3582848399"/>
              </p:ext>
            </p:extLst>
          </p:nvPr>
        </p:nvGraphicFramePr>
        <p:xfrm>
          <a:off x="2911792" y="1860432"/>
          <a:ext cx="2039620" cy="2966720"/>
        </p:xfrm>
        <a:graphic>
          <a:graphicData uri="http://schemas.openxmlformats.org/drawingml/2006/table">
            <a:tbl>
              <a:tblPr firstRow="1" bandRow="1">
                <a:tableStyleId>{073A0DAA-6AF3-43AB-8588-CEC1D06C72B9}</a:tableStyleId>
              </a:tblPr>
              <a:tblGrid>
                <a:gridCol w="509905">
                  <a:extLst>
                    <a:ext uri="{9D8B030D-6E8A-4147-A177-3AD203B41FA5}">
                      <a16:colId xmlns:a16="http://schemas.microsoft.com/office/drawing/2014/main" val="3020010213"/>
                    </a:ext>
                  </a:extLst>
                </a:gridCol>
                <a:gridCol w="509905">
                  <a:extLst>
                    <a:ext uri="{9D8B030D-6E8A-4147-A177-3AD203B41FA5}">
                      <a16:colId xmlns:a16="http://schemas.microsoft.com/office/drawing/2014/main" val="1939101509"/>
                    </a:ext>
                  </a:extLst>
                </a:gridCol>
                <a:gridCol w="509905">
                  <a:extLst>
                    <a:ext uri="{9D8B030D-6E8A-4147-A177-3AD203B41FA5}">
                      <a16:colId xmlns:a16="http://schemas.microsoft.com/office/drawing/2014/main" val="4131086413"/>
                    </a:ext>
                  </a:extLst>
                </a:gridCol>
                <a:gridCol w="509905">
                  <a:extLst>
                    <a:ext uri="{9D8B030D-6E8A-4147-A177-3AD203B41FA5}">
                      <a16:colId xmlns:a16="http://schemas.microsoft.com/office/drawing/2014/main" val="3022531171"/>
                    </a:ext>
                  </a:extLst>
                </a:gridCol>
              </a:tblGrid>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C</a:t>
                      </a:r>
                      <a:r>
                        <a:rPr lang="en-US" baseline="-25000" dirty="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C</a:t>
                      </a:r>
                      <a:r>
                        <a:rPr lang="en-US" baseline="-25000" dirty="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C</a:t>
                      </a:r>
                      <a:r>
                        <a:rPr lang="en-US" baseline="-25000" dirty="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C</a:t>
                      </a:r>
                      <a:r>
                        <a:rPr lang="en-US" baseline="-25000" dirty="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099931553"/>
                  </a:ext>
                </a:extLst>
              </a:tr>
              <a:tr h="370840">
                <a:tc>
                  <a:txBody>
                    <a:bodyPr/>
                    <a:lstStyle/>
                    <a:p>
                      <a:pPr algn="ctr"/>
                      <a:r>
                        <a:rPr lang="en-US" dirty="0"/>
                        <a:t>1</a:t>
                      </a:r>
                      <a:endParaRPr lang="en-US" baseline="-25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58054042"/>
                  </a:ext>
                </a:extLst>
              </a:tr>
              <a:tr h="370840">
                <a:tc>
                  <a:txBody>
                    <a:bodyPr/>
                    <a:lstStyle/>
                    <a:p>
                      <a:pPr algn="ctr"/>
                      <a:r>
                        <a:rPr lang="en-US" dirty="0">
                          <a:sym typeface="Symbol" panose="05050102010706020507" pitchFamily="18" charset="2"/>
                        </a:rPr>
                        <a:t>0</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82973221"/>
                  </a:ext>
                </a:extLst>
              </a:tr>
              <a:tr h="370840">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0901642"/>
                  </a:ext>
                </a:extLst>
              </a:tr>
              <a:tr h="370840">
                <a:tc>
                  <a:txBody>
                    <a:bodyPr/>
                    <a:lstStyle/>
                    <a:p>
                      <a:pPr algn="ctr"/>
                      <a:r>
                        <a:rPr lang="en-US" dirty="0">
                          <a:sym typeface="Symbol" panose="05050102010706020507" pitchFamily="18" charset="2"/>
                        </a:rPr>
                        <a:t>1</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8809645"/>
                  </a:ext>
                </a:extLst>
              </a:tr>
              <a:tr h="370840">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2425532"/>
                  </a:ext>
                </a:extLst>
              </a:tr>
              <a:tr h="370840">
                <a:tc>
                  <a:txBody>
                    <a:bodyPr/>
                    <a:lstStyle/>
                    <a:p>
                      <a:pPr algn="ctr"/>
                      <a:r>
                        <a:rPr lang="en-US" dirty="0">
                          <a:sym typeface="Symbol" panose="05050102010706020507" pitchFamily="18" charset="2"/>
                        </a:rPr>
                        <a:t>1</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5473121"/>
                  </a:ext>
                </a:extLst>
              </a:tr>
              <a:tr h="370840">
                <a:tc>
                  <a:txBody>
                    <a:bodyPr/>
                    <a:lstStyle/>
                    <a:p>
                      <a:pPr algn="ctr"/>
                      <a:r>
                        <a:rPr lang="en-US"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6761185"/>
                  </a:ext>
                </a:extLst>
              </a:tr>
            </a:tbl>
          </a:graphicData>
        </a:graphic>
      </p:graphicFrame>
      <p:graphicFrame>
        <p:nvGraphicFramePr>
          <p:cNvPr id="9" name="Table 9">
            <a:extLst>
              <a:ext uri="{FF2B5EF4-FFF2-40B4-BE49-F238E27FC236}">
                <a16:creationId xmlns:a16="http://schemas.microsoft.com/office/drawing/2014/main" id="{4A08B1C1-C2E4-4A61-BB2C-100B3E969950}"/>
              </a:ext>
            </a:extLst>
          </p:cNvPr>
          <p:cNvGraphicFramePr>
            <a:graphicFrameLocks noGrp="1"/>
          </p:cNvGraphicFramePr>
          <p:nvPr>
            <p:extLst>
              <p:ext uri="{D42A27DB-BD31-4B8C-83A1-F6EECF244321}">
                <p14:modId xmlns:p14="http://schemas.microsoft.com/office/powerpoint/2010/main" val="3507923604"/>
              </p:ext>
            </p:extLst>
          </p:nvPr>
        </p:nvGraphicFramePr>
        <p:xfrm>
          <a:off x="7018021" y="1860432"/>
          <a:ext cx="3990342" cy="3337560"/>
        </p:xfrm>
        <a:graphic>
          <a:graphicData uri="http://schemas.openxmlformats.org/drawingml/2006/table">
            <a:tbl>
              <a:tblPr firstRow="1" bandRow="1">
                <a:tableStyleId>{073A0DAA-6AF3-43AB-8588-CEC1D06C72B9}</a:tableStyleId>
              </a:tblPr>
              <a:tblGrid>
                <a:gridCol w="568643">
                  <a:extLst>
                    <a:ext uri="{9D8B030D-6E8A-4147-A177-3AD203B41FA5}">
                      <a16:colId xmlns:a16="http://schemas.microsoft.com/office/drawing/2014/main" val="1770493255"/>
                    </a:ext>
                  </a:extLst>
                </a:gridCol>
                <a:gridCol w="460693">
                  <a:extLst>
                    <a:ext uri="{9D8B030D-6E8A-4147-A177-3AD203B41FA5}">
                      <a16:colId xmlns:a16="http://schemas.microsoft.com/office/drawing/2014/main" val="677007144"/>
                    </a:ext>
                  </a:extLst>
                </a:gridCol>
                <a:gridCol w="460693">
                  <a:extLst>
                    <a:ext uri="{9D8B030D-6E8A-4147-A177-3AD203B41FA5}">
                      <a16:colId xmlns:a16="http://schemas.microsoft.com/office/drawing/2014/main" val="1396296691"/>
                    </a:ext>
                  </a:extLst>
                </a:gridCol>
                <a:gridCol w="460693">
                  <a:extLst>
                    <a:ext uri="{9D8B030D-6E8A-4147-A177-3AD203B41FA5}">
                      <a16:colId xmlns:a16="http://schemas.microsoft.com/office/drawing/2014/main" val="4042829153"/>
                    </a:ext>
                  </a:extLst>
                </a:gridCol>
                <a:gridCol w="509905">
                  <a:extLst>
                    <a:ext uri="{9D8B030D-6E8A-4147-A177-3AD203B41FA5}">
                      <a16:colId xmlns:a16="http://schemas.microsoft.com/office/drawing/2014/main" val="1559083442"/>
                    </a:ext>
                  </a:extLst>
                </a:gridCol>
                <a:gridCol w="509905">
                  <a:extLst>
                    <a:ext uri="{9D8B030D-6E8A-4147-A177-3AD203B41FA5}">
                      <a16:colId xmlns:a16="http://schemas.microsoft.com/office/drawing/2014/main" val="142441911"/>
                    </a:ext>
                  </a:extLst>
                </a:gridCol>
                <a:gridCol w="509905">
                  <a:extLst>
                    <a:ext uri="{9D8B030D-6E8A-4147-A177-3AD203B41FA5}">
                      <a16:colId xmlns:a16="http://schemas.microsoft.com/office/drawing/2014/main" val="1681960816"/>
                    </a:ext>
                  </a:extLst>
                </a:gridCol>
                <a:gridCol w="509905">
                  <a:extLst>
                    <a:ext uri="{9D8B030D-6E8A-4147-A177-3AD203B41FA5}">
                      <a16:colId xmlns:a16="http://schemas.microsoft.com/office/drawing/2014/main" val="1903396885"/>
                    </a:ext>
                  </a:extLst>
                </a:gridCol>
              </a:tblGrid>
              <a:tr h="370840">
                <a:tc>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x</a:t>
                      </a:r>
                      <a:r>
                        <a:rPr lang="en-US" baseline="-25000" dirty="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x</a:t>
                      </a:r>
                      <a:r>
                        <a:rPr lang="en-US" baseline="-25000" dirty="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x</a:t>
                      </a:r>
                      <a:r>
                        <a:rPr lang="en-US" baseline="-25000" dirty="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C</a:t>
                      </a:r>
                      <a:r>
                        <a:rPr lang="en-US" baseline="-25000" dirty="0"/>
                        <a:t>1</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C</a:t>
                      </a:r>
                      <a:r>
                        <a:rPr lang="en-US" baseline="-25000" dirty="0"/>
                        <a:t>2</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C</a:t>
                      </a:r>
                      <a:r>
                        <a:rPr lang="en-US" baseline="-25000" dirty="0"/>
                        <a:t>3</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dirty="0"/>
                        <a:t>C</a:t>
                      </a:r>
                      <a:r>
                        <a:rPr lang="en-US" baseline="-25000" dirty="0"/>
                        <a:t>4</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443032735"/>
                  </a:ext>
                </a:extLst>
              </a:tr>
              <a:tr h="370840">
                <a:tc>
                  <a:txBody>
                    <a:bodyPr/>
                    <a:lstStyle/>
                    <a:p>
                      <a:pPr algn="ctr"/>
                      <a:r>
                        <a:rPr lang="en-US" dirty="0"/>
                        <a:t>d</a:t>
                      </a:r>
                      <a:r>
                        <a:rPr lang="en-US" baseline="-25000" dirty="0"/>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482052"/>
                  </a:ext>
                </a:extLst>
              </a:tr>
              <a:tr h="370840">
                <a:tc>
                  <a:txBody>
                    <a:bodyPr/>
                    <a:lstStyle/>
                    <a:p>
                      <a:pPr algn="ctr"/>
                      <a:r>
                        <a:rPr lang="en-US" dirty="0">
                          <a:sym typeface="Symbol" panose="05050102010706020507" pitchFamily="18" charset="2"/>
                        </a:rPr>
                        <a:t>d</a:t>
                      </a:r>
                      <a:r>
                        <a:rPr lang="en-US" baseline="-25000" dirty="0"/>
                        <a:t>1</a:t>
                      </a:r>
                      <a:r>
                        <a:rPr lang="en-US" dirty="0">
                          <a:sym typeface="Symbol" panose="05050102010706020507" pitchFamily="18" charset="2"/>
                        </a:rPr>
                        <a:t>’</a:t>
                      </a:r>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50545119"/>
                  </a:ext>
                </a:extLst>
              </a:tr>
              <a:tr h="370840">
                <a:tc>
                  <a:txBody>
                    <a:bodyPr/>
                    <a:lstStyle/>
                    <a:p>
                      <a:pPr algn="ctr"/>
                      <a:r>
                        <a:rPr lang="en-US"/>
                        <a:t>d</a:t>
                      </a:r>
                      <a:r>
                        <a:rPr lang="en-US" baseline="-25000"/>
                        <a:t>2</a:t>
                      </a:r>
                      <a:endParaRPr lang="en-US" baseline="-25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4928398"/>
                  </a:ext>
                </a:extLst>
              </a:tr>
              <a:tr h="370840">
                <a:tc>
                  <a:txBody>
                    <a:bodyPr/>
                    <a:lstStyle/>
                    <a:p>
                      <a:pPr algn="ctr"/>
                      <a:r>
                        <a:rPr lang="en-US" dirty="0">
                          <a:sym typeface="Symbol" panose="05050102010706020507" pitchFamily="18" charset="2"/>
                        </a:rPr>
                        <a:t>d</a:t>
                      </a:r>
                      <a:r>
                        <a:rPr lang="en-US" baseline="-25000" dirty="0"/>
                        <a:t>2</a:t>
                      </a:r>
                      <a:r>
                        <a:rPr lang="en-US" dirty="0">
                          <a:sym typeface="Symbol" panose="05050102010706020507" pitchFamily="18" charset="2"/>
                        </a:rPr>
                        <a:t>’</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8925448"/>
                  </a:ext>
                </a:extLst>
              </a:tr>
              <a:tr h="370840">
                <a:tc>
                  <a:txBody>
                    <a:bodyPr/>
                    <a:lstStyle/>
                    <a:p>
                      <a:pPr algn="ctr"/>
                      <a:r>
                        <a:rPr lang="en-US" dirty="0"/>
                        <a:t>d</a:t>
                      </a:r>
                      <a:r>
                        <a:rPr lang="en-US" baseline="-25000"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91373026"/>
                  </a:ext>
                </a:extLst>
              </a:tr>
              <a:tr h="370840">
                <a:tc>
                  <a:txBody>
                    <a:bodyPr/>
                    <a:lstStyle/>
                    <a:p>
                      <a:pPr algn="ctr"/>
                      <a:r>
                        <a:rPr lang="en-US" dirty="0">
                          <a:sym typeface="Symbol" panose="05050102010706020507" pitchFamily="18" charset="2"/>
                        </a:rPr>
                        <a:t>d</a:t>
                      </a:r>
                      <a:r>
                        <a:rPr lang="en-US" baseline="-25000" dirty="0"/>
                        <a:t>3</a:t>
                      </a:r>
                      <a:r>
                        <a:rPr lang="en-US" dirty="0">
                          <a:sym typeface="Symbol" panose="05050102010706020507" pitchFamily="18" charset="2"/>
                        </a:rPr>
                        <a:t>’</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5513097"/>
                  </a:ext>
                </a:extLst>
              </a:tr>
              <a:tr h="370840">
                <a:tc>
                  <a:txBody>
                    <a:bodyPr/>
                    <a:lstStyle/>
                    <a:p>
                      <a:pPr algn="ctr"/>
                      <a:r>
                        <a:rPr lang="en-US" dirty="0"/>
                        <a:t>d</a:t>
                      </a:r>
                      <a:r>
                        <a:rPr lang="en-US" baseline="-25000"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2726436"/>
                  </a:ext>
                </a:extLst>
              </a:tr>
              <a:tr h="370840">
                <a:tc>
                  <a:txBody>
                    <a:bodyPr/>
                    <a:lstStyle/>
                    <a:p>
                      <a:pPr algn="ctr"/>
                      <a:r>
                        <a:rPr lang="en-US" dirty="0">
                          <a:sym typeface="Symbol" panose="05050102010706020507" pitchFamily="18" charset="2"/>
                        </a:rPr>
                        <a:t>d</a:t>
                      </a:r>
                      <a:r>
                        <a:rPr lang="en-US" baseline="-25000" dirty="0"/>
                        <a:t>4</a:t>
                      </a:r>
                      <a:r>
                        <a:rPr lang="en-US" dirty="0">
                          <a:sym typeface="Symbol" panose="05050102010706020507" pitchFamily="18" charset="2"/>
                        </a:rPr>
                        <a:t>’</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0033461"/>
                  </a:ext>
                </a:extLst>
              </a:tr>
            </a:tbl>
          </a:graphicData>
        </a:graphic>
      </p:graphicFrame>
    </p:spTree>
    <p:extLst>
      <p:ext uri="{BB962C8B-B14F-4D97-AF65-F5344CB8AC3E}">
        <p14:creationId xmlns:p14="http://schemas.microsoft.com/office/powerpoint/2010/main" val="318522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298746-45D4-45BA-B467-3785366EE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6C0FD71-173E-4AC1-A9F7-7A34DE0C2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3464" cy="6858000"/>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innerShdw blurRad="57150" dist="38100">
              <a:prstClr val="black">
                <a:alpha val="70000"/>
              </a:prstClr>
            </a:innerShdw>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E921C-A535-4C34-9037-C1CCBA00771B}"/>
              </a:ext>
            </a:extLst>
          </p:cNvPr>
          <p:cNvSpPr>
            <a:spLocks noGrp="1"/>
          </p:cNvSpPr>
          <p:nvPr>
            <p:ph type="title"/>
          </p:nvPr>
        </p:nvSpPr>
        <p:spPr>
          <a:xfrm>
            <a:off x="557784" y="1536192"/>
            <a:ext cx="3652266" cy="4042283"/>
          </a:xfrm>
        </p:spPr>
        <p:txBody>
          <a:bodyPr anchor="t">
            <a:normAutofit/>
          </a:bodyPr>
          <a:lstStyle/>
          <a:p>
            <a:r>
              <a:rPr lang="en-US" sz="3200">
                <a:solidFill>
                  <a:srgbClr val="FFFFFF"/>
                </a:solidFill>
              </a:rPr>
              <a:t>How do you recognize an NP-Complete Problem?</a:t>
            </a:r>
          </a:p>
        </p:txBody>
      </p:sp>
      <p:sp>
        <p:nvSpPr>
          <p:cNvPr id="3" name="Content Placeholder 2">
            <a:extLst>
              <a:ext uri="{FF2B5EF4-FFF2-40B4-BE49-F238E27FC236}">
                <a16:creationId xmlns:a16="http://schemas.microsoft.com/office/drawing/2014/main" id="{3B737C25-2FE6-48AF-BE6E-354405404016}"/>
              </a:ext>
            </a:extLst>
          </p:cNvPr>
          <p:cNvSpPr>
            <a:spLocks noGrp="1"/>
          </p:cNvSpPr>
          <p:nvPr>
            <p:ph idx="1"/>
          </p:nvPr>
        </p:nvSpPr>
        <p:spPr>
          <a:xfrm>
            <a:off x="5251862" y="1536192"/>
            <a:ext cx="6252750" cy="4042283"/>
          </a:xfrm>
        </p:spPr>
        <p:txBody>
          <a:bodyPr anchor="t">
            <a:normAutofit/>
          </a:bodyPr>
          <a:lstStyle/>
          <a:p>
            <a:pPr marL="0" indent="0">
              <a:buNone/>
            </a:pPr>
            <a:r>
              <a:rPr lang="en-US" sz="1800">
                <a:solidFill>
                  <a:schemeClr val="tx1"/>
                </a:solidFill>
              </a:rPr>
              <a:t>There are no shortcuts: you have to find the reduction or the algorithm to know for sure.</a:t>
            </a:r>
          </a:p>
          <a:p>
            <a:r>
              <a:rPr lang="en-US" sz="1800">
                <a:solidFill>
                  <a:schemeClr val="tx1"/>
                </a:solidFill>
              </a:rPr>
              <a:t>Longest Path is NP-Complete</a:t>
            </a:r>
          </a:p>
          <a:p>
            <a:r>
              <a:rPr lang="en-US" sz="1800">
                <a:solidFill>
                  <a:schemeClr val="tx1"/>
                </a:solidFill>
              </a:rPr>
              <a:t>Longest Path on a DAG is easy!</a:t>
            </a:r>
          </a:p>
          <a:p>
            <a:r>
              <a:rPr lang="en-US" sz="1800">
                <a:solidFill>
                  <a:schemeClr val="tx1"/>
                </a:solidFill>
              </a:rPr>
              <a:t>3-SAT is NP-Complete</a:t>
            </a:r>
          </a:p>
          <a:p>
            <a:r>
              <a:rPr lang="en-US" sz="1800">
                <a:solidFill>
                  <a:schemeClr val="tx1"/>
                </a:solidFill>
              </a:rPr>
              <a:t>2-SAT is easy!</a:t>
            </a:r>
          </a:p>
          <a:p>
            <a:r>
              <a:rPr lang="en-US" sz="1800">
                <a:solidFill>
                  <a:schemeClr val="tx1"/>
                </a:solidFill>
              </a:rPr>
              <a:t>Independent Set is NP-Complete</a:t>
            </a:r>
          </a:p>
          <a:p>
            <a:r>
              <a:rPr lang="en-US" sz="1800">
                <a:solidFill>
                  <a:schemeClr val="tx1"/>
                </a:solidFill>
              </a:rPr>
              <a:t>Independent Set on a tree is easy!</a:t>
            </a:r>
          </a:p>
        </p:txBody>
      </p:sp>
    </p:spTree>
    <p:extLst>
      <p:ext uri="{BB962C8B-B14F-4D97-AF65-F5344CB8AC3E}">
        <p14:creationId xmlns:p14="http://schemas.microsoft.com/office/powerpoint/2010/main" val="270254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825CD-BF7B-4E60-B07A-241AB49589F4}"/>
              </a:ext>
            </a:extLst>
          </p:cNvPr>
          <p:cNvSpPr>
            <a:spLocks noGrp="1"/>
          </p:cNvSpPr>
          <p:nvPr>
            <p:ph type="title"/>
          </p:nvPr>
        </p:nvSpPr>
        <p:spPr>
          <a:xfrm>
            <a:off x="1834919" y="685800"/>
            <a:ext cx="3705269" cy="5308599"/>
          </a:xfrm>
        </p:spPr>
        <p:txBody>
          <a:bodyPr>
            <a:normAutofit/>
          </a:bodyPr>
          <a:lstStyle/>
          <a:p>
            <a:r>
              <a:rPr lang="en-US" sz="3200">
                <a:solidFill>
                  <a:srgbClr val="FFFFFF"/>
                </a:solidFill>
              </a:rPr>
              <a:t>3-Color</a:t>
            </a:r>
          </a:p>
        </p:txBody>
      </p:sp>
      <p:sp>
        <p:nvSpPr>
          <p:cNvPr id="3" name="Content Placeholder 2">
            <a:extLst>
              <a:ext uri="{FF2B5EF4-FFF2-40B4-BE49-F238E27FC236}">
                <a16:creationId xmlns:a16="http://schemas.microsoft.com/office/drawing/2014/main" id="{416D7E1F-D10B-4FD7-AE49-8616A13C6617}"/>
              </a:ext>
            </a:extLst>
          </p:cNvPr>
          <p:cNvSpPr>
            <a:spLocks noGrp="1"/>
          </p:cNvSpPr>
          <p:nvPr>
            <p:ph idx="1"/>
          </p:nvPr>
        </p:nvSpPr>
        <p:spPr>
          <a:xfrm>
            <a:off x="6516553" y="685800"/>
            <a:ext cx="4754563" cy="5410200"/>
          </a:xfrm>
        </p:spPr>
        <p:txBody>
          <a:bodyPr>
            <a:normAutofit/>
          </a:bodyPr>
          <a:lstStyle/>
          <a:p>
            <a:pPr marL="0" indent="0">
              <a:buNone/>
            </a:pPr>
            <a:r>
              <a:rPr lang="en-US" sz="1800">
                <a:solidFill>
                  <a:srgbClr val="FFFFFF"/>
                </a:solidFill>
              </a:rPr>
              <a:t>Given an undirected graph G, you want color each node one of 3 colors Cardinal, Gold, and Blue, so that no edge has the same color on both endpoints.</a:t>
            </a:r>
          </a:p>
          <a:p>
            <a:r>
              <a:rPr lang="en-US" sz="1800">
                <a:solidFill>
                  <a:srgbClr val="FFFFFF"/>
                </a:solidFill>
              </a:rPr>
              <a:t>3-Color is in NP, because given a coloring, you can iterate over the edges and verify they don’t have the same color on their endpoints.  This takes linear time.</a:t>
            </a:r>
          </a:p>
          <a:p>
            <a:pPr marL="0" indent="0">
              <a:buNone/>
            </a:pPr>
            <a:r>
              <a:rPr lang="en-US" sz="1800">
                <a:solidFill>
                  <a:srgbClr val="FFFFFF"/>
                </a:solidFill>
              </a:rPr>
              <a:t>We will show 3-SAT </a:t>
            </a:r>
            <a:r>
              <a:rPr lang="en-US" sz="1800">
                <a:solidFill>
                  <a:srgbClr val="FFFFFF"/>
                </a:solidFill>
                <a:sym typeface="Symbol" panose="05050102010706020507" pitchFamily="18" charset="2"/>
              </a:rPr>
              <a:t></a:t>
            </a:r>
            <a:r>
              <a:rPr lang="en-US" sz="1800" baseline="-25000">
                <a:solidFill>
                  <a:srgbClr val="FFFFFF"/>
                </a:solidFill>
                <a:sym typeface="Symbol" panose="05050102010706020507" pitchFamily="18" charset="2"/>
              </a:rPr>
              <a:t>P</a:t>
            </a:r>
            <a:r>
              <a:rPr lang="en-US" sz="1800">
                <a:solidFill>
                  <a:srgbClr val="FFFFFF"/>
                </a:solidFill>
                <a:sym typeface="Symbol" panose="05050102010706020507" pitchFamily="18" charset="2"/>
              </a:rPr>
              <a:t> 3-Color</a:t>
            </a:r>
            <a:endParaRPr lang="en-US" sz="1800">
              <a:solidFill>
                <a:srgbClr val="FFFFFF"/>
              </a:solidFill>
            </a:endParaRPr>
          </a:p>
        </p:txBody>
      </p:sp>
    </p:spTree>
    <p:extLst>
      <p:ext uri="{BB962C8B-B14F-4D97-AF65-F5344CB8AC3E}">
        <p14:creationId xmlns:p14="http://schemas.microsoft.com/office/powerpoint/2010/main" val="132486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1504-5C7F-4B52-9A98-062F4EF5FD12}"/>
              </a:ext>
            </a:extLst>
          </p:cNvPr>
          <p:cNvSpPr>
            <a:spLocks noGrp="1"/>
          </p:cNvSpPr>
          <p:nvPr>
            <p:ph type="title"/>
          </p:nvPr>
        </p:nvSpPr>
        <p:spPr>
          <a:xfrm>
            <a:off x="688977" y="4752975"/>
            <a:ext cx="8534400" cy="1507067"/>
          </a:xfrm>
        </p:spPr>
        <p:txBody>
          <a:bodyPr>
            <a:normAutofit/>
          </a:bodyPr>
          <a:lstStyle/>
          <a:p>
            <a:r>
              <a:rPr lang="en-US" dirty="0"/>
              <a:t>The Reduction</a:t>
            </a:r>
            <a:br>
              <a:rPr lang="en-US" dirty="0"/>
            </a:br>
            <a:endParaRPr lang="en-US" dirty="0"/>
          </a:p>
        </p:txBody>
      </p:sp>
      <p:sp>
        <p:nvSpPr>
          <p:cNvPr id="3" name="Content Placeholder 2">
            <a:extLst>
              <a:ext uri="{FF2B5EF4-FFF2-40B4-BE49-F238E27FC236}">
                <a16:creationId xmlns:a16="http://schemas.microsoft.com/office/drawing/2014/main" id="{DF4C5258-D79F-4168-984E-F818F67C92B5}"/>
              </a:ext>
            </a:extLst>
          </p:cNvPr>
          <p:cNvSpPr>
            <a:spLocks noGrp="1"/>
          </p:cNvSpPr>
          <p:nvPr>
            <p:ph idx="1"/>
          </p:nvPr>
        </p:nvSpPr>
        <p:spPr>
          <a:xfrm>
            <a:off x="1484310" y="1672937"/>
            <a:ext cx="10018713" cy="4118264"/>
          </a:xfrm>
        </p:spPr>
        <p:txBody>
          <a:bodyPr/>
          <a:lstStyle/>
          <a:p>
            <a:pPr marL="0" indent="0">
              <a:buNone/>
            </a:pPr>
            <a:r>
              <a:rPr lang="en-US" dirty="0"/>
              <a:t>Create 3 nodes in a triangle: the True node, </a:t>
            </a:r>
            <a:br>
              <a:rPr lang="en-US" dirty="0"/>
            </a:br>
            <a:r>
              <a:rPr lang="en-US" dirty="0"/>
              <a:t>the False node, and the Base node.</a:t>
            </a:r>
          </a:p>
          <a:p>
            <a:r>
              <a:rPr lang="en-US" dirty="0"/>
              <a:t>Create two nodes for each variable, connected to </a:t>
            </a:r>
            <a:br>
              <a:rPr lang="en-US" dirty="0"/>
            </a:br>
            <a:r>
              <a:rPr lang="en-US" dirty="0"/>
              <a:t>each other, and to the base node.</a:t>
            </a:r>
          </a:p>
          <a:p>
            <a:r>
              <a:rPr lang="en-US" dirty="0"/>
              <a:t>Create 6 nodes for each clause, connected to each other, </a:t>
            </a:r>
            <a:br>
              <a:rPr lang="en-US" dirty="0"/>
            </a:br>
            <a:r>
              <a:rPr lang="en-US" dirty="0"/>
              <a:t>the true node, the false node, and the three literals in </a:t>
            </a:r>
            <a:br>
              <a:rPr lang="en-US" dirty="0"/>
            </a:br>
            <a:r>
              <a:rPr lang="en-US" dirty="0"/>
              <a:t>that clause, in the manner specified by the diagram.</a:t>
            </a:r>
          </a:p>
        </p:txBody>
      </p:sp>
      <p:grpSp>
        <p:nvGrpSpPr>
          <p:cNvPr id="13" name="Group 12">
            <a:extLst>
              <a:ext uri="{FF2B5EF4-FFF2-40B4-BE49-F238E27FC236}">
                <a16:creationId xmlns:a16="http://schemas.microsoft.com/office/drawing/2014/main" id="{115663EC-38E6-4D4C-B1FF-83187EC6F948}"/>
              </a:ext>
            </a:extLst>
          </p:cNvPr>
          <p:cNvGrpSpPr/>
          <p:nvPr/>
        </p:nvGrpSpPr>
        <p:grpSpPr>
          <a:xfrm>
            <a:off x="9887478" y="2890114"/>
            <a:ext cx="1091043" cy="886692"/>
            <a:chOff x="5974774" y="2971800"/>
            <a:chExt cx="1091043" cy="886692"/>
          </a:xfrm>
        </p:grpSpPr>
        <p:sp>
          <p:nvSpPr>
            <p:cNvPr id="4" name="Oval 3">
              <a:extLst>
                <a:ext uri="{FF2B5EF4-FFF2-40B4-BE49-F238E27FC236}">
                  <a16:creationId xmlns:a16="http://schemas.microsoft.com/office/drawing/2014/main" id="{A2F3DB53-A340-49F0-AFD5-B820BEAE72A9}"/>
                </a:ext>
              </a:extLst>
            </p:cNvPr>
            <p:cNvSpPr/>
            <p:nvPr/>
          </p:nvSpPr>
          <p:spPr>
            <a:xfrm>
              <a:off x="6338455" y="2971800"/>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
              </a:r>
            </a:p>
          </p:txBody>
        </p:sp>
        <p:sp>
          <p:nvSpPr>
            <p:cNvPr id="5" name="Oval 4">
              <a:extLst>
                <a:ext uri="{FF2B5EF4-FFF2-40B4-BE49-F238E27FC236}">
                  <a16:creationId xmlns:a16="http://schemas.microsoft.com/office/drawing/2014/main" id="{98CB80B0-3DAD-49D9-9FDB-AEED61E43A96}"/>
                </a:ext>
              </a:extLst>
            </p:cNvPr>
            <p:cNvSpPr/>
            <p:nvPr/>
          </p:nvSpPr>
          <p:spPr>
            <a:xfrm>
              <a:off x="6702136" y="3505201"/>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sp>
          <p:nvSpPr>
            <p:cNvPr id="6" name="Oval 5">
              <a:extLst>
                <a:ext uri="{FF2B5EF4-FFF2-40B4-BE49-F238E27FC236}">
                  <a16:creationId xmlns:a16="http://schemas.microsoft.com/office/drawing/2014/main" id="{140D93A7-551A-423D-9FB0-4A833C4DFBAC}"/>
                </a:ext>
              </a:extLst>
            </p:cNvPr>
            <p:cNvSpPr/>
            <p:nvPr/>
          </p:nvSpPr>
          <p:spPr>
            <a:xfrm>
              <a:off x="5974774" y="3505201"/>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t>
              </a:r>
            </a:p>
          </p:txBody>
        </p:sp>
        <p:cxnSp>
          <p:nvCxnSpPr>
            <p:cNvPr id="8" name="Straight Connector 7">
              <a:extLst>
                <a:ext uri="{FF2B5EF4-FFF2-40B4-BE49-F238E27FC236}">
                  <a16:creationId xmlns:a16="http://schemas.microsoft.com/office/drawing/2014/main" id="{5930D136-67D8-406B-A6B7-553E2A8E625A}"/>
                </a:ext>
              </a:extLst>
            </p:cNvPr>
            <p:cNvCxnSpPr>
              <a:stCxn id="6" idx="6"/>
              <a:endCxn id="5" idx="2"/>
            </p:cNvCxnSpPr>
            <p:nvPr/>
          </p:nvCxnSpPr>
          <p:spPr>
            <a:xfrm>
              <a:off x="6338455" y="3681847"/>
              <a:ext cx="363681"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7CE5A829-0114-47F6-87C4-DDE446F9F9AB}"/>
                </a:ext>
              </a:extLst>
            </p:cNvPr>
            <p:cNvCxnSpPr>
              <a:stCxn id="6" idx="7"/>
              <a:endCxn id="4" idx="3"/>
            </p:cNvCxnSpPr>
            <p:nvPr/>
          </p:nvCxnSpPr>
          <p:spPr>
            <a:xfrm flipV="1">
              <a:off x="6285195" y="3273353"/>
              <a:ext cx="106520" cy="283586"/>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204BFD5F-B907-4326-98B1-495679E3F3F6}"/>
                </a:ext>
              </a:extLst>
            </p:cNvPr>
            <p:cNvCxnSpPr>
              <a:stCxn id="4" idx="5"/>
              <a:endCxn id="5" idx="1"/>
            </p:cNvCxnSpPr>
            <p:nvPr/>
          </p:nvCxnSpPr>
          <p:spPr>
            <a:xfrm>
              <a:off x="6648876" y="3273353"/>
              <a:ext cx="106520" cy="283586"/>
            </a:xfrm>
            <a:prstGeom prst="line">
              <a:avLst/>
            </a:prstGeom>
          </p:spPr>
          <p:style>
            <a:lnRef idx="3">
              <a:schemeClr val="dk1"/>
            </a:lnRef>
            <a:fillRef idx="0">
              <a:schemeClr val="dk1"/>
            </a:fillRef>
            <a:effectRef idx="2">
              <a:schemeClr val="dk1"/>
            </a:effectRef>
            <a:fontRef idx="minor">
              <a:schemeClr val="tx1"/>
            </a:fontRef>
          </p:style>
        </p:cxnSp>
      </p:grpSp>
      <p:grpSp>
        <p:nvGrpSpPr>
          <p:cNvPr id="47" name="Group 46">
            <a:extLst>
              <a:ext uri="{FF2B5EF4-FFF2-40B4-BE49-F238E27FC236}">
                <a16:creationId xmlns:a16="http://schemas.microsoft.com/office/drawing/2014/main" id="{038FEB4F-3FA7-41A4-9F69-361BB37FDA4D}"/>
              </a:ext>
            </a:extLst>
          </p:cNvPr>
          <p:cNvGrpSpPr/>
          <p:nvPr/>
        </p:nvGrpSpPr>
        <p:grpSpPr>
          <a:xfrm>
            <a:off x="9321642" y="1672937"/>
            <a:ext cx="2181381" cy="1570467"/>
            <a:chOff x="5382308" y="3406777"/>
            <a:chExt cx="2181381" cy="1570467"/>
          </a:xfrm>
        </p:grpSpPr>
        <p:sp>
          <p:nvSpPr>
            <p:cNvPr id="14" name="Oval 13">
              <a:extLst>
                <a:ext uri="{FF2B5EF4-FFF2-40B4-BE49-F238E27FC236}">
                  <a16:creationId xmlns:a16="http://schemas.microsoft.com/office/drawing/2014/main" id="{77D70264-A898-4844-9258-1DA73A350474}"/>
                </a:ext>
              </a:extLst>
            </p:cNvPr>
            <p:cNvSpPr/>
            <p:nvPr/>
          </p:nvSpPr>
          <p:spPr>
            <a:xfrm>
              <a:off x="5480778" y="3938154"/>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Oval 14">
              <a:extLst>
                <a:ext uri="{FF2B5EF4-FFF2-40B4-BE49-F238E27FC236}">
                  <a16:creationId xmlns:a16="http://schemas.microsoft.com/office/drawing/2014/main" id="{D3EAA183-1B74-4536-B635-488F0AD80DCB}"/>
                </a:ext>
              </a:extLst>
            </p:cNvPr>
            <p:cNvSpPr/>
            <p:nvPr/>
          </p:nvSpPr>
          <p:spPr>
            <a:xfrm>
              <a:off x="5480779" y="4623953"/>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A708AE3B-8EAA-4CF0-B9AB-9BCCF2B93D90}"/>
                </a:ext>
              </a:extLst>
            </p:cNvPr>
            <p:cNvCxnSpPr>
              <a:stCxn id="4" idx="2"/>
              <a:endCxn id="15" idx="6"/>
            </p:cNvCxnSpPr>
            <p:nvPr/>
          </p:nvCxnSpPr>
          <p:spPr>
            <a:xfrm flipH="1" flipV="1">
              <a:off x="5844460" y="4800599"/>
              <a:ext cx="467365" cy="1"/>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14AB8099-B904-4CFD-B186-7916B8A22F4D}"/>
                </a:ext>
              </a:extLst>
            </p:cNvPr>
            <p:cNvCxnSpPr>
              <a:stCxn id="15" idx="0"/>
              <a:endCxn id="14" idx="4"/>
            </p:cNvCxnSpPr>
            <p:nvPr/>
          </p:nvCxnSpPr>
          <p:spPr>
            <a:xfrm flipH="1" flipV="1">
              <a:off x="5662619" y="4291445"/>
              <a:ext cx="1" cy="332508"/>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F3BFFB0F-0CF1-4C7D-8D58-062AC38407C2}"/>
                </a:ext>
              </a:extLst>
            </p:cNvPr>
            <p:cNvCxnSpPr>
              <a:stCxn id="14" idx="5"/>
              <a:endCxn id="4" idx="1"/>
            </p:cNvCxnSpPr>
            <p:nvPr/>
          </p:nvCxnSpPr>
          <p:spPr>
            <a:xfrm>
              <a:off x="5791199" y="4239707"/>
              <a:ext cx="573886" cy="435985"/>
            </a:xfrm>
            <a:prstGeom prst="line">
              <a:avLst/>
            </a:prstGeom>
          </p:spPr>
          <p:style>
            <a:lnRef idx="3">
              <a:schemeClr val="dk1"/>
            </a:lnRef>
            <a:fillRef idx="0">
              <a:schemeClr val="dk1"/>
            </a:fillRef>
            <a:effectRef idx="2">
              <a:schemeClr val="dk1"/>
            </a:effectRef>
            <a:fontRef idx="minor">
              <a:schemeClr val="tx1"/>
            </a:fontRef>
          </p:style>
        </p:cxnSp>
        <p:sp>
          <p:nvSpPr>
            <p:cNvPr id="22" name="Oval 21">
              <a:extLst>
                <a:ext uri="{FF2B5EF4-FFF2-40B4-BE49-F238E27FC236}">
                  <a16:creationId xmlns:a16="http://schemas.microsoft.com/office/drawing/2014/main" id="{98EFF38D-769B-4822-8EE0-6D5C7FBDD025}"/>
                </a:ext>
              </a:extLst>
            </p:cNvPr>
            <p:cNvSpPr/>
            <p:nvPr/>
          </p:nvSpPr>
          <p:spPr>
            <a:xfrm>
              <a:off x="7142871" y="3938154"/>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Oval 22">
              <a:extLst>
                <a:ext uri="{FF2B5EF4-FFF2-40B4-BE49-F238E27FC236}">
                  <a16:creationId xmlns:a16="http://schemas.microsoft.com/office/drawing/2014/main" id="{0EEAF2F7-4DD8-4FC5-8050-C23B868B381C}"/>
                </a:ext>
              </a:extLst>
            </p:cNvPr>
            <p:cNvSpPr/>
            <p:nvPr/>
          </p:nvSpPr>
          <p:spPr>
            <a:xfrm>
              <a:off x="7142872" y="4623953"/>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C8ECF2A8-8398-45D2-8BE5-ED495687ECAB}"/>
                </a:ext>
              </a:extLst>
            </p:cNvPr>
            <p:cNvCxnSpPr>
              <a:stCxn id="23" idx="0"/>
              <a:endCxn id="22" idx="4"/>
            </p:cNvCxnSpPr>
            <p:nvPr/>
          </p:nvCxnSpPr>
          <p:spPr>
            <a:xfrm flipH="1" flipV="1">
              <a:off x="7324712" y="4291445"/>
              <a:ext cx="1" cy="332508"/>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09F21D00-98B1-4942-8CBA-220813ED1D75}"/>
                </a:ext>
              </a:extLst>
            </p:cNvPr>
            <p:cNvCxnSpPr>
              <a:stCxn id="4" idx="6"/>
              <a:endCxn id="23" idx="2"/>
            </p:cNvCxnSpPr>
            <p:nvPr/>
          </p:nvCxnSpPr>
          <p:spPr>
            <a:xfrm flipV="1">
              <a:off x="6675506" y="4800599"/>
              <a:ext cx="467366" cy="1"/>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7DE59DCB-139D-4EE4-BBC0-AAE7D49EA0AA}"/>
                </a:ext>
              </a:extLst>
            </p:cNvPr>
            <p:cNvCxnSpPr>
              <a:stCxn id="4" idx="7"/>
              <a:endCxn id="22" idx="3"/>
            </p:cNvCxnSpPr>
            <p:nvPr/>
          </p:nvCxnSpPr>
          <p:spPr>
            <a:xfrm flipV="1">
              <a:off x="6622246" y="4239707"/>
              <a:ext cx="573885" cy="435985"/>
            </a:xfrm>
            <a:prstGeom prst="line">
              <a:avLst/>
            </a:prstGeom>
          </p:spPr>
          <p:style>
            <a:lnRef idx="3">
              <a:schemeClr val="dk1"/>
            </a:lnRef>
            <a:fillRef idx="0">
              <a:schemeClr val="dk1"/>
            </a:fillRef>
            <a:effectRef idx="2">
              <a:schemeClr val="dk1"/>
            </a:effectRef>
            <a:fontRef idx="minor">
              <a:schemeClr val="tx1"/>
            </a:fontRef>
          </p:style>
        </p:cxnSp>
        <p:sp>
          <p:nvSpPr>
            <p:cNvPr id="29" name="Oval 28">
              <a:extLst>
                <a:ext uri="{FF2B5EF4-FFF2-40B4-BE49-F238E27FC236}">
                  <a16:creationId xmlns:a16="http://schemas.microsoft.com/office/drawing/2014/main" id="{A4C09479-622C-4152-BB69-CC39CC147DE1}"/>
                </a:ext>
              </a:extLst>
            </p:cNvPr>
            <p:cNvSpPr/>
            <p:nvPr/>
          </p:nvSpPr>
          <p:spPr>
            <a:xfrm>
              <a:off x="6675505" y="3456707"/>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0" name="Oval 29">
              <a:extLst>
                <a:ext uri="{FF2B5EF4-FFF2-40B4-BE49-F238E27FC236}">
                  <a16:creationId xmlns:a16="http://schemas.microsoft.com/office/drawing/2014/main" id="{C1C0C11B-0B91-44C8-8BE5-0784C2EAE2CA}"/>
                </a:ext>
              </a:extLst>
            </p:cNvPr>
            <p:cNvSpPr/>
            <p:nvPr/>
          </p:nvSpPr>
          <p:spPr>
            <a:xfrm>
              <a:off x="5894884" y="3456707"/>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35452DB8-F327-472E-8B98-EDAB2510A9CA}"/>
                </a:ext>
              </a:extLst>
            </p:cNvPr>
            <p:cNvCxnSpPr>
              <a:cxnSpLocks/>
              <a:stCxn id="30" idx="6"/>
              <a:endCxn id="29" idx="2"/>
            </p:cNvCxnSpPr>
            <p:nvPr/>
          </p:nvCxnSpPr>
          <p:spPr>
            <a:xfrm>
              <a:off x="6258565" y="3633353"/>
              <a:ext cx="41694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76ECFF15-7FB0-4FE1-BA02-28969CD5FC6B}"/>
                </a:ext>
              </a:extLst>
            </p:cNvPr>
            <p:cNvCxnSpPr>
              <a:stCxn id="30" idx="4"/>
              <a:endCxn id="4" idx="0"/>
            </p:cNvCxnSpPr>
            <p:nvPr/>
          </p:nvCxnSpPr>
          <p:spPr>
            <a:xfrm>
              <a:off x="6076725" y="3809998"/>
              <a:ext cx="416941" cy="813956"/>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B98EDBF5-56F0-40C9-A6ED-0833702E1016}"/>
                </a:ext>
              </a:extLst>
            </p:cNvPr>
            <p:cNvCxnSpPr>
              <a:stCxn id="29" idx="4"/>
              <a:endCxn id="4" idx="0"/>
            </p:cNvCxnSpPr>
            <p:nvPr/>
          </p:nvCxnSpPr>
          <p:spPr>
            <a:xfrm flipH="1">
              <a:off x="6493666" y="3809998"/>
              <a:ext cx="363680" cy="813956"/>
            </a:xfrm>
            <a:prstGeom prst="line">
              <a:avLst/>
            </a:prstGeom>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8DF27A1B-2E89-441F-9492-C53A5DE0ABC7}"/>
                </a:ext>
              </a:extLst>
            </p:cNvPr>
            <p:cNvSpPr txBox="1"/>
            <p:nvPr/>
          </p:nvSpPr>
          <p:spPr>
            <a:xfrm>
              <a:off x="5382308" y="4592998"/>
              <a:ext cx="524503" cy="369332"/>
            </a:xfrm>
            <a:prstGeom prst="rect">
              <a:avLst/>
            </a:prstGeom>
            <a:noFill/>
          </p:spPr>
          <p:txBody>
            <a:bodyPr wrap="none" rtlCol="0">
              <a:spAutoFit/>
            </a:bodyPr>
            <a:lstStyle/>
            <a:p>
              <a:r>
                <a:rPr lang="en-US" dirty="0">
                  <a:sym typeface="Symbol" panose="05050102010706020507" pitchFamily="18" charset="2"/>
                </a:rPr>
                <a:t></a:t>
              </a:r>
              <a:r>
                <a:rPr lang="en-US" dirty="0"/>
                <a:t>x</a:t>
              </a:r>
              <a:r>
                <a:rPr lang="en-US" baseline="-25000" dirty="0"/>
                <a:t>1</a:t>
              </a:r>
            </a:p>
          </p:txBody>
        </p:sp>
        <p:sp>
          <p:nvSpPr>
            <p:cNvPr id="42" name="TextBox 41">
              <a:extLst>
                <a:ext uri="{FF2B5EF4-FFF2-40B4-BE49-F238E27FC236}">
                  <a16:creationId xmlns:a16="http://schemas.microsoft.com/office/drawing/2014/main" id="{48D25D87-3609-47A5-9E8E-5D6270F09858}"/>
                </a:ext>
              </a:extLst>
            </p:cNvPr>
            <p:cNvSpPr txBox="1"/>
            <p:nvPr/>
          </p:nvSpPr>
          <p:spPr>
            <a:xfrm>
              <a:off x="5493952" y="3888224"/>
              <a:ext cx="359394" cy="369332"/>
            </a:xfrm>
            <a:prstGeom prst="rect">
              <a:avLst/>
            </a:prstGeom>
            <a:noFill/>
          </p:spPr>
          <p:txBody>
            <a:bodyPr wrap="none" rtlCol="0">
              <a:spAutoFit/>
            </a:bodyPr>
            <a:lstStyle/>
            <a:p>
              <a:r>
                <a:rPr lang="en-US" dirty="0"/>
                <a:t>x</a:t>
              </a:r>
              <a:r>
                <a:rPr lang="en-US" baseline="-25000" dirty="0"/>
                <a:t>1</a:t>
              </a:r>
            </a:p>
          </p:txBody>
        </p:sp>
        <p:sp>
          <p:nvSpPr>
            <p:cNvPr id="43" name="TextBox 42">
              <a:extLst>
                <a:ext uri="{FF2B5EF4-FFF2-40B4-BE49-F238E27FC236}">
                  <a16:creationId xmlns:a16="http://schemas.microsoft.com/office/drawing/2014/main" id="{27A4C65A-4814-4DAF-971D-6629E8832BD9}"/>
                </a:ext>
              </a:extLst>
            </p:cNvPr>
            <p:cNvSpPr txBox="1"/>
            <p:nvPr/>
          </p:nvSpPr>
          <p:spPr>
            <a:xfrm>
              <a:off x="6552442" y="3432646"/>
              <a:ext cx="534121" cy="369332"/>
            </a:xfrm>
            <a:prstGeom prst="rect">
              <a:avLst/>
            </a:prstGeom>
            <a:noFill/>
          </p:spPr>
          <p:txBody>
            <a:bodyPr wrap="none" rtlCol="0">
              <a:spAutoFit/>
            </a:bodyPr>
            <a:lstStyle/>
            <a:p>
              <a:r>
                <a:rPr lang="en-US" dirty="0">
                  <a:sym typeface="Symbol" panose="05050102010706020507" pitchFamily="18" charset="2"/>
                </a:rPr>
                <a:t></a:t>
              </a:r>
              <a:r>
                <a:rPr lang="en-US" dirty="0"/>
                <a:t>x</a:t>
              </a:r>
              <a:r>
                <a:rPr lang="en-US" baseline="-25000" dirty="0"/>
                <a:t>2</a:t>
              </a:r>
            </a:p>
          </p:txBody>
        </p:sp>
        <p:sp>
          <p:nvSpPr>
            <p:cNvPr id="44" name="TextBox 43">
              <a:extLst>
                <a:ext uri="{FF2B5EF4-FFF2-40B4-BE49-F238E27FC236}">
                  <a16:creationId xmlns:a16="http://schemas.microsoft.com/office/drawing/2014/main" id="{15CB1315-5895-4671-8DA4-925051C90AC7}"/>
                </a:ext>
              </a:extLst>
            </p:cNvPr>
            <p:cNvSpPr txBox="1"/>
            <p:nvPr/>
          </p:nvSpPr>
          <p:spPr>
            <a:xfrm>
              <a:off x="5913517" y="3406777"/>
              <a:ext cx="369012" cy="369332"/>
            </a:xfrm>
            <a:prstGeom prst="rect">
              <a:avLst/>
            </a:prstGeom>
            <a:noFill/>
          </p:spPr>
          <p:txBody>
            <a:bodyPr wrap="none" rtlCol="0">
              <a:spAutoFit/>
            </a:bodyPr>
            <a:lstStyle/>
            <a:p>
              <a:r>
                <a:rPr lang="en-US" dirty="0"/>
                <a:t>x</a:t>
              </a:r>
              <a:r>
                <a:rPr lang="en-US" baseline="-25000" dirty="0"/>
                <a:t>2</a:t>
              </a:r>
            </a:p>
          </p:txBody>
        </p:sp>
        <p:sp>
          <p:nvSpPr>
            <p:cNvPr id="45" name="TextBox 44">
              <a:extLst>
                <a:ext uri="{FF2B5EF4-FFF2-40B4-BE49-F238E27FC236}">
                  <a16:creationId xmlns:a16="http://schemas.microsoft.com/office/drawing/2014/main" id="{A2D3C8A3-EADD-4F61-835F-B3C753B776DC}"/>
                </a:ext>
              </a:extLst>
            </p:cNvPr>
            <p:cNvSpPr txBox="1"/>
            <p:nvPr/>
          </p:nvSpPr>
          <p:spPr>
            <a:xfrm>
              <a:off x="7039186" y="4572000"/>
              <a:ext cx="524503" cy="369332"/>
            </a:xfrm>
            <a:prstGeom prst="rect">
              <a:avLst/>
            </a:prstGeom>
            <a:noFill/>
          </p:spPr>
          <p:txBody>
            <a:bodyPr wrap="none" rtlCol="0">
              <a:spAutoFit/>
            </a:bodyPr>
            <a:lstStyle/>
            <a:p>
              <a:r>
                <a:rPr lang="en-US" dirty="0">
                  <a:sym typeface="Symbol" panose="05050102010706020507" pitchFamily="18" charset="2"/>
                </a:rPr>
                <a:t></a:t>
              </a:r>
              <a:r>
                <a:rPr lang="en-US" dirty="0"/>
                <a:t>x</a:t>
              </a:r>
              <a:r>
                <a:rPr lang="en-US" baseline="-25000" dirty="0"/>
                <a:t>3</a:t>
              </a:r>
            </a:p>
          </p:txBody>
        </p:sp>
        <p:sp>
          <p:nvSpPr>
            <p:cNvPr id="46" name="TextBox 45">
              <a:extLst>
                <a:ext uri="{FF2B5EF4-FFF2-40B4-BE49-F238E27FC236}">
                  <a16:creationId xmlns:a16="http://schemas.microsoft.com/office/drawing/2014/main" id="{D17BF36A-7C3E-44DF-91E9-CCD0B2A9720F}"/>
                </a:ext>
              </a:extLst>
            </p:cNvPr>
            <p:cNvSpPr txBox="1"/>
            <p:nvPr/>
          </p:nvSpPr>
          <p:spPr>
            <a:xfrm>
              <a:off x="7147158" y="3896137"/>
              <a:ext cx="359394" cy="369332"/>
            </a:xfrm>
            <a:prstGeom prst="rect">
              <a:avLst/>
            </a:prstGeom>
            <a:noFill/>
          </p:spPr>
          <p:txBody>
            <a:bodyPr wrap="none" rtlCol="0">
              <a:spAutoFit/>
            </a:bodyPr>
            <a:lstStyle/>
            <a:p>
              <a:r>
                <a:rPr lang="en-US" dirty="0"/>
                <a:t>x</a:t>
              </a:r>
              <a:r>
                <a:rPr lang="en-US" baseline="-25000" dirty="0"/>
                <a:t>3</a:t>
              </a:r>
            </a:p>
          </p:txBody>
        </p:sp>
      </p:grpSp>
      <p:grpSp>
        <p:nvGrpSpPr>
          <p:cNvPr id="144" name="Group 143">
            <a:extLst>
              <a:ext uri="{FF2B5EF4-FFF2-40B4-BE49-F238E27FC236}">
                <a16:creationId xmlns:a16="http://schemas.microsoft.com/office/drawing/2014/main" id="{678DBA88-77E5-4DD9-A208-461BDC05BAE3}"/>
              </a:ext>
            </a:extLst>
          </p:cNvPr>
          <p:cNvGrpSpPr/>
          <p:nvPr/>
        </p:nvGrpSpPr>
        <p:grpSpPr>
          <a:xfrm>
            <a:off x="9029176" y="3475253"/>
            <a:ext cx="2473848" cy="2315948"/>
            <a:chOff x="9029176" y="3475253"/>
            <a:chExt cx="2473848" cy="2315948"/>
          </a:xfrm>
        </p:grpSpPr>
        <p:grpSp>
          <p:nvGrpSpPr>
            <p:cNvPr id="139" name="Group 138">
              <a:extLst>
                <a:ext uri="{FF2B5EF4-FFF2-40B4-BE49-F238E27FC236}">
                  <a16:creationId xmlns:a16="http://schemas.microsoft.com/office/drawing/2014/main" id="{05FF2D0F-F9D5-43D5-86A1-3C6D93A1C26A}"/>
                </a:ext>
              </a:extLst>
            </p:cNvPr>
            <p:cNvGrpSpPr/>
            <p:nvPr/>
          </p:nvGrpSpPr>
          <p:grpSpPr>
            <a:xfrm>
              <a:off x="9029176" y="3868656"/>
              <a:ext cx="2473848" cy="1922545"/>
              <a:chOff x="5500279" y="3547403"/>
              <a:chExt cx="2473848" cy="1922545"/>
            </a:xfrm>
          </p:grpSpPr>
          <p:sp>
            <p:nvSpPr>
              <p:cNvPr id="51" name="Oval 50">
                <a:extLst>
                  <a:ext uri="{FF2B5EF4-FFF2-40B4-BE49-F238E27FC236}">
                    <a16:creationId xmlns:a16="http://schemas.microsoft.com/office/drawing/2014/main" id="{0D0188C9-77A6-4D06-B152-876BC09978DC}"/>
                  </a:ext>
                </a:extLst>
              </p:cNvPr>
              <p:cNvSpPr/>
              <p:nvPr/>
            </p:nvSpPr>
            <p:spPr>
              <a:xfrm>
                <a:off x="7218781" y="4255077"/>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2" name="Oval 51">
                <a:extLst>
                  <a:ext uri="{FF2B5EF4-FFF2-40B4-BE49-F238E27FC236}">
                    <a16:creationId xmlns:a16="http://schemas.microsoft.com/office/drawing/2014/main" id="{AF3CAB01-1F91-4FB0-BC67-759471E1C015}"/>
                  </a:ext>
                </a:extLst>
              </p:cNvPr>
              <p:cNvSpPr/>
              <p:nvPr/>
            </p:nvSpPr>
            <p:spPr>
              <a:xfrm>
                <a:off x="7218780" y="4812723"/>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3" name="Oval 52">
                <a:extLst>
                  <a:ext uri="{FF2B5EF4-FFF2-40B4-BE49-F238E27FC236}">
                    <a16:creationId xmlns:a16="http://schemas.microsoft.com/office/drawing/2014/main" id="{652D702E-FEFE-47D7-935D-93AA9F67F9B5}"/>
                  </a:ext>
                </a:extLst>
              </p:cNvPr>
              <p:cNvSpPr/>
              <p:nvPr/>
            </p:nvSpPr>
            <p:spPr>
              <a:xfrm>
                <a:off x="6626499" y="4535631"/>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4" name="Oval 53">
                <a:extLst>
                  <a:ext uri="{FF2B5EF4-FFF2-40B4-BE49-F238E27FC236}">
                    <a16:creationId xmlns:a16="http://schemas.microsoft.com/office/drawing/2014/main" id="{4594E6A1-1BF9-43F2-8F06-DBF9D86545B4}"/>
                  </a:ext>
                </a:extLst>
              </p:cNvPr>
              <p:cNvSpPr/>
              <p:nvPr/>
            </p:nvSpPr>
            <p:spPr>
              <a:xfrm>
                <a:off x="6626499" y="5116657"/>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5" name="Oval 54">
                <a:extLst>
                  <a:ext uri="{FF2B5EF4-FFF2-40B4-BE49-F238E27FC236}">
                    <a16:creationId xmlns:a16="http://schemas.microsoft.com/office/drawing/2014/main" id="{C1C5AB1E-F03C-452D-914D-B734CC272CAB}"/>
                  </a:ext>
                </a:extLst>
              </p:cNvPr>
              <p:cNvSpPr/>
              <p:nvPr/>
            </p:nvSpPr>
            <p:spPr>
              <a:xfrm>
                <a:off x="6036512" y="4255077"/>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6" name="Oval 55">
                <a:extLst>
                  <a:ext uri="{FF2B5EF4-FFF2-40B4-BE49-F238E27FC236}">
                    <a16:creationId xmlns:a16="http://schemas.microsoft.com/office/drawing/2014/main" id="{01BEEF4E-5E21-4CF4-9EE2-8496A7E33B7C}"/>
                  </a:ext>
                </a:extLst>
              </p:cNvPr>
              <p:cNvSpPr/>
              <p:nvPr/>
            </p:nvSpPr>
            <p:spPr>
              <a:xfrm>
                <a:off x="6034217" y="4812723"/>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58" name="Straight Connector 57">
                <a:extLst>
                  <a:ext uri="{FF2B5EF4-FFF2-40B4-BE49-F238E27FC236}">
                    <a16:creationId xmlns:a16="http://schemas.microsoft.com/office/drawing/2014/main" id="{5F3858CF-4290-4AF8-98DB-42319C7492EC}"/>
                  </a:ext>
                </a:extLst>
              </p:cNvPr>
              <p:cNvCxnSpPr>
                <a:stCxn id="55" idx="4"/>
                <a:endCxn id="56" idx="0"/>
              </p:cNvCxnSpPr>
              <p:nvPr/>
            </p:nvCxnSpPr>
            <p:spPr>
              <a:xfrm flipH="1">
                <a:off x="6216058" y="4608368"/>
                <a:ext cx="2295" cy="204355"/>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2FB58718-50DD-4CBB-A4AB-95A21C0C05EC}"/>
                  </a:ext>
                </a:extLst>
              </p:cNvPr>
              <p:cNvCxnSpPr>
                <a:stCxn id="53" idx="4"/>
                <a:endCxn id="54" idx="0"/>
              </p:cNvCxnSpPr>
              <p:nvPr/>
            </p:nvCxnSpPr>
            <p:spPr>
              <a:xfrm>
                <a:off x="6808340" y="4888922"/>
                <a:ext cx="0" cy="227735"/>
              </a:xfrm>
              <a:prstGeom prst="line">
                <a:avLst/>
              </a:prstGeom>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6894E0E7-40BA-417C-A7ED-CDC4E886BD80}"/>
                  </a:ext>
                </a:extLst>
              </p:cNvPr>
              <p:cNvCxnSpPr>
                <a:stCxn id="51" idx="4"/>
                <a:endCxn id="52" idx="0"/>
              </p:cNvCxnSpPr>
              <p:nvPr/>
            </p:nvCxnSpPr>
            <p:spPr>
              <a:xfrm flipH="1">
                <a:off x="7400621" y="4608368"/>
                <a:ext cx="1" cy="204355"/>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670166E6-868D-4879-B22B-EE3FF97F0A63}"/>
                  </a:ext>
                </a:extLst>
              </p:cNvPr>
              <p:cNvCxnSpPr>
                <a:stCxn id="56" idx="5"/>
                <a:endCxn id="54" idx="2"/>
              </p:cNvCxnSpPr>
              <p:nvPr/>
            </p:nvCxnSpPr>
            <p:spPr>
              <a:xfrm>
                <a:off x="6344638" y="5114276"/>
                <a:ext cx="281861" cy="179027"/>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03C55EB3-ECEE-4662-9520-DB9134BF74F6}"/>
                  </a:ext>
                </a:extLst>
              </p:cNvPr>
              <p:cNvCxnSpPr>
                <a:stCxn id="52" idx="3"/>
                <a:endCxn id="54" idx="6"/>
              </p:cNvCxnSpPr>
              <p:nvPr/>
            </p:nvCxnSpPr>
            <p:spPr>
              <a:xfrm flipH="1">
                <a:off x="6990180" y="5114276"/>
                <a:ext cx="281860" cy="179027"/>
              </a:xfrm>
              <a:prstGeom prst="line">
                <a:avLst/>
              </a:prstGeom>
            </p:spPr>
            <p:style>
              <a:lnRef idx="3">
                <a:schemeClr val="dk1"/>
              </a:lnRef>
              <a:fillRef idx="0">
                <a:schemeClr val="dk1"/>
              </a:fillRef>
              <a:effectRef idx="2">
                <a:schemeClr val="dk1"/>
              </a:effectRef>
              <a:fontRef idx="minor">
                <a:schemeClr val="tx1"/>
              </a:fontRef>
            </p:style>
          </p:cxnSp>
          <p:sp>
            <p:nvSpPr>
              <p:cNvPr id="113" name="Oval 112">
                <a:extLst>
                  <a:ext uri="{FF2B5EF4-FFF2-40B4-BE49-F238E27FC236}">
                    <a16:creationId xmlns:a16="http://schemas.microsoft.com/office/drawing/2014/main" id="{D6B0A05A-56EC-477F-8ABB-6EDBED74F08E}"/>
                  </a:ext>
                </a:extLst>
              </p:cNvPr>
              <p:cNvSpPr/>
              <p:nvPr/>
            </p:nvSpPr>
            <p:spPr>
              <a:xfrm>
                <a:off x="6444658" y="3861087"/>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4" name="Oval 113">
                <a:extLst>
                  <a:ext uri="{FF2B5EF4-FFF2-40B4-BE49-F238E27FC236}">
                    <a16:creationId xmlns:a16="http://schemas.microsoft.com/office/drawing/2014/main" id="{07A3B278-9F51-40E0-BE98-4E7B83513E2F}"/>
                  </a:ext>
                </a:extLst>
              </p:cNvPr>
              <p:cNvSpPr/>
              <p:nvPr/>
            </p:nvSpPr>
            <p:spPr>
              <a:xfrm>
                <a:off x="5500279" y="3863263"/>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t>
                </a:r>
              </a:p>
            </p:txBody>
          </p:sp>
          <p:sp>
            <p:nvSpPr>
              <p:cNvPr id="115" name="Oval 114">
                <a:extLst>
                  <a:ext uri="{FF2B5EF4-FFF2-40B4-BE49-F238E27FC236}">
                    <a16:creationId xmlns:a16="http://schemas.microsoft.com/office/drawing/2014/main" id="{66A866CD-4EDA-49E7-A2AA-824E7927DE22}"/>
                  </a:ext>
                </a:extLst>
              </p:cNvPr>
              <p:cNvSpPr/>
              <p:nvPr/>
            </p:nvSpPr>
            <p:spPr>
              <a:xfrm>
                <a:off x="6908359" y="3863263"/>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t>
                </a:r>
              </a:p>
            </p:txBody>
          </p:sp>
          <p:sp>
            <p:nvSpPr>
              <p:cNvPr id="116" name="Oval 115">
                <a:extLst>
                  <a:ext uri="{FF2B5EF4-FFF2-40B4-BE49-F238E27FC236}">
                    <a16:creationId xmlns:a16="http://schemas.microsoft.com/office/drawing/2014/main" id="{9F70C269-CAF1-4BF9-BA18-477FEDE0CC5A}"/>
                  </a:ext>
                </a:extLst>
              </p:cNvPr>
              <p:cNvSpPr/>
              <p:nvPr/>
            </p:nvSpPr>
            <p:spPr>
              <a:xfrm>
                <a:off x="6045800" y="3605536"/>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7" name="Oval 116">
                <a:extLst>
                  <a:ext uri="{FF2B5EF4-FFF2-40B4-BE49-F238E27FC236}">
                    <a16:creationId xmlns:a16="http://schemas.microsoft.com/office/drawing/2014/main" id="{961B936B-EDDD-4E7C-9F5D-710B751FE89B}"/>
                  </a:ext>
                </a:extLst>
              </p:cNvPr>
              <p:cNvSpPr/>
              <p:nvPr/>
            </p:nvSpPr>
            <p:spPr>
              <a:xfrm>
                <a:off x="7610446" y="3605536"/>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8" name="TextBox 117">
                <a:extLst>
                  <a:ext uri="{FF2B5EF4-FFF2-40B4-BE49-F238E27FC236}">
                    <a16:creationId xmlns:a16="http://schemas.microsoft.com/office/drawing/2014/main" id="{A0D92785-EC05-4B15-BACB-78C73F4A0255}"/>
                  </a:ext>
                </a:extLst>
              </p:cNvPr>
              <p:cNvSpPr txBox="1"/>
              <p:nvPr/>
            </p:nvSpPr>
            <p:spPr>
              <a:xfrm>
                <a:off x="6067676" y="3572513"/>
                <a:ext cx="359394" cy="369332"/>
              </a:xfrm>
              <a:prstGeom prst="rect">
                <a:avLst/>
              </a:prstGeom>
              <a:noFill/>
            </p:spPr>
            <p:txBody>
              <a:bodyPr wrap="none" rtlCol="0">
                <a:spAutoFit/>
              </a:bodyPr>
              <a:lstStyle/>
              <a:p>
                <a:r>
                  <a:rPr lang="en-US" dirty="0"/>
                  <a:t>x</a:t>
                </a:r>
                <a:r>
                  <a:rPr lang="en-US" baseline="-25000" dirty="0"/>
                  <a:t>1</a:t>
                </a:r>
              </a:p>
            </p:txBody>
          </p:sp>
          <p:sp>
            <p:nvSpPr>
              <p:cNvPr id="119" name="TextBox 118">
                <a:extLst>
                  <a:ext uri="{FF2B5EF4-FFF2-40B4-BE49-F238E27FC236}">
                    <a16:creationId xmlns:a16="http://schemas.microsoft.com/office/drawing/2014/main" id="{F403A65F-706C-4DEE-BA6D-05418A00AB8D}"/>
                  </a:ext>
                </a:extLst>
              </p:cNvPr>
              <p:cNvSpPr txBox="1"/>
              <p:nvPr/>
            </p:nvSpPr>
            <p:spPr>
              <a:xfrm>
                <a:off x="6336974" y="3815170"/>
                <a:ext cx="534121" cy="369332"/>
              </a:xfrm>
              <a:prstGeom prst="rect">
                <a:avLst/>
              </a:prstGeom>
              <a:noFill/>
            </p:spPr>
            <p:txBody>
              <a:bodyPr wrap="none" rtlCol="0">
                <a:spAutoFit/>
              </a:bodyPr>
              <a:lstStyle/>
              <a:p>
                <a:r>
                  <a:rPr lang="en-US" dirty="0">
                    <a:sym typeface="Symbol" panose="05050102010706020507" pitchFamily="18" charset="2"/>
                  </a:rPr>
                  <a:t></a:t>
                </a:r>
                <a:r>
                  <a:rPr lang="en-US" dirty="0"/>
                  <a:t>x</a:t>
                </a:r>
                <a:r>
                  <a:rPr lang="en-US" baseline="-25000" dirty="0"/>
                  <a:t>2</a:t>
                </a:r>
              </a:p>
            </p:txBody>
          </p:sp>
          <p:sp>
            <p:nvSpPr>
              <p:cNvPr id="120" name="TextBox 119">
                <a:extLst>
                  <a:ext uri="{FF2B5EF4-FFF2-40B4-BE49-F238E27FC236}">
                    <a16:creationId xmlns:a16="http://schemas.microsoft.com/office/drawing/2014/main" id="{D04452D9-EDF3-41EC-A7E3-4ECD66CCD5E5}"/>
                  </a:ext>
                </a:extLst>
              </p:cNvPr>
              <p:cNvSpPr txBox="1"/>
              <p:nvPr/>
            </p:nvSpPr>
            <p:spPr>
              <a:xfrm>
                <a:off x="7612589" y="3547403"/>
                <a:ext cx="359394" cy="369332"/>
              </a:xfrm>
              <a:prstGeom prst="rect">
                <a:avLst/>
              </a:prstGeom>
              <a:noFill/>
            </p:spPr>
            <p:txBody>
              <a:bodyPr wrap="none" rtlCol="0">
                <a:spAutoFit/>
              </a:bodyPr>
              <a:lstStyle/>
              <a:p>
                <a:r>
                  <a:rPr lang="en-US" dirty="0"/>
                  <a:t>x</a:t>
                </a:r>
                <a:r>
                  <a:rPr lang="en-US" baseline="-25000" dirty="0"/>
                  <a:t>3</a:t>
                </a:r>
              </a:p>
            </p:txBody>
          </p:sp>
          <p:cxnSp>
            <p:nvCxnSpPr>
              <p:cNvPr id="122" name="Straight Connector 121">
                <a:extLst>
                  <a:ext uri="{FF2B5EF4-FFF2-40B4-BE49-F238E27FC236}">
                    <a16:creationId xmlns:a16="http://schemas.microsoft.com/office/drawing/2014/main" id="{2459E59F-071B-4BB9-B407-587D4E714684}"/>
                  </a:ext>
                </a:extLst>
              </p:cNvPr>
              <p:cNvCxnSpPr>
                <a:stCxn id="55" idx="6"/>
                <a:endCxn id="115" idx="3"/>
              </p:cNvCxnSpPr>
              <p:nvPr/>
            </p:nvCxnSpPr>
            <p:spPr>
              <a:xfrm flipV="1">
                <a:off x="6400193" y="4164816"/>
                <a:ext cx="561426" cy="266907"/>
              </a:xfrm>
              <a:prstGeom prst="line">
                <a:avLst/>
              </a:prstGeom>
            </p:spPr>
            <p:style>
              <a:lnRef idx="3">
                <a:schemeClr val="dk1"/>
              </a:lnRef>
              <a:fillRef idx="0">
                <a:schemeClr val="dk1"/>
              </a:fillRef>
              <a:effectRef idx="2">
                <a:schemeClr val="dk1"/>
              </a:effectRef>
              <a:fontRef idx="minor">
                <a:schemeClr val="tx1"/>
              </a:fontRef>
            </p:style>
          </p:cxnSp>
          <p:cxnSp>
            <p:nvCxnSpPr>
              <p:cNvPr id="124" name="Straight Connector 123">
                <a:extLst>
                  <a:ext uri="{FF2B5EF4-FFF2-40B4-BE49-F238E27FC236}">
                    <a16:creationId xmlns:a16="http://schemas.microsoft.com/office/drawing/2014/main" id="{A98AAC27-7229-4715-A21A-287492537F39}"/>
                  </a:ext>
                </a:extLst>
              </p:cNvPr>
              <p:cNvCxnSpPr>
                <a:stCxn id="115" idx="4"/>
                <a:endCxn id="53" idx="7"/>
              </p:cNvCxnSpPr>
              <p:nvPr/>
            </p:nvCxnSpPr>
            <p:spPr>
              <a:xfrm flipH="1">
                <a:off x="6936920" y="4216554"/>
                <a:ext cx="153280" cy="370815"/>
              </a:xfrm>
              <a:prstGeom prst="line">
                <a:avLst/>
              </a:prstGeom>
            </p:spPr>
            <p:style>
              <a:lnRef idx="3">
                <a:schemeClr val="dk1"/>
              </a:lnRef>
              <a:fillRef idx="0">
                <a:schemeClr val="dk1"/>
              </a:fillRef>
              <a:effectRef idx="2">
                <a:schemeClr val="dk1"/>
              </a:effectRef>
              <a:fontRef idx="minor">
                <a:schemeClr val="tx1"/>
              </a:fontRef>
            </p:style>
          </p:cxnSp>
          <p:cxnSp>
            <p:nvCxnSpPr>
              <p:cNvPr id="126" name="Straight Connector 125">
                <a:extLst>
                  <a:ext uri="{FF2B5EF4-FFF2-40B4-BE49-F238E27FC236}">
                    <a16:creationId xmlns:a16="http://schemas.microsoft.com/office/drawing/2014/main" id="{5FBB7E8A-C351-48C0-8B11-264D0B768F94}"/>
                  </a:ext>
                </a:extLst>
              </p:cNvPr>
              <p:cNvCxnSpPr>
                <a:endCxn id="52" idx="1"/>
              </p:cNvCxnSpPr>
              <p:nvPr/>
            </p:nvCxnSpPr>
            <p:spPr>
              <a:xfrm>
                <a:off x="7090199" y="4236356"/>
                <a:ext cx="181841" cy="628105"/>
              </a:xfrm>
              <a:prstGeom prst="line">
                <a:avLst/>
              </a:prstGeom>
            </p:spPr>
            <p:style>
              <a:lnRef idx="3">
                <a:schemeClr val="dk1"/>
              </a:lnRef>
              <a:fillRef idx="0">
                <a:schemeClr val="dk1"/>
              </a:fillRef>
              <a:effectRef idx="2">
                <a:schemeClr val="dk1"/>
              </a:effectRef>
              <a:fontRef idx="minor">
                <a:schemeClr val="tx1"/>
              </a:fontRef>
            </p:style>
          </p:cxnSp>
          <p:cxnSp>
            <p:nvCxnSpPr>
              <p:cNvPr id="128" name="Straight Connector 127">
                <a:extLst>
                  <a:ext uri="{FF2B5EF4-FFF2-40B4-BE49-F238E27FC236}">
                    <a16:creationId xmlns:a16="http://schemas.microsoft.com/office/drawing/2014/main" id="{0B9CCF93-9CB0-4476-86D4-1B67E8022CD5}"/>
                  </a:ext>
                </a:extLst>
              </p:cNvPr>
              <p:cNvCxnSpPr>
                <a:stCxn id="115" idx="5"/>
                <a:endCxn id="51" idx="1"/>
              </p:cNvCxnSpPr>
              <p:nvPr/>
            </p:nvCxnSpPr>
            <p:spPr>
              <a:xfrm>
                <a:off x="7218780" y="4164816"/>
                <a:ext cx="53261" cy="141999"/>
              </a:xfrm>
              <a:prstGeom prst="line">
                <a:avLst/>
              </a:prstGeom>
            </p:spPr>
            <p:style>
              <a:lnRef idx="3">
                <a:schemeClr val="dk1"/>
              </a:lnRef>
              <a:fillRef idx="0">
                <a:schemeClr val="dk1"/>
              </a:fillRef>
              <a:effectRef idx="2">
                <a:schemeClr val="dk1"/>
              </a:effectRef>
              <a:fontRef idx="minor">
                <a:schemeClr val="tx1"/>
              </a:fontRef>
            </p:style>
          </p:cxnSp>
          <p:cxnSp>
            <p:nvCxnSpPr>
              <p:cNvPr id="130" name="Straight Connector 129">
                <a:extLst>
                  <a:ext uri="{FF2B5EF4-FFF2-40B4-BE49-F238E27FC236}">
                    <a16:creationId xmlns:a16="http://schemas.microsoft.com/office/drawing/2014/main" id="{B0CCD639-E9AF-4E42-B540-8C4A8B5400A2}"/>
                  </a:ext>
                </a:extLst>
              </p:cNvPr>
              <p:cNvCxnSpPr>
                <a:cxnSpLocks/>
                <a:stCxn id="117" idx="4"/>
                <a:endCxn id="51" idx="7"/>
              </p:cNvCxnSpPr>
              <p:nvPr/>
            </p:nvCxnSpPr>
            <p:spPr>
              <a:xfrm flipH="1">
                <a:off x="7529202" y="3958827"/>
                <a:ext cx="263085" cy="347988"/>
              </a:xfrm>
              <a:prstGeom prst="line">
                <a:avLst/>
              </a:prstGeom>
            </p:spPr>
            <p:style>
              <a:lnRef idx="3">
                <a:schemeClr val="dk1"/>
              </a:lnRef>
              <a:fillRef idx="0">
                <a:schemeClr val="dk1"/>
              </a:fillRef>
              <a:effectRef idx="2">
                <a:schemeClr val="dk1"/>
              </a:effectRef>
              <a:fontRef idx="minor">
                <a:schemeClr val="tx1"/>
              </a:fontRef>
            </p:style>
          </p:cxnSp>
          <p:cxnSp>
            <p:nvCxnSpPr>
              <p:cNvPr id="134" name="Straight Connector 133">
                <a:extLst>
                  <a:ext uri="{FF2B5EF4-FFF2-40B4-BE49-F238E27FC236}">
                    <a16:creationId xmlns:a16="http://schemas.microsoft.com/office/drawing/2014/main" id="{55BEF578-2169-435C-A1B9-BF904D7CC6D2}"/>
                  </a:ext>
                </a:extLst>
              </p:cNvPr>
              <p:cNvCxnSpPr>
                <a:stCxn id="113" idx="4"/>
                <a:endCxn id="53" idx="1"/>
              </p:cNvCxnSpPr>
              <p:nvPr/>
            </p:nvCxnSpPr>
            <p:spPr>
              <a:xfrm>
                <a:off x="6626499" y="4214378"/>
                <a:ext cx="53260" cy="372991"/>
              </a:xfrm>
              <a:prstGeom prst="line">
                <a:avLst/>
              </a:prstGeom>
            </p:spPr>
            <p:style>
              <a:lnRef idx="3">
                <a:schemeClr val="dk1"/>
              </a:lnRef>
              <a:fillRef idx="0">
                <a:schemeClr val="dk1"/>
              </a:fillRef>
              <a:effectRef idx="2">
                <a:schemeClr val="dk1"/>
              </a:effectRef>
              <a:fontRef idx="minor">
                <a:schemeClr val="tx1"/>
              </a:fontRef>
            </p:style>
          </p:cxnSp>
          <p:cxnSp>
            <p:nvCxnSpPr>
              <p:cNvPr id="136" name="Straight Connector 135">
                <a:extLst>
                  <a:ext uri="{FF2B5EF4-FFF2-40B4-BE49-F238E27FC236}">
                    <a16:creationId xmlns:a16="http://schemas.microsoft.com/office/drawing/2014/main" id="{C1FC59D2-523B-4530-A212-980ACB85ECFC}"/>
                  </a:ext>
                </a:extLst>
              </p:cNvPr>
              <p:cNvCxnSpPr>
                <a:stCxn id="116" idx="4"/>
                <a:endCxn id="55" idx="0"/>
              </p:cNvCxnSpPr>
              <p:nvPr/>
            </p:nvCxnSpPr>
            <p:spPr>
              <a:xfrm flipH="1">
                <a:off x="6218353" y="3958827"/>
                <a:ext cx="9288" cy="296250"/>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a:extLst>
                  <a:ext uri="{FF2B5EF4-FFF2-40B4-BE49-F238E27FC236}">
                    <a16:creationId xmlns:a16="http://schemas.microsoft.com/office/drawing/2014/main" id="{E8936CC1-6390-4E44-A90E-E45377612FD2}"/>
                  </a:ext>
                </a:extLst>
              </p:cNvPr>
              <p:cNvCxnSpPr>
                <a:stCxn id="114" idx="4"/>
                <a:endCxn id="56" idx="1"/>
              </p:cNvCxnSpPr>
              <p:nvPr/>
            </p:nvCxnSpPr>
            <p:spPr>
              <a:xfrm>
                <a:off x="5682120" y="4216554"/>
                <a:ext cx="405357" cy="647907"/>
              </a:xfrm>
              <a:prstGeom prst="line">
                <a:avLst/>
              </a:prstGeom>
            </p:spPr>
            <p:style>
              <a:lnRef idx="3">
                <a:schemeClr val="dk1"/>
              </a:lnRef>
              <a:fillRef idx="0">
                <a:schemeClr val="dk1"/>
              </a:fillRef>
              <a:effectRef idx="2">
                <a:schemeClr val="dk1"/>
              </a:effectRef>
              <a:fontRef idx="minor">
                <a:schemeClr val="tx1"/>
              </a:fontRef>
            </p:style>
          </p:cxnSp>
        </p:grpSp>
        <p:cxnSp>
          <p:nvCxnSpPr>
            <p:cNvPr id="141" name="Straight Connector 140">
              <a:extLst>
                <a:ext uri="{FF2B5EF4-FFF2-40B4-BE49-F238E27FC236}">
                  <a16:creationId xmlns:a16="http://schemas.microsoft.com/office/drawing/2014/main" id="{35F27C55-02A5-435C-A276-0C98024473FB}"/>
                </a:ext>
              </a:extLst>
            </p:cNvPr>
            <p:cNvCxnSpPr>
              <a:stCxn id="115" idx="7"/>
              <a:endCxn id="6" idx="7"/>
            </p:cNvCxnSpPr>
            <p:nvPr/>
          </p:nvCxnSpPr>
          <p:spPr>
            <a:xfrm flipH="1" flipV="1">
              <a:off x="10197899" y="3475253"/>
              <a:ext cx="549778" cy="76100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3" name="Straight Connector 142">
              <a:extLst>
                <a:ext uri="{FF2B5EF4-FFF2-40B4-BE49-F238E27FC236}">
                  <a16:creationId xmlns:a16="http://schemas.microsoft.com/office/drawing/2014/main" id="{709D8734-2860-46FF-9C3A-68092C4609C4}"/>
                </a:ext>
              </a:extLst>
            </p:cNvPr>
            <p:cNvCxnSpPr>
              <a:stCxn id="115" idx="3"/>
              <a:endCxn id="6" idx="3"/>
            </p:cNvCxnSpPr>
            <p:nvPr/>
          </p:nvCxnSpPr>
          <p:spPr>
            <a:xfrm flipH="1" flipV="1">
              <a:off x="9940738" y="3725068"/>
              <a:ext cx="549778" cy="761001"/>
            </a:xfrm>
            <a:prstGeom prst="line">
              <a:avLst/>
            </a:prstGeom>
            <a:ln>
              <a:solidFill>
                <a:schemeClr val="dk1"/>
              </a:solidFill>
              <a:prstDash val="dash"/>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17024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EF53C4-2C3E-48DA-A4D5-FA13F405B625}"/>
              </a:ext>
            </a:extLst>
          </p:cNvPr>
          <p:cNvSpPr>
            <a:spLocks noGrp="1"/>
          </p:cNvSpPr>
          <p:nvPr>
            <p:ph idx="1"/>
          </p:nvPr>
        </p:nvSpPr>
        <p:spPr>
          <a:xfrm>
            <a:off x="684212" y="685800"/>
            <a:ext cx="4754563" cy="5410200"/>
          </a:xfrm>
        </p:spPr>
        <p:txBody>
          <a:bodyPr>
            <a:normAutofit/>
          </a:bodyPr>
          <a:lstStyle/>
          <a:p>
            <a:pPr marL="0" indent="0">
              <a:buNone/>
            </a:pPr>
            <a:r>
              <a:rPr lang="en-US" sz="1800">
                <a:solidFill>
                  <a:schemeClr val="tx1"/>
                </a:solidFill>
              </a:rPr>
              <a:t>Given an undirected graph G, you want color each node one of k colors, so that no edge has the same color on both endpoints.</a:t>
            </a:r>
          </a:p>
          <a:p>
            <a:r>
              <a:rPr lang="en-US" sz="1800">
                <a:solidFill>
                  <a:schemeClr val="tx1"/>
                </a:solidFill>
              </a:rPr>
              <a:t>k-Color is in NP, because given a coloring, you can iterate over the edges and verify they don’t have the same color on their endpoints.  This takes linear time.</a:t>
            </a:r>
          </a:p>
          <a:p>
            <a:r>
              <a:rPr lang="en-US" sz="1800">
                <a:solidFill>
                  <a:schemeClr val="tx1"/>
                </a:solidFill>
              </a:rPr>
              <a:t>We will show that k-Color </a:t>
            </a:r>
            <a:r>
              <a:rPr lang="en-US" sz="1800">
                <a:solidFill>
                  <a:schemeClr val="tx1"/>
                </a:solidFill>
                <a:sym typeface="Symbol" panose="05050102010706020507" pitchFamily="18" charset="2"/>
              </a:rPr>
              <a:t></a:t>
            </a:r>
            <a:r>
              <a:rPr lang="en-US" sz="1800" baseline="-25000">
                <a:solidFill>
                  <a:schemeClr val="tx1"/>
                </a:solidFill>
                <a:sym typeface="Symbol" panose="05050102010706020507" pitchFamily="18" charset="2"/>
              </a:rPr>
              <a:t>P</a:t>
            </a:r>
            <a:r>
              <a:rPr lang="en-US" sz="1800">
                <a:solidFill>
                  <a:schemeClr val="tx1"/>
                </a:solidFill>
              </a:rPr>
              <a:t> (k+1)-Color</a:t>
            </a:r>
          </a:p>
        </p:txBody>
      </p:sp>
      <p:sp>
        <p:nvSpPr>
          <p:cNvPr id="10" name="Rectangle 9">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4657345" cy="6858000"/>
          </a:xfrm>
          <a:prstGeom prst="rect">
            <a:avLst/>
          </a:prstGeom>
          <a:solidFill>
            <a:schemeClr val="bg2">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A224C-1D5A-4A6D-9882-467381974603}"/>
              </a:ext>
            </a:extLst>
          </p:cNvPr>
          <p:cNvSpPr>
            <a:spLocks noGrp="1"/>
          </p:cNvSpPr>
          <p:nvPr>
            <p:ph type="title"/>
          </p:nvPr>
        </p:nvSpPr>
        <p:spPr>
          <a:xfrm>
            <a:off x="6662057" y="685800"/>
            <a:ext cx="3592286" cy="5308599"/>
          </a:xfrm>
        </p:spPr>
        <p:txBody>
          <a:bodyPr>
            <a:normAutofit/>
          </a:bodyPr>
          <a:lstStyle/>
          <a:p>
            <a:r>
              <a:rPr lang="en-US" sz="3200"/>
              <a:t>k-Color</a:t>
            </a:r>
          </a:p>
        </p:txBody>
      </p:sp>
      <p:sp>
        <p:nvSpPr>
          <p:cNvPr id="12" name="Rectangle 11">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4" name="Group 13">
            <a:extLst>
              <a:ext uri="{FF2B5EF4-FFF2-40B4-BE49-F238E27FC236}">
                <a16:creationId xmlns:a16="http://schemas.microsoft.com/office/drawing/2014/main" id="{543190CD-45FC-4DE0-B596-17D4DE53E9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69288" y="3770390"/>
            <a:ext cx="1419541" cy="1660354"/>
            <a:chOff x="10292292" y="2963333"/>
            <a:chExt cx="1896535" cy="2218267"/>
          </a:xfrm>
        </p:grpSpPr>
        <p:cxnSp>
          <p:nvCxnSpPr>
            <p:cNvPr id="15" name="Straight Connector 14">
              <a:extLst>
                <a:ext uri="{FF2B5EF4-FFF2-40B4-BE49-F238E27FC236}">
                  <a16:creationId xmlns:a16="http://schemas.microsoft.com/office/drawing/2014/main" id="{3BD4334C-2554-4361-8CFF-394E624CF4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FC3CBA7-AF68-4075-BAC7-623C34B4F4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A6C7307-1C78-4C8A-BF3D-FA420F177A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4CD1F94-6C7C-4E8F-9336-E312E9F5C7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5B11C2A-D791-46E1-B954-1184FB0802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alpha val="70000"/>
                </a:srgb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1771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12" name="Group 11">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13" name="Straight Connector 12">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19" name="Rectangle 18">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FACFB-25FE-4B4F-9754-182EEF43D57D}"/>
              </a:ext>
            </a:extLst>
          </p:cNvPr>
          <p:cNvSpPr>
            <a:spLocks noGrp="1"/>
          </p:cNvSpPr>
          <p:nvPr>
            <p:ph type="title"/>
          </p:nvPr>
        </p:nvSpPr>
        <p:spPr>
          <a:xfrm>
            <a:off x="1834919" y="685800"/>
            <a:ext cx="3705269" cy="5308599"/>
          </a:xfrm>
        </p:spPr>
        <p:txBody>
          <a:bodyPr>
            <a:normAutofit/>
          </a:bodyPr>
          <a:lstStyle/>
          <a:p>
            <a:r>
              <a:rPr lang="en-US" sz="3200">
                <a:solidFill>
                  <a:srgbClr val="FFFFFF"/>
                </a:solidFill>
              </a:rPr>
              <a:t>Dynamic Programming?</a:t>
            </a:r>
          </a:p>
        </p:txBody>
      </p:sp>
      <p:sp>
        <p:nvSpPr>
          <p:cNvPr id="3" name="Content Placeholder 2">
            <a:extLst>
              <a:ext uri="{FF2B5EF4-FFF2-40B4-BE49-F238E27FC236}">
                <a16:creationId xmlns:a16="http://schemas.microsoft.com/office/drawing/2014/main" id="{23F4ABB8-DE5A-4C93-911C-B66A5ECF6EC7}"/>
              </a:ext>
            </a:extLst>
          </p:cNvPr>
          <p:cNvSpPr>
            <a:spLocks noGrp="1"/>
          </p:cNvSpPr>
          <p:nvPr>
            <p:ph idx="1"/>
          </p:nvPr>
        </p:nvSpPr>
        <p:spPr>
          <a:xfrm>
            <a:off x="6516553" y="685800"/>
            <a:ext cx="4754563" cy="5410200"/>
          </a:xfrm>
        </p:spPr>
        <p:txBody>
          <a:bodyPr>
            <a:normAutofit/>
          </a:bodyPr>
          <a:lstStyle/>
          <a:p>
            <a:pPr marL="0" indent="0">
              <a:buNone/>
            </a:pPr>
            <a:r>
              <a:rPr lang="en-US" sz="1800">
                <a:solidFill>
                  <a:srgbClr val="FFFFFF"/>
                </a:solidFill>
              </a:rPr>
              <a:t>Do I include the next node?</a:t>
            </a:r>
          </a:p>
          <a:p>
            <a:r>
              <a:rPr lang="en-US" sz="1800">
                <a:solidFill>
                  <a:srgbClr val="FFFFFF"/>
                </a:solidFill>
              </a:rPr>
              <a:t>This depends on all of the previous nodes you have selected.</a:t>
            </a:r>
          </a:p>
          <a:p>
            <a:r>
              <a:rPr lang="en-US" sz="1800">
                <a:solidFill>
                  <a:srgbClr val="FFFFFF"/>
                </a:solidFill>
              </a:rPr>
              <a:t>You will need 2</a:t>
            </a:r>
            <a:r>
              <a:rPr lang="en-US" sz="1800" baseline="30000">
                <a:solidFill>
                  <a:srgbClr val="FFFFFF"/>
                </a:solidFill>
              </a:rPr>
              <a:t>n</a:t>
            </a:r>
            <a:r>
              <a:rPr lang="en-US" sz="1800">
                <a:solidFill>
                  <a:srgbClr val="FFFFFF"/>
                </a:solidFill>
              </a:rPr>
              <a:t> subproblems to keep track of which nodes are still valid choices.</a:t>
            </a:r>
          </a:p>
          <a:p>
            <a:endParaRPr lang="en-US" sz="1800">
              <a:solidFill>
                <a:srgbClr val="FFFFFF"/>
              </a:solidFill>
            </a:endParaRPr>
          </a:p>
          <a:p>
            <a:pPr marL="0" indent="0">
              <a:buNone/>
            </a:pPr>
            <a:r>
              <a:rPr lang="en-US" sz="1800">
                <a:solidFill>
                  <a:srgbClr val="FFFFFF"/>
                </a:solidFill>
              </a:rPr>
              <a:t>…this is a </a:t>
            </a:r>
            <a:r>
              <a:rPr lang="en-US" sz="1800" b="1">
                <a:solidFill>
                  <a:srgbClr val="FFFFFF"/>
                </a:solidFill>
              </a:rPr>
              <a:t>hard</a:t>
            </a:r>
            <a:r>
              <a:rPr lang="en-US" sz="1800">
                <a:solidFill>
                  <a:srgbClr val="FFFFFF"/>
                </a:solidFill>
              </a:rPr>
              <a:t> problem.</a:t>
            </a:r>
          </a:p>
        </p:txBody>
      </p:sp>
    </p:spTree>
    <p:extLst>
      <p:ext uri="{BB962C8B-B14F-4D97-AF65-F5344CB8AC3E}">
        <p14:creationId xmlns:p14="http://schemas.microsoft.com/office/powerpoint/2010/main" val="154036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D57E-DE42-4019-862B-5291D16C4B4B}"/>
              </a:ext>
            </a:extLst>
          </p:cNvPr>
          <p:cNvSpPr>
            <a:spLocks noGrp="1"/>
          </p:cNvSpPr>
          <p:nvPr>
            <p:ph type="title"/>
          </p:nvPr>
        </p:nvSpPr>
        <p:spPr/>
        <p:txBody>
          <a:bodyPr/>
          <a:lstStyle/>
          <a:p>
            <a:r>
              <a:rPr lang="en-US" dirty="0"/>
              <a:t>The Reduction</a:t>
            </a:r>
          </a:p>
        </p:txBody>
      </p:sp>
      <p:sp>
        <p:nvSpPr>
          <p:cNvPr id="3" name="Content Placeholder 2">
            <a:extLst>
              <a:ext uri="{FF2B5EF4-FFF2-40B4-BE49-F238E27FC236}">
                <a16:creationId xmlns:a16="http://schemas.microsoft.com/office/drawing/2014/main" id="{1779D9B9-C08E-4611-9B3E-DACA2BEBA3B0}"/>
              </a:ext>
            </a:extLst>
          </p:cNvPr>
          <p:cNvSpPr>
            <a:spLocks noGrp="1"/>
          </p:cNvSpPr>
          <p:nvPr>
            <p:ph idx="1"/>
          </p:nvPr>
        </p:nvSpPr>
        <p:spPr/>
        <p:txBody>
          <a:bodyPr/>
          <a:lstStyle/>
          <a:p>
            <a:pPr marL="0" indent="0">
              <a:buNone/>
            </a:pPr>
            <a:r>
              <a:rPr lang="en-US" dirty="0"/>
              <a:t>Create a new node, with an edge to all existing nodes.</a:t>
            </a:r>
          </a:p>
          <a:p>
            <a:r>
              <a:rPr lang="en-US" dirty="0"/>
              <a:t>The new node must be a different color than all</a:t>
            </a:r>
            <a:br>
              <a:rPr lang="en-US" dirty="0"/>
            </a:br>
            <a:r>
              <a:rPr lang="en-US" dirty="0"/>
              <a:t>other nodes, so this will require exactly one more</a:t>
            </a:r>
            <a:br>
              <a:rPr lang="en-US" dirty="0"/>
            </a:br>
            <a:r>
              <a:rPr lang="en-US" dirty="0"/>
              <a:t>color than the original instance.</a:t>
            </a:r>
          </a:p>
        </p:txBody>
      </p:sp>
      <p:grpSp>
        <p:nvGrpSpPr>
          <p:cNvPr id="18" name="Group 17">
            <a:extLst>
              <a:ext uri="{FF2B5EF4-FFF2-40B4-BE49-F238E27FC236}">
                <a16:creationId xmlns:a16="http://schemas.microsoft.com/office/drawing/2014/main" id="{6B80CE43-5EE8-4717-BB9A-CAF3D89940E4}"/>
              </a:ext>
            </a:extLst>
          </p:cNvPr>
          <p:cNvGrpSpPr/>
          <p:nvPr/>
        </p:nvGrpSpPr>
        <p:grpSpPr>
          <a:xfrm>
            <a:off x="8463971" y="4052453"/>
            <a:ext cx="1305792" cy="1222664"/>
            <a:chOff x="8463971" y="4052453"/>
            <a:chExt cx="1305792" cy="1222664"/>
          </a:xfrm>
        </p:grpSpPr>
        <p:sp>
          <p:nvSpPr>
            <p:cNvPr id="4" name="Oval 3">
              <a:extLst>
                <a:ext uri="{FF2B5EF4-FFF2-40B4-BE49-F238E27FC236}">
                  <a16:creationId xmlns:a16="http://schemas.microsoft.com/office/drawing/2014/main" id="{9ADAC31F-5285-42FD-9E2D-B15C2BC1ED08}"/>
                </a:ext>
              </a:extLst>
            </p:cNvPr>
            <p:cNvSpPr/>
            <p:nvPr/>
          </p:nvSpPr>
          <p:spPr>
            <a:xfrm>
              <a:off x="8463972" y="4052453"/>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Oval 4">
              <a:extLst>
                <a:ext uri="{FF2B5EF4-FFF2-40B4-BE49-F238E27FC236}">
                  <a16:creationId xmlns:a16="http://schemas.microsoft.com/office/drawing/2014/main" id="{4F413344-0BF0-42B6-8564-D41BCEACDC58}"/>
                </a:ext>
              </a:extLst>
            </p:cNvPr>
            <p:cNvSpPr/>
            <p:nvPr/>
          </p:nvSpPr>
          <p:spPr>
            <a:xfrm>
              <a:off x="9406082" y="4052453"/>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Oval 5">
              <a:extLst>
                <a:ext uri="{FF2B5EF4-FFF2-40B4-BE49-F238E27FC236}">
                  <a16:creationId xmlns:a16="http://schemas.microsoft.com/office/drawing/2014/main" id="{79B52D42-3523-4E7B-B797-AAB52E1ACCDF}"/>
                </a:ext>
              </a:extLst>
            </p:cNvPr>
            <p:cNvSpPr/>
            <p:nvPr/>
          </p:nvSpPr>
          <p:spPr>
            <a:xfrm>
              <a:off x="8463971" y="4921826"/>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CC7C8E1E-1CF9-4B80-8098-945F654D5863}"/>
                </a:ext>
              </a:extLst>
            </p:cNvPr>
            <p:cNvSpPr/>
            <p:nvPr/>
          </p:nvSpPr>
          <p:spPr>
            <a:xfrm>
              <a:off x="9406081" y="4921825"/>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84ED544D-BC53-4713-B704-8C1AA579161B}"/>
                </a:ext>
              </a:extLst>
            </p:cNvPr>
            <p:cNvCxnSpPr>
              <a:stCxn id="4" idx="4"/>
              <a:endCxn id="6" idx="0"/>
            </p:cNvCxnSpPr>
            <p:nvPr/>
          </p:nvCxnSpPr>
          <p:spPr>
            <a:xfrm flipH="1">
              <a:off x="8645812" y="4405744"/>
              <a:ext cx="1" cy="516082"/>
            </a:xfrm>
            <a:prstGeom prst="line">
              <a:avLst/>
            </a:prstGeom>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C1959B5A-3A5A-492E-B308-5A4D54C6C19B}"/>
                </a:ext>
              </a:extLst>
            </p:cNvPr>
            <p:cNvCxnSpPr>
              <a:stCxn id="5" idx="4"/>
              <a:endCxn id="7" idx="0"/>
            </p:cNvCxnSpPr>
            <p:nvPr/>
          </p:nvCxnSpPr>
          <p:spPr>
            <a:xfrm flipH="1">
              <a:off x="9587922" y="4405744"/>
              <a:ext cx="1" cy="516081"/>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C011F701-9C2C-4551-ABB6-777401F0DA40}"/>
                </a:ext>
              </a:extLst>
            </p:cNvPr>
            <p:cNvCxnSpPr>
              <a:stCxn id="6" idx="6"/>
              <a:endCxn id="7" idx="2"/>
            </p:cNvCxnSpPr>
            <p:nvPr/>
          </p:nvCxnSpPr>
          <p:spPr>
            <a:xfrm flipV="1">
              <a:off x="8827652" y="5098471"/>
              <a:ext cx="578429" cy="1"/>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92AEBB38-FE90-4CD0-B86B-0ACFBBA00153}"/>
                </a:ext>
              </a:extLst>
            </p:cNvPr>
            <p:cNvCxnSpPr>
              <a:stCxn id="5" idx="2"/>
              <a:endCxn id="6" idx="7"/>
            </p:cNvCxnSpPr>
            <p:nvPr/>
          </p:nvCxnSpPr>
          <p:spPr>
            <a:xfrm flipH="1">
              <a:off x="8774392" y="4229099"/>
              <a:ext cx="631690" cy="744465"/>
            </a:xfrm>
            <a:prstGeom prst="line">
              <a:avLst/>
            </a:prstGeom>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5413813F-3E29-4F91-BDC9-09D5B2296E32}"/>
              </a:ext>
            </a:extLst>
          </p:cNvPr>
          <p:cNvGrpSpPr/>
          <p:nvPr/>
        </p:nvGrpSpPr>
        <p:grpSpPr>
          <a:xfrm>
            <a:off x="8774392" y="3429000"/>
            <a:ext cx="684950" cy="1544564"/>
            <a:chOff x="8774392" y="3429000"/>
            <a:chExt cx="684950" cy="1544564"/>
          </a:xfrm>
        </p:grpSpPr>
        <p:sp>
          <p:nvSpPr>
            <p:cNvPr id="8" name="Oval 7">
              <a:extLst>
                <a:ext uri="{FF2B5EF4-FFF2-40B4-BE49-F238E27FC236}">
                  <a16:creationId xmlns:a16="http://schemas.microsoft.com/office/drawing/2014/main" id="{8D19314F-58C7-4229-A568-67BA62E25FDA}"/>
                </a:ext>
              </a:extLst>
            </p:cNvPr>
            <p:cNvSpPr/>
            <p:nvPr/>
          </p:nvSpPr>
          <p:spPr>
            <a:xfrm>
              <a:off x="8969664" y="3429000"/>
              <a:ext cx="363681" cy="3532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9F486CD3-1E00-48EC-9130-55DFED52638A}"/>
                </a:ext>
              </a:extLst>
            </p:cNvPr>
            <p:cNvCxnSpPr>
              <a:cxnSpLocks/>
              <a:stCxn id="8" idx="3"/>
              <a:endCxn id="4" idx="7"/>
            </p:cNvCxnSpPr>
            <p:nvPr/>
          </p:nvCxnSpPr>
          <p:spPr>
            <a:xfrm flipH="1">
              <a:off x="8774393" y="3730553"/>
              <a:ext cx="248531" cy="373638"/>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33A8E6F1-6AAE-4111-8A61-D301C6E8C890}"/>
                </a:ext>
              </a:extLst>
            </p:cNvPr>
            <p:cNvCxnSpPr>
              <a:stCxn id="8" idx="4"/>
              <a:endCxn id="6" idx="7"/>
            </p:cNvCxnSpPr>
            <p:nvPr/>
          </p:nvCxnSpPr>
          <p:spPr>
            <a:xfrm flipH="1">
              <a:off x="8774392" y="3782291"/>
              <a:ext cx="377113" cy="1191273"/>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9BFF898B-4AE8-41C3-8F11-F13FB56422A0}"/>
                </a:ext>
              </a:extLst>
            </p:cNvPr>
            <p:cNvCxnSpPr>
              <a:cxnSpLocks/>
              <a:stCxn id="8" idx="4"/>
              <a:endCxn id="7" idx="1"/>
            </p:cNvCxnSpPr>
            <p:nvPr/>
          </p:nvCxnSpPr>
          <p:spPr>
            <a:xfrm>
              <a:off x="9151505" y="3782291"/>
              <a:ext cx="307836" cy="1191272"/>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864BBD5C-0D63-44A9-AD26-DE607314DFF4}"/>
                </a:ext>
              </a:extLst>
            </p:cNvPr>
            <p:cNvCxnSpPr>
              <a:stCxn id="8" idx="5"/>
              <a:endCxn id="5" idx="1"/>
            </p:cNvCxnSpPr>
            <p:nvPr/>
          </p:nvCxnSpPr>
          <p:spPr>
            <a:xfrm>
              <a:off x="9280085" y="3730553"/>
              <a:ext cx="179257" cy="373638"/>
            </a:xfrm>
            <a:prstGeom prst="line">
              <a:avLst/>
            </a:prstGeom>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3402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60A9-6CA6-44E5-9C93-77652E9CC3AA}"/>
              </a:ext>
            </a:extLst>
          </p:cNvPr>
          <p:cNvSpPr>
            <a:spLocks noGrp="1"/>
          </p:cNvSpPr>
          <p:nvPr>
            <p:ph type="title"/>
          </p:nvPr>
        </p:nvSpPr>
        <p:spPr/>
        <p:txBody>
          <a:bodyPr/>
          <a:lstStyle/>
          <a:p>
            <a:r>
              <a:rPr lang="en-US" dirty="0"/>
              <a:t>3-D Matching</a:t>
            </a:r>
            <a:br>
              <a:rPr lang="en-US" dirty="0"/>
            </a:br>
            <a:endParaRPr lang="en-US" dirty="0"/>
          </a:p>
        </p:txBody>
      </p:sp>
      <p:sp>
        <p:nvSpPr>
          <p:cNvPr id="3" name="Content Placeholder 2">
            <a:extLst>
              <a:ext uri="{FF2B5EF4-FFF2-40B4-BE49-F238E27FC236}">
                <a16:creationId xmlns:a16="http://schemas.microsoft.com/office/drawing/2014/main" id="{5A3099E3-A372-4A8B-8DC3-159A75514E78}"/>
              </a:ext>
            </a:extLst>
          </p:cNvPr>
          <p:cNvSpPr>
            <a:spLocks noGrp="1"/>
          </p:cNvSpPr>
          <p:nvPr>
            <p:ph idx="1"/>
          </p:nvPr>
        </p:nvSpPr>
        <p:spPr>
          <a:xfrm>
            <a:off x="1489075" y="653472"/>
            <a:ext cx="10018713" cy="4128655"/>
          </a:xfrm>
        </p:spPr>
        <p:txBody>
          <a:bodyPr/>
          <a:lstStyle/>
          <a:p>
            <a:pPr marL="0" indent="0">
              <a:buNone/>
            </a:pPr>
            <a:r>
              <a:rPr lang="en-US" dirty="0"/>
              <a:t>Given n instructors, n courses, n times, and a list 3-tuples indicating valid pairings of courses, times, and instructors, find an assignment where all instructors teach one class, all courses are taught by one instructor, and every timeslot is utilized by one class.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4E07ABAF-B81F-423F-AF20-B7A30099E178}"/>
              </a:ext>
            </a:extLst>
          </p:cNvPr>
          <p:cNvGraphicFramePr>
            <a:graphicFrameLocks noGrp="1"/>
          </p:cNvGraphicFramePr>
          <p:nvPr>
            <p:extLst>
              <p:ext uri="{D42A27DB-BD31-4B8C-83A1-F6EECF244321}">
                <p14:modId xmlns:p14="http://schemas.microsoft.com/office/powerpoint/2010/main" val="2764622566"/>
              </p:ext>
            </p:extLst>
          </p:nvPr>
        </p:nvGraphicFramePr>
        <p:xfrm>
          <a:off x="2201226" y="3085661"/>
          <a:ext cx="8594410" cy="1112520"/>
        </p:xfrm>
        <a:graphic>
          <a:graphicData uri="http://schemas.openxmlformats.org/drawingml/2006/table">
            <a:tbl>
              <a:tblPr firstCol="1" bandRow="1">
                <a:tableStyleId>{073A0DAA-6AF3-43AB-8588-CEC1D06C72B9}</a:tableStyleId>
              </a:tblPr>
              <a:tblGrid>
                <a:gridCol w="1202055">
                  <a:extLst>
                    <a:ext uri="{9D8B030D-6E8A-4147-A177-3AD203B41FA5}">
                      <a16:colId xmlns:a16="http://schemas.microsoft.com/office/drawing/2014/main" val="1571387472"/>
                    </a:ext>
                  </a:extLst>
                </a:gridCol>
                <a:gridCol w="929005">
                  <a:extLst>
                    <a:ext uri="{9D8B030D-6E8A-4147-A177-3AD203B41FA5}">
                      <a16:colId xmlns:a16="http://schemas.microsoft.com/office/drawing/2014/main" val="2910885062"/>
                    </a:ext>
                  </a:extLst>
                </a:gridCol>
                <a:gridCol w="929005">
                  <a:extLst>
                    <a:ext uri="{9D8B030D-6E8A-4147-A177-3AD203B41FA5}">
                      <a16:colId xmlns:a16="http://schemas.microsoft.com/office/drawing/2014/main" val="254960589"/>
                    </a:ext>
                  </a:extLst>
                </a:gridCol>
                <a:gridCol w="929005">
                  <a:extLst>
                    <a:ext uri="{9D8B030D-6E8A-4147-A177-3AD203B41FA5}">
                      <a16:colId xmlns:a16="http://schemas.microsoft.com/office/drawing/2014/main" val="2585657818"/>
                    </a:ext>
                  </a:extLst>
                </a:gridCol>
                <a:gridCol w="1187768">
                  <a:extLst>
                    <a:ext uri="{9D8B030D-6E8A-4147-A177-3AD203B41FA5}">
                      <a16:colId xmlns:a16="http://schemas.microsoft.com/office/drawing/2014/main" val="863478859"/>
                    </a:ext>
                  </a:extLst>
                </a:gridCol>
                <a:gridCol w="1187768">
                  <a:extLst>
                    <a:ext uri="{9D8B030D-6E8A-4147-A177-3AD203B41FA5}">
                      <a16:colId xmlns:a16="http://schemas.microsoft.com/office/drawing/2014/main" val="2476770624"/>
                    </a:ext>
                  </a:extLst>
                </a:gridCol>
                <a:gridCol w="743268">
                  <a:extLst>
                    <a:ext uri="{9D8B030D-6E8A-4147-A177-3AD203B41FA5}">
                      <a16:colId xmlns:a16="http://schemas.microsoft.com/office/drawing/2014/main" val="2307645078"/>
                    </a:ext>
                  </a:extLst>
                </a:gridCol>
                <a:gridCol w="743268">
                  <a:extLst>
                    <a:ext uri="{9D8B030D-6E8A-4147-A177-3AD203B41FA5}">
                      <a16:colId xmlns:a16="http://schemas.microsoft.com/office/drawing/2014/main" val="2723479748"/>
                    </a:ext>
                  </a:extLst>
                </a:gridCol>
                <a:gridCol w="743268">
                  <a:extLst>
                    <a:ext uri="{9D8B030D-6E8A-4147-A177-3AD203B41FA5}">
                      <a16:colId xmlns:a16="http://schemas.microsoft.com/office/drawing/2014/main" val="2467731046"/>
                    </a:ext>
                  </a:extLst>
                </a:gridCol>
              </a:tblGrid>
              <a:tr h="370840">
                <a:tc>
                  <a:txBody>
                    <a:bodyPr/>
                    <a:lstStyle/>
                    <a:p>
                      <a:r>
                        <a:rPr lang="en-US" dirty="0"/>
                        <a:t>Instructor</a:t>
                      </a:r>
                    </a:p>
                  </a:txBody>
                  <a:tcPr/>
                </a:tc>
                <a:tc>
                  <a:txBody>
                    <a:bodyPr/>
                    <a:lstStyle/>
                    <a:p>
                      <a:r>
                        <a:rPr lang="en-US" dirty="0"/>
                        <a:t>Aaron</a:t>
                      </a:r>
                    </a:p>
                  </a:txBody>
                  <a:tcPr/>
                </a:tc>
                <a:tc>
                  <a:txBody>
                    <a:bodyPr/>
                    <a:lstStyle/>
                    <a:p>
                      <a:r>
                        <a:rPr lang="en-US" dirty="0"/>
                        <a:t>Aaron</a:t>
                      </a:r>
                    </a:p>
                  </a:txBody>
                  <a:tcPr/>
                </a:tc>
                <a:tc>
                  <a:txBody>
                    <a:bodyPr/>
                    <a:lstStyle/>
                    <a:p>
                      <a:r>
                        <a:rPr lang="en-US" dirty="0"/>
                        <a:t>Aaron</a:t>
                      </a:r>
                    </a:p>
                  </a:txBody>
                  <a:tcPr>
                    <a:solidFill>
                      <a:srgbClr val="FF0000"/>
                    </a:solidFill>
                  </a:tcPr>
                </a:tc>
                <a:tc>
                  <a:txBody>
                    <a:bodyPr/>
                    <a:lstStyle/>
                    <a:p>
                      <a:r>
                        <a:rPr lang="en-US" dirty="0"/>
                        <a:t>Brendan</a:t>
                      </a:r>
                    </a:p>
                  </a:txBody>
                  <a:tcPr>
                    <a:solidFill>
                      <a:srgbClr val="FF0000"/>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Brendan</a:t>
                      </a:r>
                    </a:p>
                  </a:txBody>
                  <a:tcPr/>
                </a:tc>
                <a:tc>
                  <a:txBody>
                    <a:bodyPr/>
                    <a:lstStyle/>
                    <a:p>
                      <a:r>
                        <a:rPr lang="en-US" dirty="0"/>
                        <a:t>Xing</a:t>
                      </a:r>
                    </a:p>
                  </a:txBody>
                  <a:tcPr/>
                </a:tc>
                <a:tc>
                  <a:txBody>
                    <a:bodyPr/>
                    <a:lstStyle/>
                    <a:p>
                      <a:r>
                        <a:rPr lang="en-US" dirty="0"/>
                        <a:t>Xing</a:t>
                      </a:r>
                    </a:p>
                  </a:txBody>
                  <a:tcPr>
                    <a:solidFill>
                      <a:srgbClr val="FF0000"/>
                    </a:solidFill>
                  </a:tcPr>
                </a:tc>
                <a:tc>
                  <a:txBody>
                    <a:bodyPr/>
                    <a:lstStyle/>
                    <a:p>
                      <a:r>
                        <a:rPr lang="en-US" dirty="0"/>
                        <a:t>Xing</a:t>
                      </a:r>
                    </a:p>
                  </a:txBody>
                  <a:tcPr/>
                </a:tc>
                <a:extLst>
                  <a:ext uri="{0D108BD9-81ED-4DB2-BD59-A6C34878D82A}">
                    <a16:rowId xmlns:a16="http://schemas.microsoft.com/office/drawing/2014/main" val="2090439781"/>
                  </a:ext>
                </a:extLst>
              </a:tr>
              <a:tr h="370840">
                <a:tc>
                  <a:txBody>
                    <a:bodyPr/>
                    <a:lstStyle/>
                    <a:p>
                      <a:r>
                        <a:rPr lang="en-US" dirty="0"/>
                        <a:t>Course</a:t>
                      </a:r>
                    </a:p>
                  </a:txBody>
                  <a:tcPr/>
                </a:tc>
                <a:tc>
                  <a:txBody>
                    <a:bodyPr/>
                    <a:lstStyle/>
                    <a:p>
                      <a:r>
                        <a:rPr lang="en-US" dirty="0"/>
                        <a:t>170</a:t>
                      </a:r>
                    </a:p>
                  </a:txBody>
                  <a:tcPr/>
                </a:tc>
                <a:tc>
                  <a:txBody>
                    <a:bodyPr/>
                    <a:lstStyle/>
                    <a:p>
                      <a:r>
                        <a:rPr lang="en-US" dirty="0"/>
                        <a:t>170</a:t>
                      </a:r>
                    </a:p>
                  </a:txBody>
                  <a:tcPr/>
                </a:tc>
                <a:tc>
                  <a:txBody>
                    <a:bodyPr/>
                    <a:lstStyle/>
                    <a:p>
                      <a:r>
                        <a:rPr lang="en-US" dirty="0"/>
                        <a:t>270</a:t>
                      </a:r>
                    </a:p>
                  </a:txBody>
                  <a:tcPr>
                    <a:solidFill>
                      <a:srgbClr val="FF0000"/>
                    </a:solidFill>
                  </a:tcPr>
                </a:tc>
                <a:tc>
                  <a:txBody>
                    <a:bodyPr/>
                    <a:lstStyle/>
                    <a:p>
                      <a:r>
                        <a:rPr lang="en-US" dirty="0"/>
                        <a:t>104</a:t>
                      </a:r>
                    </a:p>
                  </a:txBody>
                  <a:tcPr>
                    <a:solidFill>
                      <a:srgbClr val="FF0000"/>
                    </a:solidFill>
                  </a:tcPr>
                </a:tc>
                <a:tc>
                  <a:txBody>
                    <a:bodyPr/>
                    <a:lstStyle/>
                    <a:p>
                      <a:r>
                        <a:rPr lang="en-US" dirty="0"/>
                        <a:t>170</a:t>
                      </a:r>
                    </a:p>
                  </a:txBody>
                  <a:tcPr/>
                </a:tc>
                <a:tc>
                  <a:txBody>
                    <a:bodyPr/>
                    <a:lstStyle/>
                    <a:p>
                      <a:r>
                        <a:rPr lang="en-US" dirty="0"/>
                        <a:t>104</a:t>
                      </a:r>
                    </a:p>
                  </a:txBody>
                  <a:tcPr/>
                </a:tc>
                <a:tc>
                  <a:txBody>
                    <a:bodyPr/>
                    <a:lstStyle/>
                    <a:p>
                      <a:r>
                        <a:rPr lang="en-US" dirty="0"/>
                        <a:t>170</a:t>
                      </a:r>
                    </a:p>
                  </a:txBody>
                  <a:tcPr>
                    <a:solidFill>
                      <a:srgbClr val="FF0000"/>
                    </a:solidFill>
                  </a:tcPr>
                </a:tc>
                <a:tc>
                  <a:txBody>
                    <a:bodyPr/>
                    <a:lstStyle/>
                    <a:p>
                      <a:r>
                        <a:rPr lang="en-US" dirty="0"/>
                        <a:t>270</a:t>
                      </a:r>
                    </a:p>
                  </a:txBody>
                  <a:tcPr/>
                </a:tc>
                <a:extLst>
                  <a:ext uri="{0D108BD9-81ED-4DB2-BD59-A6C34878D82A}">
                    <a16:rowId xmlns:a16="http://schemas.microsoft.com/office/drawing/2014/main" val="3883446337"/>
                  </a:ext>
                </a:extLst>
              </a:tr>
              <a:tr h="370840">
                <a:tc>
                  <a:txBody>
                    <a:bodyPr/>
                    <a:lstStyle/>
                    <a:p>
                      <a:r>
                        <a:rPr lang="en-US" dirty="0"/>
                        <a:t>Time</a:t>
                      </a:r>
                    </a:p>
                  </a:txBody>
                  <a:tcPr/>
                </a:tc>
                <a:tc>
                  <a:txBody>
                    <a:bodyPr/>
                    <a:lstStyle/>
                    <a:p>
                      <a:r>
                        <a:rPr lang="en-US" dirty="0"/>
                        <a:t>1pm</a:t>
                      </a:r>
                    </a:p>
                  </a:txBody>
                  <a:tcPr/>
                </a:tc>
                <a:tc>
                  <a:txBody>
                    <a:bodyPr/>
                    <a:lstStyle/>
                    <a:p>
                      <a:r>
                        <a:rPr lang="en-US" dirty="0"/>
                        <a:t>11am</a:t>
                      </a:r>
                    </a:p>
                  </a:txBody>
                  <a:tcPr/>
                </a:tc>
                <a:tc>
                  <a:txBody>
                    <a:bodyPr/>
                    <a:lstStyle/>
                    <a:p>
                      <a:r>
                        <a:rPr lang="en-US" dirty="0"/>
                        <a:t>11am</a:t>
                      </a:r>
                    </a:p>
                  </a:txBody>
                  <a:tcPr>
                    <a:solidFill>
                      <a:srgbClr val="FF0000"/>
                    </a:solidFill>
                  </a:tcPr>
                </a:tc>
                <a:tc>
                  <a:txBody>
                    <a:bodyPr/>
                    <a:lstStyle/>
                    <a:p>
                      <a:r>
                        <a:rPr lang="en-US" dirty="0"/>
                        <a:t>1pm</a:t>
                      </a:r>
                    </a:p>
                  </a:txBody>
                  <a:tcPr>
                    <a:solidFill>
                      <a:srgbClr val="FF0000"/>
                    </a:solidFill>
                  </a:tcPr>
                </a:tc>
                <a:tc>
                  <a:txBody>
                    <a:bodyPr/>
                    <a:lstStyle/>
                    <a:p>
                      <a:r>
                        <a:rPr lang="en-US" dirty="0"/>
                        <a:t>11am</a:t>
                      </a:r>
                    </a:p>
                  </a:txBody>
                  <a:tcPr/>
                </a:tc>
                <a:tc>
                  <a:txBody>
                    <a:bodyPr/>
                    <a:lstStyle/>
                    <a:p>
                      <a:r>
                        <a:rPr lang="en-US" dirty="0"/>
                        <a:t>3pm</a:t>
                      </a:r>
                    </a:p>
                  </a:txBody>
                  <a:tcPr/>
                </a:tc>
                <a:tc>
                  <a:txBody>
                    <a:bodyPr/>
                    <a:lstStyle/>
                    <a:p>
                      <a:r>
                        <a:rPr lang="en-US" dirty="0"/>
                        <a:t>3pm</a:t>
                      </a:r>
                    </a:p>
                  </a:txBody>
                  <a:tcPr>
                    <a:solidFill>
                      <a:srgbClr val="FF0000"/>
                    </a:solidFill>
                  </a:tcPr>
                </a:tc>
                <a:tc>
                  <a:txBody>
                    <a:bodyPr/>
                    <a:lstStyle/>
                    <a:p>
                      <a:r>
                        <a:rPr lang="en-US" dirty="0"/>
                        <a:t>1pm</a:t>
                      </a:r>
                    </a:p>
                  </a:txBody>
                  <a:tcPr/>
                </a:tc>
                <a:extLst>
                  <a:ext uri="{0D108BD9-81ED-4DB2-BD59-A6C34878D82A}">
                    <a16:rowId xmlns:a16="http://schemas.microsoft.com/office/drawing/2014/main" val="1107868753"/>
                  </a:ext>
                </a:extLst>
              </a:tr>
            </a:tbl>
          </a:graphicData>
        </a:graphic>
      </p:graphicFrame>
    </p:spTree>
    <p:extLst>
      <p:ext uri="{BB962C8B-B14F-4D97-AF65-F5344CB8AC3E}">
        <p14:creationId xmlns:p14="http://schemas.microsoft.com/office/powerpoint/2010/main" val="308570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BAFC1-0961-4F22-9057-A52289F5BD43}"/>
              </a:ext>
            </a:extLst>
          </p:cNvPr>
          <p:cNvSpPr>
            <a:spLocks noGrp="1"/>
          </p:cNvSpPr>
          <p:nvPr>
            <p:ph type="title"/>
          </p:nvPr>
        </p:nvSpPr>
        <p:spPr>
          <a:xfrm>
            <a:off x="4068520" y="206465"/>
            <a:ext cx="3912638" cy="727364"/>
          </a:xfrm>
        </p:spPr>
        <p:txBody>
          <a:bodyPr/>
          <a:lstStyle/>
          <a:p>
            <a:r>
              <a:rPr lang="en-US" dirty="0"/>
              <a:t>The Reduction</a:t>
            </a:r>
          </a:p>
        </p:txBody>
      </p:sp>
      <p:pic>
        <p:nvPicPr>
          <p:cNvPr id="5" name="Content Placeholder 4" descr="A picture containing chart&#10;&#10;Description automatically generated">
            <a:extLst>
              <a:ext uri="{FF2B5EF4-FFF2-40B4-BE49-F238E27FC236}">
                <a16:creationId xmlns:a16="http://schemas.microsoft.com/office/drawing/2014/main" id="{05CC4741-0C89-432D-A612-B62D6EC0E2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990" y="2007704"/>
            <a:ext cx="8321698" cy="3614738"/>
          </a:xfrm>
        </p:spPr>
      </p:pic>
    </p:spTree>
    <p:extLst>
      <p:ext uri="{BB962C8B-B14F-4D97-AF65-F5344CB8AC3E}">
        <p14:creationId xmlns:p14="http://schemas.microsoft.com/office/powerpoint/2010/main" val="225152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FAEB9-E334-4B1D-A041-922A5D5F1B7A}"/>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a:solidFill>
                  <a:srgbClr val="FFFFFF"/>
                </a:solidFill>
              </a:rPr>
              <a:t>XKCD #287: NP-Complete</a:t>
            </a:r>
          </a:p>
        </p:txBody>
      </p:sp>
      <p:sp>
        <p:nvSpPr>
          <p:cNvPr id="9" name="Content Placeholder 8">
            <a:extLst>
              <a:ext uri="{FF2B5EF4-FFF2-40B4-BE49-F238E27FC236}">
                <a16:creationId xmlns:a16="http://schemas.microsoft.com/office/drawing/2014/main" id="{DECB8289-FCE7-4B75-8E0B-C4397DA9920A}"/>
              </a:ext>
            </a:extLst>
          </p:cNvPr>
          <p:cNvSpPr>
            <a:spLocks noGrp="1"/>
          </p:cNvSpPr>
          <p:nvPr>
            <p:ph idx="1"/>
          </p:nvPr>
        </p:nvSpPr>
        <p:spPr>
          <a:xfrm>
            <a:off x="7532709" y="3843868"/>
            <a:ext cx="2827315" cy="1564744"/>
          </a:xfrm>
        </p:spPr>
        <p:txBody>
          <a:bodyPr vert="horz" lIns="91440" tIns="45720" rIns="91440" bIns="45720" rtlCol="0" anchor="t">
            <a:normAutofit/>
          </a:bodyPr>
          <a:lstStyle/>
          <a:p>
            <a:pPr marL="0" indent="0">
              <a:buNone/>
            </a:pPr>
            <a:r>
              <a:rPr lang="en-US" sz="2100">
                <a:solidFill>
                  <a:srgbClr val="0F496F"/>
                </a:solidFill>
              </a:rPr>
              <a:t>General solutions get you a 50% tip.</a:t>
            </a:r>
          </a:p>
        </p:txBody>
      </p:sp>
      <p:sp useBgFill="1">
        <p:nvSpPr>
          <p:cNvPr id="41"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DA03516F-53C6-4CA9-8EDA-E22B9A842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217" y="1499562"/>
            <a:ext cx="5450437" cy="3529157"/>
          </a:xfrm>
          <a:prstGeom prst="rect">
            <a:avLst/>
          </a:prstGeom>
        </p:spPr>
      </p:pic>
      <p:grpSp>
        <p:nvGrpSpPr>
          <p:cNvPr id="42"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80704299"/>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0C63-80EA-4CA1-9AD1-E51C88C83AA5}"/>
              </a:ext>
            </a:extLst>
          </p:cNvPr>
          <p:cNvSpPr>
            <a:spLocks noGrp="1"/>
          </p:cNvSpPr>
          <p:nvPr>
            <p:ph type="title"/>
          </p:nvPr>
        </p:nvSpPr>
        <p:spPr>
          <a:xfrm>
            <a:off x="1760706" y="685800"/>
            <a:ext cx="9742318" cy="1752599"/>
          </a:xfrm>
        </p:spPr>
        <p:txBody>
          <a:bodyPr>
            <a:normAutofit/>
          </a:bodyPr>
          <a:lstStyle/>
          <a:p>
            <a:r>
              <a:rPr lang="en-US" dirty="0"/>
              <a:t>Extra Practice</a:t>
            </a:r>
          </a:p>
        </p:txBody>
      </p:sp>
      <p:graphicFrame>
        <p:nvGraphicFramePr>
          <p:cNvPr id="5" name="Content Placeholder 2">
            <a:extLst>
              <a:ext uri="{FF2B5EF4-FFF2-40B4-BE49-F238E27FC236}">
                <a16:creationId xmlns:a16="http://schemas.microsoft.com/office/drawing/2014/main" id="{25798995-E902-4CA5-8F45-419F511B20EF}"/>
              </a:ext>
            </a:extLst>
          </p:cNvPr>
          <p:cNvGraphicFramePr>
            <a:graphicFrameLocks noGrp="1"/>
          </p:cNvGraphicFramePr>
          <p:nvPr>
            <p:ph idx="1"/>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6749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54DE-6BD4-4D98-80E8-83B239EEBFD3}"/>
              </a:ext>
            </a:extLst>
          </p:cNvPr>
          <p:cNvSpPr>
            <a:spLocks noGrp="1"/>
          </p:cNvSpPr>
          <p:nvPr>
            <p:ph type="title"/>
          </p:nvPr>
        </p:nvSpPr>
        <p:spPr/>
        <p:txBody>
          <a:bodyPr/>
          <a:lstStyle/>
          <a:p>
            <a:r>
              <a:rPr lang="en-US" dirty="0"/>
              <a:t>Vertex Cover</a:t>
            </a:r>
          </a:p>
        </p:txBody>
      </p:sp>
      <p:sp>
        <p:nvSpPr>
          <p:cNvPr id="3" name="Content Placeholder 2">
            <a:extLst>
              <a:ext uri="{FF2B5EF4-FFF2-40B4-BE49-F238E27FC236}">
                <a16:creationId xmlns:a16="http://schemas.microsoft.com/office/drawing/2014/main" id="{AD1694C3-A819-460A-9E59-050D5005F70B}"/>
              </a:ext>
            </a:extLst>
          </p:cNvPr>
          <p:cNvSpPr>
            <a:spLocks noGrp="1"/>
          </p:cNvSpPr>
          <p:nvPr>
            <p:ph idx="1"/>
          </p:nvPr>
        </p:nvSpPr>
        <p:spPr/>
        <p:txBody>
          <a:bodyPr/>
          <a:lstStyle/>
          <a:p>
            <a:pPr marL="0" indent="0">
              <a:buNone/>
            </a:pPr>
            <a:r>
              <a:rPr lang="en-US" dirty="0"/>
              <a:t>Given an undirected graph G = </a:t>
            </a:r>
            <a:r>
              <a:rPr lang="en-US" dirty="0">
                <a:sym typeface="Symbol" panose="05050102010706020507" pitchFamily="18" charset="2"/>
              </a:rPr>
              <a:t>V, E</a:t>
            </a:r>
            <a:r>
              <a:rPr lang="en-US" dirty="0"/>
              <a:t> and integer k, you want to find a set of nodes S </a:t>
            </a:r>
            <a:r>
              <a:rPr lang="en-US" dirty="0">
                <a:sym typeface="Symbol" panose="05050102010706020507" pitchFamily="18" charset="2"/>
              </a:rPr>
              <a:t> V such that |S|  k, and all edges have an endpoint in S.</a:t>
            </a:r>
            <a:endParaRPr lang="en-US" dirty="0"/>
          </a:p>
          <a:p>
            <a:pPr marL="0" indent="0">
              <a:buNone/>
            </a:pPr>
            <a:endParaRPr lang="en-US" dirty="0"/>
          </a:p>
        </p:txBody>
      </p:sp>
      <p:grpSp>
        <p:nvGrpSpPr>
          <p:cNvPr id="20" name="Group 19">
            <a:extLst>
              <a:ext uri="{FF2B5EF4-FFF2-40B4-BE49-F238E27FC236}">
                <a16:creationId xmlns:a16="http://schemas.microsoft.com/office/drawing/2014/main" id="{AF64F7F2-8AF3-4595-80D3-4736FAF2BE66}"/>
              </a:ext>
            </a:extLst>
          </p:cNvPr>
          <p:cNvGrpSpPr/>
          <p:nvPr/>
        </p:nvGrpSpPr>
        <p:grpSpPr>
          <a:xfrm>
            <a:off x="2130136" y="3381472"/>
            <a:ext cx="3357115" cy="1571528"/>
            <a:chOff x="2130136" y="3381472"/>
            <a:chExt cx="3357115" cy="1571528"/>
          </a:xfrm>
        </p:grpSpPr>
        <p:sp>
          <p:nvSpPr>
            <p:cNvPr id="5" name="Oval 4">
              <a:extLst>
                <a:ext uri="{FF2B5EF4-FFF2-40B4-BE49-F238E27FC236}">
                  <a16:creationId xmlns:a16="http://schemas.microsoft.com/office/drawing/2014/main" id="{D3447D49-0C25-4B06-9BE4-FF77016F5DCE}"/>
                </a:ext>
              </a:extLst>
            </p:cNvPr>
            <p:cNvSpPr/>
            <p:nvPr/>
          </p:nvSpPr>
          <p:spPr>
            <a:xfrm>
              <a:off x="2130136" y="3917373"/>
              <a:ext cx="415637" cy="42602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5340863-F996-44FF-AC32-227E8A65CC82}"/>
                </a:ext>
              </a:extLst>
            </p:cNvPr>
            <p:cNvSpPr/>
            <p:nvPr/>
          </p:nvSpPr>
          <p:spPr>
            <a:xfrm>
              <a:off x="5071614" y="3917372"/>
              <a:ext cx="415637" cy="42602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03ED0B3-90A2-4FDB-98DB-71435DC81076}"/>
                </a:ext>
              </a:extLst>
            </p:cNvPr>
            <p:cNvSpPr/>
            <p:nvPr/>
          </p:nvSpPr>
          <p:spPr>
            <a:xfrm>
              <a:off x="4322618" y="3381472"/>
              <a:ext cx="415637" cy="4260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9EF1B87-E689-479E-9936-6A48D2F65CDA}"/>
                </a:ext>
              </a:extLst>
            </p:cNvPr>
            <p:cNvSpPr/>
            <p:nvPr/>
          </p:nvSpPr>
          <p:spPr>
            <a:xfrm>
              <a:off x="4322618" y="4526973"/>
              <a:ext cx="415637" cy="4260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81561C2B-ECF7-46B9-AF70-B7829E9C02A1}"/>
                </a:ext>
              </a:extLst>
            </p:cNvPr>
            <p:cNvSpPr/>
            <p:nvPr/>
          </p:nvSpPr>
          <p:spPr>
            <a:xfrm>
              <a:off x="2850572" y="4526973"/>
              <a:ext cx="415637" cy="4260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A77B6670-3BCF-4427-A848-2C5EA3205655}"/>
                </a:ext>
              </a:extLst>
            </p:cNvPr>
            <p:cNvSpPr/>
            <p:nvPr/>
          </p:nvSpPr>
          <p:spPr>
            <a:xfrm>
              <a:off x="3579951" y="3917373"/>
              <a:ext cx="415637" cy="42602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5CAEB42-E4C6-4F49-B3D2-3C1ED1338E92}"/>
                </a:ext>
              </a:extLst>
            </p:cNvPr>
            <p:cNvSpPr/>
            <p:nvPr/>
          </p:nvSpPr>
          <p:spPr>
            <a:xfrm>
              <a:off x="2850573" y="3381473"/>
              <a:ext cx="415637" cy="4260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A305A8D-9A3E-47A8-A997-640E20BC890B}"/>
                </a:ext>
              </a:extLst>
            </p:cNvPr>
            <p:cNvCxnSpPr>
              <a:cxnSpLocks/>
            </p:cNvCxnSpPr>
            <p:nvPr/>
          </p:nvCxnSpPr>
          <p:spPr>
            <a:xfrm flipV="1">
              <a:off x="2484904" y="3745109"/>
              <a:ext cx="426538" cy="234653"/>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Straight Connector 12">
              <a:extLst>
                <a:ext uri="{FF2B5EF4-FFF2-40B4-BE49-F238E27FC236}">
                  <a16:creationId xmlns:a16="http://schemas.microsoft.com/office/drawing/2014/main" id="{AFD6CF75-EE19-498D-85C5-7782FB529FE2}"/>
                </a:ext>
              </a:extLst>
            </p:cNvPr>
            <p:cNvCxnSpPr>
              <a:cxnSpLocks/>
            </p:cNvCxnSpPr>
            <p:nvPr/>
          </p:nvCxnSpPr>
          <p:spPr>
            <a:xfrm>
              <a:off x="2484904" y="4281009"/>
              <a:ext cx="426537" cy="308353"/>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a16="http://schemas.microsoft.com/office/drawing/2014/main" id="{D03EDF70-1BD1-409C-AE72-0CDDC2147A12}"/>
                </a:ext>
              </a:extLst>
            </p:cNvPr>
            <p:cNvCxnSpPr>
              <a:cxnSpLocks/>
            </p:cNvCxnSpPr>
            <p:nvPr/>
          </p:nvCxnSpPr>
          <p:spPr>
            <a:xfrm>
              <a:off x="3205341" y="3745109"/>
              <a:ext cx="435479" cy="234653"/>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a:extLst>
                <a:ext uri="{FF2B5EF4-FFF2-40B4-BE49-F238E27FC236}">
                  <a16:creationId xmlns:a16="http://schemas.microsoft.com/office/drawing/2014/main" id="{24640392-A250-4438-A6D6-17DCF80C4F7B}"/>
                </a:ext>
              </a:extLst>
            </p:cNvPr>
            <p:cNvCxnSpPr>
              <a:stCxn id="9" idx="7"/>
              <a:endCxn id="10" idx="3"/>
            </p:cNvCxnSpPr>
            <p:nvPr/>
          </p:nvCxnSpPr>
          <p:spPr>
            <a:xfrm flipV="1">
              <a:off x="3205340" y="4281010"/>
              <a:ext cx="435480" cy="308353"/>
            </a:xfrm>
            <a:prstGeom prst="line">
              <a:avLst/>
            </a:prstGeom>
          </p:spPr>
          <p:style>
            <a:lnRef idx="2">
              <a:schemeClr val="accent6"/>
            </a:lnRef>
            <a:fillRef idx="0">
              <a:schemeClr val="accent6"/>
            </a:fillRef>
            <a:effectRef idx="1">
              <a:schemeClr val="accent6"/>
            </a:effectRef>
            <a:fontRef idx="minor">
              <a:schemeClr val="tx1"/>
            </a:fontRef>
          </p:style>
        </p:cxnSp>
        <p:cxnSp>
          <p:nvCxnSpPr>
            <p:cNvPr id="16" name="Straight Connector 15">
              <a:extLst>
                <a:ext uri="{FF2B5EF4-FFF2-40B4-BE49-F238E27FC236}">
                  <a16:creationId xmlns:a16="http://schemas.microsoft.com/office/drawing/2014/main" id="{47FC060A-13B7-4BAF-931E-4F925B0FC576}"/>
                </a:ext>
              </a:extLst>
            </p:cNvPr>
            <p:cNvCxnSpPr>
              <a:stCxn id="10" idx="7"/>
              <a:endCxn id="7" idx="3"/>
            </p:cNvCxnSpPr>
            <p:nvPr/>
          </p:nvCxnSpPr>
          <p:spPr>
            <a:xfrm flipV="1">
              <a:off x="3934719" y="3745109"/>
              <a:ext cx="448768" cy="234654"/>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Straight Connector 16">
              <a:extLst>
                <a:ext uri="{FF2B5EF4-FFF2-40B4-BE49-F238E27FC236}">
                  <a16:creationId xmlns:a16="http://schemas.microsoft.com/office/drawing/2014/main" id="{C31BE0C4-FCB0-4182-8EC0-C05EF8CF093B}"/>
                </a:ext>
              </a:extLst>
            </p:cNvPr>
            <p:cNvCxnSpPr>
              <a:stCxn id="10" idx="5"/>
              <a:endCxn id="8" idx="1"/>
            </p:cNvCxnSpPr>
            <p:nvPr/>
          </p:nvCxnSpPr>
          <p:spPr>
            <a:xfrm>
              <a:off x="3934719" y="4281010"/>
              <a:ext cx="448768" cy="308353"/>
            </a:xfrm>
            <a:prstGeom prst="line">
              <a:avLst/>
            </a:prstGeom>
          </p:spPr>
          <p:style>
            <a:lnRef idx="2">
              <a:schemeClr val="accent6"/>
            </a:lnRef>
            <a:fillRef idx="0">
              <a:schemeClr val="accent6"/>
            </a:fillRef>
            <a:effectRef idx="1">
              <a:schemeClr val="accent6"/>
            </a:effectRef>
            <a:fontRef idx="minor">
              <a:schemeClr val="tx1"/>
            </a:fontRef>
          </p:style>
        </p:cxnSp>
        <p:cxnSp>
          <p:nvCxnSpPr>
            <p:cNvPr id="18" name="Straight Connector 17">
              <a:extLst>
                <a:ext uri="{FF2B5EF4-FFF2-40B4-BE49-F238E27FC236}">
                  <a16:creationId xmlns:a16="http://schemas.microsoft.com/office/drawing/2014/main" id="{72E8675C-10DB-4C70-B565-38F0B85FE4D8}"/>
                </a:ext>
              </a:extLst>
            </p:cNvPr>
            <p:cNvCxnSpPr>
              <a:stCxn id="8" idx="7"/>
              <a:endCxn id="6" idx="3"/>
            </p:cNvCxnSpPr>
            <p:nvPr/>
          </p:nvCxnSpPr>
          <p:spPr>
            <a:xfrm flipV="1">
              <a:off x="4677386" y="4281009"/>
              <a:ext cx="455097" cy="308354"/>
            </a:xfrm>
            <a:prstGeom prst="line">
              <a:avLst/>
            </a:prstGeom>
          </p:spPr>
          <p:style>
            <a:lnRef idx="2">
              <a:schemeClr val="accent6"/>
            </a:lnRef>
            <a:fillRef idx="0">
              <a:schemeClr val="accent6"/>
            </a:fillRef>
            <a:effectRef idx="1">
              <a:schemeClr val="accent6"/>
            </a:effectRef>
            <a:fontRef idx="minor">
              <a:schemeClr val="tx1"/>
            </a:fontRef>
          </p:style>
        </p:cxnSp>
        <p:cxnSp>
          <p:nvCxnSpPr>
            <p:cNvPr id="19" name="Straight Connector 18">
              <a:extLst>
                <a:ext uri="{FF2B5EF4-FFF2-40B4-BE49-F238E27FC236}">
                  <a16:creationId xmlns:a16="http://schemas.microsoft.com/office/drawing/2014/main" id="{EC79A193-5EB0-4B6C-BF90-DFAABB49EC33}"/>
                </a:ext>
              </a:extLst>
            </p:cNvPr>
            <p:cNvCxnSpPr>
              <a:stCxn id="7" idx="5"/>
              <a:endCxn id="6" idx="1"/>
            </p:cNvCxnSpPr>
            <p:nvPr/>
          </p:nvCxnSpPr>
          <p:spPr>
            <a:xfrm>
              <a:off x="4677386" y="3745109"/>
              <a:ext cx="455097" cy="234653"/>
            </a:xfrm>
            <a:prstGeom prst="line">
              <a:avLst/>
            </a:prstGeom>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226217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12A6-5EAF-4729-9F2A-B43395B2DE59}"/>
              </a:ext>
            </a:extLst>
          </p:cNvPr>
          <p:cNvSpPr>
            <a:spLocks noGrp="1"/>
          </p:cNvSpPr>
          <p:nvPr>
            <p:ph type="title"/>
          </p:nvPr>
        </p:nvSpPr>
        <p:spPr/>
        <p:txBody>
          <a:bodyPr/>
          <a:lstStyle/>
          <a:p>
            <a:r>
              <a:rPr lang="en-US" dirty="0"/>
              <a:t>Greedy?</a:t>
            </a:r>
          </a:p>
        </p:txBody>
      </p:sp>
      <p:sp>
        <p:nvSpPr>
          <p:cNvPr id="3" name="Content Placeholder 2">
            <a:extLst>
              <a:ext uri="{FF2B5EF4-FFF2-40B4-BE49-F238E27FC236}">
                <a16:creationId xmlns:a16="http://schemas.microsoft.com/office/drawing/2014/main" id="{23E41241-4AC4-4637-8786-6035CD660BF6}"/>
              </a:ext>
            </a:extLst>
          </p:cNvPr>
          <p:cNvSpPr>
            <a:spLocks noGrp="1"/>
          </p:cNvSpPr>
          <p:nvPr>
            <p:ph idx="1"/>
          </p:nvPr>
        </p:nvSpPr>
        <p:spPr>
          <a:xfrm>
            <a:off x="680321" y="2336873"/>
            <a:ext cx="9613861" cy="3599316"/>
          </a:xfrm>
        </p:spPr>
        <p:txBody>
          <a:bodyPr/>
          <a:lstStyle/>
          <a:p>
            <a:pPr marL="0" indent="0">
              <a:buNone/>
            </a:pPr>
            <a:r>
              <a:rPr lang="en-US" dirty="0"/>
              <a:t>Always choose the node with highest degree?</a:t>
            </a:r>
          </a:p>
        </p:txBody>
      </p:sp>
      <p:sp>
        <p:nvSpPr>
          <p:cNvPr id="4" name="Oval 3">
            <a:extLst>
              <a:ext uri="{FF2B5EF4-FFF2-40B4-BE49-F238E27FC236}">
                <a16:creationId xmlns:a16="http://schemas.microsoft.com/office/drawing/2014/main" id="{3CEF8DDC-D5A2-4380-BDBE-426DB527F90C}"/>
              </a:ext>
            </a:extLst>
          </p:cNvPr>
          <p:cNvSpPr/>
          <p:nvPr/>
        </p:nvSpPr>
        <p:spPr>
          <a:xfrm>
            <a:off x="8448875" y="3556621"/>
            <a:ext cx="436418" cy="40524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018F00B-A492-451F-8461-57044E0EFB52}"/>
              </a:ext>
            </a:extLst>
          </p:cNvPr>
          <p:cNvSpPr/>
          <p:nvPr/>
        </p:nvSpPr>
        <p:spPr>
          <a:xfrm>
            <a:off x="7839275" y="2201077"/>
            <a:ext cx="436418" cy="405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3C41E5E2-3752-44B8-BA85-ED5DE914C2B5}"/>
              </a:ext>
            </a:extLst>
          </p:cNvPr>
          <p:cNvSpPr/>
          <p:nvPr/>
        </p:nvSpPr>
        <p:spPr>
          <a:xfrm>
            <a:off x="8971884" y="2203531"/>
            <a:ext cx="436418" cy="405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208C5EC4-8817-4E72-9951-97ABA71BB4A4}"/>
              </a:ext>
            </a:extLst>
          </p:cNvPr>
          <p:cNvSpPr/>
          <p:nvPr/>
        </p:nvSpPr>
        <p:spPr>
          <a:xfrm>
            <a:off x="8448875" y="4212976"/>
            <a:ext cx="436418" cy="405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8EAB5850-5B05-416A-9AC3-2330A15D4CA5}"/>
              </a:ext>
            </a:extLst>
          </p:cNvPr>
          <p:cNvSpPr/>
          <p:nvPr/>
        </p:nvSpPr>
        <p:spPr>
          <a:xfrm>
            <a:off x="8971884" y="2906407"/>
            <a:ext cx="436418" cy="405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240A0986-30D1-4278-BD0F-3064E42C3023}"/>
              </a:ext>
            </a:extLst>
          </p:cNvPr>
          <p:cNvSpPr/>
          <p:nvPr/>
        </p:nvSpPr>
        <p:spPr>
          <a:xfrm>
            <a:off x="7839275" y="2906407"/>
            <a:ext cx="436418" cy="405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B5D909E-5429-4D64-8BE2-304216BBED79}"/>
              </a:ext>
            </a:extLst>
          </p:cNvPr>
          <p:cNvCxnSpPr>
            <a:cxnSpLocks/>
            <a:stCxn id="7" idx="0"/>
            <a:endCxn id="4" idx="4"/>
          </p:cNvCxnSpPr>
          <p:nvPr/>
        </p:nvCxnSpPr>
        <p:spPr>
          <a:xfrm flipV="1">
            <a:off x="8667084" y="3961866"/>
            <a:ext cx="0" cy="251110"/>
          </a:xfrm>
          <a:prstGeom prst="line">
            <a:avLst/>
          </a:prstGeom>
        </p:spPr>
        <p:style>
          <a:lnRef idx="2">
            <a:schemeClr val="accent6"/>
          </a:lnRef>
          <a:fillRef idx="0">
            <a:schemeClr val="accent6"/>
          </a:fillRef>
          <a:effectRef idx="1">
            <a:schemeClr val="accent6"/>
          </a:effectRef>
          <a:fontRef idx="minor">
            <a:schemeClr val="tx1"/>
          </a:fontRef>
        </p:style>
      </p:cxnSp>
      <p:cxnSp>
        <p:nvCxnSpPr>
          <p:cNvPr id="13" name="Straight Connector 12">
            <a:extLst>
              <a:ext uri="{FF2B5EF4-FFF2-40B4-BE49-F238E27FC236}">
                <a16:creationId xmlns:a16="http://schemas.microsoft.com/office/drawing/2014/main" id="{D40F6424-1016-4887-8EBB-B9CF422A9E11}"/>
              </a:ext>
            </a:extLst>
          </p:cNvPr>
          <p:cNvCxnSpPr>
            <a:stCxn id="9" idx="5"/>
            <a:endCxn id="4" idx="1"/>
          </p:cNvCxnSpPr>
          <p:nvPr/>
        </p:nvCxnSpPr>
        <p:spPr>
          <a:xfrm>
            <a:off x="8211781" y="3252305"/>
            <a:ext cx="301006" cy="363663"/>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a:extLst>
              <a:ext uri="{FF2B5EF4-FFF2-40B4-BE49-F238E27FC236}">
                <a16:creationId xmlns:a16="http://schemas.microsoft.com/office/drawing/2014/main" id="{F4A7E4F1-72B9-4BA9-913F-EBD54A83F066}"/>
              </a:ext>
            </a:extLst>
          </p:cNvPr>
          <p:cNvCxnSpPr>
            <a:stCxn id="9" idx="0"/>
            <a:endCxn id="5" idx="4"/>
          </p:cNvCxnSpPr>
          <p:nvPr/>
        </p:nvCxnSpPr>
        <p:spPr>
          <a:xfrm flipV="1">
            <a:off x="8057484" y="2606322"/>
            <a:ext cx="0" cy="300085"/>
          </a:xfrm>
          <a:prstGeom prst="line">
            <a:avLst/>
          </a:prstGeom>
        </p:spPr>
        <p:style>
          <a:lnRef idx="2">
            <a:schemeClr val="accent6"/>
          </a:lnRef>
          <a:fillRef idx="0">
            <a:schemeClr val="accent6"/>
          </a:fillRef>
          <a:effectRef idx="1">
            <a:schemeClr val="accent6"/>
          </a:effectRef>
          <a:fontRef idx="minor">
            <a:schemeClr val="tx1"/>
          </a:fontRef>
        </p:style>
      </p:cxnSp>
      <p:cxnSp>
        <p:nvCxnSpPr>
          <p:cNvPr id="17" name="Straight Connector 16">
            <a:extLst>
              <a:ext uri="{FF2B5EF4-FFF2-40B4-BE49-F238E27FC236}">
                <a16:creationId xmlns:a16="http://schemas.microsoft.com/office/drawing/2014/main" id="{5413092C-B0A8-47B4-A122-44893593C162}"/>
              </a:ext>
            </a:extLst>
          </p:cNvPr>
          <p:cNvCxnSpPr>
            <a:stCxn id="4" idx="7"/>
            <a:endCxn id="8" idx="3"/>
          </p:cNvCxnSpPr>
          <p:nvPr/>
        </p:nvCxnSpPr>
        <p:spPr>
          <a:xfrm flipV="1">
            <a:off x="8821381" y="3252305"/>
            <a:ext cx="214415" cy="363663"/>
          </a:xfrm>
          <a:prstGeom prst="line">
            <a:avLst/>
          </a:prstGeom>
        </p:spPr>
        <p:style>
          <a:lnRef idx="2">
            <a:schemeClr val="accent6"/>
          </a:lnRef>
          <a:fillRef idx="0">
            <a:schemeClr val="accent6"/>
          </a:fillRef>
          <a:effectRef idx="1">
            <a:schemeClr val="accent6"/>
          </a:effectRef>
          <a:fontRef idx="minor">
            <a:schemeClr val="tx1"/>
          </a:fontRef>
        </p:style>
      </p:cxnSp>
      <p:cxnSp>
        <p:nvCxnSpPr>
          <p:cNvPr id="19" name="Straight Connector 18">
            <a:extLst>
              <a:ext uri="{FF2B5EF4-FFF2-40B4-BE49-F238E27FC236}">
                <a16:creationId xmlns:a16="http://schemas.microsoft.com/office/drawing/2014/main" id="{A3C7BB54-4DB6-46A2-990C-9CA04291EF82}"/>
              </a:ext>
            </a:extLst>
          </p:cNvPr>
          <p:cNvCxnSpPr>
            <a:stCxn id="8" idx="0"/>
            <a:endCxn id="6" idx="4"/>
          </p:cNvCxnSpPr>
          <p:nvPr/>
        </p:nvCxnSpPr>
        <p:spPr>
          <a:xfrm flipV="1">
            <a:off x="9190093" y="2608776"/>
            <a:ext cx="0" cy="297631"/>
          </a:xfrm>
          <a:prstGeom prst="line">
            <a:avLst/>
          </a:prstGeom>
        </p:spPr>
        <p:style>
          <a:lnRef idx="2">
            <a:schemeClr val="accent6"/>
          </a:lnRef>
          <a:fillRef idx="0">
            <a:schemeClr val="accent6"/>
          </a:fillRef>
          <a:effectRef idx="1">
            <a:schemeClr val="accent6"/>
          </a:effectRef>
          <a:fontRef idx="minor">
            <a:schemeClr val="tx1"/>
          </a:fontRef>
        </p:style>
      </p:cxnSp>
      <p:sp>
        <p:nvSpPr>
          <p:cNvPr id="23" name="Oval 22">
            <a:extLst>
              <a:ext uri="{FF2B5EF4-FFF2-40B4-BE49-F238E27FC236}">
                <a16:creationId xmlns:a16="http://schemas.microsoft.com/office/drawing/2014/main" id="{774ED73E-F806-43B1-913E-51B304583980}"/>
              </a:ext>
            </a:extLst>
          </p:cNvPr>
          <p:cNvSpPr/>
          <p:nvPr/>
        </p:nvSpPr>
        <p:spPr>
          <a:xfrm>
            <a:off x="7839275" y="4212976"/>
            <a:ext cx="436418" cy="40524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2F7EF9D-241E-450F-9126-80C827623C20}"/>
              </a:ext>
            </a:extLst>
          </p:cNvPr>
          <p:cNvCxnSpPr>
            <a:stCxn id="23" idx="6"/>
            <a:endCxn id="7" idx="2"/>
          </p:cNvCxnSpPr>
          <p:nvPr/>
        </p:nvCxnSpPr>
        <p:spPr>
          <a:xfrm>
            <a:off x="8275693" y="4415599"/>
            <a:ext cx="173182"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80463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F5374A-B61D-4F5D-B495-8C1676335452}"/>
              </a:ext>
            </a:extLst>
          </p:cNvPr>
          <p:cNvSpPr>
            <a:spLocks noGrp="1"/>
          </p:cNvSpPr>
          <p:nvPr>
            <p:ph type="title"/>
          </p:nvPr>
        </p:nvSpPr>
        <p:spPr>
          <a:xfrm>
            <a:off x="684212" y="485244"/>
            <a:ext cx="8534400" cy="1507067"/>
          </a:xfrm>
        </p:spPr>
        <p:txBody>
          <a:bodyPr>
            <a:normAutofit/>
          </a:bodyPr>
          <a:lstStyle/>
          <a:p>
            <a:r>
              <a:rPr lang="en-US"/>
              <a:t>I’m Cheating…</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Content Placeholder 2">
            <a:extLst>
              <a:ext uri="{FF2B5EF4-FFF2-40B4-BE49-F238E27FC236}">
                <a16:creationId xmlns:a16="http://schemas.microsoft.com/office/drawing/2014/main" id="{48B40113-C6C4-4388-8038-280B851096E5}"/>
              </a:ext>
            </a:extLst>
          </p:cNvPr>
          <p:cNvSpPr>
            <a:spLocks noGrp="1"/>
          </p:cNvSpPr>
          <p:nvPr>
            <p:ph idx="1"/>
          </p:nvPr>
        </p:nvSpPr>
        <p:spPr>
          <a:xfrm>
            <a:off x="684212" y="2068511"/>
            <a:ext cx="8534400" cy="3615267"/>
          </a:xfrm>
        </p:spPr>
        <p:txBody>
          <a:bodyPr>
            <a:normAutofit/>
          </a:bodyPr>
          <a:lstStyle/>
          <a:p>
            <a:pPr marL="0" indent="0">
              <a:lnSpc>
                <a:spcPct val="90000"/>
              </a:lnSpc>
              <a:buNone/>
            </a:pPr>
            <a:r>
              <a:rPr lang="en-US">
                <a:solidFill>
                  <a:schemeClr val="tx1"/>
                </a:solidFill>
              </a:rPr>
              <a:t>These two questions, given together, were an </a:t>
            </a:r>
            <a:r>
              <a:rPr lang="en-US" b="1">
                <a:solidFill>
                  <a:schemeClr val="tx1"/>
                </a:solidFill>
              </a:rPr>
              <a:t>unfair</a:t>
            </a:r>
            <a:r>
              <a:rPr lang="en-US">
                <a:solidFill>
                  <a:schemeClr val="tx1"/>
                </a:solidFill>
              </a:rPr>
              <a:t> test.</a:t>
            </a:r>
          </a:p>
          <a:p>
            <a:pPr>
              <a:lnSpc>
                <a:spcPct val="90000"/>
              </a:lnSpc>
            </a:pPr>
            <a:r>
              <a:rPr lang="en-US">
                <a:solidFill>
                  <a:schemeClr val="tx1"/>
                </a:solidFill>
              </a:rPr>
              <a:t>They were actually the </a:t>
            </a:r>
            <a:r>
              <a:rPr lang="en-US" b="1">
                <a:solidFill>
                  <a:schemeClr val="tx1"/>
                </a:solidFill>
              </a:rPr>
              <a:t>same problem</a:t>
            </a:r>
            <a:r>
              <a:rPr lang="en-US">
                <a:solidFill>
                  <a:schemeClr val="tx1"/>
                </a:solidFill>
              </a:rPr>
              <a:t>.</a:t>
            </a:r>
          </a:p>
          <a:p>
            <a:pPr>
              <a:lnSpc>
                <a:spcPct val="90000"/>
              </a:lnSpc>
            </a:pPr>
            <a:r>
              <a:rPr lang="en-US">
                <a:solidFill>
                  <a:schemeClr val="tx1"/>
                </a:solidFill>
              </a:rPr>
              <a:t>More specifically, IS </a:t>
            </a:r>
            <a:r>
              <a:rPr lang="en-US">
                <a:solidFill>
                  <a:schemeClr val="tx1"/>
                </a:solidFill>
                <a:sym typeface="Symbol" panose="05050102010706020507" pitchFamily="18" charset="2"/>
              </a:rPr>
              <a:t></a:t>
            </a:r>
            <a:r>
              <a:rPr lang="en-US" baseline="-25000">
                <a:solidFill>
                  <a:schemeClr val="tx1"/>
                </a:solidFill>
                <a:sym typeface="Symbol" panose="05050102010706020507" pitchFamily="18" charset="2"/>
              </a:rPr>
              <a:t>P</a:t>
            </a:r>
            <a:r>
              <a:rPr lang="en-US">
                <a:solidFill>
                  <a:schemeClr val="tx1"/>
                </a:solidFill>
                <a:sym typeface="Symbol" panose="05050102010706020507" pitchFamily="18" charset="2"/>
              </a:rPr>
              <a:t> VC, and VC </a:t>
            </a:r>
            <a:r>
              <a:rPr lang="en-US" baseline="-25000">
                <a:solidFill>
                  <a:schemeClr val="tx1"/>
                </a:solidFill>
                <a:sym typeface="Symbol" panose="05050102010706020507" pitchFamily="18" charset="2"/>
              </a:rPr>
              <a:t>P</a:t>
            </a:r>
            <a:r>
              <a:rPr lang="en-US">
                <a:solidFill>
                  <a:schemeClr val="tx1"/>
                </a:solidFill>
                <a:sym typeface="Symbol" panose="05050102010706020507" pitchFamily="18" charset="2"/>
              </a:rPr>
              <a:t> IS.</a:t>
            </a:r>
          </a:p>
          <a:p>
            <a:pPr>
              <a:lnSpc>
                <a:spcPct val="90000"/>
              </a:lnSpc>
            </a:pPr>
            <a:r>
              <a:rPr lang="en-US">
                <a:solidFill>
                  <a:schemeClr val="tx1"/>
                </a:solidFill>
                <a:sym typeface="Symbol" panose="05050102010706020507" pitchFamily="18" charset="2"/>
              </a:rPr>
              <a:t>So, if you could have solved either of these problems, you could have solved the other as well.</a:t>
            </a:r>
          </a:p>
          <a:p>
            <a:pPr marL="0" indent="0">
              <a:lnSpc>
                <a:spcPct val="90000"/>
              </a:lnSpc>
              <a:buNone/>
            </a:pPr>
            <a:r>
              <a:rPr lang="en-US">
                <a:solidFill>
                  <a:schemeClr val="tx1"/>
                </a:solidFill>
                <a:sym typeface="Symbol" panose="05050102010706020507" pitchFamily="18" charset="2"/>
              </a:rPr>
              <a:t>Take a min-sized vertex cover C.</a:t>
            </a:r>
          </a:p>
          <a:p>
            <a:pPr>
              <a:lnSpc>
                <a:spcPct val="90000"/>
              </a:lnSpc>
            </a:pPr>
            <a:r>
              <a:rPr lang="en-US">
                <a:solidFill>
                  <a:schemeClr val="tx1"/>
                </a:solidFill>
                <a:sym typeface="Symbol" panose="05050102010706020507" pitchFamily="18" charset="2"/>
              </a:rPr>
              <a:t>V – C is a max-sized independent set.</a:t>
            </a:r>
          </a:p>
          <a:p>
            <a:pPr marL="0" indent="0">
              <a:lnSpc>
                <a:spcPct val="90000"/>
              </a:lnSpc>
              <a:buNone/>
            </a:pPr>
            <a:r>
              <a:rPr lang="en-US">
                <a:solidFill>
                  <a:schemeClr val="tx1"/>
                </a:solidFill>
                <a:sym typeface="Symbol" panose="05050102010706020507" pitchFamily="18" charset="2"/>
              </a:rPr>
              <a:t>Take a max-sized independent set I.</a:t>
            </a:r>
          </a:p>
          <a:p>
            <a:pPr>
              <a:lnSpc>
                <a:spcPct val="90000"/>
              </a:lnSpc>
            </a:pPr>
            <a:r>
              <a:rPr lang="en-US">
                <a:solidFill>
                  <a:schemeClr val="tx1"/>
                </a:solidFill>
                <a:sym typeface="Symbol" panose="05050102010706020507" pitchFamily="18" charset="2"/>
              </a:rPr>
              <a:t>V – I is a min-sized vertex cover.</a:t>
            </a:r>
            <a:endParaRPr lang="en-US">
              <a:solidFill>
                <a:schemeClr val="tx1"/>
              </a:solidFill>
            </a:endParaRPr>
          </a:p>
        </p:txBody>
      </p:sp>
    </p:spTree>
    <p:extLst>
      <p:ext uri="{BB962C8B-B14F-4D97-AF65-F5344CB8AC3E}">
        <p14:creationId xmlns:p14="http://schemas.microsoft.com/office/powerpoint/2010/main" val="200347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CA1B-BEC6-47AA-B35D-65C3B4B3E97B}"/>
              </a:ext>
            </a:extLst>
          </p:cNvPr>
          <p:cNvSpPr>
            <a:spLocks noGrp="1"/>
          </p:cNvSpPr>
          <p:nvPr>
            <p:ph type="title"/>
          </p:nvPr>
        </p:nvSpPr>
        <p:spPr/>
        <p:txBody>
          <a:bodyPr/>
          <a:lstStyle/>
          <a:p>
            <a:r>
              <a:rPr lang="en-US" dirty="0"/>
              <a:t>Set Cover</a:t>
            </a:r>
          </a:p>
        </p:txBody>
      </p:sp>
      <p:sp>
        <p:nvSpPr>
          <p:cNvPr id="3" name="Content Placeholder 2">
            <a:extLst>
              <a:ext uri="{FF2B5EF4-FFF2-40B4-BE49-F238E27FC236}">
                <a16:creationId xmlns:a16="http://schemas.microsoft.com/office/drawing/2014/main" id="{123654E2-3C75-4B8B-B149-3C41C3F3AACA}"/>
              </a:ext>
            </a:extLst>
          </p:cNvPr>
          <p:cNvSpPr>
            <a:spLocks noGrp="1"/>
          </p:cNvSpPr>
          <p:nvPr>
            <p:ph idx="1"/>
          </p:nvPr>
        </p:nvSpPr>
        <p:spPr/>
        <p:txBody>
          <a:bodyPr>
            <a:normAutofit/>
          </a:bodyPr>
          <a:lstStyle/>
          <a:p>
            <a:pPr marL="0" indent="0">
              <a:buNone/>
            </a:pPr>
            <a:r>
              <a:rPr lang="en-US" dirty="0"/>
              <a:t>Given a set U of n elements, m subsets S</a:t>
            </a:r>
            <a:r>
              <a:rPr lang="en-US" baseline="-25000" dirty="0"/>
              <a:t>1</a:t>
            </a:r>
            <a:r>
              <a:rPr lang="en-US" dirty="0"/>
              <a:t>, …, </a:t>
            </a:r>
            <a:r>
              <a:rPr lang="en-US" dirty="0" err="1"/>
              <a:t>S</a:t>
            </a:r>
            <a:r>
              <a:rPr lang="en-US" baseline="-25000" dirty="0" err="1"/>
              <a:t>m</a:t>
            </a:r>
            <a:r>
              <a:rPr lang="en-US" dirty="0"/>
              <a:t> </a:t>
            </a:r>
            <a:r>
              <a:rPr lang="en-US" dirty="0">
                <a:sym typeface="Symbol" panose="05050102010706020507" pitchFamily="18" charset="2"/>
              </a:rPr>
              <a:t> </a:t>
            </a:r>
            <a:r>
              <a:rPr lang="en-US" dirty="0"/>
              <a:t>U, and integer k, you want to find a collection of </a:t>
            </a:r>
            <a:r>
              <a:rPr lang="en-US" dirty="0">
                <a:sym typeface="Symbol" panose="05050102010706020507" pitchFamily="18" charset="2"/>
              </a:rPr>
              <a:t> k subsets whose union is U.</a:t>
            </a:r>
          </a:p>
          <a:p>
            <a:pPr marL="0" indent="0">
              <a:buNone/>
            </a:pPr>
            <a:endParaRPr lang="en-US" dirty="0">
              <a:sym typeface="Symbol" panose="05050102010706020507" pitchFamily="18" charset="2"/>
            </a:endParaRPr>
          </a:p>
          <a:p>
            <a:pPr marL="0" indent="0">
              <a:buNone/>
            </a:pPr>
            <a:r>
              <a:rPr lang="en-US" dirty="0">
                <a:sym typeface="Symbol" panose="05050102010706020507" pitchFamily="18" charset="2"/>
              </a:rPr>
              <a:t>Prove that Set Cover is a hard problem, given that</a:t>
            </a:r>
            <a:br>
              <a:rPr lang="en-US" dirty="0">
                <a:sym typeface="Symbol" panose="05050102010706020507" pitchFamily="18" charset="2"/>
              </a:rPr>
            </a:br>
            <a:r>
              <a:rPr lang="en-US" dirty="0">
                <a:sym typeface="Symbol" panose="05050102010706020507" pitchFamily="18" charset="2"/>
              </a:rPr>
              <a:t>Independent Set and Vertex Cover are hard problems.</a:t>
            </a:r>
          </a:p>
          <a:p>
            <a:pPr marL="0" indent="0">
              <a:buNone/>
            </a:pPr>
            <a:endParaRPr lang="en-US" dirty="0">
              <a:sym typeface="Symbol" panose="05050102010706020507" pitchFamily="18" charset="2"/>
            </a:endParaRPr>
          </a:p>
          <a:p>
            <a:pPr marL="0" indent="0">
              <a:buNone/>
            </a:pPr>
            <a:r>
              <a:rPr lang="en-US" dirty="0">
                <a:sym typeface="Symbol" panose="05050102010706020507" pitchFamily="18" charset="2"/>
              </a:rPr>
              <a:t>Do we want to show SC </a:t>
            </a:r>
            <a:r>
              <a:rPr lang="en-US" baseline="-25000" dirty="0">
                <a:sym typeface="Symbol" panose="05050102010706020507" pitchFamily="18" charset="2"/>
              </a:rPr>
              <a:t>P</a:t>
            </a:r>
            <a:r>
              <a:rPr lang="en-US" dirty="0">
                <a:sym typeface="Symbol" panose="05050102010706020507" pitchFamily="18" charset="2"/>
              </a:rPr>
              <a:t> VC?</a:t>
            </a:r>
          </a:p>
          <a:p>
            <a:r>
              <a:rPr lang="en-US" dirty="0">
                <a:sym typeface="Symbol" panose="05050102010706020507" pitchFamily="18" charset="2"/>
              </a:rPr>
              <a:t>No, that would only show that a specific solution to</a:t>
            </a:r>
            <a:br>
              <a:rPr lang="en-US" dirty="0">
                <a:sym typeface="Symbol" panose="05050102010706020507" pitchFamily="18" charset="2"/>
              </a:rPr>
            </a:br>
            <a:r>
              <a:rPr lang="en-US" dirty="0">
                <a:sym typeface="Symbol" panose="05050102010706020507" pitchFamily="18" charset="2"/>
              </a:rPr>
              <a:t>SC is bad: there might be a much better solution.</a:t>
            </a:r>
          </a:p>
        </p:txBody>
      </p:sp>
      <p:graphicFrame>
        <p:nvGraphicFramePr>
          <p:cNvPr id="4" name="Table 4">
            <a:extLst>
              <a:ext uri="{FF2B5EF4-FFF2-40B4-BE49-F238E27FC236}">
                <a16:creationId xmlns:a16="http://schemas.microsoft.com/office/drawing/2014/main" id="{D36A957F-AB62-44E2-8CCF-5DA3164794A5}"/>
              </a:ext>
            </a:extLst>
          </p:cNvPr>
          <p:cNvGraphicFramePr>
            <a:graphicFrameLocks noGrp="1"/>
          </p:cNvGraphicFramePr>
          <p:nvPr/>
        </p:nvGraphicFramePr>
        <p:xfrm>
          <a:off x="8653659" y="3169227"/>
          <a:ext cx="1640523" cy="2595880"/>
        </p:xfrm>
        <a:graphic>
          <a:graphicData uri="http://schemas.openxmlformats.org/drawingml/2006/table">
            <a:tbl>
              <a:tblPr firstRow="1" bandRow="1">
                <a:tableStyleId>{073A0DAA-6AF3-43AB-8588-CEC1D06C72B9}</a:tableStyleId>
              </a:tblPr>
              <a:tblGrid>
                <a:gridCol w="440055">
                  <a:extLst>
                    <a:ext uri="{9D8B030D-6E8A-4147-A177-3AD203B41FA5}">
                      <a16:colId xmlns:a16="http://schemas.microsoft.com/office/drawing/2014/main" val="498164139"/>
                    </a:ext>
                  </a:extLst>
                </a:gridCol>
                <a:gridCol w="1200468">
                  <a:extLst>
                    <a:ext uri="{9D8B030D-6E8A-4147-A177-3AD203B41FA5}">
                      <a16:colId xmlns:a16="http://schemas.microsoft.com/office/drawing/2014/main" val="4092484745"/>
                    </a:ext>
                  </a:extLst>
                </a:gridCol>
              </a:tblGrid>
              <a:tr h="370840">
                <a:tc>
                  <a:txBody>
                    <a:bodyPr/>
                    <a:lstStyle/>
                    <a:p>
                      <a:endParaRPr lang="en-US"/>
                    </a:p>
                  </a:txBody>
                  <a:tcPr/>
                </a:tc>
                <a:tc>
                  <a:txBody>
                    <a:bodyPr/>
                    <a:lstStyle/>
                    <a:p>
                      <a:r>
                        <a:rPr lang="en-US" dirty="0"/>
                        <a:t>Contents</a:t>
                      </a:r>
                    </a:p>
                  </a:txBody>
                  <a:tcPr/>
                </a:tc>
                <a:extLst>
                  <a:ext uri="{0D108BD9-81ED-4DB2-BD59-A6C34878D82A}">
                    <a16:rowId xmlns:a16="http://schemas.microsoft.com/office/drawing/2014/main" val="1278693970"/>
                  </a:ext>
                </a:extLst>
              </a:tr>
              <a:tr h="370840">
                <a:tc>
                  <a:txBody>
                    <a:bodyPr/>
                    <a:lstStyle/>
                    <a:p>
                      <a:pPr algn="ctr"/>
                      <a:r>
                        <a:rPr lang="en-US" dirty="0"/>
                        <a:t>S</a:t>
                      </a:r>
                      <a:r>
                        <a:rPr lang="en-US" baseline="-25000" dirty="0"/>
                        <a:t>1</a:t>
                      </a:r>
                    </a:p>
                  </a:txBody>
                  <a:tcPr>
                    <a:solidFill>
                      <a:srgbClr val="00B0F0"/>
                    </a:solidFill>
                  </a:tcPr>
                </a:tc>
                <a:tc>
                  <a:txBody>
                    <a:bodyPr/>
                    <a:lstStyle/>
                    <a:p>
                      <a:pPr algn="ctr"/>
                      <a:r>
                        <a:rPr lang="en-US" dirty="0"/>
                        <a:t>{1,2}</a:t>
                      </a:r>
                    </a:p>
                  </a:txBody>
                  <a:tcPr>
                    <a:solidFill>
                      <a:srgbClr val="00B0F0"/>
                    </a:solidFill>
                  </a:tcPr>
                </a:tc>
                <a:extLst>
                  <a:ext uri="{0D108BD9-81ED-4DB2-BD59-A6C34878D82A}">
                    <a16:rowId xmlns:a16="http://schemas.microsoft.com/office/drawing/2014/main" val="2267466369"/>
                  </a:ext>
                </a:extLst>
              </a:tr>
              <a:tr h="370840">
                <a:tc>
                  <a:txBody>
                    <a:bodyPr/>
                    <a:lstStyle/>
                    <a:p>
                      <a:pPr algn="ctr"/>
                      <a:r>
                        <a:rPr lang="en-US" dirty="0"/>
                        <a:t>S</a:t>
                      </a:r>
                      <a:r>
                        <a:rPr lang="en-US" baseline="-25000" dirty="0"/>
                        <a:t>2</a:t>
                      </a:r>
                      <a:endParaRPr lang="en-US" dirty="0"/>
                    </a:p>
                  </a:txBody>
                  <a:tcPr/>
                </a:tc>
                <a:tc>
                  <a:txBody>
                    <a:bodyPr/>
                    <a:lstStyle/>
                    <a:p>
                      <a:pPr algn="ctr"/>
                      <a:r>
                        <a:rPr lang="en-US" dirty="0"/>
                        <a:t>{2,3,5}</a:t>
                      </a:r>
                    </a:p>
                  </a:txBody>
                  <a:tcPr/>
                </a:tc>
                <a:extLst>
                  <a:ext uri="{0D108BD9-81ED-4DB2-BD59-A6C34878D82A}">
                    <a16:rowId xmlns:a16="http://schemas.microsoft.com/office/drawing/2014/main" val="1439888323"/>
                  </a:ext>
                </a:extLst>
              </a:tr>
              <a:tr h="370840">
                <a:tc>
                  <a:txBody>
                    <a:bodyPr/>
                    <a:lstStyle/>
                    <a:p>
                      <a:pPr algn="ctr"/>
                      <a:r>
                        <a:rPr lang="en-US" dirty="0"/>
                        <a:t>S</a:t>
                      </a:r>
                      <a:r>
                        <a:rPr lang="en-US" baseline="-25000" dirty="0"/>
                        <a:t>3</a:t>
                      </a:r>
                      <a:endParaRPr lang="en-US" dirty="0"/>
                    </a:p>
                  </a:txBody>
                  <a:tcPr/>
                </a:tc>
                <a:tc>
                  <a:txBody>
                    <a:bodyPr/>
                    <a:lstStyle/>
                    <a:p>
                      <a:pPr algn="ctr"/>
                      <a:r>
                        <a:rPr lang="en-US" dirty="0"/>
                        <a:t>{2,6}</a:t>
                      </a:r>
                    </a:p>
                  </a:txBody>
                  <a:tcPr/>
                </a:tc>
                <a:extLst>
                  <a:ext uri="{0D108BD9-81ED-4DB2-BD59-A6C34878D82A}">
                    <a16:rowId xmlns:a16="http://schemas.microsoft.com/office/drawing/2014/main" val="1355223296"/>
                  </a:ext>
                </a:extLst>
              </a:tr>
              <a:tr h="370840">
                <a:tc>
                  <a:txBody>
                    <a:bodyPr/>
                    <a:lstStyle/>
                    <a:p>
                      <a:pPr algn="ctr"/>
                      <a:r>
                        <a:rPr lang="en-US" dirty="0"/>
                        <a:t>S</a:t>
                      </a:r>
                      <a:r>
                        <a:rPr lang="en-US" baseline="-25000" dirty="0"/>
                        <a:t>4</a:t>
                      </a:r>
                      <a:endParaRPr lang="en-US" dirty="0"/>
                    </a:p>
                  </a:txBody>
                  <a:tcPr>
                    <a:solidFill>
                      <a:srgbClr val="00B0F0"/>
                    </a:solidFill>
                  </a:tcPr>
                </a:tc>
                <a:tc>
                  <a:txBody>
                    <a:bodyPr/>
                    <a:lstStyle/>
                    <a:p>
                      <a:pPr algn="ctr"/>
                      <a:r>
                        <a:rPr lang="en-US" dirty="0"/>
                        <a:t>{2,4,5}</a:t>
                      </a:r>
                    </a:p>
                  </a:txBody>
                  <a:tcPr>
                    <a:solidFill>
                      <a:srgbClr val="00B0F0"/>
                    </a:solidFill>
                  </a:tcPr>
                </a:tc>
                <a:extLst>
                  <a:ext uri="{0D108BD9-81ED-4DB2-BD59-A6C34878D82A}">
                    <a16:rowId xmlns:a16="http://schemas.microsoft.com/office/drawing/2014/main" val="1310974802"/>
                  </a:ext>
                </a:extLst>
              </a:tr>
              <a:tr h="370840">
                <a:tc>
                  <a:txBody>
                    <a:bodyPr/>
                    <a:lstStyle/>
                    <a:p>
                      <a:pPr algn="ctr"/>
                      <a:r>
                        <a:rPr lang="en-US" dirty="0"/>
                        <a:t>S</a:t>
                      </a:r>
                      <a:r>
                        <a:rPr lang="en-US" baseline="-25000" dirty="0"/>
                        <a:t>5</a:t>
                      </a:r>
                      <a:endParaRPr lang="en-US" dirty="0"/>
                    </a:p>
                  </a:txBody>
                  <a:tcPr>
                    <a:solidFill>
                      <a:srgbClr val="00B0F0"/>
                    </a:solidFill>
                  </a:tcPr>
                </a:tc>
                <a:tc>
                  <a:txBody>
                    <a:bodyPr/>
                    <a:lstStyle/>
                    <a:p>
                      <a:pPr algn="ctr"/>
                      <a:r>
                        <a:rPr lang="en-US" dirty="0"/>
                        <a:t>{3,6}</a:t>
                      </a:r>
                    </a:p>
                  </a:txBody>
                  <a:tcPr>
                    <a:solidFill>
                      <a:srgbClr val="00B0F0"/>
                    </a:solidFill>
                  </a:tcPr>
                </a:tc>
                <a:extLst>
                  <a:ext uri="{0D108BD9-81ED-4DB2-BD59-A6C34878D82A}">
                    <a16:rowId xmlns:a16="http://schemas.microsoft.com/office/drawing/2014/main" val="2587454347"/>
                  </a:ext>
                </a:extLst>
              </a:tr>
              <a:tr h="370840">
                <a:tc>
                  <a:txBody>
                    <a:bodyPr/>
                    <a:lstStyle/>
                    <a:p>
                      <a:pPr algn="ctr"/>
                      <a:r>
                        <a:rPr lang="en-US" dirty="0"/>
                        <a:t>S</a:t>
                      </a:r>
                      <a:r>
                        <a:rPr lang="en-US" baseline="-25000" dirty="0"/>
                        <a:t>6</a:t>
                      </a:r>
                      <a:endParaRPr lang="en-US" dirty="0"/>
                    </a:p>
                  </a:txBody>
                  <a:tcPr/>
                </a:tc>
                <a:tc>
                  <a:txBody>
                    <a:bodyPr/>
                    <a:lstStyle/>
                    <a:p>
                      <a:pPr algn="ctr"/>
                      <a:r>
                        <a:rPr lang="en-US" dirty="0"/>
                        <a:t>{1,5}</a:t>
                      </a:r>
                    </a:p>
                  </a:txBody>
                  <a:tcPr/>
                </a:tc>
                <a:extLst>
                  <a:ext uri="{0D108BD9-81ED-4DB2-BD59-A6C34878D82A}">
                    <a16:rowId xmlns:a16="http://schemas.microsoft.com/office/drawing/2014/main" val="1679092353"/>
                  </a:ext>
                </a:extLst>
              </a:tr>
            </a:tbl>
          </a:graphicData>
        </a:graphic>
      </p:graphicFrame>
    </p:spTree>
    <p:extLst>
      <p:ext uri="{BB962C8B-B14F-4D97-AF65-F5344CB8AC3E}">
        <p14:creationId xmlns:p14="http://schemas.microsoft.com/office/powerpoint/2010/main" val="3052115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7FBC94E7-B976-44E1-81F6-5DC303FAD95A}"/>
              </a:ext>
            </a:extLst>
          </p:cNvPr>
          <p:cNvPicPr>
            <a:picLocks noChangeAspect="1"/>
          </p:cNvPicPr>
          <p:nvPr/>
        </p:nvPicPr>
        <p:blipFill rotWithShape="1">
          <a:blip r:embed="rId2">
            <a:alphaModFix amt="35000"/>
          </a:blip>
          <a:srcRect/>
          <a:stretch/>
        </p:blipFill>
        <p:spPr>
          <a:xfrm>
            <a:off x="3174" y="10"/>
            <a:ext cx="12192000" cy="6857990"/>
          </a:xfrm>
          <a:prstGeom prst="rect">
            <a:avLst/>
          </a:prstGeom>
        </p:spPr>
      </p:pic>
      <p:sp>
        <p:nvSpPr>
          <p:cNvPr id="2" name="Title 1">
            <a:extLst>
              <a:ext uri="{FF2B5EF4-FFF2-40B4-BE49-F238E27FC236}">
                <a16:creationId xmlns:a16="http://schemas.microsoft.com/office/drawing/2014/main" id="{12D1938B-3C6A-46AE-A23B-BF30CB9A8C6F}"/>
              </a:ext>
            </a:extLst>
          </p:cNvPr>
          <p:cNvSpPr>
            <a:spLocks noGrp="1"/>
          </p:cNvSpPr>
          <p:nvPr>
            <p:ph type="title"/>
          </p:nvPr>
        </p:nvSpPr>
        <p:spPr>
          <a:xfrm>
            <a:off x="684212" y="4487332"/>
            <a:ext cx="8534400" cy="1507067"/>
          </a:xfrm>
        </p:spPr>
        <p:txBody>
          <a:bodyPr>
            <a:normAutofit/>
          </a:bodyPr>
          <a:lstStyle/>
          <a:p>
            <a:r>
              <a:rPr lang="en-US"/>
              <a:t>The Reduction</a:t>
            </a:r>
          </a:p>
        </p:txBody>
      </p:sp>
      <p:sp>
        <p:nvSpPr>
          <p:cNvPr id="3" name="Content Placeholder 2">
            <a:extLst>
              <a:ext uri="{FF2B5EF4-FFF2-40B4-BE49-F238E27FC236}">
                <a16:creationId xmlns:a16="http://schemas.microsoft.com/office/drawing/2014/main" id="{34A1A568-D7ED-4ED1-B748-CAB85F1CEDA0}"/>
              </a:ext>
            </a:extLst>
          </p:cNvPr>
          <p:cNvSpPr>
            <a:spLocks noGrp="1"/>
          </p:cNvSpPr>
          <p:nvPr>
            <p:ph idx="1"/>
          </p:nvPr>
        </p:nvSpPr>
        <p:spPr>
          <a:xfrm>
            <a:off x="684212" y="685800"/>
            <a:ext cx="8534400" cy="3615267"/>
          </a:xfrm>
        </p:spPr>
        <p:txBody>
          <a:bodyPr>
            <a:normAutofit/>
          </a:bodyPr>
          <a:lstStyle/>
          <a:p>
            <a:pPr marL="0" indent="0">
              <a:buNone/>
            </a:pPr>
            <a:r>
              <a:rPr lang="en-US">
                <a:solidFill>
                  <a:schemeClr val="tx1"/>
                </a:solidFill>
              </a:rPr>
              <a:t>We want to show VC </a:t>
            </a:r>
            <a:r>
              <a:rPr lang="en-US">
                <a:solidFill>
                  <a:schemeClr val="tx1"/>
                </a:solidFill>
                <a:sym typeface="Symbol" panose="05050102010706020507" pitchFamily="18" charset="2"/>
              </a:rPr>
              <a:t></a:t>
            </a:r>
            <a:r>
              <a:rPr lang="en-US" baseline="-25000">
                <a:solidFill>
                  <a:schemeClr val="tx1"/>
                </a:solidFill>
                <a:sym typeface="Symbol" panose="05050102010706020507" pitchFamily="18" charset="2"/>
              </a:rPr>
              <a:t>P </a:t>
            </a:r>
            <a:r>
              <a:rPr lang="en-US">
                <a:solidFill>
                  <a:schemeClr val="tx1"/>
                </a:solidFill>
              </a:rPr>
              <a:t>SC.  If we could solve SC, then we could solve VC.  Since VC is hard, SC must be hard as well.</a:t>
            </a:r>
          </a:p>
          <a:p>
            <a:r>
              <a:rPr lang="en-US">
                <a:solidFill>
                  <a:schemeClr val="tx1"/>
                </a:solidFill>
              </a:rPr>
              <a:t>In VC, we choose nodes.  In SC, we choose sets.  Turn each node into a set.</a:t>
            </a:r>
          </a:p>
          <a:p>
            <a:r>
              <a:rPr lang="en-US">
                <a:solidFill>
                  <a:schemeClr val="tx1"/>
                </a:solidFill>
              </a:rPr>
              <a:t>In VC, we cover edges.  In SC, we cover elements.  Turn each edge into an element.</a:t>
            </a:r>
          </a:p>
          <a:p>
            <a:r>
              <a:rPr lang="en-US">
                <a:solidFill>
                  <a:schemeClr val="tx1"/>
                </a:solidFill>
              </a:rPr>
              <a:t>In VC, a node covers the incident edges.  In SC, a set covers the elements in it.  For each node, create a set whose members are the incident edges of that node.</a:t>
            </a:r>
          </a:p>
        </p:txBody>
      </p:sp>
    </p:spTree>
    <p:extLst>
      <p:ext uri="{BB962C8B-B14F-4D97-AF65-F5344CB8AC3E}">
        <p14:creationId xmlns:p14="http://schemas.microsoft.com/office/powerpoint/2010/main" val="126926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983</TotalTime>
  <Words>3314</Words>
  <Application>Microsoft Office PowerPoint</Application>
  <PresentationFormat>Widescreen</PresentationFormat>
  <Paragraphs>459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Cambria Math</vt:lpstr>
      <vt:lpstr>Century Gothic</vt:lpstr>
      <vt:lpstr>Symbol</vt:lpstr>
      <vt:lpstr>Wingdings 3</vt:lpstr>
      <vt:lpstr>Slice</vt:lpstr>
      <vt:lpstr>The Limits of Knowledge</vt:lpstr>
      <vt:lpstr>Independent Set</vt:lpstr>
      <vt:lpstr>Greedy?</vt:lpstr>
      <vt:lpstr>Dynamic Programming?</vt:lpstr>
      <vt:lpstr>Vertex Cover</vt:lpstr>
      <vt:lpstr>Greedy?</vt:lpstr>
      <vt:lpstr>I’m Cheating…</vt:lpstr>
      <vt:lpstr>Set Cover</vt:lpstr>
      <vt:lpstr>The Reduction</vt:lpstr>
      <vt:lpstr>The Class NP</vt:lpstr>
      <vt:lpstr>NP, Continued</vt:lpstr>
      <vt:lpstr>Properties of NP</vt:lpstr>
      <vt:lpstr>P = NP?</vt:lpstr>
      <vt:lpstr>The Hardest Problem in NP</vt:lpstr>
      <vt:lpstr>Circuit-SAT</vt:lpstr>
      <vt:lpstr>NP-Complete Problems</vt:lpstr>
      <vt:lpstr>Properties of NP-Complete Problems</vt:lpstr>
      <vt:lpstr>3-SAT</vt:lpstr>
      <vt:lpstr>A Reduction?</vt:lpstr>
      <vt:lpstr>A Reduction!</vt:lpstr>
      <vt:lpstr>Independent Set</vt:lpstr>
      <vt:lpstr>Set Packing</vt:lpstr>
      <vt:lpstr>K-Clique</vt:lpstr>
      <vt:lpstr>Does P = NP?</vt:lpstr>
      <vt:lpstr>Directed Hamiltonian Cycle</vt:lpstr>
      <vt:lpstr>The Reduction</vt:lpstr>
      <vt:lpstr>Undirected Hamiltonian Cycle</vt:lpstr>
      <vt:lpstr>Directed Longest Path &amp; Directed Hamiltonian Path</vt:lpstr>
      <vt:lpstr>The Reduction</vt:lpstr>
      <vt:lpstr>Undirected Longest Path &amp; Undirected Hamiltonian Path</vt:lpstr>
      <vt:lpstr>The Reduction</vt:lpstr>
      <vt:lpstr>Travelling Salesperson Problem</vt:lpstr>
      <vt:lpstr>XKCD #399</vt:lpstr>
      <vt:lpstr>Subset Sum</vt:lpstr>
      <vt:lpstr>The Reduction</vt:lpstr>
      <vt:lpstr>How do you recognize an NP-Complete Problem?</vt:lpstr>
      <vt:lpstr>3-Color</vt:lpstr>
      <vt:lpstr>The Reduction </vt:lpstr>
      <vt:lpstr>k-Color</vt:lpstr>
      <vt:lpstr>The Reduction</vt:lpstr>
      <vt:lpstr>3-D Matching </vt:lpstr>
      <vt:lpstr>The Reduction</vt:lpstr>
      <vt:lpstr>XKCD #287: NP-Complete</vt:lpstr>
      <vt:lpstr>Extra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Limits of Knowledge</dc:title>
  <dc:creator>Aaron Cote</dc:creator>
  <cp:lastModifiedBy>Aaron Daniel Cote</cp:lastModifiedBy>
  <cp:revision>51</cp:revision>
  <dcterms:created xsi:type="dcterms:W3CDTF">2020-06-27T23:01:08Z</dcterms:created>
  <dcterms:modified xsi:type="dcterms:W3CDTF">2021-07-06T20:06:46Z</dcterms:modified>
</cp:coreProperties>
</file>