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8"/>
  </p:notesMasterIdLst>
  <p:sldIdLst>
    <p:sldId id="3825" r:id="rId5"/>
    <p:sldId id="3826" r:id="rId6"/>
    <p:sldId id="374" r:id="rId7"/>
    <p:sldId id="377" r:id="rId8"/>
    <p:sldId id="404" r:id="rId9"/>
    <p:sldId id="382" r:id="rId10"/>
    <p:sldId id="386" r:id="rId11"/>
    <p:sldId id="389" r:id="rId12"/>
    <p:sldId id="392" r:id="rId13"/>
    <p:sldId id="391" r:id="rId14"/>
    <p:sldId id="408" r:id="rId15"/>
    <p:sldId id="332" r:id="rId16"/>
    <p:sldId id="38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4648"/>
  </p:normalViewPr>
  <p:slideViewPr>
    <p:cSldViewPr snapToGrid="0">
      <p:cViewPr varScale="1">
        <p:scale>
          <a:sx n="107" d="100"/>
          <a:sy n="107" d="100"/>
        </p:scale>
        <p:origin x="768" y="16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8/4/21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FDF79D41-1AB4-FB4C-8D17-9D1F918A61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243FEDFA-91A8-5745-83D8-7B0D03AFD5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A4BE10DD-6563-7843-8734-0BACF3FF2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BCA65E-2A51-9843-A6F2-6F49CF13B17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8F992A44-C103-9246-B3F5-2350796C96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4F24D0A2-B660-7E43-BAC1-CAA6CF29E2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There are two things to pay attention to, one is the ID/Class/Tag combination. That's called a </a:t>
            </a:r>
            <a:r>
              <a:rPr lang="en-US" altLang="en-US" b="1"/>
              <a:t>selector</a:t>
            </a:r>
            <a:r>
              <a:rPr lang="en-US" altLang="en-US"/>
              <a:t>. A selector gives context to the browser and tells it what elements it wants to style. Selectors can be combined in a comma separated list if you want to apply the same styling to several different elements. </a:t>
            </a:r>
          </a:p>
          <a:p>
            <a:r>
              <a:rPr lang="en-US" altLang="en-US"/>
              <a:t>Inside the curly braces you'll find the </a:t>
            </a:r>
            <a:r>
              <a:rPr lang="en-US" altLang="en-US" b="1"/>
              <a:t>declaration</a:t>
            </a:r>
            <a:r>
              <a:rPr lang="en-US" altLang="en-US"/>
              <a:t>, which are </a:t>
            </a:r>
            <a:r>
              <a:rPr lang="en-US" altLang="en-US" b="1"/>
              <a:t>property</a:t>
            </a:r>
            <a:r>
              <a:rPr lang="en-US" altLang="en-US"/>
              <a:t>/</a:t>
            </a:r>
            <a:r>
              <a:rPr lang="en-US" altLang="en-US" b="1"/>
              <a:t>value</a:t>
            </a:r>
            <a:r>
              <a:rPr lang="en-US" altLang="en-US"/>
              <a:t> pairs that define the specific rules the browser should apply to matching elements.</a:t>
            </a: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848056EA-E216-734A-AA00-01825B878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09A1E4-8D00-A84C-907E-99A420BD9E2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ACE1BE84-E8A9-F347-81E2-89F5B3F986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662D9215-5AA2-294A-AAD4-09435A2F28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For things like padding, where there are four values, the order is ROP RIGHT BOTTOM LEFT</a:t>
            </a: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587BEAA5-5FE9-E143-8D74-A8F064809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B7EF11-6D40-9842-9A75-117E6703F6B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FE6A2EA6-0352-0748-B555-CA7553FC3D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DA1EB6FD-CA78-DA44-8022-52E950B02D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During development I format my CSS with selectors on one line and then each property on its own line. The declarations are indented 4 spaces. I like this style because </a:t>
            </a:r>
            <a:r>
              <a:rPr lang="en-US" altLang="en-US" b="1"/>
              <a:t>my</a:t>
            </a:r>
            <a:r>
              <a:rPr lang="en-US" altLang="en-US"/>
              <a:t> interest is always in the properties, not the selectors. I can find any selector I need with CTRL+F and then I can easily scan down the list of properties to do my business. </a:t>
            </a:r>
          </a:p>
          <a:p>
            <a:r>
              <a:rPr lang="en-US" altLang="en-US"/>
              <a:t>It looks like this:</a:t>
            </a:r>
          </a:p>
          <a:p>
            <a:pPr eaLnBrk="1" hangingPunct="1"/>
            <a:endParaRPr lang="en-US" altLang="en-US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E567D944-F9B0-1640-A47D-1CB3D2D2B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ACB4F3-DB8B-C04D-832D-ABBBF124B5A8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08668C66-E46F-9E43-9904-5884FE0E1E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26FDED23-4A04-2D44-BD8E-C0B101E51F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A1C670D3-242E-0E4F-B51B-C44C5EF45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36D86C-A3CE-3047-AA8F-CFD405D97BB8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5162AD0B-BCD6-5E44-B579-672B8D1522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10B1C241-B6D1-7D46-AC01-1631E11E82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1F5CEC9F-AE15-C746-BB6D-AA633F9B2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7A29-070F-1F42-94EE-A0932DBD8FE1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607C0CA9-C763-A142-B302-464095DF34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5981E3A6-74AB-BA45-B6E8-BFCBCD3FC5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96473069-C7BF-9A47-A742-CA0C4B15D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80264A-7A73-CD4C-9578-81D0C81A05AA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8B94E064-5EF8-B74D-9E72-17F99D6C18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FB81D5D7-05E5-9F47-8FA7-03C4F07D06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BFBF79ED-52B5-FF40-A2F8-3747D1305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968D95-B3C4-B848-BB74-F0FEFE6F97F1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EF39BA3C-C387-BA4B-8B4A-F6F4F20408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1E96C9E7-D42B-6A45-B119-F10418CD7B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82F81970-4D4F-704E-91F2-0C629FB03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915956-5A4E-0C44-BB3F-5C34214E5D8F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ss.pp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" TargetMode="External"/><Relationship Id="rId2" Type="http://schemas.openxmlformats.org/officeDocument/2006/relationships/hyperlink" Target="http://sethetter.com/web-design/css-framework-comparison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ompass-style.org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eldman.com/dwws/" TargetMode="External"/><Relationship Id="rId3" Type="http://schemas.openxmlformats.org/officeDocument/2006/relationships/hyperlink" Target="http://www.alistapart.com/topics/code/css/" TargetMode="External"/><Relationship Id="rId7" Type="http://schemas.openxmlformats.org/officeDocument/2006/relationships/hyperlink" Target="http://www.westciv.com/style_master/academy/css_tutoria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3schools.com/css/default.asp" TargetMode="External"/><Relationship Id="rId5" Type="http://schemas.openxmlformats.org/officeDocument/2006/relationships/hyperlink" Target="http://www.w3.org/Style/Examples/011/firstcss" TargetMode="External"/><Relationship Id="rId4" Type="http://schemas.openxmlformats.org/officeDocument/2006/relationships/hyperlink" Target="http://www.quirksmode.org/css/content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yahoo.com/yui/compresso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ascading_Style_Shee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3147" y="2834640"/>
            <a:ext cx="6592824" cy="2386584"/>
          </a:xfrm>
        </p:spPr>
        <p:txBody>
          <a:bodyPr>
            <a:normAutofit/>
          </a:bodyPr>
          <a:lstStyle/>
          <a:p>
            <a:r>
              <a:rPr lang="en-US" b="1">
                <a:latin typeface="Calibri" panose="020F0502020204030204" pitchFamily="34" charset="0"/>
              </a:rPr>
              <a:t>Introduction-CSS#2</a:t>
            </a:r>
            <a:br>
              <a:rPr lang="en-US" b="1" i="0" dirty="0"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9123-2CBE-AF46-8AFB-CD3A31258A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74000"/>
            </a:schemeClr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CSS Versions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1E1A88CE-DA0B-B04C-9BD8-2D34E8A363E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74901"/>
            </a:schemeClr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CSS3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bg1"/>
                </a:solidFill>
              </a:rPr>
              <a:t>	Modules include:</a:t>
            </a:r>
          </a:p>
          <a:p>
            <a:pPr lvl="1"/>
            <a:r>
              <a:rPr lang="en-US" altLang="en-US" sz="1600" b="1">
                <a:solidFill>
                  <a:schemeClr val="bg1"/>
                </a:solidFill>
              </a:rPr>
              <a:t>Borders (</a:t>
            </a:r>
            <a:r>
              <a:rPr lang="en-US" altLang="en-US" sz="1600">
                <a:solidFill>
                  <a:schemeClr val="bg1"/>
                </a:solidFill>
              </a:rPr>
              <a:t>border-radius, box-shadow)</a:t>
            </a:r>
          </a:p>
          <a:p>
            <a:pPr lvl="1"/>
            <a:r>
              <a:rPr lang="en-US" altLang="en-US" sz="1600" b="1">
                <a:solidFill>
                  <a:schemeClr val="bg1"/>
                </a:solidFill>
              </a:rPr>
              <a:t>Backgrounds (m</a:t>
            </a:r>
            <a:r>
              <a:rPr lang="en-US" altLang="en-US" sz="1600">
                <a:solidFill>
                  <a:schemeClr val="bg1"/>
                </a:solidFill>
              </a:rPr>
              <a:t>ultiple backgrounds)</a:t>
            </a:r>
          </a:p>
          <a:p>
            <a:pPr lvl="1"/>
            <a:r>
              <a:rPr lang="en-US" altLang="en-US" sz="1600" b="1">
                <a:solidFill>
                  <a:schemeClr val="bg1"/>
                </a:solidFill>
              </a:rPr>
              <a:t>Color (</a:t>
            </a:r>
            <a:r>
              <a:rPr lang="en-US" altLang="en-US" sz="1600">
                <a:solidFill>
                  <a:schemeClr val="bg1"/>
                </a:solidFill>
              </a:rPr>
              <a:t>HSL colors, HSLA colors, opacity, RGBA colors)</a:t>
            </a:r>
          </a:p>
          <a:p>
            <a:pPr lvl="1"/>
            <a:r>
              <a:rPr lang="en-US" altLang="en-US" sz="1600">
                <a:solidFill>
                  <a:schemeClr val="bg1"/>
                </a:solidFill>
              </a:rPr>
              <a:t>Also:</a:t>
            </a:r>
          </a:p>
          <a:p>
            <a:pPr lvl="1"/>
            <a:r>
              <a:rPr lang="en-US" altLang="en-US" sz="1600">
                <a:solidFill>
                  <a:schemeClr val="bg1"/>
                </a:solidFill>
              </a:rPr>
              <a:t>media queries</a:t>
            </a:r>
          </a:p>
          <a:p>
            <a:pPr lvl="1"/>
            <a:r>
              <a:rPr lang="en-US" altLang="en-US" sz="1600">
                <a:solidFill>
                  <a:schemeClr val="bg1"/>
                </a:solidFill>
              </a:rPr>
              <a:t>multi-column layout</a:t>
            </a:r>
          </a:p>
          <a:p>
            <a:pPr lvl="1"/>
            <a:r>
              <a:rPr lang="en-US" altLang="en-US" sz="1600">
                <a:solidFill>
                  <a:schemeClr val="bg1"/>
                </a:solidFill>
              </a:rPr>
              <a:t>Web fonts</a:t>
            </a:r>
            <a:br>
              <a:rPr lang="en-US" altLang="en-US" sz="1600">
                <a:solidFill>
                  <a:schemeClr val="bg1"/>
                </a:solidFill>
                <a:hlinkClick r:id="rId3" action="ppaction://hlinkpres?slideindex=1&amp;slidetitle="/>
              </a:rPr>
            </a:br>
            <a:endParaRPr lang="en-US" altLang="en-US" sz="1600">
              <a:solidFill>
                <a:schemeClr val="bg1"/>
              </a:solidFill>
            </a:endParaRPr>
          </a:p>
          <a:p>
            <a:endParaRPr lang="en-US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18DE01FC-B37F-DD4D-99CB-832A53E8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6"/>
            <a:ext cx="10515600" cy="1059914"/>
          </a:xfrm>
          <a:solidFill>
            <a:schemeClr val="tx1">
              <a:alpha val="70195"/>
            </a:schemeClr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Frameworks/Abstractions</a:t>
            </a:r>
            <a:endParaRPr lang="en-US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A470BE02-7F83-834D-8D7B-B572521F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600201"/>
            <a:ext cx="8229600" cy="4525963"/>
          </a:xfrm>
          <a:solidFill>
            <a:schemeClr val="tx1">
              <a:alpha val="70195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chemeClr val="bg1"/>
                </a:solidFill>
              </a:rPr>
              <a:t>Frameworks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bg1"/>
                </a:solidFill>
              </a:rPr>
              <a:t>Pre-built layout systems which allow for much easier layout construction. All of the hard stuff is figured out for you, you just need to learn/love the system.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solidFill>
                  <a:schemeClr val="bg1"/>
                </a:solidFill>
              </a:rPr>
              <a:t>See:  </a:t>
            </a:r>
            <a:r>
              <a:rPr lang="en-US" altLang="en-US" sz="1400">
                <a:solidFill>
                  <a:schemeClr val="bg1"/>
                </a:solidFill>
                <a:hlinkClick r:id="rId2"/>
              </a:rPr>
              <a:t>http://sethetter.com/web-design/css-framework-comparison/</a:t>
            </a:r>
            <a:endParaRPr lang="en-US" altLang="en-US" sz="1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chemeClr val="bg1"/>
                </a:solidFill>
              </a:rPr>
              <a:t>Abstractions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bg1"/>
                </a:solidFill>
              </a:rPr>
              <a:t>Sits at a higher level than CSS. Allows for variables, functions and alternative syntax.</a:t>
            </a:r>
            <a:r>
              <a:rPr lang="en-US" altLang="en-US" sz="2400">
                <a:solidFill>
                  <a:schemeClr val="bg1"/>
                </a:solidFill>
              </a:rPr>
              <a:t> </a:t>
            </a:r>
            <a:r>
              <a:rPr lang="en-US" altLang="en-US" sz="1400">
                <a:solidFill>
                  <a:schemeClr val="bg1"/>
                </a:solidFill>
              </a:rPr>
              <a:t>See: SASS/COMPASS (</a:t>
            </a:r>
            <a:r>
              <a:rPr lang="en-US" altLang="en-US" sz="1400">
                <a:solidFill>
                  <a:schemeClr val="bg1"/>
                </a:solidFill>
                <a:hlinkClick r:id="rId3"/>
              </a:rPr>
              <a:t>http://sass-lang.com/</a:t>
            </a:r>
            <a:r>
              <a:rPr lang="en-US" altLang="en-US" sz="1400">
                <a:solidFill>
                  <a:schemeClr val="bg1"/>
                </a:solidFill>
              </a:rPr>
              <a:t> and </a:t>
            </a:r>
            <a:r>
              <a:rPr lang="en-US" altLang="en-US" sz="1400">
                <a:solidFill>
                  <a:schemeClr val="bg1"/>
                </a:solidFill>
                <a:hlinkClick r:id="rId4"/>
              </a:rPr>
              <a:t>http://compass-style.org/</a:t>
            </a:r>
            <a:r>
              <a:rPr lang="en-US" altLang="en-US" sz="1400">
                <a:solidFill>
                  <a:schemeClr val="bg1"/>
                </a:solidFill>
              </a:rPr>
              <a:t> 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D496-65E7-3740-8120-BAB804152D3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74000"/>
            </a:schemeClr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C392-CF65-AF48-8357-789DD718FE7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 rtlCol="0"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"/>
              </a:rPr>
              <a:t>http://www.w3.org/Style/CSS/</a:t>
            </a:r>
          </a:p>
          <a:p>
            <a:pPr>
              <a:defRPr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"/>
              </a:rPr>
              <a:t>http://www.csszengarden.com/</a:t>
            </a:r>
          </a:p>
          <a:p>
            <a:pPr>
              <a:defRPr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"/>
              </a:rPr>
              <a:t>http://meyerweb.com/eric/css/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3"/>
              </a:rPr>
              <a:t>http://www.alistapart.com/topics/code/css/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4"/>
              </a:rPr>
              <a:t>http://www.quirksmode.org/css/contents.html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5"/>
              </a:rPr>
              <a:t>http://www.w3.org/Style/Examples/011/firstcss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6"/>
              </a:rPr>
              <a:t>http://www.w3schools.com/css/default.asp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7"/>
              </a:rPr>
              <a:t>http://www.westciv.com/style_master/academy/css_tutorial/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"/>
              </a:rPr>
              <a:t>http://molecularvoices.molecular.com/standards/</a:t>
            </a:r>
          </a:p>
          <a:p>
            <a:pPr>
              <a:defRPr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"/>
              </a:rPr>
              <a:t>http://handcraftedcss.com/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(book)</a:t>
            </a:r>
          </a:p>
          <a:p>
            <a:pPr>
              <a:defRPr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hlinkClick r:id="rId8"/>
              </a:rPr>
              <a:t>http://www.zeldman.com/dwws/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(book) </a:t>
            </a:r>
          </a:p>
          <a:p>
            <a:pPr>
              <a:defRPr/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126" y="1536192"/>
            <a:ext cx="5111496" cy="39319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CSS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Specificity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CSS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Frameworks, Abstractions,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4-Aug-2021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</a:rPr>
              <a:t>	Introduction-CSS</a:t>
            </a:r>
            <a:endParaRPr lang="en-US" b="1" i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868" name="Picture 4" descr="CSS - Wikipedia">
            <a:extLst>
              <a:ext uri="{FF2B5EF4-FFF2-40B4-BE49-F238E27FC236}">
                <a16:creationId xmlns:a16="http://schemas.microsoft.com/office/drawing/2014/main" id="{9F65042D-D94D-E847-BB76-EB186F7BD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960" y="1389888"/>
            <a:ext cx="1171608" cy="16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1E84-C9FA-7846-AAF2-0CB6777E758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74000"/>
            </a:schemeClr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Enter CSS (The timeline)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322D957-C683-1049-B012-1B557FBE18D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74901"/>
            </a:schemeClr>
          </a:solidFill>
        </p:spPr>
        <p:txBody>
          <a:bodyPr/>
          <a:lstStyle/>
          <a:p>
            <a:pPr marL="455613" lvl="1" indent="1588">
              <a:buNone/>
            </a:pPr>
            <a:r>
              <a:rPr lang="en-US" altLang="en-US" sz="1200">
                <a:solidFill>
                  <a:schemeClr val="bg1"/>
                </a:solidFill>
              </a:rPr>
              <a:t>CSS1 </a:t>
            </a:r>
          </a:p>
          <a:p>
            <a:pPr marL="455613" lvl="1" indent="1588">
              <a:buNone/>
            </a:pPr>
            <a:r>
              <a:rPr lang="en-US" altLang="en-US" sz="1200">
                <a:solidFill>
                  <a:schemeClr val="bg1"/>
                </a:solidFill>
              </a:rPr>
              <a:t>December 1996</a:t>
            </a:r>
          </a:p>
          <a:p>
            <a:pPr marL="455613" lvl="1" indent="1588">
              <a:buNone/>
            </a:pPr>
            <a:endParaRPr lang="en-US" altLang="en-US" sz="1200">
              <a:solidFill>
                <a:schemeClr val="bg1"/>
              </a:solidFill>
            </a:endParaRPr>
          </a:p>
          <a:p>
            <a:pPr marL="455613" lvl="1" indent="1588">
              <a:buNone/>
            </a:pPr>
            <a:r>
              <a:rPr lang="en-US" altLang="en-US" sz="1200">
                <a:solidFill>
                  <a:schemeClr val="bg1"/>
                </a:solidFill>
              </a:rPr>
              <a:t>CSS 2</a:t>
            </a:r>
          </a:p>
          <a:p>
            <a:pPr marL="455613" lvl="1" indent="1588">
              <a:buNone/>
            </a:pPr>
            <a:endParaRPr lang="en-US" altLang="en-US" sz="1200">
              <a:solidFill>
                <a:schemeClr val="bg1"/>
              </a:solidFill>
            </a:endParaRPr>
          </a:p>
          <a:p>
            <a:pPr marL="455613" lvl="1" indent="1588">
              <a:buNone/>
            </a:pPr>
            <a:r>
              <a:rPr lang="en-US" altLang="en-US" sz="1200">
                <a:solidFill>
                  <a:schemeClr val="bg1"/>
                </a:solidFill>
              </a:rPr>
              <a:t>Became a W3C Recommendation in May 1998</a:t>
            </a:r>
          </a:p>
          <a:p>
            <a:pPr marL="455613" lvl="1" indent="1588">
              <a:buNone/>
            </a:pPr>
            <a:endParaRPr lang="en-US" altLang="en-US" sz="1200">
              <a:solidFill>
                <a:schemeClr val="bg1"/>
              </a:solidFill>
            </a:endParaRPr>
          </a:p>
          <a:p>
            <a:pPr marL="455613" lvl="1" indent="1588">
              <a:buNone/>
            </a:pPr>
            <a:r>
              <a:rPr lang="en-US" altLang="en-US" sz="1200">
                <a:solidFill>
                  <a:schemeClr val="bg1"/>
                </a:solidFill>
              </a:rPr>
              <a:t>CSS 3</a:t>
            </a:r>
          </a:p>
          <a:p>
            <a:pPr marL="455613" lvl="1" indent="1588">
              <a:buNone/>
            </a:pPr>
            <a:r>
              <a:rPr lang="en-US" altLang="en-US" sz="1200">
                <a:solidFill>
                  <a:schemeClr val="bg1"/>
                </a:solidFill>
              </a:rPr>
              <a:t>CSS level 3 has been under development since December 15, 2005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E0D5-690F-8E4F-9E89-053BDE45B4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74000"/>
            </a:schemeClr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Basic Anatomy of a Style Sheet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6D5DFB7-705A-F14B-B31A-39C47B39970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90195"/>
            </a:schemeClr>
          </a:solidFill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/* A single tag */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/* Many elements will inherit from this tag, since it's high up in the document */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body 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	background: #CCC url(/_assets/styles/images/page-bg.png) repeat-x;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	font: normal .825em/1.65 Verdana, Arial, Helvetica, sans-serif;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	color: #333;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}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/*an ID */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 #container 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	background:#fff;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	height:auto;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	margin:auto;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	overflow:auto;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	position:relative;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	width:980px;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2F3A-8576-0F42-A69E-81056C87F3A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74000"/>
            </a:schemeClr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Shorthand properties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A690D1C-CED6-994B-9428-A34DA80F95F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74901"/>
            </a:schemeClr>
          </a:solidFill>
        </p:spPr>
        <p:txBody>
          <a:bodyPr/>
          <a:lstStyle/>
          <a:p>
            <a:pPr marL="455613" lvl="1" indent="1588">
              <a:buNone/>
              <a:tabLst>
                <a:tab pos="457200" algn="l"/>
              </a:tabLst>
            </a:pPr>
            <a:r>
              <a:rPr lang="en-US" altLang="en-US" sz="7200">
                <a:solidFill>
                  <a:schemeClr val="bg1"/>
                </a:solidFill>
              </a:rPr>
              <a:t>Remember:</a:t>
            </a:r>
          </a:p>
          <a:p>
            <a:pPr marL="455613" lvl="1" indent="1588">
              <a:buNone/>
              <a:tabLst>
                <a:tab pos="457200" algn="l"/>
              </a:tabLst>
            </a:pPr>
            <a:r>
              <a:rPr lang="en-US" altLang="en-US" sz="7200">
                <a:solidFill>
                  <a:schemeClr val="bg1"/>
                </a:solidFill>
              </a:rPr>
              <a:t>T</a:t>
            </a:r>
            <a:r>
              <a:rPr lang="en-US" altLang="en-US">
                <a:solidFill>
                  <a:schemeClr val="bg1"/>
                </a:solidFill>
              </a:rPr>
              <a:t>(op)</a:t>
            </a:r>
            <a:r>
              <a:rPr lang="en-US" altLang="en-US" sz="7200">
                <a:solidFill>
                  <a:schemeClr val="bg1"/>
                </a:solidFill>
              </a:rPr>
              <a:t>R</a:t>
            </a:r>
            <a:r>
              <a:rPr lang="en-US" altLang="en-US">
                <a:solidFill>
                  <a:schemeClr val="bg1"/>
                </a:solidFill>
              </a:rPr>
              <a:t>(ight)</a:t>
            </a:r>
            <a:r>
              <a:rPr lang="en-US" altLang="en-US" sz="7200">
                <a:solidFill>
                  <a:schemeClr val="bg1"/>
                </a:solidFill>
              </a:rPr>
              <a:t>B</a:t>
            </a:r>
            <a:r>
              <a:rPr lang="en-US" altLang="en-US">
                <a:solidFill>
                  <a:schemeClr val="bg1"/>
                </a:solidFill>
              </a:rPr>
              <a:t>(ottom)</a:t>
            </a:r>
            <a:r>
              <a:rPr lang="en-US" altLang="en-US" sz="7200">
                <a:solidFill>
                  <a:schemeClr val="bg1"/>
                </a:solidFill>
              </a:rPr>
              <a:t>L</a:t>
            </a:r>
            <a:r>
              <a:rPr lang="en-US" altLang="en-US">
                <a:solidFill>
                  <a:schemeClr val="bg1"/>
                </a:solidFill>
              </a:rPr>
              <a:t>(eft)</a:t>
            </a:r>
          </a:p>
          <a:p>
            <a:pPr marL="455613" lvl="1" indent="1588">
              <a:buNone/>
              <a:tabLst>
                <a:tab pos="457200" algn="l"/>
              </a:tabLst>
            </a:pPr>
            <a:endParaRPr lang="en-US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50FB-310B-1B4C-AAF5-F3DEB0FC6AA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74000"/>
            </a:schemeClr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Formatting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4F817CC-E701-2B42-BADA-CCFC1D0942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90195"/>
            </a:schemeClr>
          </a:solidFill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55000" lnSpcReduction="2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#main article strong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font-weight:bold;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#text #main article blockquote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background:#efefef url(_assets/styles/images/bq-bg.png) no-repeat;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color:#600;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font-style: italic;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margin: 15px auto 30px auto;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padding: 30px 30px 15px 75px;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#text #main article blockquote cite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color:#333;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font-size:90%;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font-style:normal;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#text #main article ul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font-size:14px;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	margin: auto auto 30px 15px;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0250-0186-344E-B9BD-F71FBCA7FD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74000"/>
            </a:schemeClr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Formatting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315ABD1-2F40-7A4C-8F9E-FBAC5B79442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74901"/>
            </a:schemeClr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Whatever style you use, it’s good practice to minify your CSS before pushing to production so that all the extra characters you pump into your sheets for ease-of-use as a developer don’t slow down the experience of your users.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bg1"/>
                </a:solidFill>
              </a:rPr>
              <a:t>I use: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bg1"/>
                </a:solidFill>
                <a:hlinkClick r:id="rId3"/>
              </a:rPr>
              <a:t>http://developer.yahoo.com/yui/compressor/</a:t>
            </a:r>
            <a:endParaRPr lang="en-US" altLang="en-US">
              <a:solidFill>
                <a:schemeClr val="bg1"/>
              </a:solidFill>
            </a:endParaRPr>
          </a:p>
          <a:p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6606-FB80-A740-8ED4-4221A2B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74000"/>
            </a:schemeClr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Specificity/The Cascade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F7B0EE32-43E9-114C-9A5C-D1BACF71E07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74901"/>
            </a:schemeClr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First, find all rules that apply to the target element/property. This will be some combination of </a:t>
            </a:r>
            <a:r>
              <a:rPr lang="en-US" altLang="en-US" b="1">
                <a:solidFill>
                  <a:schemeClr val="bg1"/>
                </a:solidFill>
              </a:rPr>
              <a:t>browser default &gt; style sheet default &gt; targeted rules</a:t>
            </a:r>
            <a:r>
              <a:rPr lang="en-US" altLang="en-US">
                <a:solidFill>
                  <a:schemeClr val="bg1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7B23-362C-4940-AF06-8C5D8B700D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alpha val="74000"/>
            </a:schemeClr>
          </a:solidFill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CSS Versions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8B7EE6A-85B3-8F45-AADE-50808202BC7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74901"/>
            </a:schemeClr>
          </a:solidFill>
        </p:spPr>
        <p:txBody>
          <a:bodyPr/>
          <a:lstStyle/>
          <a:p>
            <a:r>
              <a:rPr lang="en-US" altLang="en-US" sz="1800" b="1">
                <a:solidFill>
                  <a:schemeClr val="bg1"/>
                </a:solidFill>
              </a:rPr>
              <a:t>CSS 1</a:t>
            </a:r>
          </a:p>
          <a:p>
            <a:pPr lvl="1"/>
            <a:r>
              <a:rPr lang="en-US" altLang="en-US" sz="1400">
                <a:solidFill>
                  <a:schemeClr val="bg1"/>
                </a:solidFill>
              </a:rPr>
              <a:t>Font properties such as typeface and emphasis</a:t>
            </a:r>
          </a:p>
          <a:p>
            <a:pPr lvl="1"/>
            <a:r>
              <a:rPr lang="en-US" altLang="en-US" sz="1400">
                <a:solidFill>
                  <a:schemeClr val="bg1"/>
                </a:solidFill>
              </a:rPr>
              <a:t>Color of text, backgrounds, and other elements</a:t>
            </a:r>
          </a:p>
          <a:p>
            <a:pPr lvl="1"/>
            <a:r>
              <a:rPr lang="en-US" altLang="en-US" sz="1400">
                <a:solidFill>
                  <a:schemeClr val="bg1"/>
                </a:solidFill>
              </a:rPr>
              <a:t>Text attributes such as spacing between words, letters, and lines of text</a:t>
            </a:r>
          </a:p>
          <a:p>
            <a:pPr lvl="1"/>
            <a:r>
              <a:rPr lang="en-US" altLang="en-US" sz="1400">
                <a:solidFill>
                  <a:schemeClr val="bg1"/>
                </a:solidFill>
              </a:rPr>
              <a:t>Alignment of text, images, tables and other elements</a:t>
            </a:r>
          </a:p>
          <a:p>
            <a:pPr lvl="1"/>
            <a:r>
              <a:rPr lang="en-US" altLang="en-US" sz="1400">
                <a:solidFill>
                  <a:schemeClr val="bg1"/>
                </a:solidFill>
              </a:rPr>
              <a:t>Margin, border, padding, and positioning for most elements</a:t>
            </a:r>
          </a:p>
          <a:p>
            <a:pPr lvl="1"/>
            <a:r>
              <a:rPr lang="en-US" altLang="en-US" sz="1400">
                <a:solidFill>
                  <a:schemeClr val="bg1"/>
                </a:solidFill>
              </a:rPr>
              <a:t>Unique identification and generic classification of groups of attributes</a:t>
            </a:r>
          </a:p>
          <a:p>
            <a:r>
              <a:rPr lang="en-US" altLang="en-US" sz="1800">
                <a:solidFill>
                  <a:schemeClr val="bg1"/>
                </a:solidFill>
              </a:rPr>
              <a:t>CSS2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400">
                <a:solidFill>
                  <a:schemeClr val="bg1"/>
                </a:solidFill>
              </a:rPr>
              <a:t>includes a number of new capabilities like </a:t>
            </a:r>
          </a:p>
          <a:p>
            <a:pPr lvl="1"/>
            <a:r>
              <a:rPr lang="en-US" altLang="en-US" sz="1400">
                <a:solidFill>
                  <a:schemeClr val="bg1"/>
                </a:solidFill>
              </a:rPr>
              <a:t>absolute, relative, and fixed positioning of elements and z-index, </a:t>
            </a:r>
          </a:p>
          <a:p>
            <a:pPr lvl="1"/>
            <a:r>
              <a:rPr lang="en-US" altLang="en-US" sz="1400">
                <a:solidFill>
                  <a:schemeClr val="bg1"/>
                </a:solidFill>
              </a:rPr>
              <a:t>the concept of media types</a:t>
            </a:r>
          </a:p>
          <a:p>
            <a:pPr lvl="1"/>
            <a:r>
              <a:rPr lang="en-US" altLang="en-US" sz="1400">
                <a:solidFill>
                  <a:schemeClr val="bg1"/>
                </a:solidFill>
              </a:rPr>
              <a:t>support for aural style sheets and bidirectional text</a:t>
            </a:r>
          </a:p>
          <a:p>
            <a:pPr lvl="1"/>
            <a:r>
              <a:rPr lang="en-US" altLang="en-US" sz="1400">
                <a:solidFill>
                  <a:schemeClr val="bg1"/>
                </a:solidFill>
              </a:rPr>
              <a:t>new font properties such as shadows. 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36868" name="TextBox 3">
            <a:extLst>
              <a:ext uri="{FF2B5EF4-FFF2-40B4-BE49-F238E27FC236}">
                <a16:creationId xmlns:a16="http://schemas.microsoft.com/office/drawing/2014/main" id="{91859AD7-0D8E-C546-AFA5-6FDAF55BA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324600"/>
            <a:ext cx="906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  <a:hlinkClick r:id="rId3"/>
              </a:rPr>
              <a:t>http://en.wikipedia.org/wiki/Cascading_Style_Sheets</a:t>
            </a:r>
            <a:r>
              <a:rPr lang="en-US" altLang="en-US">
                <a:solidFill>
                  <a:schemeClr val="bg1"/>
                </a:solidFill>
              </a:rPr>
              <a:t>, once again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966</Words>
  <Application>Microsoft Macintosh PowerPoint</Application>
  <PresentationFormat>Widescreen</PresentationFormat>
  <Paragraphs>128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Consolas</vt:lpstr>
      <vt:lpstr>Tw Cen MT</vt:lpstr>
      <vt:lpstr>ShapesVTI</vt:lpstr>
      <vt:lpstr>Introduction-CSS#2 </vt:lpstr>
      <vt:lpstr>Agenda</vt:lpstr>
      <vt:lpstr>Enter CSS (The timeline)</vt:lpstr>
      <vt:lpstr>Basic Anatomy of a Style Sheet</vt:lpstr>
      <vt:lpstr>Shorthand properties</vt:lpstr>
      <vt:lpstr>Formatting</vt:lpstr>
      <vt:lpstr>Formatting</vt:lpstr>
      <vt:lpstr>Specificity/The Cascade</vt:lpstr>
      <vt:lpstr>CSS Versions</vt:lpstr>
      <vt:lpstr>CSS Versions</vt:lpstr>
      <vt:lpstr>Frameworks/Abstractions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and Why  React Native Is a Good Technical Solution? </dc:title>
  <dc:creator>Mayank Tiwari</dc:creator>
  <cp:lastModifiedBy>Mayank Tiwari</cp:lastModifiedBy>
  <cp:revision>50</cp:revision>
  <dcterms:created xsi:type="dcterms:W3CDTF">2020-11-13T08:35:25Z</dcterms:created>
  <dcterms:modified xsi:type="dcterms:W3CDTF">2021-08-04T08:30:40Z</dcterms:modified>
</cp:coreProperties>
</file>