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4"/>
  </p:notesMasterIdLst>
  <p:sldIdLst>
    <p:sldId id="3825" r:id="rId5"/>
    <p:sldId id="3828" r:id="rId6"/>
    <p:sldId id="322" r:id="rId7"/>
    <p:sldId id="340" r:id="rId8"/>
    <p:sldId id="341" r:id="rId9"/>
    <p:sldId id="342" r:id="rId10"/>
    <p:sldId id="343" r:id="rId11"/>
    <p:sldId id="344" r:id="rId12"/>
    <p:sldId id="345" r:id="rId13"/>
    <p:sldId id="347" r:id="rId14"/>
    <p:sldId id="346" r:id="rId15"/>
    <p:sldId id="348" r:id="rId16"/>
    <p:sldId id="349" r:id="rId17"/>
    <p:sldId id="350" r:id="rId18"/>
    <p:sldId id="351" r:id="rId19"/>
    <p:sldId id="352" r:id="rId20"/>
    <p:sldId id="353" r:id="rId21"/>
    <p:sldId id="3835" r:id="rId22"/>
    <p:sldId id="383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5" autoAdjust="0"/>
    <p:restoredTop sz="94637"/>
  </p:normalViewPr>
  <p:slideViewPr>
    <p:cSldViewPr snapToGrid="0">
      <p:cViewPr varScale="1">
        <p:scale>
          <a:sx n="93" d="100"/>
          <a:sy n="93" d="100"/>
        </p:scale>
        <p:origin x="1080" y="208"/>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8/11/21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mozilla.org/en/CSS/justify-conten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6">
            <a:extLst>
              <a:ext uri="{FF2B5EF4-FFF2-40B4-BE49-F238E27FC236}">
                <a16:creationId xmlns:a16="http://schemas.microsoft.com/office/drawing/2014/main" id="{1F5DC201-B15E-E942-83CB-9DF4FD364ED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a:fld id="{5D7BD9B1-4B52-DC45-9885-72F060C09DC9}" type="slidenum">
              <a:rPr lang="en-US" altLang="fr-FR">
                <a:solidFill>
                  <a:srgbClr val="000000"/>
                </a:solidFill>
                <a:latin typeface="Times New Roman" panose="02020603050405020304" pitchFamily="18" charset="0"/>
              </a:rPr>
              <a:pPr eaLnBrk="1"/>
              <a:t>3</a:t>
            </a:fld>
            <a:endParaRPr lang="en-US" altLang="fr-FR">
              <a:solidFill>
                <a:srgbClr val="000000"/>
              </a:solidFill>
              <a:latin typeface="Times New Roman" panose="02020603050405020304" pitchFamily="18" charset="0"/>
            </a:endParaRPr>
          </a:p>
        </p:txBody>
      </p:sp>
      <p:sp>
        <p:nvSpPr>
          <p:cNvPr id="120835" name="Rectangle 1">
            <a:extLst>
              <a:ext uri="{FF2B5EF4-FFF2-40B4-BE49-F238E27FC236}">
                <a16:creationId xmlns:a16="http://schemas.microsoft.com/office/drawing/2014/main" id="{7DA124B1-77D4-5647-ACF3-85DEBB94D379}"/>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6" name="Text Box 2">
            <a:extLst>
              <a:ext uri="{FF2B5EF4-FFF2-40B4-BE49-F238E27FC236}">
                <a16:creationId xmlns:a16="http://schemas.microsoft.com/office/drawing/2014/main" id="{63CDF2E1-38BB-5343-A2B3-94B55D6948D7}"/>
              </a:ext>
            </a:extLst>
          </p:cNvPr>
          <p:cNvSpPr>
            <a:spLocks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7640"/>
          <a:lstStyle/>
          <a:p>
            <a:pPr eaLnBrk="1">
              <a:lnSpc>
                <a:spcPct val="95000"/>
              </a:lnSpc>
              <a:spcBef>
                <a:spcPct val="0"/>
              </a:spcBef>
              <a:tabLst>
                <a:tab pos="723900" algn="l"/>
                <a:tab pos="1447800" algn="l"/>
                <a:tab pos="2171700" algn="l"/>
                <a:tab pos="2895600" algn="l"/>
                <a:tab pos="3619500" algn="l"/>
                <a:tab pos="4343400" algn="l"/>
                <a:tab pos="5067300" algn="l"/>
                <a:tab pos="5791200" algn="l"/>
              </a:tabLst>
            </a:pPr>
            <a:endParaRPr lang="en-US" altLang="fr-FR" sz="2000">
              <a:latin typeface="Times New Roman" panose="02020603050405020304" pitchFamily="18"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6">
            <a:extLst>
              <a:ext uri="{FF2B5EF4-FFF2-40B4-BE49-F238E27FC236}">
                <a16:creationId xmlns:a16="http://schemas.microsoft.com/office/drawing/2014/main" id="{A70D5086-33E6-EF4D-9B34-64BE589C506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a:fld id="{FDABEA8F-D09D-1640-88D0-61146A1248E2}" type="slidenum">
              <a:rPr lang="en-US" altLang="fr-FR">
                <a:solidFill>
                  <a:srgbClr val="000000"/>
                </a:solidFill>
                <a:latin typeface="Times New Roman" panose="02020603050405020304" pitchFamily="18" charset="0"/>
              </a:rPr>
              <a:pPr eaLnBrk="1"/>
              <a:t>12</a:t>
            </a:fld>
            <a:endParaRPr lang="en-US" altLang="fr-FR">
              <a:solidFill>
                <a:srgbClr val="000000"/>
              </a:solidFill>
              <a:latin typeface="Times New Roman" panose="02020603050405020304" pitchFamily="18" charset="0"/>
            </a:endParaRPr>
          </a:p>
        </p:txBody>
      </p:sp>
      <p:sp>
        <p:nvSpPr>
          <p:cNvPr id="130051" name="Rectangle 1">
            <a:extLst>
              <a:ext uri="{FF2B5EF4-FFF2-40B4-BE49-F238E27FC236}">
                <a16:creationId xmlns:a16="http://schemas.microsoft.com/office/drawing/2014/main" id="{37FE47D9-B3FB-824B-8427-9B675DD10C59}"/>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2" name="Text Box 2">
            <a:extLst>
              <a:ext uri="{FF2B5EF4-FFF2-40B4-BE49-F238E27FC236}">
                <a16:creationId xmlns:a16="http://schemas.microsoft.com/office/drawing/2014/main" id="{885E0DFE-6CFC-1B48-B2CB-9BA443B2494D}"/>
              </a:ext>
            </a:extLst>
          </p:cNvPr>
          <p:cNvSpPr>
            <a:spLocks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7640"/>
          <a:lstStyle/>
          <a:p>
            <a:pPr eaLnBrk="1">
              <a:lnSpc>
                <a:spcPct val="95000"/>
              </a:lnSpc>
              <a:spcBef>
                <a:spcPct val="0"/>
              </a:spcBef>
              <a:tabLst>
                <a:tab pos="723900" algn="l"/>
                <a:tab pos="1447800" algn="l"/>
                <a:tab pos="2171700" algn="l"/>
                <a:tab pos="2895600" algn="l"/>
                <a:tab pos="3619500" algn="l"/>
                <a:tab pos="4343400" algn="l"/>
                <a:tab pos="5067300" algn="l"/>
                <a:tab pos="5791200" algn="l"/>
              </a:tabLst>
            </a:pPr>
            <a:r>
              <a:rPr lang="en-US" altLang="fr-FR" sz="2000">
                <a:latin typeface="Times New Roman" panose="02020603050405020304" pitchFamily="18" charset="0"/>
              </a:rPr>
              <a:t>aligns flex items of the current flex line the same way as </a:t>
            </a:r>
            <a:r>
              <a:rPr lang="en-US" altLang="fr-FR" sz="2000">
                <a:solidFill>
                  <a:schemeClr val="bg1"/>
                </a:solidFill>
                <a:latin typeface="Times New Roman" panose="02020603050405020304" pitchFamily="18" charset="0"/>
                <a:hlinkClick r:id="rId3" tooltip="en/CSS/justify-content"/>
              </a:rPr>
              <a:t>justify-content</a:t>
            </a:r>
            <a:r>
              <a:rPr lang="en-US" altLang="fr-FR" sz="2000">
                <a:latin typeface="Times New Roman" panose="02020603050405020304" pitchFamily="18" charset="0"/>
              </a:rPr>
              <a:t> but in the </a:t>
            </a:r>
            <a:r>
              <a:rPr lang="en-US" altLang="fr-FR" sz="2000" b="1">
                <a:latin typeface="Times New Roman" panose="02020603050405020304" pitchFamily="18" charset="0"/>
              </a:rPr>
              <a:t>perpendicular direction</a:t>
            </a:r>
            <a:r>
              <a:rPr lang="en-US" altLang="fr-FR" sz="2000">
                <a:latin typeface="Times New Roman" panose="02020603050405020304" pitchFamily="18" charset="0"/>
              </a:rPr>
              <a:t>.</a:t>
            </a:r>
          </a:p>
          <a:p>
            <a:pPr eaLnBrk="1">
              <a:lnSpc>
                <a:spcPct val="95000"/>
              </a:lnSpc>
              <a:spcBef>
                <a:spcPct val="0"/>
              </a:spcBef>
              <a:tabLst>
                <a:tab pos="723900" algn="l"/>
                <a:tab pos="1447800" algn="l"/>
                <a:tab pos="2171700" algn="l"/>
                <a:tab pos="2895600" algn="l"/>
                <a:tab pos="3619500" algn="l"/>
                <a:tab pos="4343400" algn="l"/>
                <a:tab pos="5067300" algn="l"/>
                <a:tab pos="5791200" algn="l"/>
              </a:tabLst>
            </a:pPr>
            <a:r>
              <a:rPr lang="en-US" altLang="fr-FR" sz="2000">
                <a:latin typeface="Times New Roman" panose="02020603050405020304" pitchFamily="18" charset="0"/>
                <a:cs typeface="Arial" panose="020B0604020202020204" pitchFamily="34" charset="0"/>
              </a:rPr>
              <a:t>Default: stretch</a:t>
            </a:r>
          </a:p>
          <a:p>
            <a:pPr eaLnBrk="1">
              <a:lnSpc>
                <a:spcPct val="95000"/>
              </a:lnSpc>
              <a:spcBef>
                <a:spcPct val="0"/>
              </a:spcBef>
              <a:tabLst>
                <a:tab pos="723900" algn="l"/>
                <a:tab pos="1447800" algn="l"/>
                <a:tab pos="2171700" algn="l"/>
                <a:tab pos="2895600" algn="l"/>
                <a:tab pos="3619500" algn="l"/>
                <a:tab pos="4343400" algn="l"/>
                <a:tab pos="5067300" algn="l"/>
                <a:tab pos="5791200" algn="l"/>
              </a:tabLst>
            </a:pPr>
            <a:r>
              <a:rPr lang="en-US" altLang="fr-FR" sz="2000">
                <a:latin typeface="Times New Roman" panose="02020603050405020304" pitchFamily="18" charset="0"/>
                <a:cs typeface="Arial" panose="020B0604020202020204" pitchFamily="34" charset="0"/>
              </a:rPr>
              <a:t>Stretch, flex-start, flex-end, center, baseline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6">
            <a:extLst>
              <a:ext uri="{FF2B5EF4-FFF2-40B4-BE49-F238E27FC236}">
                <a16:creationId xmlns:a16="http://schemas.microsoft.com/office/drawing/2014/main" id="{D68C9C41-006F-6444-95CB-E5215750853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a:fld id="{EC957DC3-1EC8-8C42-989D-778CF9D5A242}" type="slidenum">
              <a:rPr lang="en-US" altLang="fr-FR">
                <a:solidFill>
                  <a:srgbClr val="000000"/>
                </a:solidFill>
                <a:latin typeface="Times New Roman" panose="02020603050405020304" pitchFamily="18" charset="0"/>
              </a:rPr>
              <a:pPr eaLnBrk="1"/>
              <a:t>13</a:t>
            </a:fld>
            <a:endParaRPr lang="en-US" altLang="fr-FR">
              <a:solidFill>
                <a:srgbClr val="000000"/>
              </a:solidFill>
              <a:latin typeface="Times New Roman" panose="02020603050405020304" pitchFamily="18" charset="0"/>
            </a:endParaRPr>
          </a:p>
        </p:txBody>
      </p:sp>
      <p:sp>
        <p:nvSpPr>
          <p:cNvPr id="131075" name="Rectangle 1">
            <a:extLst>
              <a:ext uri="{FF2B5EF4-FFF2-40B4-BE49-F238E27FC236}">
                <a16:creationId xmlns:a16="http://schemas.microsoft.com/office/drawing/2014/main" id="{0738D995-DE8F-AF47-B2D2-FF351BC1BA7A}"/>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6" name="Text Box 2">
            <a:extLst>
              <a:ext uri="{FF2B5EF4-FFF2-40B4-BE49-F238E27FC236}">
                <a16:creationId xmlns:a16="http://schemas.microsoft.com/office/drawing/2014/main" id="{945D42D5-750A-494B-A5A4-17B1A1741C39}"/>
              </a:ext>
            </a:extLst>
          </p:cNvPr>
          <p:cNvSpPr>
            <a:spLocks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7640"/>
          <a:lstStyle/>
          <a:p>
            <a:pPr eaLnBrk="1">
              <a:lnSpc>
                <a:spcPct val="95000"/>
              </a:lnSpc>
              <a:spcBef>
                <a:spcPct val="0"/>
              </a:spcBef>
              <a:tabLst>
                <a:tab pos="723900" algn="l"/>
                <a:tab pos="1447800" algn="l"/>
                <a:tab pos="2171700" algn="l"/>
                <a:tab pos="2895600" algn="l"/>
                <a:tab pos="3619500" algn="l"/>
                <a:tab pos="4343400" algn="l"/>
                <a:tab pos="5067300" algn="l"/>
                <a:tab pos="5791200" algn="l"/>
              </a:tabLst>
            </a:pPr>
            <a:r>
              <a:rPr lang="en-US" altLang="fr-FR" sz="2000">
                <a:latin typeface="Times New Roman" panose="02020603050405020304" pitchFamily="18" charset="0"/>
                <a:cs typeface="Arial" panose="020B0604020202020204" pitchFamily="34" charset="0"/>
              </a:rPr>
              <a:t>Item initial main size (width) – based on content-box</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6">
            <a:extLst>
              <a:ext uri="{FF2B5EF4-FFF2-40B4-BE49-F238E27FC236}">
                <a16:creationId xmlns:a16="http://schemas.microsoft.com/office/drawing/2014/main" id="{BD878607-981B-B74D-8368-BDBF0B11661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a:fld id="{CD6C8AA6-83D0-A944-9D71-B680AA5B94DC}" type="slidenum">
              <a:rPr lang="en-US" altLang="fr-FR">
                <a:solidFill>
                  <a:srgbClr val="000000"/>
                </a:solidFill>
                <a:latin typeface="Times New Roman" panose="02020603050405020304" pitchFamily="18" charset="0"/>
              </a:rPr>
              <a:pPr eaLnBrk="1"/>
              <a:t>14</a:t>
            </a:fld>
            <a:endParaRPr lang="en-US" altLang="fr-FR">
              <a:solidFill>
                <a:srgbClr val="000000"/>
              </a:solidFill>
              <a:latin typeface="Times New Roman" panose="02020603050405020304" pitchFamily="18" charset="0"/>
            </a:endParaRPr>
          </a:p>
        </p:txBody>
      </p:sp>
      <p:sp>
        <p:nvSpPr>
          <p:cNvPr id="132099" name="Rectangle 1">
            <a:extLst>
              <a:ext uri="{FF2B5EF4-FFF2-40B4-BE49-F238E27FC236}">
                <a16:creationId xmlns:a16="http://schemas.microsoft.com/office/drawing/2014/main" id="{2CB39A30-A343-3E40-9E7C-2BE5B2A416EC}"/>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100" name="Text Box 2">
            <a:extLst>
              <a:ext uri="{FF2B5EF4-FFF2-40B4-BE49-F238E27FC236}">
                <a16:creationId xmlns:a16="http://schemas.microsoft.com/office/drawing/2014/main" id="{BFEAFB08-9ACA-5641-94C3-328C5E8E6BD2}"/>
              </a:ext>
            </a:extLst>
          </p:cNvPr>
          <p:cNvSpPr>
            <a:spLocks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7640"/>
          <a:lstStyle/>
          <a:p>
            <a:pPr eaLnBrk="1">
              <a:lnSpc>
                <a:spcPct val="95000"/>
              </a:lnSpc>
              <a:spcBef>
                <a:spcPct val="0"/>
              </a:spcBef>
              <a:tabLst>
                <a:tab pos="723900" algn="l"/>
                <a:tab pos="1447800" algn="l"/>
                <a:tab pos="2171700" algn="l"/>
                <a:tab pos="2895600" algn="l"/>
                <a:tab pos="3619500" algn="l"/>
                <a:tab pos="4343400" algn="l"/>
                <a:tab pos="5067300" algn="l"/>
                <a:tab pos="5791200" algn="l"/>
              </a:tabLst>
            </a:pPr>
            <a:r>
              <a:rPr lang="en-US" altLang="fr-FR" sz="2000">
                <a:latin typeface="Times New Roman" panose="02020603050405020304" pitchFamily="18" charset="0"/>
              </a:rPr>
              <a:t>Specifies the flex grow factor of a flex item</a:t>
            </a:r>
            <a:endParaRPr lang="en-US" altLang="fr-FR" sz="2000">
              <a:latin typeface="Times New Roman" panose="02020603050405020304" pitchFamily="18"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6">
            <a:extLst>
              <a:ext uri="{FF2B5EF4-FFF2-40B4-BE49-F238E27FC236}">
                <a16:creationId xmlns:a16="http://schemas.microsoft.com/office/drawing/2014/main" id="{E0D3EA71-53C6-7940-971B-9B928A5760D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a:fld id="{5F3B35B0-9120-074F-9DC6-300592466416}" type="slidenum">
              <a:rPr lang="en-US" altLang="fr-FR">
                <a:solidFill>
                  <a:srgbClr val="000000"/>
                </a:solidFill>
                <a:latin typeface="Times New Roman" panose="02020603050405020304" pitchFamily="18" charset="0"/>
              </a:rPr>
              <a:pPr eaLnBrk="1"/>
              <a:t>15</a:t>
            </a:fld>
            <a:endParaRPr lang="en-US" altLang="fr-FR">
              <a:solidFill>
                <a:srgbClr val="000000"/>
              </a:solidFill>
              <a:latin typeface="Times New Roman" panose="02020603050405020304" pitchFamily="18" charset="0"/>
            </a:endParaRPr>
          </a:p>
        </p:txBody>
      </p:sp>
      <p:sp>
        <p:nvSpPr>
          <p:cNvPr id="133123" name="Rectangle 1">
            <a:extLst>
              <a:ext uri="{FF2B5EF4-FFF2-40B4-BE49-F238E27FC236}">
                <a16:creationId xmlns:a16="http://schemas.microsoft.com/office/drawing/2014/main" id="{8C815746-E642-E348-8E94-73AABEA3D28D}"/>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4" name="Text Box 2">
            <a:extLst>
              <a:ext uri="{FF2B5EF4-FFF2-40B4-BE49-F238E27FC236}">
                <a16:creationId xmlns:a16="http://schemas.microsoft.com/office/drawing/2014/main" id="{32F63C72-68F1-5E46-9639-9E25D9D8A56B}"/>
              </a:ext>
            </a:extLst>
          </p:cNvPr>
          <p:cNvSpPr>
            <a:spLocks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7640"/>
          <a:lstStyle/>
          <a:p>
            <a:pPr eaLnBrk="1">
              <a:lnSpc>
                <a:spcPct val="95000"/>
              </a:lnSpc>
              <a:spcBef>
                <a:spcPct val="0"/>
              </a:spcBef>
              <a:tabLst>
                <a:tab pos="723900" algn="l"/>
                <a:tab pos="1447800" algn="l"/>
                <a:tab pos="2171700" algn="l"/>
                <a:tab pos="2895600" algn="l"/>
                <a:tab pos="3619500" algn="l"/>
                <a:tab pos="4343400" algn="l"/>
                <a:tab pos="5067300" algn="l"/>
                <a:tab pos="5791200" algn="l"/>
              </a:tabLst>
            </a:pPr>
            <a:r>
              <a:rPr lang="en-US" altLang="fr-FR" sz="2000">
                <a:latin typeface="Times New Roman" panose="02020603050405020304" pitchFamily="18" charset="0"/>
              </a:rPr>
              <a:t>Will keep initial width</a:t>
            </a:r>
            <a:endParaRPr lang="en-US" altLang="fr-FR" sz="2000">
              <a:latin typeface="Times New Roman" panose="02020603050405020304" pitchFamily="18" charset="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6">
            <a:extLst>
              <a:ext uri="{FF2B5EF4-FFF2-40B4-BE49-F238E27FC236}">
                <a16:creationId xmlns:a16="http://schemas.microsoft.com/office/drawing/2014/main" id="{9E154994-8BA9-4046-B882-BCA001BAA20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a:fld id="{A9C91006-6946-CC46-9B18-0C972CA030E2}" type="slidenum">
              <a:rPr lang="en-US" altLang="fr-FR">
                <a:solidFill>
                  <a:srgbClr val="000000"/>
                </a:solidFill>
                <a:latin typeface="Times New Roman" panose="02020603050405020304" pitchFamily="18" charset="0"/>
              </a:rPr>
              <a:pPr eaLnBrk="1"/>
              <a:t>16</a:t>
            </a:fld>
            <a:endParaRPr lang="en-US" altLang="fr-FR">
              <a:solidFill>
                <a:srgbClr val="000000"/>
              </a:solidFill>
              <a:latin typeface="Times New Roman" panose="02020603050405020304" pitchFamily="18" charset="0"/>
            </a:endParaRPr>
          </a:p>
        </p:txBody>
      </p:sp>
      <p:sp>
        <p:nvSpPr>
          <p:cNvPr id="134147" name="Rectangle 1">
            <a:extLst>
              <a:ext uri="{FF2B5EF4-FFF2-40B4-BE49-F238E27FC236}">
                <a16:creationId xmlns:a16="http://schemas.microsoft.com/office/drawing/2014/main" id="{71B6E583-5233-9445-A145-892A7087B10D}"/>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8" name="Text Box 2">
            <a:extLst>
              <a:ext uri="{FF2B5EF4-FFF2-40B4-BE49-F238E27FC236}">
                <a16:creationId xmlns:a16="http://schemas.microsoft.com/office/drawing/2014/main" id="{898BF310-F8A5-2647-A4DD-715FEAB6E673}"/>
              </a:ext>
            </a:extLst>
          </p:cNvPr>
          <p:cNvSpPr>
            <a:spLocks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7640"/>
          <a:lstStyle/>
          <a:p>
            <a:pPr eaLnBrk="1">
              <a:lnSpc>
                <a:spcPct val="95000"/>
              </a:lnSpc>
              <a:spcBef>
                <a:spcPct val="0"/>
              </a:spcBef>
              <a:tabLst>
                <a:tab pos="723900" algn="l"/>
                <a:tab pos="1447800" algn="l"/>
                <a:tab pos="2171700" algn="l"/>
                <a:tab pos="2895600" algn="l"/>
                <a:tab pos="3619500" algn="l"/>
                <a:tab pos="4343400" algn="l"/>
                <a:tab pos="5067300" algn="l"/>
                <a:tab pos="5791200" algn="l"/>
              </a:tabLst>
            </a:pPr>
            <a:r>
              <a:rPr lang="en-US" altLang="fr-FR" sz="2000">
                <a:latin typeface="Times New Roman" panose="02020603050405020304" pitchFamily="18" charset="0"/>
              </a:rPr>
              <a:t>Will grow, will shrink, no initial main size value</a:t>
            </a:r>
            <a:endParaRPr lang="en-US" altLang="fr-FR" sz="2000">
              <a:latin typeface="Times New Roman" panose="02020603050405020304" pitchFamily="18"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6">
            <a:extLst>
              <a:ext uri="{FF2B5EF4-FFF2-40B4-BE49-F238E27FC236}">
                <a16:creationId xmlns:a16="http://schemas.microsoft.com/office/drawing/2014/main" id="{80EEB4CE-9B20-E646-BB9B-06E85BACE0C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a:fld id="{6E93B235-3C6E-BC4E-8460-9B31A0FD51A9}" type="slidenum">
              <a:rPr lang="en-US" altLang="fr-FR">
                <a:solidFill>
                  <a:srgbClr val="000000"/>
                </a:solidFill>
                <a:latin typeface="Times New Roman" panose="02020603050405020304" pitchFamily="18" charset="0"/>
              </a:rPr>
              <a:pPr eaLnBrk="1"/>
              <a:t>17</a:t>
            </a:fld>
            <a:endParaRPr lang="en-US" altLang="fr-FR">
              <a:solidFill>
                <a:srgbClr val="000000"/>
              </a:solidFill>
              <a:latin typeface="Times New Roman" panose="02020603050405020304" pitchFamily="18" charset="0"/>
            </a:endParaRPr>
          </a:p>
        </p:txBody>
      </p:sp>
      <p:sp>
        <p:nvSpPr>
          <p:cNvPr id="135171" name="Rectangle 1">
            <a:extLst>
              <a:ext uri="{FF2B5EF4-FFF2-40B4-BE49-F238E27FC236}">
                <a16:creationId xmlns:a16="http://schemas.microsoft.com/office/drawing/2014/main" id="{5F4EAD90-9B33-A44B-B614-9DA41C58250A}"/>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2" name="Text Box 2">
            <a:extLst>
              <a:ext uri="{FF2B5EF4-FFF2-40B4-BE49-F238E27FC236}">
                <a16:creationId xmlns:a16="http://schemas.microsoft.com/office/drawing/2014/main" id="{FCD1C2C5-27B0-1347-94B3-E3A6FB268B15}"/>
              </a:ext>
            </a:extLst>
          </p:cNvPr>
          <p:cNvSpPr>
            <a:spLocks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7640"/>
          <a:lstStyle/>
          <a:p>
            <a:pPr eaLnBrk="1">
              <a:lnSpc>
                <a:spcPct val="95000"/>
              </a:lnSpc>
              <a:spcBef>
                <a:spcPct val="0"/>
              </a:spcBef>
              <a:tabLst>
                <a:tab pos="723900" algn="l"/>
                <a:tab pos="1447800" algn="l"/>
                <a:tab pos="2171700" algn="l"/>
                <a:tab pos="2895600" algn="l"/>
                <a:tab pos="3619500" algn="l"/>
                <a:tab pos="4343400" algn="l"/>
                <a:tab pos="5067300" algn="l"/>
                <a:tab pos="5791200" algn="l"/>
              </a:tabLst>
            </a:pPr>
            <a:r>
              <a:rPr lang="en-US" altLang="fr-FR" sz="2000">
                <a:latin typeface="Times New Roman" panose="02020603050405020304" pitchFamily="18" charset="0"/>
              </a:rPr>
              <a:t>specifies the order used to lay out flex items in their flex container. Elements are laid out by ascending order of the order value. Elements with the same order value are laid out in the order they appear in the source code. Default value = 0</a:t>
            </a:r>
            <a:endParaRPr lang="en-US" altLang="fr-FR" sz="2000">
              <a:latin typeface="Times New Roman" panose="02020603050405020304" pitchFamily="18"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18</a:t>
            </a:fld>
            <a:endParaRPr lang="en-US" dirty="0"/>
          </a:p>
        </p:txBody>
      </p:sp>
    </p:spTree>
    <p:extLst>
      <p:ext uri="{BB962C8B-B14F-4D97-AF65-F5344CB8AC3E}">
        <p14:creationId xmlns:p14="http://schemas.microsoft.com/office/powerpoint/2010/main" val="129468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6">
            <a:extLst>
              <a:ext uri="{FF2B5EF4-FFF2-40B4-BE49-F238E27FC236}">
                <a16:creationId xmlns:a16="http://schemas.microsoft.com/office/drawing/2014/main" id="{F24B1EA1-E8A5-2D46-AEC6-C7E58EF5CDB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a:fld id="{3AE07EE5-CCAA-DE4E-A935-68C398C310F3}" type="slidenum">
              <a:rPr lang="en-US" altLang="fr-FR">
                <a:solidFill>
                  <a:srgbClr val="000000"/>
                </a:solidFill>
                <a:latin typeface="Times New Roman" panose="02020603050405020304" pitchFamily="18" charset="0"/>
              </a:rPr>
              <a:pPr eaLnBrk="1"/>
              <a:t>4</a:t>
            </a:fld>
            <a:endParaRPr lang="en-US" altLang="fr-FR">
              <a:solidFill>
                <a:srgbClr val="000000"/>
              </a:solidFill>
              <a:latin typeface="Times New Roman" panose="02020603050405020304" pitchFamily="18" charset="0"/>
            </a:endParaRPr>
          </a:p>
        </p:txBody>
      </p:sp>
      <p:sp>
        <p:nvSpPr>
          <p:cNvPr id="121859" name="Rectangle 1">
            <a:extLst>
              <a:ext uri="{FF2B5EF4-FFF2-40B4-BE49-F238E27FC236}">
                <a16:creationId xmlns:a16="http://schemas.microsoft.com/office/drawing/2014/main" id="{DFD0C705-6C35-A24C-AD44-5BFDD321708D}"/>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60" name="Text Box 2">
            <a:extLst>
              <a:ext uri="{FF2B5EF4-FFF2-40B4-BE49-F238E27FC236}">
                <a16:creationId xmlns:a16="http://schemas.microsoft.com/office/drawing/2014/main" id="{13CAC379-0EAC-3F46-BFCF-DDDEFF14CD43}"/>
              </a:ext>
            </a:extLst>
          </p:cNvPr>
          <p:cNvSpPr>
            <a:spLocks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7640"/>
          <a:lstStyle/>
          <a:p>
            <a:pPr eaLnBrk="1">
              <a:lnSpc>
                <a:spcPct val="95000"/>
              </a:lnSpc>
              <a:spcBef>
                <a:spcPct val="0"/>
              </a:spcBef>
              <a:tabLst>
                <a:tab pos="723900" algn="l"/>
                <a:tab pos="1447800" algn="l"/>
                <a:tab pos="2171700" algn="l"/>
                <a:tab pos="2895600" algn="l"/>
                <a:tab pos="3619500" algn="l"/>
                <a:tab pos="4343400" algn="l"/>
                <a:tab pos="5067300" algn="l"/>
                <a:tab pos="5791200" algn="l"/>
              </a:tabLst>
            </a:pPr>
            <a:endParaRPr lang="en-US" altLang="fr-FR" sz="2000">
              <a:latin typeface="Times New Roman" panose="02020603050405020304" pitchFamily="18"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6">
            <a:extLst>
              <a:ext uri="{FF2B5EF4-FFF2-40B4-BE49-F238E27FC236}">
                <a16:creationId xmlns:a16="http://schemas.microsoft.com/office/drawing/2014/main" id="{D2ACD120-94FD-B74E-8090-50A5FCA8A3F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a:fld id="{EDE7842A-435E-6748-B885-8D18ADA14585}" type="slidenum">
              <a:rPr lang="en-US" altLang="fr-FR">
                <a:solidFill>
                  <a:srgbClr val="000000"/>
                </a:solidFill>
                <a:latin typeface="Times New Roman" panose="02020603050405020304" pitchFamily="18" charset="0"/>
              </a:rPr>
              <a:pPr eaLnBrk="1"/>
              <a:t>5</a:t>
            </a:fld>
            <a:endParaRPr lang="en-US" altLang="fr-FR">
              <a:solidFill>
                <a:srgbClr val="000000"/>
              </a:solidFill>
              <a:latin typeface="Times New Roman" panose="02020603050405020304" pitchFamily="18" charset="0"/>
            </a:endParaRPr>
          </a:p>
        </p:txBody>
      </p:sp>
      <p:sp>
        <p:nvSpPr>
          <p:cNvPr id="122883" name="Rectangle 1">
            <a:extLst>
              <a:ext uri="{FF2B5EF4-FFF2-40B4-BE49-F238E27FC236}">
                <a16:creationId xmlns:a16="http://schemas.microsoft.com/office/drawing/2014/main" id="{77BD5A7C-2694-654B-B99A-B64ECD2C0720}"/>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4" name="Text Box 2">
            <a:extLst>
              <a:ext uri="{FF2B5EF4-FFF2-40B4-BE49-F238E27FC236}">
                <a16:creationId xmlns:a16="http://schemas.microsoft.com/office/drawing/2014/main" id="{E6F6E257-9CD7-2449-94FF-CC10AFB3FD96}"/>
              </a:ext>
            </a:extLst>
          </p:cNvPr>
          <p:cNvSpPr>
            <a:spLocks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7640"/>
          <a:lstStyle/>
          <a:p>
            <a:pPr eaLnBrk="1">
              <a:lnSpc>
                <a:spcPct val="95000"/>
              </a:lnSpc>
              <a:spcBef>
                <a:spcPct val="0"/>
              </a:spcBef>
              <a:tabLst>
                <a:tab pos="723900" algn="l"/>
                <a:tab pos="1447800" algn="l"/>
                <a:tab pos="2171700" algn="l"/>
                <a:tab pos="2895600" algn="l"/>
                <a:tab pos="3619500" algn="l"/>
                <a:tab pos="4343400" algn="l"/>
                <a:tab pos="5067300" algn="l"/>
                <a:tab pos="5791200" algn="l"/>
              </a:tabLst>
            </a:pPr>
            <a:r>
              <a:rPr lang="en-US" altLang="fr-FR" sz="2000">
                <a:latin typeface="Times New Roman" panose="02020603050405020304" pitchFamily="18" charset="0"/>
                <a:cs typeface="Arial" panose="020B0604020202020204" pitchFamily="34" charset="0"/>
              </a:rPr>
              <a:t>IE Support: supported from v10 (old syntax, with –ms- prefix -&gt; </a:t>
            </a:r>
            <a:r>
              <a:rPr lang="fr-FR" altLang="fr-FR" sz="2000">
                <a:latin typeface="Times New Roman" panose="02020603050405020304" pitchFamily="18" charset="0"/>
              </a:rPr>
              <a:t>display:-ms-flexbox</a:t>
            </a:r>
            <a:r>
              <a:rPr lang="en-US" altLang="fr-FR" sz="2000">
                <a:latin typeface="Times New Roman" panose="02020603050405020304" pitchFamily="18" charset="0"/>
                <a:cs typeface="Arial" panose="020B0604020202020204" pitchFamily="34" charset="0"/>
              </a:rPr>
              <a:t>). Foresee fallback with float</a:t>
            </a:r>
          </a:p>
          <a:p>
            <a:pPr eaLnBrk="1">
              <a:lnSpc>
                <a:spcPct val="95000"/>
              </a:lnSpc>
              <a:spcBef>
                <a:spcPct val="0"/>
              </a:spcBef>
              <a:tabLst>
                <a:tab pos="723900" algn="l"/>
                <a:tab pos="1447800" algn="l"/>
                <a:tab pos="2171700" algn="l"/>
                <a:tab pos="2895600" algn="l"/>
                <a:tab pos="3619500" algn="l"/>
                <a:tab pos="4343400" algn="l"/>
                <a:tab pos="5067300" algn="l"/>
                <a:tab pos="5791200" algn="l"/>
              </a:tabLst>
            </a:pPr>
            <a:r>
              <a:rPr lang="en-US" altLang="fr-FR" sz="2000">
                <a:latin typeface="Times New Roman" panose="02020603050405020304" pitchFamily="18" charset="0"/>
                <a:cs typeface="Arial" panose="020B0604020202020204" pitchFamily="34" charset="0"/>
              </a:rPr>
              <a:t>Consider –webkit prefix also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6">
            <a:extLst>
              <a:ext uri="{FF2B5EF4-FFF2-40B4-BE49-F238E27FC236}">
                <a16:creationId xmlns:a16="http://schemas.microsoft.com/office/drawing/2014/main" id="{ADD55BF1-78C4-8545-BA65-220DEA659EA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a:fld id="{144FE03C-FC29-614A-AA70-8DC5698410DC}" type="slidenum">
              <a:rPr lang="en-US" altLang="fr-FR">
                <a:solidFill>
                  <a:srgbClr val="000000"/>
                </a:solidFill>
                <a:latin typeface="Times New Roman" panose="02020603050405020304" pitchFamily="18" charset="0"/>
              </a:rPr>
              <a:pPr eaLnBrk="1"/>
              <a:t>6</a:t>
            </a:fld>
            <a:endParaRPr lang="en-US" altLang="fr-FR">
              <a:solidFill>
                <a:srgbClr val="000000"/>
              </a:solidFill>
              <a:latin typeface="Times New Roman" panose="02020603050405020304" pitchFamily="18" charset="0"/>
            </a:endParaRPr>
          </a:p>
        </p:txBody>
      </p:sp>
      <p:sp>
        <p:nvSpPr>
          <p:cNvPr id="123907" name="Rectangle 1">
            <a:extLst>
              <a:ext uri="{FF2B5EF4-FFF2-40B4-BE49-F238E27FC236}">
                <a16:creationId xmlns:a16="http://schemas.microsoft.com/office/drawing/2014/main" id="{FA273134-07D5-CD44-B985-A85F9DCF4817}"/>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8" name="Text Box 2">
            <a:extLst>
              <a:ext uri="{FF2B5EF4-FFF2-40B4-BE49-F238E27FC236}">
                <a16:creationId xmlns:a16="http://schemas.microsoft.com/office/drawing/2014/main" id="{B5FC749C-1096-1547-917D-4B57C3846F15}"/>
              </a:ext>
            </a:extLst>
          </p:cNvPr>
          <p:cNvSpPr>
            <a:spLocks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7640"/>
          <a:lstStyle/>
          <a:p>
            <a:pPr eaLnBrk="1">
              <a:lnSpc>
                <a:spcPct val="95000"/>
              </a:lnSpc>
              <a:spcBef>
                <a:spcPct val="0"/>
              </a:spcBef>
              <a:tabLst>
                <a:tab pos="723900" algn="l"/>
                <a:tab pos="1447800" algn="l"/>
                <a:tab pos="2171700" algn="l"/>
                <a:tab pos="2895600" algn="l"/>
                <a:tab pos="3619500" algn="l"/>
                <a:tab pos="4343400" algn="l"/>
                <a:tab pos="5067300" algn="l"/>
                <a:tab pos="5791200" algn="l"/>
              </a:tabLst>
            </a:pPr>
            <a:endParaRPr lang="en-US" altLang="fr-FR" sz="2000">
              <a:latin typeface="Times New Roman" panose="02020603050405020304" pitchFamily="18"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6">
            <a:extLst>
              <a:ext uri="{FF2B5EF4-FFF2-40B4-BE49-F238E27FC236}">
                <a16:creationId xmlns:a16="http://schemas.microsoft.com/office/drawing/2014/main" id="{FABBA027-ABE3-C54D-A6B8-B77FB3B6ABA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a:fld id="{F4BED25A-93C5-724D-BC5E-4DB9FFB39081}" type="slidenum">
              <a:rPr lang="en-US" altLang="fr-FR">
                <a:solidFill>
                  <a:srgbClr val="000000"/>
                </a:solidFill>
                <a:latin typeface="Times New Roman" panose="02020603050405020304" pitchFamily="18" charset="0"/>
              </a:rPr>
              <a:pPr eaLnBrk="1"/>
              <a:t>7</a:t>
            </a:fld>
            <a:endParaRPr lang="en-US" altLang="fr-FR">
              <a:solidFill>
                <a:srgbClr val="000000"/>
              </a:solidFill>
              <a:latin typeface="Times New Roman" panose="02020603050405020304" pitchFamily="18" charset="0"/>
            </a:endParaRPr>
          </a:p>
        </p:txBody>
      </p:sp>
      <p:sp>
        <p:nvSpPr>
          <p:cNvPr id="124931" name="Rectangle 1">
            <a:extLst>
              <a:ext uri="{FF2B5EF4-FFF2-40B4-BE49-F238E27FC236}">
                <a16:creationId xmlns:a16="http://schemas.microsoft.com/office/drawing/2014/main" id="{DBA04B2F-4F53-F847-AFA6-2D17C1DB046E}"/>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2" name="Text Box 2">
            <a:extLst>
              <a:ext uri="{FF2B5EF4-FFF2-40B4-BE49-F238E27FC236}">
                <a16:creationId xmlns:a16="http://schemas.microsoft.com/office/drawing/2014/main" id="{514857B2-B66B-8149-BEE7-102DE7AAC1EC}"/>
              </a:ext>
            </a:extLst>
          </p:cNvPr>
          <p:cNvSpPr>
            <a:spLocks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7640"/>
          <a:lstStyle/>
          <a:p>
            <a:pPr eaLnBrk="1">
              <a:lnSpc>
                <a:spcPct val="95000"/>
              </a:lnSpc>
              <a:spcBef>
                <a:spcPct val="0"/>
              </a:spcBef>
              <a:tabLst>
                <a:tab pos="723900" algn="l"/>
                <a:tab pos="1447800" algn="l"/>
                <a:tab pos="2171700" algn="l"/>
                <a:tab pos="2895600" algn="l"/>
                <a:tab pos="3619500" algn="l"/>
                <a:tab pos="4343400" algn="l"/>
                <a:tab pos="5067300" algn="l"/>
                <a:tab pos="5791200" algn="l"/>
              </a:tabLst>
            </a:pPr>
            <a:r>
              <a:rPr lang="en-US" altLang="fr-FR" sz="2000">
                <a:latin typeface="Times New Roman" panose="02020603050405020304" pitchFamily="18" charset="0"/>
                <a:cs typeface="Arial" panose="020B0604020202020204" pitchFamily="34" charset="0"/>
              </a:rPr>
              <a:t>Remember to always add –webkit prefix!</a:t>
            </a:r>
          </a:p>
          <a:p>
            <a:pPr eaLnBrk="1">
              <a:lnSpc>
                <a:spcPct val="95000"/>
              </a:lnSpc>
              <a:spcBef>
                <a:spcPct val="0"/>
              </a:spcBef>
              <a:tabLst>
                <a:tab pos="723900" algn="l"/>
                <a:tab pos="1447800" algn="l"/>
                <a:tab pos="2171700" algn="l"/>
                <a:tab pos="2895600" algn="l"/>
                <a:tab pos="3619500" algn="l"/>
                <a:tab pos="4343400" algn="l"/>
                <a:tab pos="5067300" algn="l"/>
                <a:tab pos="5791200" algn="l"/>
              </a:tabLst>
            </a:pPr>
            <a:r>
              <a:rPr lang="en-US" altLang="fr-FR" sz="2000">
                <a:latin typeface="Times New Roman" panose="02020603050405020304" pitchFamily="18" charset="0"/>
                <a:cs typeface="Arial" panose="020B0604020202020204" pitchFamily="34" charset="0"/>
              </a:rPr>
              <a:t>Values are: row, column, row-reverse, column-reverse (default “row”)</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6">
            <a:extLst>
              <a:ext uri="{FF2B5EF4-FFF2-40B4-BE49-F238E27FC236}">
                <a16:creationId xmlns:a16="http://schemas.microsoft.com/office/drawing/2014/main" id="{D82468AB-C15D-E743-82E9-85D176695D0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a:fld id="{34EBE41A-A160-3B43-879B-E20B752E48E6}" type="slidenum">
              <a:rPr lang="en-US" altLang="fr-FR">
                <a:solidFill>
                  <a:srgbClr val="000000"/>
                </a:solidFill>
                <a:latin typeface="Times New Roman" panose="02020603050405020304" pitchFamily="18" charset="0"/>
              </a:rPr>
              <a:pPr eaLnBrk="1"/>
              <a:t>8</a:t>
            </a:fld>
            <a:endParaRPr lang="en-US" altLang="fr-FR">
              <a:solidFill>
                <a:srgbClr val="000000"/>
              </a:solidFill>
              <a:latin typeface="Times New Roman" panose="02020603050405020304" pitchFamily="18" charset="0"/>
            </a:endParaRPr>
          </a:p>
        </p:txBody>
      </p:sp>
      <p:sp>
        <p:nvSpPr>
          <p:cNvPr id="125955" name="Rectangle 1">
            <a:extLst>
              <a:ext uri="{FF2B5EF4-FFF2-40B4-BE49-F238E27FC236}">
                <a16:creationId xmlns:a16="http://schemas.microsoft.com/office/drawing/2014/main" id="{3EEFA457-0976-C042-A9EE-1783634A0DC6}"/>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6" name="Text Box 2">
            <a:extLst>
              <a:ext uri="{FF2B5EF4-FFF2-40B4-BE49-F238E27FC236}">
                <a16:creationId xmlns:a16="http://schemas.microsoft.com/office/drawing/2014/main" id="{45411F63-50FC-364D-AFE2-D12C45825DE1}"/>
              </a:ext>
            </a:extLst>
          </p:cNvPr>
          <p:cNvSpPr>
            <a:spLocks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7640"/>
          <a:lstStyle/>
          <a:p>
            <a:pPr eaLnBrk="1">
              <a:lnSpc>
                <a:spcPct val="95000"/>
              </a:lnSpc>
              <a:spcBef>
                <a:spcPct val="0"/>
              </a:spcBef>
              <a:tabLst>
                <a:tab pos="723900" algn="l"/>
                <a:tab pos="1447800" algn="l"/>
                <a:tab pos="2171700" algn="l"/>
                <a:tab pos="2895600" algn="l"/>
                <a:tab pos="3619500" algn="l"/>
                <a:tab pos="4343400" algn="l"/>
                <a:tab pos="5067300" algn="l"/>
                <a:tab pos="5791200" algn="l"/>
              </a:tabLst>
            </a:pPr>
            <a:r>
              <a:rPr lang="en-US" altLang="fr-FR" sz="2000">
                <a:latin typeface="Times New Roman" panose="02020603050405020304" pitchFamily="18" charset="0"/>
                <a:cs typeface="Arial" panose="020B0604020202020204" pitchFamily="34" charset="0"/>
              </a:rPr>
              <a:t>Remember to always add –webkit prefix!</a:t>
            </a:r>
          </a:p>
          <a:p>
            <a:pPr eaLnBrk="1">
              <a:lnSpc>
                <a:spcPct val="95000"/>
              </a:lnSpc>
              <a:spcBef>
                <a:spcPct val="0"/>
              </a:spcBef>
              <a:tabLst>
                <a:tab pos="723900" algn="l"/>
                <a:tab pos="1447800" algn="l"/>
                <a:tab pos="2171700" algn="l"/>
                <a:tab pos="2895600" algn="l"/>
                <a:tab pos="3619500" algn="l"/>
                <a:tab pos="4343400" algn="l"/>
                <a:tab pos="5067300" algn="l"/>
                <a:tab pos="5791200" algn="l"/>
              </a:tabLst>
            </a:pPr>
            <a:r>
              <a:rPr lang="en-US" altLang="fr-FR" sz="2000">
                <a:latin typeface="Times New Roman" panose="02020603050405020304" pitchFamily="18" charset="0"/>
                <a:cs typeface="Arial" panose="020B0604020202020204" pitchFamily="34" charset="0"/>
              </a:rPr>
              <a:t>Values are: wrap, nowrap, wrap-reverse (default “nowrap”)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6">
            <a:extLst>
              <a:ext uri="{FF2B5EF4-FFF2-40B4-BE49-F238E27FC236}">
                <a16:creationId xmlns:a16="http://schemas.microsoft.com/office/drawing/2014/main" id="{AEAA81D2-83EA-A74C-A30F-2693A952F17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a:fld id="{7DD8634C-C75B-844D-B61A-85E6C31F4555}" type="slidenum">
              <a:rPr lang="en-US" altLang="fr-FR">
                <a:solidFill>
                  <a:srgbClr val="000000"/>
                </a:solidFill>
                <a:latin typeface="Times New Roman" panose="02020603050405020304" pitchFamily="18" charset="0"/>
              </a:rPr>
              <a:pPr eaLnBrk="1"/>
              <a:t>9</a:t>
            </a:fld>
            <a:endParaRPr lang="en-US" altLang="fr-FR">
              <a:solidFill>
                <a:srgbClr val="000000"/>
              </a:solidFill>
              <a:latin typeface="Times New Roman" panose="02020603050405020304" pitchFamily="18" charset="0"/>
            </a:endParaRPr>
          </a:p>
        </p:txBody>
      </p:sp>
      <p:sp>
        <p:nvSpPr>
          <p:cNvPr id="126979" name="Rectangle 1">
            <a:extLst>
              <a:ext uri="{FF2B5EF4-FFF2-40B4-BE49-F238E27FC236}">
                <a16:creationId xmlns:a16="http://schemas.microsoft.com/office/drawing/2014/main" id="{215C625F-EF39-8E4C-A21B-A140A889640F}"/>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80" name="Text Box 2">
            <a:extLst>
              <a:ext uri="{FF2B5EF4-FFF2-40B4-BE49-F238E27FC236}">
                <a16:creationId xmlns:a16="http://schemas.microsoft.com/office/drawing/2014/main" id="{B4562609-E2F5-5446-85AE-A2B0874B9C15}"/>
              </a:ext>
            </a:extLst>
          </p:cNvPr>
          <p:cNvSpPr>
            <a:spLocks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7640"/>
          <a:lstStyle/>
          <a:p>
            <a:pPr eaLnBrk="1">
              <a:lnSpc>
                <a:spcPct val="95000"/>
              </a:lnSpc>
              <a:spcBef>
                <a:spcPct val="0"/>
              </a:spcBef>
              <a:tabLst>
                <a:tab pos="723900" algn="l"/>
                <a:tab pos="1447800" algn="l"/>
                <a:tab pos="2171700" algn="l"/>
                <a:tab pos="2895600" algn="l"/>
                <a:tab pos="3619500" algn="l"/>
                <a:tab pos="4343400" algn="l"/>
                <a:tab pos="5067300" algn="l"/>
                <a:tab pos="5791200" algn="l"/>
              </a:tabLst>
            </a:pPr>
            <a:r>
              <a:rPr lang="en-US" altLang="fr-FR" sz="2000">
                <a:latin typeface="Times New Roman" panose="02020603050405020304" pitchFamily="18" charset="0"/>
                <a:cs typeface="Arial" panose="020B0604020202020204" pitchFamily="34" charset="0"/>
              </a:rPr>
              <a:t>Better use always shorthand declarations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6">
            <a:extLst>
              <a:ext uri="{FF2B5EF4-FFF2-40B4-BE49-F238E27FC236}">
                <a16:creationId xmlns:a16="http://schemas.microsoft.com/office/drawing/2014/main" id="{2F3E749C-1F17-4D46-8021-B0A2FD2611E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a:fld id="{233AAA4B-8A4A-3040-9BCE-84D409EC19F9}" type="slidenum">
              <a:rPr lang="en-US" altLang="fr-FR">
                <a:solidFill>
                  <a:srgbClr val="000000"/>
                </a:solidFill>
                <a:latin typeface="Times New Roman" panose="02020603050405020304" pitchFamily="18" charset="0"/>
              </a:rPr>
              <a:pPr eaLnBrk="1"/>
              <a:t>10</a:t>
            </a:fld>
            <a:endParaRPr lang="en-US" altLang="fr-FR">
              <a:solidFill>
                <a:srgbClr val="000000"/>
              </a:solidFill>
              <a:latin typeface="Times New Roman" panose="02020603050405020304" pitchFamily="18" charset="0"/>
            </a:endParaRPr>
          </a:p>
        </p:txBody>
      </p:sp>
      <p:sp>
        <p:nvSpPr>
          <p:cNvPr id="128003" name="Rectangle 1">
            <a:extLst>
              <a:ext uri="{FF2B5EF4-FFF2-40B4-BE49-F238E27FC236}">
                <a16:creationId xmlns:a16="http://schemas.microsoft.com/office/drawing/2014/main" id="{776C46DA-A970-3147-B23B-5459A9FCFBD0}"/>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8004" name="Text Box 2">
            <a:extLst>
              <a:ext uri="{FF2B5EF4-FFF2-40B4-BE49-F238E27FC236}">
                <a16:creationId xmlns:a16="http://schemas.microsoft.com/office/drawing/2014/main" id="{BD4C4676-EE27-D642-9F02-676308F4D377}"/>
              </a:ext>
            </a:extLst>
          </p:cNvPr>
          <p:cNvSpPr>
            <a:spLocks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7640"/>
          <a:lstStyle/>
          <a:p>
            <a:pPr eaLnBrk="1">
              <a:lnSpc>
                <a:spcPct val="95000"/>
              </a:lnSpc>
              <a:spcBef>
                <a:spcPct val="0"/>
              </a:spcBef>
              <a:tabLst>
                <a:tab pos="723900" algn="l"/>
                <a:tab pos="1447800" algn="l"/>
                <a:tab pos="2171700" algn="l"/>
                <a:tab pos="2895600" algn="l"/>
                <a:tab pos="3619500" algn="l"/>
                <a:tab pos="4343400" algn="l"/>
                <a:tab pos="5067300" algn="l"/>
                <a:tab pos="5791200" algn="l"/>
              </a:tabLst>
            </a:pPr>
            <a:r>
              <a:rPr lang="en-US" altLang="fr-FR" sz="2000">
                <a:latin typeface="Times New Roman" panose="02020603050405020304" pitchFamily="18" charset="0"/>
              </a:rPr>
              <a:t>defines how a browser distributes available space between and around elements when aligning flex items in the </a:t>
            </a:r>
            <a:r>
              <a:rPr lang="en-US" altLang="fr-FR" sz="2000" b="1">
                <a:latin typeface="Times New Roman" panose="02020603050405020304" pitchFamily="18" charset="0"/>
              </a:rPr>
              <a:t>main-axis</a:t>
            </a:r>
            <a:r>
              <a:rPr lang="en-US" altLang="fr-FR" sz="2000">
                <a:latin typeface="Times New Roman" panose="02020603050405020304" pitchFamily="18" charset="0"/>
              </a:rPr>
              <a:t> of the current line.</a:t>
            </a:r>
          </a:p>
          <a:p>
            <a:pPr eaLnBrk="1">
              <a:lnSpc>
                <a:spcPct val="95000"/>
              </a:lnSpc>
              <a:spcBef>
                <a:spcPct val="0"/>
              </a:spcBef>
              <a:tabLst>
                <a:tab pos="723900" algn="l"/>
                <a:tab pos="1447800" algn="l"/>
                <a:tab pos="2171700" algn="l"/>
                <a:tab pos="2895600" algn="l"/>
                <a:tab pos="3619500" algn="l"/>
                <a:tab pos="4343400" algn="l"/>
                <a:tab pos="5067300" algn="l"/>
                <a:tab pos="5791200" algn="l"/>
              </a:tabLst>
            </a:pPr>
            <a:r>
              <a:rPr lang="en-US" altLang="fr-FR" sz="2000">
                <a:latin typeface="Times New Roman" panose="02020603050405020304" pitchFamily="18" charset="0"/>
                <a:cs typeface="Arial" panose="020B0604020202020204" pitchFamily="34" charset="0"/>
              </a:rPr>
              <a:t>Default: flex-start</a:t>
            </a:r>
          </a:p>
          <a:p>
            <a:pPr eaLnBrk="1">
              <a:lnSpc>
                <a:spcPct val="95000"/>
              </a:lnSpc>
              <a:spcBef>
                <a:spcPct val="0"/>
              </a:spcBef>
              <a:tabLst>
                <a:tab pos="723900" algn="l"/>
                <a:tab pos="1447800" algn="l"/>
                <a:tab pos="2171700" algn="l"/>
                <a:tab pos="2895600" algn="l"/>
                <a:tab pos="3619500" algn="l"/>
                <a:tab pos="4343400" algn="l"/>
                <a:tab pos="5067300" algn="l"/>
                <a:tab pos="5791200" algn="l"/>
              </a:tabLst>
            </a:pPr>
            <a:r>
              <a:rPr lang="en-US" altLang="fr-FR" sz="2000">
                <a:latin typeface="Times New Roman" panose="02020603050405020304" pitchFamily="18" charset="0"/>
                <a:cs typeface="Arial" panose="020B0604020202020204" pitchFamily="34" charset="0"/>
              </a:rPr>
              <a:t>Stretch, flex-start, flex-end, center, space-between, space-around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6">
            <a:extLst>
              <a:ext uri="{FF2B5EF4-FFF2-40B4-BE49-F238E27FC236}">
                <a16:creationId xmlns:a16="http://schemas.microsoft.com/office/drawing/2014/main" id="{E6BED2FA-2A32-2A44-BCB2-F88A6D0F669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a:fld id="{1190E9FB-DE20-5048-9195-F72FC2263AB2}" type="slidenum">
              <a:rPr lang="en-US" altLang="fr-FR">
                <a:solidFill>
                  <a:srgbClr val="000000"/>
                </a:solidFill>
                <a:latin typeface="Times New Roman" panose="02020603050405020304" pitchFamily="18" charset="0"/>
              </a:rPr>
              <a:pPr eaLnBrk="1"/>
              <a:t>11</a:t>
            </a:fld>
            <a:endParaRPr lang="en-US" altLang="fr-FR">
              <a:solidFill>
                <a:srgbClr val="000000"/>
              </a:solidFill>
              <a:latin typeface="Times New Roman" panose="02020603050405020304" pitchFamily="18" charset="0"/>
            </a:endParaRPr>
          </a:p>
        </p:txBody>
      </p:sp>
      <p:sp>
        <p:nvSpPr>
          <p:cNvPr id="129027" name="Rectangle 1">
            <a:extLst>
              <a:ext uri="{FF2B5EF4-FFF2-40B4-BE49-F238E27FC236}">
                <a16:creationId xmlns:a16="http://schemas.microsoft.com/office/drawing/2014/main" id="{1D30CE83-967C-5442-B2BD-BD0E905349B8}"/>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8" name="Text Box 2">
            <a:extLst>
              <a:ext uri="{FF2B5EF4-FFF2-40B4-BE49-F238E27FC236}">
                <a16:creationId xmlns:a16="http://schemas.microsoft.com/office/drawing/2014/main" id="{6B3F5F69-C8C7-9743-9CBB-6EEBF0EDE5F1}"/>
              </a:ext>
            </a:extLst>
          </p:cNvPr>
          <p:cNvSpPr>
            <a:spLocks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7640"/>
          <a:lstStyle/>
          <a:p>
            <a:pPr eaLnBrk="1">
              <a:lnSpc>
                <a:spcPct val="95000"/>
              </a:lnSpc>
              <a:spcBef>
                <a:spcPct val="0"/>
              </a:spcBef>
              <a:tabLst>
                <a:tab pos="723900" algn="l"/>
                <a:tab pos="1447800" algn="l"/>
                <a:tab pos="2171700" algn="l"/>
                <a:tab pos="2895600" algn="l"/>
                <a:tab pos="3619500" algn="l"/>
                <a:tab pos="4343400" algn="l"/>
                <a:tab pos="5067300" algn="l"/>
                <a:tab pos="5791200" algn="l"/>
              </a:tabLst>
            </a:pPr>
            <a:r>
              <a:rPr lang="en-US" altLang="fr-FR" sz="2000">
                <a:latin typeface="Times New Roman" panose="02020603050405020304" pitchFamily="18" charset="0"/>
              </a:rPr>
              <a:t>Aligns a flex container's lines within the flex container when there is extra space on the </a:t>
            </a:r>
            <a:r>
              <a:rPr lang="en-US" altLang="fr-FR" sz="2000" b="1">
                <a:latin typeface="Times New Roman" panose="02020603050405020304" pitchFamily="18" charset="0"/>
              </a:rPr>
              <a:t>cross-axis</a:t>
            </a:r>
            <a:r>
              <a:rPr lang="en-US" altLang="fr-FR" sz="2000">
                <a:latin typeface="Times New Roman" panose="02020603050405020304" pitchFamily="18" charset="0"/>
              </a:rPr>
              <a:t>. This property has no effect on single line flexible boxes.</a:t>
            </a:r>
          </a:p>
          <a:p>
            <a:pPr eaLnBrk="1">
              <a:lnSpc>
                <a:spcPct val="95000"/>
              </a:lnSpc>
              <a:spcBef>
                <a:spcPct val="0"/>
              </a:spcBef>
              <a:tabLst>
                <a:tab pos="723900" algn="l"/>
                <a:tab pos="1447800" algn="l"/>
                <a:tab pos="2171700" algn="l"/>
                <a:tab pos="2895600" algn="l"/>
                <a:tab pos="3619500" algn="l"/>
                <a:tab pos="4343400" algn="l"/>
                <a:tab pos="5067300" algn="l"/>
                <a:tab pos="5791200" algn="l"/>
              </a:tabLst>
            </a:pPr>
            <a:r>
              <a:rPr lang="en-US" altLang="fr-FR" sz="2000">
                <a:latin typeface="Times New Roman" panose="02020603050405020304" pitchFamily="18" charset="0"/>
                <a:cs typeface="Arial" panose="020B0604020202020204" pitchFamily="34" charset="0"/>
              </a:rPr>
              <a:t>Default: stretch</a:t>
            </a:r>
          </a:p>
          <a:p>
            <a:pPr eaLnBrk="1">
              <a:lnSpc>
                <a:spcPct val="95000"/>
              </a:lnSpc>
              <a:spcBef>
                <a:spcPct val="0"/>
              </a:spcBef>
              <a:tabLst>
                <a:tab pos="723900" algn="l"/>
                <a:tab pos="1447800" algn="l"/>
                <a:tab pos="2171700" algn="l"/>
                <a:tab pos="2895600" algn="l"/>
                <a:tab pos="3619500" algn="l"/>
                <a:tab pos="4343400" algn="l"/>
                <a:tab pos="5067300" algn="l"/>
                <a:tab pos="5791200" algn="l"/>
              </a:tabLst>
            </a:pPr>
            <a:r>
              <a:rPr lang="en-US" altLang="fr-FR" sz="2000">
                <a:latin typeface="Times New Roman" panose="02020603050405020304" pitchFamily="18" charset="0"/>
                <a:cs typeface="Arial" panose="020B0604020202020204" pitchFamily="34" charset="0"/>
              </a:rPr>
              <a:t>Stretch, flex-start, flex-end, center, space-between, space-around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got5.github.io/TrainingHTML5/html5-css3/" TargetMode="External"/><Relationship Id="rId7"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2.png"/><Relationship Id="rId5" Type="http://schemas.openxmlformats.org/officeDocument/2006/relationships/hyperlink" Target="http://jonibologna.com/flexbox-cheatsheet/" TargetMode="External"/><Relationship Id="rId4" Type="http://schemas.openxmlformats.org/officeDocument/2006/relationships/hyperlink" Target="http://www.sketchingwithcss.com/samplechapter/cheatshee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mozilla.org/en-US/docs/CSS"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hyperlink" Target="https://developer.mozilla.org/en-US/docs/Web/CSS/Shorthand_properti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5423147" y="2834640"/>
            <a:ext cx="6592824" cy="2386584"/>
          </a:xfrm>
        </p:spPr>
        <p:txBody>
          <a:bodyPr>
            <a:normAutofit/>
          </a:bodyPr>
          <a:lstStyle/>
          <a:p>
            <a:r>
              <a:rPr lang="en-US" b="1" dirty="0">
                <a:latin typeface="Calibri" panose="020F0502020204030204" pitchFamily="34" charset="0"/>
              </a:rPr>
              <a:t>Introduction-FLEX</a:t>
            </a:r>
            <a:br>
              <a:rPr lang="en-US" b="1" i="0" dirty="0">
                <a:effectLst/>
                <a:latin typeface="Calibri" panose="020F0502020204030204" pitchFamily="34" charset="0"/>
              </a:rPr>
            </a:br>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445924A7-2362-AB44-BD73-BD396C44F83E}"/>
              </a:ext>
            </a:extLst>
          </p:cNvPr>
          <p:cNvSpPr txBox="1"/>
          <p:nvPr/>
        </p:nvSpPr>
        <p:spPr>
          <a:xfrm>
            <a:off x="1980049" y="227545"/>
            <a:ext cx="4193777" cy="706668"/>
          </a:xfrm>
          <a:prstGeom prst="rect">
            <a:avLst/>
          </a:prstGeom>
          <a:noFill/>
        </p:spPr>
        <p:txBody>
          <a:bodyPr wrap="none">
            <a:spAutoFit/>
          </a:bodyPr>
          <a:lstStyle/>
          <a:p>
            <a:pPr>
              <a:buFont typeface="Times New Roman" pitchFamily="16" charset="0"/>
              <a:buNone/>
              <a:defRPr/>
            </a:pPr>
            <a:r>
              <a:rPr lang="en-US" sz="3992" dirty="0">
                <a:latin typeface="+mj-lt"/>
                <a:ea typeface="Microsoft YaHei" charset="-122"/>
              </a:rPr>
              <a:t>FLEX POSITIONING</a:t>
            </a:r>
            <a:endParaRPr lang="fr-FR" sz="3992" dirty="0">
              <a:latin typeface="+mj-lt"/>
              <a:ea typeface="Microsoft YaHei" charset="-122"/>
            </a:endParaRPr>
          </a:p>
        </p:txBody>
      </p:sp>
      <p:sp>
        <p:nvSpPr>
          <p:cNvPr id="55299" name="AutoShape 2" descr="Diagram of the CSS box model">
            <a:extLst>
              <a:ext uri="{FF2B5EF4-FFF2-40B4-BE49-F238E27FC236}">
                <a16:creationId xmlns:a16="http://schemas.microsoft.com/office/drawing/2014/main" id="{64C3532F-35A1-D445-8879-688F47A87FA5}"/>
              </a:ext>
            </a:extLst>
          </p:cNvPr>
          <p:cNvSpPr>
            <a:spLocks noChangeAspect="1" noChangeArrowheads="1"/>
          </p:cNvSpPr>
          <p:nvPr/>
        </p:nvSpPr>
        <p:spPr bwMode="auto">
          <a:xfrm>
            <a:off x="1664655" y="-12097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55300" name="AutoShape 4" descr="Diagram of the CSS box model">
            <a:extLst>
              <a:ext uri="{FF2B5EF4-FFF2-40B4-BE49-F238E27FC236}">
                <a16:creationId xmlns:a16="http://schemas.microsoft.com/office/drawing/2014/main" id="{4211A631-2399-1D4A-9F96-3CEB2E93419B}"/>
              </a:ext>
            </a:extLst>
          </p:cNvPr>
          <p:cNvSpPr>
            <a:spLocks noChangeAspect="1" noChangeArrowheads="1"/>
          </p:cNvSpPr>
          <p:nvPr/>
        </p:nvSpPr>
        <p:spPr bwMode="auto">
          <a:xfrm>
            <a:off x="1802910" y="1728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6" name="Rectangle 1">
            <a:extLst>
              <a:ext uri="{FF2B5EF4-FFF2-40B4-BE49-F238E27FC236}">
                <a16:creationId xmlns:a16="http://schemas.microsoft.com/office/drawing/2014/main" id="{C8673F24-BC10-5540-A5F9-71D1866A6E7C}"/>
              </a:ext>
            </a:extLst>
          </p:cNvPr>
          <p:cNvSpPr>
            <a:spLocks noGrp="1" noChangeArrowheads="1"/>
          </p:cNvSpPr>
          <p:nvPr>
            <p:ph type="title"/>
          </p:nvPr>
        </p:nvSpPr>
        <p:spPr>
          <a:xfrm>
            <a:off x="5638033" y="2416574"/>
            <a:ext cx="4491831" cy="2818376"/>
          </a:xfrm>
          <a:solidFill>
            <a:schemeClr val="bg2">
              <a:lumMod val="75000"/>
            </a:schemeClr>
          </a:solidFill>
          <a:ln>
            <a:solidFill>
              <a:schemeClr val="tx1"/>
            </a:solidFill>
          </a:ln>
        </p:spPr>
        <p:txBody>
          <a:bodyPr vert="horz" lIns="91440" tIns="30176" rIns="91440" bIns="45720" rtlCol="0" anchor="ctr">
            <a:normAutofit/>
          </a:bodyPr>
          <a:lstStyle/>
          <a:p>
            <a:pPr>
              <a:lnSpc>
                <a:spcPct val="89000"/>
              </a:lnSpc>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fr-FR" sz="1633" dirty="0">
                <a:latin typeface="Courier New" pitchFamily="49" charset="0"/>
                <a:cs typeface="Courier New" pitchFamily="49" charset="0"/>
              </a:rPr>
              <a:t>  </a:t>
            </a:r>
            <a:r>
              <a:rPr lang="en-US" altLang="fr-FR" sz="1633" b="1" dirty="0" err="1">
                <a:solidFill>
                  <a:schemeClr val="accent4">
                    <a:lumMod val="75000"/>
                  </a:schemeClr>
                </a:solidFill>
                <a:latin typeface="Courier New" pitchFamily="49" charset="0"/>
                <a:cs typeface="Courier New" pitchFamily="49" charset="0"/>
              </a:rPr>
              <a:t>div.father</a:t>
            </a:r>
            <a:r>
              <a:rPr lang="en-US" altLang="fr-FR" sz="1633" dirty="0">
                <a:solidFill>
                  <a:schemeClr val="accent4">
                    <a:lumMod val="75000"/>
                  </a:schemeClr>
                </a:solidFill>
                <a:latin typeface="Courier New" pitchFamily="49" charset="0"/>
                <a:cs typeface="Courier New" pitchFamily="49" charset="0"/>
              </a:rPr>
              <a:t> </a:t>
            </a:r>
            <a:r>
              <a:rPr lang="en-US" altLang="fr-FR" sz="1633" dirty="0">
                <a:latin typeface="Courier New" pitchFamily="49" charset="0"/>
                <a:cs typeface="Courier New" pitchFamily="49" charset="0"/>
              </a:rPr>
              <a:t>{</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display: flex;</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display: -</a:t>
            </a:r>
            <a:r>
              <a:rPr lang="en-US" altLang="fr-FR" sz="1633" dirty="0" err="1">
                <a:latin typeface="Courier New" pitchFamily="49" charset="0"/>
                <a:cs typeface="Courier New" pitchFamily="49" charset="0"/>
              </a:rPr>
              <a:t>webkit</a:t>
            </a:r>
            <a:r>
              <a:rPr lang="en-US" altLang="fr-FR" sz="1633" dirty="0">
                <a:latin typeface="Courier New" pitchFamily="49" charset="0"/>
                <a:cs typeface="Courier New" pitchFamily="49" charset="0"/>
              </a:rPr>
              <a:t>-flex;</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flex-flow: row wrap;</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r>
              <a:rPr lang="en-US" altLang="fr-FR" sz="1633" dirty="0" err="1">
                <a:latin typeface="Courier New" pitchFamily="49" charset="0"/>
                <a:cs typeface="Courier New" pitchFamily="49" charset="0"/>
              </a:rPr>
              <a:t>webkit</a:t>
            </a:r>
            <a:r>
              <a:rPr lang="en-US" altLang="fr-FR" sz="1633" dirty="0">
                <a:latin typeface="Courier New" pitchFamily="49" charset="0"/>
                <a:cs typeface="Courier New" pitchFamily="49" charset="0"/>
              </a:rPr>
              <a:t>-flex-flow: row wrap;</a:t>
            </a:r>
            <a:br>
              <a:rPr lang="en-US" altLang="fr-FR" sz="1633" dirty="0">
                <a:solidFill>
                  <a:srgbClr val="92D050"/>
                </a:solidFill>
                <a:latin typeface="Courier New" pitchFamily="49" charset="0"/>
                <a:cs typeface="Courier New" pitchFamily="49" charset="0"/>
              </a:rPr>
            </a:br>
            <a:r>
              <a:rPr lang="en-US" altLang="fr-FR" sz="1633" dirty="0">
                <a:solidFill>
                  <a:srgbClr val="92D050"/>
                </a:solidFill>
                <a:latin typeface="Courier New" pitchFamily="49" charset="0"/>
                <a:cs typeface="Courier New" pitchFamily="49" charset="0"/>
              </a:rPr>
              <a:t>	</a:t>
            </a:r>
            <a:r>
              <a:rPr lang="en-US" altLang="fr-FR" sz="1633" dirty="0">
                <a:solidFill>
                  <a:schemeClr val="accent4">
                    <a:lumMod val="75000"/>
                  </a:schemeClr>
                </a:solidFill>
                <a:latin typeface="Courier New" pitchFamily="49" charset="0"/>
                <a:cs typeface="Courier New" pitchFamily="49" charset="0"/>
              </a:rPr>
              <a:t>justify-content: center;</a:t>
            </a:r>
            <a:br>
              <a:rPr lang="en-US" altLang="fr-FR" sz="1633" dirty="0">
                <a:solidFill>
                  <a:schemeClr val="accent4">
                    <a:lumMod val="75000"/>
                  </a:schemeClr>
                </a:solidFill>
                <a:latin typeface="Courier New" pitchFamily="49" charset="0"/>
                <a:cs typeface="Courier New" pitchFamily="49" charset="0"/>
              </a:rPr>
            </a:br>
            <a:r>
              <a:rPr lang="en-US" altLang="fr-FR" sz="1633" dirty="0">
                <a:solidFill>
                  <a:schemeClr val="accent4">
                    <a:lumMod val="75000"/>
                  </a:schemeClr>
                </a:solidFill>
                <a:latin typeface="Courier New" pitchFamily="49" charset="0"/>
                <a:cs typeface="Courier New" pitchFamily="49" charset="0"/>
              </a:rPr>
              <a:t>	-</a:t>
            </a:r>
            <a:r>
              <a:rPr lang="en-US" altLang="fr-FR" sz="1633" dirty="0" err="1">
                <a:solidFill>
                  <a:schemeClr val="accent4">
                    <a:lumMod val="75000"/>
                  </a:schemeClr>
                </a:solidFill>
                <a:latin typeface="Courier New" pitchFamily="49" charset="0"/>
                <a:cs typeface="Courier New" pitchFamily="49" charset="0"/>
              </a:rPr>
              <a:t>webkit</a:t>
            </a:r>
            <a:r>
              <a:rPr lang="en-US" altLang="fr-FR" sz="1633" dirty="0">
                <a:solidFill>
                  <a:schemeClr val="accent4">
                    <a:lumMod val="75000"/>
                  </a:schemeClr>
                </a:solidFill>
                <a:latin typeface="Courier New" pitchFamily="49" charset="0"/>
                <a:cs typeface="Courier New" pitchFamily="49" charset="0"/>
              </a:rPr>
              <a:t>-justify-content: center;</a:t>
            </a:r>
            <a:br>
              <a:rPr lang="en-US" altLang="fr-FR" sz="1633" dirty="0">
                <a:solidFill>
                  <a:srgbClr val="92D050"/>
                </a:solidFill>
                <a:latin typeface="Courier New" pitchFamily="49" charset="0"/>
                <a:cs typeface="Courier New" pitchFamily="49" charset="0"/>
              </a:rPr>
            </a:br>
            <a:r>
              <a:rPr lang="en-US" altLang="fr-FR" sz="1633" dirty="0">
                <a:latin typeface="Courier New" pitchFamily="49" charset="0"/>
                <a:cs typeface="Courier New" pitchFamily="49" charset="0"/>
              </a:rPr>
              <a:t>  }</a:t>
            </a:r>
          </a:p>
        </p:txBody>
      </p:sp>
      <p:sp>
        <p:nvSpPr>
          <p:cNvPr id="8" name="TextBox 2">
            <a:extLst>
              <a:ext uri="{FF2B5EF4-FFF2-40B4-BE49-F238E27FC236}">
                <a16:creationId xmlns:a16="http://schemas.microsoft.com/office/drawing/2014/main" id="{15CFAF87-869F-7D45-8F7D-122262C68692}"/>
              </a:ext>
            </a:extLst>
          </p:cNvPr>
          <p:cNvSpPr txBox="1"/>
          <p:nvPr/>
        </p:nvSpPr>
        <p:spPr>
          <a:xfrm>
            <a:off x="2007411" y="882814"/>
            <a:ext cx="8204542" cy="1209305"/>
          </a:xfrm>
          <a:prstGeom prst="rect">
            <a:avLst/>
          </a:prstGeom>
          <a:noFill/>
        </p:spPr>
        <p:txBody>
          <a:bodyPr>
            <a:spAutoFit/>
          </a:bodyPr>
          <a:lstStyle/>
          <a:p>
            <a:pPr>
              <a:buFont typeface="Times New Roman" pitchFamily="16" charset="0"/>
              <a:buNone/>
              <a:defRPr/>
            </a:pPr>
            <a:r>
              <a:rPr lang="fr-FR" sz="3629" dirty="0" err="1">
                <a:latin typeface="+mj-lt"/>
                <a:ea typeface="Microsoft YaHei" charset="-122"/>
              </a:rPr>
              <a:t>Alignment</a:t>
            </a:r>
            <a:r>
              <a:rPr lang="fr-FR" sz="3629" dirty="0">
                <a:latin typeface="+mj-lt"/>
                <a:ea typeface="Microsoft YaHei" charset="-122"/>
              </a:rPr>
              <a:t> of content (main-axis): </a:t>
            </a:r>
            <a:br>
              <a:rPr lang="fr-FR" sz="3629" dirty="0">
                <a:latin typeface="+mj-lt"/>
                <a:ea typeface="Microsoft YaHei" charset="-122"/>
              </a:rPr>
            </a:br>
            <a:r>
              <a:rPr lang="fr-FR" sz="3629" dirty="0" err="1">
                <a:solidFill>
                  <a:srgbClr val="92D050"/>
                </a:solidFill>
                <a:latin typeface="+mj-lt"/>
                <a:ea typeface="Microsoft YaHei" charset="-122"/>
              </a:rPr>
              <a:t>justify</a:t>
            </a:r>
            <a:r>
              <a:rPr lang="fr-FR" sz="3629" dirty="0">
                <a:solidFill>
                  <a:srgbClr val="92D050"/>
                </a:solidFill>
                <a:latin typeface="+mj-lt"/>
                <a:ea typeface="Microsoft YaHei" charset="-122"/>
              </a:rPr>
              <a:t>-content</a:t>
            </a:r>
          </a:p>
        </p:txBody>
      </p:sp>
      <p:sp>
        <p:nvSpPr>
          <p:cNvPr id="17" name="Rectangle 16">
            <a:extLst>
              <a:ext uri="{FF2B5EF4-FFF2-40B4-BE49-F238E27FC236}">
                <a16:creationId xmlns:a16="http://schemas.microsoft.com/office/drawing/2014/main" id="{25C47894-341D-5641-A1BA-99C6E4F46937}"/>
              </a:ext>
            </a:extLst>
          </p:cNvPr>
          <p:cNvSpPr/>
          <p:nvPr/>
        </p:nvSpPr>
        <p:spPr bwMode="auto">
          <a:xfrm>
            <a:off x="2079419" y="2416574"/>
            <a:ext cx="3266263" cy="3070402"/>
          </a:xfrm>
          <a:prstGeom prst="rect">
            <a:avLst/>
          </a:prstGeom>
          <a:solidFill>
            <a:schemeClr val="tx1">
              <a:lumMod val="65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endParaRPr lang="fr-FR" sz="1633">
              <a:latin typeface="Arial" charset="0"/>
              <a:ea typeface="Microsoft YaHei" charset="-122"/>
            </a:endParaRPr>
          </a:p>
        </p:txBody>
      </p:sp>
      <p:sp>
        <p:nvSpPr>
          <p:cNvPr id="55304" name="Rectangle 5">
            <a:extLst>
              <a:ext uri="{FF2B5EF4-FFF2-40B4-BE49-F238E27FC236}">
                <a16:creationId xmlns:a16="http://schemas.microsoft.com/office/drawing/2014/main" id="{21D639F0-ADD8-9B44-915E-8BCBE2041F9E}"/>
              </a:ext>
            </a:extLst>
          </p:cNvPr>
          <p:cNvSpPr>
            <a:spLocks noChangeArrowheads="1"/>
          </p:cNvSpPr>
          <p:nvPr/>
        </p:nvSpPr>
        <p:spPr bwMode="auto">
          <a:xfrm>
            <a:off x="2145666" y="2743489"/>
            <a:ext cx="3135210" cy="2677241"/>
          </a:xfrm>
          <a:prstGeom prst="rect">
            <a:avLst/>
          </a:prstGeom>
          <a:solidFill>
            <a:schemeClr val="tx1"/>
          </a:solidFill>
          <a:ln w="9525" algn="ctr">
            <a:solidFill>
              <a:schemeClr val="tx1"/>
            </a:solidFill>
            <a:round/>
            <a:headEnd/>
            <a:tailEnd/>
          </a:ln>
        </p:spPr>
        <p:txBody>
          <a:bodyPr/>
          <a:lstStyle/>
          <a:p>
            <a:endParaRPr lang="fr-FR" altLang="fr-FR" sz="1633"/>
          </a:p>
        </p:txBody>
      </p:sp>
      <p:sp>
        <p:nvSpPr>
          <p:cNvPr id="19" name="Rectangle 18">
            <a:extLst>
              <a:ext uri="{FF2B5EF4-FFF2-40B4-BE49-F238E27FC236}">
                <a16:creationId xmlns:a16="http://schemas.microsoft.com/office/drawing/2014/main" id="{D2F40ED8-48B5-5E4B-B4F7-44DBE555443B}"/>
              </a:ext>
            </a:extLst>
          </p:cNvPr>
          <p:cNvSpPr/>
          <p:nvPr/>
        </p:nvSpPr>
        <p:spPr bwMode="auto">
          <a:xfrm>
            <a:off x="2276720" y="3004156"/>
            <a:ext cx="2873101" cy="1926922"/>
          </a:xfrm>
          <a:prstGeom prst="rect">
            <a:avLst/>
          </a:prstGeom>
          <a:solidFill>
            <a:schemeClr val="tx2">
              <a:lumMod val="90000"/>
            </a:schemeClr>
          </a:solidFill>
          <a:ln w="9525" cap="flat" cmpd="sng" algn="ctr">
            <a:noFill/>
            <a:prstDash val="dash"/>
            <a:round/>
            <a:headEnd type="none" w="med" len="med"/>
            <a:tailEnd type="none" w="med" len="med"/>
          </a:ln>
          <a:effectLst/>
        </p:spPr>
        <p:txBody>
          <a:bodyPr/>
          <a:lstStyle/>
          <a:p>
            <a:pPr>
              <a:buFont typeface="Times New Roman" pitchFamily="16" charset="0"/>
              <a:buNone/>
              <a:defRPr/>
            </a:pPr>
            <a:endParaRPr lang="fr-FR" sz="1633">
              <a:latin typeface="Arial" charset="0"/>
              <a:ea typeface="Microsoft YaHei" charset="-122"/>
            </a:endParaRPr>
          </a:p>
        </p:txBody>
      </p:sp>
      <p:sp>
        <p:nvSpPr>
          <p:cNvPr id="20" name="Rectangle 19">
            <a:extLst>
              <a:ext uri="{FF2B5EF4-FFF2-40B4-BE49-F238E27FC236}">
                <a16:creationId xmlns:a16="http://schemas.microsoft.com/office/drawing/2014/main" id="{09988A72-5C77-DB4D-AFF3-C54FFD689AF7}"/>
              </a:ext>
            </a:extLst>
          </p:cNvPr>
          <p:cNvSpPr/>
          <p:nvPr/>
        </p:nvSpPr>
        <p:spPr bwMode="auto">
          <a:xfrm>
            <a:off x="2528747" y="3424680"/>
            <a:ext cx="522775"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1</a:t>
            </a:r>
          </a:p>
        </p:txBody>
      </p:sp>
      <p:sp>
        <p:nvSpPr>
          <p:cNvPr id="21" name="Rectangle 20">
            <a:extLst>
              <a:ext uri="{FF2B5EF4-FFF2-40B4-BE49-F238E27FC236}">
                <a16:creationId xmlns:a16="http://schemas.microsoft.com/office/drawing/2014/main" id="{CCC6EC7A-71D1-2A49-B4E0-29D74F6907AD}"/>
              </a:ext>
            </a:extLst>
          </p:cNvPr>
          <p:cNvSpPr/>
          <p:nvPr/>
        </p:nvSpPr>
        <p:spPr bwMode="auto">
          <a:xfrm>
            <a:off x="3168173" y="3424680"/>
            <a:ext cx="521335"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2</a:t>
            </a:r>
          </a:p>
        </p:txBody>
      </p:sp>
      <p:sp>
        <p:nvSpPr>
          <p:cNvPr id="22" name="Rectangle 21">
            <a:extLst>
              <a:ext uri="{FF2B5EF4-FFF2-40B4-BE49-F238E27FC236}">
                <a16:creationId xmlns:a16="http://schemas.microsoft.com/office/drawing/2014/main" id="{4825575A-27A1-1742-9CA6-E1367719040C}"/>
              </a:ext>
            </a:extLst>
          </p:cNvPr>
          <p:cNvSpPr/>
          <p:nvPr/>
        </p:nvSpPr>
        <p:spPr bwMode="auto">
          <a:xfrm>
            <a:off x="3775917" y="3424680"/>
            <a:ext cx="524215"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3</a:t>
            </a:r>
          </a:p>
        </p:txBody>
      </p:sp>
      <p:sp>
        <p:nvSpPr>
          <p:cNvPr id="23" name="Rectangle 22">
            <a:extLst>
              <a:ext uri="{FF2B5EF4-FFF2-40B4-BE49-F238E27FC236}">
                <a16:creationId xmlns:a16="http://schemas.microsoft.com/office/drawing/2014/main" id="{ED9077ED-7745-934B-8322-518D64FB7D3F}"/>
              </a:ext>
            </a:extLst>
          </p:cNvPr>
          <p:cNvSpPr/>
          <p:nvPr/>
        </p:nvSpPr>
        <p:spPr bwMode="auto">
          <a:xfrm>
            <a:off x="4364939" y="3424680"/>
            <a:ext cx="521335" cy="47381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4</a:t>
            </a:r>
          </a:p>
        </p:txBody>
      </p:sp>
      <p:sp>
        <p:nvSpPr>
          <p:cNvPr id="32" name="Rectangle 31">
            <a:extLst>
              <a:ext uri="{FF2B5EF4-FFF2-40B4-BE49-F238E27FC236}">
                <a16:creationId xmlns:a16="http://schemas.microsoft.com/office/drawing/2014/main" id="{E08CA000-5D15-854B-B3D1-9CF6EB2476A2}"/>
              </a:ext>
            </a:extLst>
          </p:cNvPr>
          <p:cNvSpPr/>
          <p:nvPr/>
        </p:nvSpPr>
        <p:spPr bwMode="auto">
          <a:xfrm>
            <a:off x="2528747" y="4054027"/>
            <a:ext cx="522775"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5</a:t>
            </a:r>
          </a:p>
        </p:txBody>
      </p:sp>
      <p:cxnSp>
        <p:nvCxnSpPr>
          <p:cNvPr id="55311" name="Straight Arrow Connector 9">
            <a:extLst>
              <a:ext uri="{FF2B5EF4-FFF2-40B4-BE49-F238E27FC236}">
                <a16:creationId xmlns:a16="http://schemas.microsoft.com/office/drawing/2014/main" id="{4CC82167-4BDA-2B4E-A649-F70905FE61FB}"/>
              </a:ext>
            </a:extLst>
          </p:cNvPr>
          <p:cNvCxnSpPr>
            <a:cxnSpLocks noChangeShapeType="1"/>
          </p:cNvCxnSpPr>
          <p:nvPr/>
        </p:nvCxnSpPr>
        <p:spPr bwMode="auto">
          <a:xfrm>
            <a:off x="2921908" y="3897050"/>
            <a:ext cx="2226474" cy="0"/>
          </a:xfrm>
          <a:prstGeom prst="straightConnector1">
            <a:avLst/>
          </a:prstGeom>
          <a:noFill/>
          <a:ln w="571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2" name="Straight Arrow Connector 23">
            <a:extLst>
              <a:ext uri="{FF2B5EF4-FFF2-40B4-BE49-F238E27FC236}">
                <a16:creationId xmlns:a16="http://schemas.microsoft.com/office/drawing/2014/main" id="{FA3AAA5A-C40C-A849-949C-42112149A827}"/>
              </a:ext>
            </a:extLst>
          </p:cNvPr>
          <p:cNvCxnSpPr>
            <a:cxnSpLocks noChangeShapeType="1"/>
          </p:cNvCxnSpPr>
          <p:nvPr/>
        </p:nvCxnSpPr>
        <p:spPr bwMode="auto">
          <a:xfrm flipH="1">
            <a:off x="2276720" y="3897050"/>
            <a:ext cx="672550" cy="0"/>
          </a:xfrm>
          <a:prstGeom prst="straightConnector1">
            <a:avLst/>
          </a:prstGeom>
          <a:noFill/>
          <a:ln w="571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37F02553-74E5-7B44-9D4D-0267D55CA56E}"/>
              </a:ext>
            </a:extLst>
          </p:cNvPr>
          <p:cNvSpPr txBox="1"/>
          <p:nvPr/>
        </p:nvSpPr>
        <p:spPr>
          <a:xfrm>
            <a:off x="1980049" y="227545"/>
            <a:ext cx="4193777" cy="706668"/>
          </a:xfrm>
          <a:prstGeom prst="rect">
            <a:avLst/>
          </a:prstGeom>
          <a:noFill/>
        </p:spPr>
        <p:txBody>
          <a:bodyPr wrap="none">
            <a:spAutoFit/>
          </a:bodyPr>
          <a:lstStyle/>
          <a:p>
            <a:pPr>
              <a:buFont typeface="Times New Roman" pitchFamily="16" charset="0"/>
              <a:buNone/>
              <a:defRPr/>
            </a:pPr>
            <a:r>
              <a:rPr lang="en-US" sz="3992" dirty="0">
                <a:latin typeface="+mj-lt"/>
                <a:ea typeface="Microsoft YaHei" charset="-122"/>
              </a:rPr>
              <a:t>FLEX POSITIONING</a:t>
            </a:r>
            <a:endParaRPr lang="fr-FR" sz="3992" dirty="0">
              <a:latin typeface="+mj-lt"/>
              <a:ea typeface="Microsoft YaHei" charset="-122"/>
            </a:endParaRPr>
          </a:p>
        </p:txBody>
      </p:sp>
      <p:sp>
        <p:nvSpPr>
          <p:cNvPr id="56323" name="AutoShape 2" descr="Diagram of the CSS box model">
            <a:extLst>
              <a:ext uri="{FF2B5EF4-FFF2-40B4-BE49-F238E27FC236}">
                <a16:creationId xmlns:a16="http://schemas.microsoft.com/office/drawing/2014/main" id="{708766DD-72BB-BB47-97E0-A9765FD82F15}"/>
              </a:ext>
            </a:extLst>
          </p:cNvPr>
          <p:cNvSpPr>
            <a:spLocks noChangeAspect="1" noChangeArrowheads="1"/>
          </p:cNvSpPr>
          <p:nvPr/>
        </p:nvSpPr>
        <p:spPr bwMode="auto">
          <a:xfrm>
            <a:off x="1664655" y="-12097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56324" name="AutoShape 4" descr="Diagram of the CSS box model">
            <a:extLst>
              <a:ext uri="{FF2B5EF4-FFF2-40B4-BE49-F238E27FC236}">
                <a16:creationId xmlns:a16="http://schemas.microsoft.com/office/drawing/2014/main" id="{762501A3-7480-294C-8BF2-0CD9DAAA252E}"/>
              </a:ext>
            </a:extLst>
          </p:cNvPr>
          <p:cNvSpPr>
            <a:spLocks noChangeAspect="1" noChangeArrowheads="1"/>
          </p:cNvSpPr>
          <p:nvPr/>
        </p:nvSpPr>
        <p:spPr bwMode="auto">
          <a:xfrm>
            <a:off x="1802910" y="1728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6" name="Rectangle 1">
            <a:extLst>
              <a:ext uri="{FF2B5EF4-FFF2-40B4-BE49-F238E27FC236}">
                <a16:creationId xmlns:a16="http://schemas.microsoft.com/office/drawing/2014/main" id="{BBF6777A-25F2-5B47-890F-55FDFDE10DDC}"/>
              </a:ext>
            </a:extLst>
          </p:cNvPr>
          <p:cNvSpPr>
            <a:spLocks noGrp="1" noChangeArrowheads="1"/>
          </p:cNvSpPr>
          <p:nvPr>
            <p:ph type="title"/>
          </p:nvPr>
        </p:nvSpPr>
        <p:spPr>
          <a:xfrm>
            <a:off x="5638033" y="2416574"/>
            <a:ext cx="4491831" cy="2818376"/>
          </a:xfrm>
          <a:solidFill>
            <a:schemeClr val="bg2">
              <a:lumMod val="75000"/>
            </a:schemeClr>
          </a:solidFill>
          <a:ln>
            <a:solidFill>
              <a:schemeClr val="tx1"/>
            </a:solidFill>
          </a:ln>
        </p:spPr>
        <p:txBody>
          <a:bodyPr vert="horz" lIns="91440" tIns="30176" rIns="91440" bIns="45720" rtlCol="0" anchor="ctr">
            <a:normAutofit/>
          </a:bodyPr>
          <a:lstStyle/>
          <a:p>
            <a:pPr>
              <a:lnSpc>
                <a:spcPct val="89000"/>
              </a:lnSpc>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fr-FR" sz="1633" dirty="0">
                <a:latin typeface="Courier New" pitchFamily="49" charset="0"/>
                <a:cs typeface="Courier New" pitchFamily="49" charset="0"/>
              </a:rPr>
              <a:t>  </a:t>
            </a:r>
            <a:r>
              <a:rPr lang="en-US" altLang="fr-FR" sz="1633" b="1" dirty="0" err="1">
                <a:solidFill>
                  <a:schemeClr val="accent4">
                    <a:lumMod val="75000"/>
                  </a:schemeClr>
                </a:solidFill>
                <a:latin typeface="Courier New" pitchFamily="49" charset="0"/>
                <a:cs typeface="Courier New" pitchFamily="49" charset="0"/>
              </a:rPr>
              <a:t>div.father</a:t>
            </a:r>
            <a:r>
              <a:rPr lang="en-US" altLang="fr-FR" sz="1633" dirty="0">
                <a:solidFill>
                  <a:schemeClr val="accent4">
                    <a:lumMod val="75000"/>
                  </a:schemeClr>
                </a:solidFill>
                <a:latin typeface="Courier New" pitchFamily="49" charset="0"/>
                <a:cs typeface="Courier New" pitchFamily="49" charset="0"/>
              </a:rPr>
              <a:t> </a:t>
            </a:r>
            <a:r>
              <a:rPr lang="en-US" altLang="fr-FR" sz="1633" dirty="0">
                <a:latin typeface="Courier New" pitchFamily="49" charset="0"/>
                <a:cs typeface="Courier New" pitchFamily="49" charset="0"/>
              </a:rPr>
              <a:t>{</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display: flex;</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display: -</a:t>
            </a:r>
            <a:r>
              <a:rPr lang="en-US" altLang="fr-FR" sz="1633" dirty="0" err="1">
                <a:latin typeface="Courier New" pitchFamily="49" charset="0"/>
                <a:cs typeface="Courier New" pitchFamily="49" charset="0"/>
              </a:rPr>
              <a:t>webkit</a:t>
            </a:r>
            <a:r>
              <a:rPr lang="en-US" altLang="fr-FR" sz="1633" dirty="0">
                <a:latin typeface="Courier New" pitchFamily="49" charset="0"/>
                <a:cs typeface="Courier New" pitchFamily="49" charset="0"/>
              </a:rPr>
              <a:t>-flex;</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flex-flow: row wrap;</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r>
              <a:rPr lang="en-US" altLang="fr-FR" sz="1633" dirty="0" err="1">
                <a:latin typeface="Courier New" pitchFamily="49" charset="0"/>
                <a:cs typeface="Courier New" pitchFamily="49" charset="0"/>
              </a:rPr>
              <a:t>webkit</a:t>
            </a:r>
            <a:r>
              <a:rPr lang="en-US" altLang="fr-FR" sz="1633" dirty="0">
                <a:latin typeface="Courier New" pitchFamily="49" charset="0"/>
                <a:cs typeface="Courier New" pitchFamily="49" charset="0"/>
              </a:rPr>
              <a:t>-flex-flow: row wrap;</a:t>
            </a:r>
            <a:br>
              <a:rPr lang="en-US" altLang="fr-FR" sz="1633" dirty="0">
                <a:solidFill>
                  <a:srgbClr val="92D050"/>
                </a:solidFill>
                <a:latin typeface="Courier New" pitchFamily="49" charset="0"/>
                <a:cs typeface="Courier New" pitchFamily="49" charset="0"/>
              </a:rPr>
            </a:br>
            <a:r>
              <a:rPr lang="en-US" altLang="fr-FR" sz="1633" dirty="0">
                <a:solidFill>
                  <a:srgbClr val="92D050"/>
                </a:solidFill>
                <a:latin typeface="Courier New" pitchFamily="49" charset="0"/>
                <a:cs typeface="Courier New" pitchFamily="49" charset="0"/>
              </a:rPr>
              <a:t>	</a:t>
            </a:r>
            <a:r>
              <a:rPr lang="en-US" altLang="fr-FR" sz="1633" dirty="0">
                <a:solidFill>
                  <a:schemeClr val="accent4">
                    <a:lumMod val="75000"/>
                  </a:schemeClr>
                </a:solidFill>
                <a:latin typeface="Courier New" pitchFamily="49" charset="0"/>
                <a:cs typeface="Courier New" pitchFamily="49" charset="0"/>
              </a:rPr>
              <a:t>align-content: center;</a:t>
            </a:r>
            <a:br>
              <a:rPr lang="en-US" altLang="fr-FR" sz="1633" dirty="0">
                <a:solidFill>
                  <a:schemeClr val="accent4">
                    <a:lumMod val="75000"/>
                  </a:schemeClr>
                </a:solidFill>
                <a:latin typeface="Courier New" pitchFamily="49" charset="0"/>
                <a:cs typeface="Courier New" pitchFamily="49" charset="0"/>
              </a:rPr>
            </a:br>
            <a:r>
              <a:rPr lang="en-US" altLang="fr-FR" sz="1633" dirty="0">
                <a:solidFill>
                  <a:schemeClr val="accent4">
                    <a:lumMod val="75000"/>
                  </a:schemeClr>
                </a:solidFill>
                <a:latin typeface="Courier New" pitchFamily="49" charset="0"/>
                <a:cs typeface="Courier New" pitchFamily="49" charset="0"/>
              </a:rPr>
              <a:t>	-</a:t>
            </a:r>
            <a:r>
              <a:rPr lang="en-US" altLang="fr-FR" sz="1633" dirty="0" err="1">
                <a:solidFill>
                  <a:schemeClr val="accent4">
                    <a:lumMod val="75000"/>
                  </a:schemeClr>
                </a:solidFill>
                <a:latin typeface="Courier New" pitchFamily="49" charset="0"/>
                <a:cs typeface="Courier New" pitchFamily="49" charset="0"/>
              </a:rPr>
              <a:t>webkit</a:t>
            </a:r>
            <a:r>
              <a:rPr lang="en-US" altLang="fr-FR" sz="1633" dirty="0">
                <a:solidFill>
                  <a:schemeClr val="accent4">
                    <a:lumMod val="75000"/>
                  </a:schemeClr>
                </a:solidFill>
                <a:latin typeface="Courier New" pitchFamily="49" charset="0"/>
                <a:cs typeface="Courier New" pitchFamily="49" charset="0"/>
              </a:rPr>
              <a:t>-align-content: center;</a:t>
            </a:r>
            <a:br>
              <a:rPr lang="en-US" altLang="fr-FR" sz="1633" dirty="0">
                <a:solidFill>
                  <a:schemeClr val="accent4">
                    <a:lumMod val="75000"/>
                  </a:schemeClr>
                </a:solidFill>
                <a:latin typeface="Courier New" pitchFamily="49" charset="0"/>
                <a:cs typeface="Courier New" pitchFamily="49" charset="0"/>
              </a:rPr>
            </a:br>
            <a:r>
              <a:rPr lang="en-US" altLang="fr-FR" sz="1633" dirty="0">
                <a:latin typeface="Courier New" pitchFamily="49" charset="0"/>
                <a:cs typeface="Courier New" pitchFamily="49" charset="0"/>
              </a:rPr>
              <a:t>  }</a:t>
            </a:r>
          </a:p>
        </p:txBody>
      </p:sp>
      <p:sp>
        <p:nvSpPr>
          <p:cNvPr id="8" name="TextBox 2">
            <a:extLst>
              <a:ext uri="{FF2B5EF4-FFF2-40B4-BE49-F238E27FC236}">
                <a16:creationId xmlns:a16="http://schemas.microsoft.com/office/drawing/2014/main" id="{FB6EBC6E-D43E-F04E-A53A-B1367CE09E0E}"/>
              </a:ext>
            </a:extLst>
          </p:cNvPr>
          <p:cNvSpPr txBox="1"/>
          <p:nvPr/>
        </p:nvSpPr>
        <p:spPr>
          <a:xfrm>
            <a:off x="2007411" y="882814"/>
            <a:ext cx="8204542" cy="1209305"/>
          </a:xfrm>
          <a:prstGeom prst="rect">
            <a:avLst/>
          </a:prstGeom>
          <a:noFill/>
        </p:spPr>
        <p:txBody>
          <a:bodyPr>
            <a:spAutoFit/>
          </a:bodyPr>
          <a:lstStyle/>
          <a:p>
            <a:pPr>
              <a:buFont typeface="Times New Roman" pitchFamily="16" charset="0"/>
              <a:buNone/>
              <a:defRPr/>
            </a:pPr>
            <a:r>
              <a:rPr lang="fr-FR" sz="3629" dirty="0" err="1">
                <a:latin typeface="+mj-lt"/>
                <a:ea typeface="Microsoft YaHei" charset="-122"/>
              </a:rPr>
              <a:t>Alignment</a:t>
            </a:r>
            <a:r>
              <a:rPr lang="fr-FR" sz="3629" dirty="0">
                <a:latin typeface="+mj-lt"/>
                <a:ea typeface="Microsoft YaHei" charset="-122"/>
              </a:rPr>
              <a:t> of content (cross-axis): </a:t>
            </a:r>
            <a:br>
              <a:rPr lang="fr-FR" sz="3629" dirty="0">
                <a:latin typeface="+mj-lt"/>
                <a:ea typeface="Microsoft YaHei" charset="-122"/>
              </a:rPr>
            </a:br>
            <a:r>
              <a:rPr lang="fr-FR" sz="3629" dirty="0" err="1">
                <a:solidFill>
                  <a:srgbClr val="92D050"/>
                </a:solidFill>
                <a:latin typeface="+mj-lt"/>
                <a:ea typeface="Microsoft YaHei" charset="-122"/>
              </a:rPr>
              <a:t>align</a:t>
            </a:r>
            <a:r>
              <a:rPr lang="fr-FR" sz="3629" dirty="0">
                <a:solidFill>
                  <a:srgbClr val="92D050"/>
                </a:solidFill>
                <a:latin typeface="+mj-lt"/>
                <a:ea typeface="Microsoft YaHei" charset="-122"/>
              </a:rPr>
              <a:t>-content</a:t>
            </a:r>
          </a:p>
        </p:txBody>
      </p:sp>
      <p:sp>
        <p:nvSpPr>
          <p:cNvPr id="17" name="Rectangle 16">
            <a:extLst>
              <a:ext uri="{FF2B5EF4-FFF2-40B4-BE49-F238E27FC236}">
                <a16:creationId xmlns:a16="http://schemas.microsoft.com/office/drawing/2014/main" id="{D7B1B866-45D2-FE4E-A8CF-12F211516C92}"/>
              </a:ext>
            </a:extLst>
          </p:cNvPr>
          <p:cNvSpPr/>
          <p:nvPr/>
        </p:nvSpPr>
        <p:spPr bwMode="auto">
          <a:xfrm>
            <a:off x="2079419" y="2416574"/>
            <a:ext cx="3266263" cy="3070402"/>
          </a:xfrm>
          <a:prstGeom prst="rect">
            <a:avLst/>
          </a:prstGeom>
          <a:solidFill>
            <a:schemeClr val="tx1">
              <a:lumMod val="65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endParaRPr lang="fr-FR" sz="1633">
              <a:latin typeface="Arial" charset="0"/>
              <a:ea typeface="Microsoft YaHei" charset="-122"/>
            </a:endParaRPr>
          </a:p>
        </p:txBody>
      </p:sp>
      <p:sp>
        <p:nvSpPr>
          <p:cNvPr id="56328" name="Rectangle 5">
            <a:extLst>
              <a:ext uri="{FF2B5EF4-FFF2-40B4-BE49-F238E27FC236}">
                <a16:creationId xmlns:a16="http://schemas.microsoft.com/office/drawing/2014/main" id="{7C912120-7888-0F45-A466-06730DE7C662}"/>
              </a:ext>
            </a:extLst>
          </p:cNvPr>
          <p:cNvSpPr>
            <a:spLocks noChangeArrowheads="1"/>
          </p:cNvSpPr>
          <p:nvPr/>
        </p:nvSpPr>
        <p:spPr bwMode="auto">
          <a:xfrm>
            <a:off x="2145666" y="2743489"/>
            <a:ext cx="3135210" cy="2677241"/>
          </a:xfrm>
          <a:prstGeom prst="rect">
            <a:avLst/>
          </a:prstGeom>
          <a:solidFill>
            <a:schemeClr val="tx1"/>
          </a:solidFill>
          <a:ln w="9525" algn="ctr">
            <a:solidFill>
              <a:schemeClr val="tx1"/>
            </a:solidFill>
            <a:round/>
            <a:headEnd/>
            <a:tailEnd/>
          </a:ln>
        </p:spPr>
        <p:txBody>
          <a:bodyPr/>
          <a:lstStyle/>
          <a:p>
            <a:endParaRPr lang="fr-FR" altLang="fr-FR" sz="1633"/>
          </a:p>
        </p:txBody>
      </p:sp>
      <p:sp>
        <p:nvSpPr>
          <p:cNvPr id="19" name="Rectangle 18">
            <a:extLst>
              <a:ext uri="{FF2B5EF4-FFF2-40B4-BE49-F238E27FC236}">
                <a16:creationId xmlns:a16="http://schemas.microsoft.com/office/drawing/2014/main" id="{D4F1CD74-320A-C743-A944-55088BAE634E}"/>
              </a:ext>
            </a:extLst>
          </p:cNvPr>
          <p:cNvSpPr/>
          <p:nvPr/>
        </p:nvSpPr>
        <p:spPr bwMode="auto">
          <a:xfrm>
            <a:off x="2276720" y="3004156"/>
            <a:ext cx="2873101" cy="1926922"/>
          </a:xfrm>
          <a:prstGeom prst="rect">
            <a:avLst/>
          </a:prstGeom>
          <a:solidFill>
            <a:schemeClr val="tx2">
              <a:lumMod val="90000"/>
            </a:schemeClr>
          </a:solidFill>
          <a:ln w="9525" cap="flat" cmpd="sng" algn="ctr">
            <a:noFill/>
            <a:prstDash val="dash"/>
            <a:round/>
            <a:headEnd type="none" w="med" len="med"/>
            <a:tailEnd type="none" w="med" len="med"/>
          </a:ln>
          <a:effectLst/>
        </p:spPr>
        <p:txBody>
          <a:bodyPr/>
          <a:lstStyle/>
          <a:p>
            <a:pPr>
              <a:buFont typeface="Times New Roman" pitchFamily="16" charset="0"/>
              <a:buNone/>
              <a:defRPr/>
            </a:pPr>
            <a:endParaRPr lang="fr-FR" sz="1633">
              <a:latin typeface="Arial" charset="0"/>
              <a:ea typeface="Microsoft YaHei" charset="-122"/>
            </a:endParaRPr>
          </a:p>
        </p:txBody>
      </p:sp>
      <p:sp>
        <p:nvSpPr>
          <p:cNvPr id="20" name="Rectangle 19">
            <a:extLst>
              <a:ext uri="{FF2B5EF4-FFF2-40B4-BE49-F238E27FC236}">
                <a16:creationId xmlns:a16="http://schemas.microsoft.com/office/drawing/2014/main" id="{B7B6E0A2-2EED-A246-93D9-BCF991F46E11}"/>
              </a:ext>
            </a:extLst>
          </p:cNvPr>
          <p:cNvSpPr/>
          <p:nvPr/>
        </p:nvSpPr>
        <p:spPr bwMode="auto">
          <a:xfrm>
            <a:off x="2400573" y="3417479"/>
            <a:ext cx="521335" cy="47669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1</a:t>
            </a:r>
          </a:p>
        </p:txBody>
      </p:sp>
      <p:sp>
        <p:nvSpPr>
          <p:cNvPr id="21" name="Rectangle 20">
            <a:extLst>
              <a:ext uri="{FF2B5EF4-FFF2-40B4-BE49-F238E27FC236}">
                <a16:creationId xmlns:a16="http://schemas.microsoft.com/office/drawing/2014/main" id="{97239DB8-E7B1-1C4F-BBBE-FB74FDB63322}"/>
              </a:ext>
            </a:extLst>
          </p:cNvPr>
          <p:cNvSpPr/>
          <p:nvPr/>
        </p:nvSpPr>
        <p:spPr bwMode="auto">
          <a:xfrm>
            <a:off x="3040000" y="3417479"/>
            <a:ext cx="521335" cy="47669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2</a:t>
            </a:r>
          </a:p>
        </p:txBody>
      </p:sp>
      <p:sp>
        <p:nvSpPr>
          <p:cNvPr id="22" name="Rectangle 21">
            <a:extLst>
              <a:ext uri="{FF2B5EF4-FFF2-40B4-BE49-F238E27FC236}">
                <a16:creationId xmlns:a16="http://schemas.microsoft.com/office/drawing/2014/main" id="{8610A168-C030-1941-9F55-358EA61E8EBF}"/>
              </a:ext>
            </a:extLst>
          </p:cNvPr>
          <p:cNvSpPr/>
          <p:nvPr/>
        </p:nvSpPr>
        <p:spPr bwMode="auto">
          <a:xfrm>
            <a:off x="3647744" y="3417479"/>
            <a:ext cx="522774" cy="47669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3</a:t>
            </a:r>
          </a:p>
        </p:txBody>
      </p:sp>
      <p:sp>
        <p:nvSpPr>
          <p:cNvPr id="23" name="Rectangle 22">
            <a:extLst>
              <a:ext uri="{FF2B5EF4-FFF2-40B4-BE49-F238E27FC236}">
                <a16:creationId xmlns:a16="http://schemas.microsoft.com/office/drawing/2014/main" id="{6482CEE5-BA15-6F4D-8A0F-71AA365BF904}"/>
              </a:ext>
            </a:extLst>
          </p:cNvPr>
          <p:cNvSpPr/>
          <p:nvPr/>
        </p:nvSpPr>
        <p:spPr bwMode="auto">
          <a:xfrm>
            <a:off x="4235326" y="3417480"/>
            <a:ext cx="522774"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4</a:t>
            </a:r>
          </a:p>
        </p:txBody>
      </p:sp>
      <p:sp>
        <p:nvSpPr>
          <p:cNvPr id="32" name="Rectangle 31">
            <a:extLst>
              <a:ext uri="{FF2B5EF4-FFF2-40B4-BE49-F238E27FC236}">
                <a16:creationId xmlns:a16="http://schemas.microsoft.com/office/drawing/2014/main" id="{88FEA87E-8006-3349-AB62-A1C6F00CA67E}"/>
              </a:ext>
            </a:extLst>
          </p:cNvPr>
          <p:cNvSpPr/>
          <p:nvPr/>
        </p:nvSpPr>
        <p:spPr bwMode="auto">
          <a:xfrm>
            <a:off x="2400573" y="4048267"/>
            <a:ext cx="521335" cy="473809"/>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5</a:t>
            </a:r>
          </a:p>
        </p:txBody>
      </p:sp>
      <p:cxnSp>
        <p:nvCxnSpPr>
          <p:cNvPr id="56335" name="Straight Arrow Connector 2">
            <a:extLst>
              <a:ext uri="{FF2B5EF4-FFF2-40B4-BE49-F238E27FC236}">
                <a16:creationId xmlns:a16="http://schemas.microsoft.com/office/drawing/2014/main" id="{C7EE04FE-1C07-C04A-925E-7F044CE8F20E}"/>
              </a:ext>
            </a:extLst>
          </p:cNvPr>
          <p:cNvCxnSpPr>
            <a:cxnSpLocks noChangeShapeType="1"/>
          </p:cNvCxnSpPr>
          <p:nvPr/>
        </p:nvCxnSpPr>
        <p:spPr bwMode="auto">
          <a:xfrm flipH="1">
            <a:off x="2921908" y="4931079"/>
            <a:ext cx="118092" cy="914496"/>
          </a:xfrm>
          <a:prstGeom prst="straightConnector1">
            <a:avLst/>
          </a:prstGeom>
          <a:noFill/>
          <a:ln w="9525" algn="ctr">
            <a:solidFill>
              <a:schemeClr val="bg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Box 4">
            <a:extLst>
              <a:ext uri="{FF2B5EF4-FFF2-40B4-BE49-F238E27FC236}">
                <a16:creationId xmlns:a16="http://schemas.microsoft.com/office/drawing/2014/main" id="{FB4EA3FD-9A06-8147-BBB2-FC817F67F7CE}"/>
              </a:ext>
            </a:extLst>
          </p:cNvPr>
          <p:cNvSpPr txBox="1"/>
          <p:nvPr/>
        </p:nvSpPr>
        <p:spPr>
          <a:xfrm>
            <a:off x="2180230" y="5911822"/>
            <a:ext cx="2055096" cy="594906"/>
          </a:xfrm>
          <a:prstGeom prst="rect">
            <a:avLst/>
          </a:prstGeom>
          <a:noFill/>
        </p:spPr>
        <p:txBody>
          <a:bodyPr>
            <a:spAutoFit/>
          </a:bodyPr>
          <a:lstStyle/>
          <a:p>
            <a:pPr>
              <a:buFont typeface="Times New Roman" pitchFamily="16" charset="0"/>
              <a:buNone/>
              <a:defRPr/>
            </a:pPr>
            <a:r>
              <a:rPr lang="fr-FR" sz="1633" i="1" dirty="0" err="1">
                <a:latin typeface="+mj-lt"/>
                <a:ea typeface="Microsoft YaHei" charset="-122"/>
              </a:rPr>
              <a:t>My</a:t>
            </a:r>
            <a:r>
              <a:rPr lang="fr-FR" sz="1633" i="1" dirty="0">
                <a:latin typeface="+mj-lt"/>
                <a:ea typeface="Microsoft YaHei" charset="-122"/>
              </a:rPr>
              <a:t> kids are </a:t>
            </a:r>
            <a:r>
              <a:rPr lang="fr-FR" sz="1633" i="1" dirty="0" err="1">
                <a:latin typeface="+mj-lt"/>
                <a:ea typeface="Microsoft YaHei" charset="-122"/>
              </a:rPr>
              <a:t>displayed</a:t>
            </a:r>
            <a:r>
              <a:rPr lang="fr-FR" sz="1633" i="1" dirty="0">
                <a:latin typeface="+mj-lt"/>
                <a:ea typeface="Microsoft YaHei" charset="-122"/>
              </a:rPr>
              <a:t> in multiple </a:t>
            </a:r>
            <a:r>
              <a:rPr lang="fr-FR" sz="1633" i="1" dirty="0" err="1">
                <a:latin typeface="+mj-lt"/>
                <a:ea typeface="Microsoft YaHei" charset="-122"/>
              </a:rPr>
              <a:t>lines</a:t>
            </a:r>
            <a:r>
              <a:rPr lang="fr-FR" sz="1633" i="1" dirty="0">
                <a:latin typeface="+mj-lt"/>
                <a:ea typeface="Microsoft YaHei" charset="-122"/>
              </a:rPr>
              <a:t>!</a:t>
            </a:r>
          </a:p>
        </p:txBody>
      </p:sp>
      <p:cxnSp>
        <p:nvCxnSpPr>
          <p:cNvPr id="56337" name="Straight Arrow Connector 9">
            <a:extLst>
              <a:ext uri="{FF2B5EF4-FFF2-40B4-BE49-F238E27FC236}">
                <a16:creationId xmlns:a16="http://schemas.microsoft.com/office/drawing/2014/main" id="{5C4041E4-EFAC-7D4F-B77F-88FE42BAC14F}"/>
              </a:ext>
            </a:extLst>
          </p:cNvPr>
          <p:cNvCxnSpPr>
            <a:cxnSpLocks noChangeShapeType="1"/>
            <a:stCxn id="19" idx="0"/>
            <a:endCxn id="19" idx="2"/>
          </p:cNvCxnSpPr>
          <p:nvPr/>
        </p:nvCxnSpPr>
        <p:spPr bwMode="auto">
          <a:xfrm>
            <a:off x="3713991" y="3004156"/>
            <a:ext cx="0" cy="1926922"/>
          </a:xfrm>
          <a:prstGeom prst="straightConnector1">
            <a:avLst/>
          </a:prstGeom>
          <a:noFill/>
          <a:ln w="571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338" name="Straight Arrow Connector 23">
            <a:extLst>
              <a:ext uri="{FF2B5EF4-FFF2-40B4-BE49-F238E27FC236}">
                <a16:creationId xmlns:a16="http://schemas.microsoft.com/office/drawing/2014/main" id="{83EAE8A2-73E3-6440-B3D1-9DF3BB2FF585}"/>
              </a:ext>
            </a:extLst>
          </p:cNvPr>
          <p:cNvCxnSpPr>
            <a:cxnSpLocks noChangeShapeType="1"/>
          </p:cNvCxnSpPr>
          <p:nvPr/>
        </p:nvCxnSpPr>
        <p:spPr bwMode="auto">
          <a:xfrm flipV="1">
            <a:off x="3712550" y="2942230"/>
            <a:ext cx="0" cy="398921"/>
          </a:xfrm>
          <a:prstGeom prst="straightConnector1">
            <a:avLst/>
          </a:prstGeom>
          <a:noFill/>
          <a:ln w="571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50552AD6-F160-124A-9488-C24B21EFDF08}"/>
              </a:ext>
            </a:extLst>
          </p:cNvPr>
          <p:cNvSpPr txBox="1"/>
          <p:nvPr/>
        </p:nvSpPr>
        <p:spPr>
          <a:xfrm>
            <a:off x="1980049" y="227545"/>
            <a:ext cx="4193777" cy="706668"/>
          </a:xfrm>
          <a:prstGeom prst="rect">
            <a:avLst/>
          </a:prstGeom>
          <a:noFill/>
        </p:spPr>
        <p:txBody>
          <a:bodyPr wrap="none">
            <a:spAutoFit/>
          </a:bodyPr>
          <a:lstStyle/>
          <a:p>
            <a:pPr>
              <a:buFont typeface="Times New Roman" pitchFamily="16" charset="0"/>
              <a:buNone/>
              <a:defRPr/>
            </a:pPr>
            <a:r>
              <a:rPr lang="en-US" sz="3992" dirty="0">
                <a:latin typeface="+mj-lt"/>
                <a:ea typeface="Microsoft YaHei" charset="-122"/>
              </a:rPr>
              <a:t>FLEX POSITIONING</a:t>
            </a:r>
            <a:endParaRPr lang="fr-FR" sz="3992" dirty="0">
              <a:latin typeface="+mj-lt"/>
              <a:ea typeface="Microsoft YaHei" charset="-122"/>
            </a:endParaRPr>
          </a:p>
        </p:txBody>
      </p:sp>
      <p:sp>
        <p:nvSpPr>
          <p:cNvPr id="57347" name="AutoShape 2" descr="Diagram of the CSS box model">
            <a:extLst>
              <a:ext uri="{FF2B5EF4-FFF2-40B4-BE49-F238E27FC236}">
                <a16:creationId xmlns:a16="http://schemas.microsoft.com/office/drawing/2014/main" id="{05778B13-E2EB-104A-9448-03819B054675}"/>
              </a:ext>
            </a:extLst>
          </p:cNvPr>
          <p:cNvSpPr>
            <a:spLocks noChangeAspect="1" noChangeArrowheads="1"/>
          </p:cNvSpPr>
          <p:nvPr/>
        </p:nvSpPr>
        <p:spPr bwMode="auto">
          <a:xfrm>
            <a:off x="1664655" y="-12097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57348" name="AutoShape 4" descr="Diagram of the CSS box model">
            <a:extLst>
              <a:ext uri="{FF2B5EF4-FFF2-40B4-BE49-F238E27FC236}">
                <a16:creationId xmlns:a16="http://schemas.microsoft.com/office/drawing/2014/main" id="{9081511F-FB04-DE4D-ACA5-28172B021FDC}"/>
              </a:ext>
            </a:extLst>
          </p:cNvPr>
          <p:cNvSpPr>
            <a:spLocks noChangeAspect="1" noChangeArrowheads="1"/>
          </p:cNvSpPr>
          <p:nvPr/>
        </p:nvSpPr>
        <p:spPr bwMode="auto">
          <a:xfrm>
            <a:off x="1802910" y="1728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6" name="Rectangle 1">
            <a:extLst>
              <a:ext uri="{FF2B5EF4-FFF2-40B4-BE49-F238E27FC236}">
                <a16:creationId xmlns:a16="http://schemas.microsoft.com/office/drawing/2014/main" id="{0020AEBD-3459-CB44-A809-FCF004D3C3D5}"/>
              </a:ext>
            </a:extLst>
          </p:cNvPr>
          <p:cNvSpPr>
            <a:spLocks noGrp="1" noChangeArrowheads="1"/>
          </p:cNvSpPr>
          <p:nvPr>
            <p:ph type="title"/>
          </p:nvPr>
        </p:nvSpPr>
        <p:spPr>
          <a:xfrm>
            <a:off x="5638033" y="2416574"/>
            <a:ext cx="4491831" cy="2818376"/>
          </a:xfrm>
          <a:solidFill>
            <a:schemeClr val="bg2">
              <a:lumMod val="75000"/>
            </a:schemeClr>
          </a:solidFill>
          <a:ln>
            <a:solidFill>
              <a:schemeClr val="tx1"/>
            </a:solidFill>
          </a:ln>
        </p:spPr>
        <p:txBody>
          <a:bodyPr vert="horz" lIns="91440" tIns="30176" rIns="91440" bIns="45720" rtlCol="0" anchor="ctr">
            <a:normAutofit/>
          </a:bodyPr>
          <a:lstStyle/>
          <a:p>
            <a:pPr>
              <a:lnSpc>
                <a:spcPct val="89000"/>
              </a:lnSpc>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fr-FR" sz="1633" dirty="0">
                <a:latin typeface="Courier New" pitchFamily="49" charset="0"/>
                <a:cs typeface="Courier New" pitchFamily="49" charset="0"/>
              </a:rPr>
              <a:t>  </a:t>
            </a:r>
            <a:r>
              <a:rPr lang="en-US" altLang="fr-FR" sz="1633" b="1" dirty="0" err="1">
                <a:solidFill>
                  <a:schemeClr val="accent4">
                    <a:lumMod val="75000"/>
                  </a:schemeClr>
                </a:solidFill>
                <a:latin typeface="Courier New" pitchFamily="49" charset="0"/>
                <a:cs typeface="Courier New" pitchFamily="49" charset="0"/>
              </a:rPr>
              <a:t>div.father</a:t>
            </a:r>
            <a:r>
              <a:rPr lang="en-US" altLang="fr-FR" sz="1633" dirty="0">
                <a:solidFill>
                  <a:schemeClr val="accent4">
                    <a:lumMod val="75000"/>
                  </a:schemeClr>
                </a:solidFill>
                <a:latin typeface="Courier New" pitchFamily="49" charset="0"/>
                <a:cs typeface="Courier New" pitchFamily="49" charset="0"/>
              </a:rPr>
              <a:t> </a:t>
            </a:r>
            <a:r>
              <a:rPr lang="en-US" altLang="fr-FR" sz="1633" dirty="0">
                <a:latin typeface="Courier New" pitchFamily="49" charset="0"/>
                <a:cs typeface="Courier New" pitchFamily="49" charset="0"/>
              </a:rPr>
              <a:t>{</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display: flex;</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display: -</a:t>
            </a:r>
            <a:r>
              <a:rPr lang="en-US" altLang="fr-FR" sz="1633" dirty="0" err="1">
                <a:latin typeface="Courier New" pitchFamily="49" charset="0"/>
                <a:cs typeface="Courier New" pitchFamily="49" charset="0"/>
              </a:rPr>
              <a:t>webkit</a:t>
            </a:r>
            <a:r>
              <a:rPr lang="en-US" altLang="fr-FR" sz="1633" dirty="0">
                <a:latin typeface="Courier New" pitchFamily="49" charset="0"/>
                <a:cs typeface="Courier New" pitchFamily="49" charset="0"/>
              </a:rPr>
              <a:t>-flex;</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flex-flow: row wrap;</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r>
              <a:rPr lang="en-US" altLang="fr-FR" sz="1633" dirty="0" err="1">
                <a:latin typeface="Courier New" pitchFamily="49" charset="0"/>
                <a:cs typeface="Courier New" pitchFamily="49" charset="0"/>
              </a:rPr>
              <a:t>webkit</a:t>
            </a:r>
            <a:r>
              <a:rPr lang="en-US" altLang="fr-FR" sz="1633" dirty="0">
                <a:latin typeface="Courier New" pitchFamily="49" charset="0"/>
                <a:cs typeface="Courier New" pitchFamily="49" charset="0"/>
              </a:rPr>
              <a:t>-flex-flow: row wrap;</a:t>
            </a:r>
            <a:br>
              <a:rPr lang="en-US" altLang="fr-FR" sz="1633" dirty="0">
                <a:solidFill>
                  <a:srgbClr val="92D050"/>
                </a:solidFill>
                <a:latin typeface="Courier New" pitchFamily="49" charset="0"/>
                <a:cs typeface="Courier New" pitchFamily="49" charset="0"/>
              </a:rPr>
            </a:br>
            <a:r>
              <a:rPr lang="en-US" altLang="fr-FR" sz="1633" dirty="0">
                <a:solidFill>
                  <a:srgbClr val="92D050"/>
                </a:solidFill>
                <a:latin typeface="Courier New" pitchFamily="49" charset="0"/>
                <a:cs typeface="Courier New" pitchFamily="49" charset="0"/>
              </a:rPr>
              <a:t>	</a:t>
            </a:r>
            <a:r>
              <a:rPr lang="en-US" altLang="fr-FR" sz="1633" dirty="0">
                <a:solidFill>
                  <a:schemeClr val="accent4">
                    <a:lumMod val="75000"/>
                  </a:schemeClr>
                </a:solidFill>
                <a:latin typeface="Courier New" pitchFamily="49" charset="0"/>
                <a:cs typeface="Courier New" pitchFamily="49" charset="0"/>
              </a:rPr>
              <a:t>align-items: center;</a:t>
            </a:r>
            <a:br>
              <a:rPr lang="en-US" altLang="fr-FR" sz="1633" dirty="0">
                <a:solidFill>
                  <a:schemeClr val="accent4">
                    <a:lumMod val="75000"/>
                  </a:schemeClr>
                </a:solidFill>
                <a:latin typeface="Courier New" pitchFamily="49" charset="0"/>
                <a:cs typeface="Courier New" pitchFamily="49" charset="0"/>
              </a:rPr>
            </a:br>
            <a:r>
              <a:rPr lang="en-US" altLang="fr-FR" sz="1633" dirty="0">
                <a:solidFill>
                  <a:schemeClr val="accent4">
                    <a:lumMod val="75000"/>
                  </a:schemeClr>
                </a:solidFill>
                <a:latin typeface="Courier New" pitchFamily="49" charset="0"/>
                <a:cs typeface="Courier New" pitchFamily="49" charset="0"/>
              </a:rPr>
              <a:t>	-</a:t>
            </a:r>
            <a:r>
              <a:rPr lang="en-US" altLang="fr-FR" sz="1633" dirty="0" err="1">
                <a:solidFill>
                  <a:schemeClr val="accent4">
                    <a:lumMod val="75000"/>
                  </a:schemeClr>
                </a:solidFill>
                <a:latin typeface="Courier New" pitchFamily="49" charset="0"/>
                <a:cs typeface="Courier New" pitchFamily="49" charset="0"/>
              </a:rPr>
              <a:t>webkit</a:t>
            </a:r>
            <a:r>
              <a:rPr lang="en-US" altLang="fr-FR" sz="1633" dirty="0">
                <a:solidFill>
                  <a:schemeClr val="accent4">
                    <a:lumMod val="75000"/>
                  </a:schemeClr>
                </a:solidFill>
                <a:latin typeface="Courier New" pitchFamily="49" charset="0"/>
                <a:cs typeface="Courier New" pitchFamily="49" charset="0"/>
              </a:rPr>
              <a:t>-align-items: center;</a:t>
            </a:r>
            <a:br>
              <a:rPr lang="en-US" altLang="fr-FR" sz="1633" dirty="0">
                <a:solidFill>
                  <a:schemeClr val="accent4">
                    <a:lumMod val="75000"/>
                  </a:schemeClr>
                </a:solidFill>
                <a:latin typeface="Courier New" pitchFamily="49" charset="0"/>
                <a:cs typeface="Courier New" pitchFamily="49" charset="0"/>
              </a:rPr>
            </a:br>
            <a:r>
              <a:rPr lang="en-US" altLang="fr-FR" sz="1633" dirty="0">
                <a:latin typeface="Courier New" pitchFamily="49" charset="0"/>
                <a:cs typeface="Courier New" pitchFamily="49" charset="0"/>
              </a:rPr>
              <a:t>  }</a:t>
            </a:r>
          </a:p>
        </p:txBody>
      </p:sp>
      <p:sp>
        <p:nvSpPr>
          <p:cNvPr id="8" name="TextBox 2">
            <a:extLst>
              <a:ext uri="{FF2B5EF4-FFF2-40B4-BE49-F238E27FC236}">
                <a16:creationId xmlns:a16="http://schemas.microsoft.com/office/drawing/2014/main" id="{560AD33B-6875-1B4B-905C-343989CE5395}"/>
              </a:ext>
            </a:extLst>
          </p:cNvPr>
          <p:cNvSpPr txBox="1"/>
          <p:nvPr/>
        </p:nvSpPr>
        <p:spPr>
          <a:xfrm>
            <a:off x="2007411" y="882814"/>
            <a:ext cx="8204542" cy="1209305"/>
          </a:xfrm>
          <a:prstGeom prst="rect">
            <a:avLst/>
          </a:prstGeom>
          <a:noFill/>
        </p:spPr>
        <p:txBody>
          <a:bodyPr>
            <a:spAutoFit/>
          </a:bodyPr>
          <a:lstStyle/>
          <a:p>
            <a:pPr>
              <a:buFont typeface="Times New Roman" pitchFamily="16" charset="0"/>
              <a:buNone/>
              <a:defRPr/>
            </a:pPr>
            <a:r>
              <a:rPr lang="fr-FR" sz="3629" dirty="0" err="1">
                <a:latin typeface="+mj-lt"/>
                <a:ea typeface="Microsoft YaHei" charset="-122"/>
              </a:rPr>
              <a:t>Alignment</a:t>
            </a:r>
            <a:r>
              <a:rPr lang="fr-FR" sz="3629" dirty="0">
                <a:latin typeface="+mj-lt"/>
                <a:ea typeface="Microsoft YaHei" charset="-122"/>
              </a:rPr>
              <a:t> of content (</a:t>
            </a:r>
            <a:r>
              <a:rPr lang="fr-FR" sz="3629" dirty="0" err="1">
                <a:latin typeface="+mj-lt"/>
                <a:ea typeface="Microsoft YaHei" charset="-122"/>
              </a:rPr>
              <a:t>perpendicular</a:t>
            </a:r>
            <a:r>
              <a:rPr lang="fr-FR" sz="3629" dirty="0">
                <a:latin typeface="+mj-lt"/>
                <a:ea typeface="Microsoft YaHei" charset="-122"/>
              </a:rPr>
              <a:t>): </a:t>
            </a:r>
            <a:br>
              <a:rPr lang="fr-FR" sz="3629" dirty="0">
                <a:latin typeface="+mj-lt"/>
                <a:ea typeface="Microsoft YaHei" charset="-122"/>
              </a:rPr>
            </a:br>
            <a:r>
              <a:rPr lang="fr-FR" sz="3629" dirty="0" err="1">
                <a:solidFill>
                  <a:srgbClr val="92D050"/>
                </a:solidFill>
                <a:latin typeface="+mj-lt"/>
                <a:ea typeface="Microsoft YaHei" charset="-122"/>
              </a:rPr>
              <a:t>align</a:t>
            </a:r>
            <a:r>
              <a:rPr lang="fr-FR" sz="3629" dirty="0">
                <a:solidFill>
                  <a:srgbClr val="92D050"/>
                </a:solidFill>
                <a:latin typeface="+mj-lt"/>
                <a:ea typeface="Microsoft YaHei" charset="-122"/>
              </a:rPr>
              <a:t>-items</a:t>
            </a:r>
          </a:p>
        </p:txBody>
      </p:sp>
      <p:sp>
        <p:nvSpPr>
          <p:cNvPr id="17" name="Rectangle 16">
            <a:extLst>
              <a:ext uri="{FF2B5EF4-FFF2-40B4-BE49-F238E27FC236}">
                <a16:creationId xmlns:a16="http://schemas.microsoft.com/office/drawing/2014/main" id="{7053FEF9-34D1-854C-A5D5-089704DC0AC4}"/>
              </a:ext>
            </a:extLst>
          </p:cNvPr>
          <p:cNvSpPr/>
          <p:nvPr/>
        </p:nvSpPr>
        <p:spPr bwMode="auto">
          <a:xfrm>
            <a:off x="2079419" y="2416574"/>
            <a:ext cx="3266263" cy="3070402"/>
          </a:xfrm>
          <a:prstGeom prst="rect">
            <a:avLst/>
          </a:prstGeom>
          <a:solidFill>
            <a:schemeClr val="tx1">
              <a:lumMod val="65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endParaRPr lang="fr-FR" sz="1633">
              <a:latin typeface="Arial" charset="0"/>
              <a:ea typeface="Microsoft YaHei" charset="-122"/>
            </a:endParaRPr>
          </a:p>
        </p:txBody>
      </p:sp>
      <p:sp>
        <p:nvSpPr>
          <p:cNvPr id="57352" name="Rectangle 5">
            <a:extLst>
              <a:ext uri="{FF2B5EF4-FFF2-40B4-BE49-F238E27FC236}">
                <a16:creationId xmlns:a16="http://schemas.microsoft.com/office/drawing/2014/main" id="{37064F10-6E74-5847-8866-04E1DA198BFC}"/>
              </a:ext>
            </a:extLst>
          </p:cNvPr>
          <p:cNvSpPr>
            <a:spLocks noChangeArrowheads="1"/>
          </p:cNvSpPr>
          <p:nvPr/>
        </p:nvSpPr>
        <p:spPr bwMode="auto">
          <a:xfrm>
            <a:off x="2145666" y="2743489"/>
            <a:ext cx="3135210" cy="2677241"/>
          </a:xfrm>
          <a:prstGeom prst="rect">
            <a:avLst/>
          </a:prstGeom>
          <a:solidFill>
            <a:schemeClr val="tx1"/>
          </a:solidFill>
          <a:ln w="9525" algn="ctr">
            <a:solidFill>
              <a:schemeClr val="tx1"/>
            </a:solidFill>
            <a:round/>
            <a:headEnd/>
            <a:tailEnd/>
          </a:ln>
        </p:spPr>
        <p:txBody>
          <a:bodyPr/>
          <a:lstStyle/>
          <a:p>
            <a:endParaRPr lang="fr-FR" altLang="fr-FR" sz="1633"/>
          </a:p>
        </p:txBody>
      </p:sp>
      <p:sp>
        <p:nvSpPr>
          <p:cNvPr id="19" name="Rectangle 18">
            <a:extLst>
              <a:ext uri="{FF2B5EF4-FFF2-40B4-BE49-F238E27FC236}">
                <a16:creationId xmlns:a16="http://schemas.microsoft.com/office/drawing/2014/main" id="{D5FEF931-1D23-5544-8E0D-A958E2C3DE77}"/>
              </a:ext>
            </a:extLst>
          </p:cNvPr>
          <p:cNvSpPr/>
          <p:nvPr/>
        </p:nvSpPr>
        <p:spPr bwMode="auto">
          <a:xfrm>
            <a:off x="2276720" y="3004156"/>
            <a:ext cx="2873101" cy="1926922"/>
          </a:xfrm>
          <a:prstGeom prst="rect">
            <a:avLst/>
          </a:prstGeom>
          <a:solidFill>
            <a:schemeClr val="tx2">
              <a:lumMod val="90000"/>
            </a:schemeClr>
          </a:solidFill>
          <a:ln w="9525" cap="flat" cmpd="sng" algn="ctr">
            <a:noFill/>
            <a:prstDash val="dash"/>
            <a:round/>
            <a:headEnd type="none" w="med" len="med"/>
            <a:tailEnd type="none" w="med" len="med"/>
          </a:ln>
          <a:effectLst/>
        </p:spPr>
        <p:txBody>
          <a:bodyPr/>
          <a:lstStyle/>
          <a:p>
            <a:pPr>
              <a:buFont typeface="Times New Roman" pitchFamily="16" charset="0"/>
              <a:buNone/>
              <a:defRPr/>
            </a:pPr>
            <a:endParaRPr lang="fr-FR" sz="1633">
              <a:latin typeface="Arial" charset="0"/>
              <a:ea typeface="Microsoft YaHei" charset="-122"/>
            </a:endParaRPr>
          </a:p>
        </p:txBody>
      </p:sp>
      <p:sp>
        <p:nvSpPr>
          <p:cNvPr id="20" name="Rectangle 19">
            <a:extLst>
              <a:ext uri="{FF2B5EF4-FFF2-40B4-BE49-F238E27FC236}">
                <a16:creationId xmlns:a16="http://schemas.microsoft.com/office/drawing/2014/main" id="{C538FDD0-064B-EF4C-86BA-8BD1C9898B06}"/>
              </a:ext>
            </a:extLst>
          </p:cNvPr>
          <p:cNvSpPr/>
          <p:nvPr/>
        </p:nvSpPr>
        <p:spPr bwMode="auto">
          <a:xfrm>
            <a:off x="2528747" y="3233141"/>
            <a:ext cx="522775"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1</a:t>
            </a:r>
          </a:p>
        </p:txBody>
      </p:sp>
      <p:sp>
        <p:nvSpPr>
          <p:cNvPr id="21" name="Rectangle 20">
            <a:extLst>
              <a:ext uri="{FF2B5EF4-FFF2-40B4-BE49-F238E27FC236}">
                <a16:creationId xmlns:a16="http://schemas.microsoft.com/office/drawing/2014/main" id="{01BA9C48-AEC0-4449-A775-466117FB4D23}"/>
              </a:ext>
            </a:extLst>
          </p:cNvPr>
          <p:cNvSpPr/>
          <p:nvPr/>
        </p:nvSpPr>
        <p:spPr bwMode="auto">
          <a:xfrm>
            <a:off x="3168173" y="3233141"/>
            <a:ext cx="521335"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2</a:t>
            </a:r>
          </a:p>
        </p:txBody>
      </p:sp>
      <p:sp>
        <p:nvSpPr>
          <p:cNvPr id="22" name="Rectangle 21">
            <a:extLst>
              <a:ext uri="{FF2B5EF4-FFF2-40B4-BE49-F238E27FC236}">
                <a16:creationId xmlns:a16="http://schemas.microsoft.com/office/drawing/2014/main" id="{484E7F3C-4EC9-A54B-A595-2178A0412500}"/>
              </a:ext>
            </a:extLst>
          </p:cNvPr>
          <p:cNvSpPr/>
          <p:nvPr/>
        </p:nvSpPr>
        <p:spPr bwMode="auto">
          <a:xfrm>
            <a:off x="3775917" y="3233141"/>
            <a:ext cx="524215"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3</a:t>
            </a:r>
          </a:p>
        </p:txBody>
      </p:sp>
      <p:sp>
        <p:nvSpPr>
          <p:cNvPr id="23" name="Rectangle 22">
            <a:extLst>
              <a:ext uri="{FF2B5EF4-FFF2-40B4-BE49-F238E27FC236}">
                <a16:creationId xmlns:a16="http://schemas.microsoft.com/office/drawing/2014/main" id="{86432C95-84DF-0541-9D9D-7457DB534E35}"/>
              </a:ext>
            </a:extLst>
          </p:cNvPr>
          <p:cNvSpPr/>
          <p:nvPr/>
        </p:nvSpPr>
        <p:spPr bwMode="auto">
          <a:xfrm>
            <a:off x="4364939" y="3233141"/>
            <a:ext cx="521335"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4</a:t>
            </a:r>
          </a:p>
        </p:txBody>
      </p:sp>
      <p:sp>
        <p:nvSpPr>
          <p:cNvPr id="32" name="Rectangle 31">
            <a:extLst>
              <a:ext uri="{FF2B5EF4-FFF2-40B4-BE49-F238E27FC236}">
                <a16:creationId xmlns:a16="http://schemas.microsoft.com/office/drawing/2014/main" id="{327575B9-89D7-BE49-B3AF-D041C3652C71}"/>
              </a:ext>
            </a:extLst>
          </p:cNvPr>
          <p:cNvSpPr/>
          <p:nvPr/>
        </p:nvSpPr>
        <p:spPr bwMode="auto">
          <a:xfrm>
            <a:off x="2528747" y="4259968"/>
            <a:ext cx="522775"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5</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0338E428-C2CE-CA4D-A61B-1179F5DBD5D9}"/>
              </a:ext>
            </a:extLst>
          </p:cNvPr>
          <p:cNvSpPr txBox="1"/>
          <p:nvPr/>
        </p:nvSpPr>
        <p:spPr>
          <a:xfrm>
            <a:off x="1980049" y="227545"/>
            <a:ext cx="4193777" cy="706668"/>
          </a:xfrm>
          <a:prstGeom prst="rect">
            <a:avLst/>
          </a:prstGeom>
          <a:noFill/>
        </p:spPr>
        <p:txBody>
          <a:bodyPr wrap="none">
            <a:spAutoFit/>
          </a:bodyPr>
          <a:lstStyle/>
          <a:p>
            <a:pPr>
              <a:buFont typeface="Times New Roman" pitchFamily="16" charset="0"/>
              <a:buNone/>
              <a:defRPr/>
            </a:pPr>
            <a:r>
              <a:rPr lang="en-US" sz="3992" dirty="0">
                <a:latin typeface="+mj-lt"/>
                <a:ea typeface="Microsoft YaHei" charset="-122"/>
              </a:rPr>
              <a:t>FLEX POSITIONING</a:t>
            </a:r>
            <a:endParaRPr lang="fr-FR" sz="3992" dirty="0">
              <a:latin typeface="+mj-lt"/>
              <a:ea typeface="Microsoft YaHei" charset="-122"/>
            </a:endParaRPr>
          </a:p>
        </p:txBody>
      </p:sp>
      <p:sp>
        <p:nvSpPr>
          <p:cNvPr id="58371" name="AutoShape 2" descr="Diagram of the CSS box model">
            <a:extLst>
              <a:ext uri="{FF2B5EF4-FFF2-40B4-BE49-F238E27FC236}">
                <a16:creationId xmlns:a16="http://schemas.microsoft.com/office/drawing/2014/main" id="{09CA7135-AA34-0C49-B9C1-E5B381B958B8}"/>
              </a:ext>
            </a:extLst>
          </p:cNvPr>
          <p:cNvSpPr>
            <a:spLocks noChangeAspect="1" noChangeArrowheads="1"/>
          </p:cNvSpPr>
          <p:nvPr/>
        </p:nvSpPr>
        <p:spPr bwMode="auto">
          <a:xfrm>
            <a:off x="1664655" y="-12097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58372" name="AutoShape 4" descr="Diagram of the CSS box model">
            <a:extLst>
              <a:ext uri="{FF2B5EF4-FFF2-40B4-BE49-F238E27FC236}">
                <a16:creationId xmlns:a16="http://schemas.microsoft.com/office/drawing/2014/main" id="{2BD706D4-3D95-9147-8BB3-F0F00F6DF3F8}"/>
              </a:ext>
            </a:extLst>
          </p:cNvPr>
          <p:cNvSpPr>
            <a:spLocks noChangeAspect="1" noChangeArrowheads="1"/>
          </p:cNvSpPr>
          <p:nvPr/>
        </p:nvSpPr>
        <p:spPr bwMode="auto">
          <a:xfrm>
            <a:off x="1802910" y="1728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6" name="Rectangle 1">
            <a:extLst>
              <a:ext uri="{FF2B5EF4-FFF2-40B4-BE49-F238E27FC236}">
                <a16:creationId xmlns:a16="http://schemas.microsoft.com/office/drawing/2014/main" id="{63A24ADC-EA97-3245-AFD8-64A348475117}"/>
              </a:ext>
            </a:extLst>
          </p:cNvPr>
          <p:cNvSpPr>
            <a:spLocks noGrp="1" noChangeArrowheads="1"/>
          </p:cNvSpPr>
          <p:nvPr>
            <p:ph type="title"/>
          </p:nvPr>
        </p:nvSpPr>
        <p:spPr>
          <a:xfrm>
            <a:off x="5638033" y="2416574"/>
            <a:ext cx="4491831" cy="2818376"/>
          </a:xfrm>
          <a:solidFill>
            <a:schemeClr val="bg2">
              <a:lumMod val="75000"/>
            </a:schemeClr>
          </a:solidFill>
          <a:ln>
            <a:solidFill>
              <a:schemeClr val="tx1"/>
            </a:solidFill>
          </a:ln>
        </p:spPr>
        <p:txBody>
          <a:bodyPr vert="horz" lIns="91440" tIns="30176" rIns="91440" bIns="45720" rtlCol="0" anchor="ctr">
            <a:normAutofit/>
          </a:bodyPr>
          <a:lstStyle/>
          <a:p>
            <a:pPr>
              <a:lnSpc>
                <a:spcPct val="89000"/>
              </a:lnSpc>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fr-FR" sz="1633" dirty="0">
                <a:latin typeface="Courier New" pitchFamily="49" charset="0"/>
                <a:cs typeface="Courier New" pitchFamily="49" charset="0"/>
              </a:rPr>
              <a:t>  </a:t>
            </a:r>
            <a:r>
              <a:rPr lang="en-US" altLang="fr-FR" sz="1633" b="1" dirty="0" err="1">
                <a:solidFill>
                  <a:schemeClr val="accent4">
                    <a:lumMod val="75000"/>
                  </a:schemeClr>
                </a:solidFill>
                <a:latin typeface="Courier New" pitchFamily="49" charset="0"/>
                <a:cs typeface="Courier New" pitchFamily="49" charset="0"/>
              </a:rPr>
              <a:t>div.father</a:t>
            </a:r>
            <a:r>
              <a:rPr lang="en-US" altLang="fr-FR" sz="1633" dirty="0">
                <a:solidFill>
                  <a:schemeClr val="accent4">
                    <a:lumMod val="75000"/>
                  </a:schemeClr>
                </a:solidFill>
                <a:latin typeface="Courier New" pitchFamily="49" charset="0"/>
                <a:cs typeface="Courier New" pitchFamily="49" charset="0"/>
              </a:rPr>
              <a:t> </a:t>
            </a:r>
            <a:r>
              <a:rPr lang="en-US" altLang="fr-FR" sz="1633" dirty="0">
                <a:latin typeface="Courier New" pitchFamily="49" charset="0"/>
                <a:cs typeface="Courier New" pitchFamily="49" charset="0"/>
              </a:rPr>
              <a:t>{</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display: flex;</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display: -</a:t>
            </a:r>
            <a:r>
              <a:rPr lang="en-US" altLang="fr-FR" sz="1633" dirty="0" err="1">
                <a:latin typeface="Courier New" pitchFamily="49" charset="0"/>
                <a:cs typeface="Courier New" pitchFamily="49" charset="0"/>
              </a:rPr>
              <a:t>webkit</a:t>
            </a:r>
            <a:r>
              <a:rPr lang="en-US" altLang="fr-FR" sz="1633" dirty="0">
                <a:latin typeface="Courier New" pitchFamily="49" charset="0"/>
                <a:cs typeface="Courier New" pitchFamily="49" charset="0"/>
              </a:rPr>
              <a:t>-flex;</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flex-flow: row wrap;</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r>
              <a:rPr lang="en-US" altLang="fr-FR" sz="1633" dirty="0" err="1">
                <a:latin typeface="Courier New" pitchFamily="49" charset="0"/>
                <a:cs typeface="Courier New" pitchFamily="49" charset="0"/>
              </a:rPr>
              <a:t>webkit</a:t>
            </a:r>
            <a:r>
              <a:rPr lang="en-US" altLang="fr-FR" sz="1633" dirty="0">
                <a:latin typeface="Courier New" pitchFamily="49" charset="0"/>
                <a:cs typeface="Courier New" pitchFamily="49" charset="0"/>
              </a:rPr>
              <a:t>-flex-flow: row wrap;</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br>
              <a:rPr lang="en-US" altLang="fr-FR" sz="1633" dirty="0">
                <a:latin typeface="Courier New" pitchFamily="49" charset="0"/>
                <a:cs typeface="Courier New" pitchFamily="49" charset="0"/>
              </a:rPr>
            </a:b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r>
              <a:rPr lang="en-US" altLang="fr-FR" sz="1633" dirty="0" err="1">
                <a:latin typeface="Courier New" pitchFamily="49" charset="0"/>
                <a:cs typeface="Courier New" pitchFamily="49" charset="0"/>
              </a:rPr>
              <a:t>div.father</a:t>
            </a:r>
            <a:r>
              <a:rPr lang="en-US" altLang="fr-FR" sz="1633" dirty="0">
                <a:latin typeface="Courier New" pitchFamily="49" charset="0"/>
                <a:cs typeface="Courier New" pitchFamily="49" charset="0"/>
              </a:rPr>
              <a:t> </a:t>
            </a:r>
            <a:r>
              <a:rPr lang="en-US" altLang="fr-FR" sz="1633" b="1" dirty="0">
                <a:solidFill>
                  <a:schemeClr val="accent4">
                    <a:lumMod val="75000"/>
                  </a:schemeClr>
                </a:solidFill>
                <a:latin typeface="Courier New" pitchFamily="49" charset="0"/>
                <a:cs typeface="Courier New" pitchFamily="49" charset="0"/>
              </a:rPr>
              <a:t>div</a:t>
            </a:r>
            <a:r>
              <a:rPr lang="en-US" altLang="fr-FR" sz="1633" dirty="0">
                <a:latin typeface="Courier New" pitchFamily="49" charset="0"/>
                <a:cs typeface="Courier New" pitchFamily="49" charset="0"/>
              </a:rPr>
              <a:t> {</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r>
              <a:rPr lang="en-US" altLang="fr-FR" sz="1633" dirty="0">
                <a:solidFill>
                  <a:schemeClr val="accent4">
                    <a:lumMod val="75000"/>
                  </a:schemeClr>
                </a:solidFill>
                <a:latin typeface="Courier New" pitchFamily="49" charset="0"/>
                <a:cs typeface="Courier New" pitchFamily="49" charset="0"/>
              </a:rPr>
              <a:t>flex-basis: 35%; </a:t>
            </a:r>
            <a:br>
              <a:rPr lang="en-US" altLang="fr-FR" sz="1633" dirty="0">
                <a:solidFill>
                  <a:schemeClr val="accent4">
                    <a:lumMod val="75000"/>
                  </a:schemeClr>
                </a:solidFill>
                <a:latin typeface="Courier New" pitchFamily="49" charset="0"/>
                <a:cs typeface="Courier New" pitchFamily="49" charset="0"/>
              </a:rPr>
            </a:br>
            <a:r>
              <a:rPr lang="en-US" altLang="fr-FR" sz="1633" dirty="0">
                <a:solidFill>
                  <a:schemeClr val="accent4">
                    <a:lumMod val="75000"/>
                  </a:schemeClr>
                </a:solidFill>
                <a:latin typeface="Courier New" pitchFamily="49" charset="0"/>
                <a:cs typeface="Courier New" pitchFamily="49" charset="0"/>
              </a:rPr>
              <a:t>	-</a:t>
            </a:r>
            <a:r>
              <a:rPr lang="en-US" altLang="fr-FR" sz="1633" dirty="0" err="1">
                <a:solidFill>
                  <a:schemeClr val="accent4">
                    <a:lumMod val="75000"/>
                  </a:schemeClr>
                </a:solidFill>
                <a:latin typeface="Courier New" pitchFamily="49" charset="0"/>
                <a:cs typeface="Courier New" pitchFamily="49" charset="0"/>
              </a:rPr>
              <a:t>webkit</a:t>
            </a:r>
            <a:r>
              <a:rPr lang="en-US" altLang="fr-FR" sz="1633" dirty="0">
                <a:solidFill>
                  <a:schemeClr val="accent4">
                    <a:lumMod val="75000"/>
                  </a:schemeClr>
                </a:solidFill>
                <a:latin typeface="Courier New" pitchFamily="49" charset="0"/>
                <a:cs typeface="Courier New" pitchFamily="49" charset="0"/>
              </a:rPr>
              <a:t>-flex-basis: 35%;</a:t>
            </a:r>
            <a:br>
              <a:rPr lang="en-US" altLang="fr-FR" sz="1633" dirty="0">
                <a:solidFill>
                  <a:srgbClr val="92D050"/>
                </a:solidFill>
                <a:latin typeface="Courier New" pitchFamily="49" charset="0"/>
                <a:cs typeface="Courier New" pitchFamily="49" charset="0"/>
              </a:rPr>
            </a:br>
            <a:r>
              <a:rPr lang="en-US" altLang="fr-FR" sz="1633" dirty="0">
                <a:latin typeface="Courier New" pitchFamily="49" charset="0"/>
                <a:cs typeface="Courier New" pitchFamily="49" charset="0"/>
              </a:rPr>
              <a:t>  }</a:t>
            </a:r>
          </a:p>
        </p:txBody>
      </p:sp>
      <p:sp>
        <p:nvSpPr>
          <p:cNvPr id="8" name="TextBox 2">
            <a:extLst>
              <a:ext uri="{FF2B5EF4-FFF2-40B4-BE49-F238E27FC236}">
                <a16:creationId xmlns:a16="http://schemas.microsoft.com/office/drawing/2014/main" id="{F9A3590E-9CB0-B64D-920B-7C8F12D0F926}"/>
              </a:ext>
            </a:extLst>
          </p:cNvPr>
          <p:cNvSpPr txBox="1"/>
          <p:nvPr/>
        </p:nvSpPr>
        <p:spPr>
          <a:xfrm>
            <a:off x="2007411" y="882814"/>
            <a:ext cx="8204542" cy="650819"/>
          </a:xfrm>
          <a:prstGeom prst="rect">
            <a:avLst/>
          </a:prstGeom>
          <a:noFill/>
        </p:spPr>
        <p:txBody>
          <a:bodyPr>
            <a:spAutoFit/>
          </a:bodyPr>
          <a:lstStyle/>
          <a:p>
            <a:pPr>
              <a:buFont typeface="Times New Roman" pitchFamily="16" charset="0"/>
              <a:buNone/>
              <a:defRPr/>
            </a:pPr>
            <a:r>
              <a:rPr lang="fr-FR" sz="3629" dirty="0">
                <a:latin typeface="+mj-lt"/>
                <a:ea typeface="Microsoft YaHei" charset="-122"/>
              </a:rPr>
              <a:t>Flex item </a:t>
            </a:r>
            <a:r>
              <a:rPr lang="fr-FR" sz="3629" dirty="0" err="1">
                <a:latin typeface="+mj-lt"/>
                <a:ea typeface="Microsoft YaHei" charset="-122"/>
              </a:rPr>
              <a:t>behavior</a:t>
            </a:r>
            <a:r>
              <a:rPr lang="fr-FR" sz="3629" dirty="0">
                <a:latin typeface="+mj-lt"/>
                <a:ea typeface="Microsoft YaHei" charset="-122"/>
              </a:rPr>
              <a:t>: </a:t>
            </a:r>
            <a:r>
              <a:rPr lang="fr-FR" sz="3629" dirty="0" err="1">
                <a:solidFill>
                  <a:srgbClr val="92D050"/>
                </a:solidFill>
                <a:latin typeface="+mj-lt"/>
                <a:ea typeface="Microsoft YaHei" charset="-122"/>
              </a:rPr>
              <a:t>flex</a:t>
            </a:r>
            <a:r>
              <a:rPr lang="fr-FR" sz="3629" dirty="0">
                <a:solidFill>
                  <a:srgbClr val="92D050"/>
                </a:solidFill>
                <a:latin typeface="+mj-lt"/>
                <a:ea typeface="Microsoft YaHei" charset="-122"/>
              </a:rPr>
              <a:t>-basis</a:t>
            </a:r>
          </a:p>
        </p:txBody>
      </p:sp>
      <p:sp>
        <p:nvSpPr>
          <p:cNvPr id="17" name="Rectangle 16">
            <a:extLst>
              <a:ext uri="{FF2B5EF4-FFF2-40B4-BE49-F238E27FC236}">
                <a16:creationId xmlns:a16="http://schemas.microsoft.com/office/drawing/2014/main" id="{0FA6FCA9-37DB-2543-BAF2-3BA774F21497}"/>
              </a:ext>
            </a:extLst>
          </p:cNvPr>
          <p:cNvSpPr/>
          <p:nvPr/>
        </p:nvSpPr>
        <p:spPr bwMode="auto">
          <a:xfrm>
            <a:off x="2079419" y="2416574"/>
            <a:ext cx="3266263" cy="3070402"/>
          </a:xfrm>
          <a:prstGeom prst="rect">
            <a:avLst/>
          </a:prstGeom>
          <a:solidFill>
            <a:schemeClr val="tx1">
              <a:lumMod val="65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endParaRPr lang="fr-FR" sz="1633">
              <a:latin typeface="Arial" charset="0"/>
              <a:ea typeface="Microsoft YaHei" charset="-122"/>
            </a:endParaRPr>
          </a:p>
        </p:txBody>
      </p:sp>
      <p:sp>
        <p:nvSpPr>
          <p:cNvPr id="58376" name="Rectangle 5">
            <a:extLst>
              <a:ext uri="{FF2B5EF4-FFF2-40B4-BE49-F238E27FC236}">
                <a16:creationId xmlns:a16="http://schemas.microsoft.com/office/drawing/2014/main" id="{9C3D4DF8-1211-5943-A97D-E3C23DD30BF0}"/>
              </a:ext>
            </a:extLst>
          </p:cNvPr>
          <p:cNvSpPr>
            <a:spLocks noChangeArrowheads="1"/>
          </p:cNvSpPr>
          <p:nvPr/>
        </p:nvSpPr>
        <p:spPr bwMode="auto">
          <a:xfrm>
            <a:off x="2145666" y="2743489"/>
            <a:ext cx="3135210" cy="2677241"/>
          </a:xfrm>
          <a:prstGeom prst="rect">
            <a:avLst/>
          </a:prstGeom>
          <a:solidFill>
            <a:schemeClr val="tx1"/>
          </a:solidFill>
          <a:ln w="9525" algn="ctr">
            <a:solidFill>
              <a:schemeClr val="tx1"/>
            </a:solidFill>
            <a:round/>
            <a:headEnd/>
            <a:tailEnd/>
          </a:ln>
        </p:spPr>
        <p:txBody>
          <a:bodyPr/>
          <a:lstStyle/>
          <a:p>
            <a:endParaRPr lang="fr-FR" altLang="fr-FR" sz="1633"/>
          </a:p>
        </p:txBody>
      </p:sp>
      <p:sp>
        <p:nvSpPr>
          <p:cNvPr id="19" name="Rectangle 18">
            <a:extLst>
              <a:ext uri="{FF2B5EF4-FFF2-40B4-BE49-F238E27FC236}">
                <a16:creationId xmlns:a16="http://schemas.microsoft.com/office/drawing/2014/main" id="{DCE3852C-A306-6A45-8BAA-0EFD05AC2F9E}"/>
              </a:ext>
            </a:extLst>
          </p:cNvPr>
          <p:cNvSpPr/>
          <p:nvPr/>
        </p:nvSpPr>
        <p:spPr bwMode="auto">
          <a:xfrm>
            <a:off x="2276720" y="3004156"/>
            <a:ext cx="2873101" cy="1926922"/>
          </a:xfrm>
          <a:prstGeom prst="rect">
            <a:avLst/>
          </a:prstGeom>
          <a:solidFill>
            <a:schemeClr val="tx2">
              <a:lumMod val="90000"/>
            </a:schemeClr>
          </a:solidFill>
          <a:ln w="9525" cap="flat" cmpd="sng" algn="ctr">
            <a:noFill/>
            <a:prstDash val="dash"/>
            <a:round/>
            <a:headEnd type="none" w="med" len="med"/>
            <a:tailEnd type="none" w="med" len="med"/>
          </a:ln>
          <a:effectLst/>
        </p:spPr>
        <p:txBody>
          <a:bodyPr/>
          <a:lstStyle/>
          <a:p>
            <a:pPr>
              <a:buFont typeface="Times New Roman" pitchFamily="16" charset="0"/>
              <a:buNone/>
              <a:defRPr/>
            </a:pPr>
            <a:endParaRPr lang="fr-FR" sz="1633">
              <a:latin typeface="Arial" charset="0"/>
              <a:ea typeface="Microsoft YaHei" charset="-122"/>
            </a:endParaRPr>
          </a:p>
        </p:txBody>
      </p:sp>
      <p:sp>
        <p:nvSpPr>
          <p:cNvPr id="20" name="Rectangle 19">
            <a:extLst>
              <a:ext uri="{FF2B5EF4-FFF2-40B4-BE49-F238E27FC236}">
                <a16:creationId xmlns:a16="http://schemas.microsoft.com/office/drawing/2014/main" id="{23FA0A1E-35C2-1842-B92C-8EE64CAC40C0}"/>
              </a:ext>
            </a:extLst>
          </p:cNvPr>
          <p:cNvSpPr/>
          <p:nvPr/>
        </p:nvSpPr>
        <p:spPr bwMode="auto">
          <a:xfrm>
            <a:off x="2373210" y="3102087"/>
            <a:ext cx="1055631" cy="47669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1</a:t>
            </a:r>
          </a:p>
        </p:txBody>
      </p:sp>
      <p:sp>
        <p:nvSpPr>
          <p:cNvPr id="21" name="Rectangle 20">
            <a:extLst>
              <a:ext uri="{FF2B5EF4-FFF2-40B4-BE49-F238E27FC236}">
                <a16:creationId xmlns:a16="http://schemas.microsoft.com/office/drawing/2014/main" id="{D626232A-E0B4-3E47-8077-5B9189B624C8}"/>
              </a:ext>
            </a:extLst>
          </p:cNvPr>
          <p:cNvSpPr/>
          <p:nvPr/>
        </p:nvSpPr>
        <p:spPr bwMode="auto">
          <a:xfrm>
            <a:off x="3482126" y="3102087"/>
            <a:ext cx="1045550" cy="47669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2</a:t>
            </a:r>
          </a:p>
        </p:txBody>
      </p:sp>
      <p:sp>
        <p:nvSpPr>
          <p:cNvPr id="22" name="Rectangle 21">
            <a:extLst>
              <a:ext uri="{FF2B5EF4-FFF2-40B4-BE49-F238E27FC236}">
                <a16:creationId xmlns:a16="http://schemas.microsoft.com/office/drawing/2014/main" id="{1FD9277B-E86C-CE48-ABBF-030916690016}"/>
              </a:ext>
            </a:extLst>
          </p:cNvPr>
          <p:cNvSpPr/>
          <p:nvPr/>
        </p:nvSpPr>
        <p:spPr bwMode="auto">
          <a:xfrm>
            <a:off x="2380411" y="3683908"/>
            <a:ext cx="1048430"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3</a:t>
            </a:r>
          </a:p>
        </p:txBody>
      </p:sp>
      <p:sp>
        <p:nvSpPr>
          <p:cNvPr id="23" name="Rectangle 22">
            <a:extLst>
              <a:ext uri="{FF2B5EF4-FFF2-40B4-BE49-F238E27FC236}">
                <a16:creationId xmlns:a16="http://schemas.microsoft.com/office/drawing/2014/main" id="{6BA0FA3E-2CE8-734C-8CA0-AB67C32B7335}"/>
              </a:ext>
            </a:extLst>
          </p:cNvPr>
          <p:cNvSpPr/>
          <p:nvPr/>
        </p:nvSpPr>
        <p:spPr bwMode="auto">
          <a:xfrm>
            <a:off x="3483567" y="3685348"/>
            <a:ext cx="1044109" cy="473809"/>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4</a:t>
            </a:r>
          </a:p>
        </p:txBody>
      </p:sp>
      <p:sp>
        <p:nvSpPr>
          <p:cNvPr id="32" name="Rectangle 31">
            <a:extLst>
              <a:ext uri="{FF2B5EF4-FFF2-40B4-BE49-F238E27FC236}">
                <a16:creationId xmlns:a16="http://schemas.microsoft.com/office/drawing/2014/main" id="{F25E0B38-C320-184E-8FB9-90F0868C9371}"/>
              </a:ext>
            </a:extLst>
          </p:cNvPr>
          <p:cNvSpPr/>
          <p:nvPr/>
        </p:nvSpPr>
        <p:spPr bwMode="auto">
          <a:xfrm>
            <a:off x="2378970" y="4251327"/>
            <a:ext cx="1049871"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5</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19EA2CAF-1904-2A40-B2A8-7E706B427B17}"/>
              </a:ext>
            </a:extLst>
          </p:cNvPr>
          <p:cNvSpPr txBox="1"/>
          <p:nvPr/>
        </p:nvSpPr>
        <p:spPr>
          <a:xfrm>
            <a:off x="1980049" y="227545"/>
            <a:ext cx="4193777" cy="706668"/>
          </a:xfrm>
          <a:prstGeom prst="rect">
            <a:avLst/>
          </a:prstGeom>
          <a:noFill/>
        </p:spPr>
        <p:txBody>
          <a:bodyPr wrap="none">
            <a:spAutoFit/>
          </a:bodyPr>
          <a:lstStyle/>
          <a:p>
            <a:pPr>
              <a:buFont typeface="Times New Roman" pitchFamily="16" charset="0"/>
              <a:buNone/>
              <a:defRPr/>
            </a:pPr>
            <a:r>
              <a:rPr lang="en-US" sz="3992" dirty="0">
                <a:latin typeface="+mj-lt"/>
                <a:ea typeface="Microsoft YaHei" charset="-122"/>
              </a:rPr>
              <a:t>FLEX POSITIONING</a:t>
            </a:r>
            <a:endParaRPr lang="fr-FR" sz="3992" dirty="0">
              <a:latin typeface="+mj-lt"/>
              <a:ea typeface="Microsoft YaHei" charset="-122"/>
            </a:endParaRPr>
          </a:p>
        </p:txBody>
      </p:sp>
      <p:sp>
        <p:nvSpPr>
          <p:cNvPr id="59395" name="AutoShape 2" descr="Diagram of the CSS box model">
            <a:extLst>
              <a:ext uri="{FF2B5EF4-FFF2-40B4-BE49-F238E27FC236}">
                <a16:creationId xmlns:a16="http://schemas.microsoft.com/office/drawing/2014/main" id="{8A0499D0-4B0D-BA4B-93F4-CE945348E862}"/>
              </a:ext>
            </a:extLst>
          </p:cNvPr>
          <p:cNvSpPr>
            <a:spLocks noChangeAspect="1" noChangeArrowheads="1"/>
          </p:cNvSpPr>
          <p:nvPr/>
        </p:nvSpPr>
        <p:spPr bwMode="auto">
          <a:xfrm>
            <a:off x="1664655" y="-12097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59396" name="AutoShape 4" descr="Diagram of the CSS box model">
            <a:extLst>
              <a:ext uri="{FF2B5EF4-FFF2-40B4-BE49-F238E27FC236}">
                <a16:creationId xmlns:a16="http://schemas.microsoft.com/office/drawing/2014/main" id="{0781EFA6-0860-7148-980B-8B83414FE3DF}"/>
              </a:ext>
            </a:extLst>
          </p:cNvPr>
          <p:cNvSpPr>
            <a:spLocks noChangeAspect="1" noChangeArrowheads="1"/>
          </p:cNvSpPr>
          <p:nvPr/>
        </p:nvSpPr>
        <p:spPr bwMode="auto">
          <a:xfrm>
            <a:off x="1802910" y="1728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6" name="Rectangle 1">
            <a:extLst>
              <a:ext uri="{FF2B5EF4-FFF2-40B4-BE49-F238E27FC236}">
                <a16:creationId xmlns:a16="http://schemas.microsoft.com/office/drawing/2014/main" id="{0D97493C-AD73-8A49-A896-AE21981F71E6}"/>
              </a:ext>
            </a:extLst>
          </p:cNvPr>
          <p:cNvSpPr>
            <a:spLocks noGrp="1" noChangeArrowheads="1"/>
          </p:cNvSpPr>
          <p:nvPr>
            <p:ph type="title"/>
          </p:nvPr>
        </p:nvSpPr>
        <p:spPr>
          <a:xfrm>
            <a:off x="5638033" y="2416574"/>
            <a:ext cx="4491831" cy="3624861"/>
          </a:xfrm>
          <a:solidFill>
            <a:schemeClr val="bg2">
              <a:lumMod val="75000"/>
            </a:schemeClr>
          </a:solidFill>
          <a:ln>
            <a:solidFill>
              <a:schemeClr val="tx1"/>
            </a:solidFill>
          </a:ln>
        </p:spPr>
        <p:txBody>
          <a:bodyPr vert="horz" lIns="91440" tIns="30176" rIns="91440" bIns="45720" rtlCol="0" anchor="ctr">
            <a:normAutofit/>
          </a:bodyPr>
          <a:lstStyle/>
          <a:p>
            <a:pPr>
              <a:lnSpc>
                <a:spcPct val="89000"/>
              </a:lnSpc>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fr-FR" sz="1633" dirty="0">
                <a:latin typeface="Courier New" pitchFamily="49" charset="0"/>
                <a:cs typeface="Courier New" pitchFamily="49" charset="0"/>
              </a:rPr>
              <a:t>  </a:t>
            </a:r>
            <a:r>
              <a:rPr lang="en-US" altLang="fr-FR" sz="1633" b="1" dirty="0" err="1">
                <a:solidFill>
                  <a:schemeClr val="accent4">
                    <a:lumMod val="75000"/>
                  </a:schemeClr>
                </a:solidFill>
                <a:latin typeface="Courier New" pitchFamily="49" charset="0"/>
                <a:cs typeface="Courier New" pitchFamily="49" charset="0"/>
              </a:rPr>
              <a:t>div.father</a:t>
            </a:r>
            <a:r>
              <a:rPr lang="en-US" altLang="fr-FR" sz="1633" dirty="0">
                <a:solidFill>
                  <a:schemeClr val="accent4">
                    <a:lumMod val="75000"/>
                  </a:schemeClr>
                </a:solidFill>
                <a:latin typeface="Courier New" pitchFamily="49" charset="0"/>
                <a:cs typeface="Courier New" pitchFamily="49" charset="0"/>
              </a:rPr>
              <a:t> </a:t>
            </a:r>
            <a:r>
              <a:rPr lang="en-US" altLang="fr-FR" sz="1633" dirty="0">
                <a:latin typeface="Courier New" pitchFamily="49" charset="0"/>
                <a:cs typeface="Courier New" pitchFamily="49" charset="0"/>
              </a:rPr>
              <a:t>{</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display: flex;</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display: -</a:t>
            </a:r>
            <a:r>
              <a:rPr lang="en-US" altLang="fr-FR" sz="1633" dirty="0" err="1">
                <a:latin typeface="Courier New" pitchFamily="49" charset="0"/>
                <a:cs typeface="Courier New" pitchFamily="49" charset="0"/>
              </a:rPr>
              <a:t>webkit</a:t>
            </a:r>
            <a:r>
              <a:rPr lang="en-US" altLang="fr-FR" sz="1633" dirty="0">
                <a:latin typeface="Courier New" pitchFamily="49" charset="0"/>
                <a:cs typeface="Courier New" pitchFamily="49" charset="0"/>
              </a:rPr>
              <a:t>-flex;</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br>
              <a:rPr lang="en-US" altLang="fr-FR" sz="1633" dirty="0">
                <a:latin typeface="Courier New" pitchFamily="49" charset="0"/>
                <a:cs typeface="Courier New" pitchFamily="49" charset="0"/>
              </a:rPr>
            </a:b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r>
              <a:rPr lang="en-US" altLang="fr-FR" sz="1633" dirty="0" err="1">
                <a:latin typeface="Courier New" pitchFamily="49" charset="0"/>
                <a:cs typeface="Courier New" pitchFamily="49" charset="0"/>
              </a:rPr>
              <a:t>div.father</a:t>
            </a:r>
            <a:r>
              <a:rPr lang="en-US" altLang="fr-FR" sz="1633" dirty="0">
                <a:latin typeface="Courier New" pitchFamily="49" charset="0"/>
                <a:cs typeface="Courier New" pitchFamily="49" charset="0"/>
              </a:rPr>
              <a:t> </a:t>
            </a:r>
            <a:r>
              <a:rPr lang="en-US" altLang="fr-FR" sz="1633" b="1" dirty="0">
                <a:solidFill>
                  <a:schemeClr val="accent4">
                    <a:lumMod val="75000"/>
                  </a:schemeClr>
                </a:solidFill>
                <a:latin typeface="Courier New" pitchFamily="49" charset="0"/>
                <a:cs typeface="Courier New" pitchFamily="49" charset="0"/>
              </a:rPr>
              <a:t>div</a:t>
            </a:r>
            <a:r>
              <a:rPr lang="en-US" altLang="fr-FR" sz="1633" dirty="0">
                <a:latin typeface="Courier New" pitchFamily="49" charset="0"/>
                <a:cs typeface="Courier New" pitchFamily="49" charset="0"/>
              </a:rPr>
              <a:t> {</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r>
              <a:rPr lang="en-US" altLang="fr-FR" sz="1633" dirty="0">
                <a:solidFill>
                  <a:schemeClr val="accent4">
                    <a:lumMod val="75000"/>
                  </a:schemeClr>
                </a:solidFill>
                <a:latin typeface="Courier New" pitchFamily="49" charset="0"/>
                <a:cs typeface="Courier New" pitchFamily="49" charset="0"/>
              </a:rPr>
              <a:t>flex-basis: 5%;</a:t>
            </a:r>
            <a:br>
              <a:rPr lang="en-US" altLang="fr-FR" sz="1633" dirty="0">
                <a:solidFill>
                  <a:srgbClr val="92D050"/>
                </a:solidFill>
                <a:latin typeface="Courier New" pitchFamily="49" charset="0"/>
                <a:cs typeface="Courier New" pitchFamily="49" charset="0"/>
              </a:rPr>
            </a:br>
            <a:r>
              <a:rPr lang="en-US" altLang="fr-FR" sz="1633" dirty="0">
                <a:latin typeface="Courier New" pitchFamily="49" charset="0"/>
                <a:cs typeface="Courier New" pitchFamily="49" charset="0"/>
              </a:rPr>
              <a:t>  }</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r>
              <a:rPr lang="en-US" altLang="fr-FR" sz="1633" dirty="0" err="1">
                <a:latin typeface="Courier New" pitchFamily="49" charset="0"/>
                <a:cs typeface="Courier New" pitchFamily="49" charset="0"/>
              </a:rPr>
              <a:t>div.father</a:t>
            </a:r>
            <a:r>
              <a:rPr lang="en-US" altLang="fr-FR" sz="1633" dirty="0">
                <a:latin typeface="Courier New" pitchFamily="49" charset="0"/>
                <a:cs typeface="Courier New" pitchFamily="49" charset="0"/>
              </a:rPr>
              <a:t> </a:t>
            </a:r>
            <a:r>
              <a:rPr lang="en-US" altLang="fr-FR" sz="1633" b="1" dirty="0" err="1">
                <a:solidFill>
                  <a:schemeClr val="accent4">
                    <a:lumMod val="75000"/>
                  </a:schemeClr>
                </a:solidFill>
                <a:latin typeface="Courier New" pitchFamily="49" charset="0"/>
                <a:cs typeface="Courier New" pitchFamily="49" charset="0"/>
              </a:rPr>
              <a:t>div:nth-child</a:t>
            </a:r>
            <a:r>
              <a:rPr lang="en-US" altLang="fr-FR" sz="1633" b="1" dirty="0">
                <a:solidFill>
                  <a:schemeClr val="accent4">
                    <a:lumMod val="75000"/>
                  </a:schemeClr>
                </a:solidFill>
                <a:latin typeface="Courier New" pitchFamily="49" charset="0"/>
                <a:cs typeface="Courier New" pitchFamily="49" charset="0"/>
              </a:rPr>
              <a:t>(3)</a:t>
            </a:r>
            <a:r>
              <a:rPr lang="en-US" altLang="fr-FR" sz="1633" dirty="0">
                <a:solidFill>
                  <a:schemeClr val="accent4">
                    <a:lumMod val="75000"/>
                  </a:schemeClr>
                </a:solidFill>
                <a:latin typeface="Courier New" pitchFamily="49" charset="0"/>
                <a:cs typeface="Courier New" pitchFamily="49" charset="0"/>
              </a:rPr>
              <a:t> {</a:t>
            </a:r>
            <a:br>
              <a:rPr lang="en-US" altLang="fr-FR" sz="1633" dirty="0">
                <a:solidFill>
                  <a:schemeClr val="accent4">
                    <a:lumMod val="75000"/>
                  </a:schemeClr>
                </a:solidFill>
                <a:latin typeface="Courier New" pitchFamily="49" charset="0"/>
                <a:cs typeface="Courier New" pitchFamily="49" charset="0"/>
              </a:rPr>
            </a:br>
            <a:r>
              <a:rPr lang="en-US" altLang="fr-FR" sz="1633" dirty="0">
                <a:solidFill>
                  <a:schemeClr val="accent4">
                    <a:lumMod val="75000"/>
                  </a:schemeClr>
                </a:solidFill>
                <a:latin typeface="Courier New" pitchFamily="49" charset="0"/>
                <a:cs typeface="Courier New" pitchFamily="49" charset="0"/>
              </a:rPr>
              <a:t>	flex-grow: 3;</a:t>
            </a:r>
            <a:br>
              <a:rPr lang="en-US" altLang="fr-FR" sz="1633" dirty="0">
                <a:solidFill>
                  <a:schemeClr val="accent4">
                    <a:lumMod val="75000"/>
                  </a:schemeClr>
                </a:solidFill>
                <a:latin typeface="Courier New" pitchFamily="49" charset="0"/>
                <a:cs typeface="Courier New" pitchFamily="49" charset="0"/>
              </a:rPr>
            </a:br>
            <a:r>
              <a:rPr lang="en-US" altLang="fr-FR" sz="1633" dirty="0">
                <a:latin typeface="Courier New" pitchFamily="49" charset="0"/>
                <a:cs typeface="Courier New" pitchFamily="49" charset="0"/>
              </a:rPr>
              <a:t>  }</a:t>
            </a:r>
          </a:p>
        </p:txBody>
      </p:sp>
      <p:sp>
        <p:nvSpPr>
          <p:cNvPr id="8" name="TextBox 2">
            <a:extLst>
              <a:ext uri="{FF2B5EF4-FFF2-40B4-BE49-F238E27FC236}">
                <a16:creationId xmlns:a16="http://schemas.microsoft.com/office/drawing/2014/main" id="{E9EBC04C-7059-294B-9FD0-B69B22BB2EB7}"/>
              </a:ext>
            </a:extLst>
          </p:cNvPr>
          <p:cNvSpPr txBox="1"/>
          <p:nvPr/>
        </p:nvSpPr>
        <p:spPr>
          <a:xfrm>
            <a:off x="2007411" y="882814"/>
            <a:ext cx="8204542" cy="650819"/>
          </a:xfrm>
          <a:prstGeom prst="rect">
            <a:avLst/>
          </a:prstGeom>
          <a:noFill/>
        </p:spPr>
        <p:txBody>
          <a:bodyPr>
            <a:spAutoFit/>
          </a:bodyPr>
          <a:lstStyle/>
          <a:p>
            <a:pPr>
              <a:buFont typeface="Times New Roman" pitchFamily="16" charset="0"/>
              <a:buNone/>
              <a:defRPr/>
            </a:pPr>
            <a:r>
              <a:rPr lang="fr-FR" sz="3629" dirty="0">
                <a:latin typeface="+mj-lt"/>
                <a:ea typeface="Microsoft YaHei" charset="-122"/>
              </a:rPr>
              <a:t>Flex item </a:t>
            </a:r>
            <a:r>
              <a:rPr lang="fr-FR" sz="3629" dirty="0" err="1">
                <a:latin typeface="+mj-lt"/>
                <a:ea typeface="Microsoft YaHei" charset="-122"/>
              </a:rPr>
              <a:t>behavior</a:t>
            </a:r>
            <a:r>
              <a:rPr lang="fr-FR" sz="3629" dirty="0">
                <a:latin typeface="+mj-lt"/>
                <a:ea typeface="Microsoft YaHei" charset="-122"/>
              </a:rPr>
              <a:t>: </a:t>
            </a:r>
            <a:r>
              <a:rPr lang="fr-FR" sz="3629" dirty="0" err="1">
                <a:solidFill>
                  <a:srgbClr val="92D050"/>
                </a:solidFill>
                <a:latin typeface="+mj-lt"/>
                <a:ea typeface="Microsoft YaHei" charset="-122"/>
              </a:rPr>
              <a:t>flex-grow</a:t>
            </a:r>
            <a:endParaRPr lang="fr-FR" sz="3629" dirty="0">
              <a:solidFill>
                <a:srgbClr val="92D050"/>
              </a:solidFill>
              <a:latin typeface="+mj-lt"/>
              <a:ea typeface="Microsoft YaHei" charset="-122"/>
            </a:endParaRPr>
          </a:p>
        </p:txBody>
      </p:sp>
      <p:sp>
        <p:nvSpPr>
          <p:cNvPr id="17" name="Rectangle 16">
            <a:extLst>
              <a:ext uri="{FF2B5EF4-FFF2-40B4-BE49-F238E27FC236}">
                <a16:creationId xmlns:a16="http://schemas.microsoft.com/office/drawing/2014/main" id="{3C972BA1-E2FC-FC43-AAE8-6C2749E031E3}"/>
              </a:ext>
            </a:extLst>
          </p:cNvPr>
          <p:cNvSpPr/>
          <p:nvPr/>
        </p:nvSpPr>
        <p:spPr bwMode="auto">
          <a:xfrm>
            <a:off x="2079419" y="2416574"/>
            <a:ext cx="3266263" cy="3070402"/>
          </a:xfrm>
          <a:prstGeom prst="rect">
            <a:avLst/>
          </a:prstGeom>
          <a:solidFill>
            <a:schemeClr val="tx1">
              <a:lumMod val="65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endParaRPr lang="fr-FR" sz="1633">
              <a:latin typeface="Arial" charset="0"/>
              <a:ea typeface="Microsoft YaHei" charset="-122"/>
            </a:endParaRPr>
          </a:p>
        </p:txBody>
      </p:sp>
      <p:sp>
        <p:nvSpPr>
          <p:cNvPr id="59400" name="Rectangle 5">
            <a:extLst>
              <a:ext uri="{FF2B5EF4-FFF2-40B4-BE49-F238E27FC236}">
                <a16:creationId xmlns:a16="http://schemas.microsoft.com/office/drawing/2014/main" id="{5D57BE8A-46E3-E14E-A527-EB7FE94FD1C1}"/>
              </a:ext>
            </a:extLst>
          </p:cNvPr>
          <p:cNvSpPr>
            <a:spLocks noChangeArrowheads="1"/>
          </p:cNvSpPr>
          <p:nvPr/>
        </p:nvSpPr>
        <p:spPr bwMode="auto">
          <a:xfrm>
            <a:off x="2145666" y="2743489"/>
            <a:ext cx="3135210" cy="2677241"/>
          </a:xfrm>
          <a:prstGeom prst="rect">
            <a:avLst/>
          </a:prstGeom>
          <a:solidFill>
            <a:schemeClr val="tx1"/>
          </a:solidFill>
          <a:ln w="9525" algn="ctr">
            <a:solidFill>
              <a:schemeClr val="tx1"/>
            </a:solidFill>
            <a:round/>
            <a:headEnd/>
            <a:tailEnd/>
          </a:ln>
        </p:spPr>
        <p:txBody>
          <a:bodyPr/>
          <a:lstStyle/>
          <a:p>
            <a:endParaRPr lang="fr-FR" altLang="fr-FR" sz="1633"/>
          </a:p>
        </p:txBody>
      </p:sp>
      <p:sp>
        <p:nvSpPr>
          <p:cNvPr id="19" name="Rectangle 18">
            <a:extLst>
              <a:ext uri="{FF2B5EF4-FFF2-40B4-BE49-F238E27FC236}">
                <a16:creationId xmlns:a16="http://schemas.microsoft.com/office/drawing/2014/main" id="{253A3EB5-2C5F-3940-8219-2AD2BA5FACDD}"/>
              </a:ext>
            </a:extLst>
          </p:cNvPr>
          <p:cNvSpPr/>
          <p:nvPr/>
        </p:nvSpPr>
        <p:spPr bwMode="auto">
          <a:xfrm>
            <a:off x="2438017" y="3004156"/>
            <a:ext cx="2577871" cy="1926922"/>
          </a:xfrm>
          <a:prstGeom prst="rect">
            <a:avLst/>
          </a:prstGeom>
          <a:solidFill>
            <a:schemeClr val="tx2">
              <a:lumMod val="90000"/>
            </a:schemeClr>
          </a:solidFill>
          <a:ln w="9525" cap="flat" cmpd="sng" algn="ctr">
            <a:noFill/>
            <a:prstDash val="dash"/>
            <a:round/>
            <a:headEnd type="none" w="med" len="med"/>
            <a:tailEnd type="none" w="med" len="med"/>
          </a:ln>
          <a:effectLst/>
        </p:spPr>
        <p:txBody>
          <a:bodyPr/>
          <a:lstStyle/>
          <a:p>
            <a:pPr>
              <a:buFont typeface="Times New Roman" pitchFamily="16" charset="0"/>
              <a:buNone/>
              <a:defRPr/>
            </a:pPr>
            <a:endParaRPr lang="fr-FR" sz="1633">
              <a:latin typeface="Arial" charset="0"/>
              <a:ea typeface="Microsoft YaHei" charset="-122"/>
            </a:endParaRPr>
          </a:p>
        </p:txBody>
      </p:sp>
      <p:sp>
        <p:nvSpPr>
          <p:cNvPr id="20" name="Rectangle 19">
            <a:extLst>
              <a:ext uri="{FF2B5EF4-FFF2-40B4-BE49-F238E27FC236}">
                <a16:creationId xmlns:a16="http://schemas.microsoft.com/office/drawing/2014/main" id="{D7A980F9-7BAB-EB46-A59D-2DBCFA561C83}"/>
              </a:ext>
            </a:extLst>
          </p:cNvPr>
          <p:cNvSpPr/>
          <p:nvPr/>
        </p:nvSpPr>
        <p:spPr bwMode="auto">
          <a:xfrm>
            <a:off x="2533067" y="3102087"/>
            <a:ext cx="326914" cy="47669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1</a:t>
            </a:r>
          </a:p>
        </p:txBody>
      </p:sp>
      <p:sp>
        <p:nvSpPr>
          <p:cNvPr id="21" name="Rectangle 20">
            <a:extLst>
              <a:ext uri="{FF2B5EF4-FFF2-40B4-BE49-F238E27FC236}">
                <a16:creationId xmlns:a16="http://schemas.microsoft.com/office/drawing/2014/main" id="{BAFE8234-298D-A745-8471-0B65DF98BBDF}"/>
              </a:ext>
            </a:extLst>
          </p:cNvPr>
          <p:cNvSpPr/>
          <p:nvPr/>
        </p:nvSpPr>
        <p:spPr bwMode="auto">
          <a:xfrm>
            <a:off x="2903186" y="3102087"/>
            <a:ext cx="326915" cy="47669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2</a:t>
            </a:r>
          </a:p>
        </p:txBody>
      </p:sp>
      <p:sp>
        <p:nvSpPr>
          <p:cNvPr id="22" name="Rectangle 21">
            <a:extLst>
              <a:ext uri="{FF2B5EF4-FFF2-40B4-BE49-F238E27FC236}">
                <a16:creationId xmlns:a16="http://schemas.microsoft.com/office/drawing/2014/main" id="{E812B69D-2699-A442-8479-144FFCA50AC4}"/>
              </a:ext>
            </a:extLst>
          </p:cNvPr>
          <p:cNvSpPr/>
          <p:nvPr/>
        </p:nvSpPr>
        <p:spPr bwMode="auto">
          <a:xfrm>
            <a:off x="3300668" y="3102087"/>
            <a:ext cx="688392" cy="47669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3</a:t>
            </a:r>
          </a:p>
        </p:txBody>
      </p:sp>
      <p:sp>
        <p:nvSpPr>
          <p:cNvPr id="23" name="Rectangle 22">
            <a:extLst>
              <a:ext uri="{FF2B5EF4-FFF2-40B4-BE49-F238E27FC236}">
                <a16:creationId xmlns:a16="http://schemas.microsoft.com/office/drawing/2014/main" id="{033B1063-B9ED-9F4A-BD9C-8D951BE5D66F}"/>
              </a:ext>
            </a:extLst>
          </p:cNvPr>
          <p:cNvSpPr/>
          <p:nvPr/>
        </p:nvSpPr>
        <p:spPr bwMode="auto">
          <a:xfrm>
            <a:off x="4084109" y="3102087"/>
            <a:ext cx="344197"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4</a:t>
            </a:r>
          </a:p>
        </p:txBody>
      </p:sp>
      <p:sp>
        <p:nvSpPr>
          <p:cNvPr id="32" name="Rectangle 31">
            <a:extLst>
              <a:ext uri="{FF2B5EF4-FFF2-40B4-BE49-F238E27FC236}">
                <a16:creationId xmlns:a16="http://schemas.microsoft.com/office/drawing/2014/main" id="{E8595365-7301-BD43-8DDE-36970EA606CC}"/>
              </a:ext>
            </a:extLst>
          </p:cNvPr>
          <p:cNvSpPr/>
          <p:nvPr/>
        </p:nvSpPr>
        <p:spPr bwMode="auto">
          <a:xfrm>
            <a:off x="4521915" y="3106407"/>
            <a:ext cx="362918"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5</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48EDD561-BFFA-254E-8498-D864C641209C}"/>
              </a:ext>
            </a:extLst>
          </p:cNvPr>
          <p:cNvSpPr txBox="1"/>
          <p:nvPr/>
        </p:nvSpPr>
        <p:spPr>
          <a:xfrm>
            <a:off x="1980049" y="227545"/>
            <a:ext cx="4193777" cy="706668"/>
          </a:xfrm>
          <a:prstGeom prst="rect">
            <a:avLst/>
          </a:prstGeom>
          <a:noFill/>
        </p:spPr>
        <p:txBody>
          <a:bodyPr wrap="none">
            <a:spAutoFit/>
          </a:bodyPr>
          <a:lstStyle/>
          <a:p>
            <a:pPr>
              <a:buFont typeface="Times New Roman" pitchFamily="16" charset="0"/>
              <a:buNone/>
              <a:defRPr/>
            </a:pPr>
            <a:r>
              <a:rPr lang="en-US" sz="3992" dirty="0">
                <a:latin typeface="+mj-lt"/>
                <a:ea typeface="Microsoft YaHei" charset="-122"/>
              </a:rPr>
              <a:t>FLEX POSITIONING</a:t>
            </a:r>
            <a:endParaRPr lang="fr-FR" sz="3992" dirty="0">
              <a:latin typeface="+mj-lt"/>
              <a:ea typeface="Microsoft YaHei" charset="-122"/>
            </a:endParaRPr>
          </a:p>
        </p:txBody>
      </p:sp>
      <p:sp>
        <p:nvSpPr>
          <p:cNvPr id="60419" name="AutoShape 2" descr="Diagram of the CSS box model">
            <a:extLst>
              <a:ext uri="{FF2B5EF4-FFF2-40B4-BE49-F238E27FC236}">
                <a16:creationId xmlns:a16="http://schemas.microsoft.com/office/drawing/2014/main" id="{52D0866A-5A90-D94B-8D52-6600870AF06F}"/>
              </a:ext>
            </a:extLst>
          </p:cNvPr>
          <p:cNvSpPr>
            <a:spLocks noChangeAspect="1" noChangeArrowheads="1"/>
          </p:cNvSpPr>
          <p:nvPr/>
        </p:nvSpPr>
        <p:spPr bwMode="auto">
          <a:xfrm>
            <a:off x="1664655" y="-12097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60420" name="AutoShape 4" descr="Diagram of the CSS box model">
            <a:extLst>
              <a:ext uri="{FF2B5EF4-FFF2-40B4-BE49-F238E27FC236}">
                <a16:creationId xmlns:a16="http://schemas.microsoft.com/office/drawing/2014/main" id="{C0A3D873-2120-1248-8DE4-35ECAA636ED3}"/>
              </a:ext>
            </a:extLst>
          </p:cNvPr>
          <p:cNvSpPr>
            <a:spLocks noChangeAspect="1" noChangeArrowheads="1"/>
          </p:cNvSpPr>
          <p:nvPr/>
        </p:nvSpPr>
        <p:spPr bwMode="auto">
          <a:xfrm>
            <a:off x="1802910" y="1728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6" name="Rectangle 1">
            <a:extLst>
              <a:ext uri="{FF2B5EF4-FFF2-40B4-BE49-F238E27FC236}">
                <a16:creationId xmlns:a16="http://schemas.microsoft.com/office/drawing/2014/main" id="{9D28672B-0215-0447-A622-DEC4DFFE91F0}"/>
              </a:ext>
            </a:extLst>
          </p:cNvPr>
          <p:cNvSpPr>
            <a:spLocks noGrp="1" noChangeArrowheads="1"/>
          </p:cNvSpPr>
          <p:nvPr>
            <p:ph type="title"/>
          </p:nvPr>
        </p:nvSpPr>
        <p:spPr>
          <a:xfrm>
            <a:off x="5638033" y="2416574"/>
            <a:ext cx="4491831" cy="3624861"/>
          </a:xfrm>
          <a:solidFill>
            <a:schemeClr val="bg2">
              <a:lumMod val="75000"/>
            </a:schemeClr>
          </a:solidFill>
          <a:ln>
            <a:solidFill>
              <a:schemeClr val="tx1"/>
            </a:solidFill>
          </a:ln>
        </p:spPr>
        <p:txBody>
          <a:bodyPr vert="horz" lIns="91440" tIns="30176" rIns="91440" bIns="45720" rtlCol="0" anchor="ctr">
            <a:normAutofit/>
          </a:bodyPr>
          <a:lstStyle/>
          <a:p>
            <a:pPr>
              <a:lnSpc>
                <a:spcPct val="89000"/>
              </a:lnSpc>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fr-FR" sz="1633" dirty="0">
                <a:latin typeface="Courier New" pitchFamily="49" charset="0"/>
                <a:cs typeface="Courier New" pitchFamily="49" charset="0"/>
              </a:rPr>
              <a:t>  </a:t>
            </a:r>
            <a:r>
              <a:rPr lang="en-US" altLang="fr-FR" sz="1633" b="1" dirty="0" err="1">
                <a:solidFill>
                  <a:schemeClr val="accent4">
                    <a:lumMod val="75000"/>
                  </a:schemeClr>
                </a:solidFill>
                <a:latin typeface="Courier New" pitchFamily="49" charset="0"/>
                <a:cs typeface="Courier New" pitchFamily="49" charset="0"/>
              </a:rPr>
              <a:t>div.father</a:t>
            </a:r>
            <a:r>
              <a:rPr lang="en-US" altLang="fr-FR" sz="1633" dirty="0">
                <a:solidFill>
                  <a:schemeClr val="accent4">
                    <a:lumMod val="75000"/>
                  </a:schemeClr>
                </a:solidFill>
                <a:latin typeface="Courier New" pitchFamily="49" charset="0"/>
                <a:cs typeface="Courier New" pitchFamily="49" charset="0"/>
              </a:rPr>
              <a:t> </a:t>
            </a:r>
            <a:r>
              <a:rPr lang="en-US" altLang="fr-FR" sz="1633" dirty="0">
                <a:latin typeface="Courier New" pitchFamily="49" charset="0"/>
                <a:cs typeface="Courier New" pitchFamily="49" charset="0"/>
              </a:rPr>
              <a:t>{</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display: flex;</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display: -</a:t>
            </a:r>
            <a:r>
              <a:rPr lang="en-US" altLang="fr-FR" sz="1633" dirty="0" err="1">
                <a:latin typeface="Courier New" pitchFamily="49" charset="0"/>
                <a:cs typeface="Courier New" pitchFamily="49" charset="0"/>
              </a:rPr>
              <a:t>webkit</a:t>
            </a:r>
            <a:r>
              <a:rPr lang="en-US" altLang="fr-FR" sz="1633" dirty="0">
                <a:latin typeface="Courier New" pitchFamily="49" charset="0"/>
                <a:cs typeface="Courier New" pitchFamily="49" charset="0"/>
              </a:rPr>
              <a:t>-flex;</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br>
              <a:rPr lang="en-US" altLang="fr-FR" sz="1633" dirty="0">
                <a:latin typeface="Courier New" pitchFamily="49" charset="0"/>
                <a:cs typeface="Courier New" pitchFamily="49" charset="0"/>
              </a:rPr>
            </a:b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r>
              <a:rPr lang="en-US" altLang="fr-FR" sz="1633" dirty="0" err="1">
                <a:latin typeface="Courier New" pitchFamily="49" charset="0"/>
                <a:cs typeface="Courier New" pitchFamily="49" charset="0"/>
              </a:rPr>
              <a:t>div.father</a:t>
            </a:r>
            <a:r>
              <a:rPr lang="en-US" altLang="fr-FR" sz="1633" dirty="0">
                <a:latin typeface="Courier New" pitchFamily="49" charset="0"/>
                <a:cs typeface="Courier New" pitchFamily="49" charset="0"/>
              </a:rPr>
              <a:t> </a:t>
            </a:r>
            <a:r>
              <a:rPr lang="en-US" altLang="fr-FR" sz="1633" b="1" dirty="0">
                <a:solidFill>
                  <a:schemeClr val="accent4">
                    <a:lumMod val="75000"/>
                  </a:schemeClr>
                </a:solidFill>
                <a:latin typeface="Courier New" pitchFamily="49" charset="0"/>
                <a:cs typeface="Courier New" pitchFamily="49" charset="0"/>
              </a:rPr>
              <a:t>div</a:t>
            </a:r>
            <a:r>
              <a:rPr lang="en-US" altLang="fr-FR" sz="1633" dirty="0">
                <a:latin typeface="Courier New" pitchFamily="49" charset="0"/>
                <a:cs typeface="Courier New" pitchFamily="49" charset="0"/>
              </a:rPr>
              <a:t> {</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r>
              <a:rPr lang="en-US" altLang="fr-FR" sz="1633" dirty="0">
                <a:solidFill>
                  <a:schemeClr val="accent4">
                    <a:lumMod val="75000"/>
                  </a:schemeClr>
                </a:solidFill>
                <a:latin typeface="Courier New" pitchFamily="49" charset="0"/>
                <a:cs typeface="Courier New" pitchFamily="49" charset="0"/>
              </a:rPr>
              <a:t>flex-basis: 5%;</a:t>
            </a:r>
            <a:br>
              <a:rPr lang="en-US" altLang="fr-FR" sz="1633" dirty="0">
                <a:solidFill>
                  <a:srgbClr val="92D050"/>
                </a:solidFill>
                <a:latin typeface="Courier New" pitchFamily="49" charset="0"/>
                <a:cs typeface="Courier New" pitchFamily="49" charset="0"/>
              </a:rPr>
            </a:br>
            <a:r>
              <a:rPr lang="en-US" altLang="fr-FR" sz="1633" dirty="0">
                <a:latin typeface="Courier New" pitchFamily="49" charset="0"/>
                <a:cs typeface="Courier New" pitchFamily="49" charset="0"/>
              </a:rPr>
              <a:t>  }</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r>
              <a:rPr lang="en-US" altLang="fr-FR" sz="1633" dirty="0" err="1">
                <a:latin typeface="Courier New" pitchFamily="49" charset="0"/>
                <a:cs typeface="Courier New" pitchFamily="49" charset="0"/>
              </a:rPr>
              <a:t>div.father</a:t>
            </a:r>
            <a:r>
              <a:rPr lang="en-US" altLang="fr-FR" sz="1633" dirty="0">
                <a:latin typeface="Courier New" pitchFamily="49" charset="0"/>
                <a:cs typeface="Courier New" pitchFamily="49" charset="0"/>
              </a:rPr>
              <a:t> </a:t>
            </a:r>
            <a:r>
              <a:rPr lang="en-US" altLang="fr-FR" sz="1633" b="1" dirty="0" err="1">
                <a:solidFill>
                  <a:schemeClr val="accent4">
                    <a:lumMod val="75000"/>
                  </a:schemeClr>
                </a:solidFill>
                <a:latin typeface="Courier New" pitchFamily="49" charset="0"/>
                <a:cs typeface="Courier New" pitchFamily="49" charset="0"/>
              </a:rPr>
              <a:t>div:nth-child</a:t>
            </a:r>
            <a:r>
              <a:rPr lang="en-US" altLang="fr-FR" sz="1633" b="1" dirty="0">
                <a:solidFill>
                  <a:schemeClr val="accent4">
                    <a:lumMod val="75000"/>
                  </a:schemeClr>
                </a:solidFill>
                <a:latin typeface="Courier New" pitchFamily="49" charset="0"/>
                <a:cs typeface="Courier New" pitchFamily="49" charset="0"/>
              </a:rPr>
              <a:t>(3)</a:t>
            </a:r>
            <a:r>
              <a:rPr lang="en-US" altLang="fr-FR" sz="1633" dirty="0">
                <a:solidFill>
                  <a:schemeClr val="accent4">
                    <a:lumMod val="75000"/>
                  </a:schemeClr>
                </a:solidFill>
                <a:latin typeface="Courier New" pitchFamily="49" charset="0"/>
                <a:cs typeface="Courier New" pitchFamily="49" charset="0"/>
              </a:rPr>
              <a:t> </a:t>
            </a:r>
            <a:r>
              <a:rPr lang="en-US" altLang="fr-FR" sz="1633" dirty="0">
                <a:latin typeface="Courier New" pitchFamily="49" charset="0"/>
                <a:cs typeface="Courier New" pitchFamily="49" charset="0"/>
              </a:rPr>
              <a:t>{</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r>
              <a:rPr lang="en-US" altLang="fr-FR" sz="1633" dirty="0">
                <a:solidFill>
                  <a:schemeClr val="accent4">
                    <a:lumMod val="75000"/>
                  </a:schemeClr>
                </a:solidFill>
                <a:latin typeface="Courier New" pitchFamily="49" charset="0"/>
                <a:cs typeface="Courier New" pitchFamily="49" charset="0"/>
              </a:rPr>
              <a:t>flex-shrink: 0;</a:t>
            </a:r>
            <a:br>
              <a:rPr lang="en-US" altLang="fr-FR" sz="1633" dirty="0">
                <a:solidFill>
                  <a:schemeClr val="accent4">
                    <a:lumMod val="75000"/>
                  </a:schemeClr>
                </a:solidFill>
                <a:latin typeface="Courier New" pitchFamily="49" charset="0"/>
                <a:cs typeface="Courier New" pitchFamily="49" charset="0"/>
              </a:rPr>
            </a:br>
            <a:r>
              <a:rPr lang="en-US" altLang="fr-FR" sz="1633" dirty="0">
                <a:latin typeface="Courier New" pitchFamily="49" charset="0"/>
                <a:cs typeface="Courier New" pitchFamily="49" charset="0"/>
              </a:rPr>
              <a:t>  }</a:t>
            </a:r>
          </a:p>
        </p:txBody>
      </p:sp>
      <p:sp>
        <p:nvSpPr>
          <p:cNvPr id="8" name="TextBox 2">
            <a:extLst>
              <a:ext uri="{FF2B5EF4-FFF2-40B4-BE49-F238E27FC236}">
                <a16:creationId xmlns:a16="http://schemas.microsoft.com/office/drawing/2014/main" id="{CF427B05-A4C5-584D-AC3A-59C11FF12F84}"/>
              </a:ext>
            </a:extLst>
          </p:cNvPr>
          <p:cNvSpPr txBox="1"/>
          <p:nvPr/>
        </p:nvSpPr>
        <p:spPr>
          <a:xfrm>
            <a:off x="2007411" y="882814"/>
            <a:ext cx="8204542" cy="650819"/>
          </a:xfrm>
          <a:prstGeom prst="rect">
            <a:avLst/>
          </a:prstGeom>
          <a:noFill/>
        </p:spPr>
        <p:txBody>
          <a:bodyPr>
            <a:spAutoFit/>
          </a:bodyPr>
          <a:lstStyle/>
          <a:p>
            <a:pPr>
              <a:buFont typeface="Times New Roman" pitchFamily="16" charset="0"/>
              <a:buNone/>
              <a:defRPr/>
            </a:pPr>
            <a:r>
              <a:rPr lang="fr-FR" sz="3629" dirty="0">
                <a:latin typeface="+mj-lt"/>
                <a:ea typeface="Microsoft YaHei" charset="-122"/>
              </a:rPr>
              <a:t>Flex item </a:t>
            </a:r>
            <a:r>
              <a:rPr lang="fr-FR" sz="3629" dirty="0" err="1">
                <a:latin typeface="+mj-lt"/>
                <a:ea typeface="Microsoft YaHei" charset="-122"/>
              </a:rPr>
              <a:t>behavior</a:t>
            </a:r>
            <a:r>
              <a:rPr lang="fr-FR" sz="3629" dirty="0">
                <a:latin typeface="+mj-lt"/>
                <a:ea typeface="Microsoft YaHei" charset="-122"/>
              </a:rPr>
              <a:t>: </a:t>
            </a:r>
            <a:r>
              <a:rPr lang="fr-FR" sz="3629" dirty="0" err="1">
                <a:solidFill>
                  <a:srgbClr val="92D050"/>
                </a:solidFill>
                <a:latin typeface="+mj-lt"/>
                <a:ea typeface="Microsoft YaHei" charset="-122"/>
              </a:rPr>
              <a:t>flex-shrink</a:t>
            </a:r>
            <a:endParaRPr lang="fr-FR" sz="3629" dirty="0">
              <a:solidFill>
                <a:srgbClr val="92D050"/>
              </a:solidFill>
              <a:latin typeface="+mj-lt"/>
              <a:ea typeface="Microsoft YaHei" charset="-122"/>
            </a:endParaRPr>
          </a:p>
        </p:txBody>
      </p:sp>
      <p:sp>
        <p:nvSpPr>
          <p:cNvPr id="17" name="Rectangle 16">
            <a:extLst>
              <a:ext uri="{FF2B5EF4-FFF2-40B4-BE49-F238E27FC236}">
                <a16:creationId xmlns:a16="http://schemas.microsoft.com/office/drawing/2014/main" id="{9C1190C2-DF30-6941-831D-DC3BF012EE9A}"/>
              </a:ext>
            </a:extLst>
          </p:cNvPr>
          <p:cNvSpPr/>
          <p:nvPr/>
        </p:nvSpPr>
        <p:spPr bwMode="auto">
          <a:xfrm>
            <a:off x="2079419" y="2416574"/>
            <a:ext cx="3266263" cy="3070402"/>
          </a:xfrm>
          <a:prstGeom prst="rect">
            <a:avLst/>
          </a:prstGeom>
          <a:solidFill>
            <a:schemeClr val="tx1">
              <a:lumMod val="65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endParaRPr lang="fr-FR" sz="1633">
              <a:latin typeface="Arial" charset="0"/>
              <a:ea typeface="Microsoft YaHei" charset="-122"/>
            </a:endParaRPr>
          </a:p>
        </p:txBody>
      </p:sp>
      <p:sp>
        <p:nvSpPr>
          <p:cNvPr id="60424" name="Rectangle 5">
            <a:extLst>
              <a:ext uri="{FF2B5EF4-FFF2-40B4-BE49-F238E27FC236}">
                <a16:creationId xmlns:a16="http://schemas.microsoft.com/office/drawing/2014/main" id="{A68CE2E4-1959-214E-B7C0-2605985F9FDD}"/>
              </a:ext>
            </a:extLst>
          </p:cNvPr>
          <p:cNvSpPr>
            <a:spLocks noChangeArrowheads="1"/>
          </p:cNvSpPr>
          <p:nvPr/>
        </p:nvSpPr>
        <p:spPr bwMode="auto">
          <a:xfrm>
            <a:off x="2145666" y="2743489"/>
            <a:ext cx="3135210" cy="2677241"/>
          </a:xfrm>
          <a:prstGeom prst="rect">
            <a:avLst/>
          </a:prstGeom>
          <a:solidFill>
            <a:schemeClr val="tx1"/>
          </a:solidFill>
          <a:ln w="9525" algn="ctr">
            <a:solidFill>
              <a:schemeClr val="tx1"/>
            </a:solidFill>
            <a:round/>
            <a:headEnd/>
            <a:tailEnd/>
          </a:ln>
        </p:spPr>
        <p:txBody>
          <a:bodyPr/>
          <a:lstStyle/>
          <a:p>
            <a:endParaRPr lang="fr-FR" altLang="fr-FR" sz="1633"/>
          </a:p>
        </p:txBody>
      </p:sp>
      <p:sp>
        <p:nvSpPr>
          <p:cNvPr id="19" name="Rectangle 18">
            <a:extLst>
              <a:ext uri="{FF2B5EF4-FFF2-40B4-BE49-F238E27FC236}">
                <a16:creationId xmlns:a16="http://schemas.microsoft.com/office/drawing/2014/main" id="{DC1EB583-3C91-1849-8177-83F68B2F9F6E}"/>
              </a:ext>
            </a:extLst>
          </p:cNvPr>
          <p:cNvSpPr/>
          <p:nvPr/>
        </p:nvSpPr>
        <p:spPr bwMode="auto">
          <a:xfrm>
            <a:off x="2438017" y="3004156"/>
            <a:ext cx="2577871" cy="1926922"/>
          </a:xfrm>
          <a:prstGeom prst="rect">
            <a:avLst/>
          </a:prstGeom>
          <a:solidFill>
            <a:schemeClr val="tx2">
              <a:lumMod val="90000"/>
            </a:schemeClr>
          </a:solidFill>
          <a:ln w="9525" cap="flat" cmpd="sng" algn="ctr">
            <a:noFill/>
            <a:prstDash val="dash"/>
            <a:round/>
            <a:headEnd type="none" w="med" len="med"/>
            <a:tailEnd type="none" w="med" len="med"/>
          </a:ln>
          <a:effectLst/>
        </p:spPr>
        <p:txBody>
          <a:bodyPr/>
          <a:lstStyle/>
          <a:p>
            <a:pPr>
              <a:buFont typeface="Times New Roman" pitchFamily="16" charset="0"/>
              <a:buNone/>
              <a:defRPr/>
            </a:pPr>
            <a:endParaRPr lang="fr-FR" sz="1633">
              <a:latin typeface="Arial" charset="0"/>
              <a:ea typeface="Microsoft YaHei" charset="-122"/>
            </a:endParaRPr>
          </a:p>
        </p:txBody>
      </p:sp>
      <p:sp>
        <p:nvSpPr>
          <p:cNvPr id="20" name="Rectangle 19">
            <a:extLst>
              <a:ext uri="{FF2B5EF4-FFF2-40B4-BE49-F238E27FC236}">
                <a16:creationId xmlns:a16="http://schemas.microsoft.com/office/drawing/2014/main" id="{7AD34F93-0F3A-F845-995A-0C6E7FA02C9A}"/>
              </a:ext>
            </a:extLst>
          </p:cNvPr>
          <p:cNvSpPr/>
          <p:nvPr/>
        </p:nvSpPr>
        <p:spPr bwMode="auto">
          <a:xfrm>
            <a:off x="2533067" y="3102087"/>
            <a:ext cx="326914" cy="47669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1</a:t>
            </a:r>
          </a:p>
        </p:txBody>
      </p:sp>
      <p:sp>
        <p:nvSpPr>
          <p:cNvPr id="21" name="Rectangle 20">
            <a:extLst>
              <a:ext uri="{FF2B5EF4-FFF2-40B4-BE49-F238E27FC236}">
                <a16:creationId xmlns:a16="http://schemas.microsoft.com/office/drawing/2014/main" id="{E409C02C-B963-8046-8858-E4237E5DA25D}"/>
              </a:ext>
            </a:extLst>
          </p:cNvPr>
          <p:cNvSpPr/>
          <p:nvPr/>
        </p:nvSpPr>
        <p:spPr bwMode="auto">
          <a:xfrm>
            <a:off x="2903186" y="3102087"/>
            <a:ext cx="326915" cy="47669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2</a:t>
            </a:r>
          </a:p>
        </p:txBody>
      </p:sp>
      <p:sp>
        <p:nvSpPr>
          <p:cNvPr id="22" name="Rectangle 21">
            <a:extLst>
              <a:ext uri="{FF2B5EF4-FFF2-40B4-BE49-F238E27FC236}">
                <a16:creationId xmlns:a16="http://schemas.microsoft.com/office/drawing/2014/main" id="{A822E2C4-D92E-6D4F-824A-7CD4454FD51E}"/>
              </a:ext>
            </a:extLst>
          </p:cNvPr>
          <p:cNvSpPr/>
          <p:nvPr/>
        </p:nvSpPr>
        <p:spPr bwMode="auto">
          <a:xfrm>
            <a:off x="3300668" y="3102087"/>
            <a:ext cx="688392" cy="47669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3</a:t>
            </a:r>
          </a:p>
        </p:txBody>
      </p:sp>
      <p:sp>
        <p:nvSpPr>
          <p:cNvPr id="23" name="Rectangle 22">
            <a:extLst>
              <a:ext uri="{FF2B5EF4-FFF2-40B4-BE49-F238E27FC236}">
                <a16:creationId xmlns:a16="http://schemas.microsoft.com/office/drawing/2014/main" id="{1EEDC9B2-709C-C44E-892B-ED2830785404}"/>
              </a:ext>
            </a:extLst>
          </p:cNvPr>
          <p:cNvSpPr/>
          <p:nvPr/>
        </p:nvSpPr>
        <p:spPr bwMode="auto">
          <a:xfrm>
            <a:off x="4084109" y="3102087"/>
            <a:ext cx="344197"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4</a:t>
            </a:r>
          </a:p>
        </p:txBody>
      </p:sp>
      <p:sp>
        <p:nvSpPr>
          <p:cNvPr id="32" name="Rectangle 31">
            <a:extLst>
              <a:ext uri="{FF2B5EF4-FFF2-40B4-BE49-F238E27FC236}">
                <a16:creationId xmlns:a16="http://schemas.microsoft.com/office/drawing/2014/main" id="{D8D1559C-718C-3340-88B2-AF09918FB6B0}"/>
              </a:ext>
            </a:extLst>
          </p:cNvPr>
          <p:cNvSpPr/>
          <p:nvPr/>
        </p:nvSpPr>
        <p:spPr bwMode="auto">
          <a:xfrm>
            <a:off x="4521915" y="3106407"/>
            <a:ext cx="362918"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5</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8EC96484-B992-C545-8A49-BCB5FAFB98F1}"/>
              </a:ext>
            </a:extLst>
          </p:cNvPr>
          <p:cNvSpPr txBox="1"/>
          <p:nvPr/>
        </p:nvSpPr>
        <p:spPr>
          <a:xfrm>
            <a:off x="1980049" y="227545"/>
            <a:ext cx="4193777" cy="706668"/>
          </a:xfrm>
          <a:prstGeom prst="rect">
            <a:avLst/>
          </a:prstGeom>
          <a:noFill/>
        </p:spPr>
        <p:txBody>
          <a:bodyPr wrap="none">
            <a:spAutoFit/>
          </a:bodyPr>
          <a:lstStyle/>
          <a:p>
            <a:pPr>
              <a:buFont typeface="Times New Roman" pitchFamily="16" charset="0"/>
              <a:buNone/>
              <a:defRPr/>
            </a:pPr>
            <a:r>
              <a:rPr lang="en-US" sz="3992" dirty="0">
                <a:latin typeface="+mj-lt"/>
                <a:ea typeface="Microsoft YaHei" charset="-122"/>
              </a:rPr>
              <a:t>FLEX POSITIONING</a:t>
            </a:r>
            <a:endParaRPr lang="fr-FR" sz="3992" dirty="0">
              <a:latin typeface="+mj-lt"/>
              <a:ea typeface="Microsoft YaHei" charset="-122"/>
            </a:endParaRPr>
          </a:p>
        </p:txBody>
      </p:sp>
      <p:sp>
        <p:nvSpPr>
          <p:cNvPr id="61443" name="AutoShape 2" descr="Diagram of the CSS box model">
            <a:extLst>
              <a:ext uri="{FF2B5EF4-FFF2-40B4-BE49-F238E27FC236}">
                <a16:creationId xmlns:a16="http://schemas.microsoft.com/office/drawing/2014/main" id="{1E281876-F80F-FD42-91DA-D89ED0564AC3}"/>
              </a:ext>
            </a:extLst>
          </p:cNvPr>
          <p:cNvSpPr>
            <a:spLocks noChangeAspect="1" noChangeArrowheads="1"/>
          </p:cNvSpPr>
          <p:nvPr/>
        </p:nvSpPr>
        <p:spPr bwMode="auto">
          <a:xfrm>
            <a:off x="1664655" y="-12097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61444" name="AutoShape 4" descr="Diagram of the CSS box model">
            <a:extLst>
              <a:ext uri="{FF2B5EF4-FFF2-40B4-BE49-F238E27FC236}">
                <a16:creationId xmlns:a16="http://schemas.microsoft.com/office/drawing/2014/main" id="{ED3FF22F-74C3-2540-82E0-1A2D50ABBEF3}"/>
              </a:ext>
            </a:extLst>
          </p:cNvPr>
          <p:cNvSpPr>
            <a:spLocks noChangeAspect="1" noChangeArrowheads="1"/>
          </p:cNvSpPr>
          <p:nvPr/>
        </p:nvSpPr>
        <p:spPr bwMode="auto">
          <a:xfrm>
            <a:off x="1802910" y="1728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6" name="Rectangle 1">
            <a:extLst>
              <a:ext uri="{FF2B5EF4-FFF2-40B4-BE49-F238E27FC236}">
                <a16:creationId xmlns:a16="http://schemas.microsoft.com/office/drawing/2014/main" id="{6EB905E5-F1B9-754C-9ED2-E96D5271B7C8}"/>
              </a:ext>
            </a:extLst>
          </p:cNvPr>
          <p:cNvSpPr>
            <a:spLocks noGrp="1" noChangeArrowheads="1"/>
          </p:cNvSpPr>
          <p:nvPr>
            <p:ph type="title"/>
          </p:nvPr>
        </p:nvSpPr>
        <p:spPr>
          <a:xfrm>
            <a:off x="5638033" y="3233141"/>
            <a:ext cx="4491831" cy="3070402"/>
          </a:xfrm>
          <a:solidFill>
            <a:schemeClr val="bg2">
              <a:lumMod val="75000"/>
            </a:schemeClr>
          </a:solidFill>
          <a:ln>
            <a:solidFill>
              <a:schemeClr val="tx1"/>
            </a:solidFill>
          </a:ln>
        </p:spPr>
        <p:txBody>
          <a:bodyPr vert="horz" lIns="91440" tIns="30176" rIns="91440" bIns="45720" rtlCol="0" anchor="ctr">
            <a:normAutofit/>
          </a:bodyPr>
          <a:lstStyle/>
          <a:p>
            <a:pPr>
              <a:lnSpc>
                <a:spcPct val="89000"/>
              </a:lnSpc>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fr-FR" sz="1633" dirty="0">
                <a:latin typeface="Courier New" pitchFamily="49" charset="0"/>
                <a:cs typeface="Courier New" pitchFamily="49" charset="0"/>
              </a:rPr>
              <a:t>  </a:t>
            </a:r>
            <a:r>
              <a:rPr lang="en-US" altLang="fr-FR" sz="1633" b="1" dirty="0" err="1">
                <a:solidFill>
                  <a:schemeClr val="accent4">
                    <a:lumMod val="75000"/>
                  </a:schemeClr>
                </a:solidFill>
                <a:latin typeface="Courier New" pitchFamily="49" charset="0"/>
                <a:cs typeface="Courier New" pitchFamily="49" charset="0"/>
              </a:rPr>
              <a:t>div.father</a:t>
            </a:r>
            <a:r>
              <a:rPr lang="en-US" altLang="fr-FR" sz="1633" dirty="0">
                <a:solidFill>
                  <a:schemeClr val="accent4">
                    <a:lumMod val="75000"/>
                  </a:schemeClr>
                </a:solidFill>
                <a:latin typeface="Courier New" pitchFamily="49" charset="0"/>
                <a:cs typeface="Courier New" pitchFamily="49" charset="0"/>
              </a:rPr>
              <a:t> </a:t>
            </a:r>
            <a:r>
              <a:rPr lang="en-US" altLang="fr-FR" sz="1633" dirty="0">
                <a:latin typeface="Courier New" pitchFamily="49" charset="0"/>
                <a:cs typeface="Courier New" pitchFamily="49" charset="0"/>
              </a:rPr>
              <a:t>{</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display: flex;</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display: -</a:t>
            </a:r>
            <a:r>
              <a:rPr lang="en-US" altLang="fr-FR" sz="1633" dirty="0" err="1">
                <a:latin typeface="Courier New" pitchFamily="49" charset="0"/>
                <a:cs typeface="Courier New" pitchFamily="49" charset="0"/>
              </a:rPr>
              <a:t>webkit</a:t>
            </a:r>
            <a:r>
              <a:rPr lang="en-US" altLang="fr-FR" sz="1633" dirty="0">
                <a:latin typeface="Courier New" pitchFamily="49" charset="0"/>
                <a:cs typeface="Courier New" pitchFamily="49" charset="0"/>
              </a:rPr>
              <a:t>-flex;</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flex-flow: row wrap;</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r>
              <a:rPr lang="en-US" altLang="fr-FR" sz="1633" dirty="0" err="1">
                <a:latin typeface="Courier New" pitchFamily="49" charset="0"/>
                <a:cs typeface="Courier New" pitchFamily="49" charset="0"/>
              </a:rPr>
              <a:t>webkit</a:t>
            </a:r>
            <a:r>
              <a:rPr lang="en-US" altLang="fr-FR" sz="1633" dirty="0">
                <a:latin typeface="Courier New" pitchFamily="49" charset="0"/>
                <a:cs typeface="Courier New" pitchFamily="49" charset="0"/>
              </a:rPr>
              <a:t>-flex-flow: row wrap;</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br>
              <a:rPr lang="en-US" altLang="fr-FR" sz="1633" dirty="0">
                <a:latin typeface="Courier New" pitchFamily="49" charset="0"/>
                <a:cs typeface="Courier New" pitchFamily="49" charset="0"/>
              </a:rPr>
            </a:b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r>
              <a:rPr lang="en-US" altLang="fr-FR" sz="1633" dirty="0" err="1">
                <a:latin typeface="Courier New" pitchFamily="49" charset="0"/>
                <a:cs typeface="Courier New" pitchFamily="49" charset="0"/>
              </a:rPr>
              <a:t>div.father</a:t>
            </a:r>
            <a:r>
              <a:rPr lang="en-US" altLang="fr-FR" sz="1633" dirty="0">
                <a:latin typeface="Courier New" pitchFamily="49" charset="0"/>
                <a:cs typeface="Courier New" pitchFamily="49" charset="0"/>
              </a:rPr>
              <a:t> </a:t>
            </a:r>
            <a:r>
              <a:rPr lang="en-US" altLang="fr-FR" sz="1633" b="1" dirty="0">
                <a:solidFill>
                  <a:schemeClr val="accent4">
                    <a:lumMod val="75000"/>
                  </a:schemeClr>
                </a:solidFill>
                <a:latin typeface="Courier New" pitchFamily="49" charset="0"/>
                <a:cs typeface="Courier New" pitchFamily="49" charset="0"/>
              </a:rPr>
              <a:t>div</a:t>
            </a:r>
            <a:r>
              <a:rPr lang="en-US" altLang="fr-FR" sz="1633" dirty="0">
                <a:latin typeface="Courier New" pitchFamily="49" charset="0"/>
                <a:cs typeface="Courier New" pitchFamily="49" charset="0"/>
              </a:rPr>
              <a:t> {</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r>
              <a:rPr lang="en-US" altLang="fr-FR" sz="1633" dirty="0">
                <a:solidFill>
                  <a:schemeClr val="accent4">
                    <a:lumMod val="75000"/>
                  </a:schemeClr>
                </a:solidFill>
                <a:latin typeface="Courier New" pitchFamily="49" charset="0"/>
                <a:cs typeface="Courier New" pitchFamily="49" charset="0"/>
              </a:rPr>
              <a:t>flex: 1 1 auto;</a:t>
            </a:r>
            <a:br>
              <a:rPr lang="en-US" altLang="fr-FR" sz="1633" dirty="0">
                <a:solidFill>
                  <a:schemeClr val="accent4">
                    <a:lumMod val="75000"/>
                  </a:schemeClr>
                </a:solidFill>
                <a:latin typeface="Courier New" pitchFamily="49" charset="0"/>
                <a:cs typeface="Courier New" pitchFamily="49" charset="0"/>
              </a:rPr>
            </a:br>
            <a:r>
              <a:rPr lang="en-US" altLang="fr-FR" sz="1633" dirty="0">
                <a:latin typeface="Courier New" pitchFamily="49" charset="0"/>
                <a:cs typeface="Courier New" pitchFamily="49" charset="0"/>
              </a:rPr>
              <a:t>  }</a:t>
            </a:r>
          </a:p>
        </p:txBody>
      </p:sp>
      <p:sp>
        <p:nvSpPr>
          <p:cNvPr id="8" name="TextBox 2">
            <a:extLst>
              <a:ext uri="{FF2B5EF4-FFF2-40B4-BE49-F238E27FC236}">
                <a16:creationId xmlns:a16="http://schemas.microsoft.com/office/drawing/2014/main" id="{309BEADF-D6F0-6C41-BF3F-0B8A4342EF86}"/>
              </a:ext>
            </a:extLst>
          </p:cNvPr>
          <p:cNvSpPr txBox="1"/>
          <p:nvPr/>
        </p:nvSpPr>
        <p:spPr>
          <a:xfrm>
            <a:off x="2007411" y="882814"/>
            <a:ext cx="8204542" cy="650819"/>
          </a:xfrm>
          <a:prstGeom prst="rect">
            <a:avLst/>
          </a:prstGeom>
          <a:noFill/>
        </p:spPr>
        <p:txBody>
          <a:bodyPr>
            <a:spAutoFit/>
          </a:bodyPr>
          <a:lstStyle/>
          <a:p>
            <a:pPr>
              <a:buFont typeface="Times New Roman" pitchFamily="16" charset="0"/>
              <a:buNone/>
              <a:defRPr/>
            </a:pPr>
            <a:r>
              <a:rPr lang="fr-FR" sz="3629" dirty="0">
                <a:latin typeface="+mj-lt"/>
                <a:ea typeface="Microsoft YaHei" charset="-122"/>
              </a:rPr>
              <a:t>Flex item </a:t>
            </a:r>
            <a:r>
              <a:rPr lang="fr-FR" sz="3629" dirty="0" err="1">
                <a:latin typeface="+mj-lt"/>
                <a:ea typeface="Microsoft YaHei" charset="-122"/>
              </a:rPr>
              <a:t>behavior</a:t>
            </a:r>
            <a:r>
              <a:rPr lang="fr-FR" sz="3629" dirty="0">
                <a:latin typeface="+mj-lt"/>
                <a:ea typeface="Microsoft YaHei" charset="-122"/>
              </a:rPr>
              <a:t>: A </a:t>
            </a:r>
            <a:r>
              <a:rPr lang="fr-FR" sz="3629" dirty="0" err="1">
                <a:latin typeface="+mj-lt"/>
                <a:ea typeface="Microsoft YaHei" charset="-122"/>
              </a:rPr>
              <a:t>Shorthand</a:t>
            </a:r>
            <a:endParaRPr lang="fr-FR" sz="3629" dirty="0">
              <a:latin typeface="+mj-lt"/>
              <a:ea typeface="Microsoft YaHei" charset="-122"/>
            </a:endParaRPr>
          </a:p>
        </p:txBody>
      </p:sp>
      <p:sp>
        <p:nvSpPr>
          <p:cNvPr id="17" name="Rectangle 16">
            <a:extLst>
              <a:ext uri="{FF2B5EF4-FFF2-40B4-BE49-F238E27FC236}">
                <a16:creationId xmlns:a16="http://schemas.microsoft.com/office/drawing/2014/main" id="{00DA912F-D081-E24E-8158-0B3CC3571A9E}"/>
              </a:ext>
            </a:extLst>
          </p:cNvPr>
          <p:cNvSpPr/>
          <p:nvPr/>
        </p:nvSpPr>
        <p:spPr bwMode="auto">
          <a:xfrm>
            <a:off x="2046296" y="3233141"/>
            <a:ext cx="3266263" cy="3070402"/>
          </a:xfrm>
          <a:prstGeom prst="rect">
            <a:avLst/>
          </a:prstGeom>
          <a:solidFill>
            <a:schemeClr val="tx1">
              <a:lumMod val="65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endParaRPr lang="fr-FR" sz="1633">
              <a:latin typeface="Arial" charset="0"/>
              <a:ea typeface="Microsoft YaHei" charset="-122"/>
            </a:endParaRPr>
          </a:p>
        </p:txBody>
      </p:sp>
      <p:sp>
        <p:nvSpPr>
          <p:cNvPr id="61448" name="Rectangle 5">
            <a:extLst>
              <a:ext uri="{FF2B5EF4-FFF2-40B4-BE49-F238E27FC236}">
                <a16:creationId xmlns:a16="http://schemas.microsoft.com/office/drawing/2014/main" id="{A817AEE3-F605-424B-93B8-FE6FFC48FA08}"/>
              </a:ext>
            </a:extLst>
          </p:cNvPr>
          <p:cNvSpPr>
            <a:spLocks noChangeArrowheads="1"/>
          </p:cNvSpPr>
          <p:nvPr/>
        </p:nvSpPr>
        <p:spPr bwMode="auto">
          <a:xfrm>
            <a:off x="2112543" y="3560054"/>
            <a:ext cx="3135209" cy="2677242"/>
          </a:xfrm>
          <a:prstGeom prst="rect">
            <a:avLst/>
          </a:prstGeom>
          <a:solidFill>
            <a:schemeClr val="tx1"/>
          </a:solidFill>
          <a:ln w="9525" algn="ctr">
            <a:solidFill>
              <a:schemeClr val="tx1"/>
            </a:solidFill>
            <a:round/>
            <a:headEnd/>
            <a:tailEnd/>
          </a:ln>
        </p:spPr>
        <p:txBody>
          <a:bodyPr/>
          <a:lstStyle/>
          <a:p>
            <a:endParaRPr lang="fr-FR" altLang="fr-FR" sz="1633"/>
          </a:p>
        </p:txBody>
      </p:sp>
      <p:sp>
        <p:nvSpPr>
          <p:cNvPr id="19" name="Rectangle 18">
            <a:extLst>
              <a:ext uri="{FF2B5EF4-FFF2-40B4-BE49-F238E27FC236}">
                <a16:creationId xmlns:a16="http://schemas.microsoft.com/office/drawing/2014/main" id="{1AF8295A-868F-F546-A808-F4DA4FB47F2A}"/>
              </a:ext>
            </a:extLst>
          </p:cNvPr>
          <p:cNvSpPr/>
          <p:nvPr/>
        </p:nvSpPr>
        <p:spPr bwMode="auto">
          <a:xfrm>
            <a:off x="2404893" y="3820723"/>
            <a:ext cx="2577871" cy="1926922"/>
          </a:xfrm>
          <a:prstGeom prst="rect">
            <a:avLst/>
          </a:prstGeom>
          <a:solidFill>
            <a:schemeClr val="tx2">
              <a:lumMod val="90000"/>
            </a:schemeClr>
          </a:solidFill>
          <a:ln w="9525" cap="flat" cmpd="sng" algn="ctr">
            <a:noFill/>
            <a:prstDash val="dash"/>
            <a:round/>
            <a:headEnd type="none" w="med" len="med"/>
            <a:tailEnd type="none" w="med" len="med"/>
          </a:ln>
          <a:effectLst/>
        </p:spPr>
        <p:txBody>
          <a:bodyPr/>
          <a:lstStyle/>
          <a:p>
            <a:pPr>
              <a:buFont typeface="Times New Roman" pitchFamily="16" charset="0"/>
              <a:buNone/>
              <a:defRPr/>
            </a:pPr>
            <a:endParaRPr lang="fr-FR" sz="1633">
              <a:latin typeface="Arial" charset="0"/>
              <a:ea typeface="Microsoft YaHei" charset="-122"/>
            </a:endParaRPr>
          </a:p>
        </p:txBody>
      </p:sp>
      <p:sp>
        <p:nvSpPr>
          <p:cNvPr id="15" name="Rectangle 1">
            <a:extLst>
              <a:ext uri="{FF2B5EF4-FFF2-40B4-BE49-F238E27FC236}">
                <a16:creationId xmlns:a16="http://schemas.microsoft.com/office/drawing/2014/main" id="{921A521C-E0A7-7A4D-8B5D-E2F50F571CC2}"/>
              </a:ext>
            </a:extLst>
          </p:cNvPr>
          <p:cNvSpPr txBox="1">
            <a:spLocks noChangeArrowheads="1"/>
          </p:cNvSpPr>
          <p:nvPr/>
        </p:nvSpPr>
        <p:spPr bwMode="auto">
          <a:xfrm>
            <a:off x="2057817" y="1731063"/>
            <a:ext cx="8132533" cy="1270213"/>
          </a:xfrm>
          <a:prstGeom prst="rect">
            <a:avLst/>
          </a:prstGeom>
          <a:solidFill>
            <a:schemeClr val="bg2">
              <a:lumMod val="75000"/>
            </a:scheme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30176" rIns="0" bIns="0" anchor="ctr"/>
          <a:lst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Calibri" pitchFamily="34" charset="0"/>
                <a:ea typeface="Microsoft YaHei" charset="-122"/>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Calibri" pitchFamily="34" charset="0"/>
                <a:ea typeface="Microsoft YaHei" charset="-122"/>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Calibri" pitchFamily="34" charset="0"/>
                <a:ea typeface="Microsoft YaHei" charset="-122"/>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Calibri" pitchFamily="34" charset="0"/>
                <a:ea typeface="Microsoft YaHei" charset="-122"/>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a:lstStyle>
          <a:p>
            <a:pPr algn="l" eaLnBrk="1">
              <a:lnSpc>
                <a:spcPct val="89000"/>
              </a:lnSpc>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fr-FR" sz="1633" kern="0" dirty="0">
                <a:solidFill>
                  <a:schemeClr val="tx1"/>
                </a:solidFill>
                <a:latin typeface="Courier New" pitchFamily="49" charset="0"/>
                <a:cs typeface="Courier New" pitchFamily="49" charset="0"/>
              </a:rPr>
              <a:t> </a:t>
            </a:r>
            <a:r>
              <a:rPr lang="en-US" altLang="fr-FR" sz="1633" kern="0" dirty="0">
                <a:solidFill>
                  <a:schemeClr val="accent4">
                    <a:lumMod val="75000"/>
                  </a:schemeClr>
                </a:solidFill>
                <a:latin typeface="Courier New" pitchFamily="49" charset="0"/>
                <a:cs typeface="Courier New" pitchFamily="49" charset="0"/>
              </a:rPr>
              <a:t> </a:t>
            </a:r>
            <a:r>
              <a:rPr lang="en-US" altLang="fr-FR" sz="1633" b="1" i="1" kern="0" dirty="0" err="1">
                <a:solidFill>
                  <a:schemeClr val="accent4">
                    <a:lumMod val="75000"/>
                  </a:schemeClr>
                </a:solidFill>
                <a:latin typeface="Courier New" pitchFamily="49" charset="0"/>
                <a:cs typeface="Courier New" pitchFamily="49" charset="0"/>
              </a:rPr>
              <a:t>flexitem</a:t>
            </a:r>
            <a:r>
              <a:rPr lang="en-US" altLang="fr-FR" sz="1633" kern="0" dirty="0">
                <a:solidFill>
                  <a:schemeClr val="accent4">
                    <a:lumMod val="75000"/>
                  </a:schemeClr>
                </a:solidFill>
                <a:latin typeface="Courier New" pitchFamily="49" charset="0"/>
                <a:cs typeface="Courier New" pitchFamily="49" charset="0"/>
              </a:rPr>
              <a:t> </a:t>
            </a:r>
            <a:r>
              <a:rPr lang="en-US" altLang="fr-FR" sz="1633" kern="0" dirty="0">
                <a:solidFill>
                  <a:schemeClr val="tx1"/>
                </a:solidFill>
                <a:latin typeface="Courier New" pitchFamily="49" charset="0"/>
                <a:cs typeface="Courier New" pitchFamily="49" charset="0"/>
              </a:rPr>
              <a:t>{</a:t>
            </a:r>
            <a:br>
              <a:rPr lang="en-US" altLang="fr-FR" sz="1633" kern="0" dirty="0">
                <a:solidFill>
                  <a:schemeClr val="tx1"/>
                </a:solidFill>
                <a:latin typeface="Courier New" pitchFamily="49" charset="0"/>
                <a:cs typeface="Courier New" pitchFamily="49" charset="0"/>
              </a:rPr>
            </a:br>
            <a:r>
              <a:rPr lang="en-US" altLang="fr-FR" sz="1633" kern="0" dirty="0">
                <a:solidFill>
                  <a:schemeClr val="tx1"/>
                </a:solidFill>
                <a:latin typeface="Courier New" pitchFamily="49" charset="0"/>
                <a:cs typeface="Courier New" pitchFamily="49" charset="0"/>
              </a:rPr>
              <a:t>	flex: &lt;</a:t>
            </a:r>
            <a:r>
              <a:rPr lang="en-US" altLang="fr-FR" sz="1633" i="1" kern="0" dirty="0">
                <a:solidFill>
                  <a:schemeClr val="tx1"/>
                </a:solidFill>
                <a:latin typeface="Courier New" pitchFamily="49" charset="0"/>
                <a:cs typeface="Courier New" pitchFamily="49" charset="0"/>
              </a:rPr>
              <a:t>flex-grow</a:t>
            </a:r>
            <a:r>
              <a:rPr lang="en-US" altLang="fr-FR" sz="1633" kern="0" dirty="0">
                <a:solidFill>
                  <a:schemeClr val="tx1"/>
                </a:solidFill>
                <a:latin typeface="Courier New" pitchFamily="49" charset="0"/>
                <a:cs typeface="Courier New" pitchFamily="49" charset="0"/>
              </a:rPr>
              <a:t>&gt; || &lt;</a:t>
            </a:r>
            <a:r>
              <a:rPr lang="en-US" altLang="fr-FR" sz="1633" i="1" kern="0" dirty="0">
                <a:solidFill>
                  <a:schemeClr val="tx1"/>
                </a:solidFill>
                <a:latin typeface="Courier New" pitchFamily="49" charset="0"/>
                <a:cs typeface="Courier New" pitchFamily="49" charset="0"/>
              </a:rPr>
              <a:t>flex-shrink</a:t>
            </a:r>
            <a:r>
              <a:rPr lang="en-US" altLang="fr-FR" sz="1633" kern="0" dirty="0">
                <a:solidFill>
                  <a:schemeClr val="tx1"/>
                </a:solidFill>
                <a:latin typeface="Courier New" pitchFamily="49" charset="0"/>
                <a:cs typeface="Courier New" pitchFamily="49" charset="0"/>
              </a:rPr>
              <a:t>&gt; || &lt;</a:t>
            </a:r>
            <a:r>
              <a:rPr lang="en-US" altLang="fr-FR" sz="1633" i="1" kern="0" dirty="0">
                <a:solidFill>
                  <a:schemeClr val="tx1"/>
                </a:solidFill>
                <a:latin typeface="Courier New" pitchFamily="49" charset="0"/>
                <a:cs typeface="Courier New" pitchFamily="49" charset="0"/>
              </a:rPr>
              <a:t>flex-basis</a:t>
            </a:r>
            <a:r>
              <a:rPr lang="en-US" altLang="fr-FR" sz="1633" kern="0" dirty="0">
                <a:solidFill>
                  <a:schemeClr val="tx1"/>
                </a:solidFill>
                <a:latin typeface="Courier New" pitchFamily="49" charset="0"/>
                <a:cs typeface="Courier New" pitchFamily="49" charset="0"/>
              </a:rPr>
              <a:t>&gt;;</a:t>
            </a:r>
            <a:br>
              <a:rPr lang="en-US" altLang="fr-FR" sz="1633" kern="0" dirty="0">
                <a:solidFill>
                  <a:srgbClr val="92D050"/>
                </a:solidFill>
                <a:latin typeface="Courier New" pitchFamily="49" charset="0"/>
                <a:cs typeface="Courier New" pitchFamily="49" charset="0"/>
              </a:rPr>
            </a:br>
            <a:r>
              <a:rPr lang="en-US" altLang="fr-FR" sz="1633" kern="0" dirty="0">
                <a:solidFill>
                  <a:schemeClr val="tx1"/>
                </a:solidFill>
                <a:latin typeface="Courier New" pitchFamily="49" charset="0"/>
                <a:cs typeface="Courier New" pitchFamily="49" charset="0"/>
              </a:rPr>
              <a:t>  }</a:t>
            </a:r>
          </a:p>
        </p:txBody>
      </p:sp>
      <p:sp>
        <p:nvSpPr>
          <p:cNvPr id="16" name="Rectangle 15">
            <a:extLst>
              <a:ext uri="{FF2B5EF4-FFF2-40B4-BE49-F238E27FC236}">
                <a16:creationId xmlns:a16="http://schemas.microsoft.com/office/drawing/2014/main" id="{F41E6816-9E99-9F4D-87C1-844595B04C95}"/>
              </a:ext>
            </a:extLst>
          </p:cNvPr>
          <p:cNvSpPr/>
          <p:nvPr/>
        </p:nvSpPr>
        <p:spPr bwMode="auto">
          <a:xfrm>
            <a:off x="2528747" y="3951776"/>
            <a:ext cx="522775"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1</a:t>
            </a:r>
          </a:p>
        </p:txBody>
      </p:sp>
      <p:sp>
        <p:nvSpPr>
          <p:cNvPr id="24" name="Rectangle 23">
            <a:extLst>
              <a:ext uri="{FF2B5EF4-FFF2-40B4-BE49-F238E27FC236}">
                <a16:creationId xmlns:a16="http://schemas.microsoft.com/office/drawing/2014/main" id="{1B79E0B3-5FE6-E24E-ACF0-F322087495E4}"/>
              </a:ext>
            </a:extLst>
          </p:cNvPr>
          <p:cNvSpPr/>
          <p:nvPr/>
        </p:nvSpPr>
        <p:spPr bwMode="auto">
          <a:xfrm>
            <a:off x="3168173" y="3951776"/>
            <a:ext cx="521335"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2</a:t>
            </a:r>
          </a:p>
        </p:txBody>
      </p:sp>
      <p:sp>
        <p:nvSpPr>
          <p:cNvPr id="25" name="Rectangle 24">
            <a:extLst>
              <a:ext uri="{FF2B5EF4-FFF2-40B4-BE49-F238E27FC236}">
                <a16:creationId xmlns:a16="http://schemas.microsoft.com/office/drawing/2014/main" id="{22707F64-5A57-974E-951A-1EEE1D5C7310}"/>
              </a:ext>
            </a:extLst>
          </p:cNvPr>
          <p:cNvSpPr/>
          <p:nvPr/>
        </p:nvSpPr>
        <p:spPr bwMode="auto">
          <a:xfrm>
            <a:off x="3775917" y="3951776"/>
            <a:ext cx="524215"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3</a:t>
            </a:r>
          </a:p>
        </p:txBody>
      </p:sp>
      <p:sp>
        <p:nvSpPr>
          <p:cNvPr id="26" name="Rectangle 25">
            <a:extLst>
              <a:ext uri="{FF2B5EF4-FFF2-40B4-BE49-F238E27FC236}">
                <a16:creationId xmlns:a16="http://schemas.microsoft.com/office/drawing/2014/main" id="{6AF5E6D7-7E16-AF45-AFEF-067E2E9CDDAB}"/>
              </a:ext>
            </a:extLst>
          </p:cNvPr>
          <p:cNvSpPr/>
          <p:nvPr/>
        </p:nvSpPr>
        <p:spPr bwMode="auto">
          <a:xfrm>
            <a:off x="4364939" y="3951776"/>
            <a:ext cx="521335"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4</a:t>
            </a:r>
          </a:p>
        </p:txBody>
      </p:sp>
      <p:sp>
        <p:nvSpPr>
          <p:cNvPr id="27" name="Rectangle 26">
            <a:extLst>
              <a:ext uri="{FF2B5EF4-FFF2-40B4-BE49-F238E27FC236}">
                <a16:creationId xmlns:a16="http://schemas.microsoft.com/office/drawing/2014/main" id="{14F385CE-6B24-1148-A88B-C79719CE29CE}"/>
              </a:ext>
            </a:extLst>
          </p:cNvPr>
          <p:cNvSpPr/>
          <p:nvPr/>
        </p:nvSpPr>
        <p:spPr bwMode="auto">
          <a:xfrm>
            <a:off x="2511464" y="4546559"/>
            <a:ext cx="521335"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5</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9AE67142-81A0-FF47-B63C-42152987627E}"/>
              </a:ext>
            </a:extLst>
          </p:cNvPr>
          <p:cNvSpPr txBox="1"/>
          <p:nvPr/>
        </p:nvSpPr>
        <p:spPr>
          <a:xfrm>
            <a:off x="1980049" y="227545"/>
            <a:ext cx="4193777" cy="706668"/>
          </a:xfrm>
          <a:prstGeom prst="rect">
            <a:avLst/>
          </a:prstGeom>
          <a:noFill/>
        </p:spPr>
        <p:txBody>
          <a:bodyPr wrap="none">
            <a:spAutoFit/>
          </a:bodyPr>
          <a:lstStyle/>
          <a:p>
            <a:pPr>
              <a:buFont typeface="Times New Roman" pitchFamily="16" charset="0"/>
              <a:buNone/>
              <a:defRPr/>
            </a:pPr>
            <a:r>
              <a:rPr lang="en-US" sz="3992" dirty="0">
                <a:latin typeface="+mj-lt"/>
                <a:ea typeface="Microsoft YaHei" charset="-122"/>
              </a:rPr>
              <a:t>FLEX POSITIONING</a:t>
            </a:r>
            <a:endParaRPr lang="fr-FR" sz="3992" dirty="0">
              <a:latin typeface="+mj-lt"/>
              <a:ea typeface="Microsoft YaHei" charset="-122"/>
            </a:endParaRPr>
          </a:p>
        </p:txBody>
      </p:sp>
      <p:sp>
        <p:nvSpPr>
          <p:cNvPr id="62467" name="AutoShape 2" descr="Diagram of the CSS box model">
            <a:extLst>
              <a:ext uri="{FF2B5EF4-FFF2-40B4-BE49-F238E27FC236}">
                <a16:creationId xmlns:a16="http://schemas.microsoft.com/office/drawing/2014/main" id="{8B809656-120A-5F4C-98D6-1FE9B1521713}"/>
              </a:ext>
            </a:extLst>
          </p:cNvPr>
          <p:cNvSpPr>
            <a:spLocks noChangeAspect="1" noChangeArrowheads="1"/>
          </p:cNvSpPr>
          <p:nvPr/>
        </p:nvSpPr>
        <p:spPr bwMode="auto">
          <a:xfrm>
            <a:off x="1664655" y="-12097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62468" name="AutoShape 4" descr="Diagram of the CSS box model">
            <a:extLst>
              <a:ext uri="{FF2B5EF4-FFF2-40B4-BE49-F238E27FC236}">
                <a16:creationId xmlns:a16="http://schemas.microsoft.com/office/drawing/2014/main" id="{8BFF02E8-9798-CF48-AB55-8CA54F37D9DE}"/>
              </a:ext>
            </a:extLst>
          </p:cNvPr>
          <p:cNvSpPr>
            <a:spLocks noChangeAspect="1" noChangeArrowheads="1"/>
          </p:cNvSpPr>
          <p:nvPr/>
        </p:nvSpPr>
        <p:spPr bwMode="auto">
          <a:xfrm>
            <a:off x="1802910" y="1728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6" name="Rectangle 1">
            <a:extLst>
              <a:ext uri="{FF2B5EF4-FFF2-40B4-BE49-F238E27FC236}">
                <a16:creationId xmlns:a16="http://schemas.microsoft.com/office/drawing/2014/main" id="{D94B10B5-B536-D343-838D-46A9432B17EB}"/>
              </a:ext>
            </a:extLst>
          </p:cNvPr>
          <p:cNvSpPr>
            <a:spLocks noGrp="1" noChangeArrowheads="1"/>
          </p:cNvSpPr>
          <p:nvPr>
            <p:ph type="title"/>
          </p:nvPr>
        </p:nvSpPr>
        <p:spPr>
          <a:xfrm>
            <a:off x="5625071" y="2285521"/>
            <a:ext cx="4491832" cy="3070402"/>
          </a:xfrm>
          <a:solidFill>
            <a:schemeClr val="bg2">
              <a:lumMod val="75000"/>
            </a:schemeClr>
          </a:solidFill>
          <a:ln>
            <a:solidFill>
              <a:schemeClr val="tx1"/>
            </a:solidFill>
          </a:ln>
        </p:spPr>
        <p:txBody>
          <a:bodyPr vert="horz" lIns="91440" tIns="30176" rIns="91440" bIns="45720" rtlCol="0" anchor="ctr">
            <a:normAutofit/>
          </a:bodyPr>
          <a:lstStyle/>
          <a:p>
            <a:pPr>
              <a:lnSpc>
                <a:spcPct val="89000"/>
              </a:lnSpc>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fr-FR" sz="1633" dirty="0">
                <a:latin typeface="Courier New" pitchFamily="49" charset="0"/>
                <a:cs typeface="Courier New" pitchFamily="49" charset="0"/>
              </a:rPr>
              <a:t>  </a:t>
            </a:r>
            <a:r>
              <a:rPr lang="en-US" altLang="fr-FR" sz="1633" b="1" dirty="0" err="1">
                <a:solidFill>
                  <a:schemeClr val="accent4">
                    <a:lumMod val="75000"/>
                  </a:schemeClr>
                </a:solidFill>
                <a:latin typeface="Courier New" pitchFamily="49" charset="0"/>
                <a:cs typeface="Courier New" pitchFamily="49" charset="0"/>
              </a:rPr>
              <a:t>div.father</a:t>
            </a:r>
            <a:r>
              <a:rPr lang="en-US" altLang="fr-FR" sz="1633" dirty="0">
                <a:solidFill>
                  <a:schemeClr val="accent4">
                    <a:lumMod val="75000"/>
                  </a:schemeClr>
                </a:solidFill>
                <a:latin typeface="Courier New" pitchFamily="49" charset="0"/>
                <a:cs typeface="Courier New" pitchFamily="49" charset="0"/>
              </a:rPr>
              <a:t> </a:t>
            </a:r>
            <a:r>
              <a:rPr lang="en-US" altLang="fr-FR" sz="1633" dirty="0">
                <a:latin typeface="Courier New" pitchFamily="49" charset="0"/>
                <a:cs typeface="Courier New" pitchFamily="49" charset="0"/>
              </a:rPr>
              <a:t>{</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display: flex;</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display: -</a:t>
            </a:r>
            <a:r>
              <a:rPr lang="en-US" altLang="fr-FR" sz="1633" dirty="0" err="1">
                <a:latin typeface="Courier New" pitchFamily="49" charset="0"/>
                <a:cs typeface="Courier New" pitchFamily="49" charset="0"/>
              </a:rPr>
              <a:t>webkit</a:t>
            </a:r>
            <a:r>
              <a:rPr lang="en-US" altLang="fr-FR" sz="1633" dirty="0">
                <a:latin typeface="Courier New" pitchFamily="49" charset="0"/>
                <a:cs typeface="Courier New" pitchFamily="49" charset="0"/>
              </a:rPr>
              <a:t>-flex;</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flex-flow: row wrap;</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r>
              <a:rPr lang="en-US" altLang="fr-FR" sz="1633" dirty="0" err="1">
                <a:latin typeface="Courier New" pitchFamily="49" charset="0"/>
                <a:cs typeface="Courier New" pitchFamily="49" charset="0"/>
              </a:rPr>
              <a:t>webkit</a:t>
            </a:r>
            <a:r>
              <a:rPr lang="en-US" altLang="fr-FR" sz="1633" dirty="0">
                <a:latin typeface="Courier New" pitchFamily="49" charset="0"/>
                <a:cs typeface="Courier New" pitchFamily="49" charset="0"/>
              </a:rPr>
              <a:t>-flex-flow: row wrap;</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br>
              <a:rPr lang="en-US" altLang="fr-FR" sz="1633" dirty="0">
                <a:latin typeface="Courier New" pitchFamily="49" charset="0"/>
                <a:cs typeface="Courier New" pitchFamily="49" charset="0"/>
              </a:rPr>
            </a:b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r>
              <a:rPr lang="en-US" altLang="fr-FR" sz="1633" dirty="0" err="1">
                <a:latin typeface="Courier New" pitchFamily="49" charset="0"/>
                <a:cs typeface="Courier New" pitchFamily="49" charset="0"/>
              </a:rPr>
              <a:t>div.father</a:t>
            </a:r>
            <a:r>
              <a:rPr lang="en-US" altLang="fr-FR" sz="1633" dirty="0">
                <a:latin typeface="Courier New" pitchFamily="49" charset="0"/>
                <a:cs typeface="Courier New" pitchFamily="49" charset="0"/>
              </a:rPr>
              <a:t> </a:t>
            </a:r>
            <a:r>
              <a:rPr lang="en-US" altLang="fr-FR" sz="1633" b="1" dirty="0" err="1">
                <a:solidFill>
                  <a:schemeClr val="accent4">
                    <a:lumMod val="75000"/>
                  </a:schemeClr>
                </a:solidFill>
                <a:latin typeface="Courier New" pitchFamily="49" charset="0"/>
                <a:cs typeface="Courier New" pitchFamily="49" charset="0"/>
              </a:rPr>
              <a:t>div:nth-child</a:t>
            </a:r>
            <a:r>
              <a:rPr lang="en-US" altLang="fr-FR" sz="1633" b="1" dirty="0">
                <a:solidFill>
                  <a:schemeClr val="accent4">
                    <a:lumMod val="75000"/>
                  </a:schemeClr>
                </a:solidFill>
                <a:latin typeface="Courier New" pitchFamily="49" charset="0"/>
                <a:cs typeface="Courier New" pitchFamily="49" charset="0"/>
              </a:rPr>
              <a:t>(3)</a:t>
            </a:r>
            <a:r>
              <a:rPr lang="en-US" altLang="fr-FR" sz="1633" dirty="0">
                <a:latin typeface="Courier New" pitchFamily="49" charset="0"/>
                <a:cs typeface="Courier New" pitchFamily="49" charset="0"/>
              </a:rPr>
              <a:t> {</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r>
              <a:rPr lang="en-US" altLang="fr-FR" sz="1633" dirty="0">
                <a:solidFill>
                  <a:schemeClr val="accent4">
                    <a:lumMod val="75000"/>
                  </a:schemeClr>
                </a:solidFill>
                <a:latin typeface="Courier New" pitchFamily="49" charset="0"/>
                <a:cs typeface="Courier New" pitchFamily="49" charset="0"/>
              </a:rPr>
              <a:t>flex: 1 1 auto;</a:t>
            </a:r>
            <a:br>
              <a:rPr lang="en-US" altLang="fr-FR" sz="1633" dirty="0">
                <a:solidFill>
                  <a:schemeClr val="accent4">
                    <a:lumMod val="75000"/>
                  </a:schemeClr>
                </a:solidFill>
                <a:latin typeface="Courier New" pitchFamily="49" charset="0"/>
                <a:cs typeface="Courier New" pitchFamily="49" charset="0"/>
              </a:rPr>
            </a:br>
            <a:r>
              <a:rPr lang="en-US" altLang="fr-FR" sz="1633" dirty="0">
                <a:solidFill>
                  <a:schemeClr val="accent4">
                    <a:lumMod val="75000"/>
                  </a:schemeClr>
                </a:solidFill>
                <a:latin typeface="Courier New" pitchFamily="49" charset="0"/>
                <a:cs typeface="Courier New" pitchFamily="49" charset="0"/>
              </a:rPr>
              <a:t>	order: -1;</a:t>
            </a:r>
            <a:br>
              <a:rPr lang="en-US" altLang="fr-FR" sz="1633" dirty="0">
                <a:solidFill>
                  <a:schemeClr val="accent4">
                    <a:lumMod val="75000"/>
                  </a:schemeClr>
                </a:solidFill>
                <a:latin typeface="Courier New" pitchFamily="49" charset="0"/>
                <a:cs typeface="Courier New" pitchFamily="49" charset="0"/>
              </a:rPr>
            </a:br>
            <a:r>
              <a:rPr lang="en-US" altLang="fr-FR" sz="1633" dirty="0">
                <a:latin typeface="Courier New" pitchFamily="49" charset="0"/>
                <a:cs typeface="Courier New" pitchFamily="49" charset="0"/>
              </a:rPr>
              <a:t>  }</a:t>
            </a:r>
          </a:p>
        </p:txBody>
      </p:sp>
      <p:sp>
        <p:nvSpPr>
          <p:cNvPr id="8" name="TextBox 2">
            <a:extLst>
              <a:ext uri="{FF2B5EF4-FFF2-40B4-BE49-F238E27FC236}">
                <a16:creationId xmlns:a16="http://schemas.microsoft.com/office/drawing/2014/main" id="{272267FC-378C-8541-8E20-559685511B4B}"/>
              </a:ext>
            </a:extLst>
          </p:cNvPr>
          <p:cNvSpPr txBox="1"/>
          <p:nvPr/>
        </p:nvSpPr>
        <p:spPr>
          <a:xfrm>
            <a:off x="2007411" y="882814"/>
            <a:ext cx="8204542" cy="650819"/>
          </a:xfrm>
          <a:prstGeom prst="rect">
            <a:avLst/>
          </a:prstGeom>
          <a:noFill/>
        </p:spPr>
        <p:txBody>
          <a:bodyPr>
            <a:spAutoFit/>
          </a:bodyPr>
          <a:lstStyle/>
          <a:p>
            <a:pPr>
              <a:buFont typeface="Times New Roman" pitchFamily="16" charset="0"/>
              <a:buNone/>
              <a:defRPr/>
            </a:pPr>
            <a:r>
              <a:rPr lang="fr-FR" sz="3629" dirty="0">
                <a:latin typeface="+mj-lt"/>
                <a:ea typeface="Microsoft YaHei" charset="-122"/>
              </a:rPr>
              <a:t>Flex item </a:t>
            </a:r>
            <a:r>
              <a:rPr lang="fr-FR" sz="3629" dirty="0" err="1">
                <a:latin typeface="+mj-lt"/>
                <a:ea typeface="Microsoft YaHei" charset="-122"/>
              </a:rPr>
              <a:t>order</a:t>
            </a:r>
            <a:r>
              <a:rPr lang="fr-FR" sz="3629" dirty="0">
                <a:latin typeface="+mj-lt"/>
                <a:ea typeface="Microsoft YaHei" charset="-122"/>
              </a:rPr>
              <a:t>: </a:t>
            </a:r>
            <a:r>
              <a:rPr lang="fr-FR" sz="3629" dirty="0" err="1">
                <a:solidFill>
                  <a:srgbClr val="92D050"/>
                </a:solidFill>
                <a:latin typeface="+mj-lt"/>
                <a:ea typeface="Microsoft YaHei" charset="-122"/>
              </a:rPr>
              <a:t>order</a:t>
            </a:r>
            <a:endParaRPr lang="fr-FR" sz="3629" dirty="0">
              <a:solidFill>
                <a:srgbClr val="92D050"/>
              </a:solidFill>
              <a:latin typeface="+mj-lt"/>
              <a:ea typeface="Microsoft YaHei" charset="-122"/>
            </a:endParaRPr>
          </a:p>
        </p:txBody>
      </p:sp>
      <p:sp>
        <p:nvSpPr>
          <p:cNvPr id="17" name="Rectangle 16">
            <a:extLst>
              <a:ext uri="{FF2B5EF4-FFF2-40B4-BE49-F238E27FC236}">
                <a16:creationId xmlns:a16="http://schemas.microsoft.com/office/drawing/2014/main" id="{72EA4CFA-9FD4-3243-955C-AB1E4B9F0A90}"/>
              </a:ext>
            </a:extLst>
          </p:cNvPr>
          <p:cNvSpPr/>
          <p:nvPr/>
        </p:nvSpPr>
        <p:spPr bwMode="auto">
          <a:xfrm>
            <a:off x="2031894" y="2285521"/>
            <a:ext cx="3266263" cy="3070402"/>
          </a:xfrm>
          <a:prstGeom prst="rect">
            <a:avLst/>
          </a:prstGeom>
          <a:solidFill>
            <a:schemeClr val="tx1">
              <a:lumMod val="65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endParaRPr lang="fr-FR" sz="1633">
              <a:latin typeface="Arial" charset="0"/>
              <a:ea typeface="Microsoft YaHei" charset="-122"/>
            </a:endParaRPr>
          </a:p>
        </p:txBody>
      </p:sp>
      <p:sp>
        <p:nvSpPr>
          <p:cNvPr id="62472" name="Rectangle 5">
            <a:extLst>
              <a:ext uri="{FF2B5EF4-FFF2-40B4-BE49-F238E27FC236}">
                <a16:creationId xmlns:a16="http://schemas.microsoft.com/office/drawing/2014/main" id="{589A2119-918B-ED45-A7A9-D95502FED658}"/>
              </a:ext>
            </a:extLst>
          </p:cNvPr>
          <p:cNvSpPr>
            <a:spLocks noChangeArrowheads="1"/>
          </p:cNvSpPr>
          <p:nvPr/>
        </p:nvSpPr>
        <p:spPr bwMode="auto">
          <a:xfrm>
            <a:off x="2098141" y="2612435"/>
            <a:ext cx="3135209" cy="2678681"/>
          </a:xfrm>
          <a:prstGeom prst="rect">
            <a:avLst/>
          </a:prstGeom>
          <a:solidFill>
            <a:schemeClr val="tx1"/>
          </a:solidFill>
          <a:ln w="9525" algn="ctr">
            <a:solidFill>
              <a:schemeClr val="tx1"/>
            </a:solidFill>
            <a:round/>
            <a:headEnd/>
            <a:tailEnd/>
          </a:ln>
        </p:spPr>
        <p:txBody>
          <a:bodyPr/>
          <a:lstStyle/>
          <a:p>
            <a:endParaRPr lang="fr-FR" altLang="fr-FR" sz="1633"/>
          </a:p>
        </p:txBody>
      </p:sp>
      <p:sp>
        <p:nvSpPr>
          <p:cNvPr id="19" name="Rectangle 18">
            <a:extLst>
              <a:ext uri="{FF2B5EF4-FFF2-40B4-BE49-F238E27FC236}">
                <a16:creationId xmlns:a16="http://schemas.microsoft.com/office/drawing/2014/main" id="{6E7D5ABF-A64D-664E-A8C7-081D3DF8B243}"/>
              </a:ext>
            </a:extLst>
          </p:cNvPr>
          <p:cNvSpPr/>
          <p:nvPr/>
        </p:nvSpPr>
        <p:spPr bwMode="auto">
          <a:xfrm>
            <a:off x="2390492" y="2873103"/>
            <a:ext cx="2579311" cy="1928362"/>
          </a:xfrm>
          <a:prstGeom prst="rect">
            <a:avLst/>
          </a:prstGeom>
          <a:solidFill>
            <a:schemeClr val="tx2">
              <a:lumMod val="90000"/>
            </a:schemeClr>
          </a:solidFill>
          <a:ln w="9525" cap="flat" cmpd="sng" algn="ctr">
            <a:noFill/>
            <a:prstDash val="dash"/>
            <a:round/>
            <a:headEnd type="none" w="med" len="med"/>
            <a:tailEnd type="none" w="med" len="med"/>
          </a:ln>
          <a:effectLst/>
        </p:spPr>
        <p:txBody>
          <a:bodyPr/>
          <a:lstStyle/>
          <a:p>
            <a:pPr>
              <a:buFont typeface="Times New Roman" pitchFamily="16" charset="0"/>
              <a:buNone/>
              <a:defRPr/>
            </a:pPr>
            <a:endParaRPr lang="fr-FR" sz="1633">
              <a:latin typeface="Arial" charset="0"/>
              <a:ea typeface="Microsoft YaHei" charset="-122"/>
            </a:endParaRPr>
          </a:p>
        </p:txBody>
      </p:sp>
      <p:sp>
        <p:nvSpPr>
          <p:cNvPr id="16" name="Rectangle 15">
            <a:extLst>
              <a:ext uri="{FF2B5EF4-FFF2-40B4-BE49-F238E27FC236}">
                <a16:creationId xmlns:a16="http://schemas.microsoft.com/office/drawing/2014/main" id="{91C4C8F9-33EE-3F4F-B505-037E3BA9D605}"/>
              </a:ext>
            </a:extLst>
          </p:cNvPr>
          <p:cNvSpPr/>
          <p:nvPr/>
        </p:nvSpPr>
        <p:spPr bwMode="auto">
          <a:xfrm>
            <a:off x="2515785" y="3004156"/>
            <a:ext cx="521335"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3</a:t>
            </a:r>
          </a:p>
        </p:txBody>
      </p:sp>
      <p:sp>
        <p:nvSpPr>
          <p:cNvPr id="24" name="Rectangle 23">
            <a:extLst>
              <a:ext uri="{FF2B5EF4-FFF2-40B4-BE49-F238E27FC236}">
                <a16:creationId xmlns:a16="http://schemas.microsoft.com/office/drawing/2014/main" id="{CC810AF7-D9C2-954F-921A-6C6C33F91A52}"/>
              </a:ext>
            </a:extLst>
          </p:cNvPr>
          <p:cNvSpPr/>
          <p:nvPr/>
        </p:nvSpPr>
        <p:spPr bwMode="auto">
          <a:xfrm>
            <a:off x="3155212" y="3004156"/>
            <a:ext cx="521335"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1</a:t>
            </a:r>
          </a:p>
        </p:txBody>
      </p:sp>
      <p:sp>
        <p:nvSpPr>
          <p:cNvPr id="25" name="Rectangle 24">
            <a:extLst>
              <a:ext uri="{FF2B5EF4-FFF2-40B4-BE49-F238E27FC236}">
                <a16:creationId xmlns:a16="http://schemas.microsoft.com/office/drawing/2014/main" id="{DCD712E2-AF03-294D-BA7F-B1D3BFF28533}"/>
              </a:ext>
            </a:extLst>
          </p:cNvPr>
          <p:cNvSpPr/>
          <p:nvPr/>
        </p:nvSpPr>
        <p:spPr bwMode="auto">
          <a:xfrm>
            <a:off x="3762956" y="3004156"/>
            <a:ext cx="522774"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2</a:t>
            </a:r>
          </a:p>
        </p:txBody>
      </p:sp>
      <p:sp>
        <p:nvSpPr>
          <p:cNvPr id="26" name="Rectangle 25">
            <a:extLst>
              <a:ext uri="{FF2B5EF4-FFF2-40B4-BE49-F238E27FC236}">
                <a16:creationId xmlns:a16="http://schemas.microsoft.com/office/drawing/2014/main" id="{8870B8D2-69DB-0141-A2DA-BA8A24CEC76A}"/>
              </a:ext>
            </a:extLst>
          </p:cNvPr>
          <p:cNvSpPr/>
          <p:nvPr/>
        </p:nvSpPr>
        <p:spPr bwMode="auto">
          <a:xfrm>
            <a:off x="4350538" y="3004156"/>
            <a:ext cx="522774"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4</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p:txBody>
          <a:bodyPr/>
          <a:lstStyle/>
          <a:p>
            <a:r>
              <a:rPr lang="en-US" dirty="0"/>
              <a:t>Source</a:t>
            </a:r>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p:txBody>
          <a:bodyPr>
            <a:normAutofit/>
          </a:bodyPr>
          <a:lstStyle/>
          <a:p>
            <a:pPr marL="342900" indent="-342900">
              <a:buFont typeface="Arial" panose="020B0604020202020204" pitchFamily="34" charset="0"/>
              <a:buChar char="•"/>
            </a:pPr>
            <a:r>
              <a:rPr lang="en-US" sz="1800" dirty="0">
                <a:hlinkClick r:id="rId3"/>
              </a:rPr>
              <a:t>http://got5.github.io/TrainingHTML5/html5-css3/</a:t>
            </a:r>
            <a:endParaRPr lang="en-US" sz="1800" dirty="0"/>
          </a:p>
          <a:p>
            <a:pPr marL="342900" indent="-342900">
              <a:buFont typeface="Arial" panose="020B0604020202020204" pitchFamily="34" charset="0"/>
              <a:buChar char="•"/>
            </a:pPr>
            <a:endParaRPr lang="en-US" sz="1800" dirty="0"/>
          </a:p>
          <a:p>
            <a:pPr lvl="1" indent="0">
              <a:buNone/>
            </a:pPr>
            <a:r>
              <a:rPr lang="en-US" sz="1800" dirty="0"/>
              <a:t>References</a:t>
            </a:r>
          </a:p>
          <a:p>
            <a:pPr marL="342900" indent="-342900">
              <a:buFont typeface="Arial" panose="020B0604020202020204" pitchFamily="34" charset="0"/>
              <a:buChar char="•"/>
            </a:pPr>
            <a:r>
              <a:rPr lang="fr-FR" dirty="0">
                <a:ea typeface="Microsoft YaHei" charset="-122"/>
              </a:rPr>
              <a:t>Flex Box </a:t>
            </a:r>
            <a:r>
              <a:rPr lang="fr-FR" dirty="0" err="1">
                <a:ea typeface="Microsoft YaHei" charset="-122"/>
              </a:rPr>
              <a:t>Cheatsheets</a:t>
            </a:r>
            <a:r>
              <a:rPr lang="fr-FR" dirty="0">
                <a:ea typeface="Microsoft YaHei" charset="-122"/>
              </a:rPr>
              <a:t> </a:t>
            </a:r>
            <a:br>
              <a:rPr lang="fr-FR" dirty="0">
                <a:ea typeface="Microsoft YaHei" charset="-122"/>
              </a:rPr>
            </a:br>
            <a:r>
              <a:rPr lang="fr-FR" dirty="0">
                <a:ea typeface="Microsoft YaHei" charset="-122"/>
                <a:hlinkClick r:id="rId4"/>
              </a:rPr>
              <a:t>http://www.sketchingwithcss.com/samplechapter/cheatsheet.html</a:t>
            </a:r>
            <a:r>
              <a:rPr lang="fr-FR" dirty="0">
                <a:ea typeface="Microsoft YaHei" charset="-122"/>
              </a:rPr>
              <a:t> </a:t>
            </a:r>
            <a:br>
              <a:rPr lang="fr-FR" dirty="0">
                <a:ea typeface="Microsoft YaHei" charset="-122"/>
              </a:rPr>
            </a:br>
            <a:r>
              <a:rPr lang="fr-FR" dirty="0">
                <a:ea typeface="Microsoft YaHei" charset="-122"/>
                <a:hlinkClick r:id="rId5"/>
              </a:rPr>
              <a:t>http://jonibologna.com/flexbox-cheatsheet/</a:t>
            </a:r>
            <a:r>
              <a:rPr lang="fr-FR" dirty="0">
                <a:ea typeface="Microsoft YaHei" charset="-122"/>
              </a:rPr>
              <a:t> </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p:txBody>
      </p:sp>
      <p:pic>
        <p:nvPicPr>
          <p:cNvPr id="9" name="Picture Placeholder 8" descr="boy playing with space ship toys">
            <a:extLst>
              <a:ext uri="{FF2B5EF4-FFF2-40B4-BE49-F238E27FC236}">
                <a16:creationId xmlns:a16="http://schemas.microsoft.com/office/drawing/2014/main" id="{BB00A97C-4C32-42DA-9838-F3D341AB0DCC}"/>
              </a:ext>
            </a:extLst>
          </p:cNvPr>
          <p:cNvPicPr>
            <a:picLocks noGrp="1" noChangeAspect="1"/>
          </p:cNvPicPr>
          <p:nvPr>
            <p:ph type="pic" sz="quarter" idx="13"/>
          </p:nvPr>
        </p:nvPicPr>
        <p:blipFill rotWithShape="1">
          <a:blip r:embed="rId6"/>
          <a:srcRect l="20" r="20"/>
          <a:stretch/>
        </p:blipFill>
        <p:spPr/>
      </p:pic>
      <p:pic>
        <p:nvPicPr>
          <p:cNvPr id="11" name="Picture Placeholder 10" descr="little girl sitting on steps reading a book">
            <a:extLst>
              <a:ext uri="{FF2B5EF4-FFF2-40B4-BE49-F238E27FC236}">
                <a16:creationId xmlns:a16="http://schemas.microsoft.com/office/drawing/2014/main" id="{89C83A94-9400-40DF-9CE0-AFEB3C742BC3}"/>
              </a:ext>
            </a:extLst>
          </p:cNvPr>
          <p:cNvPicPr>
            <a:picLocks noGrp="1" noChangeAspect="1"/>
          </p:cNvPicPr>
          <p:nvPr>
            <p:ph type="pic" sz="quarter" idx="14"/>
          </p:nvPr>
        </p:nvPicPr>
        <p:blipFill rotWithShape="1">
          <a:blip r:embed="rId7"/>
          <a:srcRect t="23" b="23"/>
          <a:stretch/>
        </p:blipFill>
        <p:spPr/>
      </p:pic>
      <p:sp>
        <p:nvSpPr>
          <p:cNvPr id="14" name="Slide Number Placeholder 13">
            <a:extLst>
              <a:ext uri="{FF2B5EF4-FFF2-40B4-BE49-F238E27FC236}">
                <a16:creationId xmlns:a16="http://schemas.microsoft.com/office/drawing/2014/main" id="{DC4D09A1-D96F-4BFC-8475-2F079EAD86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4596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19</a:t>
            </a:fld>
            <a:endParaRPr lang="en-US" noProof="0" dirty="0"/>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normAutofit/>
          </a:bodyPr>
          <a:lstStyle/>
          <a:p>
            <a:pPr>
              <a:defRPr/>
            </a:pPr>
            <a:r>
              <a:rPr lang="en-US" dirty="0">
                <a:ea typeface="Microsoft YaHei" charset="-122"/>
              </a:rPr>
              <a:t>FLEX POSITIONING</a:t>
            </a:r>
            <a:endParaRPr lang="fr-FR" dirty="0">
              <a:ea typeface="Microsoft YaHei" charset="-122"/>
            </a:endParaRPr>
          </a:p>
        </p:txBody>
      </p:sp>
    </p:spTree>
    <p:extLst>
      <p:ext uri="{BB962C8B-B14F-4D97-AF65-F5344CB8AC3E}">
        <p14:creationId xmlns:p14="http://schemas.microsoft.com/office/powerpoint/2010/main" val="4283594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3EE15F8-BA64-2D47-AD69-8CA9AAACEC85}"/>
              </a:ext>
            </a:extLst>
          </p:cNvPr>
          <p:cNvSpPr txBox="1"/>
          <p:nvPr/>
        </p:nvSpPr>
        <p:spPr>
          <a:xfrm>
            <a:off x="1980049" y="227545"/>
            <a:ext cx="4193777" cy="706668"/>
          </a:xfrm>
          <a:prstGeom prst="rect">
            <a:avLst/>
          </a:prstGeom>
          <a:noFill/>
        </p:spPr>
        <p:txBody>
          <a:bodyPr wrap="none">
            <a:spAutoFit/>
          </a:bodyPr>
          <a:lstStyle/>
          <a:p>
            <a:pPr>
              <a:buFont typeface="Times New Roman" pitchFamily="16" charset="0"/>
              <a:buNone/>
              <a:defRPr/>
            </a:pPr>
            <a:r>
              <a:rPr lang="en-US" sz="3992" dirty="0">
                <a:latin typeface="+mj-lt"/>
                <a:ea typeface="Microsoft YaHei" charset="-122"/>
              </a:rPr>
              <a:t>FLEX POSITIONING</a:t>
            </a:r>
            <a:endParaRPr lang="fr-FR" sz="3992" dirty="0">
              <a:latin typeface="+mj-lt"/>
              <a:ea typeface="Microsoft YaHei" charset="-122"/>
            </a:endParaRPr>
          </a:p>
        </p:txBody>
      </p:sp>
      <p:sp>
        <p:nvSpPr>
          <p:cNvPr id="48131" name="AutoShape 2" descr="Diagram of the CSS box model">
            <a:extLst>
              <a:ext uri="{FF2B5EF4-FFF2-40B4-BE49-F238E27FC236}">
                <a16:creationId xmlns:a16="http://schemas.microsoft.com/office/drawing/2014/main" id="{95128A26-C819-0440-BA87-BBA18A721E09}"/>
              </a:ext>
            </a:extLst>
          </p:cNvPr>
          <p:cNvSpPr>
            <a:spLocks noChangeAspect="1" noChangeArrowheads="1"/>
          </p:cNvSpPr>
          <p:nvPr/>
        </p:nvSpPr>
        <p:spPr bwMode="auto">
          <a:xfrm>
            <a:off x="1664655" y="-12097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48132" name="AutoShape 4" descr="Diagram of the CSS box model">
            <a:extLst>
              <a:ext uri="{FF2B5EF4-FFF2-40B4-BE49-F238E27FC236}">
                <a16:creationId xmlns:a16="http://schemas.microsoft.com/office/drawing/2014/main" id="{90E291ED-0CBA-0743-A4BB-3235146F82D7}"/>
              </a:ext>
            </a:extLst>
          </p:cNvPr>
          <p:cNvSpPr>
            <a:spLocks noChangeAspect="1" noChangeArrowheads="1"/>
          </p:cNvSpPr>
          <p:nvPr/>
        </p:nvSpPr>
        <p:spPr bwMode="auto">
          <a:xfrm>
            <a:off x="1802910" y="1728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3" name="TextBox 2">
            <a:extLst>
              <a:ext uri="{FF2B5EF4-FFF2-40B4-BE49-F238E27FC236}">
                <a16:creationId xmlns:a16="http://schemas.microsoft.com/office/drawing/2014/main" id="{16C9E2BC-4BBC-DC48-ACF5-3AE4DB783BAC}"/>
              </a:ext>
            </a:extLst>
          </p:cNvPr>
          <p:cNvSpPr txBox="1"/>
          <p:nvPr/>
        </p:nvSpPr>
        <p:spPr>
          <a:xfrm>
            <a:off x="2095261" y="1860676"/>
            <a:ext cx="7576635" cy="3610347"/>
          </a:xfrm>
          <a:prstGeom prst="rect">
            <a:avLst/>
          </a:prstGeom>
          <a:noFill/>
        </p:spPr>
        <p:txBody>
          <a:bodyPr>
            <a:spAutoFit/>
          </a:bodyPr>
          <a:lstStyle/>
          <a:p>
            <a:pPr>
              <a:buFont typeface="Times New Roman" pitchFamily="16" charset="0"/>
              <a:buNone/>
              <a:defRPr/>
            </a:pPr>
            <a:r>
              <a:rPr lang="en-US" sz="3266" dirty="0">
                <a:latin typeface="+mj-lt"/>
                <a:ea typeface="Microsoft YaHei" charset="-122"/>
              </a:rPr>
              <a:t>The flex </a:t>
            </a:r>
            <a:r>
              <a:rPr lang="en-US" sz="3266" dirty="0">
                <a:latin typeface="+mj-lt"/>
                <a:ea typeface="Microsoft YaHei" charset="-122"/>
                <a:hlinkClick r:id="rId3" tooltip="CSS"/>
              </a:rPr>
              <a:t>CSS</a:t>
            </a:r>
            <a:r>
              <a:rPr lang="en-US" sz="3266" dirty="0">
                <a:latin typeface="+mj-lt"/>
                <a:ea typeface="Microsoft YaHei" charset="-122"/>
              </a:rPr>
              <a:t> property is a </a:t>
            </a:r>
            <a:r>
              <a:rPr lang="en-US" sz="3266" dirty="0">
                <a:latin typeface="+mj-lt"/>
                <a:ea typeface="Microsoft YaHei" charset="-122"/>
                <a:hlinkClick r:id="rId4"/>
              </a:rPr>
              <a:t>shorthand</a:t>
            </a:r>
            <a:r>
              <a:rPr lang="en-US" sz="3266" dirty="0">
                <a:latin typeface="+mj-lt"/>
                <a:ea typeface="Microsoft YaHei" charset="-122"/>
              </a:rPr>
              <a:t> property specifying the ability of a flex item to alter its dimensions to fill available space. Flex items can be stretched to use available space proportional to their flex grow factor or their flex shrink factor to prevent overflow.</a:t>
            </a:r>
            <a:endParaRPr lang="fr-FR" sz="3266" dirty="0">
              <a:latin typeface="+mj-lt"/>
              <a:ea typeface="Microsoft YaHei" charset="-122"/>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88D13010-F69F-AB4F-A26C-C4286919BBD1}"/>
              </a:ext>
            </a:extLst>
          </p:cNvPr>
          <p:cNvSpPr txBox="1"/>
          <p:nvPr/>
        </p:nvSpPr>
        <p:spPr>
          <a:xfrm>
            <a:off x="1980049" y="227545"/>
            <a:ext cx="4193777" cy="706668"/>
          </a:xfrm>
          <a:prstGeom prst="rect">
            <a:avLst/>
          </a:prstGeom>
          <a:noFill/>
        </p:spPr>
        <p:txBody>
          <a:bodyPr wrap="none">
            <a:spAutoFit/>
          </a:bodyPr>
          <a:lstStyle/>
          <a:p>
            <a:pPr>
              <a:buFont typeface="Times New Roman" pitchFamily="16" charset="0"/>
              <a:buNone/>
              <a:defRPr/>
            </a:pPr>
            <a:r>
              <a:rPr lang="en-US" sz="3992" dirty="0">
                <a:latin typeface="+mj-lt"/>
                <a:ea typeface="Microsoft YaHei" charset="-122"/>
              </a:rPr>
              <a:t>FLEX POSITIONING</a:t>
            </a:r>
            <a:endParaRPr lang="fr-FR" sz="3992" dirty="0">
              <a:latin typeface="+mj-lt"/>
              <a:ea typeface="Microsoft YaHei" charset="-122"/>
            </a:endParaRPr>
          </a:p>
        </p:txBody>
      </p:sp>
      <p:sp>
        <p:nvSpPr>
          <p:cNvPr id="49155" name="AutoShape 2" descr="Diagram of the CSS box model">
            <a:extLst>
              <a:ext uri="{FF2B5EF4-FFF2-40B4-BE49-F238E27FC236}">
                <a16:creationId xmlns:a16="http://schemas.microsoft.com/office/drawing/2014/main" id="{9D0B40B0-F6F7-C34C-8D3A-1C851EC1FAF8}"/>
              </a:ext>
            </a:extLst>
          </p:cNvPr>
          <p:cNvSpPr>
            <a:spLocks noChangeAspect="1" noChangeArrowheads="1"/>
          </p:cNvSpPr>
          <p:nvPr/>
        </p:nvSpPr>
        <p:spPr bwMode="auto">
          <a:xfrm>
            <a:off x="1664655" y="-12097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49156" name="AutoShape 4" descr="Diagram of the CSS box model">
            <a:extLst>
              <a:ext uri="{FF2B5EF4-FFF2-40B4-BE49-F238E27FC236}">
                <a16:creationId xmlns:a16="http://schemas.microsoft.com/office/drawing/2014/main" id="{64458287-A421-6F41-A20D-74CD4571423C}"/>
              </a:ext>
            </a:extLst>
          </p:cNvPr>
          <p:cNvSpPr>
            <a:spLocks noChangeAspect="1" noChangeArrowheads="1"/>
          </p:cNvSpPr>
          <p:nvPr/>
        </p:nvSpPr>
        <p:spPr bwMode="auto">
          <a:xfrm>
            <a:off x="1802910" y="1728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pic>
        <p:nvPicPr>
          <p:cNvPr id="49157" name="Picture 1">
            <a:extLst>
              <a:ext uri="{FF2B5EF4-FFF2-40B4-BE49-F238E27FC236}">
                <a16:creationId xmlns:a16="http://schemas.microsoft.com/office/drawing/2014/main" id="{41D20EEE-1739-624F-AC64-FCEB1190B8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43958" y="1404148"/>
            <a:ext cx="6912726" cy="437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8F11F490-E4B8-BC4C-8E53-D4C9A2415A1F}"/>
              </a:ext>
            </a:extLst>
          </p:cNvPr>
          <p:cNvSpPr txBox="1"/>
          <p:nvPr/>
        </p:nvSpPr>
        <p:spPr>
          <a:xfrm>
            <a:off x="1980049" y="227545"/>
            <a:ext cx="4193777" cy="706668"/>
          </a:xfrm>
          <a:prstGeom prst="rect">
            <a:avLst/>
          </a:prstGeom>
          <a:noFill/>
        </p:spPr>
        <p:txBody>
          <a:bodyPr wrap="none">
            <a:spAutoFit/>
          </a:bodyPr>
          <a:lstStyle/>
          <a:p>
            <a:pPr>
              <a:buFont typeface="Times New Roman" pitchFamily="16" charset="0"/>
              <a:buNone/>
              <a:defRPr/>
            </a:pPr>
            <a:r>
              <a:rPr lang="en-US" sz="3992" dirty="0">
                <a:latin typeface="+mj-lt"/>
                <a:ea typeface="Microsoft YaHei" charset="-122"/>
              </a:rPr>
              <a:t>FLEX POSITIONING</a:t>
            </a:r>
            <a:endParaRPr lang="fr-FR" sz="3992" dirty="0">
              <a:latin typeface="+mj-lt"/>
              <a:ea typeface="Microsoft YaHei" charset="-122"/>
            </a:endParaRPr>
          </a:p>
        </p:txBody>
      </p:sp>
      <p:sp>
        <p:nvSpPr>
          <p:cNvPr id="50179" name="AutoShape 2" descr="Diagram of the CSS box model">
            <a:extLst>
              <a:ext uri="{FF2B5EF4-FFF2-40B4-BE49-F238E27FC236}">
                <a16:creationId xmlns:a16="http://schemas.microsoft.com/office/drawing/2014/main" id="{FC6E1378-9DB3-6146-959C-1C1755D561F8}"/>
              </a:ext>
            </a:extLst>
          </p:cNvPr>
          <p:cNvSpPr>
            <a:spLocks noChangeAspect="1" noChangeArrowheads="1"/>
          </p:cNvSpPr>
          <p:nvPr/>
        </p:nvSpPr>
        <p:spPr bwMode="auto">
          <a:xfrm>
            <a:off x="1664655" y="-12097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50180" name="AutoShape 4" descr="Diagram of the CSS box model">
            <a:extLst>
              <a:ext uri="{FF2B5EF4-FFF2-40B4-BE49-F238E27FC236}">
                <a16:creationId xmlns:a16="http://schemas.microsoft.com/office/drawing/2014/main" id="{A8EBCDFE-D436-024F-AFB1-128A1C09089C}"/>
              </a:ext>
            </a:extLst>
          </p:cNvPr>
          <p:cNvSpPr>
            <a:spLocks noChangeAspect="1" noChangeArrowheads="1"/>
          </p:cNvSpPr>
          <p:nvPr/>
        </p:nvSpPr>
        <p:spPr bwMode="auto">
          <a:xfrm>
            <a:off x="1802910" y="1728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6" name="Rectangle 1">
            <a:extLst>
              <a:ext uri="{FF2B5EF4-FFF2-40B4-BE49-F238E27FC236}">
                <a16:creationId xmlns:a16="http://schemas.microsoft.com/office/drawing/2014/main" id="{3F1FEF2D-DE4E-3B4B-BF9D-AF0555C5A2E9}"/>
              </a:ext>
            </a:extLst>
          </p:cNvPr>
          <p:cNvSpPr>
            <a:spLocks noGrp="1" noChangeArrowheads="1"/>
          </p:cNvSpPr>
          <p:nvPr>
            <p:ph type="title"/>
          </p:nvPr>
        </p:nvSpPr>
        <p:spPr>
          <a:xfrm>
            <a:off x="2197511" y="4378061"/>
            <a:ext cx="7903550" cy="1663375"/>
          </a:xfrm>
          <a:solidFill>
            <a:schemeClr val="bg2">
              <a:lumMod val="75000"/>
            </a:schemeClr>
          </a:solidFill>
          <a:ln>
            <a:solidFill>
              <a:schemeClr val="tx1"/>
            </a:solidFill>
          </a:ln>
        </p:spPr>
        <p:txBody>
          <a:bodyPr vert="horz" lIns="91440" tIns="30176" rIns="91440" bIns="45720" rtlCol="0" anchor="ctr">
            <a:normAutofit/>
          </a:bodyPr>
          <a:lstStyle/>
          <a:p>
            <a:pPr>
              <a:lnSpc>
                <a:spcPct val="89000"/>
              </a:lnSpc>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fr-FR" sz="1633" dirty="0">
                <a:latin typeface="Courier New" pitchFamily="49" charset="0"/>
                <a:cs typeface="Courier New" pitchFamily="49" charset="0"/>
              </a:rPr>
              <a:t>	</a:t>
            </a:r>
            <a:r>
              <a:rPr lang="en-US" altLang="fr-FR" sz="1633" b="1" dirty="0" err="1">
                <a:solidFill>
                  <a:schemeClr val="accent4">
                    <a:lumMod val="75000"/>
                  </a:schemeClr>
                </a:solidFill>
                <a:latin typeface="Courier New" pitchFamily="49" charset="0"/>
                <a:cs typeface="Courier New" pitchFamily="49" charset="0"/>
              </a:rPr>
              <a:t>div.father</a:t>
            </a:r>
            <a:r>
              <a:rPr lang="en-US" altLang="fr-FR" sz="1633" dirty="0">
                <a:solidFill>
                  <a:schemeClr val="accent4">
                    <a:lumMod val="75000"/>
                  </a:schemeClr>
                </a:solidFill>
                <a:latin typeface="Courier New" pitchFamily="49" charset="0"/>
                <a:cs typeface="Courier New" pitchFamily="49" charset="0"/>
              </a:rPr>
              <a:t> </a:t>
            </a:r>
            <a:r>
              <a:rPr lang="en-US" altLang="fr-FR" sz="1633" dirty="0">
                <a:latin typeface="Courier New" pitchFamily="49" charset="0"/>
                <a:cs typeface="Courier New" pitchFamily="49" charset="0"/>
              </a:rPr>
              <a:t>{</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display: flex;</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display: -</a:t>
            </a:r>
            <a:r>
              <a:rPr lang="en-US" altLang="fr-FR" sz="1633" dirty="0" err="1">
                <a:latin typeface="Courier New" pitchFamily="49" charset="0"/>
                <a:cs typeface="Courier New" pitchFamily="49" charset="0"/>
              </a:rPr>
              <a:t>webkit</a:t>
            </a:r>
            <a:r>
              <a:rPr lang="en-US" altLang="fr-FR" sz="1633" dirty="0">
                <a:latin typeface="Courier New" pitchFamily="49" charset="0"/>
                <a:cs typeface="Courier New" pitchFamily="49" charset="0"/>
              </a:rPr>
              <a:t>-flex;</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p>
        </p:txBody>
      </p:sp>
      <p:sp>
        <p:nvSpPr>
          <p:cNvPr id="7" name="Rectangle 1">
            <a:extLst>
              <a:ext uri="{FF2B5EF4-FFF2-40B4-BE49-F238E27FC236}">
                <a16:creationId xmlns:a16="http://schemas.microsoft.com/office/drawing/2014/main" id="{399E80AD-CADA-DB41-AE4E-E7B8FE62A931}"/>
              </a:ext>
            </a:extLst>
          </p:cNvPr>
          <p:cNvSpPr txBox="1">
            <a:spLocks noChangeArrowheads="1"/>
          </p:cNvSpPr>
          <p:nvPr/>
        </p:nvSpPr>
        <p:spPr bwMode="auto">
          <a:xfrm>
            <a:off x="2197511" y="2419455"/>
            <a:ext cx="7903550" cy="1728181"/>
          </a:xfrm>
          <a:prstGeom prst="rect">
            <a:avLst/>
          </a:prstGeom>
          <a:solidFill>
            <a:schemeClr val="accent5">
              <a:lumMod val="40000"/>
              <a:lumOff val="60000"/>
            </a:schemeClr>
          </a:solidFill>
          <a:ln>
            <a:solidFill>
              <a:schemeClr val="tx1"/>
            </a:solidFill>
          </a:ln>
          <a:effectLst/>
        </p:spPr>
        <p:txBody>
          <a:bodyPr lIns="0" tIns="30176" rIns="0" bIns="0" anchor="ctr"/>
          <a:lst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Calibri" pitchFamily="34" charset="0"/>
                <a:ea typeface="Microsoft YaHei" charset="-122"/>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Calibri" pitchFamily="34" charset="0"/>
                <a:ea typeface="Microsoft YaHei" charset="-122"/>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Calibri" pitchFamily="34" charset="0"/>
                <a:ea typeface="Microsoft YaHei" charset="-122"/>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Calibri" pitchFamily="34" charset="0"/>
                <a:ea typeface="Microsoft YaHei" charset="-122"/>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a:lstStyle>
          <a:p>
            <a:pPr algn="l" eaLnBrk="1">
              <a:lnSpc>
                <a:spcPct val="89000"/>
              </a:lnSpc>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fr-FR" sz="1633" kern="0" dirty="0">
                <a:solidFill>
                  <a:schemeClr val="tx1"/>
                </a:solidFill>
                <a:latin typeface="Courier New" pitchFamily="49" charset="0"/>
                <a:cs typeface="Courier New" pitchFamily="49" charset="0"/>
              </a:rPr>
              <a:t>	&lt;div class=“father”&gt;	</a:t>
            </a:r>
            <a:br>
              <a:rPr lang="en-US" altLang="fr-FR" sz="1633" kern="0" dirty="0">
                <a:solidFill>
                  <a:schemeClr val="tx1"/>
                </a:solidFill>
                <a:latin typeface="Courier New" pitchFamily="49" charset="0"/>
                <a:cs typeface="Courier New" pitchFamily="49" charset="0"/>
              </a:rPr>
            </a:br>
            <a:r>
              <a:rPr lang="en-US" altLang="fr-FR" sz="1633" kern="0" dirty="0">
                <a:solidFill>
                  <a:schemeClr val="tx1"/>
                </a:solidFill>
                <a:latin typeface="Courier New" pitchFamily="49" charset="0"/>
                <a:cs typeface="Courier New" pitchFamily="49" charset="0"/>
              </a:rPr>
              <a:t>  		&lt;div&gt;&lt;/div&gt;</a:t>
            </a:r>
            <a:br>
              <a:rPr lang="en-US" altLang="fr-FR" sz="1633" kern="0" dirty="0">
                <a:solidFill>
                  <a:schemeClr val="tx1"/>
                </a:solidFill>
                <a:latin typeface="Courier New" pitchFamily="49" charset="0"/>
                <a:cs typeface="Courier New" pitchFamily="49" charset="0"/>
              </a:rPr>
            </a:br>
            <a:r>
              <a:rPr lang="en-US" altLang="fr-FR" sz="1633" kern="0" dirty="0">
                <a:solidFill>
                  <a:schemeClr val="tx1"/>
                </a:solidFill>
                <a:latin typeface="Courier New" pitchFamily="49" charset="0"/>
                <a:cs typeface="Courier New" pitchFamily="49" charset="0"/>
              </a:rPr>
              <a:t>		&lt;div&gt;&lt;/div&gt;</a:t>
            </a:r>
            <a:br>
              <a:rPr lang="en-US" altLang="fr-FR" sz="1633" kern="0" dirty="0">
                <a:solidFill>
                  <a:schemeClr val="tx1"/>
                </a:solidFill>
                <a:latin typeface="Courier New" pitchFamily="49" charset="0"/>
                <a:cs typeface="Courier New" pitchFamily="49" charset="0"/>
              </a:rPr>
            </a:br>
            <a:r>
              <a:rPr lang="en-US" altLang="fr-FR" sz="1633" kern="0" dirty="0">
                <a:solidFill>
                  <a:schemeClr val="tx1"/>
                </a:solidFill>
                <a:latin typeface="Courier New" pitchFamily="49" charset="0"/>
                <a:cs typeface="Courier New" pitchFamily="49" charset="0"/>
              </a:rPr>
              <a:t>		&lt;div&gt;&lt;/div&gt;	</a:t>
            </a:r>
            <a:br>
              <a:rPr lang="en-US" altLang="fr-FR" sz="1633" kern="0" dirty="0">
                <a:solidFill>
                  <a:schemeClr val="tx1"/>
                </a:solidFill>
                <a:latin typeface="Courier New" pitchFamily="49" charset="0"/>
                <a:cs typeface="Courier New" pitchFamily="49" charset="0"/>
              </a:rPr>
            </a:br>
            <a:r>
              <a:rPr lang="en-US" altLang="fr-FR" sz="1633" kern="0" dirty="0">
                <a:solidFill>
                  <a:schemeClr val="tx1"/>
                </a:solidFill>
                <a:latin typeface="Courier New" pitchFamily="49" charset="0"/>
                <a:cs typeface="Courier New" pitchFamily="49" charset="0"/>
              </a:rPr>
              <a:t>		&lt;div&gt;&lt;/div&gt;</a:t>
            </a:r>
            <a:br>
              <a:rPr lang="en-US" altLang="fr-FR" sz="1633" kern="0" dirty="0">
                <a:solidFill>
                  <a:schemeClr val="tx1"/>
                </a:solidFill>
                <a:latin typeface="Courier New" pitchFamily="49" charset="0"/>
                <a:cs typeface="Courier New" pitchFamily="49" charset="0"/>
              </a:rPr>
            </a:br>
            <a:r>
              <a:rPr lang="en-US" altLang="fr-FR" sz="1633" kern="0" dirty="0">
                <a:solidFill>
                  <a:schemeClr val="tx1"/>
                </a:solidFill>
                <a:latin typeface="Courier New" pitchFamily="49" charset="0"/>
                <a:cs typeface="Courier New" pitchFamily="49" charset="0"/>
              </a:rPr>
              <a:t>	&lt;/div&gt;</a:t>
            </a:r>
          </a:p>
        </p:txBody>
      </p:sp>
      <p:sp>
        <p:nvSpPr>
          <p:cNvPr id="8" name="TextBox 2">
            <a:extLst>
              <a:ext uri="{FF2B5EF4-FFF2-40B4-BE49-F238E27FC236}">
                <a16:creationId xmlns:a16="http://schemas.microsoft.com/office/drawing/2014/main" id="{4F93FF00-7B0E-4D4E-B3E9-A024095BB773}"/>
              </a:ext>
            </a:extLst>
          </p:cNvPr>
          <p:cNvSpPr txBox="1"/>
          <p:nvPr/>
        </p:nvSpPr>
        <p:spPr>
          <a:xfrm>
            <a:off x="2007412" y="882814"/>
            <a:ext cx="6990494" cy="1209305"/>
          </a:xfrm>
          <a:prstGeom prst="rect">
            <a:avLst/>
          </a:prstGeom>
          <a:noFill/>
        </p:spPr>
        <p:txBody>
          <a:bodyPr>
            <a:spAutoFit/>
          </a:bodyPr>
          <a:lstStyle/>
          <a:p>
            <a:pPr>
              <a:buFont typeface="Times New Roman" pitchFamily="16" charset="0"/>
              <a:buNone/>
              <a:defRPr/>
            </a:pPr>
            <a:r>
              <a:rPr lang="fr-FR" sz="3629" i="1" dirty="0">
                <a:latin typeface="+mj-lt"/>
                <a:ea typeface="Microsoft YaHei" charset="-122"/>
              </a:rPr>
              <a:t>First, tell the container </a:t>
            </a:r>
            <a:r>
              <a:rPr lang="fr-FR" sz="3629" i="1" dirty="0" err="1">
                <a:latin typeface="+mj-lt"/>
                <a:ea typeface="Microsoft YaHei" charset="-122"/>
              </a:rPr>
              <a:t>its</a:t>
            </a:r>
            <a:r>
              <a:rPr lang="fr-FR" sz="3629" i="1" dirty="0">
                <a:latin typeface="+mj-lt"/>
                <a:ea typeface="Microsoft YaHei" charset="-122"/>
              </a:rPr>
              <a:t> kids are « </a:t>
            </a:r>
            <a:r>
              <a:rPr lang="fr-FR" sz="3629" i="1" dirty="0" err="1">
                <a:latin typeface="+mj-lt"/>
                <a:ea typeface="Microsoft YaHei" charset="-122"/>
              </a:rPr>
              <a:t>flex</a:t>
            </a:r>
            <a:r>
              <a:rPr lang="fr-FR" sz="3629" i="1" dirty="0">
                <a:latin typeface="+mj-lt"/>
                <a:ea typeface="Microsoft YaHei" charset="-122"/>
              </a:rPr>
              <a:t>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DEB20310-0AC4-E04F-B7F1-62F75498E097}"/>
              </a:ext>
            </a:extLst>
          </p:cNvPr>
          <p:cNvSpPr txBox="1"/>
          <p:nvPr/>
        </p:nvSpPr>
        <p:spPr>
          <a:xfrm>
            <a:off x="1980049" y="227545"/>
            <a:ext cx="4193777" cy="706668"/>
          </a:xfrm>
          <a:prstGeom prst="rect">
            <a:avLst/>
          </a:prstGeom>
          <a:noFill/>
        </p:spPr>
        <p:txBody>
          <a:bodyPr wrap="none">
            <a:spAutoFit/>
          </a:bodyPr>
          <a:lstStyle/>
          <a:p>
            <a:pPr>
              <a:buFont typeface="Times New Roman" pitchFamily="16" charset="0"/>
              <a:buNone/>
              <a:defRPr/>
            </a:pPr>
            <a:r>
              <a:rPr lang="en-US" sz="3992" dirty="0">
                <a:latin typeface="+mj-lt"/>
                <a:ea typeface="Microsoft YaHei" charset="-122"/>
              </a:rPr>
              <a:t>FLEX POSITIONING</a:t>
            </a:r>
            <a:endParaRPr lang="fr-FR" sz="3992" dirty="0">
              <a:latin typeface="+mj-lt"/>
              <a:ea typeface="Microsoft YaHei" charset="-122"/>
            </a:endParaRPr>
          </a:p>
        </p:txBody>
      </p:sp>
      <p:sp>
        <p:nvSpPr>
          <p:cNvPr id="51203" name="AutoShape 2" descr="Diagram of the CSS box model">
            <a:extLst>
              <a:ext uri="{FF2B5EF4-FFF2-40B4-BE49-F238E27FC236}">
                <a16:creationId xmlns:a16="http://schemas.microsoft.com/office/drawing/2014/main" id="{46D630C6-F8DA-9E4E-9139-F1CA983DE437}"/>
              </a:ext>
            </a:extLst>
          </p:cNvPr>
          <p:cNvSpPr>
            <a:spLocks noChangeAspect="1" noChangeArrowheads="1"/>
          </p:cNvSpPr>
          <p:nvPr/>
        </p:nvSpPr>
        <p:spPr bwMode="auto">
          <a:xfrm>
            <a:off x="1664655" y="-12097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51204" name="AutoShape 4" descr="Diagram of the CSS box model">
            <a:extLst>
              <a:ext uri="{FF2B5EF4-FFF2-40B4-BE49-F238E27FC236}">
                <a16:creationId xmlns:a16="http://schemas.microsoft.com/office/drawing/2014/main" id="{131C29C4-1853-4B48-A948-3DD5860AF21E}"/>
              </a:ext>
            </a:extLst>
          </p:cNvPr>
          <p:cNvSpPr>
            <a:spLocks noChangeAspect="1" noChangeArrowheads="1"/>
          </p:cNvSpPr>
          <p:nvPr/>
        </p:nvSpPr>
        <p:spPr bwMode="auto">
          <a:xfrm>
            <a:off x="1802910" y="1728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6" name="Rectangle 1">
            <a:extLst>
              <a:ext uri="{FF2B5EF4-FFF2-40B4-BE49-F238E27FC236}">
                <a16:creationId xmlns:a16="http://schemas.microsoft.com/office/drawing/2014/main" id="{00CB73B8-43AD-3841-9F98-E313801D8790}"/>
              </a:ext>
            </a:extLst>
          </p:cNvPr>
          <p:cNvSpPr>
            <a:spLocks noGrp="1" noChangeArrowheads="1"/>
          </p:cNvSpPr>
          <p:nvPr>
            <p:ph type="title"/>
          </p:nvPr>
        </p:nvSpPr>
        <p:spPr>
          <a:xfrm>
            <a:off x="2079419" y="4343497"/>
            <a:ext cx="7903550" cy="1697939"/>
          </a:xfrm>
          <a:solidFill>
            <a:schemeClr val="bg2">
              <a:lumMod val="75000"/>
            </a:schemeClr>
          </a:solidFill>
          <a:ln>
            <a:solidFill>
              <a:schemeClr val="tx1"/>
            </a:solidFill>
          </a:ln>
        </p:spPr>
        <p:txBody>
          <a:bodyPr vert="horz" lIns="91440" tIns="30176" rIns="91440" bIns="45720" rtlCol="0" anchor="ctr">
            <a:normAutofit/>
          </a:bodyPr>
          <a:lstStyle/>
          <a:p>
            <a:pPr>
              <a:lnSpc>
                <a:spcPct val="89000"/>
              </a:lnSpc>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fr-FR" sz="1633" dirty="0">
                <a:latin typeface="Courier New" pitchFamily="49" charset="0"/>
                <a:cs typeface="Courier New" pitchFamily="49" charset="0"/>
              </a:rPr>
              <a:t>	</a:t>
            </a:r>
            <a:r>
              <a:rPr lang="en-US" altLang="fr-FR" sz="1633" b="1" dirty="0" err="1">
                <a:latin typeface="Courier New" pitchFamily="49" charset="0"/>
                <a:cs typeface="Courier New" pitchFamily="49" charset="0"/>
              </a:rPr>
              <a:t>div.father</a:t>
            </a:r>
            <a:r>
              <a:rPr lang="en-US" altLang="fr-FR" sz="1633" b="1" dirty="0">
                <a:solidFill>
                  <a:srgbClr val="92D050"/>
                </a:solidFill>
                <a:latin typeface="Courier New" pitchFamily="49" charset="0"/>
                <a:cs typeface="Courier New" pitchFamily="49" charset="0"/>
              </a:rPr>
              <a:t> div</a:t>
            </a:r>
            <a:r>
              <a:rPr lang="en-US" altLang="fr-FR" sz="1633" dirty="0">
                <a:latin typeface="Courier New" pitchFamily="49" charset="0"/>
                <a:cs typeface="Courier New" pitchFamily="49" charset="0"/>
              </a:rPr>
              <a:t> {</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flex: 1 0 auto;</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r>
              <a:rPr lang="en-US" altLang="fr-FR" sz="1633" dirty="0" err="1">
                <a:latin typeface="Courier New" pitchFamily="49" charset="0"/>
                <a:cs typeface="Courier New" pitchFamily="49" charset="0"/>
              </a:rPr>
              <a:t>webkit</a:t>
            </a:r>
            <a:r>
              <a:rPr lang="en-US" altLang="fr-FR" sz="1633" dirty="0">
                <a:latin typeface="Courier New" pitchFamily="49" charset="0"/>
                <a:cs typeface="Courier New" pitchFamily="49" charset="0"/>
              </a:rPr>
              <a:t>-flex: 1 0 auto;</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p>
        </p:txBody>
      </p:sp>
      <p:sp>
        <p:nvSpPr>
          <p:cNvPr id="7" name="Rectangle 1">
            <a:extLst>
              <a:ext uri="{FF2B5EF4-FFF2-40B4-BE49-F238E27FC236}">
                <a16:creationId xmlns:a16="http://schemas.microsoft.com/office/drawing/2014/main" id="{EE9D901C-773D-654D-99A5-3838B92F4316}"/>
              </a:ext>
            </a:extLst>
          </p:cNvPr>
          <p:cNvSpPr txBox="1">
            <a:spLocks noChangeArrowheads="1"/>
          </p:cNvSpPr>
          <p:nvPr/>
        </p:nvSpPr>
        <p:spPr bwMode="auto">
          <a:xfrm>
            <a:off x="2080859" y="2383451"/>
            <a:ext cx="7903550" cy="1697938"/>
          </a:xfrm>
          <a:prstGeom prst="rect">
            <a:avLst/>
          </a:prstGeom>
          <a:solidFill>
            <a:schemeClr val="accent5">
              <a:lumMod val="40000"/>
              <a:lumOff val="60000"/>
            </a:schemeClr>
          </a:solidFill>
          <a:ln>
            <a:solidFill>
              <a:schemeClr val="tx1"/>
            </a:solidFill>
          </a:ln>
          <a:effectLst/>
        </p:spPr>
        <p:txBody>
          <a:bodyPr lIns="0" tIns="30176" rIns="0" bIns="0" anchor="ctr"/>
          <a:lst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Calibri" pitchFamily="34" charset="0"/>
                <a:ea typeface="Microsoft YaHei" charset="-122"/>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Calibri" pitchFamily="34" charset="0"/>
                <a:ea typeface="Microsoft YaHei" charset="-122"/>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Calibri" pitchFamily="34" charset="0"/>
                <a:ea typeface="Microsoft YaHei" charset="-122"/>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Calibri" pitchFamily="34" charset="0"/>
                <a:ea typeface="Microsoft YaHei" charset="-122"/>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a:lstStyle>
          <a:p>
            <a:pPr algn="l" eaLnBrk="1">
              <a:lnSpc>
                <a:spcPct val="89000"/>
              </a:lnSpc>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fr-FR" sz="1633" kern="0" dirty="0">
                <a:solidFill>
                  <a:schemeClr val="tx1"/>
                </a:solidFill>
                <a:latin typeface="Courier New" pitchFamily="49" charset="0"/>
                <a:cs typeface="Courier New" pitchFamily="49" charset="0"/>
              </a:rPr>
              <a:t>	&lt;div class=“father”&gt;	</a:t>
            </a:r>
            <a:br>
              <a:rPr lang="en-US" altLang="fr-FR" sz="1633" kern="0" dirty="0">
                <a:solidFill>
                  <a:schemeClr val="tx1"/>
                </a:solidFill>
                <a:latin typeface="Courier New" pitchFamily="49" charset="0"/>
                <a:cs typeface="Courier New" pitchFamily="49" charset="0"/>
              </a:rPr>
            </a:br>
            <a:r>
              <a:rPr lang="en-US" altLang="fr-FR" sz="1633" kern="0" dirty="0">
                <a:solidFill>
                  <a:schemeClr val="tx1"/>
                </a:solidFill>
                <a:latin typeface="Courier New" pitchFamily="49" charset="0"/>
                <a:cs typeface="Courier New" pitchFamily="49" charset="0"/>
              </a:rPr>
              <a:t>  		&lt;div&gt;&lt;/div&gt;</a:t>
            </a:r>
            <a:br>
              <a:rPr lang="en-US" altLang="fr-FR" sz="1633" kern="0" dirty="0">
                <a:solidFill>
                  <a:schemeClr val="tx1"/>
                </a:solidFill>
                <a:latin typeface="Courier New" pitchFamily="49" charset="0"/>
                <a:cs typeface="Courier New" pitchFamily="49" charset="0"/>
              </a:rPr>
            </a:br>
            <a:r>
              <a:rPr lang="en-US" altLang="fr-FR" sz="1633" kern="0" dirty="0">
                <a:solidFill>
                  <a:schemeClr val="tx1"/>
                </a:solidFill>
                <a:latin typeface="Courier New" pitchFamily="49" charset="0"/>
                <a:cs typeface="Courier New" pitchFamily="49" charset="0"/>
              </a:rPr>
              <a:t>		&lt;div&gt;&lt;/div&gt;</a:t>
            </a:r>
            <a:br>
              <a:rPr lang="en-US" altLang="fr-FR" sz="1633" kern="0" dirty="0">
                <a:solidFill>
                  <a:schemeClr val="tx1"/>
                </a:solidFill>
                <a:latin typeface="Courier New" pitchFamily="49" charset="0"/>
                <a:cs typeface="Courier New" pitchFamily="49" charset="0"/>
              </a:rPr>
            </a:br>
            <a:r>
              <a:rPr lang="en-US" altLang="fr-FR" sz="1633" kern="0" dirty="0">
                <a:solidFill>
                  <a:schemeClr val="tx1"/>
                </a:solidFill>
                <a:latin typeface="Courier New" pitchFamily="49" charset="0"/>
                <a:cs typeface="Courier New" pitchFamily="49" charset="0"/>
              </a:rPr>
              <a:t>		&lt;div&gt;&lt;/div&gt;	</a:t>
            </a:r>
            <a:br>
              <a:rPr lang="en-US" altLang="fr-FR" sz="1633" kern="0" dirty="0">
                <a:solidFill>
                  <a:schemeClr val="tx1"/>
                </a:solidFill>
                <a:latin typeface="Courier New" pitchFamily="49" charset="0"/>
                <a:cs typeface="Courier New" pitchFamily="49" charset="0"/>
              </a:rPr>
            </a:br>
            <a:r>
              <a:rPr lang="en-US" altLang="fr-FR" sz="1633" kern="0" dirty="0">
                <a:solidFill>
                  <a:schemeClr val="tx1"/>
                </a:solidFill>
                <a:latin typeface="Courier New" pitchFamily="49" charset="0"/>
                <a:cs typeface="Courier New" pitchFamily="49" charset="0"/>
              </a:rPr>
              <a:t>		&lt;div&gt;&lt;/div&gt;</a:t>
            </a:r>
            <a:br>
              <a:rPr lang="en-US" altLang="fr-FR" sz="1633" kern="0" dirty="0">
                <a:solidFill>
                  <a:schemeClr val="tx1"/>
                </a:solidFill>
                <a:latin typeface="Courier New" pitchFamily="49" charset="0"/>
                <a:cs typeface="Courier New" pitchFamily="49" charset="0"/>
              </a:rPr>
            </a:br>
            <a:r>
              <a:rPr lang="en-US" altLang="fr-FR" sz="1633" kern="0" dirty="0">
                <a:solidFill>
                  <a:schemeClr val="tx1"/>
                </a:solidFill>
                <a:latin typeface="Courier New" pitchFamily="49" charset="0"/>
                <a:cs typeface="Courier New" pitchFamily="49" charset="0"/>
              </a:rPr>
              <a:t>	&lt;/div&gt;</a:t>
            </a:r>
          </a:p>
        </p:txBody>
      </p:sp>
      <p:sp>
        <p:nvSpPr>
          <p:cNvPr id="8" name="TextBox 2">
            <a:extLst>
              <a:ext uri="{FF2B5EF4-FFF2-40B4-BE49-F238E27FC236}">
                <a16:creationId xmlns:a16="http://schemas.microsoft.com/office/drawing/2014/main" id="{94958860-C4AC-D64D-882A-4AB0B3F313B7}"/>
              </a:ext>
            </a:extLst>
          </p:cNvPr>
          <p:cNvSpPr txBox="1"/>
          <p:nvPr/>
        </p:nvSpPr>
        <p:spPr>
          <a:xfrm>
            <a:off x="2007412" y="882814"/>
            <a:ext cx="6990494" cy="1321003"/>
          </a:xfrm>
          <a:prstGeom prst="rect">
            <a:avLst/>
          </a:prstGeom>
          <a:noFill/>
        </p:spPr>
        <p:txBody>
          <a:bodyPr>
            <a:spAutoFit/>
          </a:bodyPr>
          <a:lstStyle/>
          <a:p>
            <a:pPr>
              <a:buFont typeface="Times New Roman" pitchFamily="16" charset="0"/>
              <a:buNone/>
              <a:defRPr/>
            </a:pPr>
            <a:r>
              <a:rPr lang="fr-FR" sz="3992" i="1" dirty="0" err="1">
                <a:latin typeface="+mj-lt"/>
                <a:ea typeface="Microsoft YaHei" charset="-122"/>
              </a:rPr>
              <a:t>Then</a:t>
            </a:r>
            <a:r>
              <a:rPr lang="fr-FR" sz="3992" i="1" dirty="0">
                <a:latin typeface="+mj-lt"/>
                <a:ea typeface="Microsoft YaHei" charset="-122"/>
              </a:rPr>
              <a:t>, </a:t>
            </a:r>
            <a:r>
              <a:rPr lang="fr-FR" sz="3992" i="1" dirty="0" err="1">
                <a:latin typeface="+mj-lt"/>
                <a:ea typeface="Microsoft YaHei" charset="-122"/>
              </a:rPr>
              <a:t>determine</a:t>
            </a:r>
            <a:r>
              <a:rPr lang="fr-FR" sz="3992" i="1" dirty="0">
                <a:latin typeface="+mj-lt"/>
                <a:ea typeface="Microsoft YaHei" charset="-122"/>
              </a:rPr>
              <a:t> how the kids </a:t>
            </a:r>
            <a:r>
              <a:rPr lang="fr-FR" sz="3992" i="1" dirty="0" err="1">
                <a:latin typeface="+mj-lt"/>
                <a:ea typeface="Microsoft YaHei" charset="-122"/>
              </a:rPr>
              <a:t>will</a:t>
            </a:r>
            <a:r>
              <a:rPr lang="fr-FR" sz="3992" i="1" dirty="0">
                <a:latin typeface="+mj-lt"/>
                <a:ea typeface="Microsoft YaHei" charset="-122"/>
              </a:rPr>
              <a:t> </a:t>
            </a:r>
            <a:r>
              <a:rPr lang="fr-FR" sz="3992" i="1" dirty="0" err="1">
                <a:latin typeface="+mj-lt"/>
                <a:ea typeface="Microsoft YaHei" charset="-122"/>
              </a:rPr>
              <a:t>behave</a:t>
            </a:r>
            <a:r>
              <a:rPr lang="fr-FR" sz="3992" i="1" dirty="0">
                <a:latin typeface="+mj-lt"/>
                <a:ea typeface="Microsoft YaHei" charset="-122"/>
              </a:rPr>
              <a: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62284C9B-0784-DE4E-AA75-0447A0F0AFF2}"/>
              </a:ext>
            </a:extLst>
          </p:cNvPr>
          <p:cNvSpPr txBox="1"/>
          <p:nvPr/>
        </p:nvSpPr>
        <p:spPr>
          <a:xfrm>
            <a:off x="1980049" y="227545"/>
            <a:ext cx="4193777" cy="706668"/>
          </a:xfrm>
          <a:prstGeom prst="rect">
            <a:avLst/>
          </a:prstGeom>
          <a:noFill/>
        </p:spPr>
        <p:txBody>
          <a:bodyPr wrap="none">
            <a:spAutoFit/>
          </a:bodyPr>
          <a:lstStyle/>
          <a:p>
            <a:pPr>
              <a:buFont typeface="Times New Roman" pitchFamily="16" charset="0"/>
              <a:buNone/>
              <a:defRPr/>
            </a:pPr>
            <a:r>
              <a:rPr lang="en-US" sz="3992" dirty="0">
                <a:latin typeface="+mj-lt"/>
                <a:ea typeface="Microsoft YaHei" charset="-122"/>
              </a:rPr>
              <a:t>FLEX POSITIONING</a:t>
            </a:r>
            <a:endParaRPr lang="fr-FR" sz="3992" dirty="0">
              <a:latin typeface="+mj-lt"/>
              <a:ea typeface="Microsoft YaHei" charset="-122"/>
            </a:endParaRPr>
          </a:p>
        </p:txBody>
      </p:sp>
      <p:sp>
        <p:nvSpPr>
          <p:cNvPr id="52227" name="AutoShape 2" descr="Diagram of the CSS box model">
            <a:extLst>
              <a:ext uri="{FF2B5EF4-FFF2-40B4-BE49-F238E27FC236}">
                <a16:creationId xmlns:a16="http://schemas.microsoft.com/office/drawing/2014/main" id="{3047C4CD-2E5A-3743-B585-4E47343A60D8}"/>
              </a:ext>
            </a:extLst>
          </p:cNvPr>
          <p:cNvSpPr>
            <a:spLocks noChangeAspect="1" noChangeArrowheads="1"/>
          </p:cNvSpPr>
          <p:nvPr/>
        </p:nvSpPr>
        <p:spPr bwMode="auto">
          <a:xfrm>
            <a:off x="1664655" y="-12097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52228" name="AutoShape 4" descr="Diagram of the CSS box model">
            <a:extLst>
              <a:ext uri="{FF2B5EF4-FFF2-40B4-BE49-F238E27FC236}">
                <a16:creationId xmlns:a16="http://schemas.microsoft.com/office/drawing/2014/main" id="{3521AD80-5692-7E46-972A-A5C596D54D48}"/>
              </a:ext>
            </a:extLst>
          </p:cNvPr>
          <p:cNvSpPr>
            <a:spLocks noChangeAspect="1" noChangeArrowheads="1"/>
          </p:cNvSpPr>
          <p:nvPr/>
        </p:nvSpPr>
        <p:spPr bwMode="auto">
          <a:xfrm>
            <a:off x="1802910" y="1728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6" name="Rectangle 1">
            <a:extLst>
              <a:ext uri="{FF2B5EF4-FFF2-40B4-BE49-F238E27FC236}">
                <a16:creationId xmlns:a16="http://schemas.microsoft.com/office/drawing/2014/main" id="{2CF455FE-4FA7-954E-87B9-6163704FA387}"/>
              </a:ext>
            </a:extLst>
          </p:cNvPr>
          <p:cNvSpPr>
            <a:spLocks noGrp="1" noChangeArrowheads="1"/>
          </p:cNvSpPr>
          <p:nvPr>
            <p:ph type="title"/>
          </p:nvPr>
        </p:nvSpPr>
        <p:spPr>
          <a:xfrm>
            <a:off x="6291861" y="2122783"/>
            <a:ext cx="3853845" cy="3918652"/>
          </a:xfrm>
          <a:solidFill>
            <a:schemeClr val="bg2">
              <a:lumMod val="75000"/>
            </a:schemeClr>
          </a:solidFill>
          <a:ln>
            <a:solidFill>
              <a:schemeClr val="tx1"/>
            </a:solidFill>
          </a:ln>
        </p:spPr>
        <p:txBody>
          <a:bodyPr vert="horz" lIns="91440" tIns="30176" rIns="91440" bIns="45720" rtlCol="0" anchor="ctr">
            <a:normAutofit/>
          </a:bodyPr>
          <a:lstStyle/>
          <a:p>
            <a:pPr>
              <a:lnSpc>
                <a:spcPct val="89000"/>
              </a:lnSpc>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fr-FR" sz="1633" dirty="0">
                <a:latin typeface="Courier New" pitchFamily="49" charset="0"/>
                <a:cs typeface="Courier New" pitchFamily="49" charset="0"/>
              </a:rPr>
              <a:t>  </a:t>
            </a:r>
            <a:r>
              <a:rPr lang="en-US" altLang="fr-FR" sz="1633" b="1" dirty="0" err="1">
                <a:solidFill>
                  <a:schemeClr val="accent4">
                    <a:lumMod val="75000"/>
                  </a:schemeClr>
                </a:solidFill>
                <a:latin typeface="Courier New" pitchFamily="49" charset="0"/>
                <a:cs typeface="Courier New" pitchFamily="49" charset="0"/>
              </a:rPr>
              <a:t>div.father</a:t>
            </a:r>
            <a:r>
              <a:rPr lang="en-US" altLang="fr-FR" sz="1633" dirty="0">
                <a:solidFill>
                  <a:schemeClr val="accent4">
                    <a:lumMod val="75000"/>
                  </a:schemeClr>
                </a:solidFill>
                <a:latin typeface="Courier New" pitchFamily="49" charset="0"/>
                <a:cs typeface="Courier New" pitchFamily="49" charset="0"/>
              </a:rPr>
              <a:t> </a:t>
            </a:r>
            <a:r>
              <a:rPr lang="en-US" altLang="fr-FR" sz="1633" dirty="0">
                <a:latin typeface="Courier New" pitchFamily="49" charset="0"/>
                <a:cs typeface="Courier New" pitchFamily="49" charset="0"/>
              </a:rPr>
              <a:t>{</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display: flex;</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display: -</a:t>
            </a:r>
            <a:r>
              <a:rPr lang="en-US" altLang="fr-FR" sz="1633" dirty="0" err="1">
                <a:latin typeface="Courier New" pitchFamily="49" charset="0"/>
                <a:cs typeface="Courier New" pitchFamily="49" charset="0"/>
              </a:rPr>
              <a:t>webkit</a:t>
            </a:r>
            <a:r>
              <a:rPr lang="en-US" altLang="fr-FR" sz="1633" dirty="0">
                <a:latin typeface="Courier New" pitchFamily="49" charset="0"/>
                <a:cs typeface="Courier New" pitchFamily="49" charset="0"/>
              </a:rPr>
              <a:t>-flex;</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r>
              <a:rPr lang="en-US" altLang="fr-FR" sz="1633" dirty="0">
                <a:solidFill>
                  <a:schemeClr val="accent4">
                    <a:lumMod val="75000"/>
                  </a:schemeClr>
                </a:solidFill>
                <a:latin typeface="Courier New" pitchFamily="49" charset="0"/>
                <a:cs typeface="Courier New" pitchFamily="49" charset="0"/>
              </a:rPr>
              <a:t>flex-direction: row;</a:t>
            </a:r>
            <a:br>
              <a:rPr lang="en-US" altLang="fr-FR" sz="1633" dirty="0">
                <a:solidFill>
                  <a:schemeClr val="accent4">
                    <a:lumMod val="75000"/>
                  </a:schemeClr>
                </a:solidFill>
                <a:latin typeface="Courier New" pitchFamily="49" charset="0"/>
                <a:cs typeface="Courier New" pitchFamily="49" charset="0"/>
              </a:rPr>
            </a:br>
            <a:r>
              <a:rPr lang="en-US" altLang="fr-FR" sz="1633" dirty="0">
                <a:solidFill>
                  <a:schemeClr val="accent4">
                    <a:lumMod val="75000"/>
                  </a:schemeClr>
                </a:solidFill>
                <a:latin typeface="Courier New" pitchFamily="49" charset="0"/>
                <a:cs typeface="Courier New" pitchFamily="49" charset="0"/>
              </a:rPr>
              <a:t>	-</a:t>
            </a:r>
            <a:r>
              <a:rPr lang="en-US" altLang="fr-FR" sz="1633" dirty="0" err="1">
                <a:solidFill>
                  <a:schemeClr val="accent4">
                    <a:lumMod val="75000"/>
                  </a:schemeClr>
                </a:solidFill>
                <a:latin typeface="Courier New" pitchFamily="49" charset="0"/>
                <a:cs typeface="Courier New" pitchFamily="49" charset="0"/>
              </a:rPr>
              <a:t>webkit</a:t>
            </a:r>
            <a:r>
              <a:rPr lang="en-US" altLang="fr-FR" sz="1633" dirty="0">
                <a:solidFill>
                  <a:schemeClr val="accent4">
                    <a:lumMod val="75000"/>
                  </a:schemeClr>
                </a:solidFill>
                <a:latin typeface="Courier New" pitchFamily="49" charset="0"/>
                <a:cs typeface="Courier New" pitchFamily="49" charset="0"/>
              </a:rPr>
              <a:t>-flex-direction: 		row;</a:t>
            </a:r>
            <a:br>
              <a:rPr lang="en-US" altLang="fr-FR" sz="1633" dirty="0">
                <a:solidFill>
                  <a:schemeClr val="accent4">
                    <a:lumMod val="75000"/>
                  </a:schemeClr>
                </a:solidFill>
                <a:latin typeface="Courier New" pitchFamily="49" charset="0"/>
                <a:cs typeface="Courier New" pitchFamily="49" charset="0"/>
              </a:rPr>
            </a:br>
            <a:r>
              <a:rPr lang="en-US" altLang="fr-FR" sz="1633" dirty="0">
                <a:latin typeface="Courier New" pitchFamily="49" charset="0"/>
                <a:cs typeface="Courier New" pitchFamily="49" charset="0"/>
              </a:rPr>
              <a:t>  }</a:t>
            </a:r>
          </a:p>
        </p:txBody>
      </p:sp>
      <p:sp>
        <p:nvSpPr>
          <p:cNvPr id="8" name="TextBox 2">
            <a:extLst>
              <a:ext uri="{FF2B5EF4-FFF2-40B4-BE49-F238E27FC236}">
                <a16:creationId xmlns:a16="http://schemas.microsoft.com/office/drawing/2014/main" id="{81BEAE76-6412-E547-A61F-AC9E578B4FD7}"/>
              </a:ext>
            </a:extLst>
          </p:cNvPr>
          <p:cNvSpPr txBox="1"/>
          <p:nvPr/>
        </p:nvSpPr>
        <p:spPr>
          <a:xfrm>
            <a:off x="2007411" y="882814"/>
            <a:ext cx="8204542" cy="650819"/>
          </a:xfrm>
          <a:prstGeom prst="rect">
            <a:avLst/>
          </a:prstGeom>
          <a:noFill/>
        </p:spPr>
        <p:txBody>
          <a:bodyPr>
            <a:spAutoFit/>
          </a:bodyPr>
          <a:lstStyle/>
          <a:p>
            <a:pPr>
              <a:buFont typeface="Times New Roman" pitchFamily="16" charset="0"/>
              <a:buNone/>
              <a:defRPr/>
            </a:pPr>
            <a:r>
              <a:rPr lang="fr-FR" sz="3629" dirty="0">
                <a:latin typeface="+mj-lt"/>
                <a:ea typeface="Microsoft YaHei" charset="-122"/>
              </a:rPr>
              <a:t>Flow of content: </a:t>
            </a:r>
            <a:r>
              <a:rPr lang="fr-FR" sz="3629" dirty="0">
                <a:solidFill>
                  <a:srgbClr val="92D050"/>
                </a:solidFill>
                <a:latin typeface="+mj-lt"/>
                <a:ea typeface="Microsoft YaHei" charset="-122"/>
              </a:rPr>
              <a:t>flow-direction</a:t>
            </a:r>
          </a:p>
        </p:txBody>
      </p:sp>
      <p:sp>
        <p:nvSpPr>
          <p:cNvPr id="24" name="Rectangle 23">
            <a:extLst>
              <a:ext uri="{FF2B5EF4-FFF2-40B4-BE49-F238E27FC236}">
                <a16:creationId xmlns:a16="http://schemas.microsoft.com/office/drawing/2014/main" id="{94953AF8-B919-8D49-B1D6-64A0BFE453B3}"/>
              </a:ext>
            </a:extLst>
          </p:cNvPr>
          <p:cNvSpPr/>
          <p:nvPr/>
        </p:nvSpPr>
        <p:spPr bwMode="auto">
          <a:xfrm>
            <a:off x="2175909" y="1991730"/>
            <a:ext cx="3266263" cy="3984898"/>
          </a:xfrm>
          <a:prstGeom prst="rect">
            <a:avLst/>
          </a:prstGeom>
          <a:solidFill>
            <a:schemeClr val="tx1">
              <a:lumMod val="65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endParaRPr lang="fr-FR" sz="1633">
              <a:latin typeface="Arial" charset="0"/>
              <a:ea typeface="Microsoft YaHei" charset="-122"/>
            </a:endParaRPr>
          </a:p>
        </p:txBody>
      </p:sp>
      <p:sp>
        <p:nvSpPr>
          <p:cNvPr id="52232" name="Rectangle 5">
            <a:extLst>
              <a:ext uri="{FF2B5EF4-FFF2-40B4-BE49-F238E27FC236}">
                <a16:creationId xmlns:a16="http://schemas.microsoft.com/office/drawing/2014/main" id="{9ABD2CA5-669B-9F44-80E0-E138F9A95D1E}"/>
              </a:ext>
            </a:extLst>
          </p:cNvPr>
          <p:cNvSpPr>
            <a:spLocks noChangeArrowheads="1"/>
          </p:cNvSpPr>
          <p:nvPr/>
        </p:nvSpPr>
        <p:spPr bwMode="auto">
          <a:xfrm>
            <a:off x="2242157" y="2318644"/>
            <a:ext cx="3135209" cy="3657984"/>
          </a:xfrm>
          <a:prstGeom prst="rect">
            <a:avLst/>
          </a:prstGeom>
          <a:solidFill>
            <a:schemeClr val="tx1"/>
          </a:solidFill>
          <a:ln w="9525" algn="ctr">
            <a:solidFill>
              <a:schemeClr val="tx1"/>
            </a:solidFill>
            <a:round/>
            <a:headEnd/>
            <a:tailEnd/>
          </a:ln>
        </p:spPr>
        <p:txBody>
          <a:bodyPr/>
          <a:lstStyle/>
          <a:p>
            <a:endParaRPr lang="fr-FR" altLang="fr-FR" sz="1633"/>
          </a:p>
        </p:txBody>
      </p:sp>
      <p:sp>
        <p:nvSpPr>
          <p:cNvPr id="26" name="Rectangle 25">
            <a:extLst>
              <a:ext uri="{FF2B5EF4-FFF2-40B4-BE49-F238E27FC236}">
                <a16:creationId xmlns:a16="http://schemas.microsoft.com/office/drawing/2014/main" id="{1F0FEE9A-176E-BF49-A572-82E5456C767B}"/>
              </a:ext>
            </a:extLst>
          </p:cNvPr>
          <p:cNvSpPr/>
          <p:nvPr/>
        </p:nvSpPr>
        <p:spPr bwMode="auto">
          <a:xfrm>
            <a:off x="2373210" y="2579312"/>
            <a:ext cx="2873102" cy="784882"/>
          </a:xfrm>
          <a:prstGeom prst="rect">
            <a:avLst/>
          </a:prstGeom>
          <a:solidFill>
            <a:schemeClr val="tx2">
              <a:lumMod val="90000"/>
            </a:schemeClr>
          </a:solidFill>
          <a:ln w="9525" cap="flat" cmpd="sng" algn="ctr">
            <a:noFill/>
            <a:prstDash val="dash"/>
            <a:round/>
            <a:headEnd type="none" w="med" len="med"/>
            <a:tailEnd type="none" w="med" len="med"/>
          </a:ln>
          <a:effectLst/>
        </p:spPr>
        <p:txBody>
          <a:bodyPr/>
          <a:lstStyle/>
          <a:p>
            <a:pPr>
              <a:buFont typeface="Times New Roman" pitchFamily="16" charset="0"/>
              <a:buNone/>
              <a:defRPr/>
            </a:pPr>
            <a:endParaRPr lang="fr-FR" sz="1633">
              <a:latin typeface="Arial" charset="0"/>
              <a:ea typeface="Microsoft YaHei" charset="-122"/>
            </a:endParaRPr>
          </a:p>
        </p:txBody>
      </p:sp>
      <p:sp>
        <p:nvSpPr>
          <p:cNvPr id="27" name="Rectangle 26">
            <a:extLst>
              <a:ext uri="{FF2B5EF4-FFF2-40B4-BE49-F238E27FC236}">
                <a16:creationId xmlns:a16="http://schemas.microsoft.com/office/drawing/2014/main" id="{499203C8-0CE0-CB42-84A0-D4B5F7D08372}"/>
              </a:ext>
            </a:extLst>
          </p:cNvPr>
          <p:cNvSpPr/>
          <p:nvPr/>
        </p:nvSpPr>
        <p:spPr bwMode="auto">
          <a:xfrm>
            <a:off x="2561871" y="2733408"/>
            <a:ext cx="398921" cy="47669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1</a:t>
            </a:r>
          </a:p>
        </p:txBody>
      </p:sp>
      <p:sp>
        <p:nvSpPr>
          <p:cNvPr id="28" name="Rectangle 27">
            <a:extLst>
              <a:ext uri="{FF2B5EF4-FFF2-40B4-BE49-F238E27FC236}">
                <a16:creationId xmlns:a16="http://schemas.microsoft.com/office/drawing/2014/main" id="{4163D5E3-9BA1-3D45-8C85-1FDDA2B3061B}"/>
              </a:ext>
            </a:extLst>
          </p:cNvPr>
          <p:cNvSpPr/>
          <p:nvPr/>
        </p:nvSpPr>
        <p:spPr bwMode="auto">
          <a:xfrm>
            <a:off x="3070243" y="2733408"/>
            <a:ext cx="413324"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2</a:t>
            </a:r>
          </a:p>
        </p:txBody>
      </p:sp>
      <p:sp>
        <p:nvSpPr>
          <p:cNvPr id="29" name="Rectangle 28">
            <a:extLst>
              <a:ext uri="{FF2B5EF4-FFF2-40B4-BE49-F238E27FC236}">
                <a16:creationId xmlns:a16="http://schemas.microsoft.com/office/drawing/2014/main" id="{396DF9CC-1B0F-3C46-B2CA-1E97549EEC9D}"/>
              </a:ext>
            </a:extLst>
          </p:cNvPr>
          <p:cNvSpPr/>
          <p:nvPr/>
        </p:nvSpPr>
        <p:spPr bwMode="auto">
          <a:xfrm>
            <a:off x="3613180" y="2733408"/>
            <a:ext cx="391721" cy="47669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3</a:t>
            </a:r>
          </a:p>
        </p:txBody>
      </p:sp>
      <p:sp>
        <p:nvSpPr>
          <p:cNvPr id="30" name="Rectangle 29">
            <a:extLst>
              <a:ext uri="{FF2B5EF4-FFF2-40B4-BE49-F238E27FC236}">
                <a16:creationId xmlns:a16="http://schemas.microsoft.com/office/drawing/2014/main" id="{88A727AF-53F4-6C43-B35B-1C3ABCE2B71A}"/>
              </a:ext>
            </a:extLst>
          </p:cNvPr>
          <p:cNvSpPr/>
          <p:nvPr/>
        </p:nvSpPr>
        <p:spPr bwMode="auto">
          <a:xfrm>
            <a:off x="4135955" y="2733408"/>
            <a:ext cx="391721"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4</a:t>
            </a:r>
          </a:p>
        </p:txBody>
      </p:sp>
      <p:sp>
        <p:nvSpPr>
          <p:cNvPr id="31" name="Rectangle 30">
            <a:extLst>
              <a:ext uri="{FF2B5EF4-FFF2-40B4-BE49-F238E27FC236}">
                <a16:creationId xmlns:a16="http://schemas.microsoft.com/office/drawing/2014/main" id="{19522D50-2AEF-3543-9165-212FE81E8609}"/>
              </a:ext>
            </a:extLst>
          </p:cNvPr>
          <p:cNvSpPr/>
          <p:nvPr/>
        </p:nvSpPr>
        <p:spPr bwMode="auto">
          <a:xfrm>
            <a:off x="4658730" y="2742049"/>
            <a:ext cx="391721"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5</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77449C2E-E0D4-F640-B631-8F24AEF4E45D}"/>
              </a:ext>
            </a:extLst>
          </p:cNvPr>
          <p:cNvSpPr txBox="1"/>
          <p:nvPr/>
        </p:nvSpPr>
        <p:spPr>
          <a:xfrm>
            <a:off x="1980049" y="227545"/>
            <a:ext cx="4193777" cy="706668"/>
          </a:xfrm>
          <a:prstGeom prst="rect">
            <a:avLst/>
          </a:prstGeom>
          <a:noFill/>
        </p:spPr>
        <p:txBody>
          <a:bodyPr wrap="none">
            <a:spAutoFit/>
          </a:bodyPr>
          <a:lstStyle/>
          <a:p>
            <a:pPr>
              <a:buFont typeface="Times New Roman" pitchFamily="16" charset="0"/>
              <a:buNone/>
              <a:defRPr/>
            </a:pPr>
            <a:r>
              <a:rPr lang="en-US" sz="3992" dirty="0">
                <a:latin typeface="+mj-lt"/>
                <a:ea typeface="Microsoft YaHei" charset="-122"/>
              </a:rPr>
              <a:t>FLEX POSITIONING</a:t>
            </a:r>
            <a:endParaRPr lang="fr-FR" sz="3992" dirty="0">
              <a:latin typeface="+mj-lt"/>
              <a:ea typeface="Microsoft YaHei" charset="-122"/>
            </a:endParaRPr>
          </a:p>
        </p:txBody>
      </p:sp>
      <p:sp>
        <p:nvSpPr>
          <p:cNvPr id="53251" name="AutoShape 2" descr="Diagram of the CSS box model">
            <a:extLst>
              <a:ext uri="{FF2B5EF4-FFF2-40B4-BE49-F238E27FC236}">
                <a16:creationId xmlns:a16="http://schemas.microsoft.com/office/drawing/2014/main" id="{D47E0895-1A13-C04D-A70B-972255D256F5}"/>
              </a:ext>
            </a:extLst>
          </p:cNvPr>
          <p:cNvSpPr>
            <a:spLocks noChangeAspect="1" noChangeArrowheads="1"/>
          </p:cNvSpPr>
          <p:nvPr/>
        </p:nvSpPr>
        <p:spPr bwMode="auto">
          <a:xfrm>
            <a:off x="1664655" y="-12097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53252" name="AutoShape 4" descr="Diagram of the CSS box model">
            <a:extLst>
              <a:ext uri="{FF2B5EF4-FFF2-40B4-BE49-F238E27FC236}">
                <a16:creationId xmlns:a16="http://schemas.microsoft.com/office/drawing/2014/main" id="{46B57239-ABE8-4E47-BEF1-C25AC191DB6D}"/>
              </a:ext>
            </a:extLst>
          </p:cNvPr>
          <p:cNvSpPr>
            <a:spLocks noChangeAspect="1" noChangeArrowheads="1"/>
          </p:cNvSpPr>
          <p:nvPr/>
        </p:nvSpPr>
        <p:spPr bwMode="auto">
          <a:xfrm>
            <a:off x="1802910" y="1728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6" name="Rectangle 1">
            <a:extLst>
              <a:ext uri="{FF2B5EF4-FFF2-40B4-BE49-F238E27FC236}">
                <a16:creationId xmlns:a16="http://schemas.microsoft.com/office/drawing/2014/main" id="{56C3259D-8F8B-BB4F-9F22-AF05081FFB24}"/>
              </a:ext>
            </a:extLst>
          </p:cNvPr>
          <p:cNvSpPr>
            <a:spLocks noGrp="1" noChangeArrowheads="1"/>
          </p:cNvSpPr>
          <p:nvPr>
            <p:ph type="title"/>
          </p:nvPr>
        </p:nvSpPr>
        <p:spPr>
          <a:xfrm>
            <a:off x="6291861" y="2122783"/>
            <a:ext cx="3853845" cy="3918652"/>
          </a:xfrm>
          <a:solidFill>
            <a:schemeClr val="bg2">
              <a:lumMod val="75000"/>
            </a:schemeClr>
          </a:solidFill>
          <a:ln>
            <a:solidFill>
              <a:schemeClr val="tx1"/>
            </a:solidFill>
          </a:ln>
        </p:spPr>
        <p:txBody>
          <a:bodyPr vert="horz" lIns="91440" tIns="30176" rIns="91440" bIns="45720" rtlCol="0" anchor="ctr">
            <a:normAutofit/>
          </a:bodyPr>
          <a:lstStyle/>
          <a:p>
            <a:pPr>
              <a:lnSpc>
                <a:spcPct val="89000"/>
              </a:lnSpc>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fr-FR" sz="1633" dirty="0">
                <a:latin typeface="Courier New" pitchFamily="49" charset="0"/>
                <a:cs typeface="Courier New" pitchFamily="49" charset="0"/>
              </a:rPr>
              <a:t>  </a:t>
            </a:r>
            <a:r>
              <a:rPr lang="en-US" altLang="fr-FR" sz="1633" b="1" dirty="0" err="1">
                <a:solidFill>
                  <a:schemeClr val="accent4">
                    <a:lumMod val="75000"/>
                  </a:schemeClr>
                </a:solidFill>
                <a:latin typeface="Courier New" pitchFamily="49" charset="0"/>
                <a:cs typeface="Courier New" pitchFamily="49" charset="0"/>
              </a:rPr>
              <a:t>div.father</a:t>
            </a:r>
            <a:r>
              <a:rPr lang="en-US" altLang="fr-FR" sz="1633" dirty="0">
                <a:solidFill>
                  <a:schemeClr val="accent4">
                    <a:lumMod val="75000"/>
                  </a:schemeClr>
                </a:solidFill>
                <a:latin typeface="Courier New" pitchFamily="49" charset="0"/>
                <a:cs typeface="Courier New" pitchFamily="49" charset="0"/>
              </a:rPr>
              <a:t> </a:t>
            </a:r>
            <a:r>
              <a:rPr lang="en-US" altLang="fr-FR" sz="1633" dirty="0">
                <a:latin typeface="Courier New" pitchFamily="49" charset="0"/>
                <a:cs typeface="Courier New" pitchFamily="49" charset="0"/>
              </a:rPr>
              <a:t>{</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display: flex;</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display: -</a:t>
            </a:r>
            <a:r>
              <a:rPr lang="en-US" altLang="fr-FR" sz="1633" dirty="0" err="1">
                <a:latin typeface="Courier New" pitchFamily="49" charset="0"/>
                <a:cs typeface="Courier New" pitchFamily="49" charset="0"/>
              </a:rPr>
              <a:t>webkit</a:t>
            </a:r>
            <a:r>
              <a:rPr lang="en-US" altLang="fr-FR" sz="1633" dirty="0">
                <a:latin typeface="Courier New" pitchFamily="49" charset="0"/>
                <a:cs typeface="Courier New" pitchFamily="49" charset="0"/>
              </a:rPr>
              <a:t>-flex;</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r>
              <a:rPr lang="en-US" altLang="fr-FR" sz="1633" dirty="0">
                <a:solidFill>
                  <a:schemeClr val="accent4">
                    <a:lumMod val="75000"/>
                  </a:schemeClr>
                </a:solidFill>
                <a:latin typeface="Courier New" pitchFamily="49" charset="0"/>
                <a:cs typeface="Courier New" pitchFamily="49" charset="0"/>
              </a:rPr>
              <a:t>flex-wrap: wrap;</a:t>
            </a:r>
            <a:br>
              <a:rPr lang="en-US" altLang="fr-FR" sz="1633" dirty="0">
                <a:solidFill>
                  <a:schemeClr val="accent4">
                    <a:lumMod val="75000"/>
                  </a:schemeClr>
                </a:solidFill>
                <a:latin typeface="Courier New" pitchFamily="49" charset="0"/>
                <a:cs typeface="Courier New" pitchFamily="49" charset="0"/>
              </a:rPr>
            </a:br>
            <a:r>
              <a:rPr lang="en-US" altLang="fr-FR" sz="1633" dirty="0">
                <a:solidFill>
                  <a:schemeClr val="accent4">
                    <a:lumMod val="75000"/>
                  </a:schemeClr>
                </a:solidFill>
                <a:latin typeface="Courier New" pitchFamily="49" charset="0"/>
                <a:cs typeface="Courier New" pitchFamily="49" charset="0"/>
              </a:rPr>
              <a:t>	-</a:t>
            </a:r>
            <a:r>
              <a:rPr lang="en-US" altLang="fr-FR" sz="1633" dirty="0" err="1">
                <a:solidFill>
                  <a:schemeClr val="accent4">
                    <a:lumMod val="75000"/>
                  </a:schemeClr>
                </a:solidFill>
                <a:latin typeface="Courier New" pitchFamily="49" charset="0"/>
                <a:cs typeface="Courier New" pitchFamily="49" charset="0"/>
              </a:rPr>
              <a:t>webkit</a:t>
            </a:r>
            <a:r>
              <a:rPr lang="en-US" altLang="fr-FR" sz="1633" dirty="0">
                <a:solidFill>
                  <a:schemeClr val="accent4">
                    <a:lumMod val="75000"/>
                  </a:schemeClr>
                </a:solidFill>
                <a:latin typeface="Courier New" pitchFamily="49" charset="0"/>
                <a:cs typeface="Courier New" pitchFamily="49" charset="0"/>
              </a:rPr>
              <a:t>-flex-wrap: wrap</a:t>
            </a:r>
            <a:r>
              <a:rPr lang="en-US" altLang="fr-FR" sz="1633" dirty="0">
                <a:solidFill>
                  <a:srgbClr val="92D050"/>
                </a:solidFill>
                <a:latin typeface="Courier New" pitchFamily="49" charset="0"/>
                <a:cs typeface="Courier New" pitchFamily="49" charset="0"/>
              </a:rPr>
              <a:t>;</a:t>
            </a:r>
            <a:br>
              <a:rPr lang="en-US" altLang="fr-FR" sz="1633" dirty="0">
                <a:solidFill>
                  <a:srgbClr val="92D050"/>
                </a:solidFill>
                <a:latin typeface="Courier New" pitchFamily="49" charset="0"/>
                <a:cs typeface="Courier New" pitchFamily="49" charset="0"/>
              </a:rPr>
            </a:br>
            <a:r>
              <a:rPr lang="en-US" altLang="fr-FR" sz="1633" dirty="0">
                <a:latin typeface="Courier New" pitchFamily="49" charset="0"/>
                <a:cs typeface="Courier New" pitchFamily="49" charset="0"/>
              </a:rPr>
              <a:t>  }</a:t>
            </a:r>
          </a:p>
        </p:txBody>
      </p:sp>
      <p:sp>
        <p:nvSpPr>
          <p:cNvPr id="8" name="TextBox 2">
            <a:extLst>
              <a:ext uri="{FF2B5EF4-FFF2-40B4-BE49-F238E27FC236}">
                <a16:creationId xmlns:a16="http://schemas.microsoft.com/office/drawing/2014/main" id="{6A37DEAC-C9F1-4D4B-A726-6C36586B933D}"/>
              </a:ext>
            </a:extLst>
          </p:cNvPr>
          <p:cNvSpPr txBox="1"/>
          <p:nvPr/>
        </p:nvSpPr>
        <p:spPr>
          <a:xfrm>
            <a:off x="2007411" y="882814"/>
            <a:ext cx="8204542" cy="650819"/>
          </a:xfrm>
          <a:prstGeom prst="rect">
            <a:avLst/>
          </a:prstGeom>
          <a:noFill/>
        </p:spPr>
        <p:txBody>
          <a:bodyPr>
            <a:spAutoFit/>
          </a:bodyPr>
          <a:lstStyle/>
          <a:p>
            <a:pPr>
              <a:buFont typeface="Times New Roman" pitchFamily="16" charset="0"/>
              <a:buNone/>
              <a:defRPr/>
            </a:pPr>
            <a:r>
              <a:rPr lang="fr-FR" sz="3629" dirty="0">
                <a:latin typeface="+mj-lt"/>
                <a:ea typeface="Microsoft YaHei" charset="-122"/>
              </a:rPr>
              <a:t>Flow of content: </a:t>
            </a:r>
            <a:r>
              <a:rPr lang="fr-FR" sz="3629" dirty="0">
                <a:solidFill>
                  <a:srgbClr val="92D050"/>
                </a:solidFill>
                <a:latin typeface="+mj-lt"/>
                <a:ea typeface="Microsoft YaHei" charset="-122"/>
              </a:rPr>
              <a:t>flow-wrap</a:t>
            </a:r>
          </a:p>
        </p:txBody>
      </p:sp>
      <p:sp>
        <p:nvSpPr>
          <p:cNvPr id="17" name="Rectangle 16">
            <a:extLst>
              <a:ext uri="{FF2B5EF4-FFF2-40B4-BE49-F238E27FC236}">
                <a16:creationId xmlns:a16="http://schemas.microsoft.com/office/drawing/2014/main" id="{3592F57B-47F0-374A-A721-17B274B52D4E}"/>
              </a:ext>
            </a:extLst>
          </p:cNvPr>
          <p:cNvSpPr/>
          <p:nvPr/>
        </p:nvSpPr>
        <p:spPr bwMode="auto">
          <a:xfrm>
            <a:off x="2242156" y="2056537"/>
            <a:ext cx="3266263" cy="3984899"/>
          </a:xfrm>
          <a:prstGeom prst="rect">
            <a:avLst/>
          </a:prstGeom>
          <a:solidFill>
            <a:schemeClr val="tx1">
              <a:lumMod val="65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endParaRPr lang="fr-FR" sz="1633">
              <a:latin typeface="Arial" charset="0"/>
              <a:ea typeface="Microsoft YaHei" charset="-122"/>
            </a:endParaRPr>
          </a:p>
        </p:txBody>
      </p:sp>
      <p:sp>
        <p:nvSpPr>
          <p:cNvPr id="53256" name="Rectangle 5">
            <a:extLst>
              <a:ext uri="{FF2B5EF4-FFF2-40B4-BE49-F238E27FC236}">
                <a16:creationId xmlns:a16="http://schemas.microsoft.com/office/drawing/2014/main" id="{D4DA9C3D-F412-6B42-BEDB-3809F5E97C11}"/>
              </a:ext>
            </a:extLst>
          </p:cNvPr>
          <p:cNvSpPr>
            <a:spLocks noChangeArrowheads="1"/>
          </p:cNvSpPr>
          <p:nvPr/>
        </p:nvSpPr>
        <p:spPr bwMode="auto">
          <a:xfrm>
            <a:off x="2308404" y="2383451"/>
            <a:ext cx="3135209" cy="3657984"/>
          </a:xfrm>
          <a:prstGeom prst="rect">
            <a:avLst/>
          </a:prstGeom>
          <a:solidFill>
            <a:schemeClr val="tx1"/>
          </a:solidFill>
          <a:ln w="9525" algn="ctr">
            <a:solidFill>
              <a:schemeClr val="tx1"/>
            </a:solidFill>
            <a:round/>
            <a:headEnd/>
            <a:tailEnd/>
          </a:ln>
        </p:spPr>
        <p:txBody>
          <a:bodyPr/>
          <a:lstStyle/>
          <a:p>
            <a:endParaRPr lang="fr-FR" altLang="fr-FR" sz="1633"/>
          </a:p>
        </p:txBody>
      </p:sp>
      <p:sp>
        <p:nvSpPr>
          <p:cNvPr id="19" name="Rectangle 18">
            <a:extLst>
              <a:ext uri="{FF2B5EF4-FFF2-40B4-BE49-F238E27FC236}">
                <a16:creationId xmlns:a16="http://schemas.microsoft.com/office/drawing/2014/main" id="{4DDB4F55-F9A9-A745-AF7D-E79351A713C4}"/>
              </a:ext>
            </a:extLst>
          </p:cNvPr>
          <p:cNvSpPr/>
          <p:nvPr/>
        </p:nvSpPr>
        <p:spPr bwMode="auto">
          <a:xfrm>
            <a:off x="2439457" y="2644118"/>
            <a:ext cx="2873102" cy="1405588"/>
          </a:xfrm>
          <a:prstGeom prst="rect">
            <a:avLst/>
          </a:prstGeom>
          <a:solidFill>
            <a:schemeClr val="tx2">
              <a:lumMod val="90000"/>
            </a:schemeClr>
          </a:solidFill>
          <a:ln w="9525" cap="flat" cmpd="sng" algn="ctr">
            <a:noFill/>
            <a:prstDash val="dash"/>
            <a:round/>
            <a:headEnd type="none" w="med" len="med"/>
            <a:tailEnd type="none" w="med" len="med"/>
          </a:ln>
          <a:effectLst/>
        </p:spPr>
        <p:txBody>
          <a:bodyPr/>
          <a:lstStyle/>
          <a:p>
            <a:pPr>
              <a:buFont typeface="Times New Roman" pitchFamily="16" charset="0"/>
              <a:buNone/>
              <a:defRPr/>
            </a:pPr>
            <a:endParaRPr lang="fr-FR" sz="1633">
              <a:latin typeface="Arial" charset="0"/>
              <a:ea typeface="Microsoft YaHei" charset="-122"/>
            </a:endParaRPr>
          </a:p>
        </p:txBody>
      </p:sp>
      <p:sp>
        <p:nvSpPr>
          <p:cNvPr id="20" name="Rectangle 19">
            <a:extLst>
              <a:ext uri="{FF2B5EF4-FFF2-40B4-BE49-F238E27FC236}">
                <a16:creationId xmlns:a16="http://schemas.microsoft.com/office/drawing/2014/main" id="{C2387DD6-6E3F-E844-AF7B-6298A16B6AB6}"/>
              </a:ext>
            </a:extLst>
          </p:cNvPr>
          <p:cNvSpPr/>
          <p:nvPr/>
        </p:nvSpPr>
        <p:spPr bwMode="auto">
          <a:xfrm>
            <a:off x="2563310" y="2799655"/>
            <a:ext cx="521335"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1</a:t>
            </a:r>
          </a:p>
        </p:txBody>
      </p:sp>
      <p:sp>
        <p:nvSpPr>
          <p:cNvPr id="21" name="Rectangle 20">
            <a:extLst>
              <a:ext uri="{FF2B5EF4-FFF2-40B4-BE49-F238E27FC236}">
                <a16:creationId xmlns:a16="http://schemas.microsoft.com/office/drawing/2014/main" id="{20376AAB-323A-424D-BF7A-365E6D2B23E0}"/>
              </a:ext>
            </a:extLst>
          </p:cNvPr>
          <p:cNvSpPr/>
          <p:nvPr/>
        </p:nvSpPr>
        <p:spPr bwMode="auto">
          <a:xfrm>
            <a:off x="3201297" y="2799655"/>
            <a:ext cx="522774"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2</a:t>
            </a:r>
          </a:p>
        </p:txBody>
      </p:sp>
      <p:sp>
        <p:nvSpPr>
          <p:cNvPr id="22" name="Rectangle 21">
            <a:extLst>
              <a:ext uri="{FF2B5EF4-FFF2-40B4-BE49-F238E27FC236}">
                <a16:creationId xmlns:a16="http://schemas.microsoft.com/office/drawing/2014/main" id="{6A29534A-1620-7546-ADFC-ED5BD5B13121}"/>
              </a:ext>
            </a:extLst>
          </p:cNvPr>
          <p:cNvSpPr/>
          <p:nvPr/>
        </p:nvSpPr>
        <p:spPr bwMode="auto">
          <a:xfrm>
            <a:off x="3810481" y="2799655"/>
            <a:ext cx="522775"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3</a:t>
            </a:r>
          </a:p>
        </p:txBody>
      </p:sp>
      <p:sp>
        <p:nvSpPr>
          <p:cNvPr id="23" name="Rectangle 22">
            <a:extLst>
              <a:ext uri="{FF2B5EF4-FFF2-40B4-BE49-F238E27FC236}">
                <a16:creationId xmlns:a16="http://schemas.microsoft.com/office/drawing/2014/main" id="{C65256DA-DA98-9D47-88BE-13CFA227CC41}"/>
              </a:ext>
            </a:extLst>
          </p:cNvPr>
          <p:cNvSpPr/>
          <p:nvPr/>
        </p:nvSpPr>
        <p:spPr bwMode="auto">
          <a:xfrm>
            <a:off x="4398063" y="2799655"/>
            <a:ext cx="522775"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4</a:t>
            </a:r>
          </a:p>
        </p:txBody>
      </p:sp>
      <p:sp>
        <p:nvSpPr>
          <p:cNvPr id="32" name="Rectangle 31">
            <a:extLst>
              <a:ext uri="{FF2B5EF4-FFF2-40B4-BE49-F238E27FC236}">
                <a16:creationId xmlns:a16="http://schemas.microsoft.com/office/drawing/2014/main" id="{D7C7F5EE-1340-BA4E-80B8-2BA679902B01}"/>
              </a:ext>
            </a:extLst>
          </p:cNvPr>
          <p:cNvSpPr/>
          <p:nvPr/>
        </p:nvSpPr>
        <p:spPr bwMode="auto">
          <a:xfrm>
            <a:off x="2563310" y="3429001"/>
            <a:ext cx="521335"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5</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D236B7C2-3669-494D-9EED-7CFDF9778608}"/>
              </a:ext>
            </a:extLst>
          </p:cNvPr>
          <p:cNvSpPr txBox="1"/>
          <p:nvPr/>
        </p:nvSpPr>
        <p:spPr>
          <a:xfrm>
            <a:off x="1980049" y="227545"/>
            <a:ext cx="4193777" cy="706668"/>
          </a:xfrm>
          <a:prstGeom prst="rect">
            <a:avLst/>
          </a:prstGeom>
          <a:noFill/>
        </p:spPr>
        <p:txBody>
          <a:bodyPr wrap="none">
            <a:spAutoFit/>
          </a:bodyPr>
          <a:lstStyle/>
          <a:p>
            <a:pPr>
              <a:buFont typeface="Times New Roman" pitchFamily="16" charset="0"/>
              <a:buNone/>
              <a:defRPr/>
            </a:pPr>
            <a:r>
              <a:rPr lang="en-US" sz="3992" dirty="0">
                <a:latin typeface="+mj-lt"/>
                <a:ea typeface="Microsoft YaHei" charset="-122"/>
              </a:rPr>
              <a:t>FLEX POSITIONING</a:t>
            </a:r>
            <a:endParaRPr lang="fr-FR" sz="3992" dirty="0">
              <a:latin typeface="+mj-lt"/>
              <a:ea typeface="Microsoft YaHei" charset="-122"/>
            </a:endParaRPr>
          </a:p>
        </p:txBody>
      </p:sp>
      <p:sp>
        <p:nvSpPr>
          <p:cNvPr id="54275" name="AutoShape 2" descr="Diagram of the CSS box model">
            <a:extLst>
              <a:ext uri="{FF2B5EF4-FFF2-40B4-BE49-F238E27FC236}">
                <a16:creationId xmlns:a16="http://schemas.microsoft.com/office/drawing/2014/main" id="{93C77212-0C0B-DB40-BF6D-DC157CC9555D}"/>
              </a:ext>
            </a:extLst>
          </p:cNvPr>
          <p:cNvSpPr>
            <a:spLocks noChangeAspect="1" noChangeArrowheads="1"/>
          </p:cNvSpPr>
          <p:nvPr/>
        </p:nvSpPr>
        <p:spPr bwMode="auto">
          <a:xfrm>
            <a:off x="1664655" y="-12097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54276" name="AutoShape 4" descr="Diagram of the CSS box model">
            <a:extLst>
              <a:ext uri="{FF2B5EF4-FFF2-40B4-BE49-F238E27FC236}">
                <a16:creationId xmlns:a16="http://schemas.microsoft.com/office/drawing/2014/main" id="{9F17E0B1-196E-8F47-A1CE-331A7C254751}"/>
              </a:ext>
            </a:extLst>
          </p:cNvPr>
          <p:cNvSpPr>
            <a:spLocks noChangeAspect="1" noChangeArrowheads="1"/>
          </p:cNvSpPr>
          <p:nvPr/>
        </p:nvSpPr>
        <p:spPr bwMode="auto">
          <a:xfrm>
            <a:off x="1802910" y="17282"/>
            <a:ext cx="276509" cy="27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z="1633"/>
          </a:p>
        </p:txBody>
      </p:sp>
      <p:sp>
        <p:nvSpPr>
          <p:cNvPr id="6" name="Rectangle 1">
            <a:extLst>
              <a:ext uri="{FF2B5EF4-FFF2-40B4-BE49-F238E27FC236}">
                <a16:creationId xmlns:a16="http://schemas.microsoft.com/office/drawing/2014/main" id="{1D7F9B6A-CD74-0B40-BDF0-F042A4C9AB8F}"/>
              </a:ext>
            </a:extLst>
          </p:cNvPr>
          <p:cNvSpPr>
            <a:spLocks noGrp="1" noChangeArrowheads="1"/>
          </p:cNvSpPr>
          <p:nvPr>
            <p:ph type="title"/>
          </p:nvPr>
        </p:nvSpPr>
        <p:spPr>
          <a:xfrm>
            <a:off x="5704280" y="3418920"/>
            <a:ext cx="4490391" cy="2818376"/>
          </a:xfrm>
          <a:solidFill>
            <a:schemeClr val="bg2">
              <a:lumMod val="75000"/>
            </a:schemeClr>
          </a:solidFill>
          <a:ln>
            <a:solidFill>
              <a:schemeClr val="tx1"/>
            </a:solidFill>
          </a:ln>
        </p:spPr>
        <p:txBody>
          <a:bodyPr vert="horz" lIns="91440" tIns="30176" rIns="91440" bIns="45720" rtlCol="0" anchor="ctr">
            <a:normAutofit/>
          </a:bodyPr>
          <a:lstStyle/>
          <a:p>
            <a:pPr>
              <a:lnSpc>
                <a:spcPct val="89000"/>
              </a:lnSpc>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fr-FR" sz="1633" dirty="0">
                <a:latin typeface="Courier New" pitchFamily="49" charset="0"/>
                <a:cs typeface="Courier New" pitchFamily="49" charset="0"/>
              </a:rPr>
              <a:t>  </a:t>
            </a:r>
            <a:r>
              <a:rPr lang="en-US" altLang="fr-FR" sz="1633" b="1" dirty="0" err="1">
                <a:solidFill>
                  <a:schemeClr val="accent4">
                    <a:lumMod val="75000"/>
                  </a:schemeClr>
                </a:solidFill>
                <a:latin typeface="Courier New" pitchFamily="49" charset="0"/>
                <a:cs typeface="Courier New" pitchFamily="49" charset="0"/>
              </a:rPr>
              <a:t>div.father</a:t>
            </a:r>
            <a:r>
              <a:rPr lang="en-US" altLang="fr-FR" sz="1633" dirty="0">
                <a:solidFill>
                  <a:schemeClr val="accent4">
                    <a:lumMod val="75000"/>
                  </a:schemeClr>
                </a:solidFill>
                <a:latin typeface="Courier New" pitchFamily="49" charset="0"/>
                <a:cs typeface="Courier New" pitchFamily="49" charset="0"/>
              </a:rPr>
              <a:t> </a:t>
            </a:r>
            <a:r>
              <a:rPr lang="en-US" altLang="fr-FR" sz="1633" dirty="0">
                <a:latin typeface="Courier New" pitchFamily="49" charset="0"/>
                <a:cs typeface="Courier New" pitchFamily="49" charset="0"/>
              </a:rPr>
              <a:t>{</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display: flex;</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display: -</a:t>
            </a:r>
            <a:r>
              <a:rPr lang="en-US" altLang="fr-FR" sz="1633" dirty="0" err="1">
                <a:latin typeface="Courier New" pitchFamily="49" charset="0"/>
                <a:cs typeface="Courier New" pitchFamily="49" charset="0"/>
              </a:rPr>
              <a:t>webkit</a:t>
            </a:r>
            <a:r>
              <a:rPr lang="en-US" altLang="fr-FR" sz="1633" dirty="0">
                <a:latin typeface="Courier New" pitchFamily="49" charset="0"/>
                <a:cs typeface="Courier New" pitchFamily="49" charset="0"/>
              </a:rPr>
              <a:t>-flex;</a:t>
            </a:r>
            <a:br>
              <a:rPr lang="en-US" altLang="fr-FR" sz="1633" dirty="0">
                <a:latin typeface="Courier New" pitchFamily="49" charset="0"/>
                <a:cs typeface="Courier New" pitchFamily="49" charset="0"/>
              </a:rPr>
            </a:br>
            <a:r>
              <a:rPr lang="en-US" altLang="fr-FR" sz="1633" dirty="0">
                <a:latin typeface="Courier New" pitchFamily="49" charset="0"/>
                <a:cs typeface="Courier New" pitchFamily="49" charset="0"/>
              </a:rPr>
              <a:t>	</a:t>
            </a:r>
            <a:r>
              <a:rPr lang="en-US" altLang="fr-FR" sz="1633" dirty="0">
                <a:solidFill>
                  <a:schemeClr val="accent4">
                    <a:lumMod val="75000"/>
                  </a:schemeClr>
                </a:solidFill>
                <a:latin typeface="Courier New" pitchFamily="49" charset="0"/>
                <a:cs typeface="Courier New" pitchFamily="49" charset="0"/>
              </a:rPr>
              <a:t>flex-flow: row wrap;</a:t>
            </a:r>
            <a:br>
              <a:rPr lang="en-US" altLang="fr-FR" sz="1633" dirty="0">
                <a:solidFill>
                  <a:schemeClr val="accent4">
                    <a:lumMod val="75000"/>
                  </a:schemeClr>
                </a:solidFill>
                <a:latin typeface="Courier New" pitchFamily="49" charset="0"/>
                <a:cs typeface="Courier New" pitchFamily="49" charset="0"/>
              </a:rPr>
            </a:br>
            <a:r>
              <a:rPr lang="en-US" altLang="fr-FR" sz="1633" dirty="0">
                <a:solidFill>
                  <a:schemeClr val="accent4">
                    <a:lumMod val="75000"/>
                  </a:schemeClr>
                </a:solidFill>
                <a:latin typeface="Courier New" pitchFamily="49" charset="0"/>
                <a:cs typeface="Courier New" pitchFamily="49" charset="0"/>
              </a:rPr>
              <a:t>	-</a:t>
            </a:r>
            <a:r>
              <a:rPr lang="en-US" altLang="fr-FR" sz="1633" dirty="0" err="1">
                <a:solidFill>
                  <a:schemeClr val="accent4">
                    <a:lumMod val="75000"/>
                  </a:schemeClr>
                </a:solidFill>
                <a:latin typeface="Courier New" pitchFamily="49" charset="0"/>
                <a:cs typeface="Courier New" pitchFamily="49" charset="0"/>
              </a:rPr>
              <a:t>webkit</a:t>
            </a:r>
            <a:r>
              <a:rPr lang="en-US" altLang="fr-FR" sz="1633" dirty="0">
                <a:solidFill>
                  <a:schemeClr val="accent4">
                    <a:lumMod val="75000"/>
                  </a:schemeClr>
                </a:solidFill>
                <a:latin typeface="Courier New" pitchFamily="49" charset="0"/>
                <a:cs typeface="Courier New" pitchFamily="49" charset="0"/>
              </a:rPr>
              <a:t>-flex-flow: row wrap;</a:t>
            </a:r>
            <a:br>
              <a:rPr lang="en-US" altLang="fr-FR" sz="1633" dirty="0">
                <a:solidFill>
                  <a:schemeClr val="accent4">
                    <a:lumMod val="75000"/>
                  </a:schemeClr>
                </a:solidFill>
                <a:latin typeface="Courier New" pitchFamily="49" charset="0"/>
                <a:cs typeface="Courier New" pitchFamily="49" charset="0"/>
              </a:rPr>
            </a:br>
            <a:r>
              <a:rPr lang="en-US" altLang="fr-FR" sz="1633" dirty="0">
                <a:latin typeface="Courier New" pitchFamily="49" charset="0"/>
                <a:cs typeface="Courier New" pitchFamily="49" charset="0"/>
              </a:rPr>
              <a:t>  }</a:t>
            </a:r>
          </a:p>
        </p:txBody>
      </p:sp>
      <p:sp>
        <p:nvSpPr>
          <p:cNvPr id="8" name="TextBox 2">
            <a:extLst>
              <a:ext uri="{FF2B5EF4-FFF2-40B4-BE49-F238E27FC236}">
                <a16:creationId xmlns:a16="http://schemas.microsoft.com/office/drawing/2014/main" id="{893A1607-5855-0E4A-BD7E-1657898B4579}"/>
              </a:ext>
            </a:extLst>
          </p:cNvPr>
          <p:cNvSpPr txBox="1"/>
          <p:nvPr/>
        </p:nvSpPr>
        <p:spPr>
          <a:xfrm>
            <a:off x="2007411" y="882814"/>
            <a:ext cx="8204542" cy="650819"/>
          </a:xfrm>
          <a:prstGeom prst="rect">
            <a:avLst/>
          </a:prstGeom>
          <a:noFill/>
        </p:spPr>
        <p:txBody>
          <a:bodyPr>
            <a:spAutoFit/>
          </a:bodyPr>
          <a:lstStyle/>
          <a:p>
            <a:pPr>
              <a:buFont typeface="Times New Roman" pitchFamily="16" charset="0"/>
              <a:buNone/>
              <a:defRPr/>
            </a:pPr>
            <a:r>
              <a:rPr lang="fr-FR" sz="3629" dirty="0">
                <a:latin typeface="+mj-lt"/>
                <a:ea typeface="Microsoft YaHei" charset="-122"/>
              </a:rPr>
              <a:t>Flow of content: A </a:t>
            </a:r>
            <a:r>
              <a:rPr lang="fr-FR" sz="3629" dirty="0" err="1">
                <a:latin typeface="+mj-lt"/>
                <a:ea typeface="Microsoft YaHei" charset="-122"/>
              </a:rPr>
              <a:t>Shorthand</a:t>
            </a:r>
            <a:endParaRPr lang="fr-FR" sz="3629" dirty="0">
              <a:latin typeface="+mj-lt"/>
              <a:ea typeface="Microsoft YaHei" charset="-122"/>
            </a:endParaRPr>
          </a:p>
        </p:txBody>
      </p:sp>
      <p:sp>
        <p:nvSpPr>
          <p:cNvPr id="17" name="Rectangle 16">
            <a:extLst>
              <a:ext uri="{FF2B5EF4-FFF2-40B4-BE49-F238E27FC236}">
                <a16:creationId xmlns:a16="http://schemas.microsoft.com/office/drawing/2014/main" id="{3B35346F-8D06-CC4D-AEF8-E6CBEFF51CAB}"/>
              </a:ext>
            </a:extLst>
          </p:cNvPr>
          <p:cNvSpPr/>
          <p:nvPr/>
        </p:nvSpPr>
        <p:spPr bwMode="auto">
          <a:xfrm>
            <a:off x="2102461" y="3364194"/>
            <a:ext cx="3266263" cy="3070402"/>
          </a:xfrm>
          <a:prstGeom prst="rect">
            <a:avLst/>
          </a:prstGeom>
          <a:solidFill>
            <a:schemeClr val="tx1">
              <a:lumMod val="65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endParaRPr lang="fr-FR" sz="1633">
              <a:latin typeface="Arial" charset="0"/>
              <a:ea typeface="Microsoft YaHei" charset="-122"/>
            </a:endParaRPr>
          </a:p>
        </p:txBody>
      </p:sp>
      <p:sp>
        <p:nvSpPr>
          <p:cNvPr id="54280" name="Rectangle 5">
            <a:extLst>
              <a:ext uri="{FF2B5EF4-FFF2-40B4-BE49-F238E27FC236}">
                <a16:creationId xmlns:a16="http://schemas.microsoft.com/office/drawing/2014/main" id="{EA420F2A-3E95-5F49-9A80-0997430FF2DE}"/>
              </a:ext>
            </a:extLst>
          </p:cNvPr>
          <p:cNvSpPr>
            <a:spLocks noChangeArrowheads="1"/>
          </p:cNvSpPr>
          <p:nvPr/>
        </p:nvSpPr>
        <p:spPr bwMode="auto">
          <a:xfrm>
            <a:off x="2168708" y="3691108"/>
            <a:ext cx="3135210" cy="2677241"/>
          </a:xfrm>
          <a:prstGeom prst="rect">
            <a:avLst/>
          </a:prstGeom>
          <a:solidFill>
            <a:schemeClr val="tx1"/>
          </a:solidFill>
          <a:ln w="9525" algn="ctr">
            <a:solidFill>
              <a:schemeClr val="tx1"/>
            </a:solidFill>
            <a:round/>
            <a:headEnd/>
            <a:tailEnd/>
          </a:ln>
        </p:spPr>
        <p:txBody>
          <a:bodyPr/>
          <a:lstStyle/>
          <a:p>
            <a:endParaRPr lang="fr-FR" altLang="fr-FR" sz="1633"/>
          </a:p>
        </p:txBody>
      </p:sp>
      <p:sp>
        <p:nvSpPr>
          <p:cNvPr id="19" name="Rectangle 18">
            <a:extLst>
              <a:ext uri="{FF2B5EF4-FFF2-40B4-BE49-F238E27FC236}">
                <a16:creationId xmlns:a16="http://schemas.microsoft.com/office/drawing/2014/main" id="{518573A3-1E63-054E-B0FB-78404C489B7D}"/>
              </a:ext>
            </a:extLst>
          </p:cNvPr>
          <p:cNvSpPr/>
          <p:nvPr/>
        </p:nvSpPr>
        <p:spPr bwMode="auto">
          <a:xfrm>
            <a:off x="2299762" y="3951776"/>
            <a:ext cx="2873101" cy="1404148"/>
          </a:xfrm>
          <a:prstGeom prst="rect">
            <a:avLst/>
          </a:prstGeom>
          <a:solidFill>
            <a:schemeClr val="tx2">
              <a:lumMod val="90000"/>
            </a:schemeClr>
          </a:solidFill>
          <a:ln w="9525" cap="flat" cmpd="sng" algn="ctr">
            <a:noFill/>
            <a:prstDash val="dash"/>
            <a:round/>
            <a:headEnd type="none" w="med" len="med"/>
            <a:tailEnd type="none" w="med" len="med"/>
          </a:ln>
          <a:effectLst/>
        </p:spPr>
        <p:txBody>
          <a:bodyPr/>
          <a:lstStyle/>
          <a:p>
            <a:pPr>
              <a:buFont typeface="Times New Roman" pitchFamily="16" charset="0"/>
              <a:buNone/>
              <a:defRPr/>
            </a:pPr>
            <a:endParaRPr lang="fr-FR" sz="1633">
              <a:latin typeface="Arial" charset="0"/>
              <a:ea typeface="Microsoft YaHei" charset="-122"/>
            </a:endParaRPr>
          </a:p>
        </p:txBody>
      </p:sp>
      <p:sp>
        <p:nvSpPr>
          <p:cNvPr id="20" name="Rectangle 19">
            <a:extLst>
              <a:ext uri="{FF2B5EF4-FFF2-40B4-BE49-F238E27FC236}">
                <a16:creationId xmlns:a16="http://schemas.microsoft.com/office/drawing/2014/main" id="{5D86A1BF-D455-7F4B-A227-97067871EB9B}"/>
              </a:ext>
            </a:extLst>
          </p:cNvPr>
          <p:cNvSpPr/>
          <p:nvPr/>
        </p:nvSpPr>
        <p:spPr bwMode="auto">
          <a:xfrm>
            <a:off x="2423616" y="4105872"/>
            <a:ext cx="522774"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1</a:t>
            </a:r>
          </a:p>
        </p:txBody>
      </p:sp>
      <p:sp>
        <p:nvSpPr>
          <p:cNvPr id="21" name="Rectangle 20">
            <a:extLst>
              <a:ext uri="{FF2B5EF4-FFF2-40B4-BE49-F238E27FC236}">
                <a16:creationId xmlns:a16="http://schemas.microsoft.com/office/drawing/2014/main" id="{EDCFAB26-A2CC-104A-9FAF-A90975E8F63B}"/>
              </a:ext>
            </a:extLst>
          </p:cNvPr>
          <p:cNvSpPr/>
          <p:nvPr/>
        </p:nvSpPr>
        <p:spPr bwMode="auto">
          <a:xfrm>
            <a:off x="3063043" y="4105872"/>
            <a:ext cx="521335"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2</a:t>
            </a:r>
          </a:p>
        </p:txBody>
      </p:sp>
      <p:sp>
        <p:nvSpPr>
          <p:cNvPr id="22" name="Rectangle 21">
            <a:extLst>
              <a:ext uri="{FF2B5EF4-FFF2-40B4-BE49-F238E27FC236}">
                <a16:creationId xmlns:a16="http://schemas.microsoft.com/office/drawing/2014/main" id="{905A8BE6-7C18-2147-9892-9601E020139B}"/>
              </a:ext>
            </a:extLst>
          </p:cNvPr>
          <p:cNvSpPr/>
          <p:nvPr/>
        </p:nvSpPr>
        <p:spPr bwMode="auto">
          <a:xfrm>
            <a:off x="3670787" y="4105872"/>
            <a:ext cx="522774"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3</a:t>
            </a:r>
          </a:p>
        </p:txBody>
      </p:sp>
      <p:sp>
        <p:nvSpPr>
          <p:cNvPr id="23" name="Rectangle 22">
            <a:extLst>
              <a:ext uri="{FF2B5EF4-FFF2-40B4-BE49-F238E27FC236}">
                <a16:creationId xmlns:a16="http://schemas.microsoft.com/office/drawing/2014/main" id="{17105800-BC7C-834E-859C-80788E66042A}"/>
              </a:ext>
            </a:extLst>
          </p:cNvPr>
          <p:cNvSpPr/>
          <p:nvPr/>
        </p:nvSpPr>
        <p:spPr bwMode="auto">
          <a:xfrm>
            <a:off x="4258368" y="4105872"/>
            <a:ext cx="522774"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4</a:t>
            </a:r>
          </a:p>
        </p:txBody>
      </p:sp>
      <p:sp>
        <p:nvSpPr>
          <p:cNvPr id="32" name="Rectangle 31">
            <a:extLst>
              <a:ext uri="{FF2B5EF4-FFF2-40B4-BE49-F238E27FC236}">
                <a16:creationId xmlns:a16="http://schemas.microsoft.com/office/drawing/2014/main" id="{D642A39F-9290-D84E-B68F-FAD890DE2C70}"/>
              </a:ext>
            </a:extLst>
          </p:cNvPr>
          <p:cNvSpPr/>
          <p:nvPr/>
        </p:nvSpPr>
        <p:spPr bwMode="auto">
          <a:xfrm>
            <a:off x="2423616" y="4735218"/>
            <a:ext cx="522774" cy="4752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fr-FR" sz="3266" dirty="0">
                <a:latin typeface="Arial" charset="0"/>
                <a:ea typeface="Microsoft YaHei" charset="-122"/>
              </a:rPr>
              <a:t>5</a:t>
            </a:r>
          </a:p>
        </p:txBody>
      </p:sp>
      <p:sp>
        <p:nvSpPr>
          <p:cNvPr id="15" name="Rectangle 1">
            <a:extLst>
              <a:ext uri="{FF2B5EF4-FFF2-40B4-BE49-F238E27FC236}">
                <a16:creationId xmlns:a16="http://schemas.microsoft.com/office/drawing/2014/main" id="{EBFFB552-A9B0-BA46-9B2F-D04E7E4865DB}"/>
              </a:ext>
            </a:extLst>
          </p:cNvPr>
          <p:cNvSpPr txBox="1">
            <a:spLocks noChangeArrowheads="1"/>
          </p:cNvSpPr>
          <p:nvPr/>
        </p:nvSpPr>
        <p:spPr bwMode="auto">
          <a:xfrm>
            <a:off x="2079419" y="1795870"/>
            <a:ext cx="8132534" cy="1270213"/>
          </a:xfrm>
          <a:prstGeom prst="rect">
            <a:avLst/>
          </a:prstGeom>
          <a:solidFill>
            <a:schemeClr val="bg2">
              <a:lumMod val="75000"/>
            </a:scheme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30176" rIns="0" bIns="0" anchor="ctr"/>
          <a:lst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Calibri" pitchFamily="34" charset="0"/>
                <a:ea typeface="Microsoft YaHei" charset="-122"/>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Calibri" pitchFamily="34" charset="0"/>
                <a:ea typeface="Microsoft YaHei" charset="-122"/>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Calibri" pitchFamily="34" charset="0"/>
                <a:ea typeface="Microsoft YaHei" charset="-122"/>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Calibri" pitchFamily="34" charset="0"/>
                <a:ea typeface="Microsoft YaHei" charset="-122"/>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a:lstStyle>
          <a:p>
            <a:pPr algn="l" eaLnBrk="1">
              <a:lnSpc>
                <a:spcPct val="89000"/>
              </a:lnSpc>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fr-FR" sz="1633" kern="0" dirty="0">
                <a:solidFill>
                  <a:schemeClr val="tx1"/>
                </a:solidFill>
                <a:latin typeface="Courier New" pitchFamily="49" charset="0"/>
                <a:cs typeface="Courier New" pitchFamily="49" charset="0"/>
              </a:rPr>
              <a:t>  </a:t>
            </a:r>
            <a:r>
              <a:rPr lang="en-US" altLang="fr-FR" sz="1633" b="1" i="1" kern="0" dirty="0" err="1">
                <a:solidFill>
                  <a:schemeClr val="accent4">
                    <a:lumMod val="75000"/>
                  </a:schemeClr>
                </a:solidFill>
                <a:latin typeface="Courier New" pitchFamily="49" charset="0"/>
                <a:cs typeface="Courier New" pitchFamily="49" charset="0"/>
              </a:rPr>
              <a:t>flexcontainer</a:t>
            </a:r>
            <a:r>
              <a:rPr lang="en-US" altLang="fr-FR" sz="1633" kern="0" dirty="0">
                <a:solidFill>
                  <a:schemeClr val="tx1"/>
                </a:solidFill>
                <a:latin typeface="Courier New" pitchFamily="49" charset="0"/>
                <a:cs typeface="Courier New" pitchFamily="49" charset="0"/>
              </a:rPr>
              <a:t> {</a:t>
            </a:r>
            <a:br>
              <a:rPr lang="en-US" altLang="fr-FR" sz="1633" kern="0" dirty="0">
                <a:solidFill>
                  <a:schemeClr val="tx1"/>
                </a:solidFill>
                <a:latin typeface="Courier New" pitchFamily="49" charset="0"/>
                <a:cs typeface="Courier New" pitchFamily="49" charset="0"/>
              </a:rPr>
            </a:br>
            <a:r>
              <a:rPr lang="en-US" altLang="fr-FR" sz="1633" kern="0" dirty="0">
                <a:solidFill>
                  <a:schemeClr val="tx1"/>
                </a:solidFill>
                <a:latin typeface="Courier New" pitchFamily="49" charset="0"/>
                <a:cs typeface="Courier New" pitchFamily="49" charset="0"/>
              </a:rPr>
              <a:t>	flex-flow: &lt;</a:t>
            </a:r>
            <a:r>
              <a:rPr lang="en-US" altLang="fr-FR" sz="1633" i="1" kern="0" dirty="0">
                <a:solidFill>
                  <a:schemeClr val="tx1"/>
                </a:solidFill>
                <a:latin typeface="Courier New" pitchFamily="49" charset="0"/>
                <a:cs typeface="Courier New" pitchFamily="49" charset="0"/>
              </a:rPr>
              <a:t>flex-direction</a:t>
            </a:r>
            <a:r>
              <a:rPr lang="en-US" altLang="fr-FR" sz="1633" kern="0" dirty="0">
                <a:solidFill>
                  <a:schemeClr val="tx1"/>
                </a:solidFill>
                <a:latin typeface="Courier New" pitchFamily="49" charset="0"/>
                <a:cs typeface="Courier New" pitchFamily="49" charset="0"/>
              </a:rPr>
              <a:t>&gt; || &lt;</a:t>
            </a:r>
            <a:r>
              <a:rPr lang="en-US" altLang="fr-FR" sz="1633" i="1" kern="0" dirty="0">
                <a:solidFill>
                  <a:schemeClr val="tx1"/>
                </a:solidFill>
                <a:latin typeface="Courier New" pitchFamily="49" charset="0"/>
                <a:cs typeface="Courier New" pitchFamily="49" charset="0"/>
              </a:rPr>
              <a:t>flex-wrap</a:t>
            </a:r>
            <a:r>
              <a:rPr lang="en-US" altLang="fr-FR" sz="1633" kern="0" dirty="0">
                <a:solidFill>
                  <a:schemeClr val="tx1"/>
                </a:solidFill>
                <a:latin typeface="Courier New" pitchFamily="49" charset="0"/>
                <a:cs typeface="Courier New" pitchFamily="49" charset="0"/>
              </a:rPr>
              <a:t>&gt;;</a:t>
            </a:r>
            <a:br>
              <a:rPr lang="en-US" altLang="fr-FR" sz="1633" kern="0" dirty="0">
                <a:solidFill>
                  <a:srgbClr val="92D050"/>
                </a:solidFill>
                <a:latin typeface="Courier New" pitchFamily="49" charset="0"/>
                <a:cs typeface="Courier New" pitchFamily="49" charset="0"/>
              </a:rPr>
            </a:br>
            <a:r>
              <a:rPr lang="en-US" altLang="fr-FR" sz="1633" kern="0" dirty="0">
                <a:solidFill>
                  <a:schemeClr val="tx1"/>
                </a:solidFill>
                <a:latin typeface="Courier New" pitchFamily="49" charset="0"/>
                <a:cs typeface="Courier New" pitchFamily="49" charset="0"/>
              </a:rPr>
              <a:t>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257</TotalTime>
  <Words>1298</Words>
  <Application>Microsoft Macintosh PowerPoint</Application>
  <PresentationFormat>Widescreen</PresentationFormat>
  <Paragraphs>148</Paragraphs>
  <Slides>19</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Avenir Next LT Pro</vt:lpstr>
      <vt:lpstr>Calibri</vt:lpstr>
      <vt:lpstr>Courier New</vt:lpstr>
      <vt:lpstr>Times New Roman</vt:lpstr>
      <vt:lpstr>Tw Cen MT</vt:lpstr>
      <vt:lpstr>ShapesVTI</vt:lpstr>
      <vt:lpstr>Introduction-FLEX </vt:lpstr>
      <vt:lpstr>FLEX POSITIONING</vt:lpstr>
      <vt:lpstr>PowerPoint Presentation</vt:lpstr>
      <vt:lpstr>PowerPoint Presentation</vt:lpstr>
      <vt:lpstr> div.father {   display: flex;   display: -webkit-flex;  }</vt:lpstr>
      <vt:lpstr> div.father div {   flex: 1 0 auto;   -webkit-flex: 1 0 auto;  }</vt:lpstr>
      <vt:lpstr>  div.father {  display: flex;  display: -webkit-flex;  flex-direction: row;  -webkit-flex-direction:   row;   }</vt:lpstr>
      <vt:lpstr>  div.father {  display: flex;  display: -webkit-flex;  flex-wrap: wrap;  -webkit-flex-wrap: wrap;   }</vt:lpstr>
      <vt:lpstr>  div.father {  display: flex;  display: -webkit-flex;  flex-flow: row wrap;  -webkit-flex-flow: row wrap;   }</vt:lpstr>
      <vt:lpstr>  div.father {  display: flex;  display: -webkit-flex;  flex-flow: row wrap;  -webkit-flex-flow: row wrap;  justify-content: center;  -webkit-justify-content: center;   }</vt:lpstr>
      <vt:lpstr>  div.father {  display: flex;  display: -webkit-flex;  flex-flow: row wrap;  -webkit-flex-flow: row wrap;  align-content: center;  -webkit-align-content: center;   }</vt:lpstr>
      <vt:lpstr>  div.father {  display: flex;  display: -webkit-flex;  flex-flow: row wrap;  -webkit-flex-flow: row wrap;  align-items: center;  -webkit-align-items: center;   }</vt:lpstr>
      <vt:lpstr>  div.father {  display: flex;  display: -webkit-flex;  flex-flow: row wrap;  -webkit-flex-flow: row wrap;  }    div.father div {  flex-basis: 35%;   -webkit-flex-basis: 35%;   }</vt:lpstr>
      <vt:lpstr>  div.father {  display: flex;  display: -webkit-flex;   }    div.father div {  flex-basis: 5%;   }   div.father div:nth-child(3) {  flex-grow: 3;   }</vt:lpstr>
      <vt:lpstr>  div.father {  display: flex;  display: -webkit-flex;   }    div.father div {  flex-basis: 5%;   }   div.father div:nth-child(3) {  flex-shrink: 0;   }</vt:lpstr>
      <vt:lpstr>  div.father {  display: flex;  display: -webkit-flex;  flex-flow: row wrap;  -webkit-flex-flow: row wrap;  }    div.father div {  flex: 1 1 auto;   }</vt:lpstr>
      <vt:lpstr>  div.father {  display: flex;  display: -webkit-flex;  flex-flow: row wrap;  -webkit-flex-flow: row wrap;  }    div.father div:nth-child(3) {  flex: 1 1 auto;  order: -1;   }</vt:lpstr>
      <vt:lpstr>Source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When and Why  React Native Is a Good Technical Solution? </dc:title>
  <dc:creator>Mayank Tiwari</dc:creator>
  <cp:lastModifiedBy>Mayank Tiwari</cp:lastModifiedBy>
  <cp:revision>54</cp:revision>
  <dcterms:created xsi:type="dcterms:W3CDTF">2020-11-13T08:35:25Z</dcterms:created>
  <dcterms:modified xsi:type="dcterms:W3CDTF">2021-08-11T07:03:12Z</dcterms:modified>
</cp:coreProperties>
</file>