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30"/>
  </p:notesMasterIdLst>
  <p:sldIdLst>
    <p:sldId id="3825" r:id="rId5"/>
    <p:sldId id="276" r:id="rId6"/>
    <p:sldId id="277" r:id="rId7"/>
    <p:sldId id="278" r:id="rId8"/>
    <p:sldId id="279" r:id="rId9"/>
    <p:sldId id="280" r:id="rId10"/>
    <p:sldId id="3836" r:id="rId11"/>
    <p:sldId id="282" r:id="rId12"/>
    <p:sldId id="283" r:id="rId13"/>
    <p:sldId id="281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59" r:id="rId27"/>
    <p:sldId id="3835" r:id="rId28"/>
    <p:sldId id="383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6" autoAdjust="0"/>
    <p:restoredTop sz="94637"/>
  </p:normalViewPr>
  <p:slideViewPr>
    <p:cSldViewPr snapToGrid="0">
      <p:cViewPr varScale="1">
        <p:scale>
          <a:sx n="93" d="100"/>
          <a:sy n="93" d="100"/>
        </p:scale>
        <p:origin x="1080" y="20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8/12/21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83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og.ccsf.edu/~hyip/cnit131/week11/samples/01_three_equal_columns_tablet.html" TargetMode="External"/><Relationship Id="rId2" Type="http://schemas.openxmlformats.org/officeDocument/2006/relationships/hyperlink" Target="https://fog.ccsf.edu/~hyip/cnit131/week11/samples/01_three_equal_columns_desktop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og.ccsf.edu/~hyip/cnit131/week11/samples/01_three_equal_columns_phone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og.ccsf.edu/~hyip/cnit131/week11/samples/02_two_unequal_columns_tablet.html" TargetMode="External"/><Relationship Id="rId2" Type="http://schemas.openxmlformats.org/officeDocument/2006/relationships/hyperlink" Target="https://fog.ccsf.edu/~hyip/cnit131/week11/samples/02_two_unequal_columns_desktop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og.ccsf.edu/~hyip/cnit131/week11/samples/02_two_unequal_columns_phone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bootstrap/default.asp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og.ccsf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w3schools.com/bootstrap/default.asp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getting-started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g.ccsf.edu/~hyip/cnit131/week11/samples/00_container_fluid.html" TargetMode="External"/><Relationship Id="rId2" Type="http://schemas.openxmlformats.org/officeDocument/2006/relationships/hyperlink" Target="https://fog.ccsf.edu/~hyip/cnit131/week11/samples/00_container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55" y="2834640"/>
            <a:ext cx="7582516" cy="2386584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Introduction-Bootstrap</a:t>
            </a:r>
            <a:br>
              <a:rPr lang="en-US" b="1" i="0" dirty="0"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B650C47-4372-8140-98E7-897695D2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err="1"/>
              <a:t>Boostrap</a:t>
            </a:r>
            <a:r>
              <a:rPr lang="en-US" altLang="en-US" dirty="0"/>
              <a:t> Grid Layout</a:t>
            </a:r>
          </a:p>
        </p:txBody>
      </p:sp>
      <p:pic>
        <p:nvPicPr>
          <p:cNvPr id="6146" name="Picture 2" descr="Bootstrap Grid System">
            <a:extLst>
              <a:ext uri="{FF2B5EF4-FFF2-40B4-BE49-F238E27FC236}">
                <a16:creationId xmlns:a16="http://schemas.microsoft.com/office/drawing/2014/main" id="{C049CD27-7CDA-404F-A526-D684F879E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860" y="1349375"/>
            <a:ext cx="86106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DC76E2B-54F7-EF4E-9654-D5FFF7CA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Bootstrap Grids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940E5CC3-A0AF-2546-9840-6F171C8B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Bootstrap’s grid system allows up to 12 columns across the page.</a:t>
            </a:r>
          </a:p>
          <a:p>
            <a:r>
              <a:rPr lang="en-US" altLang="en-US"/>
              <a:t>If you do not want to use all 12 columns individually, you can group the columns together to create wider columns: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&lt;div class="col-md-12"&gt;Span 12 columns&lt;/div&gt;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&lt;div class="col-md-6"&gt;Span 6&lt;/div&gt;&lt;div class="col-md-6"&gt;Span 6&lt;/div&gt;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&lt;div class="col-md-4"&gt;Span 4&lt;/div&gt;&lt;div class="col-md-8"&gt;Span 8&lt;/div&gt;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&lt;div class="col-md-4"&gt;Span 4&lt;/div&gt;&lt;div class="col-md-4"&gt;Span 4&lt;/div&gt; &lt;div class="col-md-4"&gt;Span 4&lt;/div&gt;</a:t>
            </a:r>
            <a:endParaRPr lang="en-US" altLang="en-US"/>
          </a:p>
          <a:p>
            <a:r>
              <a:rPr lang="en-US" altLang="en-US"/>
              <a:t>Bootstrap's grid system is responsive, and the columns will re-arrange automatically depending on the screen size.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EC145DF9-DF90-2E4B-AC29-23025991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Grid Classes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0D490D47-4107-5F41-9854-59E19E1B9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Bootstrap grid system has four classes:</a:t>
            </a:r>
          </a:p>
          <a:p>
            <a:pPr lvl="1"/>
            <a:r>
              <a:rPr lang="en-US" altLang="en-US"/>
              <a:t>xs (for phones)</a:t>
            </a:r>
          </a:p>
          <a:p>
            <a:pPr lvl="1"/>
            <a:r>
              <a:rPr lang="en-US" altLang="en-US"/>
              <a:t>sm (for tablets)</a:t>
            </a:r>
          </a:p>
          <a:p>
            <a:pPr lvl="1"/>
            <a:r>
              <a:rPr lang="en-US" altLang="en-US"/>
              <a:t>md (for desktops)</a:t>
            </a:r>
          </a:p>
          <a:p>
            <a:pPr lvl="1"/>
            <a:r>
              <a:rPr lang="en-US" altLang="en-US"/>
              <a:t>lg (for larger desktops)</a:t>
            </a:r>
          </a:p>
          <a:p>
            <a:r>
              <a:rPr lang="en-US" altLang="en-US"/>
              <a:t>The classes above can be combined to create more dynamic and flexible layouts.</a:t>
            </a:r>
          </a:p>
          <a:p>
            <a:pPr>
              <a:buFont typeface="Arial" panose="020B0604020202020204" pitchFamily="34" charset="0"/>
              <a:buNone/>
            </a:pP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CD11802D-FB08-F045-B723-C7D9C8CA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Basic Structure of a Bootstrap Grid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B45B154C-4103-3A4B-858A-AE4F41F02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	&lt;div class="row"&gt;</a:t>
            </a:r>
            <a:br>
              <a:rPr lang="en-US" altLang="en-US" sz="2000"/>
            </a:br>
            <a:r>
              <a:rPr lang="en-US" altLang="en-US" sz="2000"/>
              <a:t>  &lt;div class="col-*-*"&gt;&lt;/div&gt;</a:t>
            </a:r>
            <a:br>
              <a:rPr lang="en-US" altLang="en-US" sz="2000"/>
            </a:br>
            <a:r>
              <a:rPr lang="en-US" altLang="en-US" sz="2000"/>
              <a:t>&lt;/div&gt;</a:t>
            </a:r>
            <a:br>
              <a:rPr lang="en-US" altLang="en-US" sz="2000"/>
            </a:br>
            <a:r>
              <a:rPr lang="en-US" altLang="en-US" sz="2000"/>
              <a:t>&lt;div class="row"&gt;</a:t>
            </a:r>
            <a:br>
              <a:rPr lang="en-US" altLang="en-US" sz="2000"/>
            </a:br>
            <a:r>
              <a:rPr lang="en-US" altLang="en-US" sz="2000"/>
              <a:t>  &lt;div class="col-*-*"&gt;&lt;/div&gt;</a:t>
            </a:r>
            <a:br>
              <a:rPr lang="en-US" altLang="en-US" sz="2000"/>
            </a:br>
            <a:r>
              <a:rPr lang="en-US" altLang="en-US" sz="2000"/>
              <a:t>  &lt;div class="col-*-*"&gt;&lt;/div&gt;</a:t>
            </a:r>
            <a:br>
              <a:rPr lang="en-US" altLang="en-US" sz="2000"/>
            </a:br>
            <a:r>
              <a:rPr lang="en-US" altLang="en-US" sz="2000"/>
              <a:t>  &lt;div class="col-*-*"&gt;&lt;/div&gt;</a:t>
            </a:r>
            <a:br>
              <a:rPr lang="en-US" altLang="en-US" sz="2000"/>
            </a:br>
            <a:r>
              <a:rPr lang="en-US" altLang="en-US" sz="2000"/>
              <a:t>&lt;/div&gt;</a:t>
            </a:r>
            <a:br>
              <a:rPr lang="en-US" altLang="en-US" sz="2000"/>
            </a:br>
            <a:r>
              <a:rPr lang="en-US" altLang="en-US" sz="2000"/>
              <a:t>&lt;div class="row"&gt;</a:t>
            </a:r>
            <a:br>
              <a:rPr lang="en-US" altLang="en-US" sz="2000"/>
            </a:br>
            <a:r>
              <a:rPr lang="en-US" altLang="en-US" sz="2000"/>
              <a:t>  ...</a:t>
            </a:r>
            <a:br>
              <a:rPr lang="en-US" altLang="en-US" sz="2000"/>
            </a:br>
            <a:r>
              <a:rPr lang="en-US" altLang="en-US" sz="2000"/>
              <a:t>&lt;/div&gt;</a:t>
            </a:r>
          </a:p>
          <a:p>
            <a:r>
              <a:rPr lang="en-US" altLang="en-US"/>
              <a:t>First; create a row (&lt;div class="row"&gt;). Then, add the desired number of columns (tags with appropriate .col-*-*classes). Note that numbers in .col-*-* should always add up to 12 for each row.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571A041-2997-C54F-A409-7D7CB011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Three Equal Columns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2CD3CEA-3CF0-2941-8947-235C7EBC9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Three equal columns (</a:t>
            </a:r>
            <a:r>
              <a:rPr lang="en-US" altLang="en-US" dirty="0">
                <a:hlinkClick r:id="rId2"/>
              </a:rPr>
              <a:t>desktop version</a:t>
            </a:r>
            <a:r>
              <a:rPr lang="en-US" altLang="en-US" dirty="0"/>
              <a:t>):</a:t>
            </a:r>
          </a:p>
          <a:p>
            <a:r>
              <a:rPr lang="en-US" altLang="en-US" dirty="0"/>
              <a:t>Three equal columns (</a:t>
            </a:r>
            <a:r>
              <a:rPr lang="en-US" altLang="en-US" dirty="0">
                <a:hlinkClick r:id="rId3"/>
              </a:rPr>
              <a:t>tablet version</a:t>
            </a:r>
            <a:r>
              <a:rPr lang="en-US" altLang="en-US" dirty="0"/>
              <a:t>):</a:t>
            </a:r>
          </a:p>
          <a:p>
            <a:r>
              <a:rPr lang="en-US" altLang="en-US" dirty="0"/>
              <a:t>Three equal columns (</a:t>
            </a:r>
            <a:r>
              <a:rPr lang="en-US" altLang="en-US" dirty="0">
                <a:hlinkClick r:id="rId4"/>
              </a:rPr>
              <a:t>smart phone version</a:t>
            </a:r>
            <a:r>
              <a:rPr lang="en-US" altLang="en-US" dirty="0"/>
              <a:t>):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FE1F6509-FB2D-F045-B0CA-8D19CC68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Two Unequal Columns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F9DA5222-8798-3341-8A60-6DBB15D72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Two unequal columns (</a:t>
            </a:r>
            <a:r>
              <a:rPr lang="en-US" altLang="en-US">
                <a:hlinkClick r:id="rId2"/>
              </a:rPr>
              <a:t>desktop version</a:t>
            </a:r>
            <a:r>
              <a:rPr lang="en-US" altLang="en-US"/>
              <a:t>):</a:t>
            </a:r>
          </a:p>
          <a:p>
            <a:r>
              <a:rPr lang="en-US" altLang="en-US"/>
              <a:t>Two unequal columns (</a:t>
            </a:r>
            <a:r>
              <a:rPr lang="en-US" altLang="en-US">
                <a:hlinkClick r:id="rId3"/>
              </a:rPr>
              <a:t>tablet version</a:t>
            </a:r>
            <a:r>
              <a:rPr lang="en-US" altLang="en-US"/>
              <a:t>):</a:t>
            </a:r>
          </a:p>
          <a:p>
            <a:r>
              <a:rPr lang="en-US" altLang="en-US"/>
              <a:t>Two unequal columns (</a:t>
            </a:r>
            <a:r>
              <a:rPr lang="en-US" altLang="en-US">
                <a:hlinkClick r:id="rId4"/>
              </a:rPr>
              <a:t>smart phone version</a:t>
            </a:r>
            <a:r>
              <a:rPr lang="en-US" altLang="en-US"/>
              <a:t>):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62E692D-CCA9-BC4C-A660-A603BCA7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Bootstrap Tables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976B690F-7F8E-CC4B-9108-63463569F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400"/>
              <a:t>A </a:t>
            </a:r>
            <a:r>
              <a:rPr lang="en-US" altLang="en-US" sz="2400" b="1"/>
              <a:t>basic</a:t>
            </a:r>
            <a:r>
              <a:rPr lang="en-US" altLang="en-US" sz="2400"/>
              <a:t> Bootstrap table has a light padding and only horizontal dividers.</a:t>
            </a:r>
          </a:p>
          <a:p>
            <a:pPr lvl="1"/>
            <a:r>
              <a:rPr lang="en-US" altLang="en-US" sz="2000"/>
              <a:t>The .table class adds basic styling to a table:</a:t>
            </a:r>
          </a:p>
          <a:p>
            <a:r>
              <a:rPr lang="en-US" altLang="en-US" sz="2400" b="1"/>
              <a:t>Striped Rows</a:t>
            </a:r>
          </a:p>
          <a:p>
            <a:pPr lvl="1"/>
            <a:r>
              <a:rPr lang="en-US" altLang="en-US" sz="2000"/>
              <a:t>The .table-striped class adds zebra-stripes to a table:</a:t>
            </a:r>
          </a:p>
          <a:p>
            <a:r>
              <a:rPr lang="en-US" altLang="en-US" sz="2400" b="1"/>
              <a:t>Bordered Table</a:t>
            </a:r>
          </a:p>
          <a:p>
            <a:pPr lvl="1"/>
            <a:r>
              <a:rPr lang="en-US" altLang="en-US" sz="2000"/>
              <a:t>The .table-bordered class adds borders on all sides of the table and cells:</a:t>
            </a:r>
          </a:p>
          <a:p>
            <a:r>
              <a:rPr lang="en-US" altLang="en-US" sz="2400" b="1"/>
              <a:t>Hover Rows</a:t>
            </a:r>
          </a:p>
          <a:p>
            <a:pPr lvl="1"/>
            <a:r>
              <a:rPr lang="en-US" altLang="en-US" sz="2000"/>
              <a:t>The .table-hover class enables a hover state on table rows:</a:t>
            </a:r>
          </a:p>
          <a:p>
            <a:r>
              <a:rPr lang="en-US" altLang="en-US" sz="2400" b="1"/>
              <a:t>Responsive Tables</a:t>
            </a:r>
          </a:p>
          <a:p>
            <a:pPr lvl="1"/>
            <a:r>
              <a:rPr lang="en-US" altLang="en-US" sz="2000"/>
              <a:t>The .table-responsive class creates a responsive table. The table will then scroll horizontally on small devices (under 768px). When viewing on anything larger than 768px wide, there is no difference: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F78737E-DFAD-5844-A1EA-9343E85B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Bootstrap Images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3F4BC26D-6A11-D246-8437-6F72E2EA5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2400"/>
              <a:t>Rounded Corners</a:t>
            </a:r>
          </a:p>
          <a:p>
            <a:pPr lvl="1"/>
            <a:r>
              <a:rPr lang="en-US" altLang="en-US" sz="2000"/>
              <a:t>The .img-rounded class adds rounded corners to an image (IE8 does not support rounded corners):</a:t>
            </a:r>
          </a:p>
          <a:p>
            <a:r>
              <a:rPr lang="en-US" altLang="en-US" sz="2400"/>
              <a:t>Circle</a:t>
            </a:r>
          </a:p>
          <a:p>
            <a:pPr lvl="1"/>
            <a:r>
              <a:rPr lang="en-US" altLang="en-US" sz="2000"/>
              <a:t>The .img-circle class shapes the image to a circle (IE8 does not support rounded corners):</a:t>
            </a:r>
          </a:p>
          <a:p>
            <a:r>
              <a:rPr lang="en-US" altLang="en-US" sz="2400"/>
              <a:t>Thumbnail</a:t>
            </a:r>
          </a:p>
          <a:p>
            <a:pPr lvl="1"/>
            <a:r>
              <a:rPr lang="en-US" altLang="en-US" sz="2000"/>
              <a:t>The .img-thumbnail class shapes the image to a thumbnail:</a:t>
            </a:r>
          </a:p>
          <a:p>
            <a:r>
              <a:rPr lang="en-US" altLang="en-US" sz="2400"/>
              <a:t>Responsive Images</a:t>
            </a:r>
          </a:p>
          <a:p>
            <a:pPr lvl="1"/>
            <a:r>
              <a:rPr lang="en-US" altLang="en-US" sz="2000"/>
              <a:t>Images comes in all sizes. So do screens. Responsive images automatically adjust to fit the size of the screen.</a:t>
            </a:r>
          </a:p>
          <a:p>
            <a:pPr lvl="1"/>
            <a:r>
              <a:rPr lang="en-US" altLang="en-US" sz="2000"/>
              <a:t>Create responsive images by adding an .img-responsive class to the &lt;img&gt; tag. The image will then scale nicely to the parent element.</a:t>
            </a:r>
          </a:p>
          <a:p>
            <a:pPr lvl="1"/>
            <a:r>
              <a:rPr lang="en-US" altLang="en-US" sz="2000"/>
              <a:t>The .img-responsive class applies display: block; and max-width: 100%; and height: auto; to the image: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3B5A8E8-B33F-C64D-BCEA-22872B2B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Bootstrap Buttons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904248F0-B110-B641-A382-44CED554E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Button Styles</a:t>
            </a:r>
          </a:p>
          <a:p>
            <a:pPr lvl="1"/>
            <a:r>
              <a:rPr lang="en-US" altLang="en-US"/>
              <a:t>Bootstrap provides seven styles of buttons with the following classes: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.btn-default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.btn-primary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.btn-success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.btn-info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.btn-warning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.btn-danger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.btn-link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9247525B-4D0E-A544-9EE7-FDA4D8A0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Bootstrap Button Elements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35E7712-840F-A842-99F3-EBB79190A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button classes can be used on the following elements:</a:t>
            </a:r>
          </a:p>
          <a:p>
            <a:pPr lvl="1"/>
            <a:r>
              <a:rPr lang="en-US" altLang="en-US"/>
              <a:t> &lt;a&gt; </a:t>
            </a:r>
          </a:p>
          <a:p>
            <a:pPr lvl="1"/>
            <a:r>
              <a:rPr lang="en-US" altLang="en-US"/>
              <a:t>&lt;button&gt;</a:t>
            </a:r>
          </a:p>
          <a:p>
            <a:pPr lvl="1"/>
            <a:r>
              <a:rPr lang="en-US" altLang="en-US"/>
              <a:t>&lt;input&gt;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80526C70-8AAA-3143-960F-D0D6BD94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What is Responsive Web Design?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D4D25CB1-7AC0-0046-888D-540A4FD6A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Responsive web design is about creating web sites which automatically adjust themselves to look good on all devices, from small phones to large desktops.</a:t>
            </a:r>
            <a:endParaRPr lang="en-US" altLang="en-US" b="1"/>
          </a:p>
          <a:p>
            <a:r>
              <a:rPr lang="en-US" altLang="en-US"/>
              <a:t>Bootstrap is the most popular HTML, CSS, and JavaScript framework for developing responsive, mobile-first web sites.</a:t>
            </a:r>
          </a:p>
          <a:p>
            <a:r>
              <a:rPr lang="en-US" altLang="en-US"/>
              <a:t>Bootstrap is completely free to download and use!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F67E9AE3-3ED2-6A49-B6C6-A1F2FC38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Button Sizes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1002259B-8E1F-F34C-8EE4-06973FA95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Bootstrap provides four button sizes with the following classes: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.btn-lg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.btn-md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.btn-sm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.btn-xs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08FE21C-6371-E046-B7E6-EF0E2AE1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Block Level Buttons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667AB5AE-C73C-9447-86CE-82D22F195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block level button spans the entire width of the parent element.</a:t>
            </a:r>
          </a:p>
          <a:p>
            <a:pPr lvl="1"/>
            <a:r>
              <a:rPr lang="en-US" altLang="en-US"/>
              <a:t>Add class .btn-block to create a block level button: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B0356299-F2B1-494D-BF8B-1A905A24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Active/Disabled Buttons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E6DA4FC9-0DF6-564B-A063-0F3905226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button can be set to an active (appear pressed) or a disabled (unclickable) state:</a:t>
            </a:r>
          </a:p>
          <a:p>
            <a:pPr lvl="1"/>
            <a:r>
              <a:rPr lang="en-US" altLang="en-US"/>
              <a:t>The class .active makes a button appear pressed, and the class .disabled makes a button unclickable: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9FE79516-25CC-D947-8267-36275559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References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54B4B6BC-C261-3D4D-89D9-3BB513122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Discovering the Internet: Complete, Jennifer Campbell, Course Technology, Cengage Learning, 5th Edition-2015, ISBN 978-1-285-84540-1.</a:t>
            </a:r>
          </a:p>
          <a:p>
            <a:pPr eaLnBrk="1" hangingPunct="1"/>
            <a:r>
              <a:rPr lang="en-US" altLang="en-US" dirty="0"/>
              <a:t>Basics of Web Design HTML5 &amp; CSS3, Second Edition, by Terry </a:t>
            </a:r>
            <a:r>
              <a:rPr lang="en-US" altLang="en-US" dirty="0" err="1"/>
              <a:t>Felke</a:t>
            </a:r>
            <a:r>
              <a:rPr lang="en-US" altLang="en-US" dirty="0"/>
              <a:t>-Morris, </a:t>
            </a:r>
            <a:r>
              <a:rPr lang="en-US" altLang="en-US" dirty="0" err="1"/>
              <a:t>Peason</a:t>
            </a:r>
            <a:r>
              <a:rPr lang="en-US" altLang="en-US" dirty="0"/>
              <a:t>, ISBN 978-0-13-312891-8.</a:t>
            </a:r>
          </a:p>
          <a:p>
            <a:pPr eaLnBrk="1" hangingPunct="1"/>
            <a:r>
              <a:rPr lang="en-US" altLang="en-US" dirty="0">
                <a:hlinkClick r:id="rId2"/>
              </a:rPr>
              <a:t>W3schools.com</a:t>
            </a: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hlinkClick r:id="rId3"/>
              </a:rPr>
              <a:t>https://fog.ccsf.edu/</a:t>
            </a:r>
            <a:endParaRPr lang="en-US" sz="1800" dirty="0"/>
          </a:p>
          <a:p>
            <a:endParaRPr lang="en-US" sz="1800" dirty="0"/>
          </a:p>
          <a:p>
            <a:pPr lvl="1" indent="0">
              <a:buNone/>
            </a:pPr>
            <a:r>
              <a:rPr lang="en-US" sz="1800" dirty="0"/>
              <a:t>References</a:t>
            </a:r>
          </a:p>
          <a:p>
            <a:r>
              <a:rPr lang="en-US" altLang="en-US" sz="1800" dirty="0"/>
              <a:t>Discovering the Internet: Complete, Jennifer Campbell, Course Technology, Cengage Learning, 5th Edition-2015, ISBN 978-1-285-84540-1.</a:t>
            </a:r>
          </a:p>
          <a:p>
            <a:r>
              <a:rPr lang="en-US" altLang="en-US" sz="1800" dirty="0"/>
              <a:t>Basics of Web Design HTML5 &amp; CSS3, Second Edition, by Terry </a:t>
            </a:r>
            <a:r>
              <a:rPr lang="en-US" altLang="en-US" sz="1800" dirty="0" err="1"/>
              <a:t>Felke</a:t>
            </a:r>
            <a:r>
              <a:rPr lang="en-US" altLang="en-US" sz="1800" dirty="0"/>
              <a:t>-Morris, </a:t>
            </a:r>
            <a:r>
              <a:rPr lang="en-US" altLang="en-US" sz="1800" dirty="0" err="1"/>
              <a:t>Peason</a:t>
            </a:r>
            <a:r>
              <a:rPr lang="en-US" altLang="en-US" sz="1800" dirty="0"/>
              <a:t>, ISBN 978-0-13-312891-8.</a:t>
            </a:r>
          </a:p>
          <a:p>
            <a:r>
              <a:rPr lang="en-US" altLang="en-US" sz="1800" dirty="0">
                <a:hlinkClick r:id="rId4"/>
              </a:rPr>
              <a:t>W3schools.com</a:t>
            </a:r>
            <a:endParaRPr lang="en-US" alt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9" name="Picture Placeholder 8" descr="boy playing with space ship toys">
            <a:extLst>
              <a:ext uri="{FF2B5EF4-FFF2-40B4-BE49-F238E27FC236}">
                <a16:creationId xmlns:a16="http://schemas.microsoft.com/office/drawing/2014/main" id="{BB00A97C-4C32-42DA-9838-F3D341AB0D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/>
          <a:srcRect l="20" r="20"/>
          <a:stretch/>
        </p:blipFill>
        <p:spPr/>
      </p:pic>
      <p:pic>
        <p:nvPicPr>
          <p:cNvPr id="11" name="Picture Placeholder 10" descr="little girl sitting on steps reading a book">
            <a:extLst>
              <a:ext uri="{FF2B5EF4-FFF2-40B4-BE49-F238E27FC236}">
                <a16:creationId xmlns:a16="http://schemas.microsoft.com/office/drawing/2014/main" id="{89C83A94-9400-40DF-9CE0-AFEB3C742B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/>
          <a:srcRect t="23" b="23"/>
          <a:stretch/>
        </p:blipFill>
        <p:spPr/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596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BA58DA27-D45D-094F-8783-EF3DD560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What is Bootstrap?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79832FA4-D2E7-B84A-B041-9662A8B9D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Bootstrap is a free front-end framework for faster and easier web development</a:t>
            </a:r>
          </a:p>
          <a:p>
            <a:r>
              <a:rPr lang="en-US" altLang="en-US"/>
              <a:t>Bootstrap includes HTML and CSS based design templates for typography, forms, buttons, tables, navigation, modals, image carousels and many other, as well as optional JavaScript plugins</a:t>
            </a:r>
          </a:p>
          <a:p>
            <a:r>
              <a:rPr lang="en-US" altLang="en-US"/>
              <a:t>Bootstrap also gives you the ability to easily create responsive designs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20FC22D-8414-084E-A4CD-77A0F9E0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Bootstrap History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05DA1A30-BC94-5D43-A025-3259E7253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/>
              <a:t>Bootstrap was developed by Mark Otto and Jacob Thornton at Twitter, and released as an open source product in August 2011 on GitHub.</a:t>
            </a:r>
          </a:p>
          <a:p>
            <a:r>
              <a:rPr lang="en-US" altLang="en-US"/>
              <a:t>Advantages of Bootstrap:</a:t>
            </a:r>
          </a:p>
          <a:p>
            <a:pPr lvl="1"/>
            <a:r>
              <a:rPr lang="en-US" altLang="en-US" b="1"/>
              <a:t>Easy to use:</a:t>
            </a:r>
            <a:r>
              <a:rPr lang="en-US" altLang="en-US"/>
              <a:t> Anybody with just basic knowledge of HTML and CSS can start using Bootstrap</a:t>
            </a:r>
          </a:p>
          <a:p>
            <a:pPr lvl="1"/>
            <a:r>
              <a:rPr lang="en-US" altLang="en-US" b="1"/>
              <a:t>Responsive features:</a:t>
            </a:r>
            <a:r>
              <a:rPr lang="en-US" altLang="en-US"/>
              <a:t> Bootstrap's responsive CSS adjusts to phones, tablets, and desktops</a:t>
            </a:r>
          </a:p>
          <a:p>
            <a:pPr lvl="1"/>
            <a:r>
              <a:rPr lang="en-US" altLang="en-US" b="1"/>
              <a:t>Mobile-first approach:</a:t>
            </a:r>
            <a:r>
              <a:rPr lang="en-US" altLang="en-US"/>
              <a:t> In Bootstrap 3, mobile-first styles are part of the core framework</a:t>
            </a:r>
          </a:p>
          <a:p>
            <a:pPr lvl="1"/>
            <a:r>
              <a:rPr lang="en-US" altLang="en-US" b="1"/>
              <a:t>Browser compatibility:</a:t>
            </a:r>
            <a:r>
              <a:rPr lang="en-US" altLang="en-US"/>
              <a:t> Bootstrap is compatible with all modern browsers (Chrome, Firefox, Internet Explorer, Safari, and Opera)</a:t>
            </a:r>
          </a:p>
          <a:p>
            <a:pPr>
              <a:buFont typeface="Arial" panose="020B0604020202020204" pitchFamily="34" charset="0"/>
              <a:buNone/>
            </a:pP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40B1AFB-D13A-DD48-A154-786E2C6C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Where to Get Bootstrap?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4A4F95A2-D93C-4949-BA7B-67F31BFED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There are two ways to start using Bootstrap on your own web site.</a:t>
            </a:r>
          </a:p>
          <a:p>
            <a:pPr lvl="1"/>
            <a:r>
              <a:rPr lang="en-US" altLang="en-US"/>
              <a:t>Download Bootstrap from getbootstrap.com</a:t>
            </a:r>
          </a:p>
          <a:p>
            <a:pPr lvl="2"/>
            <a:r>
              <a:rPr lang="en-US" altLang="en-US"/>
              <a:t>If you want to download and host Bootstrap yourself, go to </a:t>
            </a:r>
            <a:r>
              <a:rPr lang="en-US" altLang="en-US" u="sng">
                <a:hlinkClick r:id="rId2"/>
              </a:rPr>
              <a:t>getbootstrap.com</a:t>
            </a:r>
            <a:r>
              <a:rPr lang="en-US" altLang="en-US"/>
              <a:t>, and follow the instructions there.</a:t>
            </a:r>
          </a:p>
          <a:p>
            <a:pPr lvl="1"/>
            <a:r>
              <a:rPr lang="en-US" altLang="en-US"/>
              <a:t>Include Bootstrap from a CDN</a:t>
            </a:r>
          </a:p>
          <a:p>
            <a:pPr lvl="2"/>
            <a:r>
              <a:rPr lang="en-US" altLang="en-US"/>
              <a:t>If you don't want to download and host Bootstrap yourself, you can include it from a CDN (Content Delivery Network).</a:t>
            </a:r>
          </a:p>
          <a:p>
            <a:pPr lvl="2"/>
            <a:r>
              <a:rPr lang="en-US" altLang="en-US"/>
              <a:t>MaxCDN provides CDN support for Bootstrap's CSS and JavaScript. You must also include jQuery.</a:t>
            </a:r>
          </a:p>
          <a:p>
            <a:pPr>
              <a:buFont typeface="Arial" panose="020B0604020202020204" pitchFamily="34" charset="0"/>
              <a:buNone/>
            </a:pP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8F95E21-2A26-DA43-92C3-E79F19B6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Bootstrap CDN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C36DAB13-1902-D74A-AEF7-4D8217235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1800"/>
              <a:t>You must include the following Bootstrap’s CSS, JavaScript, and jQuery from MaxCDN into your web page.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/>
              <a:t>	&lt;!-- Latest compiled and minified Bootstrap CSS --&gt;</a:t>
            </a:r>
            <a:br>
              <a:rPr lang="en-US" altLang="en-US" sz="1800"/>
            </a:br>
            <a:r>
              <a:rPr lang="en-US" altLang="en-US" sz="1800"/>
              <a:t>&lt;link rel="stylesheet"href="https://maxcdn.bootstrapcdn.com/bootstrap/3.3.7/css/bootstrap.min.css"&gt;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/>
              <a:t>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/>
              <a:t>	&lt;!-- Latest compiled Bootstrap JavaScript --&gt;</a:t>
            </a:r>
            <a:br>
              <a:rPr lang="en-US" altLang="en-US" sz="1800"/>
            </a:br>
            <a:r>
              <a:rPr lang="en-US" altLang="en-US" sz="1800"/>
              <a:t>&lt;script src="https://maxcdn.bootstrapcdn.com/bootstrap/3.3.7/js/bootstrap.min.js"&gt;&lt;/script&gt; </a:t>
            </a:r>
            <a:br>
              <a:rPr lang="en-US" altLang="en-US" sz="1800"/>
            </a:br>
            <a:endParaRPr lang="en-US" altLang="en-US" sz="1800"/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/>
              <a:t>	&lt;!-- latest jQuery library --&gt;</a:t>
            </a:r>
            <a:br>
              <a:rPr lang="en-US" altLang="en-US" sz="1800"/>
            </a:br>
            <a:r>
              <a:rPr lang="en-US" altLang="en-US" sz="1800"/>
              <a:t>&lt;script src="https://code.jquery.com/jquery-latest.js"&gt;&lt;/script&gt;</a:t>
            </a:r>
          </a:p>
          <a:p>
            <a:r>
              <a:rPr lang="en-US" altLang="en-US" sz="1800"/>
              <a:t>Advantage of using the Bootstrap CDN:</a:t>
            </a:r>
          </a:p>
          <a:p>
            <a:pPr lvl="1"/>
            <a:r>
              <a:rPr lang="en-US" altLang="en-US" sz="1800"/>
              <a:t>Many users already have downloaded Bootstrap from MaxCDN when visiting another site. As a result, it will be loaded from cache when they visit your site, which leads to faster loading time. Also, most CDN's will make sure that once a user requests a file from it, it will be served from the server closest to them, which also leads to faster loading time.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B650C47-4372-8140-98E7-897695D2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Create Web Page with Bootstrap (1)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EC1358F1-6FC1-3242-8AA7-9CB569215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Add the HTML5 doctype</a:t>
            </a:r>
          </a:p>
          <a:p>
            <a:pPr lvl="1"/>
            <a:r>
              <a:rPr lang="en-US" altLang="en-US"/>
              <a:t>Bootstrap uses HTML elements and CSS properties that require the HTML5 doctype.</a:t>
            </a:r>
          </a:p>
          <a:p>
            <a:pPr lvl="1"/>
            <a:r>
              <a:rPr lang="en-US" altLang="en-US"/>
              <a:t>Always include the HTML5 doctype at the beginning of the page, along with the lang attribute and the correct character set: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/>
          </a:p>
          <a:p>
            <a:pPr lvl="1">
              <a:buFont typeface="Arial" panose="020B0604020202020204" pitchFamily="34" charset="0"/>
              <a:buNone/>
            </a:pPr>
            <a:r>
              <a:rPr lang="en-US" altLang="en-US"/>
              <a:t>&lt;!DOCTYPE html&gt;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/>
              <a:t>&lt;html lang="en"&gt;</a:t>
            </a:r>
            <a:br>
              <a:rPr lang="en-US" altLang="en-US"/>
            </a:br>
            <a:r>
              <a:rPr lang="en-US" altLang="en-US"/>
              <a:t>  &lt;head&gt;</a:t>
            </a:r>
            <a:br>
              <a:rPr lang="en-US" altLang="en-US"/>
            </a:br>
            <a:r>
              <a:rPr lang="en-US" altLang="en-US"/>
              <a:t>    &lt;meta charset="utf-8"&gt; </a:t>
            </a:r>
            <a:br>
              <a:rPr lang="en-US" altLang="en-US"/>
            </a:br>
            <a:r>
              <a:rPr lang="en-US" altLang="en-US"/>
              <a:t>  &lt;/head&gt;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/>
              <a:t>&lt;/html&gt;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213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92DEA19-D003-2F47-9C0E-E4F3DF9A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Create Web Page with Bootstrap (2)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DF3D938C-6EC4-D344-A250-F6C2F5689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Bootstrap is mobile-first</a:t>
            </a:r>
          </a:p>
          <a:p>
            <a:pPr lvl="1"/>
            <a:r>
              <a:rPr lang="en-US" altLang="en-US"/>
              <a:t>Bootstrap 3 is designed to be responsive to mobile devices. Mobile-first styles are part of the core framework.</a:t>
            </a:r>
          </a:p>
          <a:p>
            <a:pPr lvl="1"/>
            <a:r>
              <a:rPr lang="en-US" altLang="en-US"/>
              <a:t>To ensure proper rendering and touch zooming, add the following &lt;meta&gt; tag inside the &lt;head&gt; element: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/>
          </a:p>
          <a:p>
            <a:pPr lvl="1">
              <a:buFont typeface="Arial" panose="020B0604020202020204" pitchFamily="34" charset="0"/>
              <a:buNone/>
            </a:pPr>
            <a:r>
              <a:rPr lang="en-US" altLang="en-US"/>
              <a:t>&lt;meta name="viewport" content="width=device-width, initial-scale=1"&gt;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/>
          </a:p>
          <a:p>
            <a:pPr lvl="1"/>
            <a:r>
              <a:rPr lang="en-US" altLang="en-US"/>
              <a:t>The width=device-width part sets the width of the page to follow the screen-width of the device (which will vary depending on the device).</a:t>
            </a:r>
          </a:p>
          <a:p>
            <a:pPr lvl="1"/>
            <a:r>
              <a:rPr lang="en-US" altLang="en-US"/>
              <a:t>The initial-scale=1 part sets the initial zoom level when the page is first loaded by the browser.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9F76432-C733-F941-917F-CE435344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Create Web Page with Bootstrap (3)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76D780AF-8D25-3A4D-81F1-CC34D93F6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Containers</a:t>
            </a:r>
          </a:p>
          <a:p>
            <a:pPr lvl="1"/>
            <a:r>
              <a:rPr lang="en-US" altLang="en-US"/>
              <a:t>Bootstrap also requires a containing element to wrap site contents.</a:t>
            </a:r>
          </a:p>
          <a:p>
            <a:pPr lvl="1"/>
            <a:r>
              <a:rPr lang="en-US" altLang="en-US"/>
              <a:t>There are two container classes to choose from:</a:t>
            </a:r>
          </a:p>
          <a:p>
            <a:pPr lvl="2"/>
            <a:r>
              <a:rPr lang="en-US" altLang="en-US"/>
              <a:t>The .container class provides a responsive </a:t>
            </a:r>
            <a:r>
              <a:rPr lang="en-US" altLang="en-US" b="1"/>
              <a:t>fixed width container. </a:t>
            </a:r>
            <a:r>
              <a:rPr lang="en-US" altLang="en-US"/>
              <a:t>(</a:t>
            </a:r>
            <a:r>
              <a:rPr lang="en-US" altLang="en-US">
                <a:hlinkClick r:id="rId2"/>
              </a:rPr>
              <a:t>See Sample</a:t>
            </a:r>
            <a:r>
              <a:rPr lang="en-US" altLang="en-US"/>
              <a:t>)</a:t>
            </a:r>
          </a:p>
          <a:p>
            <a:pPr lvl="2"/>
            <a:r>
              <a:rPr lang="en-US" altLang="en-US"/>
              <a:t>The .container-fluid class provides a </a:t>
            </a:r>
            <a:r>
              <a:rPr lang="en-US" altLang="en-US" b="1"/>
              <a:t>full width container</a:t>
            </a:r>
            <a:r>
              <a:rPr lang="en-US" altLang="en-US"/>
              <a:t>, spanning the entire width of the viewport. (</a:t>
            </a:r>
            <a:r>
              <a:rPr lang="en-US" altLang="en-US">
                <a:hlinkClick r:id="rId3"/>
              </a:rPr>
              <a:t>See Sample</a:t>
            </a:r>
            <a:r>
              <a:rPr lang="en-US" altLang="en-US"/>
              <a:t>)</a:t>
            </a:r>
          </a:p>
          <a:p>
            <a:r>
              <a:rPr lang="en-US" altLang="en-US" b="1"/>
              <a:t>Note:</a:t>
            </a:r>
            <a:r>
              <a:rPr lang="en-US" altLang="en-US"/>
              <a:t> Containers are not nestable (you cannot put a container inside another container).</a:t>
            </a:r>
          </a:p>
          <a:p>
            <a:pPr>
              <a:buFont typeface="Arial" panose="020B0604020202020204" pitchFamily="34" charset="0"/>
              <a:buNone/>
            </a:pP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1663</Words>
  <Application>Microsoft Macintosh PowerPoint</Application>
  <PresentationFormat>Widescreen</PresentationFormat>
  <Paragraphs>150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Avenir Next LT Pro</vt:lpstr>
      <vt:lpstr>Calibri</vt:lpstr>
      <vt:lpstr>Tw Cen MT</vt:lpstr>
      <vt:lpstr>ShapesVTI</vt:lpstr>
      <vt:lpstr>Introduction-Bootstrap </vt:lpstr>
      <vt:lpstr>What is Responsive Web Design?</vt:lpstr>
      <vt:lpstr>What is Bootstrap?</vt:lpstr>
      <vt:lpstr>Bootstrap History</vt:lpstr>
      <vt:lpstr>Where to Get Bootstrap?</vt:lpstr>
      <vt:lpstr>Bootstrap CDN</vt:lpstr>
      <vt:lpstr>Create Web Page with Bootstrap (1)</vt:lpstr>
      <vt:lpstr>Create Web Page with Bootstrap (2)</vt:lpstr>
      <vt:lpstr>Create Web Page with Bootstrap (3)</vt:lpstr>
      <vt:lpstr>Boostrap Grid Layout</vt:lpstr>
      <vt:lpstr>Bootstrap Grids</vt:lpstr>
      <vt:lpstr>Grid Classes</vt:lpstr>
      <vt:lpstr>Basic Structure of a Bootstrap Grid</vt:lpstr>
      <vt:lpstr>Three Equal Columns</vt:lpstr>
      <vt:lpstr>Two Unequal Columns</vt:lpstr>
      <vt:lpstr>Bootstrap Tables</vt:lpstr>
      <vt:lpstr>Bootstrap Images</vt:lpstr>
      <vt:lpstr>Bootstrap Buttons</vt:lpstr>
      <vt:lpstr>Bootstrap Button Elements</vt:lpstr>
      <vt:lpstr>Button Sizes</vt:lpstr>
      <vt:lpstr>Block Level Buttons</vt:lpstr>
      <vt:lpstr>Active/Disabled Buttons</vt:lpstr>
      <vt:lpstr>References</vt:lpstr>
      <vt:lpstr>Source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and Why  React Native Is a Good Technical Solution? </dc:title>
  <dc:creator>Mayank Tiwari</dc:creator>
  <cp:lastModifiedBy>Mayank Tiwari</cp:lastModifiedBy>
  <cp:revision>59</cp:revision>
  <dcterms:created xsi:type="dcterms:W3CDTF">2020-11-13T08:35:25Z</dcterms:created>
  <dcterms:modified xsi:type="dcterms:W3CDTF">2021-08-12T08:30:37Z</dcterms:modified>
</cp:coreProperties>
</file>