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313" r:id="rId5"/>
    <p:sldId id="324" r:id="rId6"/>
    <p:sldId id="334" r:id="rId7"/>
    <p:sldId id="329" r:id="rId8"/>
    <p:sldId id="319" r:id="rId9"/>
    <p:sldId id="330" r:id="rId10"/>
    <p:sldId id="331" r:id="rId11"/>
    <p:sldId id="335" r:id="rId12"/>
    <p:sldId id="336" r:id="rId13"/>
    <p:sldId id="337" r:id="rId14"/>
    <p:sldId id="338" r:id="rId15"/>
    <p:sldId id="339" r:id="rId16"/>
    <p:sldId id="34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C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88995" autoAdjust="0"/>
  </p:normalViewPr>
  <p:slideViewPr>
    <p:cSldViewPr snapToGrid="0">
      <p:cViewPr varScale="1">
        <p:scale>
          <a:sx n="102" d="100"/>
          <a:sy n="102" d="100"/>
        </p:scale>
        <p:origin x="114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1F7CF-2277-4E90-89AC-60AA4FF15E3A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D732F-3C20-4EDE-AA2E-86F957C33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07950" algn="just" latinLnBrk="1">
              <a:lnSpc>
                <a:spcPts val="1400"/>
              </a:lnSpc>
            </a:pP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</a:rPr>
              <a:t>본 연구의 목적은 학생들이 성적 파일을 첨부하고 웹 사이트를 통한 정보 입력을 통해서 보다 편리하게 학생들이 졸업 판단을 할 수 있는 것이 목적이다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</a:rPr>
              <a:t>.</a:t>
            </a:r>
            <a:endParaRPr lang="ko-KR" altLang="ko-KR" sz="1800" dirty="0">
              <a:effectLst/>
              <a:latin typeface="Times New Roman" panose="02020603050405020304" pitchFamily="18" charset="0"/>
              <a:ea typeface="바탕체" panose="02030609000101010101" pitchFamily="17" charset="-127"/>
            </a:endParaRPr>
          </a:p>
          <a:p>
            <a:pPr algn="just" latinLnBrk="1">
              <a:lnSpc>
                <a:spcPts val="1400"/>
              </a:lnSpc>
            </a:pP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</a:rPr>
              <a:t>기존 연구로도 학생의 졸업 여부를 판단할 수 있으나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</a:rPr>
              <a:t>,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</a:rPr>
              <a:t>학교 행정부에서 진행하는 졸업 판정에 엄청난 행정인력과 시간이 투입된다는 문제점을 파악하고 이를 개선하기 위해 관리자만 접근 가능한 관리자 페이지를 만들고 학생들을 효율적으로 관리할 수 있는 기능들을 추가하는 연구를 진행했습니다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</a:rPr>
              <a:t>.</a:t>
            </a:r>
            <a:endParaRPr lang="ko-KR" altLang="ko-KR" sz="1800" dirty="0">
              <a:effectLst/>
              <a:latin typeface="Times New Roman" panose="02020603050405020304" pitchFamily="18" charset="0"/>
              <a:ea typeface="바탕체" panose="02030609000101010101" pitchFamily="17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732F-3C20-4EDE-AA2E-86F957C33B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02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기존 프로젝트의 분석 내용을 바탕으로 프로세스 자동화의 시작과 틀을 제공할 수 있는 관리자 페이지의 생성으로 연구 주제를 정했습니다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</a:rPr>
              <a:t>이 프로젝트가 점점 발전하며 여러 명의 학생을 동시에 관리해야 할 때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</a:rPr>
              <a:t>,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</a:rPr>
              <a:t>어려움을 겪을 수 있어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</a:rPr>
              <a:t>,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</a:rPr>
              <a:t>완벽한 자동화 프로세스에 다가가기 위해 관리자 페이지를 구축 하였습니다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</a:rPr>
              <a:t>. </a:t>
            </a:r>
            <a:endParaRPr lang="ko-KR" altLang="ko-KR" sz="1800" dirty="0">
              <a:effectLst/>
              <a:latin typeface="Times New Roman" panose="02020603050405020304" pitchFamily="18" charset="0"/>
              <a:ea typeface="바탕체" panose="02030609000101010101" pitchFamily="17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732F-3C20-4EDE-AA2E-86F957C33B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831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732F-3C20-4EDE-AA2E-86F957C33B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03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사용자나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관리자가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직접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프로젝트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폴더안에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접근하는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것은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무결성을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해칠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수도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있는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행동일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뿐더러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편리하지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않는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방법이라고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판단하여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732F-3C20-4EDE-AA2E-86F957C33B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4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54E3E-1E68-4117-AB3F-334EE3C5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64BCD-2685-4EFB-BC1E-8CD0BA77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0A181-C1AD-4253-83EB-EDACDA7A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ADCF35-3502-4798-9F9B-918A00C20890}"/>
              </a:ext>
            </a:extLst>
          </p:cNvPr>
          <p:cNvSpPr/>
          <p:nvPr userDrawn="1"/>
        </p:nvSpPr>
        <p:spPr>
          <a:xfrm>
            <a:off x="-12291" y="0"/>
            <a:ext cx="12204291" cy="6858000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ADCF35-3502-4798-9F9B-918A00C20890}"/>
              </a:ext>
            </a:extLst>
          </p:cNvPr>
          <p:cNvSpPr/>
          <p:nvPr userDrawn="1"/>
        </p:nvSpPr>
        <p:spPr>
          <a:xfrm>
            <a:off x="-12291" y="0"/>
            <a:ext cx="12204291" cy="6858000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B66EDC-5E2E-4D5C-9E61-47F674F23493}"/>
              </a:ext>
            </a:extLst>
          </p:cNvPr>
          <p:cNvSpPr/>
          <p:nvPr userDrawn="1"/>
        </p:nvSpPr>
        <p:spPr>
          <a:xfrm>
            <a:off x="0" y="1388961"/>
            <a:ext cx="12192000" cy="5469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3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E15E559-814E-42EE-B57F-B16F230EE1A8}"/>
              </a:ext>
            </a:extLst>
          </p:cNvPr>
          <p:cNvSpPr/>
          <p:nvPr userDrawn="1"/>
        </p:nvSpPr>
        <p:spPr>
          <a:xfrm>
            <a:off x="-12291" y="0"/>
            <a:ext cx="12204291" cy="441323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3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503B2-17F3-4AA8-932D-B31C067A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fld id="{B8B19A05-6180-4156-9F6E-06287DE939E2}" type="datetimeFigureOut">
              <a:rPr lang="ko-KR" altLang="en-US" smtClean="0"/>
              <a:pPr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23C95-5824-4291-AAB8-77B41CEB9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747EB-50ED-44FD-BB4D-D9701951D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fld id="{A585C7D7-DAA4-40AC-931C-80BBA5EA5F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8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B69528C-4AD9-622A-69BB-AD53134636BE}"/>
              </a:ext>
            </a:extLst>
          </p:cNvPr>
          <p:cNvGrpSpPr/>
          <p:nvPr/>
        </p:nvGrpSpPr>
        <p:grpSpPr>
          <a:xfrm>
            <a:off x="2178820" y="2240901"/>
            <a:ext cx="7202471" cy="1362315"/>
            <a:chOff x="3134319" y="2066685"/>
            <a:chExt cx="7202471" cy="136231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3103BAF-8D84-ECD8-389E-3458F924885F}"/>
                </a:ext>
              </a:extLst>
            </p:cNvPr>
            <p:cNvSpPr txBox="1"/>
            <p:nvPr/>
          </p:nvSpPr>
          <p:spPr>
            <a:xfrm>
              <a:off x="4578482" y="2510455"/>
              <a:ext cx="57583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개별연구 진행 결과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648F15F-22E8-72E9-2BBE-7B8FA0948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4319" y="2066685"/>
              <a:ext cx="1362315" cy="1362315"/>
            </a:xfrm>
            <a:prstGeom prst="rect">
              <a:avLst/>
            </a:prstGeom>
          </p:spPr>
        </p:pic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59658C6-F4AC-457D-06FB-5DE484E90A71}"/>
              </a:ext>
            </a:extLst>
          </p:cNvPr>
          <p:cNvCxnSpPr>
            <a:cxnSpLocks/>
          </p:cNvCxnSpPr>
          <p:nvPr/>
        </p:nvCxnSpPr>
        <p:spPr>
          <a:xfrm>
            <a:off x="774357" y="3871784"/>
            <a:ext cx="105279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49C5E8-B1E1-6A5D-65B3-2D47EA061127}"/>
              </a:ext>
            </a:extLst>
          </p:cNvPr>
          <p:cNvSpPr txBox="1"/>
          <p:nvPr/>
        </p:nvSpPr>
        <p:spPr>
          <a:xfrm>
            <a:off x="1489609" y="4227901"/>
            <a:ext cx="965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특정 사무 프로세스 자동화를 위한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UI/UX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개선연구</a:t>
            </a:r>
          </a:p>
        </p:txBody>
      </p:sp>
    </p:spTree>
    <p:extLst>
      <p:ext uri="{BB962C8B-B14F-4D97-AF65-F5344CB8AC3E}">
        <p14:creationId xmlns:p14="http://schemas.microsoft.com/office/powerpoint/2010/main" val="18874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B0A9A7-5DC7-2F56-331E-F3E579F6EA31}"/>
              </a:ext>
            </a:extLst>
          </p:cNvPr>
          <p:cNvSpPr/>
          <p:nvPr/>
        </p:nvSpPr>
        <p:spPr>
          <a:xfrm>
            <a:off x="0" y="1"/>
            <a:ext cx="12192000" cy="1463040"/>
          </a:xfrm>
          <a:prstGeom prst="rect">
            <a:avLst/>
          </a:prstGeom>
          <a:solidFill>
            <a:srgbClr val="4040CC"/>
          </a:solidFill>
          <a:ln>
            <a:solidFill>
              <a:srgbClr val="404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580DFF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73233-2B39-15DE-3C50-310AAB0778A7}"/>
              </a:ext>
            </a:extLst>
          </p:cNvPr>
          <p:cNvSpPr txBox="1"/>
          <p:nvPr/>
        </p:nvSpPr>
        <p:spPr>
          <a:xfrm>
            <a:off x="421794" y="377578"/>
            <a:ext cx="7082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내용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페이지 기능 </a:t>
            </a:r>
            <a:r>
              <a:rPr lang="en-US" altLang="ko-KR" sz="40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8D7A0-D0CE-1EC4-B9DD-AB469853D5F2}"/>
              </a:ext>
            </a:extLst>
          </p:cNvPr>
          <p:cNvSpPr txBox="1"/>
          <p:nvPr/>
        </p:nvSpPr>
        <p:spPr>
          <a:xfrm>
            <a:off x="284358" y="4023122"/>
            <a:ext cx="490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인원의 졸업을 판정할 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가능한 학생과 불가능한 학생을 한번에 리스트로 보여줌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6192F1-63B7-A2BC-667C-ECBADDF6D25D}"/>
              </a:ext>
            </a:extLst>
          </p:cNvPr>
          <p:cNvCxnSpPr>
            <a:cxnSpLocks/>
          </p:cNvCxnSpPr>
          <p:nvPr/>
        </p:nvCxnSpPr>
        <p:spPr>
          <a:xfrm>
            <a:off x="206133" y="4930778"/>
            <a:ext cx="5194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2C4E3C-7D8A-0E7F-A54C-207087E956D5}"/>
              </a:ext>
            </a:extLst>
          </p:cNvPr>
          <p:cNvSpPr txBox="1"/>
          <p:nvPr/>
        </p:nvSpPr>
        <p:spPr>
          <a:xfrm>
            <a:off x="348468" y="5003094"/>
            <a:ext cx="4909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 이유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관리자는 사용자가 필요한 것처럼 자기 자신이나 한 명의 졸업 판정 여부보다 전체적으로 모든 학생들에 졸업 여부와 같이 “졸업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관리”라는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큰 측면에서 필요하다고 생각함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D1467EB-5A29-D29C-21C4-1FEFBA443A9C}"/>
              </a:ext>
            </a:extLst>
          </p:cNvPr>
          <p:cNvCxnSpPr>
            <a:cxnSpLocks/>
          </p:cNvCxnSpPr>
          <p:nvPr/>
        </p:nvCxnSpPr>
        <p:spPr>
          <a:xfrm>
            <a:off x="5538158" y="1531188"/>
            <a:ext cx="0" cy="5167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1F0084-7B50-01F8-AB86-4CE428EE0658}"/>
              </a:ext>
            </a:extLst>
          </p:cNvPr>
          <p:cNvSpPr txBox="1"/>
          <p:nvPr/>
        </p:nvSpPr>
        <p:spPr>
          <a:xfrm>
            <a:off x="296711" y="1530295"/>
            <a:ext cx="49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0C442-DD00-374A-057E-1E501FC63A98}"/>
              </a:ext>
            </a:extLst>
          </p:cNvPr>
          <p:cNvSpPr txBox="1"/>
          <p:nvPr/>
        </p:nvSpPr>
        <p:spPr>
          <a:xfrm>
            <a:off x="6332324" y="1530295"/>
            <a:ext cx="49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8F309-E580-764C-7C57-99DE6A312E06}"/>
              </a:ext>
            </a:extLst>
          </p:cNvPr>
          <p:cNvSpPr txBox="1"/>
          <p:nvPr/>
        </p:nvSpPr>
        <p:spPr>
          <a:xfrm>
            <a:off x="5882627" y="5775080"/>
            <a:ext cx="6142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졸업 가능한 학생이 있는지 모델을 탐색해 출력합니다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코드는 완벽한 코드가 아닌 틀을 제공한 것이며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후에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여러명의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학생을 졸업판정 여부를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모델화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하면 작동이 됩니다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23292E05-87EF-C607-A4BB-EA6DECB5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45" y="1840618"/>
            <a:ext cx="3577358" cy="1994636"/>
          </a:xfrm>
          <a:prstGeom prst="rect">
            <a:avLst/>
          </a:prstGeom>
        </p:spPr>
      </p:pic>
      <p:pic>
        <p:nvPicPr>
          <p:cNvPr id="14" name="그림 1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E64C4D7-3048-DE21-07C3-4B62EF14B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605" y="1840618"/>
            <a:ext cx="5987809" cy="375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3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B0A9A7-5DC7-2F56-331E-F3E579F6EA31}"/>
              </a:ext>
            </a:extLst>
          </p:cNvPr>
          <p:cNvSpPr/>
          <p:nvPr/>
        </p:nvSpPr>
        <p:spPr>
          <a:xfrm>
            <a:off x="0" y="1"/>
            <a:ext cx="12192000" cy="1463040"/>
          </a:xfrm>
          <a:prstGeom prst="rect">
            <a:avLst/>
          </a:prstGeom>
          <a:solidFill>
            <a:srgbClr val="4040CC"/>
          </a:solidFill>
          <a:ln>
            <a:solidFill>
              <a:srgbClr val="404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580DFF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73233-2B39-15DE-3C50-310AAB0778A7}"/>
              </a:ext>
            </a:extLst>
          </p:cNvPr>
          <p:cNvSpPr txBox="1"/>
          <p:nvPr/>
        </p:nvSpPr>
        <p:spPr>
          <a:xfrm>
            <a:off x="421794" y="377578"/>
            <a:ext cx="7082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내용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페이지 기능 </a:t>
            </a:r>
            <a:r>
              <a:rPr lang="en-US" altLang="ko-KR" sz="40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8D7A0-D0CE-1EC4-B9DD-AB469853D5F2}"/>
              </a:ext>
            </a:extLst>
          </p:cNvPr>
          <p:cNvSpPr txBox="1"/>
          <p:nvPr/>
        </p:nvSpPr>
        <p:spPr>
          <a:xfrm>
            <a:off x="352783" y="3938655"/>
            <a:ext cx="490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학번 정보를 입력하면 그 학생의 졸업 판정 여부가 나오게 되는 기능이다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6192F1-63B7-A2BC-667C-ECBADDF6D25D}"/>
              </a:ext>
            </a:extLst>
          </p:cNvPr>
          <p:cNvCxnSpPr>
            <a:cxnSpLocks/>
          </p:cNvCxnSpPr>
          <p:nvPr/>
        </p:nvCxnSpPr>
        <p:spPr>
          <a:xfrm>
            <a:off x="206133" y="4930778"/>
            <a:ext cx="5194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2C4E3C-7D8A-0E7F-A54C-207087E956D5}"/>
              </a:ext>
            </a:extLst>
          </p:cNvPr>
          <p:cNvSpPr txBox="1"/>
          <p:nvPr/>
        </p:nvSpPr>
        <p:spPr>
          <a:xfrm>
            <a:off x="348468" y="5003094"/>
            <a:ext cx="4909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 이유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정보에 대한 졸업 판정 유무를 자체가 필요한 경우가 있기 때문이다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전체학생은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확인 할 수 있지만 관리자가 탐색하기엔 시간도 많이 걸릴 뿐만 아니라 인력 낭비가 발생하기 때문이다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D1467EB-5A29-D29C-21C4-1FEFBA443A9C}"/>
              </a:ext>
            </a:extLst>
          </p:cNvPr>
          <p:cNvCxnSpPr>
            <a:cxnSpLocks/>
          </p:cNvCxnSpPr>
          <p:nvPr/>
        </p:nvCxnSpPr>
        <p:spPr>
          <a:xfrm>
            <a:off x="5538158" y="1531188"/>
            <a:ext cx="0" cy="5167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1F0084-7B50-01F8-AB86-4CE428EE0658}"/>
              </a:ext>
            </a:extLst>
          </p:cNvPr>
          <p:cNvSpPr txBox="1"/>
          <p:nvPr/>
        </p:nvSpPr>
        <p:spPr>
          <a:xfrm>
            <a:off x="296711" y="1530295"/>
            <a:ext cx="49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0C442-DD00-374A-057E-1E501FC63A98}"/>
              </a:ext>
            </a:extLst>
          </p:cNvPr>
          <p:cNvSpPr txBox="1"/>
          <p:nvPr/>
        </p:nvSpPr>
        <p:spPr>
          <a:xfrm>
            <a:off x="6332324" y="1530295"/>
            <a:ext cx="49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8F309-E580-764C-7C57-99DE6A312E06}"/>
              </a:ext>
            </a:extLst>
          </p:cNvPr>
          <p:cNvSpPr txBox="1"/>
          <p:nvPr/>
        </p:nvSpPr>
        <p:spPr>
          <a:xfrm>
            <a:off x="6096000" y="2582904"/>
            <a:ext cx="5446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졸업 가능 여부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탐색하고 앞에서 구현했던 파일정보 탐색 로직을 이용해서 그 학번에 대한 파일정보와 졸업가능여부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보고 졸업 가능 유무와 안된다면 왜 그런 지를 출력하는 방법으로 구현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82AEE6D9-086F-9BB6-972C-779FF0FD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45" y="1885487"/>
            <a:ext cx="1964087" cy="18977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53EDCA-9A2C-65D8-4F14-AA70203EB5DC}"/>
              </a:ext>
            </a:extLst>
          </p:cNvPr>
          <p:cNvSpPr txBox="1"/>
          <p:nvPr/>
        </p:nvSpPr>
        <p:spPr>
          <a:xfrm>
            <a:off x="7056942" y="5143039"/>
            <a:ext cx="544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번과 마찬가지로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필요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759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B0A9A7-5DC7-2F56-331E-F3E579F6EA31}"/>
              </a:ext>
            </a:extLst>
          </p:cNvPr>
          <p:cNvSpPr/>
          <p:nvPr/>
        </p:nvSpPr>
        <p:spPr>
          <a:xfrm>
            <a:off x="0" y="1"/>
            <a:ext cx="12192000" cy="1463040"/>
          </a:xfrm>
          <a:prstGeom prst="rect">
            <a:avLst/>
          </a:prstGeom>
          <a:solidFill>
            <a:srgbClr val="4040CC"/>
          </a:solidFill>
          <a:ln>
            <a:solidFill>
              <a:srgbClr val="404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580DFF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73233-2B39-15DE-3C50-310AAB0778A7}"/>
              </a:ext>
            </a:extLst>
          </p:cNvPr>
          <p:cNvSpPr txBox="1"/>
          <p:nvPr/>
        </p:nvSpPr>
        <p:spPr>
          <a:xfrm>
            <a:off x="421794" y="377578"/>
            <a:ext cx="1117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FC9346-B241-99E5-4D2B-9BAF938DE61E}"/>
              </a:ext>
            </a:extLst>
          </p:cNvPr>
          <p:cNvSpPr/>
          <p:nvPr/>
        </p:nvSpPr>
        <p:spPr>
          <a:xfrm>
            <a:off x="1539408" y="3119280"/>
            <a:ext cx="3808091" cy="1463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주제에 맞게 기존 프로젝트 분석하여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졸업 판정 관리 과정을 편리하게 만드는 프로세스 구현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36C107F-F2B2-F561-BFFF-4E4C4E3A07A0}"/>
              </a:ext>
            </a:extLst>
          </p:cNvPr>
          <p:cNvSpPr/>
          <p:nvPr/>
        </p:nvSpPr>
        <p:spPr>
          <a:xfrm>
            <a:off x="6350949" y="3119280"/>
            <a:ext cx="3808091" cy="1463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 페이지라는 틀과 기능들을 제공한 것을 바탕으로 앞으로 이어질 자동화 프로세스 연구의 초석</a:t>
            </a:r>
          </a:p>
        </p:txBody>
      </p:sp>
    </p:spTree>
    <p:extLst>
      <p:ext uri="{BB962C8B-B14F-4D97-AF65-F5344CB8AC3E}">
        <p14:creationId xmlns:p14="http://schemas.microsoft.com/office/powerpoint/2010/main" val="161202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B0A9A7-5DC7-2F56-331E-F3E579F6EA31}"/>
              </a:ext>
            </a:extLst>
          </p:cNvPr>
          <p:cNvSpPr/>
          <p:nvPr/>
        </p:nvSpPr>
        <p:spPr>
          <a:xfrm>
            <a:off x="0" y="1"/>
            <a:ext cx="12192000" cy="1463040"/>
          </a:xfrm>
          <a:prstGeom prst="rect">
            <a:avLst/>
          </a:prstGeom>
          <a:solidFill>
            <a:srgbClr val="4040CC"/>
          </a:solidFill>
          <a:ln>
            <a:solidFill>
              <a:srgbClr val="404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580DFF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73233-2B39-15DE-3C50-310AAB0778A7}"/>
              </a:ext>
            </a:extLst>
          </p:cNvPr>
          <p:cNvSpPr txBox="1"/>
          <p:nvPr/>
        </p:nvSpPr>
        <p:spPr>
          <a:xfrm>
            <a:off x="421794" y="37757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연구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8F5CE-E183-CB9B-7541-B1EFBE18017D}"/>
              </a:ext>
            </a:extLst>
          </p:cNvPr>
          <p:cNvSpPr txBox="1"/>
          <p:nvPr/>
        </p:nvSpPr>
        <p:spPr>
          <a:xfrm>
            <a:off x="2067464" y="2798166"/>
            <a:ext cx="80570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앞으로 진행될 연구에서는 한 개의 데이터만 받지 않고 첨부된 파일을 모두 졸업 판정을 진행하여 모델에 저장하는 방식을 통해 관리자 페이지의 기능을 완성시켰으면 하고, 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관리자가 학생들을 관리하는 데에 있어 더욱 편리한 기능들이 추가 되었으면 하는 바람이 있습니다</a:t>
            </a:r>
          </a:p>
        </p:txBody>
      </p:sp>
    </p:spTree>
    <p:extLst>
      <p:ext uri="{BB962C8B-B14F-4D97-AF65-F5344CB8AC3E}">
        <p14:creationId xmlns:p14="http://schemas.microsoft.com/office/powerpoint/2010/main" val="392523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B0A9A7-5DC7-2F56-331E-F3E579F6EA31}"/>
              </a:ext>
            </a:extLst>
          </p:cNvPr>
          <p:cNvSpPr/>
          <p:nvPr/>
        </p:nvSpPr>
        <p:spPr>
          <a:xfrm>
            <a:off x="0" y="1"/>
            <a:ext cx="12192000" cy="576196"/>
          </a:xfrm>
          <a:prstGeom prst="rect">
            <a:avLst/>
          </a:prstGeom>
          <a:solidFill>
            <a:srgbClr val="4040CC"/>
          </a:solidFill>
          <a:ln>
            <a:solidFill>
              <a:srgbClr val="404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580DFF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73233-2B39-15DE-3C50-310AAB0778A7}"/>
              </a:ext>
            </a:extLst>
          </p:cNvPr>
          <p:cNvSpPr txBox="1"/>
          <p:nvPr/>
        </p:nvSpPr>
        <p:spPr>
          <a:xfrm>
            <a:off x="5006598" y="103207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목차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56CB4-D7BA-5888-6FAC-8DAC32C9966E}"/>
              </a:ext>
            </a:extLst>
          </p:cNvPr>
          <p:cNvSpPr txBox="1"/>
          <p:nvPr/>
        </p:nvSpPr>
        <p:spPr>
          <a:xfrm>
            <a:off x="4368559" y="2617866"/>
            <a:ext cx="345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연구의 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D39B9-B7BF-40E6-CF5C-ED97A7B66FEA}"/>
              </a:ext>
            </a:extLst>
          </p:cNvPr>
          <p:cNvSpPr txBox="1"/>
          <p:nvPr/>
        </p:nvSpPr>
        <p:spPr>
          <a:xfrm>
            <a:off x="4368558" y="4492262"/>
            <a:ext cx="345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연구 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A13B9-11C1-BD6F-3FA8-59CAD5DC00EE}"/>
              </a:ext>
            </a:extLst>
          </p:cNvPr>
          <p:cNvSpPr txBox="1"/>
          <p:nvPr/>
        </p:nvSpPr>
        <p:spPr>
          <a:xfrm>
            <a:off x="4368557" y="5473441"/>
            <a:ext cx="345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연구 결과와 기대효과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52DD9-DD53-94B2-B7A3-0E4F767A8F1B}"/>
              </a:ext>
            </a:extLst>
          </p:cNvPr>
          <p:cNvSpPr txBox="1"/>
          <p:nvPr/>
        </p:nvSpPr>
        <p:spPr>
          <a:xfrm>
            <a:off x="4368558" y="3511083"/>
            <a:ext cx="345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연구 분석과 필요성</a:t>
            </a:r>
          </a:p>
        </p:txBody>
      </p:sp>
    </p:spTree>
    <p:extLst>
      <p:ext uri="{BB962C8B-B14F-4D97-AF65-F5344CB8AC3E}">
        <p14:creationId xmlns:p14="http://schemas.microsoft.com/office/powerpoint/2010/main" val="188008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B0A9A7-5DC7-2F56-331E-F3E579F6EA31}"/>
              </a:ext>
            </a:extLst>
          </p:cNvPr>
          <p:cNvSpPr/>
          <p:nvPr/>
        </p:nvSpPr>
        <p:spPr>
          <a:xfrm>
            <a:off x="0" y="1"/>
            <a:ext cx="12192000" cy="1463040"/>
          </a:xfrm>
          <a:prstGeom prst="rect">
            <a:avLst/>
          </a:prstGeom>
          <a:solidFill>
            <a:srgbClr val="4040CC"/>
          </a:solidFill>
          <a:ln>
            <a:solidFill>
              <a:srgbClr val="404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580DFF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73233-2B39-15DE-3C50-310AAB0778A7}"/>
              </a:ext>
            </a:extLst>
          </p:cNvPr>
          <p:cNvSpPr txBox="1"/>
          <p:nvPr/>
        </p:nvSpPr>
        <p:spPr>
          <a:xfrm>
            <a:off x="421794" y="37757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A5E17-D878-BE02-F35A-160C0D64C24F}"/>
              </a:ext>
            </a:extLst>
          </p:cNvPr>
          <p:cNvSpPr txBox="1"/>
          <p:nvPr/>
        </p:nvSpPr>
        <p:spPr>
          <a:xfrm>
            <a:off x="3062347" y="2195564"/>
            <a:ext cx="513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학생들이 성적 파일을 첨부하여 졸업 여부 판단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FC4D5-0169-D4CC-3C12-CAF4BCB40FB8}"/>
              </a:ext>
            </a:extLst>
          </p:cNvPr>
          <p:cNvSpPr txBox="1"/>
          <p:nvPr/>
        </p:nvSpPr>
        <p:spPr>
          <a:xfrm>
            <a:off x="3062348" y="4841292"/>
            <a:ext cx="5139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관리자가 접근 가능한 페이지를 만들고 학생들을 효율적으로 관리할 수 있는 기능 연구와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1CD35-7CC8-5E86-2643-07FE35D59C13}"/>
              </a:ext>
            </a:extLst>
          </p:cNvPr>
          <p:cNvSpPr txBox="1"/>
          <p:nvPr/>
        </p:nvSpPr>
        <p:spPr>
          <a:xfrm>
            <a:off x="3526447" y="3799926"/>
            <a:ext cx="51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졸업 사정에 있어 엄청난 행정인력 투입문제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FB1AFC6-C845-46C8-4CFA-9CC9A4EB24AC}"/>
              </a:ext>
            </a:extLst>
          </p:cNvPr>
          <p:cNvCxnSpPr>
            <a:cxnSpLocks/>
          </p:cNvCxnSpPr>
          <p:nvPr/>
        </p:nvCxnSpPr>
        <p:spPr>
          <a:xfrm>
            <a:off x="2447606" y="3514413"/>
            <a:ext cx="6679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1BD25D0-C501-D593-3427-47942759060A}"/>
              </a:ext>
            </a:extLst>
          </p:cNvPr>
          <p:cNvCxnSpPr>
            <a:cxnSpLocks/>
          </p:cNvCxnSpPr>
          <p:nvPr/>
        </p:nvCxnSpPr>
        <p:spPr>
          <a:xfrm>
            <a:off x="2447606" y="4408685"/>
            <a:ext cx="6679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6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B0A9A7-5DC7-2F56-331E-F3E579F6EA31}"/>
              </a:ext>
            </a:extLst>
          </p:cNvPr>
          <p:cNvSpPr/>
          <p:nvPr/>
        </p:nvSpPr>
        <p:spPr>
          <a:xfrm>
            <a:off x="0" y="1"/>
            <a:ext cx="12192000" cy="1463040"/>
          </a:xfrm>
          <a:prstGeom prst="rect">
            <a:avLst/>
          </a:prstGeom>
          <a:solidFill>
            <a:srgbClr val="4040CC"/>
          </a:solidFill>
          <a:ln>
            <a:solidFill>
              <a:srgbClr val="404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580DFF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73233-2B39-15DE-3C50-310AAB0778A7}"/>
              </a:ext>
            </a:extLst>
          </p:cNvPr>
          <p:cNvSpPr txBox="1"/>
          <p:nvPr/>
        </p:nvSpPr>
        <p:spPr>
          <a:xfrm>
            <a:off x="421794" y="377578"/>
            <a:ext cx="3239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연구 분석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2F1358-9117-2F18-FC5A-15BFA205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69" y="1840618"/>
            <a:ext cx="5550238" cy="3450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048F6-E4E2-F79A-3121-383ACC2C789E}"/>
              </a:ext>
            </a:extLst>
          </p:cNvPr>
          <p:cNvSpPr txBox="1"/>
          <p:nvPr/>
        </p:nvSpPr>
        <p:spPr>
          <a:xfrm>
            <a:off x="545762" y="5834091"/>
            <a:ext cx="538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프로젝트는 기존의 룰 템플릿과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검증기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학생 정보 파일을 첨부하면 졸업 기능 여부 판단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23CD9-5600-B12F-66A2-528A0D8808B5}"/>
              </a:ext>
            </a:extLst>
          </p:cNvPr>
          <p:cNvSpPr txBox="1"/>
          <p:nvPr/>
        </p:nvSpPr>
        <p:spPr>
          <a:xfrm>
            <a:off x="6265595" y="2652237"/>
            <a:ext cx="5380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졸업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판정 여부를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한명만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 할 수 있고 관리 시스템의 부재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첨부 과정에서 사용자가 직접 프로젝트 폴더에 접근하고 수정하는 것은 보안과 파일 무결성 문제에 치명적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 절차에 사용될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프로세스이니만큼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관리자에게 편한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제공해야함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0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B0A9A7-5DC7-2F56-331E-F3E579F6EA31}"/>
              </a:ext>
            </a:extLst>
          </p:cNvPr>
          <p:cNvSpPr/>
          <p:nvPr/>
        </p:nvSpPr>
        <p:spPr>
          <a:xfrm>
            <a:off x="0" y="1"/>
            <a:ext cx="12192000" cy="1463040"/>
          </a:xfrm>
          <a:prstGeom prst="rect">
            <a:avLst/>
          </a:prstGeom>
          <a:solidFill>
            <a:srgbClr val="4040CC"/>
          </a:solidFill>
          <a:ln>
            <a:solidFill>
              <a:srgbClr val="404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580DFF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73233-2B39-15DE-3C50-310AAB0778A7}"/>
              </a:ext>
            </a:extLst>
          </p:cNvPr>
          <p:cNvSpPr txBox="1"/>
          <p:nvPr/>
        </p:nvSpPr>
        <p:spPr>
          <a:xfrm>
            <a:off x="421794" y="377578"/>
            <a:ext cx="2645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필요성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F5960E-A365-3F79-EA22-43CC69AEF390}"/>
              </a:ext>
            </a:extLst>
          </p:cNvPr>
          <p:cNvSpPr/>
          <p:nvPr/>
        </p:nvSpPr>
        <p:spPr>
          <a:xfrm>
            <a:off x="1471275" y="3516095"/>
            <a:ext cx="3664482" cy="1463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프로젝트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E4825D-356C-FCF5-CA55-50A2C5D1EA91}"/>
              </a:ext>
            </a:extLst>
          </p:cNvPr>
          <p:cNvSpPr txBox="1"/>
          <p:nvPr/>
        </p:nvSpPr>
        <p:spPr>
          <a:xfrm>
            <a:off x="4781272" y="3036840"/>
            <a:ext cx="327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 자동화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 UI/ UX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DDF498B-E10C-11FF-6653-11999A48F3DE}"/>
              </a:ext>
            </a:extLst>
          </p:cNvPr>
          <p:cNvSpPr/>
          <p:nvPr/>
        </p:nvSpPr>
        <p:spPr>
          <a:xfrm>
            <a:off x="6786507" y="3516095"/>
            <a:ext cx="3664482" cy="1463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 페이지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397683D-D764-3F98-4099-7127A3E4A879}"/>
              </a:ext>
            </a:extLst>
          </p:cNvPr>
          <p:cNvSpPr/>
          <p:nvPr/>
        </p:nvSpPr>
        <p:spPr>
          <a:xfrm>
            <a:off x="5585686" y="3965100"/>
            <a:ext cx="833887" cy="5650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5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B0A9A7-5DC7-2F56-331E-F3E579F6EA31}"/>
              </a:ext>
            </a:extLst>
          </p:cNvPr>
          <p:cNvSpPr/>
          <p:nvPr/>
        </p:nvSpPr>
        <p:spPr>
          <a:xfrm>
            <a:off x="0" y="0"/>
            <a:ext cx="12192000" cy="1463040"/>
          </a:xfrm>
          <a:prstGeom prst="rect">
            <a:avLst/>
          </a:prstGeom>
          <a:solidFill>
            <a:srgbClr val="4040CC"/>
          </a:solidFill>
          <a:ln>
            <a:solidFill>
              <a:srgbClr val="404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580DFF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73233-2B39-15DE-3C50-310AAB0778A7}"/>
              </a:ext>
            </a:extLst>
          </p:cNvPr>
          <p:cNvSpPr txBox="1"/>
          <p:nvPr/>
        </p:nvSpPr>
        <p:spPr>
          <a:xfrm>
            <a:off x="421794" y="377578"/>
            <a:ext cx="4402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내용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UX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4F93A-2DB1-1987-6DA7-BFEFE43FA027}"/>
              </a:ext>
            </a:extLst>
          </p:cNvPr>
          <p:cNvSpPr txBox="1"/>
          <p:nvPr/>
        </p:nvSpPr>
        <p:spPr>
          <a:xfrm>
            <a:off x="3203294" y="4630495"/>
            <a:ext cx="5371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사용 경험을 높이기 위해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페이지에서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결과를 확인하고 다시 돌아가는 버튼을 추가하였습니다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8DD4BB17-DDA0-08FD-B8F6-EEA27BAB0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24" y="2446238"/>
            <a:ext cx="7573151" cy="18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8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B0A9A7-5DC7-2F56-331E-F3E579F6EA31}"/>
              </a:ext>
            </a:extLst>
          </p:cNvPr>
          <p:cNvSpPr/>
          <p:nvPr/>
        </p:nvSpPr>
        <p:spPr>
          <a:xfrm>
            <a:off x="0" y="1"/>
            <a:ext cx="12192000" cy="1463040"/>
          </a:xfrm>
          <a:prstGeom prst="rect">
            <a:avLst/>
          </a:prstGeom>
          <a:solidFill>
            <a:srgbClr val="4040CC"/>
          </a:solidFill>
          <a:ln>
            <a:solidFill>
              <a:srgbClr val="404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580DFF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73233-2B39-15DE-3C50-310AAB0778A7}"/>
              </a:ext>
            </a:extLst>
          </p:cNvPr>
          <p:cNvSpPr txBox="1"/>
          <p:nvPr/>
        </p:nvSpPr>
        <p:spPr>
          <a:xfrm>
            <a:off x="421794" y="377578"/>
            <a:ext cx="6641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내용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페이지 접근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199A2D-E55E-4BDF-892D-9C0E3C85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11" y="1840618"/>
            <a:ext cx="4728173" cy="2102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B8D7A0-D0CE-1EC4-B9DD-AB469853D5F2}"/>
              </a:ext>
            </a:extLst>
          </p:cNvPr>
          <p:cNvSpPr txBox="1"/>
          <p:nvPr/>
        </p:nvSpPr>
        <p:spPr>
          <a:xfrm>
            <a:off x="206133" y="3886678"/>
            <a:ext cx="490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Layout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Management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 클릭하면 관리자 페이지 접근 로그인 화면으로 이동합니다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6192F1-63B7-A2BC-667C-ECBADDF6D25D}"/>
              </a:ext>
            </a:extLst>
          </p:cNvPr>
          <p:cNvCxnSpPr>
            <a:cxnSpLocks/>
          </p:cNvCxnSpPr>
          <p:nvPr/>
        </p:nvCxnSpPr>
        <p:spPr>
          <a:xfrm>
            <a:off x="206133" y="4692770"/>
            <a:ext cx="5194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2C4E3C-7D8A-0E7F-A54C-207087E956D5}"/>
              </a:ext>
            </a:extLst>
          </p:cNvPr>
          <p:cNvSpPr txBox="1"/>
          <p:nvPr/>
        </p:nvSpPr>
        <p:spPr>
          <a:xfrm>
            <a:off x="348468" y="5003094"/>
            <a:ext cx="4909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 이유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졸업 판정 여부만 확인하는 것이 아닌 다른 여러 학생의 개인정보나 파일을 수정할 수 있는 권한이 있기에 악용 여부가 존재하기 때문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D1467EB-5A29-D29C-21C4-1FEFBA443A9C}"/>
              </a:ext>
            </a:extLst>
          </p:cNvPr>
          <p:cNvCxnSpPr>
            <a:cxnSpLocks/>
          </p:cNvCxnSpPr>
          <p:nvPr/>
        </p:nvCxnSpPr>
        <p:spPr>
          <a:xfrm>
            <a:off x="5538158" y="1531188"/>
            <a:ext cx="0" cy="5167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1F0084-7B50-01F8-AB86-4CE428EE0658}"/>
              </a:ext>
            </a:extLst>
          </p:cNvPr>
          <p:cNvSpPr txBox="1"/>
          <p:nvPr/>
        </p:nvSpPr>
        <p:spPr>
          <a:xfrm>
            <a:off x="296711" y="1530295"/>
            <a:ext cx="49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0C442-DD00-374A-057E-1E501FC63A98}"/>
              </a:ext>
            </a:extLst>
          </p:cNvPr>
          <p:cNvSpPr txBox="1"/>
          <p:nvPr/>
        </p:nvSpPr>
        <p:spPr>
          <a:xfrm>
            <a:off x="6332324" y="1530295"/>
            <a:ext cx="49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" name="그림 1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0314BE8-138A-AA26-3BEE-7EEE4D9FD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518" y="1966880"/>
            <a:ext cx="6076768" cy="14993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685B49-DE79-EDD8-7C35-FF718D2FE5EB}"/>
              </a:ext>
            </a:extLst>
          </p:cNvPr>
          <p:cNvSpPr txBox="1"/>
          <p:nvPr/>
        </p:nvSpPr>
        <p:spPr>
          <a:xfrm>
            <a:off x="6051433" y="3531353"/>
            <a:ext cx="545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AdminController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생성하고 안에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Login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액션을 추가</a:t>
            </a:r>
          </a:p>
        </p:txBody>
      </p:sp>
      <p:pic>
        <p:nvPicPr>
          <p:cNvPr id="22" name="그림 2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826E630-FB0B-A6E2-3DF1-F842E19CF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181" y="3957826"/>
            <a:ext cx="2898475" cy="15569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30AE773-E1B6-B6AE-4D54-98AB3241BE00}"/>
              </a:ext>
            </a:extLst>
          </p:cNvPr>
          <p:cNvSpPr txBox="1"/>
          <p:nvPr/>
        </p:nvSpPr>
        <p:spPr>
          <a:xfrm>
            <a:off x="5589915" y="5649425"/>
            <a:ext cx="3172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Index.cshtml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구성하고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컨트롤러의 액션을 불러와 로그인 기능 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7629C1-DC17-4654-D347-F37FBF5ED97D}"/>
              </a:ext>
            </a:extLst>
          </p:cNvPr>
          <p:cNvSpPr txBox="1"/>
          <p:nvPr/>
        </p:nvSpPr>
        <p:spPr>
          <a:xfrm>
            <a:off x="8762280" y="5735462"/>
            <a:ext cx="340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관리자의 접근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알맞은 로그인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확인되면 관리자 페이지로 이동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6" name="그림 2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56B24EE-7D2B-2A24-201B-535BFF527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7904" y="3886678"/>
            <a:ext cx="3063995" cy="178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B0A9A7-5DC7-2F56-331E-F3E579F6EA31}"/>
              </a:ext>
            </a:extLst>
          </p:cNvPr>
          <p:cNvSpPr/>
          <p:nvPr/>
        </p:nvSpPr>
        <p:spPr>
          <a:xfrm>
            <a:off x="0" y="1"/>
            <a:ext cx="12192000" cy="1463040"/>
          </a:xfrm>
          <a:prstGeom prst="rect">
            <a:avLst/>
          </a:prstGeom>
          <a:solidFill>
            <a:srgbClr val="4040CC"/>
          </a:solidFill>
          <a:ln>
            <a:solidFill>
              <a:srgbClr val="404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580DFF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73233-2B39-15DE-3C50-310AAB0778A7}"/>
              </a:ext>
            </a:extLst>
          </p:cNvPr>
          <p:cNvSpPr txBox="1"/>
          <p:nvPr/>
        </p:nvSpPr>
        <p:spPr>
          <a:xfrm>
            <a:off x="421794" y="377578"/>
            <a:ext cx="7082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내용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페이지 기능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8D7A0-D0CE-1EC4-B9DD-AB469853D5F2}"/>
              </a:ext>
            </a:extLst>
          </p:cNvPr>
          <p:cNvSpPr txBox="1"/>
          <p:nvPr/>
        </p:nvSpPr>
        <p:spPr>
          <a:xfrm>
            <a:off x="206133" y="3886678"/>
            <a:ext cx="4909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업로드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이며 파일 선택 버튼을 클릭하면 학생의 강의 수강 정보를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첨부한뒤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업로드하면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wwwroot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/user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파일이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들어감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6192F1-63B7-A2BC-667C-ECBADDF6D25D}"/>
              </a:ext>
            </a:extLst>
          </p:cNvPr>
          <p:cNvCxnSpPr>
            <a:cxnSpLocks/>
          </p:cNvCxnSpPr>
          <p:nvPr/>
        </p:nvCxnSpPr>
        <p:spPr>
          <a:xfrm>
            <a:off x="206133" y="4930778"/>
            <a:ext cx="5194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2C4E3C-7D8A-0E7F-A54C-207087E956D5}"/>
              </a:ext>
            </a:extLst>
          </p:cNvPr>
          <p:cNvSpPr txBox="1"/>
          <p:nvPr/>
        </p:nvSpPr>
        <p:spPr>
          <a:xfrm>
            <a:off x="348468" y="5003094"/>
            <a:ext cx="4909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 이유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기존에는 직접 사용자가 첨부하여 결과를 확인하는 방법이었으나 프로젝트가 확장되며 여러 명의 수강정보를 받아들이게 될 때 관리자의 편리성과 프로젝트 폴더의 무결성을 지키기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위해서입니다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D1467EB-5A29-D29C-21C4-1FEFBA443A9C}"/>
              </a:ext>
            </a:extLst>
          </p:cNvPr>
          <p:cNvCxnSpPr>
            <a:cxnSpLocks/>
          </p:cNvCxnSpPr>
          <p:nvPr/>
        </p:nvCxnSpPr>
        <p:spPr>
          <a:xfrm>
            <a:off x="5538158" y="1531188"/>
            <a:ext cx="0" cy="5167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1F0084-7B50-01F8-AB86-4CE428EE0658}"/>
              </a:ext>
            </a:extLst>
          </p:cNvPr>
          <p:cNvSpPr txBox="1"/>
          <p:nvPr/>
        </p:nvSpPr>
        <p:spPr>
          <a:xfrm>
            <a:off x="296711" y="1530295"/>
            <a:ext cx="49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0C442-DD00-374A-057E-1E501FC63A98}"/>
              </a:ext>
            </a:extLst>
          </p:cNvPr>
          <p:cNvSpPr txBox="1"/>
          <p:nvPr/>
        </p:nvSpPr>
        <p:spPr>
          <a:xfrm>
            <a:off x="6332324" y="1530295"/>
            <a:ext cx="49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7C4EBC0-F5D1-FE29-9FCD-E0550F50E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94" y="1840618"/>
            <a:ext cx="4199008" cy="2037512"/>
          </a:xfrm>
          <a:prstGeom prst="rect">
            <a:avLst/>
          </a:prstGeom>
        </p:spPr>
      </p:pic>
      <p:pic>
        <p:nvPicPr>
          <p:cNvPr id="4" name="그림 3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96C1EAF6-9900-F616-6D04-F3DAD4B23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81" y="1918359"/>
            <a:ext cx="3623093" cy="1537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F8F309-E580-764C-7C57-99DE6A312E06}"/>
              </a:ext>
            </a:extLst>
          </p:cNvPr>
          <p:cNvSpPr txBox="1"/>
          <p:nvPr/>
        </p:nvSpPr>
        <p:spPr>
          <a:xfrm>
            <a:off x="5538158" y="3523885"/>
            <a:ext cx="4261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System.IO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존재하는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Path. Combine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이용해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wwwroot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/user/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폴더 안으로 첨부할 파일의 경로를 첨부하고 업로드함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9" name="그림 8" descr="텍스트, 소프트웨어, 폰트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86905D7-36AF-670C-4CAA-5669DC91A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181" y="4545144"/>
            <a:ext cx="5347042" cy="13906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32EA40-FE57-573D-4AD2-7D4F109FA2D4}"/>
              </a:ext>
            </a:extLst>
          </p:cNvPr>
          <p:cNvSpPr txBox="1"/>
          <p:nvPr/>
        </p:nvSpPr>
        <p:spPr>
          <a:xfrm>
            <a:off x="5589915" y="6033680"/>
            <a:ext cx="446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 부분으로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multipart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형태로 액션 호출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30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B0A9A7-5DC7-2F56-331E-F3E579F6EA31}"/>
              </a:ext>
            </a:extLst>
          </p:cNvPr>
          <p:cNvSpPr/>
          <p:nvPr/>
        </p:nvSpPr>
        <p:spPr>
          <a:xfrm>
            <a:off x="0" y="1"/>
            <a:ext cx="12192000" cy="1463040"/>
          </a:xfrm>
          <a:prstGeom prst="rect">
            <a:avLst/>
          </a:prstGeom>
          <a:solidFill>
            <a:srgbClr val="4040CC"/>
          </a:solidFill>
          <a:ln>
            <a:solidFill>
              <a:srgbClr val="404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580DFF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73233-2B39-15DE-3C50-310AAB0778A7}"/>
              </a:ext>
            </a:extLst>
          </p:cNvPr>
          <p:cNvSpPr txBox="1"/>
          <p:nvPr/>
        </p:nvSpPr>
        <p:spPr>
          <a:xfrm>
            <a:off x="421794" y="377578"/>
            <a:ext cx="7082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내용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페이지 기능 </a:t>
            </a:r>
            <a:r>
              <a:rPr lang="en-US" altLang="ko-KR" sz="40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8D7A0-D0CE-1EC4-B9DD-AB469853D5F2}"/>
              </a:ext>
            </a:extLst>
          </p:cNvPr>
          <p:cNvSpPr txBox="1"/>
          <p:nvPr/>
        </p:nvSpPr>
        <p:spPr>
          <a:xfrm>
            <a:off x="206133" y="3886678"/>
            <a:ext cx="4909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Wwwroot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/user/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폴더의 내용을 아래 보여주며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클릭하면 파일을 볼 수 있게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다운로드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기능을 추가함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파일 검색을 하면 아래에 파일들이 나오게 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6192F1-63B7-A2BC-667C-ECBADDF6D25D}"/>
              </a:ext>
            </a:extLst>
          </p:cNvPr>
          <p:cNvCxnSpPr>
            <a:cxnSpLocks/>
          </p:cNvCxnSpPr>
          <p:nvPr/>
        </p:nvCxnSpPr>
        <p:spPr>
          <a:xfrm>
            <a:off x="206133" y="4930778"/>
            <a:ext cx="5194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2C4E3C-7D8A-0E7F-A54C-207087E956D5}"/>
              </a:ext>
            </a:extLst>
          </p:cNvPr>
          <p:cNvSpPr txBox="1"/>
          <p:nvPr/>
        </p:nvSpPr>
        <p:spPr>
          <a:xfrm>
            <a:off x="188877" y="5051549"/>
            <a:ext cx="5137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 이유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개가 아닌 여러 개의 파일들이 들어오고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학과와 학번 정보가 많아지면 행정 절차에서 관리자가 필요한 정보를 찾는데 시간이 오래 걸리게 되는 문제를  해결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D1467EB-5A29-D29C-21C4-1FEFBA443A9C}"/>
              </a:ext>
            </a:extLst>
          </p:cNvPr>
          <p:cNvCxnSpPr>
            <a:cxnSpLocks/>
          </p:cNvCxnSpPr>
          <p:nvPr/>
        </p:nvCxnSpPr>
        <p:spPr>
          <a:xfrm>
            <a:off x="5538158" y="1531188"/>
            <a:ext cx="0" cy="5167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1F0084-7B50-01F8-AB86-4CE428EE0658}"/>
              </a:ext>
            </a:extLst>
          </p:cNvPr>
          <p:cNvSpPr txBox="1"/>
          <p:nvPr/>
        </p:nvSpPr>
        <p:spPr>
          <a:xfrm>
            <a:off x="296711" y="1530295"/>
            <a:ext cx="49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0C442-DD00-374A-057E-1E501FC63A98}"/>
              </a:ext>
            </a:extLst>
          </p:cNvPr>
          <p:cNvSpPr txBox="1"/>
          <p:nvPr/>
        </p:nvSpPr>
        <p:spPr>
          <a:xfrm>
            <a:off x="6332324" y="1530295"/>
            <a:ext cx="49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7D5CBF8-A3DB-5BFE-280A-2D540784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7" y="2054046"/>
            <a:ext cx="2625069" cy="1618068"/>
          </a:xfrm>
          <a:prstGeom prst="rect">
            <a:avLst/>
          </a:prstGeom>
        </p:spPr>
      </p:pic>
      <p:pic>
        <p:nvPicPr>
          <p:cNvPr id="3" name="그림 2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CCFEEAF8-45A0-73FC-85FC-0A08393C1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134" y="2169060"/>
            <a:ext cx="2625068" cy="1346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4B32FA-9117-6522-B1DE-CA7F9076A34D}"/>
              </a:ext>
            </a:extLst>
          </p:cNvPr>
          <p:cNvSpPr txBox="1"/>
          <p:nvPr/>
        </p:nvSpPr>
        <p:spPr>
          <a:xfrm>
            <a:off x="5676181" y="3192726"/>
            <a:ext cx="524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wwwroot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접근하고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검색하기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위해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그림</a:t>
            </a:r>
            <a:r>
              <a:rPr lang="en-US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12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와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같이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웹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호스트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환경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변수를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선언하여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경로를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설정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FA80002-5940-2B3D-5956-CE8511938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18" y="1854688"/>
            <a:ext cx="4744918" cy="12935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62BD218-C4DA-6291-8933-2CFADD250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181" y="3862704"/>
            <a:ext cx="6309682" cy="6933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01F8FB9-6B8E-3162-9A31-B60084C54AB0}"/>
              </a:ext>
            </a:extLst>
          </p:cNvPr>
          <p:cNvSpPr txBox="1"/>
          <p:nvPr/>
        </p:nvSpPr>
        <p:spPr>
          <a:xfrm>
            <a:off x="5701448" y="4625342"/>
            <a:ext cx="52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@Url</a:t>
            </a:r>
            <a:r>
              <a:rPr lang="ko-KR" altLang="en-US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파일 다운로드 및 열람 기능 추가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E5AD5C0-924B-2288-745F-C0686C1F6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1448" y="5060441"/>
            <a:ext cx="4039736" cy="16379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18B90A-1F03-0092-8FCF-648A3BA5DB01}"/>
              </a:ext>
            </a:extLst>
          </p:cNvPr>
          <p:cNvSpPr txBox="1"/>
          <p:nvPr/>
        </p:nvSpPr>
        <p:spPr>
          <a:xfrm>
            <a:off x="9819354" y="5547851"/>
            <a:ext cx="2261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Directory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이용해 검색 기능 추가</a:t>
            </a:r>
          </a:p>
        </p:txBody>
      </p:sp>
    </p:spTree>
    <p:extLst>
      <p:ext uri="{BB962C8B-B14F-4D97-AF65-F5344CB8AC3E}">
        <p14:creationId xmlns:p14="http://schemas.microsoft.com/office/powerpoint/2010/main" val="5638197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105632-6faa-4601-812b-516f2f9fa198">
      <Terms xmlns="http://schemas.microsoft.com/office/infopath/2007/PartnerControls"/>
    </lcf76f155ced4ddcb4097134ff3c332f>
    <TaxCatchAll xmlns="24195200-493a-4432-88ef-6f769bb8b9c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CAB91BF186AFF4CB710C9F4DE440A65" ma:contentTypeVersion="13" ma:contentTypeDescription="새 문서를 만듭니다." ma:contentTypeScope="" ma:versionID="32fa5dadd608da4c5bbbba60e13aa618">
  <xsd:schema xmlns:xsd="http://www.w3.org/2001/XMLSchema" xmlns:xs="http://www.w3.org/2001/XMLSchema" xmlns:p="http://schemas.microsoft.com/office/2006/metadata/properties" xmlns:ns2="a2105632-6faa-4601-812b-516f2f9fa198" xmlns:ns3="24195200-493a-4432-88ef-6f769bb8b9c3" targetNamespace="http://schemas.microsoft.com/office/2006/metadata/properties" ma:root="true" ma:fieldsID="aed678c36871ac3d2a58221f3d7fbd24" ns2:_="" ns3:_="">
    <xsd:import namespace="a2105632-6faa-4601-812b-516f2f9fa198"/>
    <xsd:import namespace="24195200-493a-4432-88ef-6f769bb8b9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105632-6faa-4601-812b-516f2f9fa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74e4ae59-bc12-410c-8c0a-54484f21d9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195200-493a-4432-88ef-6f769bb8b9c3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60b033a-b322-4aec-b7cc-7f2836bd2c82}" ma:internalName="TaxCatchAll" ma:showField="CatchAllData" ma:web="24195200-493a-4432-88ef-6f769bb8b9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864FF8-303A-436A-A69A-5CD1EF5D2ABA}">
  <ds:schemaRefs>
    <ds:schemaRef ds:uri="http://schemas.microsoft.com/office/2006/metadata/properties"/>
    <ds:schemaRef ds:uri="http://schemas.microsoft.com/office/infopath/2007/PartnerControls"/>
    <ds:schemaRef ds:uri="a2105632-6faa-4601-812b-516f2f9fa198"/>
    <ds:schemaRef ds:uri="24195200-493a-4432-88ef-6f769bb8b9c3"/>
  </ds:schemaRefs>
</ds:datastoreItem>
</file>

<file path=customXml/itemProps2.xml><?xml version="1.0" encoding="utf-8"?>
<ds:datastoreItem xmlns:ds="http://schemas.openxmlformats.org/officeDocument/2006/customXml" ds:itemID="{120A7DA4-7DE9-4E8E-B6B2-309DAEE068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ABE4F9-A75A-46F3-9278-37741AE546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105632-6faa-4601-812b-516f2f9fa198"/>
    <ds:schemaRef ds:uri="24195200-493a-4432-88ef-6f769bb8b9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779</Words>
  <Application>Microsoft Office PowerPoint</Application>
  <PresentationFormat>와이드스크린</PresentationFormat>
  <Paragraphs>97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나눔스퀘어</vt:lpstr>
      <vt:lpstr>나눔스퀘어 Bold</vt:lpstr>
      <vt:lpstr>맑은 고딕</vt:lpstr>
      <vt:lpstr>배달의민족 도현</vt:lpstr>
      <vt:lpstr>배달의민족 한나체 Pro</vt:lpstr>
      <vt:lpstr>에스코어 드림 5 Medium</vt:lpstr>
      <vt:lpstr>Arial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희진;허준상</dc:creator>
  <cp:lastModifiedBy>kimdanha</cp:lastModifiedBy>
  <cp:revision>228</cp:revision>
  <dcterms:created xsi:type="dcterms:W3CDTF">2023-05-23T14:05:06Z</dcterms:created>
  <dcterms:modified xsi:type="dcterms:W3CDTF">2024-03-20T10:48:32Z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0x0101009CAB91BF186AFF4CB710C9F4DE440A65</vt:lpwstr>
  </property>
</Properties>
</file>